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28" r:id="rId4"/>
  </p:sldMasterIdLst>
  <p:notesMasterIdLst>
    <p:notesMasterId r:id="rId113"/>
  </p:notesMasterIdLst>
  <p:handoutMasterIdLst>
    <p:handoutMasterId r:id="rId114"/>
  </p:handoutMasterIdLst>
  <p:sldIdLst>
    <p:sldId id="256" r:id="rId5"/>
    <p:sldId id="425" r:id="rId6"/>
    <p:sldId id="603" r:id="rId7"/>
    <p:sldId id="503" r:id="rId8"/>
    <p:sldId id="429" r:id="rId9"/>
    <p:sldId id="430" r:id="rId10"/>
    <p:sldId id="432" r:id="rId11"/>
    <p:sldId id="433" r:id="rId12"/>
    <p:sldId id="505" r:id="rId13"/>
    <p:sldId id="506" r:id="rId14"/>
    <p:sldId id="436" r:id="rId15"/>
    <p:sldId id="435" r:id="rId16"/>
    <p:sldId id="437" r:id="rId17"/>
    <p:sldId id="438" r:id="rId18"/>
    <p:sldId id="367" r:id="rId19"/>
    <p:sldId id="604" r:id="rId20"/>
    <p:sldId id="545" r:id="rId21"/>
    <p:sldId id="389" r:id="rId22"/>
    <p:sldId id="388" r:id="rId23"/>
    <p:sldId id="269" r:id="rId24"/>
    <p:sldId id="568" r:id="rId25"/>
    <p:sldId id="569" r:id="rId26"/>
    <p:sldId id="447" r:id="rId27"/>
    <p:sldId id="278" r:id="rId28"/>
    <p:sldId id="422" r:id="rId29"/>
    <p:sldId id="281" r:id="rId30"/>
    <p:sldId id="272" r:id="rId31"/>
    <p:sldId id="273" r:id="rId32"/>
    <p:sldId id="448" r:id="rId33"/>
    <p:sldId id="423" r:id="rId34"/>
    <p:sldId id="285" r:id="rId35"/>
    <p:sldId id="296" r:id="rId36"/>
    <p:sldId id="424" r:id="rId37"/>
    <p:sldId id="397" r:id="rId38"/>
    <p:sldId id="451" r:id="rId39"/>
    <p:sldId id="512" r:id="rId40"/>
    <p:sldId id="455" r:id="rId41"/>
    <p:sldId id="461" r:id="rId42"/>
    <p:sldId id="458" r:id="rId43"/>
    <p:sldId id="546" r:id="rId44"/>
    <p:sldId id="457" r:id="rId45"/>
    <p:sldId id="513" r:id="rId46"/>
    <p:sldId id="456" r:id="rId47"/>
    <p:sldId id="466" r:id="rId48"/>
    <p:sldId id="514" r:id="rId49"/>
    <p:sldId id="464" r:id="rId50"/>
    <p:sldId id="399" r:id="rId51"/>
    <p:sldId id="469" r:id="rId52"/>
    <p:sldId id="547" r:id="rId53"/>
    <p:sldId id="288" r:id="rId54"/>
    <p:sldId id="294" r:id="rId55"/>
    <p:sldId id="548" r:id="rId56"/>
    <p:sldId id="357" r:id="rId57"/>
    <p:sldId id="342" r:id="rId58"/>
    <p:sldId id="472" r:id="rId59"/>
    <p:sldId id="558" r:id="rId60"/>
    <p:sldId id="571" r:id="rId61"/>
    <p:sldId id="572" r:id="rId62"/>
    <p:sldId id="573" r:id="rId63"/>
    <p:sldId id="574" r:id="rId64"/>
    <p:sldId id="575" r:id="rId65"/>
    <p:sldId id="576" r:id="rId66"/>
    <p:sldId id="577" r:id="rId67"/>
    <p:sldId id="578" r:id="rId68"/>
    <p:sldId id="559" r:id="rId69"/>
    <p:sldId id="519" r:id="rId70"/>
    <p:sldId id="552" r:id="rId71"/>
    <p:sldId id="554" r:id="rId72"/>
    <p:sldId id="553" r:id="rId73"/>
    <p:sldId id="555" r:id="rId74"/>
    <p:sldId id="556" r:id="rId75"/>
    <p:sldId id="557" r:id="rId76"/>
    <p:sldId id="579" r:id="rId77"/>
    <p:sldId id="580" r:id="rId78"/>
    <p:sldId id="581" r:id="rId79"/>
    <p:sldId id="582" r:id="rId80"/>
    <p:sldId id="583" r:id="rId81"/>
    <p:sldId id="492" r:id="rId82"/>
    <p:sldId id="521" r:id="rId83"/>
    <p:sldId id="416" r:id="rId84"/>
    <p:sldId id="605" r:id="rId85"/>
    <p:sldId id="567" r:id="rId86"/>
    <p:sldId id="606" r:id="rId87"/>
    <p:sldId id="601" r:id="rId88"/>
    <p:sldId id="630" r:id="rId89"/>
    <p:sldId id="628" r:id="rId90"/>
    <p:sldId id="629" r:id="rId91"/>
    <p:sldId id="607" r:id="rId92"/>
    <p:sldId id="608" r:id="rId93"/>
    <p:sldId id="609" r:id="rId94"/>
    <p:sldId id="610" r:id="rId95"/>
    <p:sldId id="611" r:id="rId96"/>
    <p:sldId id="612" r:id="rId97"/>
    <p:sldId id="613" r:id="rId98"/>
    <p:sldId id="614" r:id="rId99"/>
    <p:sldId id="615" r:id="rId100"/>
    <p:sldId id="616" r:id="rId101"/>
    <p:sldId id="617" r:id="rId102"/>
    <p:sldId id="618" r:id="rId103"/>
    <p:sldId id="619" r:id="rId104"/>
    <p:sldId id="620" r:id="rId105"/>
    <p:sldId id="621" r:id="rId106"/>
    <p:sldId id="622" r:id="rId107"/>
    <p:sldId id="623" r:id="rId108"/>
    <p:sldId id="624" r:id="rId109"/>
    <p:sldId id="625" r:id="rId110"/>
    <p:sldId id="626" r:id="rId111"/>
    <p:sldId id="627" r:id="rId112"/>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42"/>
    <a:srgbClr val="70AD47"/>
    <a:srgbClr val="FFFFFF"/>
    <a:srgbClr val="00FFFF"/>
    <a:srgbClr val="0072A4"/>
    <a:srgbClr val="E37222"/>
    <a:srgbClr val="000000"/>
    <a:srgbClr val="00549F"/>
    <a:srgbClr val="92D050"/>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6512" autoAdjust="0"/>
  </p:normalViewPr>
  <p:slideViewPr>
    <p:cSldViewPr snapToGrid="0">
      <p:cViewPr varScale="1">
        <p:scale>
          <a:sx n="123" d="100"/>
          <a:sy n="123" d="100"/>
        </p:scale>
        <p:origin x="114" y="1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10/14/2018</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Calibri" pitchFamily="34" charset="0"/>
                <a:ea typeface="+mn-ea"/>
                <a:cs typeface="+mn-cs"/>
              </a:rPr>
              <a:t>Loss of modularity, security layer in each transport protocol of the system has to be implemented and maintained with the complexity ensuing.</a:t>
            </a:r>
          </a:p>
          <a:p>
            <a:pPr lvl="0"/>
            <a:r>
              <a:rPr lang="en-GB" sz="1200" kern="1200" dirty="0" smtClean="0">
                <a:solidFill>
                  <a:schemeClr val="tx1"/>
                </a:solidFill>
                <a:effectLst/>
                <a:latin typeface="Calibri" pitchFamily="34" charset="0"/>
                <a:ea typeface="+mn-ea"/>
                <a:cs typeface="+mn-cs"/>
              </a:rPr>
              <a:t>Does not provide access control based on the MAL Message (e.g. operation, fields, etc.)</a:t>
            </a:r>
          </a:p>
          <a:p>
            <a:pPr lvl="0"/>
            <a:r>
              <a:rPr lang="en-GB" sz="1200" kern="1200" dirty="0" smtClean="0">
                <a:solidFill>
                  <a:schemeClr val="tx1"/>
                </a:solidFill>
                <a:effectLst/>
                <a:latin typeface="Calibri" pitchFamily="34" charset="0"/>
                <a:ea typeface="+mn-ea"/>
                <a:cs typeface="+mn-cs"/>
              </a:rPr>
              <a:t>The MO standards and recommended practices consider a dependency between the transport layer,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and the AC. This implies a loss of modularity and increases the complexity of the system.</a:t>
            </a:r>
          </a:p>
          <a:p>
            <a:pPr lvl="0"/>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According to the recommended practice [AD-01], “</a:t>
            </a:r>
            <a:r>
              <a:rPr lang="en-US" sz="1200" kern="1200" dirty="0" smtClean="0">
                <a:solidFill>
                  <a:schemeClr val="tx1"/>
                </a:solidFill>
                <a:effectLst/>
                <a:latin typeface="Calibri" pitchFamily="34" charset="0"/>
                <a:ea typeface="+mn-ea"/>
                <a:cs typeface="+mn-cs"/>
              </a:rPr>
              <a:t>Mission Operations Services are end-to-end application-level services and may be carried over communications protocols appropriate to the environment</a:t>
            </a:r>
            <a:r>
              <a:rPr lang="en-GB" sz="1200" kern="1200" dirty="0" smtClean="0">
                <a:solidFill>
                  <a:schemeClr val="tx1"/>
                </a:solidFill>
                <a:effectLst/>
                <a:latin typeface="Calibri" pitchFamily="34" charset="0"/>
                <a:ea typeface="+mn-ea"/>
                <a:cs typeface="+mn-cs"/>
              </a:rPr>
              <a:t>”. As a consequence, services shall be interoperable through different transport layer and encoding. In order to address this functionality the protocol matching gateway (</a:t>
            </a:r>
            <a:r>
              <a:rPr lang="en-US" sz="1200" kern="1200" dirty="0" smtClean="0">
                <a:solidFill>
                  <a:schemeClr val="tx1"/>
                </a:solidFill>
                <a:effectLst/>
                <a:latin typeface="Calibri" pitchFamily="34" charset="0"/>
                <a:ea typeface="+mn-ea"/>
                <a:cs typeface="+mn-cs"/>
              </a:rPr>
              <a:t>Figure 24</a:t>
            </a:r>
            <a:r>
              <a:rPr lang="en-GB" sz="1200" kern="1200" dirty="0" smtClean="0">
                <a:solidFill>
                  <a:schemeClr val="tx1"/>
                </a:solidFill>
                <a:effectLst/>
                <a:latin typeface="Calibri" pitchFamily="34" charset="0"/>
                <a:ea typeface="+mn-ea"/>
                <a:cs typeface="+mn-cs"/>
              </a:rPr>
              <a:t>) is introduced by the recommended practice [AD-02]. </a:t>
            </a:r>
          </a:p>
          <a:p>
            <a:r>
              <a:rPr lang="en-GB" sz="1200" kern="1200" dirty="0" smtClean="0">
                <a:solidFill>
                  <a:schemeClr val="tx1"/>
                </a:solidFill>
                <a:effectLst/>
                <a:latin typeface="Calibri" pitchFamily="34" charset="0"/>
                <a:ea typeface="+mn-ea"/>
                <a:cs typeface="+mn-cs"/>
              </a:rPr>
              <a:t>This gateway deals with MAL message to route them to the appropriate transport layer.  As a consequence, any protection provides by the transport layer are removed. MAL message are vulnerable in this gateway and can be modified. If this gateway is corrupted, the man-in-the-middle attacks on the authentication and data authentication presented above can be performed.</a:t>
            </a:r>
          </a:p>
          <a:p>
            <a:r>
              <a:rPr lang="en-GB" sz="1200" kern="1200" dirty="0" smtClean="0">
                <a:solidFill>
                  <a:schemeClr val="tx1"/>
                </a:solidFill>
                <a:effectLst/>
                <a:latin typeface="Calibri" pitchFamily="34" charset="0"/>
                <a:ea typeface="+mn-ea"/>
                <a:cs typeface="+mn-cs"/>
              </a:rPr>
              <a:t>The protection of message provides by the transport layer is dependent to the transport layer technology. So, the protection cannot be automatically translated from one transport layer technology to another.</a:t>
            </a:r>
          </a:p>
          <a:p>
            <a:pPr lvl="0"/>
            <a:endParaRPr lang="en-GB" sz="1200" kern="1200" dirty="0" smtClean="0">
              <a:solidFill>
                <a:schemeClr val="tx1"/>
              </a:solidFill>
              <a:effectLst/>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23664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Calibri" pitchFamily="34" charset="0"/>
                <a:ea typeface="+mn-ea"/>
                <a:cs typeface="+mn-cs"/>
              </a:rPr>
              <a:t>Loss of modularity, security layer in each transport protocol of the system has to be implemented and maintained with the complexity ensuing.</a:t>
            </a:r>
          </a:p>
          <a:p>
            <a:pPr lvl="0"/>
            <a:r>
              <a:rPr lang="en-GB" sz="1200" kern="1200" dirty="0" smtClean="0">
                <a:solidFill>
                  <a:schemeClr val="tx1"/>
                </a:solidFill>
                <a:effectLst/>
                <a:latin typeface="Calibri" pitchFamily="34" charset="0"/>
                <a:ea typeface="+mn-ea"/>
                <a:cs typeface="+mn-cs"/>
              </a:rPr>
              <a:t>Does not provide access control based on the MAL Message (e.g. operation, fields, etc.)</a:t>
            </a:r>
          </a:p>
          <a:p>
            <a:pPr lvl="0"/>
            <a:r>
              <a:rPr lang="en-GB" sz="1200" kern="1200" dirty="0" smtClean="0">
                <a:solidFill>
                  <a:schemeClr val="tx1"/>
                </a:solidFill>
                <a:effectLst/>
                <a:latin typeface="Calibri" pitchFamily="34" charset="0"/>
                <a:ea typeface="+mn-ea"/>
                <a:cs typeface="+mn-cs"/>
              </a:rPr>
              <a:t>The MO standards and recommended practices consider a dependency between the transport layer,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and the AC. This implies a loss of modularity and increases the complexity of the system.</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Moreover, these standards confirm the MAL passes the message down to the transport layer, that the authentication identifier (consumer identifier) could be used by the transport layer : “It is possible for this security credential to be used by the protocol below TCP for authentication or even confidentiality purposes (e.g., IPsec), but that is not specified here.”</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As a consequence the security of the MAL and the transport layer could be considered dependent. If this is the case, it should be made clear and explicit.</a:t>
            </a: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End-to-end security could be implemented on the application layer, convoyed with a secure transport layer and maybe through a secure data link between ground and spacecraft. Security in each layer answers to different issues and mitigates different kinds of attacks. </a:t>
            </a: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One of the purposes of the MAL is the abstraction of the transport layer, therefore implementing security features in the MAL could make these features independent of the transport. Also, it could mean reduced effort to secure the system. Indeed, MO services permit different transport layer protocols/technologies in a system (Figure 24) and not all have standardised security implementations widely available. For example, it is common nowadays to secure the TCP/IP transport layer, but this not the case for the CAN (Controller Area Network). Thus, to have a secure standardised system implementing security in the transport layer, the security for each kind of transport layer has to be studied and standardised. </a:t>
            </a:r>
          </a:p>
          <a:p>
            <a:r>
              <a:rPr lang="en-GB" sz="1200" kern="1200" dirty="0" smtClean="0">
                <a:solidFill>
                  <a:schemeClr val="tx1"/>
                </a:solidFill>
                <a:effectLst/>
                <a:latin typeface="Calibri" pitchFamily="34" charset="0"/>
                <a:ea typeface="+mn-ea"/>
                <a:cs typeface="+mn-cs"/>
              </a:rPr>
              <a:t>Moreover, the security has to be maintained for each protocol layer used in the system, maybe with different central authorities, which make the system and its management more complex.</a:t>
            </a:r>
          </a:p>
          <a:p>
            <a:endParaRPr lang="en-GB" dirty="0" smtClean="0"/>
          </a:p>
          <a:p>
            <a:r>
              <a:rPr lang="en-GB" sz="1200" kern="1200" dirty="0" smtClean="0">
                <a:solidFill>
                  <a:schemeClr val="tx1"/>
                </a:solidFill>
                <a:effectLst/>
                <a:latin typeface="Calibri" pitchFamily="34" charset="0"/>
                <a:ea typeface="+mn-ea"/>
                <a:cs typeface="+mn-cs"/>
              </a:rPr>
              <a:t>Obviously, security implemented in the transport layer does not make assumptions of the layer above and only secures the communication between two points. If the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is stolen by some arbitrary means, the transport layer could not prevent reuse by an attacker. In an example of such an attack (Figure 25), the channels are secured between x.x.x.1 and x.x.x.2, and between x.x.x.1 and x.x.x.3. However, in theory User1/authId1 messages should not come from x.x.x.3, the transport layer is not aware of this issue.</a:t>
            </a:r>
          </a:p>
          <a:p>
            <a:r>
              <a:rPr lang="en-GB" sz="1200" kern="1200" dirty="0" smtClean="0">
                <a:solidFill>
                  <a:schemeClr val="tx1"/>
                </a:solidFill>
                <a:effectLst/>
                <a:latin typeface="Calibri" pitchFamily="34" charset="0"/>
                <a:ea typeface="+mn-ea"/>
                <a:cs typeface="+mn-cs"/>
              </a:rPr>
              <a:t>So, a weakness in one kind of transport could lead to the compromise of the system by reusing the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stolen, in another kind of transport layer.</a:t>
            </a:r>
          </a:p>
          <a:p>
            <a:endParaRPr lang="en-GB" dirty="0" smtClean="0"/>
          </a:p>
          <a:p>
            <a:r>
              <a:rPr lang="en-GB" sz="1200" kern="1200" dirty="0" smtClean="0">
                <a:solidFill>
                  <a:schemeClr val="tx1"/>
                </a:solidFill>
                <a:effectLst/>
                <a:latin typeface="Calibri" pitchFamily="34" charset="0"/>
                <a:ea typeface="+mn-ea"/>
                <a:cs typeface="+mn-cs"/>
              </a:rPr>
              <a:t>In addition implementing security only in the transport layer, with different kinds of transport, could potentially make gateways between those two kinds of transport layer a point of weakness in the chain. Unless the security technology changing and exchange between two transport layers is itself analysed and secured, messages could be attacked during the translation</a:t>
            </a: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Security in both layers is useful, and the choices to implement security depend on the context of the system. As a consequence, the MO standards and recommended practices could propose some points of standardisation to secure the MAL in terms of data authentication for deployments needing this security.</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272892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SLS</a:t>
            </a:r>
            <a:r>
              <a:rPr lang="en-GB" sz="1200" kern="1200" baseline="0" dirty="0" smtClean="0">
                <a:solidFill>
                  <a:schemeClr val="tx1"/>
                </a:solidFill>
                <a:effectLst/>
                <a:latin typeface="Calibri" pitchFamily="34" charset="0"/>
                <a:ea typeface="+mn-ea"/>
                <a:cs typeface="+mn-cs"/>
              </a:rPr>
              <a:t> provides real authentication between consumer/provider (</a:t>
            </a:r>
            <a:r>
              <a:rPr lang="en-GB" sz="1200" kern="1200" dirty="0" smtClean="0">
                <a:solidFill>
                  <a:schemeClr val="tx1"/>
                </a:solidFill>
                <a:effectLst/>
                <a:latin typeface="Calibri" pitchFamily="34" charset="0"/>
                <a:ea typeface="+mn-ea"/>
                <a:cs typeface="+mn-cs"/>
              </a:rPr>
              <a:t>the authentication protocol and for the technology to secure a channel in order to exchange cryptographic materials)</a:t>
            </a:r>
            <a:endParaRPr lang="en-GB" sz="1200" kern="1200" baseline="0" dirty="0" smtClean="0">
              <a:solidFill>
                <a:schemeClr val="tx1"/>
              </a:solidFill>
              <a:effectLst/>
              <a:latin typeface="Calibri" pitchFamily="34" charset="0"/>
              <a:ea typeface="+mn-ea"/>
              <a:cs typeface="+mn-cs"/>
            </a:endParaRPr>
          </a:p>
          <a:p>
            <a:r>
              <a:rPr lang="en-GB" sz="1200" kern="1200" baseline="0" dirty="0" smtClean="0">
                <a:solidFill>
                  <a:schemeClr val="tx1"/>
                </a:solidFill>
                <a:effectLst/>
                <a:latin typeface="Calibri" pitchFamily="34" charset="0"/>
                <a:ea typeface="+mn-ea"/>
                <a:cs typeface="+mn-cs"/>
              </a:rPr>
              <a:t>Use </a:t>
            </a:r>
            <a:r>
              <a:rPr lang="en-GB" sz="1200" kern="1200" baseline="0" dirty="0" err="1" smtClean="0">
                <a:solidFill>
                  <a:schemeClr val="tx1"/>
                </a:solidFill>
                <a:effectLst/>
                <a:latin typeface="Calibri" pitchFamily="34" charset="0"/>
                <a:ea typeface="+mn-ea"/>
                <a:cs typeface="+mn-cs"/>
              </a:rPr>
              <a:t>authID</a:t>
            </a:r>
            <a:r>
              <a:rPr lang="en-GB" sz="1200" kern="1200" baseline="0" dirty="0" smtClean="0">
                <a:solidFill>
                  <a:schemeClr val="tx1"/>
                </a:solidFill>
                <a:effectLst/>
                <a:latin typeface="Calibri" pitchFamily="34" charset="0"/>
                <a:ea typeface="+mn-ea"/>
                <a:cs typeface="+mn-cs"/>
              </a:rPr>
              <a:t> field in the MAL header to contain a crypto signature of the message</a:t>
            </a:r>
          </a:p>
          <a:p>
            <a:endParaRPr lang="en-GB" sz="1200" kern="1200" baseline="0" dirty="0" smtClean="0">
              <a:solidFill>
                <a:schemeClr val="tx1"/>
              </a:solidFill>
              <a:effectLst/>
              <a:latin typeface="Calibri" pitchFamily="34" charset="0"/>
              <a:ea typeface="+mn-ea"/>
              <a:cs typeface="+mn-cs"/>
            </a:endParaRPr>
          </a:p>
          <a:p>
            <a:r>
              <a:rPr lang="en-GB" baseline="0" dirty="0" err="1" smtClean="0"/>
              <a:t>authId</a:t>
            </a:r>
            <a:r>
              <a:rPr lang="en-GB" baseline="0" dirty="0" smtClean="0"/>
              <a:t> </a:t>
            </a:r>
            <a:r>
              <a:rPr lang="en-GB" baseline="0" dirty="0" smtClean="0"/>
              <a:t>contains cryptographic materials to sign </a:t>
            </a:r>
            <a:r>
              <a:rPr lang="en-GB" baseline="0" dirty="0" smtClean="0"/>
              <a:t>message</a:t>
            </a:r>
          </a:p>
          <a:p>
            <a:endParaRPr lang="en-GB" baseline="0" dirty="0" smtClean="0"/>
          </a:p>
          <a:p>
            <a:r>
              <a:rPr lang="en-GB" sz="1200" kern="1200" dirty="0" smtClean="0">
                <a:solidFill>
                  <a:schemeClr val="tx1"/>
                </a:solidFill>
                <a:effectLst/>
                <a:latin typeface="Calibri" pitchFamily="34" charset="0"/>
                <a:ea typeface="+mn-ea"/>
                <a:cs typeface="+mn-cs"/>
              </a:rPr>
              <a:t>In order to compute or verify the signature, a requirement for this concept is to encode MAL messages with a generic encoding common to all Access Control instances in the system</a:t>
            </a:r>
            <a:r>
              <a:rPr lang="en-US" sz="1200" kern="12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 Indeed, </a:t>
            </a:r>
            <a:r>
              <a:rPr lang="en-US" sz="1200" kern="1200" dirty="0" smtClean="0">
                <a:solidFill>
                  <a:schemeClr val="tx1"/>
                </a:solidFill>
                <a:effectLst/>
                <a:latin typeface="Calibri" pitchFamily="34" charset="0"/>
                <a:ea typeface="+mn-ea"/>
                <a:cs typeface="+mn-cs"/>
              </a:rPr>
              <a:t>the encoding in the MAL shall be common to every Access Control in the system, in order to compute the same signature of message.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Is this a new requirement which must be met if your approach is to be adopted? If yes I would mention that explicitly</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15</a:t>
            </a:fld>
            <a:endParaRPr lang="en-US" dirty="0"/>
          </a:p>
        </p:txBody>
      </p:sp>
    </p:spTree>
    <p:extLst>
      <p:ext uri="{BB962C8B-B14F-4D97-AF65-F5344CB8AC3E}">
        <p14:creationId xmlns:p14="http://schemas.microsoft.com/office/powerpoint/2010/main" val="181641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The different steps of the concept are :</a:t>
            </a:r>
          </a:p>
          <a:p>
            <a:pPr lvl="0"/>
            <a:r>
              <a:rPr lang="en-GB" sz="1200" kern="1200" dirty="0" smtClean="0">
                <a:solidFill>
                  <a:schemeClr val="tx1"/>
                </a:solidFill>
                <a:effectLst/>
                <a:latin typeface="Calibri" pitchFamily="34" charset="0"/>
                <a:ea typeface="+mn-ea"/>
                <a:cs typeface="+mn-cs"/>
              </a:rPr>
              <a:t>Secure authentication of consumer or provider with the Secure Login service.</a:t>
            </a:r>
          </a:p>
          <a:p>
            <a:r>
              <a:rPr lang="en-GB" sz="1200" kern="1200" dirty="0" smtClean="0">
                <a:solidFill>
                  <a:schemeClr val="tx1"/>
                </a:solidFill>
                <a:effectLst/>
                <a:latin typeface="Calibri" pitchFamily="34" charset="0"/>
                <a:ea typeface="+mn-ea"/>
                <a:cs typeface="+mn-cs"/>
              </a:rPr>
              <a:t>Negotiation of an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containing materials (key, certificate…) used thereafter to sign messages. It also contains a piece of data for authorisation purpose.</a:t>
            </a:r>
          </a:p>
          <a:p>
            <a:pPr lvl="0"/>
            <a:r>
              <a:rPr lang="en-GB" sz="1200" kern="1200" dirty="0" smtClean="0">
                <a:solidFill>
                  <a:schemeClr val="tx1"/>
                </a:solidFill>
                <a:effectLst/>
                <a:latin typeface="Calibri" pitchFamily="34" charset="0"/>
                <a:ea typeface="+mn-ea"/>
                <a:cs typeface="+mn-cs"/>
              </a:rPr>
              <a:t>Signature computation of message and check for authorisation in the Access Control, sending side.</a:t>
            </a:r>
          </a:p>
          <a:p>
            <a:pPr lvl="0"/>
            <a:r>
              <a:rPr lang="en-GB" sz="1200" kern="1200" dirty="0" smtClean="0">
                <a:solidFill>
                  <a:schemeClr val="tx1"/>
                </a:solidFill>
                <a:effectLst/>
                <a:latin typeface="Calibri" pitchFamily="34" charset="0"/>
                <a:ea typeface="+mn-ea"/>
                <a:cs typeface="+mn-cs"/>
              </a:rPr>
              <a:t>Signature verification of message and check for authorisation in the Access Control, reception side.</a:t>
            </a:r>
          </a:p>
          <a:p>
            <a:pPr lvl="0"/>
            <a:r>
              <a:rPr lang="en-GB" sz="1200" kern="1200" dirty="0" smtClean="0">
                <a:solidFill>
                  <a:schemeClr val="tx1"/>
                </a:solidFill>
                <a:effectLst/>
                <a:latin typeface="Calibri" pitchFamily="34" charset="0"/>
                <a:ea typeface="+mn-ea"/>
                <a:cs typeface="+mn-cs"/>
              </a:rPr>
              <a:t>Interaction with the Central Authority if it is needed, to retrieve material</a:t>
            </a:r>
            <a:r>
              <a:rPr lang="en-GB" sz="1200" kern="1200" baseline="0" dirty="0" smtClean="0">
                <a:solidFill>
                  <a:schemeClr val="tx1"/>
                </a:solidFill>
                <a:effectLst/>
                <a:latin typeface="Calibri" pitchFamily="34" charset="0"/>
                <a:ea typeface="+mn-ea"/>
                <a:cs typeface="+mn-cs"/>
              </a:rPr>
              <a:t> and verify a cert</a:t>
            </a:r>
            <a:r>
              <a:rPr lang="en-GB" sz="1200" kern="1200" dirty="0" smtClean="0">
                <a:solidFill>
                  <a:schemeClr val="tx1"/>
                </a:solidFill>
                <a:effectLst/>
                <a:latin typeface="Calibri" pitchFamily="34" charset="0"/>
                <a:ea typeface="+mn-ea"/>
                <a:cs typeface="+mn-cs"/>
              </a:rPr>
              <a:t>.</a:t>
            </a:r>
          </a:p>
          <a:p>
            <a:pPr lvl="0"/>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The proof of concept is modular in order to propose a reference architecture which different data authentication schemes can adhere to, allowing deployment-specific tailoring and adaptation. In this way it follows the concept of the MOS to enable flexibility regarding the implementation of components.</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The skeleton presented above allows to build authentications and secure channels, data authentication schemes, and access control models independently of each other.</a:t>
            </a:r>
          </a:p>
          <a:p>
            <a:r>
              <a:rPr lang="en-GB" sz="1200" kern="1200" dirty="0" smtClean="0">
                <a:solidFill>
                  <a:schemeClr val="tx1"/>
                </a:solidFill>
                <a:effectLst/>
                <a:latin typeface="Calibri" pitchFamily="34" charset="0"/>
                <a:ea typeface="+mn-ea"/>
                <a:cs typeface="+mn-cs"/>
              </a:rPr>
              <a:t> </a:t>
            </a:r>
          </a:p>
          <a:p>
            <a:pPr lvl="0"/>
            <a:r>
              <a:rPr lang="en-GB" sz="1200" kern="1200" dirty="0" smtClean="0">
                <a:solidFill>
                  <a:schemeClr val="tx1"/>
                </a:solidFill>
                <a:effectLst/>
                <a:latin typeface="Calibri" pitchFamily="34" charset="0"/>
                <a:ea typeface="+mn-ea"/>
                <a:cs typeface="+mn-cs"/>
              </a:rPr>
              <a:t>the components to build an data authentication scheme i.e. to exchange cryptographic materials (protected by the authentication component), components to verify and compute a signature and the Central Authority Service :</a:t>
            </a:r>
          </a:p>
          <a:p>
            <a:pPr lvl="1"/>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Negotiation component</a:t>
            </a:r>
          </a:p>
          <a:p>
            <a:pPr lvl="1"/>
            <a:r>
              <a:rPr lang="en-GB" sz="1200" kern="1200" dirty="0" smtClean="0">
                <a:solidFill>
                  <a:schemeClr val="tx1"/>
                </a:solidFill>
                <a:effectLst/>
                <a:latin typeface="Calibri" pitchFamily="34" charset="0"/>
                <a:ea typeface="+mn-ea"/>
                <a:cs typeface="+mn-cs"/>
              </a:rPr>
              <a:t>Signature Computation component</a:t>
            </a:r>
          </a:p>
          <a:p>
            <a:pPr lvl="1"/>
            <a:r>
              <a:rPr lang="en-GB" sz="1200" kern="1200" dirty="0" smtClean="0">
                <a:solidFill>
                  <a:schemeClr val="tx1"/>
                </a:solidFill>
                <a:effectLst/>
                <a:latin typeface="Calibri" pitchFamily="34" charset="0"/>
                <a:ea typeface="+mn-ea"/>
                <a:cs typeface="+mn-cs"/>
              </a:rPr>
              <a:t>Signature Verification component</a:t>
            </a:r>
          </a:p>
          <a:p>
            <a:pPr lvl="1"/>
            <a:r>
              <a:rPr lang="en-GB" sz="1200" kern="1200" dirty="0" smtClean="0">
                <a:solidFill>
                  <a:schemeClr val="tx1"/>
                </a:solidFill>
                <a:effectLst/>
                <a:latin typeface="Calibri" pitchFamily="34" charset="0"/>
                <a:ea typeface="+mn-ea"/>
                <a:cs typeface="+mn-cs"/>
              </a:rPr>
              <a:t>Central Authority Service</a:t>
            </a:r>
          </a:p>
          <a:p>
            <a:r>
              <a:rPr lang="en-GB" sz="1200" kern="1200" dirty="0" smtClean="0">
                <a:solidFill>
                  <a:schemeClr val="tx1"/>
                </a:solidFill>
                <a:effectLst/>
                <a:latin typeface="Calibri" pitchFamily="34" charset="0"/>
                <a:ea typeface="+mn-ea"/>
                <a:cs typeface="+mn-cs"/>
              </a:rPr>
              <a:t> </a:t>
            </a:r>
          </a:p>
          <a:p>
            <a:pPr lvl="0"/>
            <a:r>
              <a:rPr lang="en-GB" sz="1200" kern="1200" dirty="0" smtClean="0">
                <a:solidFill>
                  <a:schemeClr val="tx1"/>
                </a:solidFill>
                <a:effectLst/>
                <a:latin typeface="Calibri" pitchFamily="34" charset="0"/>
                <a:ea typeface="+mn-ea"/>
                <a:cs typeface="+mn-cs"/>
              </a:rPr>
              <a:t>The components to enable access control model to be deployment-specific :</a:t>
            </a:r>
          </a:p>
          <a:p>
            <a:pPr lvl="1"/>
            <a:r>
              <a:rPr lang="en-GB" sz="1200" kern="1200" dirty="0" smtClean="0">
                <a:solidFill>
                  <a:schemeClr val="tx1"/>
                </a:solidFill>
                <a:effectLst/>
                <a:latin typeface="Calibri" pitchFamily="34" charset="0"/>
                <a:ea typeface="+mn-ea"/>
                <a:cs typeface="+mn-cs"/>
              </a:rPr>
              <a:t>Authorisation component (Secure Login Service Provider)</a:t>
            </a:r>
          </a:p>
          <a:p>
            <a:pPr lvl="1"/>
            <a:r>
              <a:rPr lang="en-GB" sz="1200" kern="1200" dirty="0" smtClean="0">
                <a:solidFill>
                  <a:schemeClr val="tx1"/>
                </a:solidFill>
                <a:effectLst/>
                <a:latin typeface="Calibri" pitchFamily="34" charset="0"/>
                <a:ea typeface="+mn-ea"/>
                <a:cs typeface="+mn-cs"/>
              </a:rPr>
              <a:t>Authorisation component (Access Control)</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2206103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315265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18</a:t>
            </a:fld>
            <a:endParaRPr lang="en-US" dirty="0"/>
          </a:p>
        </p:txBody>
      </p:sp>
    </p:spTree>
    <p:extLst>
      <p:ext uri="{BB962C8B-B14F-4D97-AF65-F5344CB8AC3E}">
        <p14:creationId xmlns:p14="http://schemas.microsoft.com/office/powerpoint/2010/main" val="200020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also to the AC &lt;-&gt;</a:t>
            </a:r>
            <a:r>
              <a:rPr lang="en-GB" baseline="0" dirty="0" smtClean="0"/>
              <a:t> System security server in the MO documentation</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20</a:t>
            </a:fld>
            <a:endParaRPr lang="en-US" dirty="0"/>
          </a:p>
        </p:txBody>
      </p:sp>
    </p:spTree>
    <p:extLst>
      <p:ext uri="{BB962C8B-B14F-4D97-AF65-F5344CB8AC3E}">
        <p14:creationId xmlns:p14="http://schemas.microsoft.com/office/powerpoint/2010/main" val="214880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avoid</a:t>
            </a:r>
            <a:r>
              <a:rPr lang="en-GB" baseline="0" dirty="0" smtClean="0"/>
              <a:t> that by using the directory service</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26</a:t>
            </a:fld>
            <a:endParaRPr lang="en-US" dirty="0"/>
          </a:p>
        </p:txBody>
      </p:sp>
    </p:spTree>
    <p:extLst>
      <p:ext uri="{BB962C8B-B14F-4D97-AF65-F5344CB8AC3E}">
        <p14:creationId xmlns:p14="http://schemas.microsoft.com/office/powerpoint/2010/main" val="3161030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Calibri" pitchFamily="34" charset="0"/>
                <a:ea typeface="+mn-ea"/>
                <a:cs typeface="+mn-cs"/>
              </a:rPr>
              <a:t>A secure authentication requires a three-way exchange. Several kinds of authentication protocols exist; here the challenge-handshake authentication protocol (CHAP)[RD-04] is presented:</a:t>
            </a:r>
          </a:p>
          <a:p>
            <a:pPr lvl="0"/>
            <a:r>
              <a:rPr lang="en-GB" sz="1200" i="0" kern="1200" dirty="0" smtClean="0">
                <a:solidFill>
                  <a:schemeClr val="tx1"/>
                </a:solidFill>
                <a:effectLst/>
                <a:latin typeface="Calibri" pitchFamily="34" charset="0"/>
                <a:ea typeface="+mn-ea"/>
                <a:cs typeface="+mn-cs"/>
              </a:rPr>
              <a:t>MO application requests a challenge to the MO Login service with its username and other information</a:t>
            </a:r>
          </a:p>
          <a:p>
            <a:pPr lvl="0"/>
            <a:r>
              <a:rPr lang="en-GB" sz="1200" i="0" kern="1200" dirty="0" smtClean="0">
                <a:solidFill>
                  <a:schemeClr val="tx1"/>
                </a:solidFill>
                <a:effectLst/>
                <a:latin typeface="Calibri" pitchFamily="34" charset="0"/>
                <a:ea typeface="+mn-ea"/>
                <a:cs typeface="+mn-cs"/>
              </a:rPr>
              <a:t>The MO Login service challenges MO Application with a random number</a:t>
            </a:r>
          </a:p>
          <a:p>
            <a:pPr lvl="0"/>
            <a:r>
              <a:rPr lang="en-GB" sz="1200" i="0" kern="1200" dirty="0" smtClean="0">
                <a:solidFill>
                  <a:schemeClr val="tx1"/>
                </a:solidFill>
                <a:effectLst/>
                <a:latin typeface="Calibri" pitchFamily="34" charset="0"/>
                <a:ea typeface="+mn-ea"/>
                <a:cs typeface="+mn-cs"/>
              </a:rPr>
              <a:t>MO application concatenates the challenge and the password before using an hash function, and send the value obtained</a:t>
            </a:r>
          </a:p>
          <a:p>
            <a:pPr lvl="0"/>
            <a:r>
              <a:rPr lang="en-GB" sz="1200" i="0" kern="1200" dirty="0" smtClean="0">
                <a:solidFill>
                  <a:schemeClr val="tx1"/>
                </a:solidFill>
                <a:effectLst/>
                <a:latin typeface="Calibri" pitchFamily="34" charset="0"/>
                <a:ea typeface="+mn-ea"/>
                <a:cs typeface="+mn-cs"/>
              </a:rPr>
              <a:t>The authenticator performs the same operation and compares the values received and its value. </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27</a:t>
            </a:fld>
            <a:endParaRPr lang="en-US" dirty="0"/>
          </a:p>
        </p:txBody>
      </p:sp>
    </p:spTree>
    <p:extLst>
      <p:ext uri="{BB962C8B-B14F-4D97-AF65-F5344CB8AC3E}">
        <p14:creationId xmlns:p14="http://schemas.microsoft.com/office/powerpoint/2010/main" val="365389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32</a:t>
            </a:fld>
            <a:endParaRPr lang="en-US" dirty="0"/>
          </a:p>
        </p:txBody>
      </p:sp>
    </p:spTree>
    <p:extLst>
      <p:ext uri="{BB962C8B-B14F-4D97-AF65-F5344CB8AC3E}">
        <p14:creationId xmlns:p14="http://schemas.microsoft.com/office/powerpoint/2010/main" val="223545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1260571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34</a:t>
            </a:fld>
            <a:endParaRPr lang="en-US" dirty="0"/>
          </a:p>
        </p:txBody>
      </p:sp>
    </p:spTree>
    <p:extLst>
      <p:ext uri="{BB962C8B-B14F-4D97-AF65-F5344CB8AC3E}">
        <p14:creationId xmlns:p14="http://schemas.microsoft.com/office/powerpoint/2010/main" val="3064430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Calculation and verification of the cryptographic signature depends on the specific encoding of data being hashed. Therefore, as a requisite for the presented concept, MAL messages must be encoded using a generic encoding common to every Access Control in the deployment.</a:t>
            </a:r>
            <a:r>
              <a:rPr lang="en-US" sz="1200" kern="12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Indeed, </a:t>
            </a:r>
            <a:r>
              <a:rPr lang="en-US" sz="1200" kern="1200" dirty="0" smtClean="0">
                <a:solidFill>
                  <a:schemeClr val="tx1"/>
                </a:solidFill>
                <a:effectLst/>
                <a:latin typeface="Calibri" pitchFamily="34" charset="0"/>
                <a:ea typeface="+mn-ea"/>
                <a:cs typeface="+mn-cs"/>
              </a:rPr>
              <a:t>the encoding in the MAL shall be common to every Access Control in the system, in order to compute the same signature of message.</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35</a:t>
            </a:fld>
            <a:endParaRPr lang="en-US" dirty="0"/>
          </a:p>
        </p:txBody>
      </p:sp>
    </p:spTree>
    <p:extLst>
      <p:ext uri="{BB962C8B-B14F-4D97-AF65-F5344CB8AC3E}">
        <p14:creationId xmlns:p14="http://schemas.microsoft.com/office/powerpoint/2010/main" val="374571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37</a:t>
            </a:fld>
            <a:endParaRPr lang="en-US" dirty="0"/>
          </a:p>
        </p:txBody>
      </p:sp>
    </p:spTree>
    <p:extLst>
      <p:ext uri="{BB962C8B-B14F-4D97-AF65-F5344CB8AC3E}">
        <p14:creationId xmlns:p14="http://schemas.microsoft.com/office/powerpoint/2010/main" val="84301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38</a:t>
            </a:fld>
            <a:endParaRPr lang="en-US" dirty="0"/>
          </a:p>
        </p:txBody>
      </p:sp>
    </p:spTree>
    <p:extLst>
      <p:ext uri="{BB962C8B-B14F-4D97-AF65-F5344CB8AC3E}">
        <p14:creationId xmlns:p14="http://schemas.microsoft.com/office/powerpoint/2010/main" val="4213548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39</a:t>
            </a:fld>
            <a:endParaRPr lang="en-US" dirty="0"/>
          </a:p>
        </p:txBody>
      </p:sp>
    </p:spTree>
    <p:extLst>
      <p:ext uri="{BB962C8B-B14F-4D97-AF65-F5344CB8AC3E}">
        <p14:creationId xmlns:p14="http://schemas.microsoft.com/office/powerpoint/2010/main" val="338866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40</a:t>
            </a:fld>
            <a:endParaRPr lang="en-US" dirty="0"/>
          </a:p>
        </p:txBody>
      </p:sp>
    </p:spTree>
    <p:extLst>
      <p:ext uri="{BB962C8B-B14F-4D97-AF65-F5344CB8AC3E}">
        <p14:creationId xmlns:p14="http://schemas.microsoft.com/office/powerpoint/2010/main" val="854768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41</a:t>
            </a:fld>
            <a:endParaRPr lang="en-US" dirty="0"/>
          </a:p>
        </p:txBody>
      </p:sp>
    </p:spTree>
    <p:extLst>
      <p:ext uri="{BB962C8B-B14F-4D97-AF65-F5344CB8AC3E}">
        <p14:creationId xmlns:p14="http://schemas.microsoft.com/office/powerpoint/2010/main" val="3347821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43</a:t>
            </a:fld>
            <a:endParaRPr lang="en-US" dirty="0"/>
          </a:p>
        </p:txBody>
      </p:sp>
    </p:spTree>
    <p:extLst>
      <p:ext uri="{BB962C8B-B14F-4D97-AF65-F5344CB8AC3E}">
        <p14:creationId xmlns:p14="http://schemas.microsoft.com/office/powerpoint/2010/main" val="331331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44</a:t>
            </a:fld>
            <a:endParaRPr lang="en-US" dirty="0"/>
          </a:p>
        </p:txBody>
      </p:sp>
    </p:spTree>
    <p:extLst>
      <p:ext uri="{BB962C8B-B14F-4D97-AF65-F5344CB8AC3E}">
        <p14:creationId xmlns:p14="http://schemas.microsoft.com/office/powerpoint/2010/main" val="634978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45</a:t>
            </a:fld>
            <a:endParaRPr lang="en-US" dirty="0"/>
          </a:p>
        </p:txBody>
      </p:sp>
    </p:spTree>
    <p:extLst>
      <p:ext uri="{BB962C8B-B14F-4D97-AF65-F5344CB8AC3E}">
        <p14:creationId xmlns:p14="http://schemas.microsoft.com/office/powerpoint/2010/main" val="20598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802225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46</a:t>
            </a:fld>
            <a:endParaRPr lang="en-US" dirty="0"/>
          </a:p>
        </p:txBody>
      </p:sp>
    </p:spTree>
    <p:extLst>
      <p:ext uri="{BB962C8B-B14F-4D97-AF65-F5344CB8AC3E}">
        <p14:creationId xmlns:p14="http://schemas.microsoft.com/office/powerpoint/2010/main" val="3723465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47</a:t>
            </a:fld>
            <a:endParaRPr lang="en-US" dirty="0"/>
          </a:p>
        </p:txBody>
      </p:sp>
    </p:spTree>
    <p:extLst>
      <p:ext uri="{BB962C8B-B14F-4D97-AF65-F5344CB8AC3E}">
        <p14:creationId xmlns:p14="http://schemas.microsoft.com/office/powerpoint/2010/main" val="2977395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50</a:t>
            </a:fld>
            <a:endParaRPr lang="en-US" dirty="0"/>
          </a:p>
        </p:txBody>
      </p:sp>
    </p:spTree>
    <p:extLst>
      <p:ext uri="{BB962C8B-B14F-4D97-AF65-F5344CB8AC3E}">
        <p14:creationId xmlns:p14="http://schemas.microsoft.com/office/powerpoint/2010/main" val="872113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53</a:t>
            </a:fld>
            <a:endParaRPr lang="en-US" dirty="0"/>
          </a:p>
        </p:txBody>
      </p:sp>
    </p:spTree>
    <p:extLst>
      <p:ext uri="{BB962C8B-B14F-4D97-AF65-F5344CB8AC3E}">
        <p14:creationId xmlns:p14="http://schemas.microsoft.com/office/powerpoint/2010/main" val="302532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56</a:t>
            </a:fld>
            <a:endParaRPr lang="en-US" dirty="0"/>
          </a:p>
        </p:txBody>
      </p:sp>
    </p:spTree>
    <p:extLst>
      <p:ext uri="{BB962C8B-B14F-4D97-AF65-F5344CB8AC3E}">
        <p14:creationId xmlns:p14="http://schemas.microsoft.com/office/powerpoint/2010/main" val="1143830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The data authentication scheme using asymmetric cryptography is a public key infrastructure. The Secure Login Service acts as a Certification and Registration Authority, each consumer or provider application authenticates to the Secure Login Service to register for a digital certificate and get the private key, then messages are signed with this private key. The Central Authority distributes the public key associated to the certificate.</a:t>
            </a:r>
          </a:p>
          <a:p>
            <a:endParaRPr lang="en-GB" dirty="0" smtClean="0"/>
          </a:p>
          <a:p>
            <a:r>
              <a:rPr lang="en-GB" sz="1200" kern="1200" dirty="0" smtClean="0">
                <a:solidFill>
                  <a:schemeClr val="tx1"/>
                </a:solidFill>
                <a:effectLst/>
                <a:latin typeface="Calibri" pitchFamily="34" charset="0"/>
                <a:ea typeface="+mn-ea"/>
                <a:cs typeface="+mn-cs"/>
              </a:rPr>
              <a:t>A protocol which uses this kind of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(Figure 14) is detailed below. The features of this protocol are:</a:t>
            </a:r>
          </a:p>
          <a:p>
            <a:pPr lvl="0"/>
            <a:r>
              <a:rPr lang="en-GB" sz="1200" kern="1200" dirty="0" smtClean="0">
                <a:solidFill>
                  <a:schemeClr val="tx1"/>
                </a:solidFill>
                <a:effectLst/>
                <a:latin typeface="Calibri" pitchFamily="34" charset="0"/>
                <a:ea typeface="+mn-ea"/>
                <a:cs typeface="+mn-cs"/>
              </a:rPr>
              <a:t>Prerequisite: All users possess the public key of a central authority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public</a:t>
            </a:r>
            <a:r>
              <a:rPr lang="en-GB" sz="1200" kern="1200" baseline="-250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a:t>
            </a:r>
          </a:p>
          <a:p>
            <a:pPr lvl="0"/>
            <a:r>
              <a:rPr lang="en-GB" sz="1200" kern="1200" dirty="0" smtClean="0">
                <a:solidFill>
                  <a:schemeClr val="tx1"/>
                </a:solidFill>
                <a:effectLst/>
                <a:latin typeface="Calibri" pitchFamily="34" charset="0"/>
                <a:ea typeface="+mn-ea"/>
                <a:cs typeface="+mn-cs"/>
              </a:rPr>
              <a:t>Single sign-on strategy: User1 just has to perform one authentication and it can compute its own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for each message.</a:t>
            </a:r>
          </a:p>
          <a:p>
            <a:pPr lvl="0"/>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is self-sufficient, user2 can securely authenticate messages only with the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(and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public</a:t>
            </a:r>
            <a:r>
              <a:rPr lang="en-GB" sz="1200" kern="1200" dirty="0" smtClean="0">
                <a:solidFill>
                  <a:schemeClr val="tx1"/>
                </a:solidFill>
                <a:effectLst/>
                <a:latin typeface="Calibri" pitchFamily="34" charset="0"/>
                <a:ea typeface="+mn-ea"/>
                <a:cs typeface="+mn-cs"/>
              </a:rPr>
              <a:t>). </a:t>
            </a:r>
          </a:p>
          <a:p>
            <a:r>
              <a:rPr lang="en-GB" sz="1200" u="sng" kern="1200" dirty="0" smtClean="0">
                <a:solidFill>
                  <a:schemeClr val="tx1"/>
                </a:solidFill>
                <a:effectLst/>
                <a:latin typeface="Calibri" pitchFamily="34" charset="0"/>
                <a:ea typeface="+mn-ea"/>
                <a:cs typeface="+mn-cs"/>
              </a:rPr>
              <a:t>Protocol</a:t>
            </a:r>
          </a:p>
          <a:p>
            <a:pPr lvl="0"/>
            <a:r>
              <a:rPr lang="en-GB" sz="1200" kern="1200" dirty="0" smtClean="0">
                <a:solidFill>
                  <a:schemeClr val="tx1"/>
                </a:solidFill>
                <a:effectLst/>
                <a:latin typeface="Calibri" pitchFamily="34" charset="0"/>
                <a:ea typeface="+mn-ea"/>
                <a:cs typeface="+mn-cs"/>
              </a:rPr>
              <a:t>User1 performs a secure authentication with a central authority</a:t>
            </a:r>
          </a:p>
          <a:p>
            <a:pPr lvl="0"/>
            <a:r>
              <a:rPr lang="en-GB" sz="1200" kern="1200" dirty="0" smtClean="0">
                <a:solidFill>
                  <a:schemeClr val="tx1"/>
                </a:solidFill>
                <a:effectLst/>
                <a:latin typeface="Calibri" pitchFamily="34" charset="0"/>
                <a:ea typeface="+mn-ea"/>
                <a:cs typeface="+mn-cs"/>
              </a:rPr>
              <a:t>A pair of asymmetric keys are computed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public</a:t>
            </a:r>
            <a:r>
              <a:rPr lang="en-GB" sz="1200" kern="1200" baseline="-250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private</a:t>
            </a:r>
            <a:r>
              <a:rPr lang="en-GB" sz="1200" kern="1200" dirty="0" smtClean="0">
                <a:solidFill>
                  <a:schemeClr val="tx1"/>
                </a:solidFill>
                <a:effectLst/>
                <a:latin typeface="Calibri" pitchFamily="34" charset="0"/>
                <a:ea typeface="+mn-ea"/>
                <a:cs typeface="+mn-cs"/>
              </a:rPr>
              <a:t>) and sends their public key to the central authority in a secure way (see section 2.2.6 for considerations here). This secure way could be a function provided by the central authority to perform secure, authenticated , with integrity and maybe encrypted, transmission, in order to avoid attackers which could send their own public key</a:t>
            </a:r>
          </a:p>
          <a:p>
            <a:r>
              <a:rPr lang="en-GB" sz="1200" kern="1200" dirty="0" smtClean="0">
                <a:solidFill>
                  <a:schemeClr val="tx1"/>
                </a:solidFill>
                <a:effectLst/>
                <a:latin typeface="Calibri" pitchFamily="34" charset="0"/>
                <a:ea typeface="+mn-ea"/>
                <a:cs typeface="+mn-cs"/>
              </a:rPr>
              <a:t>The central authority concatenates name of the user, the public key of this user and some metadata like role of the user or expiry of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It signs these information with its private key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private</a:t>
            </a:r>
            <a:r>
              <a:rPr lang="en-GB" sz="1200" kern="1200" baseline="-250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57</a:t>
            </a:fld>
            <a:endParaRPr lang="en-US" dirty="0"/>
          </a:p>
        </p:txBody>
      </p:sp>
    </p:spTree>
    <p:extLst>
      <p:ext uri="{BB962C8B-B14F-4D97-AF65-F5344CB8AC3E}">
        <p14:creationId xmlns:p14="http://schemas.microsoft.com/office/powerpoint/2010/main" val="3345412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65</a:t>
            </a:fld>
            <a:endParaRPr lang="en-US" dirty="0"/>
          </a:p>
        </p:txBody>
      </p:sp>
    </p:spTree>
    <p:extLst>
      <p:ext uri="{BB962C8B-B14F-4D97-AF65-F5344CB8AC3E}">
        <p14:creationId xmlns:p14="http://schemas.microsoft.com/office/powerpoint/2010/main" val="3520237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The data authentication scheme using symmetric cryptography is inspired by Kerberos.  Cryptographic materials exchange takes place in order to obtain at the end, a session key associating the consumer or provider sending the message and the Access Control receiving the message. The message is signed using this session key, being sent securely in the message itself.</a:t>
            </a:r>
          </a:p>
          <a:p>
            <a:pPr lvl="0"/>
            <a:endParaRPr lang="en-GB" sz="1200" kern="1200" dirty="0" smtClean="0">
              <a:solidFill>
                <a:schemeClr val="tx1"/>
              </a:solidFill>
              <a:effectLst/>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66</a:t>
            </a:fld>
            <a:endParaRPr lang="en-US" dirty="0"/>
          </a:p>
        </p:txBody>
      </p:sp>
    </p:spTree>
    <p:extLst>
      <p:ext uri="{BB962C8B-B14F-4D97-AF65-F5344CB8AC3E}">
        <p14:creationId xmlns:p14="http://schemas.microsoft.com/office/powerpoint/2010/main" val="1919797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Calibri" pitchFamily="34" charset="0"/>
                <a:ea typeface="+mn-ea"/>
                <a:cs typeface="+mn-cs"/>
              </a:rPr>
              <a:t>Prerequisite : All users share a secret key pair with the central authority</a:t>
            </a:r>
          </a:p>
          <a:p>
            <a:pPr lvl="0"/>
            <a:r>
              <a:rPr lang="en-GB" sz="1200" kern="1200" dirty="0" smtClean="0">
                <a:solidFill>
                  <a:schemeClr val="tx1"/>
                </a:solidFill>
                <a:effectLst/>
                <a:latin typeface="Calibri" pitchFamily="34" charset="0"/>
                <a:ea typeface="+mn-ea"/>
                <a:cs typeface="+mn-cs"/>
              </a:rPr>
              <a:t>An authentication has to be performed for each new pair of users</a:t>
            </a:r>
          </a:p>
          <a:p>
            <a:pPr lvl="0"/>
            <a:r>
              <a:rPr lang="en-GB" sz="1200" kern="1200" dirty="0" smtClean="0">
                <a:solidFill>
                  <a:schemeClr val="tx1"/>
                </a:solidFill>
                <a:effectLst/>
                <a:latin typeface="Calibri" pitchFamily="34" charset="0"/>
                <a:ea typeface="+mn-ea"/>
                <a:cs typeface="+mn-cs"/>
              </a:rPr>
              <a:t>Each pair of users communicate with a shared session key provided by the central authority</a:t>
            </a:r>
          </a:p>
          <a:p>
            <a:pPr lvl="0"/>
            <a:r>
              <a:rPr lang="en-GB" sz="1200" kern="1200" dirty="0" smtClean="0">
                <a:solidFill>
                  <a:schemeClr val="tx1"/>
                </a:solidFill>
                <a:effectLst/>
                <a:latin typeface="Calibri" pitchFamily="34" charset="0"/>
                <a:ea typeface="+mn-ea"/>
                <a:cs typeface="+mn-cs"/>
              </a:rPr>
              <a:t>This protocol could be extended to perform access control, because a new session key is instantiated for each pair of users. It is essentially the same as Kerberos tickets.</a:t>
            </a:r>
          </a:p>
          <a:p>
            <a:endParaRPr lang="en-GB" dirty="0" smtClean="0"/>
          </a:p>
          <a:p>
            <a:pPr lvl="0"/>
            <a:r>
              <a:rPr lang="en-GB" sz="1200" kern="1200" dirty="0" smtClean="0">
                <a:solidFill>
                  <a:schemeClr val="tx1"/>
                </a:solidFill>
                <a:effectLst/>
                <a:latin typeface="Calibri" pitchFamily="34" charset="0"/>
                <a:ea typeface="+mn-ea"/>
                <a:cs typeface="+mn-cs"/>
              </a:rPr>
              <a:t>User1 performs a secure authentication with the central authority</a:t>
            </a:r>
          </a:p>
          <a:p>
            <a:pPr lvl="0"/>
            <a:r>
              <a:rPr lang="en-GB" sz="1200" kern="1200" dirty="0" smtClean="0">
                <a:solidFill>
                  <a:schemeClr val="tx1"/>
                </a:solidFill>
                <a:effectLst/>
                <a:latin typeface="Calibri" pitchFamily="34" charset="0"/>
                <a:ea typeface="+mn-ea"/>
                <a:cs typeface="+mn-cs"/>
              </a:rPr>
              <a:t>The central authority sends to user1 a session key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session</a:t>
            </a:r>
            <a:r>
              <a:rPr lang="en-GB" sz="1200" kern="1200" dirty="0" smtClean="0">
                <a:solidFill>
                  <a:schemeClr val="tx1"/>
                </a:solidFill>
                <a:effectLst/>
                <a:latin typeface="Calibri" pitchFamily="34" charset="0"/>
                <a:ea typeface="+mn-ea"/>
                <a:cs typeface="+mn-cs"/>
              </a:rPr>
              <a:t>) and a token, composed of the same session key, the username to authenticate and </a:t>
            </a:r>
            <a:r>
              <a:rPr lang="en-GB" sz="1200" kern="1200" dirty="0" err="1" smtClean="0">
                <a:solidFill>
                  <a:schemeClr val="tx1"/>
                </a:solidFill>
                <a:effectLst/>
                <a:latin typeface="Calibri" pitchFamily="34" charset="0"/>
                <a:ea typeface="+mn-ea"/>
                <a:cs typeface="+mn-cs"/>
              </a:rPr>
              <a:t>metadatas</a:t>
            </a:r>
            <a:r>
              <a:rPr lang="en-GB" sz="1200" kern="1200" dirty="0" smtClean="0">
                <a:solidFill>
                  <a:schemeClr val="tx1"/>
                </a:solidFill>
                <a:effectLst/>
                <a:latin typeface="Calibri" pitchFamily="34" charset="0"/>
                <a:ea typeface="+mn-ea"/>
                <a:cs typeface="+mn-cs"/>
              </a:rPr>
              <a:t> (role, expiry). This token is encrypted by the key of user2. Session key and token are sent securely, for example encrypted with the key of user1 (K) </a:t>
            </a:r>
          </a:p>
          <a:p>
            <a:pPr lvl="0"/>
            <a:r>
              <a:rPr lang="en-GB" sz="1200" kern="1200" dirty="0" smtClean="0">
                <a:solidFill>
                  <a:schemeClr val="tx1"/>
                </a:solidFill>
                <a:effectLst/>
                <a:latin typeface="Calibri" pitchFamily="34" charset="0"/>
                <a:ea typeface="+mn-ea"/>
                <a:cs typeface="+mn-cs"/>
              </a:rPr>
              <a:t>Now, user1 possesses the session key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session</a:t>
            </a:r>
            <a:r>
              <a:rPr lang="en-GB" sz="1200" kern="1200" dirty="0" smtClean="0">
                <a:solidFill>
                  <a:schemeClr val="tx1"/>
                </a:solidFill>
                <a:effectLst/>
                <a:latin typeface="Calibri" pitchFamily="34" charset="0"/>
                <a:ea typeface="+mn-ea"/>
                <a:cs typeface="+mn-cs"/>
              </a:rPr>
              <a:t>) and a token which only user2 can read. User1 computes a hash of the message and encrypts it with the session key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session</a:t>
            </a:r>
            <a:r>
              <a:rPr lang="en-GB" sz="1200" kern="1200" dirty="0" smtClean="0">
                <a:solidFill>
                  <a:schemeClr val="tx1"/>
                </a:solidFill>
                <a:effectLst/>
                <a:latin typeface="Calibri" pitchFamily="34" charset="0"/>
                <a:ea typeface="+mn-ea"/>
                <a:cs typeface="+mn-cs"/>
              </a:rPr>
              <a:t>). This encrypted hash and the token form the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User2 can retrieve session key (</a:t>
            </a:r>
            <a:r>
              <a:rPr lang="en-GB" sz="1200" kern="1200" dirty="0" err="1" smtClean="0">
                <a:solidFill>
                  <a:schemeClr val="tx1"/>
                </a:solidFill>
                <a:effectLst/>
                <a:latin typeface="Calibri" pitchFamily="34" charset="0"/>
                <a:ea typeface="+mn-ea"/>
                <a:cs typeface="+mn-cs"/>
              </a:rPr>
              <a:t>K</a:t>
            </a:r>
            <a:r>
              <a:rPr lang="en-GB" sz="1200" kern="1200" baseline="-25000" dirty="0" err="1" smtClean="0">
                <a:solidFill>
                  <a:schemeClr val="tx1"/>
                </a:solidFill>
                <a:effectLst/>
                <a:latin typeface="Calibri" pitchFamily="34" charset="0"/>
                <a:ea typeface="+mn-ea"/>
                <a:cs typeface="+mn-cs"/>
              </a:rPr>
              <a:t>session</a:t>
            </a:r>
            <a:r>
              <a:rPr lang="en-GB" sz="1200" kern="1200" dirty="0" smtClean="0">
                <a:solidFill>
                  <a:schemeClr val="tx1"/>
                </a:solidFill>
                <a:effectLst/>
                <a:latin typeface="Calibri" pitchFamily="34" charset="0"/>
                <a:ea typeface="+mn-ea"/>
                <a:cs typeface="+mn-cs"/>
              </a:rPr>
              <a:t>) from the token and can verify message data authentication with the encrypted hash.</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67</a:t>
            </a:fld>
            <a:endParaRPr lang="en-US" dirty="0"/>
          </a:p>
        </p:txBody>
      </p:sp>
    </p:spTree>
    <p:extLst>
      <p:ext uri="{BB962C8B-B14F-4D97-AF65-F5344CB8AC3E}">
        <p14:creationId xmlns:p14="http://schemas.microsoft.com/office/powerpoint/2010/main" val="1013932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User1 performs a secure authentication with the central authority</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68</a:t>
            </a:fld>
            <a:endParaRPr lang="en-US" dirty="0"/>
          </a:p>
        </p:txBody>
      </p:sp>
    </p:spTree>
    <p:extLst>
      <p:ext uri="{BB962C8B-B14F-4D97-AF65-F5344CB8AC3E}">
        <p14:creationId xmlns:p14="http://schemas.microsoft.com/office/powerpoint/2010/main" val="114620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1426403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69</a:t>
            </a:fld>
            <a:endParaRPr lang="en-US" dirty="0"/>
          </a:p>
        </p:txBody>
      </p:sp>
    </p:spTree>
    <p:extLst>
      <p:ext uri="{BB962C8B-B14F-4D97-AF65-F5344CB8AC3E}">
        <p14:creationId xmlns:p14="http://schemas.microsoft.com/office/powerpoint/2010/main" val="2268681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70</a:t>
            </a:fld>
            <a:endParaRPr lang="en-US" dirty="0"/>
          </a:p>
        </p:txBody>
      </p:sp>
    </p:spTree>
    <p:extLst>
      <p:ext uri="{BB962C8B-B14F-4D97-AF65-F5344CB8AC3E}">
        <p14:creationId xmlns:p14="http://schemas.microsoft.com/office/powerpoint/2010/main" val="1345146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71</a:t>
            </a:fld>
            <a:endParaRPr lang="en-US" dirty="0"/>
          </a:p>
        </p:txBody>
      </p:sp>
    </p:spTree>
    <p:extLst>
      <p:ext uri="{BB962C8B-B14F-4D97-AF65-F5344CB8AC3E}">
        <p14:creationId xmlns:p14="http://schemas.microsoft.com/office/powerpoint/2010/main" val="3564723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72</a:t>
            </a:fld>
            <a:endParaRPr lang="en-US" dirty="0"/>
          </a:p>
        </p:txBody>
      </p:sp>
    </p:spTree>
    <p:extLst>
      <p:ext uri="{BB962C8B-B14F-4D97-AF65-F5344CB8AC3E}">
        <p14:creationId xmlns:p14="http://schemas.microsoft.com/office/powerpoint/2010/main" val="2710088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RSA (</a:t>
            </a:r>
            <a:r>
              <a:rPr lang="en-GB" b="0" dirty="0" err="1" smtClean="0"/>
              <a:t>Rivest</a:t>
            </a:r>
            <a:r>
              <a:rPr lang="en-GB" b="0" dirty="0" smtClean="0"/>
              <a:t>–Shamir–</a:t>
            </a:r>
            <a:r>
              <a:rPr lang="en-GB" b="0" dirty="0" err="1" smtClean="0"/>
              <a:t>Adleman</a:t>
            </a:r>
            <a:r>
              <a:rPr lang="en-GB" b="0" dirty="0" smtClean="0"/>
              <a:t>): encryption key public, decryption key private – based on factoring primes</a:t>
            </a:r>
          </a:p>
          <a:p>
            <a:r>
              <a:rPr lang="en-GB" b="0" dirty="0" smtClean="0"/>
              <a:t>Often used to establish</a:t>
            </a:r>
            <a:r>
              <a:rPr lang="en-GB" b="0" baseline="0" dirty="0" smtClean="0"/>
              <a:t> an exchange of symmetric key which can be used subsequently (to save slow computation)</a:t>
            </a:r>
            <a:endParaRPr lang="en-GB" b="0" dirty="0" smtClean="0"/>
          </a:p>
          <a:p>
            <a:endParaRPr lang="en-GB" dirty="0" smtClean="0"/>
          </a:p>
          <a:p>
            <a:r>
              <a:rPr lang="en-GB" dirty="0" smtClean="0"/>
              <a:t>Digital Signature Algorithm, or DSA, uses a different algorithm for signing and encryption to RSA, yet provides an equivalent level of security</a:t>
            </a:r>
          </a:p>
          <a:p>
            <a:endParaRPr lang="en-GB" dirty="0" smtClean="0"/>
          </a:p>
          <a:p>
            <a:r>
              <a:rPr lang="en-GB" sz="1200" kern="1200" dirty="0" smtClean="0">
                <a:solidFill>
                  <a:schemeClr val="tx1"/>
                </a:solidFill>
                <a:effectLst/>
                <a:latin typeface="Calibri" pitchFamily="34" charset="0"/>
                <a:ea typeface="+mn-ea"/>
                <a:cs typeface="+mn-cs"/>
              </a:rPr>
              <a:t>According to the construction of this data authentication scheme and the algorithms used, the overhead of data per message implied by the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is at least 576 bytes for RSA and 192 bytes for DSA, depending on the additional data put on it.</a:t>
            </a:r>
            <a:r>
              <a:rPr lang="en-US" sz="1200" kern="12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 It can be compared of the MAL header size, around 160 bytes, for TCP\IP encoding [RD-07].</a:t>
            </a:r>
          </a:p>
          <a:p>
            <a:endParaRPr lang="en-US"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In the symmetric data authentication scheme, a session key is needed for each couple of “Any Consumer/Provider” and Access Control in the system. Moreover, each Access Control in the system needs a secret key shared with the Central Authority. </a:t>
            </a:r>
          </a:p>
          <a:p>
            <a:r>
              <a:rPr lang="en-GB" sz="1200" kern="1200" dirty="0" smtClean="0">
                <a:solidFill>
                  <a:schemeClr val="tx1"/>
                </a:solidFill>
                <a:effectLst/>
                <a:latin typeface="Calibri" pitchFamily="34" charset="0"/>
                <a:ea typeface="+mn-ea"/>
                <a:cs typeface="+mn-cs"/>
              </a:rPr>
              <a:t>As a consequence, the key management related to the symmetric data authentication scheme is more demanding in term of key management than the asymmetric data authentication scheme. </a:t>
            </a:r>
          </a:p>
          <a:p>
            <a:r>
              <a:rPr lang="en-GB" sz="1200" kern="1200" dirty="0" smtClean="0">
                <a:solidFill>
                  <a:schemeClr val="tx1"/>
                </a:solidFill>
                <a:effectLst/>
                <a:latin typeface="Calibri" pitchFamily="34" charset="0"/>
                <a:ea typeface="+mn-ea"/>
                <a:cs typeface="+mn-cs"/>
              </a:rPr>
              <a:t>The asymmetric data authentication scheme avoids this issue, however with a cost of computation and overhead of data.</a:t>
            </a:r>
          </a:p>
          <a:p>
            <a:endParaRPr lang="en-GB" sz="1200" kern="1200" dirty="0" smtClean="0">
              <a:solidFill>
                <a:schemeClr val="tx1"/>
              </a:solidFill>
              <a:effectLst/>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78</a:t>
            </a:fld>
            <a:endParaRPr lang="en-US" dirty="0"/>
          </a:p>
        </p:txBody>
      </p:sp>
    </p:spTree>
    <p:extLst>
      <p:ext uri="{BB962C8B-B14F-4D97-AF65-F5344CB8AC3E}">
        <p14:creationId xmlns:p14="http://schemas.microsoft.com/office/powerpoint/2010/main" val="1866137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These issue can be mitigated by putting different SLS and Central Authority in close sub-network.</a:t>
            </a:r>
            <a:r>
              <a:rPr lang="en-US" sz="1200" kern="12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However, synchronisation issues between the SLS and the Central Authorities then</a:t>
            </a:r>
            <a:r>
              <a:rPr lang="en-GB" sz="1200" kern="1200" baseline="0" dirty="0" smtClean="0">
                <a:solidFill>
                  <a:schemeClr val="tx1"/>
                </a:solidFill>
                <a:effectLst/>
                <a:latin typeface="Calibri" pitchFamily="34" charset="0"/>
                <a:ea typeface="+mn-ea"/>
                <a:cs typeface="+mn-cs"/>
              </a:rPr>
              <a:t> need to be addressed. </a:t>
            </a:r>
            <a:r>
              <a:rPr lang="en-GB" sz="1200" kern="1200" dirty="0" smtClean="0">
                <a:solidFill>
                  <a:schemeClr val="tx1"/>
                </a:solidFill>
                <a:effectLst/>
                <a:latin typeface="Calibri" pitchFamily="34" charset="0"/>
                <a:ea typeface="+mn-ea"/>
                <a:cs typeface="+mn-cs"/>
              </a:rPr>
              <a:t>The encoding of the message in the Access Control shall be generic and independent of the Transport Layer.</a:t>
            </a: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Trusted CA among</a:t>
            </a:r>
            <a:r>
              <a:rPr lang="en-GB" sz="1200" kern="1200" baseline="0" dirty="0" smtClean="0">
                <a:solidFill>
                  <a:schemeClr val="tx1"/>
                </a:solidFill>
                <a:effectLst/>
                <a:latin typeface="Calibri" pitchFamily="34" charset="0"/>
                <a:ea typeface="+mn-ea"/>
                <a:cs typeface="+mn-cs"/>
              </a:rPr>
              <a:t> all parties – may be mitigated with overlapping certs, or threshold cryptography</a:t>
            </a:r>
          </a:p>
          <a:p>
            <a:r>
              <a:rPr lang="en-GB" dirty="0" smtClean="0"/>
              <a:t>Several parties (more than some </a:t>
            </a:r>
            <a:r>
              <a:rPr lang="en-GB" i="1" dirty="0" smtClean="0"/>
              <a:t>threshold</a:t>
            </a:r>
            <a:r>
              <a:rPr lang="en-GB" dirty="0" smtClean="0"/>
              <a:t> number) must cooperate in the decryption or signature protocol.</a:t>
            </a:r>
            <a:endParaRPr lang="en-GB" sz="1200" kern="1200" dirty="0" smtClean="0">
              <a:solidFill>
                <a:schemeClr val="tx1"/>
              </a:solidFill>
              <a:effectLst/>
              <a:latin typeface="Calibri" pitchFamily="34" charset="0"/>
              <a:ea typeface="+mn-ea"/>
              <a:cs typeface="+mn-cs"/>
            </a:endParaRP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ESA:</a:t>
            </a:r>
          </a:p>
          <a:p>
            <a:pPr lvl="0"/>
            <a:r>
              <a:rPr lang="en-GB" sz="1200" kern="1200" dirty="0" smtClean="0">
                <a:solidFill>
                  <a:schemeClr val="tx1"/>
                </a:solidFill>
                <a:effectLst/>
                <a:latin typeface="Calibri" pitchFamily="34" charset="0"/>
                <a:ea typeface="+mn-ea"/>
                <a:cs typeface="+mn-cs"/>
              </a:rPr>
              <a:t> Some calls to the Access Control were missing at sending or reception depending on the interaction pattern. These missing calls were fixed to run the proof of concept.</a:t>
            </a:r>
          </a:p>
          <a:p>
            <a:r>
              <a:rPr lang="en-GB" sz="1200" kern="1200" dirty="0" smtClean="0">
                <a:solidFill>
                  <a:schemeClr val="tx1"/>
                </a:solidFill>
                <a:effectLst/>
                <a:latin typeface="Calibri" pitchFamily="34" charset="0"/>
                <a:ea typeface="+mn-ea"/>
                <a:cs typeface="+mn-cs"/>
              </a:rPr>
              <a:t> </a:t>
            </a:r>
          </a:p>
          <a:p>
            <a:pPr lvl="0"/>
            <a:r>
              <a:rPr lang="en-GB" sz="1200" kern="1200" dirty="0" smtClean="0">
                <a:solidFill>
                  <a:schemeClr val="tx1"/>
                </a:solidFill>
                <a:effectLst/>
                <a:latin typeface="Calibri" pitchFamily="34" charset="0"/>
                <a:ea typeface="+mn-ea"/>
                <a:cs typeface="+mn-cs"/>
              </a:rPr>
              <a:t>The Access Control had not access to the MAL to interact with services. A reference of the MAL was given to the Access Control to run the proof of concept and allow the Access Control to interact with the Central Authority.</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The direction of message (sending or reception) were not specified with the call of the Access Control, unlike the specification in the recommended practice [AD-02, 4.4.4.a)]. The implementation was not fixed following this issue. A flag was set in the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waiting for a fix of the implementation</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79</a:t>
            </a:fld>
            <a:endParaRPr lang="en-US" dirty="0"/>
          </a:p>
        </p:txBody>
      </p:sp>
    </p:spTree>
    <p:extLst>
      <p:ext uri="{BB962C8B-B14F-4D97-AF65-F5344CB8AC3E}">
        <p14:creationId xmlns:p14="http://schemas.microsoft.com/office/powerpoint/2010/main" val="4201145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security processes can be more powerful and less complex if the AC can communicate with other services in the system. This permits to relieve developers of security concerns, avoiding the need to perform management of the AC in the application layer. </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80</a:t>
            </a:fld>
            <a:endParaRPr lang="en-US" dirty="0"/>
          </a:p>
        </p:txBody>
      </p:sp>
    </p:spTree>
    <p:extLst>
      <p:ext uri="{BB962C8B-B14F-4D97-AF65-F5344CB8AC3E}">
        <p14:creationId xmlns:p14="http://schemas.microsoft.com/office/powerpoint/2010/main" val="2935422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82</a:t>
            </a:fld>
            <a:endParaRPr lang="en-US" dirty="0"/>
          </a:p>
        </p:txBody>
      </p:sp>
    </p:spTree>
    <p:extLst>
      <p:ext uri="{BB962C8B-B14F-4D97-AF65-F5344CB8AC3E}">
        <p14:creationId xmlns:p14="http://schemas.microsoft.com/office/powerpoint/2010/main" val="41364730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of these changes are minor and transitory i.e. the same change applies across multiple identical annexes </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83</a:t>
            </a:fld>
            <a:endParaRPr lang="en-US" dirty="0"/>
          </a:p>
        </p:txBody>
      </p:sp>
    </p:spTree>
    <p:extLst>
      <p:ext uri="{BB962C8B-B14F-4D97-AF65-F5344CB8AC3E}">
        <p14:creationId xmlns:p14="http://schemas.microsoft.com/office/powerpoint/2010/main" val="862988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84</a:t>
            </a:fld>
            <a:endParaRPr lang="en-US" dirty="0"/>
          </a:p>
        </p:txBody>
      </p:sp>
    </p:spTree>
    <p:extLst>
      <p:ext uri="{BB962C8B-B14F-4D97-AF65-F5344CB8AC3E}">
        <p14:creationId xmlns:p14="http://schemas.microsoft.com/office/powerpoint/2010/main" val="101957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4234795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With the ambiguity of definitions the AC role of “provide authentication” [4.4.4] should be clarified, and should be consistent in all MO standards and recommended practices.</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To enable a better understanding of the MO standards and recommended practices, more precise definition and an explicit border between definitions of authentication, data origin authentication and integrity would be beneficial. </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Depending on the MO standards or recommended practices, it is unclear what has to be authenticated, consumers, providers or operators (humans). Entities needed authentication should be consistent in the standards.</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In addition, different terminologies are used in the MO standards and recommended practices : “technology dependent security credential”, “consumer identifier”, “authentication identifier”, “consumer credential”, “consumer id”, “verified credential”, “user credential”. It should be made more clear, the difference between these terminologies or use the same.</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Moreover, the possibility for the transport layer to obtain the reference of the Access Control, and to use the “technology dependent security credential” should be clarified.</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The capacity of the Access Control, to interact with an entity outside its MAL (see 0), could be emphasized and made explicit throughout the MO standards and recommended practices. Moreover, such functionality is mandatory for realizing the data authentication schemes presented in this document.</a:t>
            </a:r>
          </a:p>
          <a:p>
            <a:pPr lvl="0" indent="0" algn="just" eaLnBrk="0" hangingPunct="0">
              <a:lnSpc>
                <a:spcPct val="100000"/>
              </a:lnSpc>
              <a:spcBef>
                <a:spcPct val="0"/>
              </a:spcBef>
              <a:buClrTx/>
            </a:pPr>
            <a:endParaRPr lang="en-GB" altLang="en-US" sz="1200" dirty="0" smtClean="0">
              <a:solidFill>
                <a:schemeClr val="tx1"/>
              </a:solidFill>
              <a:latin typeface="Arial" panose="020B0604020202020204" pitchFamily="34" charset="0"/>
            </a:endParaRP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In order to avoid cross-checking between MO standards and recommended practices about security features, a standard or recommended practice about security in the context of MO Services could be produced.</a:t>
            </a:r>
          </a:p>
          <a:p>
            <a:pPr lvl="0" indent="0" algn="just" eaLnBrk="0" hangingPunct="0">
              <a:lnSpc>
                <a:spcPct val="100000"/>
              </a:lnSpc>
              <a:spcBef>
                <a:spcPct val="0"/>
              </a:spcBef>
              <a:buClrTx/>
            </a:pPr>
            <a:endParaRPr lang="en-GB" altLang="en-US" sz="1200" dirty="0" smtClean="0">
              <a:solidFill>
                <a:schemeClr val="tx1"/>
              </a:solidFill>
              <a:latin typeface="Arial" panose="020B0604020202020204" pitchFamily="34" charset="0"/>
            </a:endParaRP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Moreover, these standards confirms what it is suggest in The MAL passes the message down to the transport layer (see 0), that the authentication identifier (consumer identifier) could be used by the transport layer : “It is possible for this security credential to be used by the protocol below TCP for authentication or even confidentiality purposes (e.g., IPsec), but that is not specified here.”</a:t>
            </a:r>
          </a:p>
          <a:p>
            <a:pPr lvl="0" indent="0" algn="just" eaLnBrk="0" hangingPunct="0">
              <a:lnSpc>
                <a:spcPct val="100000"/>
              </a:lnSpc>
              <a:spcBef>
                <a:spcPct val="0"/>
              </a:spcBef>
              <a:buClrTx/>
            </a:pPr>
            <a:r>
              <a:rPr lang="en-GB" altLang="en-US" sz="1200" dirty="0" smtClean="0">
                <a:solidFill>
                  <a:schemeClr val="tx1"/>
                </a:solidFill>
                <a:latin typeface="Arial" panose="020B0604020202020204" pitchFamily="34" charset="0"/>
              </a:rPr>
              <a:t>As a consequence the security of the MAL and the transport layer could be considered dependent. If this is the case, it should be made clear and explicit.</a:t>
            </a:r>
          </a:p>
          <a:p>
            <a:pPr lvl="0" indent="0" algn="just" eaLnBrk="0" hangingPunct="0">
              <a:lnSpc>
                <a:spcPct val="100000"/>
              </a:lnSpc>
              <a:spcBef>
                <a:spcPct val="0"/>
              </a:spcBef>
              <a:buClrTx/>
            </a:pPr>
            <a:endParaRPr lang="en-GB" altLang="en-US" sz="1200" dirty="0" smtClean="0">
              <a:solidFill>
                <a:schemeClr val="tx1"/>
              </a:solidFill>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85</a:t>
            </a:fld>
            <a:endParaRPr lang="en-US" dirty="0"/>
          </a:p>
        </p:txBody>
      </p:sp>
    </p:spTree>
    <p:extLst>
      <p:ext uri="{BB962C8B-B14F-4D97-AF65-F5344CB8AC3E}">
        <p14:creationId xmlns:p14="http://schemas.microsoft.com/office/powerpoint/2010/main" val="4003541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86</a:t>
            </a:fld>
            <a:endParaRPr lang="en-US" dirty="0"/>
          </a:p>
        </p:txBody>
      </p:sp>
    </p:spTree>
    <p:extLst>
      <p:ext uri="{BB962C8B-B14F-4D97-AF65-F5344CB8AC3E}">
        <p14:creationId xmlns:p14="http://schemas.microsoft.com/office/powerpoint/2010/main" val="777552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87</a:t>
            </a:fld>
            <a:endParaRPr lang="en-US" dirty="0"/>
          </a:p>
        </p:txBody>
      </p:sp>
    </p:spTree>
    <p:extLst>
      <p:ext uri="{BB962C8B-B14F-4D97-AF65-F5344CB8AC3E}">
        <p14:creationId xmlns:p14="http://schemas.microsoft.com/office/powerpoint/2010/main" val="4089233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88</a:t>
            </a:fld>
            <a:endParaRPr lang="en-US" dirty="0"/>
          </a:p>
        </p:txBody>
      </p:sp>
    </p:spTree>
    <p:extLst>
      <p:ext uri="{BB962C8B-B14F-4D97-AF65-F5344CB8AC3E}">
        <p14:creationId xmlns:p14="http://schemas.microsoft.com/office/powerpoint/2010/main" val="866032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According to the standard [AD-03, 3.3] (Figure 28), when a user is logged, the MO Login service has to instantiate a </a:t>
            </a:r>
            <a:r>
              <a:rPr lang="en-GB" sz="1200" kern="1200" dirty="0" err="1" smtClean="0">
                <a:solidFill>
                  <a:schemeClr val="tx1"/>
                </a:solidFill>
                <a:effectLst/>
                <a:latin typeface="Calibri" pitchFamily="34" charset="0"/>
                <a:ea typeface="+mn-ea"/>
                <a:cs typeface="+mn-cs"/>
              </a:rPr>
              <a:t>LoginInstance</a:t>
            </a:r>
            <a:r>
              <a:rPr lang="en-GB" sz="1200" kern="1200" dirty="0" smtClean="0">
                <a:solidFill>
                  <a:schemeClr val="tx1"/>
                </a:solidFill>
                <a:effectLst/>
                <a:latin typeface="Calibri" pitchFamily="34" charset="0"/>
                <a:ea typeface="+mn-ea"/>
                <a:cs typeface="+mn-cs"/>
              </a:rPr>
              <a:t> COM object linked to a </a:t>
            </a:r>
            <a:r>
              <a:rPr lang="en-GB" sz="1200" kern="1200" dirty="0" err="1" smtClean="0">
                <a:solidFill>
                  <a:schemeClr val="tx1"/>
                </a:solidFill>
                <a:effectLst/>
                <a:latin typeface="Calibri" pitchFamily="34" charset="0"/>
                <a:ea typeface="+mn-ea"/>
                <a:cs typeface="+mn-cs"/>
              </a:rPr>
              <a:t>LoginRole</a:t>
            </a:r>
            <a:r>
              <a:rPr lang="en-GB" sz="1200" kern="1200" dirty="0" smtClean="0">
                <a:solidFill>
                  <a:schemeClr val="tx1"/>
                </a:solidFill>
                <a:effectLst/>
                <a:latin typeface="Calibri" pitchFamily="34" charset="0"/>
                <a:ea typeface="+mn-ea"/>
                <a:cs typeface="+mn-cs"/>
              </a:rPr>
              <a:t> COM object. </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err="1" smtClean="0">
                <a:solidFill>
                  <a:schemeClr val="tx1"/>
                </a:solidFill>
                <a:effectLst/>
                <a:latin typeface="Calibri" pitchFamily="34" charset="0"/>
                <a:ea typeface="+mn-ea"/>
                <a:cs typeface="+mn-cs"/>
              </a:rPr>
              <a:t>LoginRole</a:t>
            </a:r>
            <a:r>
              <a:rPr lang="en-GB" sz="1200" kern="1200" dirty="0" smtClean="0">
                <a:solidFill>
                  <a:schemeClr val="tx1"/>
                </a:solidFill>
                <a:effectLst/>
                <a:latin typeface="Calibri" pitchFamily="34" charset="0"/>
                <a:ea typeface="+mn-ea"/>
                <a:cs typeface="+mn-cs"/>
              </a:rPr>
              <a:t> contains an identifier. This identifier identifies the role of the user but the meaning of role is not defined in the standard [AD-03]. This </a:t>
            </a:r>
            <a:r>
              <a:rPr lang="en-GB" sz="1200" kern="1200" dirty="0" err="1" smtClean="0">
                <a:solidFill>
                  <a:schemeClr val="tx1"/>
                </a:solidFill>
                <a:effectLst/>
                <a:latin typeface="Calibri" pitchFamily="34" charset="0"/>
                <a:ea typeface="+mn-ea"/>
                <a:cs typeface="+mn-cs"/>
              </a:rPr>
              <a:t>loginRole</a:t>
            </a:r>
            <a:r>
              <a:rPr lang="en-GB" sz="1200" kern="1200" dirty="0" smtClean="0">
                <a:solidFill>
                  <a:schemeClr val="tx1"/>
                </a:solidFill>
                <a:effectLst/>
                <a:latin typeface="Calibri" pitchFamily="34" charset="0"/>
                <a:ea typeface="+mn-ea"/>
                <a:cs typeface="+mn-cs"/>
              </a:rPr>
              <a:t> can be used for access control because it is a defined role for users in the system.</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There is no other information in the standard [AD-03] related to performing access control.</a:t>
            </a:r>
          </a:p>
          <a:p>
            <a:endParaRPr lang="en-GB" dirty="0" smtClean="0"/>
          </a:p>
          <a:p>
            <a:r>
              <a:rPr lang="en-GB" sz="1200" kern="1200" dirty="0" smtClean="0">
                <a:solidFill>
                  <a:schemeClr val="tx1"/>
                </a:solidFill>
                <a:effectLst/>
                <a:latin typeface="Calibri" pitchFamily="34" charset="0"/>
                <a:ea typeface="+mn-ea"/>
                <a:cs typeface="+mn-cs"/>
              </a:rPr>
              <a:t>In order to perform access control, the AC in the MAL needs information to deal with the received messages. This information can be retrieved with several mechanisms and some proposals are presented.</a:t>
            </a:r>
          </a:p>
          <a:p>
            <a:r>
              <a:rPr lang="en-GB" sz="1200" kern="1200" dirty="0" smtClean="0">
                <a:solidFill>
                  <a:schemeClr val="tx1"/>
                </a:solidFill>
                <a:effectLst/>
                <a:latin typeface="Calibri" pitchFamily="34" charset="0"/>
                <a:ea typeface="+mn-ea"/>
                <a:cs typeface="+mn-cs"/>
              </a:rPr>
              <a:t>Moreover, the MO standards and recommended practices do not propose solutions for what can be used to discriminate a message for access control. It is proposed an extension to the COM object </a:t>
            </a:r>
            <a:r>
              <a:rPr lang="en-GB" sz="1200" kern="1200" dirty="0" err="1" smtClean="0">
                <a:solidFill>
                  <a:schemeClr val="tx1"/>
                </a:solidFill>
                <a:effectLst/>
                <a:latin typeface="Calibri" pitchFamily="34" charset="0"/>
                <a:ea typeface="+mn-ea"/>
                <a:cs typeface="+mn-cs"/>
              </a:rPr>
              <a:t>loginRole</a:t>
            </a:r>
            <a:r>
              <a:rPr lang="en-GB" sz="1200" kern="1200" dirty="0" smtClean="0">
                <a:solidFill>
                  <a:schemeClr val="tx1"/>
                </a:solidFill>
                <a:effectLst/>
                <a:latin typeface="Calibri" pitchFamily="34" charset="0"/>
                <a:ea typeface="+mn-ea"/>
                <a:cs typeface="+mn-cs"/>
              </a:rPr>
              <a:t>.</a:t>
            </a:r>
          </a:p>
          <a:p>
            <a:endParaRPr lang="en-GB" dirty="0" smtClean="0"/>
          </a:p>
          <a:p>
            <a:r>
              <a:rPr lang="en-GB" sz="1200" kern="1200" dirty="0" smtClean="0">
                <a:solidFill>
                  <a:schemeClr val="tx1"/>
                </a:solidFill>
                <a:effectLst/>
                <a:latin typeface="Calibri" pitchFamily="34" charset="0"/>
                <a:ea typeface="+mn-ea"/>
                <a:cs typeface="+mn-cs"/>
              </a:rPr>
              <a:t>This implementation attempts to answer to the problem of lack of specification. It is compliant with both proposals above. It is proposed here a way to discriminate users and messages for access control.</a:t>
            </a:r>
          </a:p>
          <a:p>
            <a:r>
              <a:rPr lang="en-GB" sz="1200" kern="1200" dirty="0" smtClean="0">
                <a:solidFill>
                  <a:schemeClr val="tx1"/>
                </a:solidFill>
                <a:effectLst/>
                <a:latin typeface="Calibri" pitchFamily="34" charset="0"/>
                <a:ea typeface="+mn-ea"/>
                <a:cs typeface="+mn-cs"/>
              </a:rPr>
              <a:t>Archive and COM object can be used to store access control materials in a modular way. In addition, it can be useful for the storage of authentication materials too. In this way, all information about a user can be stored at the same place and linked with a web of roles and privileges.</a:t>
            </a:r>
          </a:p>
          <a:p>
            <a:r>
              <a:rPr lang="en-GB" sz="1200" kern="1200" dirty="0" smtClean="0">
                <a:solidFill>
                  <a:schemeClr val="tx1"/>
                </a:solidFill>
                <a:effectLst/>
                <a:latin typeface="Calibri" pitchFamily="34" charset="0"/>
                <a:ea typeface="+mn-ea"/>
                <a:cs typeface="+mn-cs"/>
              </a:rPr>
              <a:t>A modular structure of roles and privilege inspired by RD-02 is presented here </a:t>
            </a:r>
          </a:p>
          <a:p>
            <a:endParaRPr lang="en-GB" sz="1200" kern="1200" dirty="0" smtClean="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A privilege is an operation allowed, it can be several operations because of ‘*’. Numbers represent: area, service, version and operation.</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Roles are associated to Privileges. New Roles are easily created by choosing which privileges are to be associated. The concept can be extended by creating bunches of privileges to help configuration of new roles.</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err="1" smtClean="0">
                <a:solidFill>
                  <a:schemeClr val="tx1"/>
                </a:solidFill>
                <a:effectLst/>
                <a:latin typeface="Calibri" pitchFamily="34" charset="0"/>
                <a:ea typeface="+mn-ea"/>
                <a:cs typeface="+mn-cs"/>
              </a:rPr>
              <a:t>UserInfo</a:t>
            </a:r>
            <a:r>
              <a:rPr lang="en-GB" sz="1200" kern="1200" dirty="0" smtClean="0">
                <a:solidFill>
                  <a:schemeClr val="tx1"/>
                </a:solidFill>
                <a:effectLst/>
                <a:latin typeface="Calibri" pitchFamily="34" charset="0"/>
                <a:ea typeface="+mn-ea"/>
                <a:cs typeface="+mn-cs"/>
              </a:rPr>
              <a:t> contains cryptographic material for authentication and username. In addition, it contains a list of authorised roles for this user. The Roles and Privileges objects provide an easy way to define the rights of a user in the system.</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89</a:t>
            </a:fld>
            <a:endParaRPr lang="en-US" dirty="0"/>
          </a:p>
        </p:txBody>
      </p:sp>
    </p:spTree>
    <p:extLst>
      <p:ext uri="{BB962C8B-B14F-4D97-AF65-F5344CB8AC3E}">
        <p14:creationId xmlns:p14="http://schemas.microsoft.com/office/powerpoint/2010/main" val="3100507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93</a:t>
            </a:fld>
            <a:endParaRPr lang="en-US" dirty="0"/>
          </a:p>
        </p:txBody>
      </p:sp>
    </p:spTree>
    <p:extLst>
      <p:ext uri="{BB962C8B-B14F-4D97-AF65-F5344CB8AC3E}">
        <p14:creationId xmlns:p14="http://schemas.microsoft.com/office/powerpoint/2010/main" val="415045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A potentially better way to implement is to proceed with dynamic access control. A central server can provide the information needed to discriminate a message. A local server stores this information with an expiry date, to decrease traffic load on the server. In this case, interactions with the central server are performed in the AC. Access control processes are transparent for the application layer.</a:t>
            </a:r>
          </a:p>
          <a:p>
            <a:r>
              <a:rPr lang="en-GB" sz="1200" kern="1200" dirty="0" smtClean="0">
                <a:solidFill>
                  <a:schemeClr val="tx1"/>
                </a:solidFill>
                <a:effectLst/>
                <a:latin typeface="Calibri" pitchFamily="34" charset="0"/>
                <a:ea typeface="+mn-ea"/>
                <a:cs typeface="+mn-cs"/>
              </a:rPr>
              <a:t>This solution offers many ways to perform access control very precisely.</a:t>
            </a:r>
          </a:p>
          <a:p>
            <a:endParaRPr lang="en-GB" sz="1200" kern="1200" dirty="0" smtClean="0">
              <a:solidFill>
                <a:schemeClr val="tx1"/>
              </a:solidFill>
              <a:effectLst/>
              <a:latin typeface="Calibri" pitchFamily="34" charset="0"/>
              <a:ea typeface="+mn-ea"/>
              <a:cs typeface="+mn-cs"/>
            </a:endParaRPr>
          </a:p>
          <a:p>
            <a:r>
              <a:rPr lang="en-GB" sz="1200" u="sng" kern="1200" dirty="0" smtClean="0">
                <a:solidFill>
                  <a:schemeClr val="tx1"/>
                </a:solidFill>
                <a:effectLst/>
                <a:latin typeface="Calibri" pitchFamily="34" charset="0"/>
                <a:ea typeface="+mn-ea"/>
                <a:cs typeface="+mn-cs"/>
              </a:rPr>
              <a:t>Advantages</a:t>
            </a:r>
          </a:p>
          <a:p>
            <a:pPr lvl="0"/>
            <a:r>
              <a:rPr lang="en-GB" sz="1200" kern="1200" dirty="0" smtClean="0">
                <a:solidFill>
                  <a:schemeClr val="tx1"/>
                </a:solidFill>
                <a:effectLst/>
                <a:latin typeface="Calibri" pitchFamily="34" charset="0"/>
                <a:ea typeface="+mn-ea"/>
                <a:cs typeface="+mn-cs"/>
              </a:rPr>
              <a:t>Dynamic, powerful and precise access control</a:t>
            </a:r>
          </a:p>
          <a:p>
            <a:pPr lvl="0"/>
            <a:r>
              <a:rPr lang="en-GB" sz="1200" kern="1200" dirty="0" smtClean="0">
                <a:solidFill>
                  <a:schemeClr val="tx1"/>
                </a:solidFill>
                <a:effectLst/>
                <a:latin typeface="Calibri" pitchFamily="34" charset="0"/>
                <a:ea typeface="+mn-ea"/>
                <a:cs typeface="+mn-cs"/>
              </a:rPr>
              <a:t>Less data to store</a:t>
            </a:r>
          </a:p>
          <a:p>
            <a:r>
              <a:rPr lang="en-GB" sz="1200" u="none" strike="noStrike" kern="1200" dirty="0" smtClean="0">
                <a:solidFill>
                  <a:schemeClr val="tx1"/>
                </a:solidFill>
                <a:effectLst/>
                <a:latin typeface="Calibri" pitchFamily="34" charset="0"/>
                <a:ea typeface="+mn-ea"/>
                <a:cs typeface="+mn-cs"/>
              </a:rPr>
              <a:t> </a:t>
            </a:r>
            <a:endParaRPr lang="en-GB" sz="1200" u="sng" kern="1200" dirty="0" smtClean="0">
              <a:solidFill>
                <a:schemeClr val="tx1"/>
              </a:solidFill>
              <a:effectLst/>
              <a:latin typeface="Calibri" pitchFamily="34" charset="0"/>
              <a:ea typeface="+mn-ea"/>
              <a:cs typeface="+mn-cs"/>
            </a:endParaRPr>
          </a:p>
          <a:p>
            <a:r>
              <a:rPr lang="en-GB" sz="1200" u="sng" kern="1200" dirty="0" smtClean="0">
                <a:solidFill>
                  <a:schemeClr val="tx1"/>
                </a:solidFill>
                <a:effectLst/>
                <a:latin typeface="Calibri" pitchFamily="34" charset="0"/>
                <a:ea typeface="+mn-ea"/>
                <a:cs typeface="+mn-cs"/>
              </a:rPr>
              <a:t>Disadvantages</a:t>
            </a:r>
          </a:p>
          <a:p>
            <a:pPr lvl="0"/>
            <a:r>
              <a:rPr lang="en-GB" sz="1200" kern="1200" dirty="0" smtClean="0">
                <a:solidFill>
                  <a:schemeClr val="tx1"/>
                </a:solidFill>
                <a:effectLst/>
                <a:latin typeface="Calibri" pitchFamily="34" charset="0"/>
                <a:ea typeface="+mn-ea"/>
                <a:cs typeface="+mn-cs"/>
              </a:rPr>
              <a:t>Not compliant with the MAL standard about interactions in the AC</a:t>
            </a:r>
          </a:p>
          <a:p>
            <a:pPr lvl="0"/>
            <a:r>
              <a:rPr lang="en-GB" sz="1200" kern="1200" dirty="0" smtClean="0">
                <a:solidFill>
                  <a:schemeClr val="tx1"/>
                </a:solidFill>
                <a:effectLst/>
                <a:latin typeface="Calibri" pitchFamily="34" charset="0"/>
                <a:ea typeface="+mn-ea"/>
                <a:cs typeface="+mn-cs"/>
              </a:rPr>
              <a:t>More traffic</a:t>
            </a:r>
          </a:p>
          <a:p>
            <a:endParaRPr lang="en-GB" dirty="0" smtClean="0"/>
          </a:p>
          <a:p>
            <a:r>
              <a:rPr lang="en-GB" sz="1200" kern="1200" dirty="0" smtClean="0">
                <a:solidFill>
                  <a:schemeClr val="tx1"/>
                </a:solidFill>
                <a:effectLst/>
                <a:latin typeface="Calibri" pitchFamily="34" charset="0"/>
                <a:ea typeface="+mn-ea"/>
                <a:cs typeface="+mn-cs"/>
              </a:rPr>
              <a:t>The first proposal is to proceed with a self-sufficient access control, the AC in a MAL does not need to interact with another central server to provide authorisation of the message. </a:t>
            </a:r>
          </a:p>
          <a:p>
            <a:r>
              <a:rPr lang="en-GB" sz="1200" kern="1200" dirty="0" smtClean="0">
                <a:solidFill>
                  <a:schemeClr val="tx1"/>
                </a:solidFill>
                <a:effectLst/>
                <a:latin typeface="Calibri" pitchFamily="34" charset="0"/>
                <a:ea typeface="+mn-ea"/>
                <a:cs typeface="+mn-cs"/>
              </a:rPr>
              <a:t>Access</a:t>
            </a:r>
            <a:r>
              <a:rPr lang="en-GB" sz="1200" kern="1200" baseline="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control can be based on information embedded in the </a:t>
            </a:r>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of the message and the rules stored locally (Figure 30), provided by configuration file for example. New configurations can be pushed to a consumer in the application layer to modify the access control rules.</a:t>
            </a:r>
          </a:p>
          <a:p>
            <a:endParaRPr lang="en-GB" dirty="0" smtClean="0"/>
          </a:p>
          <a:p>
            <a:r>
              <a:rPr lang="en-GB" sz="1200" u="sng" kern="1200" dirty="0" smtClean="0">
                <a:solidFill>
                  <a:schemeClr val="tx1"/>
                </a:solidFill>
                <a:effectLst/>
                <a:latin typeface="Calibri" pitchFamily="34" charset="0"/>
                <a:ea typeface="+mn-ea"/>
                <a:cs typeface="+mn-cs"/>
              </a:rPr>
              <a:t>Advantages</a:t>
            </a:r>
          </a:p>
          <a:p>
            <a:pPr lvl="0"/>
            <a:r>
              <a:rPr lang="en-GB" sz="1200" kern="1200" dirty="0" smtClean="0">
                <a:solidFill>
                  <a:schemeClr val="tx1"/>
                </a:solidFill>
                <a:effectLst/>
                <a:latin typeface="Calibri" pitchFamily="34" charset="0"/>
                <a:ea typeface="+mn-ea"/>
                <a:cs typeface="+mn-cs"/>
              </a:rPr>
              <a:t>Compliant with MO standards and recommended practices</a:t>
            </a:r>
          </a:p>
          <a:p>
            <a:r>
              <a:rPr lang="en-GB" sz="1200" u="none" strike="noStrike" kern="1200" dirty="0" smtClean="0">
                <a:solidFill>
                  <a:schemeClr val="tx1"/>
                </a:solidFill>
                <a:effectLst/>
                <a:latin typeface="Calibri" pitchFamily="34" charset="0"/>
                <a:ea typeface="+mn-ea"/>
                <a:cs typeface="+mn-cs"/>
              </a:rPr>
              <a:t> </a:t>
            </a:r>
            <a:endParaRPr lang="en-GB" sz="1200" u="sng" kern="1200" dirty="0" smtClean="0">
              <a:solidFill>
                <a:schemeClr val="tx1"/>
              </a:solidFill>
              <a:effectLst/>
              <a:latin typeface="Calibri" pitchFamily="34" charset="0"/>
              <a:ea typeface="+mn-ea"/>
              <a:cs typeface="+mn-cs"/>
            </a:endParaRPr>
          </a:p>
          <a:p>
            <a:r>
              <a:rPr lang="en-GB" sz="1200" u="sng" kern="1200" dirty="0" smtClean="0">
                <a:solidFill>
                  <a:schemeClr val="tx1"/>
                </a:solidFill>
                <a:effectLst/>
                <a:latin typeface="Calibri" pitchFamily="34" charset="0"/>
                <a:ea typeface="+mn-ea"/>
                <a:cs typeface="+mn-cs"/>
              </a:rPr>
              <a:t>Disadvantages</a:t>
            </a:r>
          </a:p>
          <a:p>
            <a:pPr lvl="0"/>
            <a:r>
              <a:rPr lang="en-GB" sz="1200" kern="1200" dirty="0" err="1" smtClean="0">
                <a:solidFill>
                  <a:schemeClr val="tx1"/>
                </a:solidFill>
                <a:effectLst/>
                <a:latin typeface="Calibri" pitchFamily="34" charset="0"/>
                <a:ea typeface="+mn-ea"/>
                <a:cs typeface="+mn-cs"/>
              </a:rPr>
              <a:t>authID</a:t>
            </a:r>
            <a:r>
              <a:rPr lang="en-GB" sz="1200" kern="1200" dirty="0" smtClean="0">
                <a:solidFill>
                  <a:schemeClr val="tx1"/>
                </a:solidFill>
                <a:effectLst/>
                <a:latin typeface="Calibri" pitchFamily="34" charset="0"/>
                <a:ea typeface="+mn-ea"/>
                <a:cs typeface="+mn-cs"/>
              </a:rPr>
              <a:t> depends on access control implementation</a:t>
            </a:r>
          </a:p>
          <a:p>
            <a:pPr lvl="0"/>
            <a:r>
              <a:rPr lang="en-GB" sz="1200" kern="1200" dirty="0" smtClean="0">
                <a:solidFill>
                  <a:schemeClr val="tx1"/>
                </a:solidFill>
                <a:effectLst/>
                <a:latin typeface="Calibri" pitchFamily="34" charset="0"/>
                <a:ea typeface="+mn-ea"/>
                <a:cs typeface="+mn-cs"/>
              </a:rPr>
              <a:t>Complexity to maintain all local rules</a:t>
            </a:r>
          </a:p>
          <a:p>
            <a:pPr lvl="0"/>
            <a:r>
              <a:rPr lang="en-GB" sz="1200" kern="1200" dirty="0" smtClean="0">
                <a:solidFill>
                  <a:schemeClr val="tx1"/>
                </a:solidFill>
                <a:effectLst/>
                <a:latin typeface="Calibri" pitchFamily="34" charset="0"/>
                <a:ea typeface="+mn-ea"/>
                <a:cs typeface="+mn-cs"/>
              </a:rPr>
              <a:t>Not really secure, rules can be outdated. If a user’s access rights is revoked, such a system cannot take quickly into account this revocation and this user could still operate with parts of the system with outdated rules.</a:t>
            </a:r>
          </a:p>
          <a:p>
            <a:pPr lvl="0"/>
            <a:r>
              <a:rPr lang="en-GB" sz="1200" kern="1200" dirty="0" smtClean="0">
                <a:solidFill>
                  <a:schemeClr val="tx1"/>
                </a:solidFill>
                <a:effectLst/>
                <a:latin typeface="Calibri" pitchFamily="34" charset="0"/>
                <a:ea typeface="+mn-ea"/>
                <a:cs typeface="+mn-cs"/>
              </a:rPr>
              <a:t>Application layer has to update local rules</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100</a:t>
            </a:fld>
            <a:endParaRPr lang="en-US" dirty="0"/>
          </a:p>
        </p:txBody>
      </p:sp>
    </p:spTree>
    <p:extLst>
      <p:ext uri="{BB962C8B-B14F-4D97-AF65-F5344CB8AC3E}">
        <p14:creationId xmlns:p14="http://schemas.microsoft.com/office/powerpoint/2010/main" val="3801233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103</a:t>
            </a:fld>
            <a:endParaRPr lang="en-US" dirty="0"/>
          </a:p>
        </p:txBody>
      </p:sp>
    </p:spTree>
    <p:extLst>
      <p:ext uri="{BB962C8B-B14F-4D97-AF65-F5344CB8AC3E}">
        <p14:creationId xmlns:p14="http://schemas.microsoft.com/office/powerpoint/2010/main" val="2933091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Generic</a:t>
            </a:r>
            <a:r>
              <a:rPr lang="en-GB" baseline="0" dirty="0" smtClean="0"/>
              <a:t> encoding</a:t>
            </a:r>
            <a:r>
              <a:rPr lang="en-GB" baseline="0" dirty="0" smtClean="0"/>
              <a:t>,</a:t>
            </a:r>
          </a:p>
          <a:p>
            <a:endParaRPr lang="en-GB" baseline="0" dirty="0" smtClean="0"/>
          </a:p>
          <a:p>
            <a:pPr rtl="0"/>
            <a:r>
              <a:rPr lang="en-GB" sz="1200" b="0" i="0" u="none" strike="noStrike" kern="1200" baseline="0" dirty="0" smtClean="0">
                <a:solidFill>
                  <a:schemeClr val="tx1"/>
                </a:solidFill>
                <a:latin typeface="Calibri" pitchFamily="34" charset="0"/>
                <a:ea typeface="+mn-ea"/>
                <a:cs typeface="+mn-cs"/>
              </a:rPr>
              <a:t>digital signature/hash needs to act on bytes and not on the MAL object</a:t>
            </a:r>
          </a:p>
          <a:p>
            <a:pPr rtl="0"/>
            <a:r>
              <a:rPr lang="en-GB" sz="1200" b="0" i="0" u="none" strike="noStrike" kern="1200" baseline="0" dirty="0" smtClean="0">
                <a:solidFill>
                  <a:schemeClr val="tx1"/>
                </a:solidFill>
                <a:latin typeface="Calibri" pitchFamily="34" charset="0"/>
                <a:ea typeface="+mn-ea"/>
                <a:cs typeface="+mn-cs"/>
              </a:rPr>
              <a:t>used the generic encoding of ESA</a:t>
            </a:r>
          </a:p>
          <a:p>
            <a:pPr rtl="0"/>
            <a:endParaRPr lang="en-GB" sz="1200" b="0" i="0" u="none" strike="noStrike" kern="1200" baseline="0" dirty="0" smtClean="0">
              <a:solidFill>
                <a:schemeClr val="tx1"/>
              </a:solidFill>
              <a:latin typeface="Calibri" pitchFamily="34" charset="0"/>
              <a:ea typeface="+mn-ea"/>
              <a:cs typeface="+mn-cs"/>
            </a:endParaRPr>
          </a:p>
          <a:p>
            <a:pPr rtl="0"/>
            <a:r>
              <a:rPr lang="en-GB" sz="1200" b="0" i="0" u="none" strike="noStrike" kern="1200" baseline="0" dirty="0" smtClean="0">
                <a:solidFill>
                  <a:schemeClr val="tx1"/>
                </a:solidFill>
                <a:latin typeface="Calibri" pitchFamily="34" charset="0"/>
                <a:ea typeface="+mn-ea"/>
                <a:cs typeface="+mn-cs"/>
              </a:rPr>
              <a:t>Does not change what is fed to the transport layer, it encodes, signs, then discards the data, the signature is inserted in the message header. the original data is then fed to the transport layer. At the receiver end, it is decoded and the key is re commuted for comparison.</a:t>
            </a:r>
          </a:p>
          <a:p>
            <a:pPr rtl="0"/>
            <a:endParaRPr lang="en-GB" sz="1200" b="0" i="0" u="none" strike="noStrike" kern="1200" baseline="0" dirty="0" smtClean="0">
              <a:solidFill>
                <a:schemeClr val="tx1"/>
              </a:solidFill>
              <a:latin typeface="Calibri" pitchFamily="34" charset="0"/>
              <a:ea typeface="+mn-ea"/>
              <a:cs typeface="+mn-cs"/>
            </a:endParaRPr>
          </a:p>
          <a:p>
            <a:pPr rtl="0"/>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105</a:t>
            </a:fld>
            <a:endParaRPr lang="en-US" dirty="0"/>
          </a:p>
        </p:txBody>
      </p:sp>
    </p:spTree>
    <p:extLst>
      <p:ext uri="{BB962C8B-B14F-4D97-AF65-F5344CB8AC3E}">
        <p14:creationId xmlns:p14="http://schemas.microsoft.com/office/powerpoint/2010/main" val="36055119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The analysis and the proof of concept mainly deals with message data authentication, it appears the justification to provide this function in the MAL could probably be applied also to confidentiality in the MAL. It could constitute an additional area of study, analysis and a new proof of concept.</a:t>
            </a:r>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107</a:t>
            </a:fld>
            <a:endParaRPr lang="en-US" dirty="0"/>
          </a:p>
        </p:txBody>
      </p:sp>
    </p:spTree>
    <p:extLst>
      <p:ext uri="{BB962C8B-B14F-4D97-AF65-F5344CB8AC3E}">
        <p14:creationId xmlns:p14="http://schemas.microsoft.com/office/powerpoint/2010/main" val="142251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417988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47298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54052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specifically stated that the AC can interact with other</a:t>
            </a:r>
            <a:r>
              <a:rPr lang="en-GB" baseline="0" dirty="0" smtClean="0"/>
              <a:t> services in a system</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34972838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smtClean="0">
                <a:solidFill>
                  <a:schemeClr val="bg1">
                    <a:lumMod val="85000"/>
                  </a:schemeClr>
                </a:solidFill>
              </a:rPr>
              <a:t>ESA UNCLASSIFIED - For Internal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Tree>
    <p:extLst>
      <p:ext uri="{BB962C8B-B14F-4D97-AF65-F5344CB8AC3E}">
        <p14:creationId xmlns:p14="http://schemas.microsoft.com/office/powerpoint/2010/main" val="37226072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68768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18801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0" y="4374776"/>
            <a:ext cx="9144000" cy="768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46525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Edit Master text styles</a:t>
            </a:r>
          </a:p>
        </p:txBody>
      </p:sp>
    </p:spTree>
    <p:extLst>
      <p:ext uri="{BB962C8B-B14F-4D97-AF65-F5344CB8AC3E}">
        <p14:creationId xmlns:p14="http://schemas.microsoft.com/office/powerpoint/2010/main" val="7304500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29643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slideLayout" Target="../slideLayouts/slideLayout3.xml"/><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png"/><Relationship Id="rId5" Type="http://schemas.openxmlformats.org/officeDocument/2006/relationships/slideLayout" Target="../slideLayouts/slideLayout5.xml"/><Relationship Id="rId15" Type="http://schemas.openxmlformats.org/officeDocument/2006/relationships/image" Target="../media/image4.pn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slideLayout" Target="../slideLayouts/slideLayout10.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userDrawn="1"/>
        </p:nvSpPr>
        <p:spPr bwMode="auto">
          <a:xfrm>
            <a:off x="165600" y="4580702"/>
            <a:ext cx="207364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smtClean="0">
                <a:solidFill>
                  <a:schemeClr val="tx1">
                    <a:lumMod val="75000"/>
                    <a:lumOff val="25000"/>
                  </a:schemeClr>
                </a:solidFill>
              </a:rPr>
              <a:t>ESA UNCLASSIFIED - For Internal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5904452" y="4580702"/>
            <a:ext cx="3096361"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smtClean="0">
                <a:solidFill>
                  <a:schemeClr val="bg2"/>
                </a:solidFill>
              </a:rPr>
              <a:t>M.Wallum, M.Garnier, D.Fischer | 16/10/2018 </a:t>
            </a:r>
            <a:r>
              <a:rPr lang="en-GB" sz="800" noProof="1" smtClean="0">
                <a:solidFill>
                  <a:schemeClr val="bg2"/>
                </a:solidFill>
              </a:rPr>
              <a:t>| Slide  </a:t>
            </a:r>
            <a:fld id="{1E445B96-8863-4A12-822C-894D62F58F73}" type="slidenum">
              <a:rPr lang="en-GB" sz="800" noProof="1" smtClean="0">
                <a:solidFill>
                  <a:schemeClr val="bg2"/>
                </a:solidFill>
              </a:rPr>
              <a:t>‹#›</a:t>
            </a:fld>
            <a:endParaRPr lang="en-GB" sz="800" noProof="1">
              <a:solidFill>
                <a:schemeClr val="bg2"/>
              </a:solidFill>
            </a:endParaRPr>
          </a:p>
        </p:txBody>
      </p:sp>
      <p:grpSp>
        <p:nvGrpSpPr>
          <p:cNvPr id="65" name="Group 64"/>
          <p:cNvGrpSpPr/>
          <p:nvPr userDrawn="1"/>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50" r:id="rId4"/>
    <p:sldLayoutId id="2147483943" r:id="rId5"/>
    <p:sldLayoutId id="2147483944" r:id="rId6"/>
    <p:sldLayoutId id="2147483945" r:id="rId7"/>
    <p:sldLayoutId id="2147483947" r:id="rId8"/>
    <p:sldLayoutId id="2147483948" r:id="rId9"/>
    <p:sldLayoutId id="2147483949" r:id="rId10"/>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32948" y="1285794"/>
            <a:ext cx="7972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GB" sz="3200" dirty="0" smtClean="0">
                <a:solidFill>
                  <a:schemeClr val="bg1">
                    <a:lumMod val="95000"/>
                  </a:schemeClr>
                </a:solidFill>
                <a:latin typeface="Verdana"/>
                <a:cs typeface="Verdana"/>
              </a:rPr>
              <a:t>Security Concept </a:t>
            </a:r>
            <a:r>
              <a:rPr lang="en-GB" sz="3200" dirty="0">
                <a:solidFill>
                  <a:schemeClr val="bg1">
                    <a:lumMod val="95000"/>
                  </a:schemeClr>
                </a:solidFill>
                <a:latin typeface="Verdana"/>
                <a:cs typeface="Verdana"/>
              </a:rPr>
              <a:t>of the CCSDS Mission </a:t>
            </a:r>
            <a:r>
              <a:rPr lang="en-GB" sz="3200" dirty="0" smtClean="0">
                <a:solidFill>
                  <a:schemeClr val="bg1">
                    <a:lumMod val="95000"/>
                  </a:schemeClr>
                </a:solidFill>
                <a:latin typeface="Verdana"/>
                <a:cs typeface="Verdana"/>
              </a:rPr>
              <a:t>Operations </a:t>
            </a:r>
            <a:r>
              <a:rPr lang="en-GB" sz="3200" dirty="0">
                <a:solidFill>
                  <a:schemeClr val="bg1">
                    <a:lumMod val="95000"/>
                  </a:schemeClr>
                </a:solidFill>
                <a:latin typeface="Verdana"/>
                <a:cs typeface="Verdana"/>
              </a:rPr>
              <a:t>Services</a:t>
            </a:r>
          </a:p>
        </p:txBody>
      </p:sp>
      <p:sp>
        <p:nvSpPr>
          <p:cNvPr id="7" name="Text Box 24"/>
          <p:cNvSpPr txBox="1">
            <a:spLocks noChangeArrowheads="1"/>
          </p:cNvSpPr>
          <p:nvPr/>
        </p:nvSpPr>
        <p:spPr bwMode="auto">
          <a:xfrm>
            <a:off x="615600" y="2793600"/>
            <a:ext cx="5698291"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smtClean="0">
                <a:solidFill>
                  <a:schemeClr val="bg1"/>
                </a:solidFill>
              </a:rPr>
              <a:t>Marcus Wallum, </a:t>
            </a:r>
            <a:r>
              <a:rPr lang="en-GB" dirty="0" err="1" smtClean="0">
                <a:solidFill>
                  <a:schemeClr val="bg1"/>
                </a:solidFill>
              </a:rPr>
              <a:t>Maxime</a:t>
            </a:r>
            <a:r>
              <a:rPr lang="en-GB" dirty="0" smtClean="0">
                <a:solidFill>
                  <a:schemeClr val="bg1"/>
                </a:solidFill>
              </a:rPr>
              <a:t> </a:t>
            </a:r>
            <a:r>
              <a:rPr lang="en-GB" dirty="0" err="1" smtClean="0">
                <a:solidFill>
                  <a:schemeClr val="bg1"/>
                </a:solidFill>
              </a:rPr>
              <a:t>Garnier</a:t>
            </a:r>
            <a:r>
              <a:rPr lang="en-GB" dirty="0" smtClean="0">
                <a:solidFill>
                  <a:schemeClr val="bg1"/>
                </a:solidFill>
              </a:rPr>
              <a:t>, Daniel Fischer</a:t>
            </a:r>
            <a:endParaRPr lang="en-GB" dirty="0">
              <a:solidFill>
                <a:schemeClr val="bg1"/>
              </a:solidFill>
            </a:endParaRPr>
          </a:p>
        </p:txBody>
      </p:sp>
      <p:sp>
        <p:nvSpPr>
          <p:cNvPr id="8" name="Text Box 25"/>
          <p:cNvSpPr txBox="1">
            <a:spLocks noChangeArrowheads="1"/>
          </p:cNvSpPr>
          <p:nvPr/>
        </p:nvSpPr>
        <p:spPr bwMode="auto">
          <a:xfrm>
            <a:off x="615600" y="3261600"/>
            <a:ext cx="157286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smtClean="0">
                <a:solidFill>
                  <a:schemeClr val="bg1"/>
                </a:solidFill>
              </a:rPr>
              <a:t>16</a:t>
            </a:r>
            <a:r>
              <a:rPr lang="en-GB" dirty="0" smtClean="0">
                <a:solidFill>
                  <a:schemeClr val="bg1"/>
                </a:solidFill>
              </a:rPr>
              <a:t>/10/2018</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concept – Data </a:t>
            </a:r>
            <a:r>
              <a:rPr lang="en-GB" dirty="0" smtClean="0"/>
              <a:t>Integrity is Delegated</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According to the standards :</a:t>
            </a:r>
          </a:p>
          <a:p>
            <a:pPr lvl="1">
              <a:buFont typeface="Courier New" panose="02070309020205020404" pitchFamily="49" charset="0"/>
              <a:buChar char="o"/>
            </a:pPr>
            <a:r>
              <a:rPr lang="en-GB" dirty="0" smtClean="0"/>
              <a:t>  The communication protocol shall provide a secure channel </a:t>
            </a:r>
          </a:p>
          <a:p>
            <a:pPr marL="1693350" lvl="2" indent="-285750">
              <a:buFont typeface="Wingdings" panose="05000000000000000000" pitchFamily="2" charset="2"/>
              <a:buChar char="§"/>
            </a:pPr>
            <a:r>
              <a:rPr lang="en-GB" dirty="0" smtClean="0"/>
              <a:t>Authentication</a:t>
            </a:r>
          </a:p>
          <a:p>
            <a:pPr marL="1693350" lvl="2" indent="-285750">
              <a:buFont typeface="Wingdings" panose="05000000000000000000" pitchFamily="2" charset="2"/>
              <a:buChar char="§"/>
            </a:pPr>
            <a:r>
              <a:rPr lang="en-GB" dirty="0" smtClean="0"/>
              <a:t>Data integrity</a:t>
            </a:r>
          </a:p>
          <a:p>
            <a:pPr marL="1693350" lvl="2" indent="-285750">
              <a:buFont typeface="Wingdings" panose="05000000000000000000" pitchFamily="2" charset="2"/>
              <a:buChar char="§"/>
            </a:pPr>
            <a:r>
              <a:rPr lang="en-GB" dirty="0" smtClean="0"/>
              <a:t>(confidentiality)</a:t>
            </a:r>
            <a:endParaRPr lang="en-GB" dirty="0"/>
          </a:p>
        </p:txBody>
      </p:sp>
    </p:spTree>
    <p:extLst>
      <p:ext uri="{BB962C8B-B14F-4D97-AF65-F5344CB8AC3E}">
        <p14:creationId xmlns:p14="http://schemas.microsoft.com/office/powerpoint/2010/main" val="31748194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3085" y="619991"/>
            <a:ext cx="3833691"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a:t>Role Based Access control</a:t>
            </a:r>
          </a:p>
        </p:txBody>
      </p:sp>
      <p:cxnSp>
        <p:nvCxnSpPr>
          <p:cNvPr id="40" name="Straight Arrow Connector 39"/>
          <p:cNvCxnSpPr>
            <a:endCxn id="44" idx="0"/>
          </p:cNvCxnSpPr>
          <p:nvPr/>
        </p:nvCxnSpPr>
        <p:spPr>
          <a:xfrm flipH="1">
            <a:off x="1572404" y="1189967"/>
            <a:ext cx="0" cy="743908"/>
          </a:xfrm>
          <a:prstGeom prst="straightConnector1">
            <a:avLst/>
          </a:prstGeom>
          <a:noFill/>
          <a:ln w="6350" cap="flat" cmpd="sng" algn="ctr">
            <a:solidFill>
              <a:sysClr val="windowText" lastClr="000000"/>
            </a:solidFill>
            <a:prstDash val="dash"/>
            <a:miter lim="800000"/>
            <a:tailEnd type="triangle"/>
          </a:ln>
          <a:effectLst/>
        </p:spPr>
      </p:cxnSp>
      <p:sp>
        <p:nvSpPr>
          <p:cNvPr id="41" name="TextBox 40"/>
          <p:cNvSpPr txBox="1"/>
          <p:nvPr/>
        </p:nvSpPr>
        <p:spPr>
          <a:xfrm>
            <a:off x="1572404" y="1107657"/>
            <a:ext cx="2287806" cy="415498"/>
          </a:xfrm>
          <a:prstGeom prst="rect">
            <a:avLst/>
          </a:prstGeom>
          <a:noFill/>
        </p:spPr>
        <p:txBody>
          <a:bodyPr wrap="none" rtlCol="0">
            <a:spAutoFit/>
          </a:bodyPr>
          <a:lstStyle/>
          <a:p>
            <a:r>
              <a:rPr lang="en-GB" sz="1050" dirty="0" err="1" smtClean="0"/>
              <a:t>AuthorisationData</a:t>
            </a:r>
            <a:r>
              <a:rPr lang="en-GB" sz="1050" dirty="0" smtClean="0"/>
              <a:t> : Telemetry </a:t>
            </a:r>
          </a:p>
          <a:p>
            <a:r>
              <a:rPr lang="en-GB" sz="1050" dirty="0" err="1" smtClean="0"/>
              <a:t>msg</a:t>
            </a:r>
            <a:endParaRPr lang="en-GB" sz="1050" dirty="0"/>
          </a:p>
        </p:txBody>
      </p:sp>
      <p:sp>
        <p:nvSpPr>
          <p:cNvPr id="44" name="Rectangle 43"/>
          <p:cNvSpPr/>
          <p:nvPr/>
        </p:nvSpPr>
        <p:spPr>
          <a:xfrm>
            <a:off x="933496" y="1933875"/>
            <a:ext cx="1277816" cy="2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get role</a:t>
            </a:r>
          </a:p>
        </p:txBody>
      </p:sp>
      <p:sp>
        <p:nvSpPr>
          <p:cNvPr id="3" name="Rectangle 2"/>
          <p:cNvSpPr/>
          <p:nvPr/>
        </p:nvSpPr>
        <p:spPr>
          <a:xfrm>
            <a:off x="6057703" y="1739964"/>
            <a:ext cx="1380590" cy="8273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Central Authorisation Service</a:t>
            </a:r>
            <a:endParaRPr lang="en-GB" sz="1400" dirty="0">
              <a:solidFill>
                <a:schemeClr val="tx1"/>
              </a:solidFill>
            </a:endParaRPr>
          </a:p>
        </p:txBody>
      </p:sp>
      <p:sp>
        <p:nvSpPr>
          <p:cNvPr id="4" name="Rounded Rectangle 3"/>
          <p:cNvSpPr/>
          <p:nvPr/>
        </p:nvSpPr>
        <p:spPr>
          <a:xfrm>
            <a:off x="7743092" y="1866361"/>
            <a:ext cx="990600" cy="54083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smtClean="0"/>
              <a:t>Database</a:t>
            </a:r>
            <a:endParaRPr lang="en-GB" sz="1200" dirty="0"/>
          </a:p>
        </p:txBody>
      </p:sp>
      <p:sp>
        <p:nvSpPr>
          <p:cNvPr id="11" name="Rounded Rectangle 10"/>
          <p:cNvSpPr/>
          <p:nvPr/>
        </p:nvSpPr>
        <p:spPr>
          <a:xfrm>
            <a:off x="506731" y="1544243"/>
            <a:ext cx="2144846" cy="1857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Calibri" panose="020F0502020204030204" pitchFamily="34" charset="0"/>
              <a:cs typeface="Calibri" panose="020F0502020204030204" pitchFamily="34" charset="0"/>
            </a:endParaRPr>
          </a:p>
        </p:txBody>
      </p:sp>
      <p:sp>
        <p:nvSpPr>
          <p:cNvPr id="12" name="TextBox 11"/>
          <p:cNvSpPr txBox="1"/>
          <p:nvPr/>
        </p:nvSpPr>
        <p:spPr>
          <a:xfrm>
            <a:off x="868699" y="2769727"/>
            <a:ext cx="1342613" cy="592145"/>
          </a:xfrm>
          <a:prstGeom prst="rect">
            <a:avLst/>
          </a:prstGeom>
          <a:noFill/>
        </p:spPr>
        <p:txBody>
          <a:bodyPr wrap="square" rtlCol="0">
            <a:spAutoFit/>
          </a:bodyPr>
          <a:lstStyle/>
          <a:p>
            <a:pPr algn="ctr"/>
            <a:r>
              <a:rPr lang="en-GB" sz="1050" dirty="0" smtClean="0"/>
              <a:t>Authorisation Access Control component</a:t>
            </a:r>
            <a:endParaRPr lang="en-GB" sz="1050" dirty="0"/>
          </a:p>
        </p:txBody>
      </p:sp>
      <p:sp>
        <p:nvSpPr>
          <p:cNvPr id="13" name="TextBox 12"/>
          <p:cNvSpPr txBox="1"/>
          <p:nvPr/>
        </p:nvSpPr>
        <p:spPr>
          <a:xfrm>
            <a:off x="1149720" y="3992964"/>
            <a:ext cx="1882247" cy="369332"/>
          </a:xfrm>
          <a:prstGeom prst="rect">
            <a:avLst/>
          </a:prstGeom>
          <a:noFill/>
        </p:spPr>
        <p:txBody>
          <a:bodyPr wrap="none" rtlCol="0">
            <a:spAutoFit/>
          </a:bodyPr>
          <a:lstStyle/>
          <a:p>
            <a:r>
              <a:rPr lang="en-GB" dirty="0" smtClean="0"/>
              <a:t>Access Control</a:t>
            </a:r>
            <a:endParaRPr lang="en-GB" dirty="0"/>
          </a:p>
        </p:txBody>
      </p:sp>
    </p:spTree>
    <p:extLst>
      <p:ext uri="{BB962C8B-B14F-4D97-AF65-F5344CB8AC3E}">
        <p14:creationId xmlns:p14="http://schemas.microsoft.com/office/powerpoint/2010/main" val="2235026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3085" y="619991"/>
            <a:ext cx="3833691"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14" name="TextBox 13"/>
          <p:cNvSpPr txBox="1"/>
          <p:nvPr/>
        </p:nvSpPr>
        <p:spPr>
          <a:xfrm>
            <a:off x="1149720" y="3992964"/>
            <a:ext cx="1882247" cy="369332"/>
          </a:xfrm>
          <a:prstGeom prst="rect">
            <a:avLst/>
          </a:prstGeom>
          <a:noFill/>
        </p:spPr>
        <p:txBody>
          <a:bodyPr wrap="none" rtlCol="0">
            <a:spAutoFit/>
          </a:bodyPr>
          <a:lstStyle/>
          <a:p>
            <a:r>
              <a:rPr lang="en-GB" dirty="0" smtClean="0"/>
              <a:t>Access Control</a:t>
            </a:r>
            <a:endParaRPr lang="en-GB" dirty="0"/>
          </a:p>
        </p:txBody>
      </p:sp>
      <p:sp>
        <p:nvSpPr>
          <p:cNvPr id="2" name="Title 1"/>
          <p:cNvSpPr>
            <a:spLocks noGrp="1"/>
          </p:cNvSpPr>
          <p:nvPr>
            <p:ph type="title"/>
          </p:nvPr>
        </p:nvSpPr>
        <p:spPr/>
        <p:txBody>
          <a:bodyPr/>
          <a:lstStyle/>
          <a:p>
            <a:r>
              <a:rPr lang="en-GB" dirty="0" smtClean="0"/>
              <a:t>Access Control example</a:t>
            </a:r>
            <a:endParaRPr lang="en-GB" dirty="0"/>
          </a:p>
        </p:txBody>
      </p:sp>
      <p:cxnSp>
        <p:nvCxnSpPr>
          <p:cNvPr id="40" name="Straight Arrow Connector 39"/>
          <p:cNvCxnSpPr>
            <a:endCxn id="44" idx="0"/>
          </p:cNvCxnSpPr>
          <p:nvPr/>
        </p:nvCxnSpPr>
        <p:spPr>
          <a:xfrm flipH="1">
            <a:off x="1572404" y="1189967"/>
            <a:ext cx="0" cy="743908"/>
          </a:xfrm>
          <a:prstGeom prst="straightConnector1">
            <a:avLst/>
          </a:prstGeom>
          <a:noFill/>
          <a:ln w="6350" cap="flat" cmpd="sng" algn="ctr">
            <a:solidFill>
              <a:sysClr val="windowText" lastClr="000000"/>
            </a:solidFill>
            <a:prstDash val="dash"/>
            <a:miter lim="800000"/>
            <a:tailEnd type="triangle"/>
          </a:ln>
          <a:effectLst/>
        </p:spPr>
      </p:cxnSp>
      <p:sp>
        <p:nvSpPr>
          <p:cNvPr id="41" name="TextBox 40"/>
          <p:cNvSpPr txBox="1"/>
          <p:nvPr/>
        </p:nvSpPr>
        <p:spPr>
          <a:xfrm>
            <a:off x="1572404" y="1107657"/>
            <a:ext cx="2287806" cy="415498"/>
          </a:xfrm>
          <a:prstGeom prst="rect">
            <a:avLst/>
          </a:prstGeom>
          <a:noFill/>
        </p:spPr>
        <p:txBody>
          <a:bodyPr wrap="none" rtlCol="0">
            <a:spAutoFit/>
          </a:bodyPr>
          <a:lstStyle/>
          <a:p>
            <a:r>
              <a:rPr lang="en-GB" sz="1050" dirty="0" err="1" smtClean="0"/>
              <a:t>AuthorisationData</a:t>
            </a:r>
            <a:r>
              <a:rPr lang="en-GB" sz="1050" dirty="0" smtClean="0"/>
              <a:t> : Telemetry </a:t>
            </a:r>
          </a:p>
          <a:p>
            <a:r>
              <a:rPr lang="en-GB" sz="1050" dirty="0" err="1" smtClean="0"/>
              <a:t>msg</a:t>
            </a:r>
            <a:endParaRPr lang="en-GB" sz="1050" dirty="0"/>
          </a:p>
        </p:txBody>
      </p:sp>
      <p:sp>
        <p:nvSpPr>
          <p:cNvPr id="44" name="Rectangle 43"/>
          <p:cNvSpPr/>
          <p:nvPr/>
        </p:nvSpPr>
        <p:spPr>
          <a:xfrm>
            <a:off x="933496" y="1933875"/>
            <a:ext cx="1277816" cy="2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get role</a:t>
            </a:r>
          </a:p>
        </p:txBody>
      </p:sp>
      <p:sp>
        <p:nvSpPr>
          <p:cNvPr id="3" name="Rectangle 2"/>
          <p:cNvSpPr/>
          <p:nvPr/>
        </p:nvSpPr>
        <p:spPr>
          <a:xfrm>
            <a:off x="6057703" y="1739964"/>
            <a:ext cx="1380590" cy="8273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Central Authorisation Service</a:t>
            </a:r>
            <a:endParaRPr lang="en-GB" sz="1400" dirty="0">
              <a:solidFill>
                <a:schemeClr val="tx1"/>
              </a:solidFill>
            </a:endParaRPr>
          </a:p>
        </p:txBody>
      </p:sp>
      <p:sp>
        <p:nvSpPr>
          <p:cNvPr id="4" name="Rounded Rectangle 3"/>
          <p:cNvSpPr/>
          <p:nvPr/>
        </p:nvSpPr>
        <p:spPr>
          <a:xfrm>
            <a:off x="7743092" y="1883240"/>
            <a:ext cx="990600" cy="54083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smtClean="0"/>
              <a:t>Database</a:t>
            </a:r>
            <a:endParaRPr lang="en-GB" sz="1200" dirty="0"/>
          </a:p>
        </p:txBody>
      </p:sp>
      <p:cxnSp>
        <p:nvCxnSpPr>
          <p:cNvPr id="23" name="Straight Arrow Connector 22"/>
          <p:cNvCxnSpPr>
            <a:stCxn id="44" idx="3"/>
            <a:endCxn id="3" idx="1"/>
          </p:cNvCxnSpPr>
          <p:nvPr/>
        </p:nvCxnSpPr>
        <p:spPr>
          <a:xfrm>
            <a:off x="2211312" y="2082615"/>
            <a:ext cx="3846391" cy="7104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10708" y="1846288"/>
            <a:ext cx="898003" cy="261610"/>
          </a:xfrm>
          <a:prstGeom prst="rect">
            <a:avLst/>
          </a:prstGeom>
          <a:noFill/>
        </p:spPr>
        <p:txBody>
          <a:bodyPr wrap="none" rtlCol="0">
            <a:spAutoFit/>
          </a:bodyPr>
          <a:lstStyle/>
          <a:p>
            <a:r>
              <a:rPr lang="en-GB" sz="1050" dirty="0" smtClean="0"/>
              <a:t>Telemetry</a:t>
            </a:r>
            <a:endParaRPr lang="en-GB" sz="1400" dirty="0"/>
          </a:p>
        </p:txBody>
      </p:sp>
      <p:cxnSp>
        <p:nvCxnSpPr>
          <p:cNvPr id="49" name="Straight Arrow Connector 48"/>
          <p:cNvCxnSpPr>
            <a:stCxn id="4" idx="1"/>
            <a:endCxn id="3" idx="3"/>
          </p:cNvCxnSpPr>
          <p:nvPr/>
        </p:nvCxnSpPr>
        <p:spPr>
          <a:xfrm flipH="1">
            <a:off x="7438293" y="2153660"/>
            <a:ext cx="304799" cy="0"/>
          </a:xfrm>
          <a:prstGeom prst="straightConnector1">
            <a:avLst/>
          </a:prstGeom>
          <a:noFill/>
          <a:ln w="6350" cap="flat" cmpd="sng" algn="ctr">
            <a:solidFill>
              <a:sysClr val="windowText" lastClr="000000"/>
            </a:solidFill>
            <a:prstDash val="dash"/>
            <a:miter lim="800000"/>
            <a:headEnd type="arrow" w="med" len="med"/>
            <a:tailEnd type="arrow" w="med" len="med"/>
          </a:ln>
          <a:effectLst/>
        </p:spPr>
      </p:cxnSp>
      <p:sp>
        <p:nvSpPr>
          <p:cNvPr id="50" name="Rounded Rectangle 49"/>
          <p:cNvSpPr/>
          <p:nvPr/>
        </p:nvSpPr>
        <p:spPr>
          <a:xfrm>
            <a:off x="506731" y="1544243"/>
            <a:ext cx="2144846" cy="1857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Calibri" panose="020F0502020204030204" pitchFamily="34" charset="0"/>
              <a:cs typeface="Calibri" panose="020F0502020204030204" pitchFamily="34" charset="0"/>
            </a:endParaRPr>
          </a:p>
        </p:txBody>
      </p:sp>
      <p:sp>
        <p:nvSpPr>
          <p:cNvPr id="51" name="TextBox 50"/>
          <p:cNvSpPr txBox="1"/>
          <p:nvPr/>
        </p:nvSpPr>
        <p:spPr>
          <a:xfrm>
            <a:off x="868699" y="2769727"/>
            <a:ext cx="1342613" cy="592145"/>
          </a:xfrm>
          <a:prstGeom prst="rect">
            <a:avLst/>
          </a:prstGeom>
          <a:noFill/>
        </p:spPr>
        <p:txBody>
          <a:bodyPr wrap="square" rtlCol="0">
            <a:spAutoFit/>
          </a:bodyPr>
          <a:lstStyle/>
          <a:p>
            <a:pPr algn="ctr"/>
            <a:r>
              <a:rPr lang="en-GB" sz="1050" dirty="0" smtClean="0"/>
              <a:t>Authorisation Access Control component</a:t>
            </a:r>
            <a:endParaRPr lang="en-GB" sz="1050" dirty="0"/>
          </a:p>
        </p:txBody>
      </p:sp>
    </p:spTree>
    <p:extLst>
      <p:ext uri="{BB962C8B-B14F-4D97-AF65-F5344CB8AC3E}">
        <p14:creationId xmlns:p14="http://schemas.microsoft.com/office/powerpoint/2010/main" val="27699723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3085" y="619991"/>
            <a:ext cx="3833691"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14" name="TextBox 13"/>
          <p:cNvSpPr txBox="1"/>
          <p:nvPr/>
        </p:nvSpPr>
        <p:spPr>
          <a:xfrm>
            <a:off x="1149720" y="3992964"/>
            <a:ext cx="1882247" cy="369332"/>
          </a:xfrm>
          <a:prstGeom prst="rect">
            <a:avLst/>
          </a:prstGeom>
          <a:noFill/>
        </p:spPr>
        <p:txBody>
          <a:bodyPr wrap="none" rtlCol="0">
            <a:spAutoFit/>
          </a:bodyPr>
          <a:lstStyle/>
          <a:p>
            <a:r>
              <a:rPr lang="en-GB" dirty="0" smtClean="0"/>
              <a:t>Access Control</a:t>
            </a:r>
            <a:endParaRPr lang="en-GB" dirty="0"/>
          </a:p>
        </p:txBody>
      </p:sp>
      <p:sp>
        <p:nvSpPr>
          <p:cNvPr id="2" name="Title 1"/>
          <p:cNvSpPr>
            <a:spLocks noGrp="1"/>
          </p:cNvSpPr>
          <p:nvPr>
            <p:ph type="title"/>
          </p:nvPr>
        </p:nvSpPr>
        <p:spPr/>
        <p:txBody>
          <a:bodyPr/>
          <a:lstStyle/>
          <a:p>
            <a:r>
              <a:rPr lang="en-GB" dirty="0"/>
              <a:t>Role Based Access control</a:t>
            </a:r>
          </a:p>
        </p:txBody>
      </p:sp>
      <p:cxnSp>
        <p:nvCxnSpPr>
          <p:cNvPr id="40" name="Straight Arrow Connector 39"/>
          <p:cNvCxnSpPr>
            <a:endCxn id="44" idx="0"/>
          </p:cNvCxnSpPr>
          <p:nvPr/>
        </p:nvCxnSpPr>
        <p:spPr>
          <a:xfrm flipH="1">
            <a:off x="1572404" y="1189967"/>
            <a:ext cx="0" cy="743908"/>
          </a:xfrm>
          <a:prstGeom prst="straightConnector1">
            <a:avLst/>
          </a:prstGeom>
          <a:noFill/>
          <a:ln w="6350" cap="flat" cmpd="sng" algn="ctr">
            <a:solidFill>
              <a:sysClr val="windowText" lastClr="000000"/>
            </a:solidFill>
            <a:prstDash val="dash"/>
            <a:miter lim="800000"/>
            <a:tailEnd type="triangle"/>
          </a:ln>
          <a:effectLst/>
        </p:spPr>
      </p:cxnSp>
      <p:sp>
        <p:nvSpPr>
          <p:cNvPr id="41" name="TextBox 40"/>
          <p:cNvSpPr txBox="1"/>
          <p:nvPr/>
        </p:nvSpPr>
        <p:spPr>
          <a:xfrm>
            <a:off x="1572404" y="1107657"/>
            <a:ext cx="2287806" cy="415498"/>
          </a:xfrm>
          <a:prstGeom prst="rect">
            <a:avLst/>
          </a:prstGeom>
          <a:noFill/>
        </p:spPr>
        <p:txBody>
          <a:bodyPr wrap="none" rtlCol="0">
            <a:spAutoFit/>
          </a:bodyPr>
          <a:lstStyle/>
          <a:p>
            <a:r>
              <a:rPr lang="en-GB" sz="1050" dirty="0" err="1" smtClean="0"/>
              <a:t>AuthorisationData</a:t>
            </a:r>
            <a:r>
              <a:rPr lang="en-GB" sz="1050" dirty="0" smtClean="0"/>
              <a:t> : Telemetry </a:t>
            </a:r>
          </a:p>
          <a:p>
            <a:r>
              <a:rPr lang="en-GB" sz="1050" dirty="0" err="1" smtClean="0"/>
              <a:t>msg</a:t>
            </a:r>
            <a:endParaRPr lang="en-GB" sz="1050" dirty="0"/>
          </a:p>
        </p:txBody>
      </p:sp>
      <p:sp>
        <p:nvSpPr>
          <p:cNvPr id="44" name="Rectangle 43"/>
          <p:cNvSpPr/>
          <p:nvPr/>
        </p:nvSpPr>
        <p:spPr>
          <a:xfrm>
            <a:off x="933496" y="1933875"/>
            <a:ext cx="1277816" cy="2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get role</a:t>
            </a:r>
          </a:p>
        </p:txBody>
      </p:sp>
      <p:sp>
        <p:nvSpPr>
          <p:cNvPr id="3" name="Rectangle 2"/>
          <p:cNvSpPr/>
          <p:nvPr/>
        </p:nvSpPr>
        <p:spPr>
          <a:xfrm>
            <a:off x="6057703" y="1739964"/>
            <a:ext cx="1380590" cy="8273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Central Authorisation Service</a:t>
            </a:r>
            <a:endParaRPr lang="en-GB" sz="1400" dirty="0">
              <a:solidFill>
                <a:schemeClr val="tx1"/>
              </a:solidFill>
            </a:endParaRPr>
          </a:p>
        </p:txBody>
      </p:sp>
      <p:sp>
        <p:nvSpPr>
          <p:cNvPr id="4" name="Rounded Rectangle 3"/>
          <p:cNvSpPr/>
          <p:nvPr/>
        </p:nvSpPr>
        <p:spPr>
          <a:xfrm>
            <a:off x="7743092" y="1866361"/>
            <a:ext cx="990600" cy="54083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smtClean="0"/>
              <a:t>Database</a:t>
            </a:r>
            <a:endParaRPr lang="en-GB" sz="1200" dirty="0"/>
          </a:p>
        </p:txBody>
      </p:sp>
      <p:cxnSp>
        <p:nvCxnSpPr>
          <p:cNvPr id="23" name="Straight Arrow Connector 22"/>
          <p:cNvCxnSpPr>
            <a:stCxn id="44" idx="3"/>
            <a:endCxn id="3" idx="1"/>
          </p:cNvCxnSpPr>
          <p:nvPr/>
        </p:nvCxnSpPr>
        <p:spPr>
          <a:xfrm>
            <a:off x="2211312" y="2082615"/>
            <a:ext cx="3846391" cy="71045"/>
          </a:xfrm>
          <a:prstGeom prst="straightConnector1">
            <a:avLst/>
          </a:prstGeom>
          <a:ln>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10708" y="1846288"/>
            <a:ext cx="829073" cy="253916"/>
          </a:xfrm>
          <a:prstGeom prst="rect">
            <a:avLst/>
          </a:prstGeom>
          <a:noFill/>
        </p:spPr>
        <p:txBody>
          <a:bodyPr wrap="none" rtlCol="0">
            <a:spAutoFit/>
          </a:bodyPr>
          <a:lstStyle/>
          <a:p>
            <a:r>
              <a:rPr lang="en-GB" sz="1050" dirty="0" smtClean="0"/>
              <a:t>Privileges</a:t>
            </a:r>
            <a:endParaRPr lang="en-GB" sz="1400" dirty="0"/>
          </a:p>
        </p:txBody>
      </p:sp>
      <p:sp>
        <p:nvSpPr>
          <p:cNvPr id="11" name="Rounded Rectangle 10"/>
          <p:cNvSpPr/>
          <p:nvPr/>
        </p:nvSpPr>
        <p:spPr>
          <a:xfrm>
            <a:off x="506731" y="1544243"/>
            <a:ext cx="2144846" cy="1857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Calibri" panose="020F0502020204030204" pitchFamily="34" charset="0"/>
              <a:cs typeface="Calibri" panose="020F0502020204030204" pitchFamily="34" charset="0"/>
            </a:endParaRPr>
          </a:p>
        </p:txBody>
      </p:sp>
      <p:sp>
        <p:nvSpPr>
          <p:cNvPr id="12" name="TextBox 11"/>
          <p:cNvSpPr txBox="1"/>
          <p:nvPr/>
        </p:nvSpPr>
        <p:spPr>
          <a:xfrm>
            <a:off x="868699" y="2769727"/>
            <a:ext cx="1342613" cy="592145"/>
          </a:xfrm>
          <a:prstGeom prst="rect">
            <a:avLst/>
          </a:prstGeom>
          <a:noFill/>
        </p:spPr>
        <p:txBody>
          <a:bodyPr wrap="square" rtlCol="0">
            <a:spAutoFit/>
          </a:bodyPr>
          <a:lstStyle/>
          <a:p>
            <a:pPr algn="ctr"/>
            <a:r>
              <a:rPr lang="en-GB" sz="1050" dirty="0" smtClean="0"/>
              <a:t>Authorisation Access Control component</a:t>
            </a:r>
            <a:endParaRPr lang="en-GB" sz="1050" dirty="0"/>
          </a:p>
        </p:txBody>
      </p:sp>
    </p:spTree>
    <p:extLst>
      <p:ext uri="{BB962C8B-B14F-4D97-AF65-F5344CB8AC3E}">
        <p14:creationId xmlns:p14="http://schemas.microsoft.com/office/powerpoint/2010/main" val="41917018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43086" y="619991"/>
            <a:ext cx="9000914"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6" name="TextBox 45"/>
          <p:cNvSpPr txBox="1"/>
          <p:nvPr/>
        </p:nvSpPr>
        <p:spPr>
          <a:xfrm>
            <a:off x="1149720" y="3992964"/>
            <a:ext cx="1882247" cy="369332"/>
          </a:xfrm>
          <a:prstGeom prst="rect">
            <a:avLst/>
          </a:prstGeom>
          <a:noFill/>
        </p:spPr>
        <p:txBody>
          <a:bodyPr wrap="none" rtlCol="0">
            <a:spAutoFit/>
          </a:bodyPr>
          <a:lstStyle/>
          <a:p>
            <a:r>
              <a:rPr lang="en-GB" dirty="0" smtClean="0"/>
              <a:t>Access Control</a:t>
            </a:r>
            <a:endParaRPr lang="en-GB" dirty="0"/>
          </a:p>
        </p:txBody>
      </p:sp>
      <p:sp>
        <p:nvSpPr>
          <p:cNvPr id="2" name="Title 1"/>
          <p:cNvSpPr>
            <a:spLocks noGrp="1"/>
          </p:cNvSpPr>
          <p:nvPr>
            <p:ph type="title"/>
          </p:nvPr>
        </p:nvSpPr>
        <p:spPr/>
        <p:txBody>
          <a:bodyPr/>
          <a:lstStyle/>
          <a:p>
            <a:r>
              <a:rPr lang="en-GB" dirty="0"/>
              <a:t>Role Based Access control</a:t>
            </a:r>
          </a:p>
        </p:txBody>
      </p:sp>
      <p:sp>
        <p:nvSpPr>
          <p:cNvPr id="6" name="Rectangle 5"/>
          <p:cNvSpPr/>
          <p:nvPr/>
        </p:nvSpPr>
        <p:spPr>
          <a:xfrm>
            <a:off x="7620278" y="1761129"/>
            <a:ext cx="636284" cy="156210"/>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262424" y="1721311"/>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8" name="Rectangle 7"/>
          <p:cNvSpPr/>
          <p:nvPr/>
        </p:nvSpPr>
        <p:spPr>
          <a:xfrm>
            <a:off x="7626140" y="1968878"/>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250700" y="1933875"/>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2,1,5,2</a:t>
            </a:r>
          </a:p>
        </p:txBody>
      </p:sp>
      <p:sp>
        <p:nvSpPr>
          <p:cNvPr id="10" name="Rectangle 9"/>
          <p:cNvSpPr/>
          <p:nvPr/>
        </p:nvSpPr>
        <p:spPr>
          <a:xfrm>
            <a:off x="7620278" y="2181442"/>
            <a:ext cx="636284" cy="156210"/>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8262424" y="2141624"/>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12" name="Rectangle 11"/>
          <p:cNvSpPr/>
          <p:nvPr/>
        </p:nvSpPr>
        <p:spPr>
          <a:xfrm>
            <a:off x="7626140" y="238919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8268285" y="234937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4,1,2,2</a:t>
            </a:r>
          </a:p>
        </p:txBody>
      </p:sp>
      <p:sp>
        <p:nvSpPr>
          <p:cNvPr id="14" name="Rectangle 13"/>
          <p:cNvSpPr/>
          <p:nvPr/>
        </p:nvSpPr>
        <p:spPr>
          <a:xfrm>
            <a:off x="7626139" y="2586180"/>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8268284" y="254636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a:t>
            </a:r>
          </a:p>
        </p:txBody>
      </p:sp>
      <p:sp>
        <p:nvSpPr>
          <p:cNvPr id="16" name="Rectangle 15"/>
          <p:cNvSpPr/>
          <p:nvPr/>
        </p:nvSpPr>
        <p:spPr>
          <a:xfrm>
            <a:off x="7632000" y="2793929"/>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8274145" y="275411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a:t>
            </a:r>
          </a:p>
        </p:txBody>
      </p:sp>
      <p:sp>
        <p:nvSpPr>
          <p:cNvPr id="18" name="Rectangle 17"/>
          <p:cNvSpPr/>
          <p:nvPr/>
        </p:nvSpPr>
        <p:spPr>
          <a:xfrm>
            <a:off x="7631999" y="300264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8274144" y="296282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2,1,2,*</a:t>
            </a:r>
          </a:p>
        </p:txBody>
      </p:sp>
      <p:sp>
        <p:nvSpPr>
          <p:cNvPr id="20" name="Rectangle 19"/>
          <p:cNvSpPr/>
          <p:nvPr/>
        </p:nvSpPr>
        <p:spPr>
          <a:xfrm>
            <a:off x="7637860" y="3210390"/>
            <a:ext cx="636284" cy="156210"/>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280005" y="317057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22" name="Rectangle 21"/>
          <p:cNvSpPr/>
          <p:nvPr/>
        </p:nvSpPr>
        <p:spPr>
          <a:xfrm>
            <a:off x="4915915" y="1916123"/>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3" name="Rectangle 22"/>
          <p:cNvSpPr/>
          <p:nvPr/>
        </p:nvSpPr>
        <p:spPr>
          <a:xfrm>
            <a:off x="4915915" y="2426871"/>
            <a:ext cx="632617" cy="180872"/>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4" name="Rectangle 23"/>
          <p:cNvSpPr/>
          <p:nvPr/>
        </p:nvSpPr>
        <p:spPr>
          <a:xfrm>
            <a:off x="4915915" y="2976261"/>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5" name="Oval 24"/>
          <p:cNvSpPr/>
          <p:nvPr/>
        </p:nvSpPr>
        <p:spPr>
          <a:xfrm>
            <a:off x="4300146" y="1653281"/>
            <a:ext cx="801662" cy="18983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 name="Oval 25"/>
          <p:cNvSpPr/>
          <p:nvPr/>
        </p:nvSpPr>
        <p:spPr>
          <a:xfrm>
            <a:off x="4355513" y="2155087"/>
            <a:ext cx="958557" cy="211937"/>
          </a:xfrm>
          <a:prstGeom prst="ellipse">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7" name="Oval 26"/>
          <p:cNvSpPr/>
          <p:nvPr/>
        </p:nvSpPr>
        <p:spPr>
          <a:xfrm>
            <a:off x="4391072" y="2696305"/>
            <a:ext cx="1071881" cy="22341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Aggregation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2" idx="0"/>
            <a:endCxn id="25" idx="5"/>
          </p:cNvCxnSpPr>
          <p:nvPr/>
        </p:nvCxnSpPr>
        <p:spPr>
          <a:xfrm flipH="1" flipV="1">
            <a:off x="4984407" y="1815311"/>
            <a:ext cx="247817" cy="100812"/>
          </a:xfrm>
          <a:prstGeom prst="straightConnector1">
            <a:avLst/>
          </a:prstGeom>
          <a:noFill/>
          <a:ln w="6350" cap="flat" cmpd="sng" algn="ctr">
            <a:solidFill>
              <a:srgbClr val="5B9BD5"/>
            </a:solidFill>
            <a:prstDash val="solid"/>
            <a:miter lim="800000"/>
            <a:tailEnd type="triangle"/>
          </a:ln>
          <a:effectLst/>
        </p:spPr>
      </p:cxnSp>
      <p:cxnSp>
        <p:nvCxnSpPr>
          <p:cNvPr id="29" name="Straight Arrow Connector 28"/>
          <p:cNvCxnSpPr/>
          <p:nvPr/>
        </p:nvCxnSpPr>
        <p:spPr>
          <a:xfrm flipH="1" flipV="1">
            <a:off x="5123571" y="2330608"/>
            <a:ext cx="56471" cy="117165"/>
          </a:xfrm>
          <a:prstGeom prst="straightConnector1">
            <a:avLst/>
          </a:prstGeom>
          <a:noFill/>
          <a:ln w="19050" cap="flat" cmpd="sng" algn="ctr">
            <a:solidFill>
              <a:srgbClr val="008542"/>
            </a:solidFill>
            <a:prstDash val="solid"/>
            <a:miter lim="800000"/>
            <a:tailEnd type="triangle"/>
          </a:ln>
          <a:effectLst/>
        </p:spPr>
      </p:cxnSp>
      <p:cxnSp>
        <p:nvCxnSpPr>
          <p:cNvPr id="30" name="Straight Arrow Connector 29"/>
          <p:cNvCxnSpPr/>
          <p:nvPr/>
        </p:nvCxnSpPr>
        <p:spPr>
          <a:xfrm flipH="1" flipV="1">
            <a:off x="5123570" y="2856275"/>
            <a:ext cx="56471" cy="117165"/>
          </a:xfrm>
          <a:prstGeom prst="straightConnector1">
            <a:avLst/>
          </a:prstGeom>
          <a:noFill/>
          <a:ln w="6350" cap="flat" cmpd="sng" algn="ctr">
            <a:solidFill>
              <a:srgbClr val="5B9BD5"/>
            </a:solidFill>
            <a:prstDash val="solid"/>
            <a:miter lim="800000"/>
            <a:tailEnd type="triangle"/>
          </a:ln>
          <a:effectLst/>
        </p:spPr>
      </p:cxnSp>
      <p:cxnSp>
        <p:nvCxnSpPr>
          <p:cNvPr id="31" name="Straight Arrow Connector 30"/>
          <p:cNvCxnSpPr>
            <a:stCxn id="22" idx="3"/>
            <a:endCxn id="20" idx="1"/>
          </p:cNvCxnSpPr>
          <p:nvPr/>
        </p:nvCxnSpPr>
        <p:spPr>
          <a:xfrm>
            <a:off x="5548532" y="2006559"/>
            <a:ext cx="2089328" cy="1281936"/>
          </a:xfrm>
          <a:prstGeom prst="straightConnector1">
            <a:avLst/>
          </a:prstGeom>
          <a:noFill/>
          <a:ln w="6350" cap="flat" cmpd="sng" algn="ctr">
            <a:solidFill>
              <a:srgbClr val="5B9BD5"/>
            </a:solidFill>
            <a:prstDash val="solid"/>
            <a:miter lim="800000"/>
            <a:tailEnd type="triangle"/>
          </a:ln>
          <a:effectLst/>
        </p:spPr>
      </p:cxnSp>
      <p:cxnSp>
        <p:nvCxnSpPr>
          <p:cNvPr id="32" name="Straight Arrow Connector 31"/>
          <p:cNvCxnSpPr>
            <a:stCxn id="22" idx="3"/>
            <a:endCxn id="8" idx="1"/>
          </p:cNvCxnSpPr>
          <p:nvPr/>
        </p:nvCxnSpPr>
        <p:spPr>
          <a:xfrm>
            <a:off x="5548532" y="2006559"/>
            <a:ext cx="2077608" cy="40424"/>
          </a:xfrm>
          <a:prstGeom prst="straightConnector1">
            <a:avLst/>
          </a:prstGeom>
          <a:noFill/>
          <a:ln w="6350" cap="flat" cmpd="sng" algn="ctr">
            <a:solidFill>
              <a:srgbClr val="5B9BD5"/>
            </a:solidFill>
            <a:prstDash val="solid"/>
            <a:miter lim="800000"/>
            <a:tailEnd type="triangle"/>
          </a:ln>
          <a:effectLst/>
        </p:spPr>
      </p:cxnSp>
      <p:cxnSp>
        <p:nvCxnSpPr>
          <p:cNvPr id="33" name="Straight Arrow Connector 32"/>
          <p:cNvCxnSpPr>
            <a:stCxn id="22" idx="3"/>
            <a:endCxn id="14" idx="1"/>
          </p:cNvCxnSpPr>
          <p:nvPr/>
        </p:nvCxnSpPr>
        <p:spPr>
          <a:xfrm>
            <a:off x="5548532" y="2006559"/>
            <a:ext cx="2077607" cy="657726"/>
          </a:xfrm>
          <a:prstGeom prst="straightConnector1">
            <a:avLst/>
          </a:prstGeom>
          <a:noFill/>
          <a:ln w="6350" cap="flat" cmpd="sng" algn="ctr">
            <a:solidFill>
              <a:srgbClr val="5B9BD5"/>
            </a:solidFill>
            <a:prstDash val="solid"/>
            <a:miter lim="800000"/>
            <a:tailEnd type="triangle"/>
          </a:ln>
          <a:effectLst/>
        </p:spPr>
      </p:cxnSp>
      <p:cxnSp>
        <p:nvCxnSpPr>
          <p:cNvPr id="34" name="Straight Arrow Connector 33"/>
          <p:cNvCxnSpPr>
            <a:stCxn id="23" idx="3"/>
            <a:endCxn id="6" idx="1"/>
          </p:cNvCxnSpPr>
          <p:nvPr/>
        </p:nvCxnSpPr>
        <p:spPr>
          <a:xfrm flipV="1">
            <a:off x="5548532" y="1839234"/>
            <a:ext cx="2071746" cy="678073"/>
          </a:xfrm>
          <a:prstGeom prst="straightConnector1">
            <a:avLst/>
          </a:prstGeom>
          <a:noFill/>
          <a:ln w="19050" cap="flat" cmpd="sng" algn="ctr">
            <a:solidFill>
              <a:srgbClr val="008542"/>
            </a:solidFill>
            <a:prstDash val="solid"/>
            <a:miter lim="800000"/>
            <a:tailEnd type="triangle"/>
          </a:ln>
          <a:effectLst/>
        </p:spPr>
      </p:cxnSp>
      <p:cxnSp>
        <p:nvCxnSpPr>
          <p:cNvPr id="35" name="Straight Arrow Connector 34"/>
          <p:cNvCxnSpPr>
            <a:stCxn id="23" idx="3"/>
            <a:endCxn id="20" idx="1"/>
          </p:cNvCxnSpPr>
          <p:nvPr/>
        </p:nvCxnSpPr>
        <p:spPr>
          <a:xfrm>
            <a:off x="5548532" y="2517307"/>
            <a:ext cx="2089328" cy="771188"/>
          </a:xfrm>
          <a:prstGeom prst="straightConnector1">
            <a:avLst/>
          </a:prstGeom>
          <a:noFill/>
          <a:ln w="19050" cap="flat" cmpd="sng" algn="ctr">
            <a:solidFill>
              <a:srgbClr val="008542"/>
            </a:solidFill>
            <a:prstDash val="solid"/>
            <a:miter lim="800000"/>
            <a:tailEnd type="triangle"/>
          </a:ln>
          <a:effectLst/>
        </p:spPr>
      </p:cxnSp>
      <p:cxnSp>
        <p:nvCxnSpPr>
          <p:cNvPr id="36" name="Straight Arrow Connector 35"/>
          <p:cNvCxnSpPr>
            <a:stCxn id="23" idx="3"/>
            <a:endCxn id="10" idx="1"/>
          </p:cNvCxnSpPr>
          <p:nvPr/>
        </p:nvCxnSpPr>
        <p:spPr>
          <a:xfrm flipV="1">
            <a:off x="5548532" y="2259547"/>
            <a:ext cx="2071746" cy="257760"/>
          </a:xfrm>
          <a:prstGeom prst="straightConnector1">
            <a:avLst/>
          </a:prstGeom>
          <a:noFill/>
          <a:ln w="19050" cap="flat" cmpd="sng" algn="ctr">
            <a:solidFill>
              <a:srgbClr val="008542"/>
            </a:solidFill>
            <a:prstDash val="solid"/>
            <a:miter lim="800000"/>
            <a:tailEnd type="triangle"/>
          </a:ln>
          <a:effectLst/>
        </p:spPr>
      </p:cxnSp>
      <p:cxnSp>
        <p:nvCxnSpPr>
          <p:cNvPr id="37" name="Straight Arrow Connector 36"/>
          <p:cNvCxnSpPr>
            <a:stCxn id="24" idx="3"/>
            <a:endCxn id="16" idx="1"/>
          </p:cNvCxnSpPr>
          <p:nvPr/>
        </p:nvCxnSpPr>
        <p:spPr>
          <a:xfrm flipV="1">
            <a:off x="5548532" y="2872034"/>
            <a:ext cx="2083468" cy="194663"/>
          </a:xfrm>
          <a:prstGeom prst="straightConnector1">
            <a:avLst/>
          </a:prstGeom>
          <a:noFill/>
          <a:ln w="6350" cap="flat" cmpd="sng" algn="ctr">
            <a:solidFill>
              <a:srgbClr val="5B9BD5"/>
            </a:solidFill>
            <a:prstDash val="solid"/>
            <a:miter lim="800000"/>
            <a:tailEnd type="triangle"/>
          </a:ln>
          <a:effectLst/>
        </p:spPr>
      </p:cxnSp>
      <p:sp>
        <p:nvSpPr>
          <p:cNvPr id="38" name="Rectangle 37"/>
          <p:cNvSpPr/>
          <p:nvPr/>
        </p:nvSpPr>
        <p:spPr>
          <a:xfrm>
            <a:off x="7626138" y="154693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9" name="TextBox 38"/>
          <p:cNvSpPr txBox="1"/>
          <p:nvPr/>
        </p:nvSpPr>
        <p:spPr>
          <a:xfrm>
            <a:off x="8250700" y="1495708"/>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a:t>
            </a:r>
          </a:p>
        </p:txBody>
      </p:sp>
      <p:cxnSp>
        <p:nvCxnSpPr>
          <p:cNvPr id="40" name="Straight Arrow Connector 39"/>
          <p:cNvCxnSpPr>
            <a:endCxn id="44" idx="0"/>
          </p:cNvCxnSpPr>
          <p:nvPr/>
        </p:nvCxnSpPr>
        <p:spPr>
          <a:xfrm flipH="1">
            <a:off x="1572404" y="1189967"/>
            <a:ext cx="0" cy="743908"/>
          </a:xfrm>
          <a:prstGeom prst="straightConnector1">
            <a:avLst/>
          </a:prstGeom>
          <a:noFill/>
          <a:ln w="6350" cap="flat" cmpd="sng" algn="ctr">
            <a:solidFill>
              <a:sysClr val="windowText" lastClr="000000"/>
            </a:solidFill>
            <a:prstDash val="dash"/>
            <a:miter lim="800000"/>
            <a:tailEnd type="triangle"/>
          </a:ln>
          <a:effectLst/>
        </p:spPr>
      </p:cxnSp>
      <p:sp>
        <p:nvSpPr>
          <p:cNvPr id="41" name="TextBox 40"/>
          <p:cNvSpPr txBox="1"/>
          <p:nvPr/>
        </p:nvSpPr>
        <p:spPr>
          <a:xfrm>
            <a:off x="1572404" y="1107657"/>
            <a:ext cx="2287806" cy="415498"/>
          </a:xfrm>
          <a:prstGeom prst="rect">
            <a:avLst/>
          </a:prstGeom>
          <a:noFill/>
        </p:spPr>
        <p:txBody>
          <a:bodyPr wrap="none" rtlCol="0">
            <a:spAutoFit/>
          </a:bodyPr>
          <a:lstStyle/>
          <a:p>
            <a:r>
              <a:rPr lang="en-GB" sz="1050" dirty="0" err="1" smtClean="0"/>
              <a:t>AuthorisationData</a:t>
            </a:r>
            <a:r>
              <a:rPr lang="en-GB" sz="1050" dirty="0" smtClean="0"/>
              <a:t> : Telemetry </a:t>
            </a:r>
          </a:p>
          <a:p>
            <a:r>
              <a:rPr lang="en-GB" sz="1050" dirty="0" err="1" smtClean="0"/>
              <a:t>msg</a:t>
            </a:r>
            <a:endParaRPr lang="en-GB" sz="1050" dirty="0"/>
          </a:p>
        </p:txBody>
      </p:sp>
      <p:sp>
        <p:nvSpPr>
          <p:cNvPr id="44" name="Rectangle 43"/>
          <p:cNvSpPr/>
          <p:nvPr/>
        </p:nvSpPr>
        <p:spPr>
          <a:xfrm>
            <a:off x="933496" y="1933875"/>
            <a:ext cx="1277816" cy="2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get role</a:t>
            </a:r>
            <a:endParaRPr lang="en-GB" sz="1200" dirty="0"/>
          </a:p>
        </p:txBody>
      </p:sp>
      <p:sp>
        <p:nvSpPr>
          <p:cNvPr id="47" name="Rectangle 46"/>
          <p:cNvSpPr/>
          <p:nvPr/>
        </p:nvSpPr>
        <p:spPr>
          <a:xfrm>
            <a:off x="4038601" y="720968"/>
            <a:ext cx="5052646" cy="370449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8" name="TextBox 47"/>
          <p:cNvSpPr txBox="1"/>
          <p:nvPr/>
        </p:nvSpPr>
        <p:spPr>
          <a:xfrm>
            <a:off x="4978962" y="4055844"/>
            <a:ext cx="3498522" cy="369332"/>
          </a:xfrm>
          <a:prstGeom prst="rect">
            <a:avLst/>
          </a:prstGeom>
          <a:noFill/>
        </p:spPr>
        <p:txBody>
          <a:bodyPr wrap="none" rtlCol="0">
            <a:spAutoFit/>
          </a:bodyPr>
          <a:lstStyle/>
          <a:p>
            <a:r>
              <a:rPr lang="en-GB" dirty="0" smtClean="0"/>
              <a:t>Authorisation local Database</a:t>
            </a:r>
            <a:endParaRPr lang="en-GB" dirty="0"/>
          </a:p>
        </p:txBody>
      </p:sp>
      <p:sp>
        <p:nvSpPr>
          <p:cNvPr id="55" name="Rounded Rectangle 54"/>
          <p:cNvSpPr/>
          <p:nvPr/>
        </p:nvSpPr>
        <p:spPr>
          <a:xfrm>
            <a:off x="506731" y="1544243"/>
            <a:ext cx="2144846" cy="1857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Calibri" panose="020F0502020204030204" pitchFamily="34" charset="0"/>
              <a:cs typeface="Calibri" panose="020F0502020204030204" pitchFamily="34" charset="0"/>
            </a:endParaRPr>
          </a:p>
        </p:txBody>
      </p:sp>
      <p:sp>
        <p:nvSpPr>
          <p:cNvPr id="56" name="TextBox 55"/>
          <p:cNvSpPr txBox="1"/>
          <p:nvPr/>
        </p:nvSpPr>
        <p:spPr>
          <a:xfrm>
            <a:off x="868699" y="2769727"/>
            <a:ext cx="1342613" cy="592145"/>
          </a:xfrm>
          <a:prstGeom prst="rect">
            <a:avLst/>
          </a:prstGeom>
          <a:noFill/>
        </p:spPr>
        <p:txBody>
          <a:bodyPr wrap="square" rtlCol="0">
            <a:spAutoFit/>
          </a:bodyPr>
          <a:lstStyle/>
          <a:p>
            <a:pPr algn="ctr"/>
            <a:r>
              <a:rPr lang="en-GB" sz="1050" dirty="0" smtClean="0"/>
              <a:t>Authorisation Access Control component</a:t>
            </a:r>
            <a:endParaRPr lang="en-GB" sz="1050" dirty="0"/>
          </a:p>
        </p:txBody>
      </p:sp>
    </p:spTree>
    <p:extLst>
      <p:ext uri="{BB962C8B-B14F-4D97-AF65-F5344CB8AC3E}">
        <p14:creationId xmlns:p14="http://schemas.microsoft.com/office/powerpoint/2010/main" val="29065699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43086" y="619991"/>
            <a:ext cx="9000914"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54" name="TextBox 53"/>
          <p:cNvSpPr txBox="1"/>
          <p:nvPr/>
        </p:nvSpPr>
        <p:spPr>
          <a:xfrm>
            <a:off x="1149720" y="3992964"/>
            <a:ext cx="1882247" cy="369332"/>
          </a:xfrm>
          <a:prstGeom prst="rect">
            <a:avLst/>
          </a:prstGeom>
          <a:noFill/>
        </p:spPr>
        <p:txBody>
          <a:bodyPr wrap="none" rtlCol="0">
            <a:spAutoFit/>
          </a:bodyPr>
          <a:lstStyle/>
          <a:p>
            <a:r>
              <a:rPr lang="en-GB" dirty="0" smtClean="0"/>
              <a:t>Access Control</a:t>
            </a:r>
            <a:endParaRPr lang="en-GB" dirty="0"/>
          </a:p>
        </p:txBody>
      </p:sp>
      <p:sp>
        <p:nvSpPr>
          <p:cNvPr id="2" name="Title 1"/>
          <p:cNvSpPr>
            <a:spLocks noGrp="1"/>
          </p:cNvSpPr>
          <p:nvPr>
            <p:ph type="title"/>
          </p:nvPr>
        </p:nvSpPr>
        <p:spPr/>
        <p:txBody>
          <a:bodyPr/>
          <a:lstStyle/>
          <a:p>
            <a:r>
              <a:rPr lang="en-GB" dirty="0"/>
              <a:t>Role Based Access control</a:t>
            </a:r>
          </a:p>
        </p:txBody>
      </p:sp>
      <p:sp>
        <p:nvSpPr>
          <p:cNvPr id="6" name="Rectangle 5"/>
          <p:cNvSpPr/>
          <p:nvPr/>
        </p:nvSpPr>
        <p:spPr>
          <a:xfrm>
            <a:off x="7620278" y="1761129"/>
            <a:ext cx="636284" cy="156210"/>
          </a:xfrm>
          <a:prstGeom prst="rect">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262424" y="1721311"/>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8" name="Rectangle 7"/>
          <p:cNvSpPr/>
          <p:nvPr/>
        </p:nvSpPr>
        <p:spPr>
          <a:xfrm>
            <a:off x="7626140" y="1968878"/>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250700" y="1933875"/>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2,1,5,2</a:t>
            </a:r>
          </a:p>
        </p:txBody>
      </p:sp>
      <p:sp>
        <p:nvSpPr>
          <p:cNvPr id="10" name="Rectangle 9"/>
          <p:cNvSpPr/>
          <p:nvPr/>
        </p:nvSpPr>
        <p:spPr>
          <a:xfrm>
            <a:off x="7620278" y="2181442"/>
            <a:ext cx="636284" cy="156210"/>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8262424" y="2141624"/>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12" name="Rectangle 11"/>
          <p:cNvSpPr/>
          <p:nvPr/>
        </p:nvSpPr>
        <p:spPr>
          <a:xfrm>
            <a:off x="7626140" y="238919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8268285" y="234937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4,1,2,2</a:t>
            </a:r>
          </a:p>
        </p:txBody>
      </p:sp>
      <p:sp>
        <p:nvSpPr>
          <p:cNvPr id="14" name="Rectangle 13"/>
          <p:cNvSpPr/>
          <p:nvPr/>
        </p:nvSpPr>
        <p:spPr>
          <a:xfrm>
            <a:off x="7626139" y="2586180"/>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8268284" y="254636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a:t>
            </a:r>
          </a:p>
        </p:txBody>
      </p:sp>
      <p:sp>
        <p:nvSpPr>
          <p:cNvPr id="16" name="Rectangle 15"/>
          <p:cNvSpPr/>
          <p:nvPr/>
        </p:nvSpPr>
        <p:spPr>
          <a:xfrm>
            <a:off x="7632000" y="2793929"/>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8274145" y="275411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a:t>
            </a:r>
          </a:p>
        </p:txBody>
      </p:sp>
      <p:sp>
        <p:nvSpPr>
          <p:cNvPr id="18" name="Rectangle 17"/>
          <p:cNvSpPr/>
          <p:nvPr/>
        </p:nvSpPr>
        <p:spPr>
          <a:xfrm>
            <a:off x="7631999" y="300264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8274144" y="296282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2,1,2,*</a:t>
            </a:r>
          </a:p>
        </p:txBody>
      </p:sp>
      <p:sp>
        <p:nvSpPr>
          <p:cNvPr id="20" name="Rectangle 19"/>
          <p:cNvSpPr/>
          <p:nvPr/>
        </p:nvSpPr>
        <p:spPr>
          <a:xfrm>
            <a:off x="7637860" y="3210390"/>
            <a:ext cx="636284" cy="156210"/>
          </a:xfrm>
          <a:prstGeom prst="rect">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280005" y="317057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22" name="Rectangle 21"/>
          <p:cNvSpPr/>
          <p:nvPr/>
        </p:nvSpPr>
        <p:spPr>
          <a:xfrm>
            <a:off x="4915915" y="1916123"/>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3" name="Rectangle 22"/>
          <p:cNvSpPr/>
          <p:nvPr/>
        </p:nvSpPr>
        <p:spPr>
          <a:xfrm>
            <a:off x="4915915" y="2426871"/>
            <a:ext cx="632617" cy="180872"/>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4" name="Rectangle 23"/>
          <p:cNvSpPr/>
          <p:nvPr/>
        </p:nvSpPr>
        <p:spPr>
          <a:xfrm>
            <a:off x="4915915" y="2976261"/>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5" name="Oval 24"/>
          <p:cNvSpPr/>
          <p:nvPr/>
        </p:nvSpPr>
        <p:spPr>
          <a:xfrm>
            <a:off x="4300146" y="1653281"/>
            <a:ext cx="801662" cy="18983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 name="Oval 25"/>
          <p:cNvSpPr/>
          <p:nvPr/>
        </p:nvSpPr>
        <p:spPr>
          <a:xfrm>
            <a:off x="4355513" y="2155087"/>
            <a:ext cx="958557" cy="211937"/>
          </a:xfrm>
          <a:prstGeom prst="ellipse">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7" name="Oval 26"/>
          <p:cNvSpPr/>
          <p:nvPr/>
        </p:nvSpPr>
        <p:spPr>
          <a:xfrm>
            <a:off x="4391072" y="2696305"/>
            <a:ext cx="1071881" cy="22341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Aggregation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2" idx="0"/>
            <a:endCxn id="25" idx="5"/>
          </p:cNvCxnSpPr>
          <p:nvPr/>
        </p:nvCxnSpPr>
        <p:spPr>
          <a:xfrm flipH="1" flipV="1">
            <a:off x="4984407" y="1815311"/>
            <a:ext cx="247817" cy="100812"/>
          </a:xfrm>
          <a:prstGeom prst="straightConnector1">
            <a:avLst/>
          </a:prstGeom>
          <a:noFill/>
          <a:ln w="6350" cap="flat" cmpd="sng" algn="ctr">
            <a:solidFill>
              <a:srgbClr val="5B9BD5"/>
            </a:solidFill>
            <a:prstDash val="solid"/>
            <a:miter lim="800000"/>
            <a:tailEnd type="triangle"/>
          </a:ln>
          <a:effectLst/>
        </p:spPr>
      </p:cxnSp>
      <p:cxnSp>
        <p:nvCxnSpPr>
          <p:cNvPr id="29" name="Straight Arrow Connector 28"/>
          <p:cNvCxnSpPr/>
          <p:nvPr/>
        </p:nvCxnSpPr>
        <p:spPr>
          <a:xfrm flipH="1" flipV="1">
            <a:off x="5123571" y="2330608"/>
            <a:ext cx="56471" cy="117165"/>
          </a:xfrm>
          <a:prstGeom prst="straightConnector1">
            <a:avLst/>
          </a:prstGeom>
          <a:noFill/>
          <a:ln w="19050" cap="flat" cmpd="sng" algn="ctr">
            <a:solidFill>
              <a:srgbClr val="008542"/>
            </a:solidFill>
            <a:prstDash val="solid"/>
            <a:miter lim="800000"/>
            <a:tailEnd type="triangle"/>
          </a:ln>
          <a:effectLst/>
        </p:spPr>
      </p:cxnSp>
      <p:cxnSp>
        <p:nvCxnSpPr>
          <p:cNvPr id="30" name="Straight Arrow Connector 29"/>
          <p:cNvCxnSpPr/>
          <p:nvPr/>
        </p:nvCxnSpPr>
        <p:spPr>
          <a:xfrm flipH="1" flipV="1">
            <a:off x="5123570" y="2856275"/>
            <a:ext cx="56471" cy="117165"/>
          </a:xfrm>
          <a:prstGeom prst="straightConnector1">
            <a:avLst/>
          </a:prstGeom>
          <a:noFill/>
          <a:ln w="6350" cap="flat" cmpd="sng" algn="ctr">
            <a:solidFill>
              <a:srgbClr val="5B9BD5"/>
            </a:solidFill>
            <a:prstDash val="solid"/>
            <a:miter lim="800000"/>
            <a:tailEnd type="triangle"/>
          </a:ln>
          <a:effectLst/>
        </p:spPr>
      </p:cxnSp>
      <p:cxnSp>
        <p:nvCxnSpPr>
          <p:cNvPr id="31" name="Straight Arrow Connector 30"/>
          <p:cNvCxnSpPr>
            <a:stCxn id="22" idx="3"/>
            <a:endCxn id="20" idx="1"/>
          </p:cNvCxnSpPr>
          <p:nvPr/>
        </p:nvCxnSpPr>
        <p:spPr>
          <a:xfrm>
            <a:off x="5548532" y="2006559"/>
            <a:ext cx="2089328" cy="1281936"/>
          </a:xfrm>
          <a:prstGeom prst="straightConnector1">
            <a:avLst/>
          </a:prstGeom>
          <a:noFill/>
          <a:ln w="6350" cap="flat" cmpd="sng" algn="ctr">
            <a:solidFill>
              <a:srgbClr val="5B9BD5"/>
            </a:solidFill>
            <a:prstDash val="solid"/>
            <a:miter lim="800000"/>
            <a:tailEnd type="triangle"/>
          </a:ln>
          <a:effectLst/>
        </p:spPr>
      </p:cxnSp>
      <p:cxnSp>
        <p:nvCxnSpPr>
          <p:cNvPr id="32" name="Straight Arrow Connector 31"/>
          <p:cNvCxnSpPr>
            <a:stCxn id="22" idx="3"/>
            <a:endCxn id="8" idx="1"/>
          </p:cNvCxnSpPr>
          <p:nvPr/>
        </p:nvCxnSpPr>
        <p:spPr>
          <a:xfrm>
            <a:off x="5548532" y="2006559"/>
            <a:ext cx="2077608" cy="40424"/>
          </a:xfrm>
          <a:prstGeom prst="straightConnector1">
            <a:avLst/>
          </a:prstGeom>
          <a:noFill/>
          <a:ln w="6350" cap="flat" cmpd="sng" algn="ctr">
            <a:solidFill>
              <a:srgbClr val="5B9BD5"/>
            </a:solidFill>
            <a:prstDash val="solid"/>
            <a:miter lim="800000"/>
            <a:tailEnd type="triangle"/>
          </a:ln>
          <a:effectLst/>
        </p:spPr>
      </p:cxnSp>
      <p:cxnSp>
        <p:nvCxnSpPr>
          <p:cNvPr id="33" name="Straight Arrow Connector 32"/>
          <p:cNvCxnSpPr>
            <a:stCxn id="22" idx="3"/>
            <a:endCxn id="14" idx="1"/>
          </p:cNvCxnSpPr>
          <p:nvPr/>
        </p:nvCxnSpPr>
        <p:spPr>
          <a:xfrm>
            <a:off x="5548532" y="2006559"/>
            <a:ext cx="2077607" cy="657726"/>
          </a:xfrm>
          <a:prstGeom prst="straightConnector1">
            <a:avLst/>
          </a:prstGeom>
          <a:noFill/>
          <a:ln w="6350" cap="flat" cmpd="sng" algn="ctr">
            <a:solidFill>
              <a:srgbClr val="5B9BD5"/>
            </a:solidFill>
            <a:prstDash val="solid"/>
            <a:miter lim="800000"/>
            <a:tailEnd type="triangle"/>
          </a:ln>
          <a:effectLst/>
        </p:spPr>
      </p:cxnSp>
      <p:cxnSp>
        <p:nvCxnSpPr>
          <p:cNvPr id="34" name="Straight Arrow Connector 33"/>
          <p:cNvCxnSpPr>
            <a:stCxn id="23" idx="3"/>
            <a:endCxn id="6" idx="1"/>
          </p:cNvCxnSpPr>
          <p:nvPr/>
        </p:nvCxnSpPr>
        <p:spPr>
          <a:xfrm flipV="1">
            <a:off x="5548532" y="1839234"/>
            <a:ext cx="2071746" cy="678073"/>
          </a:xfrm>
          <a:prstGeom prst="straightConnector1">
            <a:avLst/>
          </a:prstGeom>
          <a:noFill/>
          <a:ln w="6350" cap="flat" cmpd="sng" algn="ctr">
            <a:solidFill>
              <a:srgbClr val="0072A4"/>
            </a:solidFill>
            <a:prstDash val="solid"/>
            <a:miter lim="800000"/>
            <a:tailEnd type="triangle"/>
          </a:ln>
          <a:effectLst/>
        </p:spPr>
      </p:cxnSp>
      <p:cxnSp>
        <p:nvCxnSpPr>
          <p:cNvPr id="35" name="Straight Arrow Connector 34"/>
          <p:cNvCxnSpPr>
            <a:stCxn id="23" idx="3"/>
            <a:endCxn id="20" idx="1"/>
          </p:cNvCxnSpPr>
          <p:nvPr/>
        </p:nvCxnSpPr>
        <p:spPr>
          <a:xfrm>
            <a:off x="5548532" y="2517307"/>
            <a:ext cx="2089328" cy="771188"/>
          </a:xfrm>
          <a:prstGeom prst="straightConnector1">
            <a:avLst/>
          </a:prstGeom>
          <a:noFill/>
          <a:ln w="6350" cap="flat" cmpd="sng" algn="ctr">
            <a:solidFill>
              <a:srgbClr val="0072A4"/>
            </a:solidFill>
            <a:prstDash val="solid"/>
            <a:miter lim="800000"/>
            <a:tailEnd type="triangle"/>
          </a:ln>
          <a:effectLst/>
        </p:spPr>
      </p:cxnSp>
      <p:cxnSp>
        <p:nvCxnSpPr>
          <p:cNvPr id="36" name="Straight Arrow Connector 35"/>
          <p:cNvCxnSpPr>
            <a:stCxn id="23" idx="3"/>
            <a:endCxn id="10" idx="1"/>
          </p:cNvCxnSpPr>
          <p:nvPr/>
        </p:nvCxnSpPr>
        <p:spPr>
          <a:xfrm flipV="1">
            <a:off x="5548532" y="2259547"/>
            <a:ext cx="2071746" cy="257760"/>
          </a:xfrm>
          <a:prstGeom prst="straightConnector1">
            <a:avLst/>
          </a:prstGeom>
          <a:noFill/>
          <a:ln w="19050" cap="flat" cmpd="sng" algn="ctr">
            <a:solidFill>
              <a:srgbClr val="008542"/>
            </a:solidFill>
            <a:prstDash val="solid"/>
            <a:miter lim="800000"/>
            <a:tailEnd type="triangle"/>
          </a:ln>
          <a:effectLst/>
        </p:spPr>
      </p:cxnSp>
      <p:cxnSp>
        <p:nvCxnSpPr>
          <p:cNvPr id="37" name="Straight Arrow Connector 36"/>
          <p:cNvCxnSpPr>
            <a:stCxn id="24" idx="3"/>
            <a:endCxn id="16" idx="1"/>
          </p:cNvCxnSpPr>
          <p:nvPr/>
        </p:nvCxnSpPr>
        <p:spPr>
          <a:xfrm flipV="1">
            <a:off x="5548532" y="2872034"/>
            <a:ext cx="2083468" cy="194663"/>
          </a:xfrm>
          <a:prstGeom prst="straightConnector1">
            <a:avLst/>
          </a:prstGeom>
          <a:noFill/>
          <a:ln w="6350" cap="flat" cmpd="sng" algn="ctr">
            <a:solidFill>
              <a:srgbClr val="5B9BD5"/>
            </a:solidFill>
            <a:prstDash val="solid"/>
            <a:miter lim="800000"/>
            <a:tailEnd type="triangle"/>
          </a:ln>
          <a:effectLst/>
        </p:spPr>
      </p:cxnSp>
      <p:sp>
        <p:nvSpPr>
          <p:cNvPr id="38" name="Rectangle 37"/>
          <p:cNvSpPr/>
          <p:nvPr/>
        </p:nvSpPr>
        <p:spPr>
          <a:xfrm>
            <a:off x="7626138" y="154693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9" name="TextBox 38"/>
          <p:cNvSpPr txBox="1"/>
          <p:nvPr/>
        </p:nvSpPr>
        <p:spPr>
          <a:xfrm>
            <a:off x="8250700" y="1495708"/>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a:t>
            </a:r>
          </a:p>
        </p:txBody>
      </p:sp>
      <p:cxnSp>
        <p:nvCxnSpPr>
          <p:cNvPr id="40" name="Straight Arrow Connector 39"/>
          <p:cNvCxnSpPr>
            <a:endCxn id="44" idx="0"/>
          </p:cNvCxnSpPr>
          <p:nvPr/>
        </p:nvCxnSpPr>
        <p:spPr>
          <a:xfrm flipH="1">
            <a:off x="1572404" y="1189967"/>
            <a:ext cx="0" cy="743908"/>
          </a:xfrm>
          <a:prstGeom prst="straightConnector1">
            <a:avLst/>
          </a:prstGeom>
          <a:noFill/>
          <a:ln w="6350" cap="flat" cmpd="sng" algn="ctr">
            <a:solidFill>
              <a:sysClr val="windowText" lastClr="000000"/>
            </a:solidFill>
            <a:prstDash val="dash"/>
            <a:miter lim="800000"/>
            <a:tailEnd type="triangle"/>
          </a:ln>
          <a:effectLst/>
        </p:spPr>
      </p:cxnSp>
      <p:sp>
        <p:nvSpPr>
          <p:cNvPr id="41" name="TextBox 40"/>
          <p:cNvSpPr txBox="1"/>
          <p:nvPr/>
        </p:nvSpPr>
        <p:spPr>
          <a:xfrm>
            <a:off x="1572404" y="1107657"/>
            <a:ext cx="2287806" cy="415498"/>
          </a:xfrm>
          <a:prstGeom prst="rect">
            <a:avLst/>
          </a:prstGeom>
          <a:noFill/>
        </p:spPr>
        <p:txBody>
          <a:bodyPr wrap="none" rtlCol="0">
            <a:spAutoFit/>
          </a:bodyPr>
          <a:lstStyle/>
          <a:p>
            <a:r>
              <a:rPr lang="en-GB" sz="1050" dirty="0" err="1" smtClean="0"/>
              <a:t>AuthorisationData</a:t>
            </a:r>
            <a:r>
              <a:rPr lang="en-GB" sz="1050" dirty="0" smtClean="0"/>
              <a:t> : Telemetry </a:t>
            </a:r>
          </a:p>
          <a:p>
            <a:r>
              <a:rPr lang="en-GB" sz="1050" dirty="0" err="1" smtClean="0"/>
              <a:t>msg</a:t>
            </a:r>
            <a:endParaRPr lang="en-GB" sz="1050" dirty="0"/>
          </a:p>
        </p:txBody>
      </p:sp>
      <p:sp>
        <p:nvSpPr>
          <p:cNvPr id="44" name="Rectangle 43"/>
          <p:cNvSpPr/>
          <p:nvPr/>
        </p:nvSpPr>
        <p:spPr>
          <a:xfrm>
            <a:off x="933496" y="1933875"/>
            <a:ext cx="1277816" cy="2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get role</a:t>
            </a:r>
            <a:endParaRPr lang="en-GB" sz="1200" dirty="0"/>
          </a:p>
        </p:txBody>
      </p:sp>
      <p:cxnSp>
        <p:nvCxnSpPr>
          <p:cNvPr id="46" name="Straight Arrow Connector 45"/>
          <p:cNvCxnSpPr>
            <a:stCxn id="44" idx="3"/>
          </p:cNvCxnSpPr>
          <p:nvPr/>
        </p:nvCxnSpPr>
        <p:spPr>
          <a:xfrm>
            <a:off x="2211312" y="2082615"/>
            <a:ext cx="1827289" cy="0"/>
          </a:xfrm>
          <a:prstGeom prst="straightConnector1">
            <a:avLst/>
          </a:prstGeom>
          <a:noFill/>
          <a:ln w="6350" cap="flat" cmpd="sng" algn="ctr">
            <a:solidFill>
              <a:sysClr val="windowText" lastClr="000000"/>
            </a:solidFill>
            <a:prstDash val="dash"/>
            <a:miter lim="800000"/>
            <a:tailEnd type="triangle"/>
          </a:ln>
          <a:effectLst/>
        </p:spPr>
      </p:cxnSp>
      <p:sp>
        <p:nvSpPr>
          <p:cNvPr id="47" name="Rectangle 46"/>
          <p:cNvSpPr/>
          <p:nvPr/>
        </p:nvSpPr>
        <p:spPr>
          <a:xfrm>
            <a:off x="4038601" y="720968"/>
            <a:ext cx="5052646" cy="370449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8" name="TextBox 47"/>
          <p:cNvSpPr txBox="1"/>
          <p:nvPr/>
        </p:nvSpPr>
        <p:spPr>
          <a:xfrm>
            <a:off x="4978962" y="4055844"/>
            <a:ext cx="3498522" cy="369332"/>
          </a:xfrm>
          <a:prstGeom prst="rect">
            <a:avLst/>
          </a:prstGeom>
          <a:noFill/>
        </p:spPr>
        <p:txBody>
          <a:bodyPr wrap="none" rtlCol="0">
            <a:spAutoFit/>
          </a:bodyPr>
          <a:lstStyle/>
          <a:p>
            <a:r>
              <a:rPr lang="en-GB" dirty="0" smtClean="0"/>
              <a:t>Authorisation local Database</a:t>
            </a:r>
            <a:endParaRPr lang="en-GB" dirty="0"/>
          </a:p>
        </p:txBody>
      </p:sp>
      <p:sp>
        <p:nvSpPr>
          <p:cNvPr id="45" name="TextBox 44"/>
          <p:cNvSpPr txBox="1"/>
          <p:nvPr/>
        </p:nvSpPr>
        <p:spPr>
          <a:xfrm>
            <a:off x="2746230" y="1785318"/>
            <a:ext cx="898003" cy="261610"/>
          </a:xfrm>
          <a:prstGeom prst="rect">
            <a:avLst/>
          </a:prstGeom>
          <a:noFill/>
        </p:spPr>
        <p:txBody>
          <a:bodyPr wrap="none" rtlCol="0">
            <a:spAutoFit/>
          </a:bodyPr>
          <a:lstStyle/>
          <a:p>
            <a:r>
              <a:rPr lang="en-GB" sz="1050" dirty="0" smtClean="0"/>
              <a:t>Telemetry</a:t>
            </a:r>
            <a:endParaRPr lang="en-GB" sz="1400" dirty="0"/>
          </a:p>
        </p:txBody>
      </p:sp>
      <p:sp>
        <p:nvSpPr>
          <p:cNvPr id="49" name="Rectangle 48"/>
          <p:cNvSpPr/>
          <p:nvPr/>
        </p:nvSpPr>
        <p:spPr>
          <a:xfrm>
            <a:off x="940246" y="2573728"/>
            <a:ext cx="1277816" cy="41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Check </a:t>
            </a:r>
            <a:r>
              <a:rPr lang="en-GB" sz="1200" dirty="0" err="1" smtClean="0"/>
              <a:t>msg</a:t>
            </a:r>
            <a:r>
              <a:rPr lang="en-GB" sz="1200" dirty="0" smtClean="0"/>
              <a:t> operation</a:t>
            </a:r>
            <a:endParaRPr lang="en-GB" sz="1200" dirty="0"/>
          </a:p>
        </p:txBody>
      </p:sp>
      <p:cxnSp>
        <p:nvCxnSpPr>
          <p:cNvPr id="50" name="Straight Arrow Connector 49"/>
          <p:cNvCxnSpPr>
            <a:stCxn id="44" idx="2"/>
            <a:endCxn id="49" idx="0"/>
          </p:cNvCxnSpPr>
          <p:nvPr/>
        </p:nvCxnSpPr>
        <p:spPr>
          <a:xfrm>
            <a:off x="1572404" y="2231355"/>
            <a:ext cx="6750" cy="342373"/>
          </a:xfrm>
          <a:prstGeom prst="straightConnector1">
            <a:avLst/>
          </a:prstGeom>
          <a:noFill/>
          <a:ln w="6350" cap="flat" cmpd="sng" algn="ctr">
            <a:solidFill>
              <a:sysClr val="windowText" lastClr="000000"/>
            </a:solidFill>
            <a:prstDash val="dash"/>
            <a:miter lim="800000"/>
            <a:tailEnd type="triangle"/>
          </a:ln>
          <a:effectLst/>
        </p:spPr>
      </p:cxnSp>
      <p:cxnSp>
        <p:nvCxnSpPr>
          <p:cNvPr id="51" name="Straight Arrow Connector 50"/>
          <p:cNvCxnSpPr>
            <a:stCxn id="49" idx="2"/>
          </p:cNvCxnSpPr>
          <p:nvPr/>
        </p:nvCxnSpPr>
        <p:spPr>
          <a:xfrm flipH="1">
            <a:off x="1572404" y="2984944"/>
            <a:ext cx="0" cy="915750"/>
          </a:xfrm>
          <a:prstGeom prst="straightConnector1">
            <a:avLst/>
          </a:prstGeom>
          <a:noFill/>
          <a:ln w="6350" cap="flat" cmpd="sng" algn="ctr">
            <a:solidFill>
              <a:sysClr val="windowText" lastClr="000000"/>
            </a:solidFill>
            <a:prstDash val="dash"/>
            <a:miter lim="800000"/>
            <a:tailEnd type="triangle"/>
          </a:ln>
          <a:effectLst/>
        </p:spPr>
      </p:cxnSp>
      <p:sp>
        <p:nvSpPr>
          <p:cNvPr id="53" name="TextBox 52"/>
          <p:cNvSpPr txBox="1"/>
          <p:nvPr/>
        </p:nvSpPr>
        <p:spPr>
          <a:xfrm>
            <a:off x="1579154" y="3591824"/>
            <a:ext cx="484428" cy="261610"/>
          </a:xfrm>
          <a:prstGeom prst="rect">
            <a:avLst/>
          </a:prstGeom>
          <a:noFill/>
        </p:spPr>
        <p:txBody>
          <a:bodyPr wrap="none" rtlCol="0">
            <a:spAutoFit/>
          </a:bodyPr>
          <a:lstStyle/>
          <a:p>
            <a:r>
              <a:rPr lang="en-GB" sz="1050" dirty="0" err="1" smtClean="0"/>
              <a:t>msg</a:t>
            </a:r>
            <a:endParaRPr lang="en-GB" dirty="0"/>
          </a:p>
        </p:txBody>
      </p:sp>
      <p:sp>
        <p:nvSpPr>
          <p:cNvPr id="55" name="Rounded Rectangle 54"/>
          <p:cNvSpPr/>
          <p:nvPr/>
        </p:nvSpPr>
        <p:spPr>
          <a:xfrm>
            <a:off x="506731" y="1544243"/>
            <a:ext cx="2144846" cy="1857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963740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5" name="Rectangle 4"/>
          <p:cNvSpPr/>
          <p:nvPr/>
        </p:nvSpPr>
        <p:spPr>
          <a:xfrm>
            <a:off x="1210287" y="3647751"/>
            <a:ext cx="2762969" cy="286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Transport Layer</a:t>
            </a:r>
            <a:endParaRPr lang="en-GB" sz="1400" dirty="0"/>
          </a:p>
        </p:txBody>
      </p:sp>
      <p:sp>
        <p:nvSpPr>
          <p:cNvPr id="7" name="Rectangle 6"/>
          <p:cNvSpPr/>
          <p:nvPr/>
        </p:nvSpPr>
        <p:spPr>
          <a:xfrm>
            <a:off x="1210286" y="3351125"/>
            <a:ext cx="2762969" cy="294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Transport Layer Binding</a:t>
            </a:r>
            <a:endParaRPr lang="en-GB" sz="1400" dirty="0"/>
          </a:p>
        </p:txBody>
      </p:sp>
      <p:sp>
        <p:nvSpPr>
          <p:cNvPr id="9" name="Rectangle 8"/>
          <p:cNvSpPr/>
          <p:nvPr/>
        </p:nvSpPr>
        <p:spPr>
          <a:xfrm>
            <a:off x="1202994" y="2147418"/>
            <a:ext cx="2762969" cy="29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Access Control</a:t>
            </a:r>
            <a:endParaRPr lang="en-GB" sz="1400" dirty="0"/>
          </a:p>
        </p:txBody>
      </p:sp>
      <p:sp>
        <p:nvSpPr>
          <p:cNvPr id="28" name="Rectangle 27"/>
          <p:cNvSpPr/>
          <p:nvPr/>
        </p:nvSpPr>
        <p:spPr>
          <a:xfrm>
            <a:off x="1202993" y="4231868"/>
            <a:ext cx="2762969" cy="2762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Bytes</a:t>
            </a:r>
            <a:endParaRPr lang="en-GB" sz="1400" dirty="0"/>
          </a:p>
        </p:txBody>
      </p:sp>
      <p:sp>
        <p:nvSpPr>
          <p:cNvPr id="54" name="Rectangle 53"/>
          <p:cNvSpPr/>
          <p:nvPr/>
        </p:nvSpPr>
        <p:spPr>
          <a:xfrm flipH="1">
            <a:off x="1212715" y="1560146"/>
            <a:ext cx="1197374" cy="293639"/>
          </a:xfrm>
          <a:prstGeom prst="rect">
            <a:avLst/>
          </a:prstGeom>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h</a:t>
            </a:r>
            <a:r>
              <a:rPr lang="en-GB" sz="1400" dirty="0" smtClean="0"/>
              <a:t>eader</a:t>
            </a:r>
            <a:endParaRPr lang="en-GB" sz="1400" dirty="0"/>
          </a:p>
        </p:txBody>
      </p:sp>
      <p:sp>
        <p:nvSpPr>
          <p:cNvPr id="55" name="Rectangle 54"/>
          <p:cNvSpPr/>
          <p:nvPr/>
        </p:nvSpPr>
        <p:spPr>
          <a:xfrm flipH="1">
            <a:off x="2404331" y="1560144"/>
            <a:ext cx="374880" cy="293639"/>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p:cNvSpPr/>
          <p:nvPr/>
        </p:nvSpPr>
        <p:spPr>
          <a:xfrm flipH="1">
            <a:off x="2781409" y="1560142"/>
            <a:ext cx="374880" cy="293639"/>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p:nvPr/>
        </p:nvSpPr>
        <p:spPr>
          <a:xfrm flipH="1">
            <a:off x="3148333" y="1560321"/>
            <a:ext cx="369123" cy="293639"/>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flipH="1">
            <a:off x="3496220" y="1560321"/>
            <a:ext cx="474604" cy="293639"/>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flipH="1">
            <a:off x="5309406" y="2745307"/>
            <a:ext cx="1197374" cy="293639"/>
          </a:xfrm>
          <a:prstGeom prst="rect">
            <a:avLst/>
          </a:prstGeom>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h</a:t>
            </a:r>
            <a:r>
              <a:rPr lang="en-GB" sz="1400" dirty="0" smtClean="0"/>
              <a:t>eader</a:t>
            </a:r>
            <a:endParaRPr lang="en-GB" sz="1400" dirty="0"/>
          </a:p>
        </p:txBody>
      </p:sp>
      <p:sp>
        <p:nvSpPr>
          <p:cNvPr id="74" name="Rectangle 73"/>
          <p:cNvSpPr/>
          <p:nvPr/>
        </p:nvSpPr>
        <p:spPr>
          <a:xfrm flipH="1">
            <a:off x="6506779" y="2745308"/>
            <a:ext cx="1555876" cy="293639"/>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Blob</a:t>
            </a:r>
            <a:endParaRPr lang="en-GB" dirty="0"/>
          </a:p>
        </p:txBody>
      </p:sp>
      <p:cxnSp>
        <p:nvCxnSpPr>
          <p:cNvPr id="75" name="Straight Arrow Connector 74"/>
          <p:cNvCxnSpPr/>
          <p:nvPr/>
        </p:nvCxnSpPr>
        <p:spPr>
          <a:xfrm>
            <a:off x="2594867" y="1271107"/>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594867" y="1853781"/>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591771" y="2446323"/>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91771" y="3049180"/>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flipH="1">
            <a:off x="1212715" y="2744358"/>
            <a:ext cx="1197374" cy="293639"/>
          </a:xfrm>
          <a:prstGeom prst="rect">
            <a:avLst/>
          </a:prstGeom>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h</a:t>
            </a:r>
            <a:r>
              <a:rPr lang="en-GB" sz="1400" dirty="0" smtClean="0"/>
              <a:t>eader</a:t>
            </a:r>
            <a:endParaRPr lang="en-GB" sz="1400" dirty="0"/>
          </a:p>
        </p:txBody>
      </p:sp>
      <p:sp>
        <p:nvSpPr>
          <p:cNvPr id="86" name="Rectangle 85"/>
          <p:cNvSpPr/>
          <p:nvPr/>
        </p:nvSpPr>
        <p:spPr>
          <a:xfrm flipH="1">
            <a:off x="2404331" y="2744356"/>
            <a:ext cx="374880" cy="293639"/>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p:cNvSpPr/>
          <p:nvPr/>
        </p:nvSpPr>
        <p:spPr>
          <a:xfrm flipH="1">
            <a:off x="2781409" y="2744354"/>
            <a:ext cx="374880" cy="293639"/>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p:cNvSpPr/>
          <p:nvPr/>
        </p:nvSpPr>
        <p:spPr>
          <a:xfrm flipH="1">
            <a:off x="3148333" y="2744533"/>
            <a:ext cx="369123" cy="293639"/>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p:cNvSpPr/>
          <p:nvPr/>
        </p:nvSpPr>
        <p:spPr>
          <a:xfrm flipH="1">
            <a:off x="3496220" y="2744533"/>
            <a:ext cx="474604" cy="293639"/>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5" name="Straight Arrow Connector 94"/>
          <p:cNvCxnSpPr/>
          <p:nvPr/>
        </p:nvCxnSpPr>
        <p:spPr>
          <a:xfrm>
            <a:off x="2591771" y="3933957"/>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299687" y="3647572"/>
            <a:ext cx="2762969" cy="286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Transport Layer</a:t>
            </a:r>
            <a:endParaRPr lang="en-GB" sz="1400" dirty="0"/>
          </a:p>
        </p:txBody>
      </p:sp>
      <p:sp>
        <p:nvSpPr>
          <p:cNvPr id="97" name="Rectangle 96"/>
          <p:cNvSpPr/>
          <p:nvPr/>
        </p:nvSpPr>
        <p:spPr>
          <a:xfrm>
            <a:off x="5299686" y="3350946"/>
            <a:ext cx="2762969" cy="294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Transport Layer Binding</a:t>
            </a:r>
            <a:endParaRPr lang="en-GB" sz="1400" dirty="0"/>
          </a:p>
        </p:txBody>
      </p:sp>
      <p:sp>
        <p:nvSpPr>
          <p:cNvPr id="98" name="Rectangle 97"/>
          <p:cNvSpPr/>
          <p:nvPr/>
        </p:nvSpPr>
        <p:spPr>
          <a:xfrm>
            <a:off x="5302115" y="979251"/>
            <a:ext cx="2758112" cy="1584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MAL</a:t>
            </a:r>
            <a:endParaRPr lang="en-GB" dirty="0">
              <a:solidFill>
                <a:schemeClr val="tx1"/>
              </a:solidFill>
            </a:endParaRPr>
          </a:p>
        </p:txBody>
      </p:sp>
      <p:sp>
        <p:nvSpPr>
          <p:cNvPr id="99" name="Rectangle 98"/>
          <p:cNvSpPr/>
          <p:nvPr/>
        </p:nvSpPr>
        <p:spPr>
          <a:xfrm>
            <a:off x="5292394" y="2147239"/>
            <a:ext cx="2762969" cy="29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Access Control</a:t>
            </a:r>
            <a:endParaRPr lang="en-GB" sz="1400" dirty="0"/>
          </a:p>
        </p:txBody>
      </p:sp>
      <p:sp>
        <p:nvSpPr>
          <p:cNvPr id="100" name="Rectangle 99"/>
          <p:cNvSpPr/>
          <p:nvPr/>
        </p:nvSpPr>
        <p:spPr>
          <a:xfrm>
            <a:off x="5292393" y="4231689"/>
            <a:ext cx="2762969" cy="2762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Bytes</a:t>
            </a:r>
            <a:endParaRPr lang="en-GB" sz="1400" dirty="0"/>
          </a:p>
        </p:txBody>
      </p:sp>
      <p:sp>
        <p:nvSpPr>
          <p:cNvPr id="101" name="Rectangle 100"/>
          <p:cNvSpPr/>
          <p:nvPr/>
        </p:nvSpPr>
        <p:spPr>
          <a:xfrm flipH="1">
            <a:off x="5302115" y="1559967"/>
            <a:ext cx="1197374" cy="293639"/>
          </a:xfrm>
          <a:prstGeom prst="rect">
            <a:avLst/>
          </a:prstGeom>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h</a:t>
            </a:r>
            <a:r>
              <a:rPr lang="en-GB" sz="1400" dirty="0" smtClean="0"/>
              <a:t>eader</a:t>
            </a:r>
            <a:endParaRPr lang="en-GB" sz="1400" dirty="0"/>
          </a:p>
        </p:txBody>
      </p:sp>
      <p:sp>
        <p:nvSpPr>
          <p:cNvPr id="102" name="Rectangle 101"/>
          <p:cNvSpPr/>
          <p:nvPr/>
        </p:nvSpPr>
        <p:spPr>
          <a:xfrm flipH="1">
            <a:off x="6493731" y="1559965"/>
            <a:ext cx="374880" cy="293639"/>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p:cNvSpPr/>
          <p:nvPr/>
        </p:nvSpPr>
        <p:spPr>
          <a:xfrm flipH="1">
            <a:off x="6870809" y="1559963"/>
            <a:ext cx="374880" cy="293639"/>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p:cNvSpPr/>
          <p:nvPr/>
        </p:nvSpPr>
        <p:spPr>
          <a:xfrm flipH="1">
            <a:off x="7237733" y="1560142"/>
            <a:ext cx="369123" cy="293639"/>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p:cNvSpPr/>
          <p:nvPr/>
        </p:nvSpPr>
        <p:spPr>
          <a:xfrm flipH="1">
            <a:off x="7585620" y="1560142"/>
            <a:ext cx="474604" cy="293639"/>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6" name="Straight Arrow Connector 105"/>
          <p:cNvCxnSpPr/>
          <p:nvPr/>
        </p:nvCxnSpPr>
        <p:spPr>
          <a:xfrm>
            <a:off x="6684267" y="1270928"/>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684267" y="1853602"/>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6681171" y="2446144"/>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6681171" y="3049001"/>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6681171" y="3933778"/>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972975" y="4071049"/>
            <a:ext cx="3223004" cy="629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5062375" y="2565909"/>
            <a:ext cx="3223004" cy="629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414831" y="973017"/>
            <a:ext cx="518091" cy="307777"/>
          </a:xfrm>
          <a:prstGeom prst="rect">
            <a:avLst/>
          </a:prstGeom>
          <a:noFill/>
        </p:spPr>
        <p:txBody>
          <a:bodyPr wrap="none" rtlCol="0">
            <a:spAutoFit/>
          </a:bodyPr>
          <a:lstStyle/>
          <a:p>
            <a:r>
              <a:rPr lang="en-GB" sz="1400" dirty="0" smtClean="0">
                <a:latin typeface="Calibri" panose="020F0502020204030204" pitchFamily="34" charset="0"/>
                <a:cs typeface="Calibri" panose="020F0502020204030204" pitchFamily="34" charset="0"/>
              </a:rPr>
              <a:t>MAL</a:t>
            </a:r>
            <a:endParaRPr lang="en-GB" sz="1400" dirty="0">
              <a:latin typeface="Calibri" panose="020F0502020204030204" pitchFamily="34" charset="0"/>
              <a:cs typeface="Calibri" panose="020F0502020204030204" pitchFamily="34" charset="0"/>
            </a:endParaRPr>
          </a:p>
        </p:txBody>
      </p:sp>
      <p:sp>
        <p:nvSpPr>
          <p:cNvPr id="43" name="Rectangle 42"/>
          <p:cNvSpPr/>
          <p:nvPr/>
        </p:nvSpPr>
        <p:spPr>
          <a:xfrm>
            <a:off x="1211098" y="983212"/>
            <a:ext cx="2758112" cy="1584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4" name="TextBox 43"/>
          <p:cNvSpPr txBox="1"/>
          <p:nvPr/>
        </p:nvSpPr>
        <p:spPr>
          <a:xfrm>
            <a:off x="2323814" y="976978"/>
            <a:ext cx="518091" cy="307777"/>
          </a:xfrm>
          <a:prstGeom prst="rect">
            <a:avLst/>
          </a:prstGeom>
          <a:noFill/>
        </p:spPr>
        <p:txBody>
          <a:bodyPr wrap="none" rtlCol="0">
            <a:spAutoFit/>
          </a:bodyPr>
          <a:lstStyle/>
          <a:p>
            <a:r>
              <a:rPr lang="en-GB" sz="1400" dirty="0" smtClean="0">
                <a:latin typeface="Calibri" panose="020F0502020204030204" pitchFamily="34" charset="0"/>
                <a:cs typeface="Calibri" panose="020F0502020204030204" pitchFamily="34" charset="0"/>
              </a:rPr>
              <a:t>MAL</a:t>
            </a: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380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8.64198E-7 L 0.00087 -0.17253 " pathEditMode="relative" rAng="0" ptsTypes="AA">
                                      <p:cBhvr>
                                        <p:cTn id="6" dur="500" fill="hold"/>
                                        <p:tgtEl>
                                          <p:spTgt spid="117"/>
                                        </p:tgtEl>
                                        <p:attrNameLst>
                                          <p:attrName>ppt_x</p:attrName>
                                          <p:attrName>ppt_y</p:attrName>
                                        </p:attrNameLst>
                                      </p:cBhvr>
                                      <p:rCtr x="35" y="-864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00087 -0.17253 L 0.00052 -0.29136 " pathEditMode="relative" rAng="0" ptsTypes="AA">
                                      <p:cBhvr>
                                        <p:cTn id="10" dur="500" fill="hold"/>
                                        <p:tgtEl>
                                          <p:spTgt spid="117"/>
                                        </p:tgtEl>
                                        <p:attrNameLst>
                                          <p:attrName>ppt_x</p:attrName>
                                          <p:attrName>ppt_y</p:attrName>
                                        </p:attrNameLst>
                                      </p:cBhvr>
                                      <p:rCtr x="0" y="-608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00052 -0.29136 L 0.00174 -0.51821 " pathEditMode="relative" rAng="0" ptsTypes="AA">
                                      <p:cBhvr>
                                        <p:cTn id="14" dur="500" fill="hold"/>
                                        <p:tgtEl>
                                          <p:spTgt spid="117"/>
                                        </p:tgtEl>
                                        <p:attrNameLst>
                                          <p:attrName>ppt_x</p:attrName>
                                          <p:attrName>ppt_y</p:attrName>
                                        </p:attrNameLst>
                                      </p:cBhvr>
                                      <p:rCtr x="52" y="-1135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0.00174 -0.51821 L 0.00174 -0.63179 " pathEditMode="relative" rAng="0" ptsTypes="AA">
                                      <p:cBhvr>
                                        <p:cTn id="18" dur="500" fill="hold"/>
                                        <p:tgtEl>
                                          <p:spTgt spid="117"/>
                                        </p:tgtEl>
                                        <p:attrNameLst>
                                          <p:attrName>ppt_x</p:attrName>
                                          <p:attrName>ppt_y</p:attrName>
                                        </p:attrNameLst>
                                      </p:cBhvr>
                                      <p:rCtr x="0" y="-567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4"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17" grpId="0" animBg="1"/>
      <p:bldP spid="117" grpId="1" animBg="1"/>
      <p:bldP spid="117" grpId="2" animBg="1"/>
      <p:bldP spid="117" grpId="3" animBg="1"/>
      <p:bldP spid="118" grpId="0" animBg="1"/>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149150"/>
            <a:ext cx="2530264" cy="430887"/>
          </a:xfrm>
        </p:spPr>
        <p:txBody>
          <a:bodyPr/>
          <a:lstStyle/>
          <a:p>
            <a:r>
              <a:rPr lang="en-GB" dirty="0" smtClean="0"/>
              <a:t>Confidentiality</a:t>
            </a:r>
            <a:endParaRPr lang="en-GB" dirty="0"/>
          </a:p>
        </p:txBody>
      </p:sp>
      <p:sp>
        <p:nvSpPr>
          <p:cNvPr id="5" name="Rounded Rectangle 4"/>
          <p:cNvSpPr/>
          <p:nvPr/>
        </p:nvSpPr>
        <p:spPr>
          <a:xfrm>
            <a:off x="2767755" y="796288"/>
            <a:ext cx="3850304" cy="2941533"/>
          </a:xfrm>
          <a:prstGeom prst="roundRect">
            <a:avLst/>
          </a:prstGeom>
          <a:noFill/>
          <a:ln w="190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Rounded Rectangle 7"/>
          <p:cNvSpPr/>
          <p:nvPr/>
        </p:nvSpPr>
        <p:spPr>
          <a:xfrm>
            <a:off x="3899738" y="1602239"/>
            <a:ext cx="1576415" cy="333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Encoding</a:t>
            </a:r>
            <a:endParaRPr lang="en-GB" dirty="0"/>
          </a:p>
        </p:txBody>
      </p:sp>
      <p:sp>
        <p:nvSpPr>
          <p:cNvPr id="9" name="TextBox 8"/>
          <p:cNvSpPr txBox="1"/>
          <p:nvPr/>
        </p:nvSpPr>
        <p:spPr>
          <a:xfrm>
            <a:off x="194969" y="2005444"/>
            <a:ext cx="2426497" cy="523220"/>
          </a:xfrm>
          <a:prstGeom prst="rect">
            <a:avLst/>
          </a:prstGeom>
          <a:noFill/>
        </p:spPr>
        <p:txBody>
          <a:bodyPr wrap="none" rtlCol="0">
            <a:spAutoFit/>
          </a:bodyPr>
          <a:lstStyle/>
          <a:p>
            <a:pPr algn="ctr"/>
            <a:r>
              <a:rPr lang="en-GB" sz="1400" dirty="0" smtClean="0"/>
              <a:t>Signature </a:t>
            </a:r>
          </a:p>
          <a:p>
            <a:pPr algn="ctr"/>
            <a:r>
              <a:rPr lang="en-GB" sz="1400" dirty="0" smtClean="0"/>
              <a:t>Computation/Verification</a:t>
            </a:r>
            <a:endParaRPr lang="en-GB" sz="1400" dirty="0"/>
          </a:p>
        </p:txBody>
      </p:sp>
      <p:sp>
        <p:nvSpPr>
          <p:cNvPr id="10" name="Rounded Rectangle 9"/>
          <p:cNvSpPr/>
          <p:nvPr/>
        </p:nvSpPr>
        <p:spPr>
          <a:xfrm>
            <a:off x="3909660" y="2728772"/>
            <a:ext cx="1566494" cy="328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Encryption</a:t>
            </a:r>
            <a:endParaRPr lang="en-GB" dirty="0"/>
          </a:p>
        </p:txBody>
      </p:sp>
      <p:sp>
        <p:nvSpPr>
          <p:cNvPr id="12" name="Rectangle 11"/>
          <p:cNvSpPr/>
          <p:nvPr/>
        </p:nvSpPr>
        <p:spPr>
          <a:xfrm flipH="1">
            <a:off x="3216005" y="281361"/>
            <a:ext cx="1197374" cy="293639"/>
          </a:xfrm>
          <a:prstGeom prst="rect">
            <a:avLst/>
          </a:prstGeom>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h</a:t>
            </a:r>
            <a:r>
              <a:rPr lang="en-GB" sz="1400" dirty="0" smtClean="0"/>
              <a:t>eader</a:t>
            </a:r>
            <a:endParaRPr lang="en-GB" sz="1400" dirty="0"/>
          </a:p>
        </p:txBody>
      </p:sp>
      <p:sp>
        <p:nvSpPr>
          <p:cNvPr id="13" name="Rectangle 12"/>
          <p:cNvSpPr/>
          <p:nvPr/>
        </p:nvSpPr>
        <p:spPr>
          <a:xfrm flipH="1">
            <a:off x="3895505" y="996460"/>
            <a:ext cx="374880" cy="293639"/>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flipH="1">
            <a:off x="4270385" y="993942"/>
            <a:ext cx="374880" cy="293639"/>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flipH="1">
            <a:off x="4645264" y="993942"/>
            <a:ext cx="369123" cy="293639"/>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flipH="1">
            <a:off x="5034317" y="993941"/>
            <a:ext cx="427682" cy="293639"/>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3909660" y="2179780"/>
            <a:ext cx="1566494" cy="276295"/>
          </a:xfrm>
          <a:prstGeom prst="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Bytes</a:t>
            </a:r>
            <a:endParaRPr lang="en-GB" sz="1400" dirty="0"/>
          </a:p>
        </p:txBody>
      </p:sp>
      <p:sp>
        <p:nvSpPr>
          <p:cNvPr id="19" name="Rectangle 18"/>
          <p:cNvSpPr/>
          <p:nvPr/>
        </p:nvSpPr>
        <p:spPr>
          <a:xfrm flipH="1">
            <a:off x="4413379" y="283880"/>
            <a:ext cx="374880" cy="293639"/>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flipH="1">
            <a:off x="4788259" y="281362"/>
            <a:ext cx="374880" cy="293639"/>
          </a:xfrm>
          <a:prstGeom prst="rect">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flipH="1">
            <a:off x="5163138" y="281362"/>
            <a:ext cx="369123" cy="293639"/>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flipH="1">
            <a:off x="5552191" y="281361"/>
            <a:ext cx="427682" cy="293639"/>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3909660" y="3309008"/>
            <a:ext cx="1566494" cy="276295"/>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Bytes</a:t>
            </a:r>
            <a:endParaRPr lang="en-GB" sz="1400" dirty="0"/>
          </a:p>
        </p:txBody>
      </p:sp>
      <p:sp>
        <p:nvSpPr>
          <p:cNvPr id="29" name="Rectangle 28"/>
          <p:cNvSpPr/>
          <p:nvPr/>
        </p:nvSpPr>
        <p:spPr>
          <a:xfrm flipH="1">
            <a:off x="3310973" y="3982276"/>
            <a:ext cx="1197374" cy="293639"/>
          </a:xfrm>
          <a:prstGeom prst="rect">
            <a:avLst/>
          </a:prstGeom>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h</a:t>
            </a:r>
            <a:r>
              <a:rPr lang="en-GB" sz="1400" dirty="0" smtClean="0"/>
              <a:t>eader</a:t>
            </a:r>
            <a:endParaRPr lang="en-GB" sz="1400" dirty="0"/>
          </a:p>
        </p:txBody>
      </p:sp>
      <p:sp>
        <p:nvSpPr>
          <p:cNvPr id="30" name="Rectangle 29"/>
          <p:cNvSpPr/>
          <p:nvPr/>
        </p:nvSpPr>
        <p:spPr>
          <a:xfrm flipH="1">
            <a:off x="4508346" y="3982277"/>
            <a:ext cx="1555876" cy="293639"/>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Blob</a:t>
            </a:r>
            <a:endParaRPr lang="en-GB" dirty="0"/>
          </a:p>
        </p:txBody>
      </p:sp>
      <p:cxnSp>
        <p:nvCxnSpPr>
          <p:cNvPr id="32" name="Straight Arrow Connector 31"/>
          <p:cNvCxnSpPr>
            <a:stCxn id="23" idx="2"/>
            <a:endCxn id="30" idx="0"/>
          </p:cNvCxnSpPr>
          <p:nvPr/>
        </p:nvCxnSpPr>
        <p:spPr>
          <a:xfrm>
            <a:off x="4692907" y="3585303"/>
            <a:ext cx="593377" cy="39697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84630" y="580288"/>
            <a:ext cx="0" cy="432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92907" y="1287580"/>
            <a:ext cx="0" cy="324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92907" y="1927780"/>
            <a:ext cx="0" cy="252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88863" y="2456075"/>
            <a:ext cx="0" cy="288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684819" y="3057008"/>
            <a:ext cx="0" cy="252000"/>
          </a:xfrm>
          <a:prstGeom prst="straightConnector1">
            <a:avLst/>
          </a:prstGeom>
          <a:ln>
            <a:solidFill>
              <a:schemeClr val="accent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989317" y="113251"/>
            <a:ext cx="3223004" cy="629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956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69136E-6 L 0.00642 0.25093 " pathEditMode="relative" rAng="0" ptsTypes="AA">
                                      <p:cBhvr>
                                        <p:cTn id="6" dur="500" fill="hold"/>
                                        <p:tgtEl>
                                          <p:spTgt spid="44"/>
                                        </p:tgtEl>
                                        <p:attrNameLst>
                                          <p:attrName>ppt_x</p:attrName>
                                          <p:attrName>ppt_y</p:attrName>
                                        </p:attrNameLst>
                                      </p:cBhvr>
                                      <p:rCtr x="313" y="125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00642 0.25093 L 0.0092 0.48179 " pathEditMode="relative" rAng="0" ptsTypes="AA">
                                      <p:cBhvr>
                                        <p:cTn id="10" dur="500" fill="hold"/>
                                        <p:tgtEl>
                                          <p:spTgt spid="44"/>
                                        </p:tgtEl>
                                        <p:attrNameLst>
                                          <p:attrName>ppt_x</p:attrName>
                                          <p:attrName>ppt_y</p:attrName>
                                        </p:attrNameLst>
                                      </p:cBhvr>
                                      <p:rCtr x="139" y="1154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0092 0.48179 L 0.01007 0.72254 " pathEditMode="relative" rAng="0" ptsTypes="AA">
                                      <p:cBhvr>
                                        <p:cTn id="14" dur="500" fill="hold"/>
                                        <p:tgtEl>
                                          <p:spTgt spid="44"/>
                                        </p:tgtEl>
                                        <p:attrNameLst>
                                          <p:attrName>ppt_x</p:attrName>
                                          <p:attrName>ppt_y</p:attrName>
                                        </p:attrNameLst>
                                      </p:cBhvr>
                                      <p:rCtr x="35" y="1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Confidentiality</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39" name="Rounded Rectangle 38"/>
          <p:cNvSpPr/>
          <p:nvPr/>
        </p:nvSpPr>
        <p:spPr>
          <a:xfrm>
            <a:off x="5602401" y="1795195"/>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40" name="Rounded Rectangle 39"/>
          <p:cNvSpPr/>
          <p:nvPr/>
        </p:nvSpPr>
        <p:spPr>
          <a:xfrm>
            <a:off x="5602401" y="2733658"/>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endParaRPr kumimoji="0" lang="en-GB" sz="1013" b="0" i="0" u="none" strike="noStrike" kern="0" cap="none" spc="0" normalizeH="0" baseline="0" noProof="0" dirty="0" smtClean="0">
              <a:ln>
                <a:noFill/>
              </a:ln>
              <a:solidFill>
                <a:schemeClr val="bg1"/>
              </a:solidFill>
              <a:effectLst/>
              <a:uLnTx/>
              <a:uFillTx/>
              <a:latin typeface="Calibri" panose="020F0502020204030204"/>
              <a:ea typeface="+mn-ea"/>
              <a:cs typeface="+mn-cs"/>
            </a:endParaRP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cxnSp>
        <p:nvCxnSpPr>
          <p:cNvPr id="49" name="Straight Arrow Connector 48"/>
          <p:cNvCxnSpPr>
            <a:stCxn id="39" idx="2"/>
            <a:endCxn id="40" idx="0"/>
          </p:cNvCxnSpPr>
          <p:nvPr/>
        </p:nvCxnSpPr>
        <p:spPr>
          <a:xfrm>
            <a:off x="6485187" y="2254827"/>
            <a:ext cx="0" cy="478831"/>
          </a:xfrm>
          <a:prstGeom prst="straightConnector1">
            <a:avLst/>
          </a:prstGeom>
          <a:noFill/>
          <a:ln w="19050" cap="flat" cmpd="sng" algn="ctr">
            <a:solidFill>
              <a:sysClr val="windowText" lastClr="000000"/>
            </a:solidFill>
            <a:prstDash val="solid"/>
            <a:miter lim="800000"/>
            <a:tailEnd type="triangle"/>
          </a:ln>
          <a:effectLst/>
        </p:spPr>
      </p:cxnSp>
      <p:cxnSp>
        <p:nvCxnSpPr>
          <p:cNvPr id="50" name="Straight Arrow Connector 49"/>
          <p:cNvCxnSpPr>
            <a:stCxn id="40" idx="2"/>
          </p:cNvCxnSpPr>
          <p:nvPr/>
        </p:nvCxnSpPr>
        <p:spPr>
          <a:xfrm>
            <a:off x="6485187" y="3193290"/>
            <a:ext cx="0" cy="540000"/>
          </a:xfrm>
          <a:prstGeom prst="straightConnector1">
            <a:avLst/>
          </a:prstGeom>
          <a:noFill/>
          <a:ln w="19050" cap="flat" cmpd="sng" algn="ctr">
            <a:solidFill>
              <a:sysClr val="windowText" lastClr="000000"/>
            </a:solidFill>
            <a:prstDash val="solid"/>
            <a:miter lim="800000"/>
            <a:tailEnd type="triangle"/>
          </a:ln>
          <a:effectLst/>
        </p:spPr>
      </p:cxnSp>
      <p:sp>
        <p:nvSpPr>
          <p:cNvPr id="53" name="TextBox 52"/>
          <p:cNvSpPr txBox="1"/>
          <p:nvPr/>
        </p:nvSpPr>
        <p:spPr>
          <a:xfrm>
            <a:off x="5486195" y="1412466"/>
            <a:ext cx="998991"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AuthId2/</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5" name="TextBox 54"/>
          <p:cNvSpPr txBox="1"/>
          <p:nvPr/>
        </p:nvSpPr>
        <p:spPr>
          <a:xfrm>
            <a:off x="6554223" y="2333767"/>
            <a:ext cx="1627497"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authorisationData/</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6" name="TextBox 55"/>
          <p:cNvSpPr txBox="1"/>
          <p:nvPr/>
        </p:nvSpPr>
        <p:spPr>
          <a:xfrm>
            <a:off x="6524011" y="3476461"/>
            <a:ext cx="441146" cy="276999"/>
          </a:xfrm>
          <a:prstGeom prst="rect">
            <a:avLst/>
          </a:prstGeom>
          <a:noFill/>
        </p:spPr>
        <p:txBody>
          <a:bodyPr wrap="none" rtlCol="0">
            <a:spAutoFit/>
          </a:bodyPr>
          <a:lstStyle/>
          <a:p>
            <a:pPr defTabSz="457200" fontAlgn="auto">
              <a:spcBef>
                <a:spcPts val="0"/>
              </a:spcBef>
              <a:spcAft>
                <a:spcPts val="0"/>
              </a:spcAft>
            </a:pP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0" name="Oval 59"/>
          <p:cNvSpPr/>
          <p:nvPr/>
        </p:nvSpPr>
        <p:spPr>
          <a:xfrm>
            <a:off x="6879572" y="1906881"/>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cxnSp>
        <p:nvCxnSpPr>
          <p:cNvPr id="92" name="Elbow Connector 91"/>
          <p:cNvCxnSpPr>
            <a:stCxn id="43" idx="3"/>
            <a:endCxn id="39" idx="0"/>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5839129" y="4094311"/>
            <a:ext cx="1332412" cy="379800"/>
          </a:xfrm>
          <a:prstGeom prst="roundRect">
            <a:avLst/>
          </a:prstGeom>
          <a:solidFill>
            <a:srgbClr val="000000">
              <a:alpha val="42745"/>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Application</a:t>
            </a:r>
            <a:endParaRPr lang="en-GB" sz="1400" dirty="0"/>
          </a:p>
        </p:txBody>
      </p: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cxnSp>
        <p:nvCxnSpPr>
          <p:cNvPr id="51" name="Straight Arrow Connector 50"/>
          <p:cNvCxnSpPr/>
          <p:nvPr/>
        </p:nvCxnSpPr>
        <p:spPr>
          <a:xfrm flipH="1">
            <a:off x="6505335" y="3952474"/>
            <a:ext cx="0" cy="144000"/>
          </a:xfrm>
          <a:prstGeom prst="straightConnector1">
            <a:avLst/>
          </a:prstGeom>
          <a:noFill/>
          <a:ln w="19050" cap="flat" cmpd="sng" algn="ctr">
            <a:solidFill>
              <a:sysClr val="windowText" lastClr="000000"/>
            </a:solidFill>
            <a:prstDash val="solid"/>
            <a:miter lim="800000"/>
            <a:tailEnd type="triangle"/>
          </a:ln>
          <a:effectLst/>
        </p:spPr>
      </p:cxnSp>
      <p:sp>
        <p:nvSpPr>
          <p:cNvPr id="28" name="Rounded Rectangle 27"/>
          <p:cNvSpPr/>
          <p:nvPr/>
        </p:nvSpPr>
        <p:spPr>
          <a:xfrm>
            <a:off x="1941925" y="1812501"/>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29" name="Rounded Rectangle 28"/>
          <p:cNvSpPr/>
          <p:nvPr/>
        </p:nvSpPr>
        <p:spPr>
          <a:xfrm>
            <a:off x="1937259" y="273032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30" name="Oval 29"/>
          <p:cNvSpPr/>
          <p:nvPr/>
        </p:nvSpPr>
        <p:spPr>
          <a:xfrm>
            <a:off x="3235751" y="2835715"/>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cxnSp>
        <p:nvCxnSpPr>
          <p:cNvPr id="31" name="Straight Arrow Connector 30"/>
          <p:cNvCxnSpPr>
            <a:stCxn id="28" idx="2"/>
            <a:endCxn id="29" idx="0"/>
          </p:cNvCxnSpPr>
          <p:nvPr/>
        </p:nvCxnSpPr>
        <p:spPr>
          <a:xfrm flipH="1">
            <a:off x="2820045" y="2272133"/>
            <a:ext cx="4666" cy="458195"/>
          </a:xfrm>
          <a:prstGeom prst="straightConnector1">
            <a:avLst/>
          </a:prstGeom>
          <a:noFill/>
          <a:ln w="19050" cap="flat" cmpd="sng" algn="ctr">
            <a:solidFill>
              <a:sysClr val="windowText" lastClr="000000"/>
            </a:solidFill>
            <a:prstDash val="solid"/>
            <a:miter lim="800000"/>
            <a:tailEnd type="triangle"/>
          </a:ln>
          <a:effectLst/>
        </p:spPr>
      </p:cxnSp>
      <p:cxnSp>
        <p:nvCxnSpPr>
          <p:cNvPr id="32" name="Straight Arrow Connector 31"/>
          <p:cNvCxnSpPr>
            <a:stCxn id="29" idx="2"/>
          </p:cNvCxnSpPr>
          <p:nvPr/>
        </p:nvCxnSpPr>
        <p:spPr>
          <a:xfrm flipH="1">
            <a:off x="2807773" y="3189960"/>
            <a:ext cx="0" cy="540000"/>
          </a:xfrm>
          <a:prstGeom prst="straightConnector1">
            <a:avLst/>
          </a:prstGeom>
          <a:noFill/>
          <a:ln w="19050" cap="flat" cmpd="sng" algn="ctr">
            <a:solidFill>
              <a:sysClr val="windowText" lastClr="000000"/>
            </a:solidFill>
            <a:prstDash val="solid"/>
            <a:miter lim="800000"/>
            <a:tailEnd type="triangle"/>
          </a:ln>
          <a:effectLst/>
        </p:spPr>
      </p:cxnSp>
      <p:sp>
        <p:nvSpPr>
          <p:cNvPr id="33" name="TextBox 32"/>
          <p:cNvSpPr txBox="1"/>
          <p:nvPr/>
        </p:nvSpPr>
        <p:spPr>
          <a:xfrm>
            <a:off x="2833766" y="3506629"/>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35" name="Rounded Rectangle 34"/>
          <p:cNvSpPr/>
          <p:nvPr/>
        </p:nvSpPr>
        <p:spPr>
          <a:xfrm>
            <a:off x="2141567" y="4094311"/>
            <a:ext cx="1332412" cy="379800"/>
          </a:xfrm>
          <a:prstGeom prst="roundRect">
            <a:avLst/>
          </a:prstGeom>
          <a:solidFill>
            <a:srgbClr val="000000">
              <a:alpha val="43137"/>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Transport</a:t>
            </a:r>
            <a:endParaRPr lang="en-GB" sz="1400" dirty="0"/>
          </a:p>
        </p:txBody>
      </p:sp>
      <p:sp>
        <p:nvSpPr>
          <p:cNvPr id="36" name="TextBox 35"/>
          <p:cNvSpPr txBox="1"/>
          <p:nvPr/>
        </p:nvSpPr>
        <p:spPr>
          <a:xfrm>
            <a:off x="2798023" y="136784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41" name="TextBox 40"/>
          <p:cNvSpPr txBox="1"/>
          <p:nvPr/>
        </p:nvSpPr>
        <p:spPr>
          <a:xfrm>
            <a:off x="2796854" y="236201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cxnSp>
        <p:nvCxnSpPr>
          <p:cNvPr id="48" name="Straight Arrow Connector 47"/>
          <p:cNvCxnSpPr/>
          <p:nvPr/>
        </p:nvCxnSpPr>
        <p:spPr>
          <a:xfrm flipH="1">
            <a:off x="2820044" y="3952474"/>
            <a:ext cx="0" cy="144000"/>
          </a:xfrm>
          <a:prstGeom prst="straightConnector1">
            <a:avLst/>
          </a:prstGeom>
          <a:noFill/>
          <a:ln w="19050" cap="flat" cmpd="sng" algn="ctr">
            <a:solidFill>
              <a:sysClr val="windowText" lastClr="000000"/>
            </a:solidFill>
            <a:prstDash val="solid"/>
            <a:miter lim="800000"/>
            <a:tailEnd type="triangle"/>
          </a:ln>
          <a:effectLst/>
        </p:spPr>
      </p:cxnSp>
      <p:sp>
        <p:nvSpPr>
          <p:cNvPr id="52" name="Oval 51"/>
          <p:cNvSpPr/>
          <p:nvPr/>
        </p:nvSpPr>
        <p:spPr>
          <a:xfrm>
            <a:off x="2009210" y="2268892"/>
            <a:ext cx="1605392" cy="1484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rot="19006800">
            <a:off x="3025398" y="1362005"/>
            <a:ext cx="2945038" cy="340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5727705" y="1316767"/>
            <a:ext cx="1605392" cy="1484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19006800">
            <a:off x="6743893" y="409880"/>
            <a:ext cx="2945038" cy="340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4636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Architecture of signature reusable </a:t>
            </a:r>
          </a:p>
          <a:p>
            <a:pPr marL="1095750" lvl="1" indent="-285750">
              <a:buFont typeface="Courier New" panose="02070309020205020404" pitchFamily="49" charset="0"/>
              <a:buChar char="o"/>
            </a:pPr>
            <a:r>
              <a:rPr lang="en-GB" dirty="0" smtClean="0"/>
              <a:t>Compliant with the architecture presented</a:t>
            </a:r>
          </a:p>
          <a:p>
            <a:pPr marL="1095750" lvl="1" indent="-285750">
              <a:buFont typeface="Courier New" panose="02070309020205020404" pitchFamily="49" charset="0"/>
              <a:buChar char="o"/>
            </a:pPr>
            <a:r>
              <a:rPr lang="en-GB" dirty="0" smtClean="0"/>
              <a:t>Symmetric authenticity scheme reusable (symmetric session key)</a:t>
            </a:r>
          </a:p>
          <a:p>
            <a:pPr marL="1095750" lvl="1" indent="-285750">
              <a:buFont typeface="Courier New" panose="02070309020205020404" pitchFamily="49" charset="0"/>
              <a:buChar char="o"/>
            </a:pPr>
            <a:endParaRPr lang="en-GB" dirty="0" smtClean="0"/>
          </a:p>
          <a:p>
            <a:pPr>
              <a:buFont typeface="Arial" panose="020B0604020202020204" pitchFamily="34" charset="0"/>
              <a:buChar char="•"/>
            </a:pPr>
            <a:r>
              <a:rPr lang="en-GB" dirty="0" smtClean="0"/>
              <a:t>Encoding of the body not </a:t>
            </a:r>
            <a:r>
              <a:rPr lang="en-GB" dirty="0" smtClean="0"/>
              <a:t>dependant </a:t>
            </a:r>
            <a:r>
              <a:rPr lang="en-GB" dirty="0" smtClean="0"/>
              <a:t>on the transport layer</a:t>
            </a:r>
          </a:p>
          <a:p>
            <a:pPr marL="1095750" lvl="1" indent="-285750">
              <a:buFont typeface="Courier New" panose="02070309020205020404" pitchFamily="49" charset="0"/>
              <a:buChar char="o"/>
            </a:pPr>
            <a:r>
              <a:rPr lang="en-GB" dirty="0" smtClean="0"/>
              <a:t>Use of generic encoding </a:t>
            </a:r>
          </a:p>
          <a:p>
            <a:pPr marL="1095750" lvl="1" indent="-285750">
              <a:buFont typeface="Courier New" panose="02070309020205020404" pitchFamily="49" charset="0"/>
              <a:buChar char="o"/>
            </a:pPr>
            <a:r>
              <a:rPr lang="en-GB" dirty="0" smtClean="0"/>
              <a:t>Loss of efficiency</a:t>
            </a:r>
          </a:p>
          <a:p>
            <a:pPr marL="1095750" lvl="1"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35811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delegation concerns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03" y="1534260"/>
            <a:ext cx="5940129" cy="2833610"/>
          </a:xfrm>
          <a:prstGeom prst="rect">
            <a:avLst/>
          </a:prstGeom>
        </p:spPr>
      </p:pic>
      <p:sp>
        <p:nvSpPr>
          <p:cNvPr id="5" name="Content Placeholder 2"/>
          <p:cNvSpPr>
            <a:spLocks noGrp="1"/>
          </p:cNvSpPr>
          <p:nvPr>
            <p:ph idx="1"/>
          </p:nvPr>
        </p:nvSpPr>
        <p:spPr>
          <a:xfrm>
            <a:off x="172800" y="727200"/>
            <a:ext cx="8971200" cy="3823200"/>
          </a:xfrm>
        </p:spPr>
        <p:txBody>
          <a:bodyPr/>
          <a:lstStyle/>
          <a:p>
            <a:pPr>
              <a:buFont typeface="Arial" panose="020B0604020202020204" pitchFamily="34" charset="0"/>
              <a:buChar char="•"/>
            </a:pPr>
            <a:r>
              <a:rPr lang="en-GB" dirty="0" smtClean="0"/>
              <a:t>MOS are </a:t>
            </a:r>
            <a:r>
              <a:rPr lang="en-GB" dirty="0"/>
              <a:t>end-to-end application-level services and may be carried over communications protocols appropriate to the environment. </a:t>
            </a:r>
            <a:r>
              <a:rPr lang="en-GB" dirty="0" smtClean="0"/>
              <a:t>(MOS concept, CCSDS)</a:t>
            </a:r>
            <a:endParaRPr lang="en-GB" dirty="0"/>
          </a:p>
        </p:txBody>
      </p:sp>
    </p:spTree>
    <p:extLst>
      <p:ext uri="{BB962C8B-B14F-4D97-AF65-F5344CB8AC3E}">
        <p14:creationId xmlns:p14="http://schemas.microsoft.com/office/powerpoint/2010/main" val="208507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delegation concerns</a:t>
            </a:r>
            <a:endParaRPr lang="en-GB" dirty="0"/>
          </a:p>
        </p:txBody>
      </p:sp>
      <p:pic>
        <p:nvPicPr>
          <p:cNvPr id="1026" name="Picture 2" descr="gate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943" y="686973"/>
            <a:ext cx="4339917" cy="390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72800" y="727200"/>
            <a:ext cx="3797220" cy="3823200"/>
          </a:xfrm>
        </p:spPr>
        <p:txBody>
          <a:bodyPr/>
          <a:lstStyle/>
          <a:p>
            <a:pPr marL="285750" indent="-285750">
              <a:buFont typeface="Arial" panose="020B0604020202020204" pitchFamily="34" charset="0"/>
              <a:buChar char="•"/>
            </a:pPr>
            <a:r>
              <a:rPr lang="en-GB" dirty="0"/>
              <a:t>Consumer and provider are interoperable with different encoding/transport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Requires protocol-mapping </a:t>
            </a:r>
            <a:r>
              <a:rPr lang="en-GB" dirty="0" smtClean="0"/>
              <a:t>gateway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Gateway </a:t>
            </a:r>
            <a:r>
              <a:rPr lang="en-GB" dirty="0" smtClean="0"/>
              <a:t>vulnerable -&gt; routing at higher layers typically requires removal of protection – no end-to-end security</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Rectangle 5"/>
          <p:cNvSpPr/>
          <p:nvPr/>
        </p:nvSpPr>
        <p:spPr>
          <a:xfrm>
            <a:off x="4445943" y="3413760"/>
            <a:ext cx="2122497" cy="1176866"/>
          </a:xfrm>
          <a:prstGeom prst="rect">
            <a:avLst/>
          </a:prstGeom>
          <a:solidFill>
            <a:srgbClr val="92D050">
              <a:alpha val="2902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663363" y="3413760"/>
            <a:ext cx="2122497" cy="1176866"/>
          </a:xfrm>
          <a:prstGeom prst="rect">
            <a:avLst/>
          </a:prstGeom>
          <a:solidFill>
            <a:srgbClr val="92D050">
              <a:alpha val="2902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83431" y="2170176"/>
            <a:ext cx="1857321" cy="1136648"/>
          </a:xfrm>
          <a:prstGeom prst="rect">
            <a:avLst/>
          </a:prstGeom>
          <a:solidFill>
            <a:srgbClr val="FF0000">
              <a:alpha val="2902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23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delegation </a:t>
            </a:r>
            <a:r>
              <a:rPr lang="en-GB" dirty="0" smtClean="0"/>
              <a:t>concerns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Gateway between different transports and encodings </a:t>
            </a:r>
            <a:r>
              <a:rPr lang="en-GB" dirty="0"/>
              <a:t>vulnerable. </a:t>
            </a:r>
            <a:endParaRPr lang="en-GB" dirty="0" smtClean="0"/>
          </a:p>
          <a:p>
            <a:pPr marL="266700" indent="-266700"/>
            <a:r>
              <a:rPr lang="en-GB" dirty="0" smtClean="0"/>
              <a:t>- breaches are potentially transitory (reuse of </a:t>
            </a:r>
            <a:r>
              <a:rPr lang="en-GB" dirty="0"/>
              <a:t>the </a:t>
            </a:r>
            <a:r>
              <a:rPr lang="en-GB" dirty="0" err="1" smtClean="0"/>
              <a:t>authId</a:t>
            </a:r>
            <a:r>
              <a:rPr lang="en-GB" dirty="0" smtClean="0"/>
              <a:t>, across transport layers)</a:t>
            </a:r>
            <a:endParaRPr lang="en-GB" dirty="0" smtClean="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dirty="0"/>
              <a:t>Security services may be implemented </a:t>
            </a:r>
            <a:r>
              <a:rPr lang="en-GB" dirty="0" smtClean="0"/>
              <a:t>at </a:t>
            </a:r>
            <a:r>
              <a:rPr lang="en-GB" dirty="0"/>
              <a:t>multiple layers of the mission data system </a:t>
            </a:r>
            <a:r>
              <a:rPr lang="en-GB" dirty="0" smtClean="0"/>
              <a:t>simultaneously</a:t>
            </a:r>
          </a:p>
          <a:p>
            <a:pPr lvl="1"/>
            <a:r>
              <a:rPr lang="en-GB" dirty="0" smtClean="0"/>
              <a:t>- different implementations can mitigate different threats</a:t>
            </a:r>
            <a:endParaRPr lang="en-GB" dirty="0"/>
          </a:p>
          <a:p>
            <a:pPr marL="285750" indent="-285750">
              <a:buFont typeface="Arial" panose="020B0604020202020204" pitchFamily="34" charset="0"/>
              <a:buChar char="•"/>
            </a:pPr>
            <a:r>
              <a:rPr lang="en-GB" dirty="0" smtClean="0"/>
              <a:t>Implementing </a:t>
            </a:r>
            <a:r>
              <a:rPr lang="en-GB" dirty="0"/>
              <a:t>security features in the </a:t>
            </a:r>
            <a:r>
              <a:rPr lang="en-GB" dirty="0" smtClean="0"/>
              <a:t>MAL provides real end-to-end security and </a:t>
            </a:r>
            <a:r>
              <a:rPr lang="en-GB" dirty="0"/>
              <a:t>could make these features independent of the </a:t>
            </a:r>
            <a:r>
              <a:rPr lang="en-GB" dirty="0" smtClean="0"/>
              <a:t>transport</a:t>
            </a:r>
          </a:p>
          <a:p>
            <a:pPr marL="266700" lvl="1"/>
            <a:r>
              <a:rPr lang="en-GB" dirty="0" smtClean="0"/>
              <a:t>– avoids need for standardisation of transport security (TCP/IP vs Controller Area Network)</a:t>
            </a:r>
          </a:p>
          <a:p>
            <a:pPr marL="266700" lvl="1"/>
            <a:r>
              <a:rPr lang="en-GB" dirty="0"/>
              <a:t>- </a:t>
            </a:r>
            <a:r>
              <a:rPr lang="en-GB" dirty="0" smtClean="0"/>
              <a:t>MO publications hint at </a:t>
            </a:r>
            <a:r>
              <a:rPr lang="en-GB" dirty="0"/>
              <a:t>a dependency between the transport layer, </a:t>
            </a:r>
            <a:r>
              <a:rPr lang="en-GB" dirty="0" err="1"/>
              <a:t>authId</a:t>
            </a:r>
            <a:r>
              <a:rPr lang="en-GB" dirty="0"/>
              <a:t> and the AC. This implies a loss of modularity and </a:t>
            </a:r>
            <a:r>
              <a:rPr lang="en-GB" dirty="0" smtClean="0"/>
              <a:t>increases complexity</a:t>
            </a:r>
            <a:endParaRPr lang="en-GB" dirty="0"/>
          </a:p>
          <a:p>
            <a:pPr lvl="1"/>
            <a:endParaRPr lang="en-GB" dirty="0"/>
          </a:p>
        </p:txBody>
      </p:sp>
    </p:spTree>
    <p:extLst>
      <p:ext uri="{BB962C8B-B14F-4D97-AF65-F5344CB8AC3E}">
        <p14:creationId xmlns:p14="http://schemas.microsoft.com/office/powerpoint/2010/main" val="20406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solution</a:t>
            </a:r>
            <a:endParaRPr lang="en-GB" dirty="0"/>
          </a:p>
        </p:txBody>
      </p:sp>
      <p:sp>
        <p:nvSpPr>
          <p:cNvPr id="3" name="Content Placeholder 2"/>
          <p:cNvSpPr>
            <a:spLocks noGrp="1"/>
          </p:cNvSpPr>
          <p:nvPr>
            <p:ph idx="1"/>
          </p:nvPr>
        </p:nvSpPr>
        <p:spPr/>
        <p:txBody>
          <a:bodyPr/>
          <a:lstStyle/>
          <a:p>
            <a:r>
              <a:rPr lang="en-GB" dirty="0" smtClean="0"/>
              <a:t>Reference architecture to provide :</a:t>
            </a:r>
          </a:p>
          <a:p>
            <a:pPr>
              <a:buFont typeface="Arial" panose="020B0604020202020204" pitchFamily="34" charset="0"/>
              <a:buChar char="•"/>
            </a:pPr>
            <a:r>
              <a:rPr lang="en-GB" dirty="0" smtClean="0"/>
              <a:t>Secure authentication</a:t>
            </a:r>
          </a:p>
          <a:p>
            <a:pPr lvl="1">
              <a:buFont typeface="Arial" panose="020B0604020202020204" pitchFamily="34" charset="0"/>
              <a:buChar char="•"/>
            </a:pPr>
            <a:r>
              <a:rPr lang="en-GB" dirty="0" smtClean="0"/>
              <a:t> With a third party </a:t>
            </a:r>
            <a:r>
              <a:rPr lang="en-GB" dirty="0" smtClean="0"/>
              <a:t>service (Security Service / Secure Login Service)</a:t>
            </a:r>
            <a:endParaRPr lang="en-GB" dirty="0" smtClean="0"/>
          </a:p>
          <a:p>
            <a:pPr>
              <a:buFont typeface="Arial" panose="020B0604020202020204" pitchFamily="34" charset="0"/>
              <a:buChar char="•"/>
            </a:pPr>
            <a:endParaRPr lang="en-GB" dirty="0"/>
          </a:p>
          <a:p>
            <a:pPr>
              <a:buFont typeface="Arial" panose="020B0604020202020204" pitchFamily="34" charset="0"/>
              <a:buChar char="•"/>
            </a:pPr>
            <a:r>
              <a:rPr lang="en-GB" dirty="0" smtClean="0"/>
              <a:t>Message data authentication</a:t>
            </a:r>
          </a:p>
          <a:p>
            <a:pPr lvl="1">
              <a:buFont typeface="Arial" panose="020B0604020202020204" pitchFamily="34" charset="0"/>
              <a:buChar char="•"/>
            </a:pPr>
            <a:r>
              <a:rPr lang="en-GB" dirty="0" smtClean="0"/>
              <a:t> Use </a:t>
            </a:r>
            <a:r>
              <a:rPr lang="en-GB" dirty="0"/>
              <a:t>cryptographic signature to sign message</a:t>
            </a:r>
          </a:p>
          <a:p>
            <a:pPr lvl="1">
              <a:buFont typeface="Arial" panose="020B0604020202020204" pitchFamily="34" charset="0"/>
              <a:buChar char="•"/>
            </a:pPr>
            <a:r>
              <a:rPr lang="en-GB" dirty="0"/>
              <a:t> Build authenticity scheme (chain of trust)</a:t>
            </a:r>
          </a:p>
          <a:p>
            <a:pPr>
              <a:buFont typeface="Arial" panose="020B0604020202020204" pitchFamily="34" charset="0"/>
              <a:buChar char="•"/>
            </a:pPr>
            <a:endParaRPr lang="en-GB" dirty="0"/>
          </a:p>
          <a:p>
            <a:pPr>
              <a:buFont typeface="Arial" panose="020B0604020202020204" pitchFamily="34" charset="0"/>
              <a:buChar char="•"/>
            </a:pPr>
            <a:r>
              <a:rPr lang="en-GB" dirty="0" smtClean="0"/>
              <a:t>Keep the access control deployment specific</a:t>
            </a: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27237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the architecture</a:t>
            </a:r>
            <a:endParaRPr lang="en-GB" dirty="0"/>
          </a:p>
        </p:txBody>
      </p:sp>
      <p:sp>
        <p:nvSpPr>
          <p:cNvPr id="3" name="Content Placeholder 2"/>
          <p:cNvSpPr>
            <a:spLocks noGrp="1"/>
          </p:cNvSpPr>
          <p:nvPr>
            <p:ph idx="1"/>
          </p:nvPr>
        </p:nvSpPr>
        <p:spPr/>
        <p:txBody>
          <a:bodyPr/>
          <a:lstStyle/>
          <a:p>
            <a:pPr>
              <a:buFont typeface="+mj-lt"/>
              <a:buAutoNum type="arabicPeriod"/>
            </a:pPr>
            <a:r>
              <a:rPr lang="en-GB" dirty="0" smtClean="0"/>
              <a:t>Secure authentication with a Secure </a:t>
            </a:r>
            <a:r>
              <a:rPr lang="en-GB" dirty="0"/>
              <a:t>L</a:t>
            </a:r>
            <a:r>
              <a:rPr lang="en-GB" dirty="0" smtClean="0"/>
              <a:t>ogin service (SLS)</a:t>
            </a:r>
          </a:p>
          <a:p>
            <a:pPr marL="342900">
              <a:buFont typeface="+mj-lt"/>
              <a:buAutoNum type="arabicPeriod"/>
            </a:pPr>
            <a:endParaRPr lang="en-GB" dirty="0" smtClean="0"/>
          </a:p>
          <a:p>
            <a:pPr>
              <a:buFont typeface="+mj-lt"/>
              <a:buAutoNum type="arabicPeriod"/>
            </a:pPr>
            <a:r>
              <a:rPr lang="en-GB" dirty="0" smtClean="0"/>
              <a:t>Negotiation and retrieval of </a:t>
            </a:r>
            <a:r>
              <a:rPr lang="en-GB" dirty="0" smtClean="0"/>
              <a:t>an authId</a:t>
            </a:r>
          </a:p>
          <a:p>
            <a:pPr>
              <a:buFont typeface="+mj-lt"/>
              <a:buAutoNum type="arabicPeriod"/>
            </a:pPr>
            <a:endParaRPr lang="en-GB" dirty="0"/>
          </a:p>
          <a:p>
            <a:pPr>
              <a:buFont typeface="+mj-lt"/>
              <a:buAutoNum type="arabicPeriod"/>
            </a:pPr>
            <a:r>
              <a:rPr lang="en-GB" dirty="0" smtClean="0"/>
              <a:t>Use of the information contained in the authId to sign message</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Computation and verification of the signature by the Access Control</a:t>
            </a:r>
          </a:p>
          <a:p>
            <a:pPr>
              <a:buFont typeface="Arial" panose="020B0604020202020204" pitchFamily="34" charset="0"/>
              <a:buChar char="•"/>
            </a:pPr>
            <a:endParaRPr lang="en-GB" dirty="0"/>
          </a:p>
          <a:p>
            <a:pPr>
              <a:buFont typeface="Arial" panose="020B0604020202020204" pitchFamily="34" charset="0"/>
              <a:buChar char="•"/>
            </a:pPr>
            <a:r>
              <a:rPr lang="en-GB" dirty="0" smtClean="0"/>
              <a:t>Generic encoding of messages</a:t>
            </a:r>
          </a:p>
          <a:p>
            <a:pPr>
              <a:buFont typeface="Arial" panose="020B0604020202020204" pitchFamily="34" charset="0"/>
              <a:buChar char="•"/>
            </a:pPr>
            <a:endParaRPr lang="en-GB" dirty="0"/>
          </a:p>
          <a:p>
            <a:pPr>
              <a:buFont typeface="Arial" panose="020B0604020202020204" pitchFamily="34" charset="0"/>
              <a:buChar char="•"/>
            </a:pPr>
            <a:r>
              <a:rPr lang="en-GB" dirty="0" smtClean="0"/>
              <a:t>Signature in the dedicated field for authId in the MAL header</a:t>
            </a:r>
            <a:endParaRPr lang="en-GB" dirty="0"/>
          </a:p>
        </p:txBody>
      </p:sp>
    </p:spTree>
    <p:extLst>
      <p:ext uri="{BB962C8B-B14F-4D97-AF65-F5344CB8AC3E}">
        <p14:creationId xmlns:p14="http://schemas.microsoft.com/office/powerpoint/2010/main" val="41897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43086" y="1440340"/>
            <a:ext cx="5393615" cy="33523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Modularity</a:t>
            </a:r>
            <a:endParaRPr lang="en-GB" dirty="0"/>
          </a:p>
        </p:txBody>
      </p:sp>
      <p:sp>
        <p:nvSpPr>
          <p:cNvPr id="4" name="Oval 3"/>
          <p:cNvSpPr/>
          <p:nvPr/>
        </p:nvSpPr>
        <p:spPr>
          <a:xfrm>
            <a:off x="5894692" y="2163369"/>
            <a:ext cx="1531520" cy="979041"/>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5" name="Rectangle 4"/>
          <p:cNvSpPr/>
          <p:nvPr/>
        </p:nvSpPr>
        <p:spPr>
          <a:xfrm>
            <a:off x="7525888" y="2235842"/>
            <a:ext cx="1313989" cy="90070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6" name="Rounded Rectangle 5"/>
          <p:cNvSpPr/>
          <p:nvPr/>
        </p:nvSpPr>
        <p:spPr>
          <a:xfrm>
            <a:off x="3193932" y="754283"/>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7" name="Rounded Rectangle 6"/>
          <p:cNvSpPr/>
          <p:nvPr/>
        </p:nvSpPr>
        <p:spPr>
          <a:xfrm>
            <a:off x="1992497" y="3238810"/>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8" name="Rounded Rectangle 7"/>
          <p:cNvSpPr/>
          <p:nvPr/>
        </p:nvSpPr>
        <p:spPr>
          <a:xfrm>
            <a:off x="1964938" y="218904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9" name="Rounded Rectangle 8"/>
          <p:cNvSpPr/>
          <p:nvPr/>
        </p:nvSpPr>
        <p:spPr>
          <a:xfrm>
            <a:off x="5527908" y="8064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cs typeface="Calibri" panose="020F0502020204030204" pitchFamily="34" charset="0"/>
              </a:rPr>
              <a:t>A</a:t>
            </a:r>
            <a:endParaRPr lang="en-GB" sz="1013" dirty="0">
              <a:latin typeface="Calibri" panose="020F0502020204030204" pitchFamily="34" charset="0"/>
              <a:cs typeface="Calibri" panose="020F0502020204030204" pitchFamily="34" charset="0"/>
            </a:endParaRPr>
          </a:p>
        </p:txBody>
      </p:sp>
      <p:sp>
        <p:nvSpPr>
          <p:cNvPr id="10" name="Oval 9"/>
          <p:cNvSpPr/>
          <p:nvPr/>
        </p:nvSpPr>
        <p:spPr>
          <a:xfrm>
            <a:off x="3822777" y="3195744"/>
            <a:ext cx="1460715" cy="666571"/>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Central Authority CSI</a:t>
            </a:r>
          </a:p>
        </p:txBody>
      </p:sp>
      <p:sp>
        <p:nvSpPr>
          <p:cNvPr id="13" name="Rectangle 12"/>
          <p:cNvSpPr/>
          <p:nvPr/>
        </p:nvSpPr>
        <p:spPr>
          <a:xfrm>
            <a:off x="606435" y="3193113"/>
            <a:ext cx="1038238" cy="6718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5" name="Oval 14"/>
          <p:cNvSpPr/>
          <p:nvPr/>
        </p:nvSpPr>
        <p:spPr>
          <a:xfrm>
            <a:off x="518403" y="2284463"/>
            <a:ext cx="1264349" cy="711447"/>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615224" y="2376400"/>
            <a:ext cx="102944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smtClean="0">
                <a:solidFill>
                  <a:prstClr val="black"/>
                </a:solidFill>
                <a:latin typeface="Calibri" panose="020F0502020204030204"/>
              </a:rPr>
              <a:t>negotiation</a:t>
            </a:r>
            <a:endParaRPr lang="en-GB" sz="1400" kern="0" dirty="0">
              <a:solidFill>
                <a:prstClr val="black"/>
              </a:solidFill>
              <a:latin typeface="Calibri" panose="020F0502020204030204"/>
            </a:endParaRPr>
          </a:p>
        </p:txBody>
      </p:sp>
      <p:sp>
        <p:nvSpPr>
          <p:cNvPr id="18" name="Oval 17"/>
          <p:cNvSpPr/>
          <p:nvPr/>
        </p:nvSpPr>
        <p:spPr>
          <a:xfrm>
            <a:off x="5744657" y="1605337"/>
            <a:ext cx="3342636" cy="2161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839893" y="369850"/>
            <a:ext cx="3669876" cy="1193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948322" y="4050688"/>
            <a:ext cx="2722220" cy="646331"/>
          </a:xfrm>
          <a:prstGeom prst="rect">
            <a:avLst/>
          </a:prstGeom>
          <a:noFill/>
        </p:spPr>
        <p:txBody>
          <a:bodyPr wrap="none" rtlCol="0">
            <a:spAutoFit/>
          </a:bodyPr>
          <a:lstStyle/>
          <a:p>
            <a:pPr algn="ctr"/>
            <a:r>
              <a:rPr lang="en-GB" dirty="0" smtClean="0"/>
              <a:t>Secure authentication</a:t>
            </a:r>
          </a:p>
          <a:p>
            <a:pPr algn="ctr"/>
            <a:r>
              <a:rPr lang="en-GB" dirty="0" smtClean="0"/>
              <a:t>Secure channel</a:t>
            </a:r>
            <a:endParaRPr lang="en-GB" dirty="0"/>
          </a:p>
        </p:txBody>
      </p:sp>
      <p:sp>
        <p:nvSpPr>
          <p:cNvPr id="21" name="TextBox 20"/>
          <p:cNvSpPr txBox="1"/>
          <p:nvPr/>
        </p:nvSpPr>
        <p:spPr>
          <a:xfrm>
            <a:off x="1283024" y="4221902"/>
            <a:ext cx="2541978" cy="369332"/>
          </a:xfrm>
          <a:prstGeom prst="rect">
            <a:avLst/>
          </a:prstGeom>
          <a:noFill/>
        </p:spPr>
        <p:txBody>
          <a:bodyPr wrap="none" rtlCol="0">
            <a:spAutoFit/>
          </a:bodyPr>
          <a:lstStyle/>
          <a:p>
            <a:r>
              <a:rPr lang="en-GB" dirty="0" smtClean="0"/>
              <a:t>Authenticity scheme</a:t>
            </a:r>
            <a:endParaRPr lang="en-GB" dirty="0"/>
          </a:p>
        </p:txBody>
      </p:sp>
      <p:sp>
        <p:nvSpPr>
          <p:cNvPr id="22" name="Rectangle 21"/>
          <p:cNvSpPr/>
          <p:nvPr/>
        </p:nvSpPr>
        <p:spPr>
          <a:xfrm>
            <a:off x="3946935" y="2361661"/>
            <a:ext cx="1212400" cy="67671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rPr>
              <a:t>Central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rPr>
              <a:t>Authority</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Calibri" panose="020F0502020204030204"/>
              </a:rPr>
              <a:t>Service</a:t>
            </a:r>
            <a:endParaRPr kumimoji="0" lang="en-GB" sz="1600" b="0" i="0" u="none" strike="noStrike" kern="0" cap="none" spc="0" normalizeH="0" baseline="0" noProof="0" dirty="0" smtClean="0">
              <a:ln>
                <a:noFill/>
              </a:ln>
              <a:solidFill>
                <a:prstClr val="black"/>
              </a:solidFill>
              <a:effectLst/>
              <a:uLnTx/>
              <a:uFillTx/>
              <a:latin typeface="Calibri" panose="020F0502020204030204"/>
            </a:endParaRPr>
          </a:p>
        </p:txBody>
      </p:sp>
      <p:sp>
        <p:nvSpPr>
          <p:cNvPr id="23" name="TextBox 22"/>
          <p:cNvSpPr txBox="1"/>
          <p:nvPr/>
        </p:nvSpPr>
        <p:spPr>
          <a:xfrm>
            <a:off x="4869131" y="27967"/>
            <a:ext cx="1840568" cy="369332"/>
          </a:xfrm>
          <a:prstGeom prst="rect">
            <a:avLst/>
          </a:prstGeom>
          <a:noFill/>
        </p:spPr>
        <p:txBody>
          <a:bodyPr wrap="none" rtlCol="0">
            <a:spAutoFit/>
          </a:bodyPr>
          <a:lstStyle/>
          <a:p>
            <a:r>
              <a:rPr lang="en-GB" dirty="0" smtClean="0"/>
              <a:t>Access control</a:t>
            </a:r>
            <a:endParaRPr lang="en-GB" dirty="0"/>
          </a:p>
        </p:txBody>
      </p:sp>
    </p:spTree>
    <p:extLst>
      <p:ext uri="{BB962C8B-B14F-4D97-AF65-F5344CB8AC3E}">
        <p14:creationId xmlns:p14="http://schemas.microsoft.com/office/powerpoint/2010/main" val="906062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760151" y="3526320"/>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48" name="Rectangle 47"/>
          <p:cNvSpPr/>
          <p:nvPr/>
        </p:nvSpPr>
        <p:spPr>
          <a:xfrm>
            <a:off x="4159585" y="172884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black"/>
                </a:solidFill>
                <a:latin typeface="Calibri" panose="020F0502020204030204"/>
              </a:rPr>
              <a:t>Central</a:t>
            </a:r>
          </a:p>
          <a:p>
            <a:pPr algn="ctr" defTabSz="914549" fontAlgn="auto">
              <a:spcBef>
                <a:spcPts val="0"/>
              </a:spcBef>
              <a:spcAft>
                <a:spcPts val="0"/>
              </a:spcAft>
              <a:defRPr/>
            </a:pPr>
            <a:r>
              <a:rPr lang="en-GB" sz="1050" kern="0" dirty="0">
                <a:solidFill>
                  <a:prstClr val="black"/>
                </a:solidFill>
                <a:latin typeface="Calibri" panose="020F0502020204030204"/>
              </a:rPr>
              <a:t>Authority</a:t>
            </a:r>
          </a:p>
          <a:p>
            <a:pPr algn="ctr" defTabSz="914549" fontAlgn="auto">
              <a:spcBef>
                <a:spcPts val="0"/>
              </a:spcBef>
              <a:spcAft>
                <a:spcPts val="0"/>
              </a:spcAft>
              <a:defRPr/>
            </a:pPr>
            <a:r>
              <a:rPr lang="en-GB" sz="1050" kern="0" dirty="0">
                <a:solidFill>
                  <a:prstClr val="black"/>
                </a:solidFill>
                <a:latin typeface="Calibri" panose="020F0502020204030204"/>
              </a:rPr>
              <a:t>Service</a:t>
            </a:r>
          </a:p>
        </p:txBody>
      </p:sp>
      <p:sp>
        <p:nvSpPr>
          <p:cNvPr id="53" name="Oval 52"/>
          <p:cNvSpPr/>
          <p:nvPr/>
        </p:nvSpPr>
        <p:spPr>
          <a:xfrm>
            <a:off x="2307120" y="2493303"/>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Consumer</a:t>
            </a:r>
          </a:p>
        </p:txBody>
      </p:sp>
      <p:sp>
        <p:nvSpPr>
          <p:cNvPr id="66" name="Arc 65"/>
          <p:cNvSpPr/>
          <p:nvPr/>
        </p:nvSpPr>
        <p:spPr>
          <a:xfrm rot="10800000">
            <a:off x="1798413" y="2772135"/>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1" name="TextBox 70"/>
          <p:cNvSpPr txBox="1"/>
          <p:nvPr/>
        </p:nvSpPr>
        <p:spPr>
          <a:xfrm>
            <a:off x="1885852" y="3000691"/>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
        <p:nvSpPr>
          <p:cNvPr id="76" name="Arc 75"/>
          <p:cNvSpPr/>
          <p:nvPr/>
        </p:nvSpPr>
        <p:spPr>
          <a:xfrm rot="13099628">
            <a:off x="2946334" y="2403655"/>
            <a:ext cx="902164" cy="1222753"/>
          </a:xfrm>
          <a:prstGeom prst="arc">
            <a:avLst>
              <a:gd name="adj1" fmla="val 14923661"/>
              <a:gd name="adj2" fmla="val 19284282"/>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cxnSp>
        <p:nvCxnSpPr>
          <p:cNvPr id="67" name="Straight Arrow Connector 66"/>
          <p:cNvCxnSpPr/>
          <p:nvPr/>
        </p:nvCxnSpPr>
        <p:spPr>
          <a:xfrm>
            <a:off x="4939043" y="899322"/>
            <a:ext cx="2665719" cy="1557205"/>
          </a:xfrm>
          <a:prstGeom prst="straightConnector1">
            <a:avLst/>
          </a:prstGeom>
          <a:noFill/>
          <a:ln w="19050" cap="flat" cmpd="sng" algn="ctr">
            <a:solidFill>
              <a:srgbClr val="70AD47"/>
            </a:solidFill>
            <a:prstDash val="solid"/>
            <a:miter lim="800000"/>
            <a:headEnd type="triangle"/>
            <a:tailEnd type="triangle"/>
          </a:ln>
          <a:effectLst/>
        </p:spPr>
      </p:cxnSp>
      <p:cxnSp>
        <p:nvCxnSpPr>
          <p:cNvPr id="68" name="Straight Arrow Connector 67"/>
          <p:cNvCxnSpPr>
            <a:endCxn id="58" idx="1"/>
          </p:cNvCxnSpPr>
          <p:nvPr/>
        </p:nvCxnSpPr>
        <p:spPr>
          <a:xfrm>
            <a:off x="4930142" y="1242062"/>
            <a:ext cx="2173401" cy="1289035"/>
          </a:xfrm>
          <a:prstGeom prst="straightConnector1">
            <a:avLst/>
          </a:prstGeom>
          <a:noFill/>
          <a:ln w="19050" cap="flat" cmpd="sng" algn="ctr">
            <a:solidFill>
              <a:srgbClr val="4472C4"/>
            </a:solidFill>
            <a:prstDash val="solid"/>
            <a:miter lim="800000"/>
            <a:headEnd type="triangle"/>
            <a:tailEnd type="triangle"/>
          </a:ln>
          <a:effectLst/>
        </p:spPr>
      </p:cxnSp>
      <p:sp>
        <p:nvSpPr>
          <p:cNvPr id="69" name="TextBox 68"/>
          <p:cNvSpPr txBox="1"/>
          <p:nvPr/>
        </p:nvSpPr>
        <p:spPr>
          <a:xfrm rot="1811311">
            <a:off x="5550530" y="1248888"/>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70" name="TextBox 69"/>
          <p:cNvSpPr txBox="1"/>
          <p:nvPr/>
        </p:nvSpPr>
        <p:spPr>
          <a:xfrm rot="1855113">
            <a:off x="5209764" y="1683274"/>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37" name="Rectangle 36"/>
          <p:cNvSpPr/>
          <p:nvPr/>
        </p:nvSpPr>
        <p:spPr>
          <a:xfrm>
            <a:off x="5376026" y="2409518"/>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39" name="Rectangle 38"/>
          <p:cNvSpPr/>
          <p:nvPr/>
        </p:nvSpPr>
        <p:spPr>
          <a:xfrm>
            <a:off x="5373029" y="3406106"/>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6" name="Rectangle 45"/>
          <p:cNvSpPr/>
          <p:nvPr/>
        </p:nvSpPr>
        <p:spPr>
          <a:xfrm>
            <a:off x="2802263" y="3413333"/>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4" name="Rectangle 53"/>
          <p:cNvSpPr/>
          <p:nvPr/>
        </p:nvSpPr>
        <p:spPr>
          <a:xfrm>
            <a:off x="5686068" y="2531600"/>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57" name="Rectangle 56"/>
          <p:cNvSpPr/>
          <p:nvPr/>
        </p:nvSpPr>
        <p:spPr>
          <a:xfrm>
            <a:off x="3243800"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sp>
        <p:nvSpPr>
          <p:cNvPr id="58" name="Oval 57"/>
          <p:cNvSpPr/>
          <p:nvPr/>
        </p:nvSpPr>
        <p:spPr>
          <a:xfrm>
            <a:off x="6946165" y="2456527"/>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59" name="Rectangle 58"/>
          <p:cNvSpPr/>
          <p:nvPr/>
        </p:nvSpPr>
        <p:spPr>
          <a:xfrm>
            <a:off x="5379721"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cxnSp>
        <p:nvCxnSpPr>
          <p:cNvPr id="72" name="Straight Arrow Connector 71"/>
          <p:cNvCxnSpPr>
            <a:stCxn id="57" idx="3"/>
            <a:endCxn id="59" idx="1"/>
          </p:cNvCxnSpPr>
          <p:nvPr/>
        </p:nvCxnSpPr>
        <p:spPr>
          <a:xfrm>
            <a:off x="3762457" y="3641861"/>
            <a:ext cx="1617266" cy="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73" name="Arc 72"/>
          <p:cNvSpPr/>
          <p:nvPr/>
        </p:nvSpPr>
        <p:spPr>
          <a:xfrm rot="11042362">
            <a:off x="6518809" y="2719384"/>
            <a:ext cx="855850" cy="489593"/>
          </a:xfrm>
          <a:prstGeom prst="arc">
            <a:avLst>
              <a:gd name="adj1" fmla="val 10703230"/>
              <a:gd name="adj2" fmla="val 78645"/>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4" name="TextBox 73"/>
          <p:cNvSpPr txBox="1"/>
          <p:nvPr/>
        </p:nvSpPr>
        <p:spPr>
          <a:xfrm>
            <a:off x="6662983" y="2935253"/>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
        <p:nvSpPr>
          <p:cNvPr id="75" name="Arc 74"/>
          <p:cNvSpPr/>
          <p:nvPr/>
        </p:nvSpPr>
        <p:spPr>
          <a:xfrm rot="9363021">
            <a:off x="5468221" y="2743400"/>
            <a:ext cx="876855" cy="858693"/>
          </a:xfrm>
          <a:prstGeom prst="arc">
            <a:avLst>
              <a:gd name="adj1" fmla="val 10415306"/>
              <a:gd name="adj2" fmla="val 17548426"/>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7" name="TextBox 76"/>
          <p:cNvSpPr txBox="1"/>
          <p:nvPr/>
        </p:nvSpPr>
        <p:spPr>
          <a:xfrm>
            <a:off x="2885348" y="3062485"/>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78" name="TextBox 77"/>
          <p:cNvSpPr txBox="1"/>
          <p:nvPr/>
        </p:nvSpPr>
        <p:spPr>
          <a:xfrm>
            <a:off x="5406096" y="3017352"/>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79" name="TextBox 78"/>
          <p:cNvSpPr txBox="1"/>
          <p:nvPr/>
        </p:nvSpPr>
        <p:spPr>
          <a:xfrm>
            <a:off x="4137727" y="3420277"/>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80" name="Straight Arrow Connector 79"/>
          <p:cNvCxnSpPr>
            <a:stCxn id="48" idx="2"/>
          </p:cNvCxnSpPr>
          <p:nvPr/>
        </p:nvCxnSpPr>
        <p:spPr>
          <a:xfrm flipH="1">
            <a:off x="3754520" y="2216296"/>
            <a:ext cx="767325" cy="1440837"/>
          </a:xfrm>
          <a:prstGeom prst="straightConnector1">
            <a:avLst/>
          </a:prstGeom>
          <a:noFill/>
          <a:ln w="12700" cap="flat" cmpd="sng" algn="ctr">
            <a:solidFill>
              <a:srgbClr val="FFC000"/>
            </a:solidFill>
            <a:prstDash val="solid"/>
            <a:miter lim="800000"/>
            <a:headEnd type="arrow" w="med" len="med"/>
            <a:tailEnd type="arrow" w="med" len="med"/>
          </a:ln>
          <a:effectLst/>
        </p:spPr>
      </p:cxnSp>
      <p:cxnSp>
        <p:nvCxnSpPr>
          <p:cNvPr id="81" name="Straight Arrow Connector 80"/>
          <p:cNvCxnSpPr>
            <a:stCxn id="48" idx="2"/>
          </p:cNvCxnSpPr>
          <p:nvPr/>
        </p:nvCxnSpPr>
        <p:spPr>
          <a:xfrm>
            <a:off x="4521844" y="2216296"/>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83" name="TextBox 82"/>
          <p:cNvSpPr txBox="1"/>
          <p:nvPr/>
        </p:nvSpPr>
        <p:spPr>
          <a:xfrm>
            <a:off x="5743108" y="3954768"/>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85" name="TextBox 84"/>
          <p:cNvSpPr txBox="1"/>
          <p:nvPr/>
        </p:nvSpPr>
        <p:spPr>
          <a:xfrm>
            <a:off x="6005569" y="3504584"/>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88" name="Hexagon 87"/>
          <p:cNvSpPr/>
          <p:nvPr/>
        </p:nvSpPr>
        <p:spPr>
          <a:xfrm>
            <a:off x="6946161" y="343090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35" name="Rectangle 34"/>
          <p:cNvSpPr/>
          <p:nvPr/>
        </p:nvSpPr>
        <p:spPr>
          <a:xfrm>
            <a:off x="63837" y="540545"/>
            <a:ext cx="8733278" cy="37379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3086" y="149150"/>
            <a:ext cx="7174846" cy="430887"/>
          </a:xfrm>
        </p:spPr>
        <p:txBody>
          <a:bodyPr/>
          <a:lstStyle/>
          <a:p>
            <a:r>
              <a:rPr lang="en-GB" dirty="0" smtClean="0"/>
              <a:t>Login Stage </a:t>
            </a:r>
            <a:r>
              <a:rPr lang="en-GB" dirty="0"/>
              <a:t>: </a:t>
            </a:r>
            <a:r>
              <a:rPr lang="en-GB" dirty="0" smtClean="0"/>
              <a:t>Secure Login Service</a:t>
            </a:r>
            <a:endParaRPr lang="en-GB" dirty="0"/>
          </a:p>
        </p:txBody>
      </p:sp>
      <p:sp>
        <p:nvSpPr>
          <p:cNvPr id="43" name="Rectangle 42"/>
          <p:cNvSpPr/>
          <p:nvPr/>
        </p:nvSpPr>
        <p:spPr>
          <a:xfrm>
            <a:off x="1117663" y="2409518"/>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49" name="Rectangle 48"/>
          <p:cNvSpPr/>
          <p:nvPr/>
        </p:nvSpPr>
        <p:spPr>
          <a:xfrm>
            <a:off x="4114179" y="815576"/>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56" name="Oval 55"/>
          <p:cNvSpPr/>
          <p:nvPr/>
        </p:nvSpPr>
        <p:spPr>
          <a:xfrm>
            <a:off x="1117666" y="2493303"/>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cxnSp>
        <p:nvCxnSpPr>
          <p:cNvPr id="62" name="Straight Arrow Connector 61"/>
          <p:cNvCxnSpPr>
            <a:stCxn id="56" idx="0"/>
          </p:cNvCxnSpPr>
          <p:nvPr/>
        </p:nvCxnSpPr>
        <p:spPr>
          <a:xfrm flipV="1">
            <a:off x="1654991" y="922022"/>
            <a:ext cx="2459187" cy="1571277"/>
          </a:xfrm>
          <a:prstGeom prst="straightConnector1">
            <a:avLst/>
          </a:prstGeom>
          <a:noFill/>
          <a:ln w="19050" cap="flat" cmpd="sng" algn="ctr">
            <a:solidFill>
              <a:srgbClr val="70AD47"/>
            </a:solidFill>
            <a:prstDash val="solid"/>
            <a:miter lim="800000"/>
            <a:headEnd type="triangle"/>
            <a:tailEnd type="triangle"/>
          </a:ln>
          <a:effectLst/>
        </p:spPr>
      </p:cxnSp>
      <p:sp>
        <p:nvSpPr>
          <p:cNvPr id="64" name="TextBox 63"/>
          <p:cNvSpPr txBox="1"/>
          <p:nvPr/>
        </p:nvSpPr>
        <p:spPr>
          <a:xfrm rot="19686365">
            <a:off x="1978090" y="1170783"/>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82" name="TextBox 81"/>
          <p:cNvSpPr txBox="1"/>
          <p:nvPr/>
        </p:nvSpPr>
        <p:spPr>
          <a:xfrm>
            <a:off x="1484746" y="3955470"/>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86" name="Hexagon 85"/>
          <p:cNvSpPr/>
          <p:nvPr/>
        </p:nvSpPr>
        <p:spPr>
          <a:xfrm>
            <a:off x="4055085" y="1370412"/>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87" name="Hexagon 86"/>
          <p:cNvSpPr/>
          <p:nvPr/>
        </p:nvSpPr>
        <p:spPr>
          <a:xfrm>
            <a:off x="1226399" y="344921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cxnSp>
        <p:nvCxnSpPr>
          <p:cNvPr id="63" name="Straight Arrow Connector 62"/>
          <p:cNvCxnSpPr>
            <a:stCxn id="56" idx="7"/>
          </p:cNvCxnSpPr>
          <p:nvPr/>
        </p:nvCxnSpPr>
        <p:spPr>
          <a:xfrm flipV="1">
            <a:off x="2034943" y="1242061"/>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65" name="TextBox 64"/>
          <p:cNvSpPr txBox="1"/>
          <p:nvPr/>
        </p:nvSpPr>
        <p:spPr>
          <a:xfrm rot="19696691">
            <a:off x="2130587" y="1608283"/>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Tree>
    <p:extLst>
      <p:ext uri="{BB962C8B-B14F-4D97-AF65-F5344CB8AC3E}">
        <p14:creationId xmlns:p14="http://schemas.microsoft.com/office/powerpoint/2010/main" val="394888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149150"/>
            <a:ext cx="7174846" cy="430887"/>
          </a:xfrm>
        </p:spPr>
        <p:txBody>
          <a:bodyPr/>
          <a:lstStyle/>
          <a:p>
            <a:r>
              <a:rPr lang="en-GB" dirty="0" smtClean="0"/>
              <a:t>Login Stage : Secure Login Service components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GB" dirty="0" smtClean="0"/>
          </a:p>
          <a:p>
            <a:pPr>
              <a:buFont typeface="Arial" panose="020B0604020202020204" pitchFamily="34" charset="0"/>
              <a:buChar char="•"/>
            </a:pPr>
            <a:r>
              <a:rPr lang="en-GB" dirty="0" smtClean="0"/>
              <a:t>MO Login Service </a:t>
            </a:r>
            <a:r>
              <a:rPr lang="en-GB" dirty="0" err="1" smtClean="0"/>
              <a:t>Service</a:t>
            </a:r>
            <a:r>
              <a:rPr lang="en-GB" dirty="0" smtClean="0"/>
              <a:t> Interface</a:t>
            </a:r>
            <a:endParaRPr lang="en-GB" dirty="0"/>
          </a:p>
          <a:p>
            <a:pPr lvl="1">
              <a:buFont typeface="Courier New" panose="02070309020205020404" pitchFamily="49" charset="0"/>
              <a:buChar char="o"/>
            </a:pPr>
            <a:r>
              <a:rPr lang="en-GB" dirty="0"/>
              <a:t> </a:t>
            </a:r>
            <a:r>
              <a:rPr lang="en-GB" dirty="0" smtClean="0"/>
              <a:t>To stay compliant with standards</a:t>
            </a: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r>
              <a:rPr lang="en-GB" dirty="0" smtClean="0"/>
              <a:t>Security Service </a:t>
            </a:r>
            <a:r>
              <a:rPr lang="en-GB" i="1" dirty="0" smtClean="0"/>
              <a:t>(proposition)</a:t>
            </a:r>
          </a:p>
          <a:p>
            <a:pPr marL="1095750" lvl="1" indent="-285750">
              <a:buFont typeface="Courier New" panose="02070309020205020404" pitchFamily="49" charset="0"/>
              <a:buChar char="o"/>
            </a:pPr>
            <a:r>
              <a:rPr lang="en-GB" dirty="0" smtClean="0"/>
              <a:t>MO service</a:t>
            </a:r>
          </a:p>
          <a:p>
            <a:pPr marL="1095750" lvl="1" indent="-285750">
              <a:buFont typeface="Courier New" panose="02070309020205020404" pitchFamily="49" charset="0"/>
              <a:buChar char="o"/>
            </a:pPr>
            <a:r>
              <a:rPr lang="en-GB" dirty="0" smtClean="0"/>
              <a:t>Provide Secure Authentication</a:t>
            </a:r>
          </a:p>
          <a:p>
            <a:pPr marL="1095750" lvl="1" indent="-285750">
              <a:buFont typeface="Courier New" panose="02070309020205020404" pitchFamily="49" charset="0"/>
              <a:buChar char="o"/>
            </a:pPr>
            <a:r>
              <a:rPr lang="en-GB" dirty="0" smtClean="0"/>
              <a:t>Provide Secure Channel</a:t>
            </a:r>
            <a:endParaRPr lang="en-GB" dirty="0"/>
          </a:p>
          <a:p>
            <a:pPr marL="1095750" lvl="1" indent="-285750">
              <a:buFont typeface="Courier New" panose="02070309020205020404" pitchFamily="49" charset="0"/>
              <a:buChar char="o"/>
            </a:pPr>
            <a:endParaRPr lang="en-GB" dirty="0" smtClean="0"/>
          </a:p>
        </p:txBody>
      </p:sp>
      <p:sp>
        <p:nvSpPr>
          <p:cNvPr id="6" name="TextBox 5"/>
          <p:cNvSpPr txBox="1"/>
          <p:nvPr/>
        </p:nvSpPr>
        <p:spPr>
          <a:xfrm>
            <a:off x="5489533" y="2520501"/>
            <a:ext cx="1098731" cy="307777"/>
          </a:xfrm>
          <a:prstGeom prst="rect">
            <a:avLst/>
          </a:prstGeom>
          <a:noFill/>
        </p:spPr>
        <p:txBody>
          <a:bodyPr wrap="square" rtlCol="0">
            <a:spAutoFit/>
          </a:bodyPr>
          <a:lstStyle/>
          <a:p>
            <a:r>
              <a:rPr lang="en-GB" sz="1400" dirty="0" smtClean="0"/>
              <a:t>Consumer</a:t>
            </a:r>
            <a:endParaRPr lang="en-GB" sz="1400" dirty="0"/>
          </a:p>
        </p:txBody>
      </p:sp>
      <p:sp>
        <p:nvSpPr>
          <p:cNvPr id="7" name="TextBox 6"/>
          <p:cNvSpPr txBox="1"/>
          <p:nvPr/>
        </p:nvSpPr>
        <p:spPr>
          <a:xfrm>
            <a:off x="7289372" y="2520500"/>
            <a:ext cx="930319" cy="307777"/>
          </a:xfrm>
          <a:prstGeom prst="rect">
            <a:avLst/>
          </a:prstGeom>
          <a:noFill/>
        </p:spPr>
        <p:txBody>
          <a:bodyPr wrap="none" rtlCol="0">
            <a:spAutoFit/>
          </a:bodyPr>
          <a:lstStyle/>
          <a:p>
            <a:r>
              <a:rPr lang="en-GB" sz="1400" dirty="0" smtClean="0"/>
              <a:t>Provider</a:t>
            </a:r>
            <a:endParaRPr lang="en-GB" sz="1400" dirty="0"/>
          </a:p>
        </p:txBody>
      </p:sp>
      <p:sp>
        <p:nvSpPr>
          <p:cNvPr id="16" name="Oval 15"/>
          <p:cNvSpPr/>
          <p:nvPr/>
        </p:nvSpPr>
        <p:spPr>
          <a:xfrm>
            <a:off x="5273140" y="796418"/>
            <a:ext cx="1531520" cy="979041"/>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kern="0" dirty="0" smtClean="0">
                <a:solidFill>
                  <a:prstClr val="black"/>
                </a:solidFill>
                <a:latin typeface="Calibri" panose="020F0502020204030204"/>
              </a:rPr>
              <a:t>MO Login Service</a:t>
            </a:r>
          </a:p>
          <a:p>
            <a:pPr algn="ctr" fontAlgn="auto">
              <a:spcBef>
                <a:spcPts val="0"/>
              </a:spcBef>
              <a:spcAft>
                <a:spcPts val="0"/>
              </a:spcAft>
            </a:pPr>
            <a:r>
              <a:rPr lang="en-GB" kern="0" dirty="0" smtClean="0">
                <a:solidFill>
                  <a:prstClr val="black"/>
                </a:solidFill>
                <a:latin typeface="Calibri" panose="020F0502020204030204"/>
              </a:rPr>
              <a:t>CSI</a:t>
            </a:r>
          </a:p>
        </p:txBody>
      </p:sp>
      <p:sp>
        <p:nvSpPr>
          <p:cNvPr id="17" name="Rectangle 16"/>
          <p:cNvSpPr/>
          <p:nvPr/>
        </p:nvSpPr>
        <p:spPr>
          <a:xfrm>
            <a:off x="7110328" y="832369"/>
            <a:ext cx="1308645" cy="9071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kern="0" dirty="0">
                <a:solidFill>
                  <a:prstClr val="black"/>
                </a:solidFill>
                <a:latin typeface="Calibri" panose="020F0502020204030204"/>
              </a:rPr>
              <a:t>MO Login </a:t>
            </a:r>
            <a:r>
              <a:rPr lang="en-GB" kern="0" dirty="0" smtClean="0">
                <a:solidFill>
                  <a:prstClr val="black"/>
                </a:solidFill>
                <a:latin typeface="Calibri" panose="020F0502020204030204"/>
              </a:rPr>
              <a:t>Service</a:t>
            </a:r>
          </a:p>
          <a:p>
            <a:pPr algn="ctr" fontAlgn="auto">
              <a:spcBef>
                <a:spcPts val="0"/>
              </a:spcBef>
              <a:spcAft>
                <a:spcPts val="0"/>
              </a:spcAft>
            </a:pPr>
            <a:r>
              <a:rPr lang="en-GB" kern="0" dirty="0" smtClean="0">
                <a:solidFill>
                  <a:prstClr val="black"/>
                </a:solidFill>
                <a:latin typeface="Calibri" panose="020F0502020204030204"/>
              </a:rPr>
              <a:t>PSI</a:t>
            </a:r>
            <a:endParaRPr lang="en-GB" kern="0" dirty="0">
              <a:solidFill>
                <a:prstClr val="black"/>
              </a:solidFill>
              <a:latin typeface="Calibri" panose="020F0502020204030204"/>
            </a:endParaRPr>
          </a:p>
        </p:txBody>
      </p:sp>
      <p:sp>
        <p:nvSpPr>
          <p:cNvPr id="4" name="Oval 3"/>
          <p:cNvSpPr/>
          <p:nvPr/>
        </p:nvSpPr>
        <p:spPr>
          <a:xfrm>
            <a:off x="5273139" y="2992937"/>
            <a:ext cx="1531520" cy="979041"/>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5" name="Rectangle 4"/>
          <p:cNvSpPr/>
          <p:nvPr/>
        </p:nvSpPr>
        <p:spPr>
          <a:xfrm>
            <a:off x="7110328" y="3032104"/>
            <a:ext cx="1313989" cy="90070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Tree>
    <p:extLst>
      <p:ext uri="{BB962C8B-B14F-4D97-AF65-F5344CB8AC3E}">
        <p14:creationId xmlns:p14="http://schemas.microsoft.com/office/powerpoint/2010/main" val="20012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149150"/>
            <a:ext cx="7174846" cy="430887"/>
          </a:xfrm>
        </p:spPr>
        <p:txBody>
          <a:bodyPr/>
          <a:lstStyle/>
          <a:p>
            <a:r>
              <a:rPr lang="en-GB" dirty="0" smtClean="0"/>
              <a:t>Login Stage : Secure Login Service components</a:t>
            </a:r>
            <a:endParaRPr lang="en-GB" dirty="0"/>
          </a:p>
        </p:txBody>
      </p:sp>
      <p:sp>
        <p:nvSpPr>
          <p:cNvPr id="3" name="Content Placeholder 2"/>
          <p:cNvSpPr>
            <a:spLocks noGrp="1"/>
          </p:cNvSpPr>
          <p:nvPr>
            <p:ph idx="1"/>
          </p:nvPr>
        </p:nvSpPr>
        <p:spPr>
          <a:xfrm>
            <a:off x="146714" y="739076"/>
            <a:ext cx="8748000" cy="1825500"/>
          </a:xfrm>
        </p:spPr>
        <p:txBody>
          <a:bodyPr/>
          <a:lstStyle/>
          <a:p>
            <a:pPr>
              <a:buFont typeface="Arial" panose="020B0604020202020204" pitchFamily="34" charset="0"/>
              <a:buChar char="•"/>
            </a:pPr>
            <a:endParaRPr lang="en-GB" dirty="0" smtClean="0"/>
          </a:p>
          <a:p>
            <a:pPr>
              <a:buFont typeface="Arial" panose="020B0604020202020204" pitchFamily="34" charset="0"/>
              <a:buChar char="•"/>
            </a:pPr>
            <a:r>
              <a:rPr lang="en-GB" dirty="0" smtClean="0"/>
              <a:t>AuthId negotiation </a:t>
            </a:r>
            <a:r>
              <a:rPr lang="en-GB" i="1" dirty="0" smtClean="0"/>
              <a:t>(proposition)</a:t>
            </a:r>
          </a:p>
          <a:p>
            <a:pPr marL="1095750" lvl="1" indent="-285750">
              <a:buFont typeface="Courier New" panose="02070309020205020404" pitchFamily="49" charset="0"/>
              <a:buChar char="o"/>
            </a:pPr>
            <a:r>
              <a:rPr lang="en-GB" dirty="0" smtClean="0"/>
              <a:t>Perform </a:t>
            </a:r>
            <a:r>
              <a:rPr lang="en-GB" dirty="0" smtClean="0"/>
              <a:t>negotiation of authId</a:t>
            </a:r>
          </a:p>
          <a:p>
            <a:pPr marL="1095750" lvl="1" indent="-285750">
              <a:buFont typeface="Courier New" panose="02070309020205020404" pitchFamily="49" charset="0"/>
              <a:buChar char="o"/>
            </a:pPr>
            <a:r>
              <a:rPr lang="en-GB" dirty="0" smtClean="0"/>
              <a:t>Plugged to the Security Service</a:t>
            </a:r>
          </a:p>
        </p:txBody>
      </p:sp>
      <p:sp>
        <p:nvSpPr>
          <p:cNvPr id="12" name="Oval 11"/>
          <p:cNvSpPr/>
          <p:nvPr/>
        </p:nvSpPr>
        <p:spPr>
          <a:xfrm>
            <a:off x="5143833" y="1061076"/>
            <a:ext cx="1445362" cy="89835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7165646" y="1058728"/>
            <a:ext cx="1313989" cy="900706"/>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8" name="TextBox 7"/>
          <p:cNvSpPr txBox="1"/>
          <p:nvPr/>
        </p:nvSpPr>
        <p:spPr>
          <a:xfrm>
            <a:off x="5233168" y="1185915"/>
            <a:ext cx="126669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prstClr val="black"/>
                </a:solidFill>
                <a:latin typeface="Calibri" panose="020F0502020204030204"/>
              </a:rPr>
              <a:t>negotiation</a:t>
            </a:r>
            <a:endParaRPr lang="en-GB" kern="0" dirty="0">
              <a:solidFill>
                <a:prstClr val="black"/>
              </a:solidFill>
              <a:latin typeface="Calibri" panose="020F0502020204030204"/>
            </a:endParaRPr>
          </a:p>
        </p:txBody>
      </p:sp>
      <p:sp>
        <p:nvSpPr>
          <p:cNvPr id="14" name="TextBox 13"/>
          <p:cNvSpPr txBox="1"/>
          <p:nvPr/>
        </p:nvSpPr>
        <p:spPr>
          <a:xfrm>
            <a:off x="5185823" y="740250"/>
            <a:ext cx="1361382" cy="307777"/>
          </a:xfrm>
          <a:prstGeom prst="rect">
            <a:avLst/>
          </a:prstGeom>
          <a:noFill/>
        </p:spPr>
        <p:txBody>
          <a:bodyPr wrap="square" rtlCol="0">
            <a:spAutoFit/>
          </a:bodyPr>
          <a:lstStyle/>
          <a:p>
            <a:pPr algn="ctr"/>
            <a:r>
              <a:rPr lang="en-GB" sz="1400" dirty="0" smtClean="0"/>
              <a:t>“Consumer”</a:t>
            </a:r>
            <a:endParaRPr lang="en-GB" sz="1400" dirty="0"/>
          </a:p>
        </p:txBody>
      </p:sp>
      <p:sp>
        <p:nvSpPr>
          <p:cNvPr id="15" name="TextBox 14"/>
          <p:cNvSpPr txBox="1"/>
          <p:nvPr/>
        </p:nvSpPr>
        <p:spPr>
          <a:xfrm>
            <a:off x="7165646" y="739076"/>
            <a:ext cx="1269933" cy="307777"/>
          </a:xfrm>
          <a:prstGeom prst="rect">
            <a:avLst/>
          </a:prstGeom>
          <a:noFill/>
        </p:spPr>
        <p:txBody>
          <a:bodyPr wrap="square" rtlCol="0">
            <a:spAutoFit/>
          </a:bodyPr>
          <a:lstStyle/>
          <a:p>
            <a:pPr algn="ctr"/>
            <a:r>
              <a:rPr lang="en-GB" sz="1400" dirty="0" smtClean="0"/>
              <a:t>“Provider”</a:t>
            </a:r>
            <a:endParaRPr lang="en-GB" sz="1400" dirty="0"/>
          </a:p>
        </p:txBody>
      </p:sp>
      <p:sp>
        <p:nvSpPr>
          <p:cNvPr id="19" name="Rounded Rectangle 18"/>
          <p:cNvSpPr/>
          <p:nvPr/>
        </p:nvSpPr>
        <p:spPr>
          <a:xfrm>
            <a:off x="7555034" y="2985390"/>
            <a:ext cx="535212" cy="493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16" name="Content Placeholder 2"/>
          <p:cNvSpPr txBox="1">
            <a:spLocks/>
          </p:cNvSpPr>
          <p:nvPr/>
        </p:nvSpPr>
        <p:spPr bwMode="auto">
          <a:xfrm>
            <a:off x="240056" y="2498229"/>
            <a:ext cx="8748000" cy="1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endParaRPr lang="en-GB" kern="0" dirty="0" smtClean="0"/>
          </a:p>
          <a:p>
            <a:pPr>
              <a:buFont typeface="Arial" panose="020B0604020202020204" pitchFamily="34" charset="0"/>
              <a:buChar char="•"/>
            </a:pPr>
            <a:r>
              <a:rPr lang="en-GB" kern="0" dirty="0"/>
              <a:t>Authorisation </a:t>
            </a:r>
            <a:r>
              <a:rPr lang="en-GB" kern="0" dirty="0" smtClean="0"/>
              <a:t>component </a:t>
            </a:r>
            <a:r>
              <a:rPr lang="en-GB" i="1" kern="0" dirty="0" smtClean="0"/>
              <a:t>(proposition)</a:t>
            </a:r>
          </a:p>
          <a:p>
            <a:pPr marL="1095750" lvl="1" indent="-285750">
              <a:buFont typeface="Courier New" panose="02070309020205020404" pitchFamily="49" charset="0"/>
              <a:buChar char="o"/>
            </a:pPr>
            <a:r>
              <a:rPr lang="en-GB" kern="0" dirty="0"/>
              <a:t>Only present in the SLS Provider</a:t>
            </a:r>
          </a:p>
          <a:p>
            <a:pPr marL="1095750" lvl="1" indent="-285750">
              <a:buFont typeface="Courier New" panose="02070309020205020404" pitchFamily="49" charset="0"/>
              <a:buChar char="o"/>
            </a:pPr>
            <a:r>
              <a:rPr lang="en-GB" kern="0" dirty="0"/>
              <a:t>Get a piece of data (</a:t>
            </a:r>
            <a:r>
              <a:rPr lang="en-GB" kern="0" dirty="0" err="1"/>
              <a:t>authorisationData</a:t>
            </a:r>
            <a:r>
              <a:rPr lang="en-GB" kern="0" dirty="0"/>
              <a:t>) </a:t>
            </a:r>
            <a:r>
              <a:rPr lang="en-GB" kern="0" dirty="0" smtClean="0"/>
              <a:t>for authorisation purpose</a:t>
            </a:r>
            <a:endParaRPr lang="en-GB" kern="0" dirty="0"/>
          </a:p>
        </p:txBody>
      </p:sp>
    </p:spTree>
    <p:extLst>
      <p:ext uri="{BB962C8B-B14F-4D97-AF65-F5344CB8AC3E}">
        <p14:creationId xmlns:p14="http://schemas.microsoft.com/office/powerpoint/2010/main" val="271030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animBg="1"/>
      <p:bldP spid="13" grpId="0" uiExpand="1" animBg="1"/>
      <p:bldP spid="8" grpId="0" uiExpand="1"/>
      <p:bldP spid="14" grpId="0" uiExpand="1"/>
      <p:bldP spid="15" grpId="0" uiExpand="1"/>
      <p:bldP spid="19" grpId="0" animBg="1"/>
      <p:bldP spid="1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Overview</a:t>
            </a:r>
            <a:endParaRPr lang="en-GB" dirty="0"/>
          </a:p>
        </p:txBody>
      </p:sp>
      <p:sp>
        <p:nvSpPr>
          <p:cNvPr id="5" name="Content Placeholder 7"/>
          <p:cNvSpPr txBox="1">
            <a:spLocks/>
          </p:cNvSpPr>
          <p:nvPr/>
        </p:nvSpPr>
        <p:spPr bwMode="auto">
          <a:xfrm>
            <a:off x="143086" y="783237"/>
            <a:ext cx="8748000" cy="366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kern="0" dirty="0" smtClean="0"/>
              <a:t>Current concept and identified issues</a:t>
            </a:r>
          </a:p>
          <a:p>
            <a:pPr marL="1095750" lvl="1" indent="-285750">
              <a:buFontTx/>
              <a:buChar char="-"/>
            </a:pPr>
            <a:r>
              <a:rPr lang="en-GB" kern="0" dirty="0" err="1" smtClean="0"/>
              <a:t>AuthID</a:t>
            </a:r>
            <a:r>
              <a:rPr lang="en-GB" kern="0" dirty="0" smtClean="0"/>
              <a:t> separate from message authentication</a:t>
            </a:r>
          </a:p>
          <a:p>
            <a:pPr marL="1095750" lvl="1" indent="-285750">
              <a:buFontTx/>
              <a:buChar char="-"/>
            </a:pPr>
            <a:r>
              <a:rPr lang="en-GB" kern="0" dirty="0" smtClean="0"/>
              <a:t>Vulnerable to Man In The Middle attack</a:t>
            </a:r>
          </a:p>
          <a:p>
            <a:pPr marL="1095750" lvl="1" indent="-285750">
              <a:buFontTx/>
              <a:buChar char="-"/>
            </a:pPr>
            <a:r>
              <a:rPr lang="en-GB" kern="0" dirty="0" smtClean="0"/>
              <a:t>Delegation of security concerns to transport layer</a:t>
            </a:r>
          </a:p>
          <a:p>
            <a:pPr>
              <a:buFont typeface="Arial" panose="020B0604020202020204" pitchFamily="34" charset="0"/>
              <a:buChar char="•"/>
            </a:pPr>
            <a:r>
              <a:rPr lang="en-GB" kern="0" dirty="0" smtClean="0"/>
              <a:t>Proposed solutions for Authentication and Authorisation</a:t>
            </a:r>
          </a:p>
          <a:p>
            <a:pPr marL="1095750" lvl="1" indent="-285750">
              <a:buFontTx/>
              <a:buChar char="-"/>
            </a:pPr>
            <a:r>
              <a:rPr lang="en-GB" kern="0" dirty="0" smtClean="0"/>
              <a:t>Modular Architecture</a:t>
            </a:r>
          </a:p>
          <a:p>
            <a:pPr marL="1095750" lvl="1" indent="-285750">
              <a:buFontTx/>
              <a:buChar char="-"/>
            </a:pPr>
            <a:r>
              <a:rPr lang="en-GB" kern="0" dirty="0" smtClean="0"/>
              <a:t>Login Service -&gt; Secure Login Service</a:t>
            </a:r>
          </a:p>
          <a:p>
            <a:pPr marL="1095750" lvl="1" indent="-285750">
              <a:buFontTx/>
              <a:buChar char="-"/>
            </a:pPr>
            <a:r>
              <a:rPr lang="en-GB" kern="0" dirty="0" smtClean="0"/>
              <a:t>Central Authority Service</a:t>
            </a:r>
          </a:p>
          <a:p>
            <a:pPr marL="1095750" lvl="1" indent="-285750">
              <a:buFontTx/>
              <a:buChar char="-"/>
            </a:pPr>
            <a:r>
              <a:rPr lang="en-GB" kern="0" dirty="0" smtClean="0"/>
              <a:t>Authenticity schemes: symmetric, asymmetric</a:t>
            </a:r>
          </a:p>
          <a:p>
            <a:pPr marL="285750" indent="-285750">
              <a:buFont typeface="Arial" panose="020B0604020202020204" pitchFamily="34" charset="0"/>
              <a:buChar char="•"/>
            </a:pPr>
            <a:r>
              <a:rPr lang="en-GB" kern="0" dirty="0" smtClean="0"/>
              <a:t>Conclusions and Recommendations</a:t>
            </a:r>
          </a:p>
          <a:p>
            <a:pPr>
              <a:buFont typeface="Arial" panose="020B0604020202020204" pitchFamily="34" charset="0"/>
              <a:buChar char="•"/>
            </a:pPr>
            <a:endParaRPr lang="en-GB" kern="0" dirty="0" smtClean="0"/>
          </a:p>
          <a:p>
            <a:pPr>
              <a:buFont typeface="Arial" panose="020B0604020202020204" pitchFamily="34" charset="0"/>
              <a:buChar char="•"/>
            </a:pPr>
            <a:endParaRPr lang="en-GB" kern="0" dirty="0" smtClean="0"/>
          </a:p>
        </p:txBody>
      </p:sp>
    </p:spTree>
    <p:extLst>
      <p:ext uri="{BB962C8B-B14F-4D97-AF65-F5344CB8AC3E}">
        <p14:creationId xmlns:p14="http://schemas.microsoft.com/office/powerpoint/2010/main" val="41496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269433"/>
            <a:ext cx="7174846" cy="769441"/>
          </a:xfrm>
        </p:spPr>
        <p:txBody>
          <a:bodyPr/>
          <a:lstStyle/>
          <a:p>
            <a:r>
              <a:rPr lang="en-GB" dirty="0" smtClean="0"/>
              <a:t>Security Service and AuthId </a:t>
            </a:r>
            <a:r>
              <a:rPr lang="en-GB" dirty="0"/>
              <a:t>N</a:t>
            </a:r>
            <a:r>
              <a:rPr lang="en-GB" dirty="0" smtClean="0"/>
              <a:t>egotiation </a:t>
            </a:r>
            <a:r>
              <a:rPr lang="en-GB" dirty="0"/>
              <a:t>P</a:t>
            </a:r>
            <a:r>
              <a:rPr lang="en-GB" dirty="0" smtClean="0"/>
              <a:t>seudo </a:t>
            </a:r>
            <a:r>
              <a:rPr lang="en-GB" dirty="0"/>
              <a:t>S</a:t>
            </a:r>
            <a:r>
              <a:rPr lang="en-GB" dirty="0" smtClean="0"/>
              <a:t>ervice</a:t>
            </a:r>
            <a:endParaRPr lang="en-GB" dirty="0"/>
          </a:p>
        </p:txBody>
      </p:sp>
      <p:sp>
        <p:nvSpPr>
          <p:cNvPr id="4" name="Oval 3"/>
          <p:cNvSpPr/>
          <p:nvPr/>
        </p:nvSpPr>
        <p:spPr>
          <a:xfrm>
            <a:off x="3371997" y="2059303"/>
            <a:ext cx="1111740" cy="870235"/>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5" name="Rectangle 4"/>
          <p:cNvSpPr/>
          <p:nvPr/>
        </p:nvSpPr>
        <p:spPr>
          <a:xfrm>
            <a:off x="5479923" y="2089518"/>
            <a:ext cx="988438" cy="8448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9" name="Rectangle 8"/>
          <p:cNvSpPr/>
          <p:nvPr/>
        </p:nvSpPr>
        <p:spPr>
          <a:xfrm>
            <a:off x="3176330" y="2059303"/>
            <a:ext cx="208715" cy="87023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5" name="Oval 14"/>
          <p:cNvSpPr/>
          <p:nvPr/>
        </p:nvSpPr>
        <p:spPr>
          <a:xfrm>
            <a:off x="462701" y="2089518"/>
            <a:ext cx="1175129" cy="745054"/>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Rectangle 15"/>
          <p:cNvSpPr/>
          <p:nvPr/>
        </p:nvSpPr>
        <p:spPr>
          <a:xfrm>
            <a:off x="7317932" y="2092977"/>
            <a:ext cx="1046479" cy="84298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7" name="TextBox 16"/>
          <p:cNvSpPr txBox="1"/>
          <p:nvPr/>
        </p:nvSpPr>
        <p:spPr>
          <a:xfrm>
            <a:off x="1797773" y="1916229"/>
            <a:ext cx="1268809" cy="307777"/>
          </a:xfrm>
          <a:prstGeom prst="rect">
            <a:avLst/>
          </a:prstGeom>
          <a:noFill/>
        </p:spPr>
        <p:txBody>
          <a:bodyPr wrap="none" rtlCol="0">
            <a:spAutoFit/>
          </a:bodyPr>
          <a:lstStyle/>
          <a:p>
            <a:pPr fontAlgn="auto">
              <a:spcBef>
                <a:spcPts val="0"/>
              </a:spcBef>
              <a:spcAft>
                <a:spcPts val="0"/>
              </a:spcAft>
            </a:pPr>
            <a:r>
              <a:rPr lang="en-GB" sz="1400" dirty="0" err="1" smtClean="0">
                <a:solidFill>
                  <a:srgbClr val="70AD47"/>
                </a:solidFill>
                <a:latin typeface="Calibri" panose="020F0502020204030204"/>
              </a:rPr>
              <a:t>SecureRequest</a:t>
            </a:r>
            <a:endParaRPr lang="en-GB" dirty="0">
              <a:solidFill>
                <a:srgbClr val="70AD47"/>
              </a:solidFill>
              <a:latin typeface="Calibri" panose="020F0502020204030204"/>
            </a:endParaRPr>
          </a:p>
        </p:txBody>
      </p:sp>
      <p:sp>
        <p:nvSpPr>
          <p:cNvPr id="18" name="TextBox 17"/>
          <p:cNvSpPr txBox="1"/>
          <p:nvPr/>
        </p:nvSpPr>
        <p:spPr>
          <a:xfrm>
            <a:off x="1836603" y="2221155"/>
            <a:ext cx="1152944" cy="307777"/>
          </a:xfrm>
          <a:prstGeom prst="rect">
            <a:avLst/>
          </a:prstGeom>
          <a:noFill/>
        </p:spPr>
        <p:txBody>
          <a:bodyPr wrap="none" rtlCol="0">
            <a:spAutoFit/>
          </a:bodyPr>
          <a:lstStyle/>
          <a:p>
            <a:pPr fontAlgn="auto">
              <a:spcBef>
                <a:spcPts val="0"/>
              </a:spcBef>
              <a:spcAft>
                <a:spcPts val="0"/>
              </a:spcAft>
            </a:pPr>
            <a:r>
              <a:rPr lang="en-GB" sz="1400" dirty="0" err="1" smtClean="0">
                <a:solidFill>
                  <a:srgbClr val="70AD47"/>
                </a:solidFill>
                <a:latin typeface="Calibri" panose="020F0502020204030204"/>
              </a:rPr>
              <a:t>SecureInvoke</a:t>
            </a:r>
            <a:endParaRPr lang="en-GB" dirty="0">
              <a:solidFill>
                <a:srgbClr val="70AD47"/>
              </a:solidFill>
              <a:latin typeface="Calibri" panose="020F0502020204030204"/>
            </a:endParaRPr>
          </a:p>
        </p:txBody>
      </p:sp>
      <p:cxnSp>
        <p:nvCxnSpPr>
          <p:cNvPr id="19" name="Straight Arrow Connector 18"/>
          <p:cNvCxnSpPr/>
          <p:nvPr/>
        </p:nvCxnSpPr>
        <p:spPr>
          <a:xfrm flipV="1">
            <a:off x="1637830" y="2547417"/>
            <a:ext cx="1564809" cy="0"/>
          </a:xfrm>
          <a:prstGeom prst="straightConnector1">
            <a:avLst/>
          </a:prstGeom>
          <a:noFill/>
          <a:ln w="19050" cap="flat" cmpd="sng" algn="ctr">
            <a:solidFill>
              <a:srgbClr val="70AD47"/>
            </a:solidFill>
            <a:prstDash val="dash"/>
            <a:miter lim="800000"/>
            <a:tailEnd type="triangle"/>
          </a:ln>
          <a:effectLst/>
        </p:spPr>
      </p:cxnSp>
      <p:cxnSp>
        <p:nvCxnSpPr>
          <p:cNvPr id="20" name="Straight Arrow Connector 19"/>
          <p:cNvCxnSpPr/>
          <p:nvPr/>
        </p:nvCxnSpPr>
        <p:spPr>
          <a:xfrm>
            <a:off x="1261547" y="2821078"/>
            <a:ext cx="1908000" cy="0"/>
          </a:xfrm>
          <a:prstGeom prst="straightConnector1">
            <a:avLst/>
          </a:prstGeom>
          <a:noFill/>
          <a:ln w="19050" cap="flat" cmpd="sng" algn="ctr">
            <a:solidFill>
              <a:srgbClr val="70AD47"/>
            </a:solidFill>
            <a:prstDash val="dash"/>
            <a:miter lim="800000"/>
            <a:tailEnd type="triangle"/>
          </a:ln>
          <a:effectLst/>
        </p:spPr>
      </p:cxnSp>
      <p:sp>
        <p:nvSpPr>
          <p:cNvPr id="21" name="TextBox 20"/>
          <p:cNvSpPr txBox="1"/>
          <p:nvPr/>
        </p:nvSpPr>
        <p:spPr>
          <a:xfrm>
            <a:off x="1737216" y="2526795"/>
            <a:ext cx="1368000" cy="307777"/>
          </a:xfrm>
          <a:prstGeom prst="rect">
            <a:avLst/>
          </a:prstGeom>
          <a:noFill/>
        </p:spPr>
        <p:txBody>
          <a:bodyPr wrap="none" rtlCol="0">
            <a:spAutoFit/>
          </a:bodyPr>
          <a:lstStyle/>
          <a:p>
            <a:pPr fontAlgn="auto">
              <a:spcBef>
                <a:spcPts val="0"/>
              </a:spcBef>
              <a:spcAft>
                <a:spcPts val="0"/>
              </a:spcAft>
            </a:pPr>
            <a:r>
              <a:rPr lang="en-GB" sz="1400" dirty="0" err="1" smtClean="0">
                <a:solidFill>
                  <a:srgbClr val="70AD47"/>
                </a:solidFill>
                <a:latin typeface="Calibri" panose="020F0502020204030204"/>
              </a:rPr>
              <a:t>UnsecureInvoke</a:t>
            </a:r>
            <a:endParaRPr lang="en-GB" dirty="0">
              <a:solidFill>
                <a:srgbClr val="70AD47"/>
              </a:solidFill>
              <a:latin typeface="Calibri" panose="020F0502020204030204"/>
            </a:endParaRPr>
          </a:p>
        </p:txBody>
      </p:sp>
      <p:cxnSp>
        <p:nvCxnSpPr>
          <p:cNvPr id="28" name="Straight Arrow Connector 27"/>
          <p:cNvCxnSpPr/>
          <p:nvPr/>
        </p:nvCxnSpPr>
        <p:spPr>
          <a:xfrm flipV="1">
            <a:off x="1475358" y="2221155"/>
            <a:ext cx="1728000" cy="0"/>
          </a:xfrm>
          <a:prstGeom prst="straightConnector1">
            <a:avLst/>
          </a:prstGeom>
          <a:noFill/>
          <a:ln w="19050" cap="flat" cmpd="sng" algn="ctr">
            <a:solidFill>
              <a:srgbClr val="70AD47"/>
            </a:solidFill>
            <a:prstDash val="dash"/>
            <a:miter lim="800000"/>
            <a:headEnd type="triangle"/>
            <a:tailEnd type="triangle"/>
          </a:ln>
          <a:effectLst/>
        </p:spPr>
      </p:cxnSp>
      <p:cxnSp>
        <p:nvCxnSpPr>
          <p:cNvPr id="88" name="Straight Arrow Connector 87"/>
          <p:cNvCxnSpPr/>
          <p:nvPr/>
        </p:nvCxnSpPr>
        <p:spPr>
          <a:xfrm flipV="1">
            <a:off x="4369421" y="2269535"/>
            <a:ext cx="1116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89" name="Straight Arrow Connector 88"/>
          <p:cNvCxnSpPr/>
          <p:nvPr/>
        </p:nvCxnSpPr>
        <p:spPr>
          <a:xfrm flipV="1">
            <a:off x="4464000" y="2544236"/>
            <a:ext cx="1008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90" name="Straight Arrow Connector 89"/>
          <p:cNvCxnSpPr/>
          <p:nvPr/>
        </p:nvCxnSpPr>
        <p:spPr>
          <a:xfrm>
            <a:off x="4255923" y="2821078"/>
            <a:ext cx="1224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91" name="Straight Arrow Connector 90"/>
          <p:cNvCxnSpPr/>
          <p:nvPr/>
        </p:nvCxnSpPr>
        <p:spPr>
          <a:xfrm flipV="1">
            <a:off x="6456756" y="2269535"/>
            <a:ext cx="576000" cy="0"/>
          </a:xfrm>
          <a:prstGeom prst="straightConnector1">
            <a:avLst/>
          </a:prstGeom>
          <a:noFill/>
          <a:ln w="19050" cap="flat" cmpd="sng" algn="ctr">
            <a:solidFill>
              <a:srgbClr val="70AD47"/>
            </a:solidFill>
            <a:prstDash val="dash"/>
            <a:miter lim="800000"/>
            <a:headEnd type="triangle"/>
            <a:tailEnd type="triangle"/>
          </a:ln>
          <a:effectLst/>
        </p:spPr>
      </p:cxnSp>
      <p:cxnSp>
        <p:nvCxnSpPr>
          <p:cNvPr id="92" name="Straight Arrow Connector 91"/>
          <p:cNvCxnSpPr/>
          <p:nvPr/>
        </p:nvCxnSpPr>
        <p:spPr>
          <a:xfrm>
            <a:off x="6463361" y="2537859"/>
            <a:ext cx="576000" cy="0"/>
          </a:xfrm>
          <a:prstGeom prst="straightConnector1">
            <a:avLst/>
          </a:prstGeom>
          <a:noFill/>
          <a:ln w="19050" cap="flat" cmpd="sng" algn="ctr">
            <a:solidFill>
              <a:srgbClr val="70AD47"/>
            </a:solidFill>
            <a:prstDash val="dash"/>
            <a:miter lim="800000"/>
            <a:headEnd type="triangle"/>
            <a:tailEnd type="triangle"/>
          </a:ln>
          <a:effectLst/>
        </p:spPr>
      </p:cxnSp>
      <p:cxnSp>
        <p:nvCxnSpPr>
          <p:cNvPr id="93" name="Straight Arrow Connector 92"/>
          <p:cNvCxnSpPr/>
          <p:nvPr/>
        </p:nvCxnSpPr>
        <p:spPr>
          <a:xfrm>
            <a:off x="6463361" y="2810213"/>
            <a:ext cx="576000" cy="1"/>
          </a:xfrm>
          <a:prstGeom prst="straightConnector1">
            <a:avLst/>
          </a:prstGeom>
          <a:noFill/>
          <a:ln w="19050" cap="flat" cmpd="sng" algn="ctr">
            <a:solidFill>
              <a:srgbClr val="70AD47"/>
            </a:solidFill>
            <a:prstDash val="dash"/>
            <a:miter lim="800000"/>
            <a:headEnd type="triangle"/>
            <a:tailEnd type="triangle"/>
          </a:ln>
          <a:effectLst/>
        </p:spPr>
      </p:cxnSp>
      <p:sp>
        <p:nvSpPr>
          <p:cNvPr id="34" name="Rectangle 33"/>
          <p:cNvSpPr/>
          <p:nvPr/>
        </p:nvSpPr>
        <p:spPr>
          <a:xfrm>
            <a:off x="7032755" y="2089518"/>
            <a:ext cx="201165" cy="84002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489005" y="2124831"/>
            <a:ext cx="1144864"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Calibri" panose="020F0502020204030204"/>
              </a:rPr>
              <a:t>negotiation</a:t>
            </a:r>
            <a:endParaRPr lang="en-GB" sz="1600" kern="0" dirty="0">
              <a:solidFill>
                <a:prstClr val="black"/>
              </a:solidFill>
              <a:latin typeface="Calibri" panose="020F0502020204030204"/>
            </a:endParaRPr>
          </a:p>
        </p:txBody>
      </p:sp>
      <p:sp>
        <p:nvSpPr>
          <p:cNvPr id="3" name="TextBox 2"/>
          <p:cNvSpPr txBox="1"/>
          <p:nvPr/>
        </p:nvSpPr>
        <p:spPr>
          <a:xfrm>
            <a:off x="2719475" y="1301164"/>
            <a:ext cx="1122423" cy="646331"/>
          </a:xfrm>
          <a:prstGeom prst="rect">
            <a:avLst/>
          </a:prstGeom>
          <a:noFill/>
        </p:spPr>
        <p:txBody>
          <a:bodyPr wrap="none" rtlCol="0">
            <a:spAutoFit/>
          </a:bodyPr>
          <a:lstStyle/>
          <a:p>
            <a:pPr algn="ctr"/>
            <a:r>
              <a:rPr lang="en-GB" sz="1200" dirty="0" smtClean="0"/>
              <a:t>“Consumed </a:t>
            </a:r>
          </a:p>
          <a:p>
            <a:pPr algn="ctr"/>
            <a:r>
              <a:rPr lang="en-GB" sz="1200" dirty="0" smtClean="0"/>
              <a:t>Service </a:t>
            </a:r>
          </a:p>
          <a:p>
            <a:pPr algn="ctr"/>
            <a:r>
              <a:rPr lang="en-GB" sz="1200" dirty="0" smtClean="0"/>
              <a:t>Interface”</a:t>
            </a:r>
            <a:endParaRPr lang="en-GB" sz="1200" dirty="0"/>
          </a:p>
        </p:txBody>
      </p:sp>
      <p:sp>
        <p:nvSpPr>
          <p:cNvPr id="23" name="TextBox 22"/>
          <p:cNvSpPr txBox="1"/>
          <p:nvPr/>
        </p:nvSpPr>
        <p:spPr>
          <a:xfrm>
            <a:off x="6712611" y="1281563"/>
            <a:ext cx="976999" cy="646331"/>
          </a:xfrm>
          <a:prstGeom prst="rect">
            <a:avLst/>
          </a:prstGeom>
          <a:noFill/>
        </p:spPr>
        <p:txBody>
          <a:bodyPr wrap="none" rtlCol="0">
            <a:spAutoFit/>
          </a:bodyPr>
          <a:lstStyle/>
          <a:p>
            <a:pPr algn="ctr"/>
            <a:r>
              <a:rPr lang="en-GB" sz="1200" dirty="0" smtClean="0"/>
              <a:t>“Provided </a:t>
            </a:r>
          </a:p>
          <a:p>
            <a:pPr algn="ctr"/>
            <a:r>
              <a:rPr lang="en-GB" sz="1200" dirty="0" smtClean="0"/>
              <a:t>Service </a:t>
            </a:r>
          </a:p>
          <a:p>
            <a:pPr algn="ctr"/>
            <a:r>
              <a:rPr lang="en-GB" sz="1200" dirty="0" smtClean="0"/>
              <a:t>Interface”</a:t>
            </a:r>
            <a:endParaRPr lang="en-GB" sz="1200" dirty="0"/>
          </a:p>
        </p:txBody>
      </p:sp>
    </p:spTree>
    <p:extLst>
      <p:ext uri="{BB962C8B-B14F-4D97-AF65-F5344CB8AC3E}">
        <p14:creationId xmlns:p14="http://schemas.microsoft.com/office/powerpoint/2010/main" val="114184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 of the specific Security </a:t>
            </a:r>
            <a:r>
              <a:rPr lang="en-GB" dirty="0"/>
              <a:t>S</a:t>
            </a:r>
            <a:r>
              <a:rPr lang="en-GB" dirty="0" smtClean="0"/>
              <a:t>ervice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85" y="907627"/>
            <a:ext cx="4760759" cy="33959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874" y="2755342"/>
            <a:ext cx="3391194" cy="15393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909" y="1076959"/>
            <a:ext cx="3513124" cy="1165961"/>
          </a:xfrm>
          <a:prstGeom prst="rect">
            <a:avLst/>
          </a:prstGeom>
        </p:spPr>
      </p:pic>
      <p:sp>
        <p:nvSpPr>
          <p:cNvPr id="7" name="Rectangle 6"/>
          <p:cNvSpPr/>
          <p:nvPr/>
        </p:nvSpPr>
        <p:spPr>
          <a:xfrm>
            <a:off x="143085" y="1751927"/>
            <a:ext cx="4839824" cy="28078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903844" y="810621"/>
            <a:ext cx="3938684" cy="36054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3386174" y="2700670"/>
            <a:ext cx="1111740" cy="132543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11" name="Rectangle 10"/>
          <p:cNvSpPr/>
          <p:nvPr/>
        </p:nvSpPr>
        <p:spPr>
          <a:xfrm>
            <a:off x="5494100" y="2700670"/>
            <a:ext cx="988438" cy="133024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12" name="Rectangle 11"/>
          <p:cNvSpPr/>
          <p:nvPr/>
        </p:nvSpPr>
        <p:spPr>
          <a:xfrm>
            <a:off x="3190507" y="3412748"/>
            <a:ext cx="195667" cy="38669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Oval 12"/>
          <p:cNvSpPr/>
          <p:nvPr/>
        </p:nvSpPr>
        <p:spPr>
          <a:xfrm>
            <a:off x="788947" y="3233570"/>
            <a:ext cx="1175129" cy="745054"/>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Rectangle 13"/>
          <p:cNvSpPr/>
          <p:nvPr/>
        </p:nvSpPr>
        <p:spPr>
          <a:xfrm>
            <a:off x="7332109" y="3189546"/>
            <a:ext cx="1046479" cy="84298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5" name="TextBox 14"/>
          <p:cNvSpPr txBox="1"/>
          <p:nvPr/>
        </p:nvSpPr>
        <p:spPr>
          <a:xfrm>
            <a:off x="1811950" y="3012798"/>
            <a:ext cx="1268809" cy="307777"/>
          </a:xfrm>
          <a:prstGeom prst="rect">
            <a:avLst/>
          </a:prstGeom>
          <a:noFill/>
        </p:spPr>
        <p:txBody>
          <a:bodyPr wrap="none" rtlCol="0">
            <a:spAutoFit/>
          </a:bodyPr>
          <a:lstStyle/>
          <a:p>
            <a:pPr fontAlgn="auto">
              <a:spcBef>
                <a:spcPts val="0"/>
              </a:spcBef>
              <a:spcAft>
                <a:spcPts val="0"/>
              </a:spcAft>
            </a:pPr>
            <a:r>
              <a:rPr lang="en-GB" sz="1400" dirty="0" err="1" smtClean="0">
                <a:solidFill>
                  <a:srgbClr val="70AD47"/>
                </a:solidFill>
                <a:latin typeface="Calibri" panose="020F0502020204030204"/>
              </a:rPr>
              <a:t>SecureRequest</a:t>
            </a:r>
            <a:endParaRPr lang="en-GB" dirty="0">
              <a:solidFill>
                <a:srgbClr val="70AD47"/>
              </a:solidFill>
              <a:latin typeface="Calibri" panose="020F0502020204030204"/>
            </a:endParaRPr>
          </a:p>
        </p:txBody>
      </p:sp>
      <p:cxnSp>
        <p:nvCxnSpPr>
          <p:cNvPr id="20" name="Straight Arrow Connector 19"/>
          <p:cNvCxnSpPr/>
          <p:nvPr/>
        </p:nvCxnSpPr>
        <p:spPr>
          <a:xfrm flipV="1">
            <a:off x="1949302" y="3606440"/>
            <a:ext cx="1241205" cy="0"/>
          </a:xfrm>
          <a:prstGeom prst="straightConnector1">
            <a:avLst/>
          </a:prstGeom>
          <a:noFill/>
          <a:ln w="19050" cap="flat" cmpd="sng" algn="ctr">
            <a:solidFill>
              <a:srgbClr val="70AD47"/>
            </a:solidFill>
            <a:prstDash val="dash"/>
            <a:miter lim="800000"/>
            <a:headEnd type="triangle"/>
            <a:tailEnd type="triangle"/>
          </a:ln>
          <a:effectLst/>
        </p:spPr>
      </p:cxnSp>
      <p:cxnSp>
        <p:nvCxnSpPr>
          <p:cNvPr id="22" name="Straight Arrow Connector 21"/>
          <p:cNvCxnSpPr/>
          <p:nvPr/>
        </p:nvCxnSpPr>
        <p:spPr>
          <a:xfrm flipV="1">
            <a:off x="4478177" y="3640805"/>
            <a:ext cx="1008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26" name="Straight Arrow Connector 25"/>
          <p:cNvCxnSpPr/>
          <p:nvPr/>
        </p:nvCxnSpPr>
        <p:spPr>
          <a:xfrm>
            <a:off x="6476735" y="3639411"/>
            <a:ext cx="576000" cy="1"/>
          </a:xfrm>
          <a:prstGeom prst="straightConnector1">
            <a:avLst/>
          </a:prstGeom>
          <a:noFill/>
          <a:ln w="19050" cap="flat" cmpd="sng" algn="ctr">
            <a:solidFill>
              <a:srgbClr val="70AD47"/>
            </a:solidFill>
            <a:prstDash val="dash"/>
            <a:miter lim="800000"/>
            <a:headEnd type="triangle"/>
            <a:tailEnd type="triangle"/>
          </a:ln>
          <a:effectLst/>
        </p:spPr>
      </p:cxnSp>
      <p:sp>
        <p:nvSpPr>
          <p:cNvPr id="27" name="Rectangle 26"/>
          <p:cNvSpPr/>
          <p:nvPr/>
        </p:nvSpPr>
        <p:spPr>
          <a:xfrm>
            <a:off x="7060797" y="3443911"/>
            <a:ext cx="195667" cy="390999"/>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793390" y="3292023"/>
            <a:ext cx="1144864"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Calibri" panose="020F0502020204030204"/>
              </a:rPr>
              <a:t>negotiation</a:t>
            </a:r>
            <a:endParaRPr lang="en-GB" sz="1600" kern="0" dirty="0">
              <a:solidFill>
                <a:prstClr val="black"/>
              </a:solidFill>
              <a:latin typeface="Calibri" panose="020F0502020204030204"/>
            </a:endParaRPr>
          </a:p>
        </p:txBody>
      </p:sp>
      <p:sp>
        <p:nvSpPr>
          <p:cNvPr id="29" name="TextBox 28"/>
          <p:cNvSpPr txBox="1"/>
          <p:nvPr/>
        </p:nvSpPr>
        <p:spPr>
          <a:xfrm>
            <a:off x="2697985" y="3959817"/>
            <a:ext cx="1122423" cy="646331"/>
          </a:xfrm>
          <a:prstGeom prst="rect">
            <a:avLst/>
          </a:prstGeom>
          <a:noFill/>
        </p:spPr>
        <p:txBody>
          <a:bodyPr wrap="none" rtlCol="0">
            <a:spAutoFit/>
          </a:bodyPr>
          <a:lstStyle/>
          <a:p>
            <a:pPr algn="ctr"/>
            <a:r>
              <a:rPr lang="en-GB" sz="1200" dirty="0" smtClean="0"/>
              <a:t>“Consumed </a:t>
            </a:r>
          </a:p>
          <a:p>
            <a:pPr algn="ctr"/>
            <a:r>
              <a:rPr lang="en-GB" sz="1200" dirty="0" smtClean="0"/>
              <a:t>Service </a:t>
            </a:r>
          </a:p>
          <a:p>
            <a:pPr algn="ctr"/>
            <a:r>
              <a:rPr lang="en-GB" sz="1200" dirty="0" smtClean="0"/>
              <a:t>Interface”</a:t>
            </a:r>
            <a:endParaRPr lang="en-GB" sz="1200" dirty="0"/>
          </a:p>
        </p:txBody>
      </p:sp>
      <p:sp>
        <p:nvSpPr>
          <p:cNvPr id="30" name="TextBox 29"/>
          <p:cNvSpPr txBox="1"/>
          <p:nvPr/>
        </p:nvSpPr>
        <p:spPr>
          <a:xfrm>
            <a:off x="6703579" y="3993827"/>
            <a:ext cx="976999" cy="646331"/>
          </a:xfrm>
          <a:prstGeom prst="rect">
            <a:avLst/>
          </a:prstGeom>
          <a:noFill/>
        </p:spPr>
        <p:txBody>
          <a:bodyPr wrap="none" rtlCol="0">
            <a:spAutoFit/>
          </a:bodyPr>
          <a:lstStyle/>
          <a:p>
            <a:pPr algn="ctr"/>
            <a:r>
              <a:rPr lang="en-GB" sz="1200" dirty="0" smtClean="0"/>
              <a:t>“Provided </a:t>
            </a:r>
          </a:p>
          <a:p>
            <a:pPr algn="ctr"/>
            <a:r>
              <a:rPr lang="en-GB" sz="1200" dirty="0" smtClean="0"/>
              <a:t>Service </a:t>
            </a:r>
          </a:p>
          <a:p>
            <a:pPr algn="ctr"/>
            <a:r>
              <a:rPr lang="en-GB" sz="1200" dirty="0" smtClean="0"/>
              <a:t>Interface”</a:t>
            </a:r>
            <a:endParaRPr lang="en-GB" sz="1200" dirty="0"/>
          </a:p>
        </p:txBody>
      </p:sp>
      <p:cxnSp>
        <p:nvCxnSpPr>
          <p:cNvPr id="31" name="Straight Arrow Connector 30"/>
          <p:cNvCxnSpPr/>
          <p:nvPr/>
        </p:nvCxnSpPr>
        <p:spPr>
          <a:xfrm flipV="1">
            <a:off x="4478177" y="3042077"/>
            <a:ext cx="1008000" cy="0"/>
          </a:xfrm>
          <a:prstGeom prst="straightConnector1">
            <a:avLst/>
          </a:prstGeom>
          <a:noFill/>
          <a:ln w="19050" cap="flat" cmpd="sng" algn="ctr">
            <a:solidFill>
              <a:srgbClr val="70AD47"/>
            </a:solidFill>
            <a:prstDash val="solid"/>
            <a:miter lim="800000"/>
            <a:headEnd type="triangle"/>
            <a:tailEnd type="triangle"/>
          </a:ln>
          <a:effectLst/>
        </p:spPr>
      </p:cxnSp>
      <p:sp>
        <p:nvSpPr>
          <p:cNvPr id="32" name="Oval 31"/>
          <p:cNvSpPr/>
          <p:nvPr/>
        </p:nvSpPr>
        <p:spPr>
          <a:xfrm>
            <a:off x="3486689" y="2339927"/>
            <a:ext cx="3096489" cy="8773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4273963" y="2349999"/>
            <a:ext cx="1490216" cy="307777"/>
          </a:xfrm>
          <a:prstGeom prst="rect">
            <a:avLst/>
          </a:prstGeom>
          <a:noFill/>
        </p:spPr>
        <p:txBody>
          <a:bodyPr wrap="none" rtlCol="0">
            <a:spAutoFit/>
          </a:bodyPr>
          <a:lstStyle/>
          <a:p>
            <a:r>
              <a:rPr lang="en-GB" sz="1400" dirty="0" smtClean="0"/>
              <a:t>Authentication</a:t>
            </a:r>
            <a:endParaRPr lang="en-GB" sz="1400" dirty="0"/>
          </a:p>
        </p:txBody>
      </p:sp>
    </p:spTree>
    <p:extLst>
      <p:ext uri="{BB962C8B-B14F-4D97-AF65-F5344CB8AC3E}">
        <p14:creationId xmlns:p14="http://schemas.microsoft.com/office/powerpoint/2010/main" val="2118245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 of a general Security </a:t>
            </a:r>
            <a:r>
              <a:rPr lang="en-GB" dirty="0"/>
              <a:t>S</a:t>
            </a:r>
            <a:r>
              <a:rPr lang="en-GB" dirty="0" smtClean="0"/>
              <a:t>ervice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705" y="674091"/>
            <a:ext cx="5488715" cy="3887118"/>
          </a:xfrm>
          <a:prstGeom prst="rect">
            <a:avLst/>
          </a:prstGeom>
        </p:spPr>
      </p:pic>
      <p:sp>
        <p:nvSpPr>
          <p:cNvPr id="12" name="Rectangle 11"/>
          <p:cNvSpPr/>
          <p:nvPr/>
        </p:nvSpPr>
        <p:spPr>
          <a:xfrm>
            <a:off x="5504676" y="4616872"/>
            <a:ext cx="2782086" cy="20457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43086" y="2070002"/>
            <a:ext cx="6025116" cy="2491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216053" y="2509284"/>
            <a:ext cx="1111740" cy="1767045"/>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32" name="Rectangle 31"/>
          <p:cNvSpPr/>
          <p:nvPr/>
        </p:nvSpPr>
        <p:spPr>
          <a:xfrm>
            <a:off x="5323979" y="2509284"/>
            <a:ext cx="988438" cy="177184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33" name="Rectangle 32"/>
          <p:cNvSpPr/>
          <p:nvPr/>
        </p:nvSpPr>
        <p:spPr>
          <a:xfrm>
            <a:off x="3020386" y="3406094"/>
            <a:ext cx="208715" cy="87023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Oval 33"/>
          <p:cNvSpPr/>
          <p:nvPr/>
        </p:nvSpPr>
        <p:spPr>
          <a:xfrm>
            <a:off x="306757" y="3436309"/>
            <a:ext cx="1175129" cy="745054"/>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5" name="Rectangle 34"/>
          <p:cNvSpPr/>
          <p:nvPr/>
        </p:nvSpPr>
        <p:spPr>
          <a:xfrm>
            <a:off x="7161988" y="3439768"/>
            <a:ext cx="1046479" cy="84298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36" name="TextBox 35"/>
          <p:cNvSpPr txBox="1"/>
          <p:nvPr/>
        </p:nvSpPr>
        <p:spPr>
          <a:xfrm>
            <a:off x="1641829" y="3263020"/>
            <a:ext cx="1257588" cy="307777"/>
          </a:xfrm>
          <a:prstGeom prst="rect">
            <a:avLst/>
          </a:prstGeom>
          <a:noFill/>
        </p:spPr>
        <p:txBody>
          <a:bodyPr wrap="none" rtlCol="0">
            <a:spAutoFit/>
          </a:bodyPr>
          <a:lstStyle/>
          <a:p>
            <a:pPr fontAlgn="auto">
              <a:spcBef>
                <a:spcPts val="0"/>
              </a:spcBef>
              <a:spcAft>
                <a:spcPts val="0"/>
              </a:spcAft>
            </a:pPr>
            <a:r>
              <a:rPr lang="en-GB" sz="1400" dirty="0" err="1">
                <a:solidFill>
                  <a:srgbClr val="70AD47"/>
                </a:solidFill>
                <a:latin typeface="Calibri" panose="020F0502020204030204"/>
              </a:rPr>
              <a:t>s</a:t>
            </a:r>
            <a:r>
              <a:rPr lang="en-GB" sz="1400" dirty="0" err="1" smtClean="0">
                <a:solidFill>
                  <a:srgbClr val="70AD47"/>
                </a:solidFill>
                <a:latin typeface="Calibri" panose="020F0502020204030204"/>
              </a:rPr>
              <a:t>ecureRequest</a:t>
            </a:r>
            <a:endParaRPr lang="en-GB" dirty="0">
              <a:solidFill>
                <a:srgbClr val="70AD47"/>
              </a:solidFill>
              <a:latin typeface="Calibri" panose="020F0502020204030204"/>
            </a:endParaRPr>
          </a:p>
        </p:txBody>
      </p:sp>
      <p:sp>
        <p:nvSpPr>
          <p:cNvPr id="37" name="TextBox 36"/>
          <p:cNvSpPr txBox="1"/>
          <p:nvPr/>
        </p:nvSpPr>
        <p:spPr>
          <a:xfrm>
            <a:off x="1680659" y="3567946"/>
            <a:ext cx="1180964" cy="307777"/>
          </a:xfrm>
          <a:prstGeom prst="rect">
            <a:avLst/>
          </a:prstGeom>
          <a:noFill/>
        </p:spPr>
        <p:txBody>
          <a:bodyPr wrap="none" rtlCol="0">
            <a:spAutoFit/>
          </a:bodyPr>
          <a:lstStyle/>
          <a:p>
            <a:pPr fontAlgn="auto">
              <a:spcBef>
                <a:spcPts val="0"/>
              </a:spcBef>
              <a:spcAft>
                <a:spcPts val="0"/>
              </a:spcAft>
            </a:pPr>
            <a:r>
              <a:rPr lang="en-GB" sz="1400" dirty="0" err="1">
                <a:solidFill>
                  <a:srgbClr val="70AD47"/>
                </a:solidFill>
                <a:latin typeface="Calibri" panose="020F0502020204030204"/>
              </a:rPr>
              <a:t>s</a:t>
            </a:r>
            <a:r>
              <a:rPr lang="en-GB" sz="1400" dirty="0" err="1" smtClean="0">
                <a:solidFill>
                  <a:srgbClr val="70AD47"/>
                </a:solidFill>
                <a:latin typeface="Calibri" panose="020F0502020204030204"/>
              </a:rPr>
              <a:t>ecureSubmit</a:t>
            </a:r>
            <a:endParaRPr lang="en-GB" dirty="0">
              <a:solidFill>
                <a:srgbClr val="70AD47"/>
              </a:solidFill>
              <a:latin typeface="Calibri" panose="020F0502020204030204"/>
            </a:endParaRPr>
          </a:p>
        </p:txBody>
      </p:sp>
      <p:cxnSp>
        <p:nvCxnSpPr>
          <p:cNvPr id="38" name="Straight Arrow Connector 37"/>
          <p:cNvCxnSpPr/>
          <p:nvPr/>
        </p:nvCxnSpPr>
        <p:spPr>
          <a:xfrm flipV="1">
            <a:off x="1481886" y="3894208"/>
            <a:ext cx="1564809" cy="0"/>
          </a:xfrm>
          <a:prstGeom prst="straightConnector1">
            <a:avLst/>
          </a:prstGeom>
          <a:noFill/>
          <a:ln w="19050" cap="flat" cmpd="sng" algn="ctr">
            <a:solidFill>
              <a:srgbClr val="70AD47"/>
            </a:solidFill>
            <a:prstDash val="dash"/>
            <a:miter lim="800000"/>
            <a:tailEnd type="triangle"/>
          </a:ln>
          <a:effectLst/>
        </p:spPr>
      </p:cxnSp>
      <p:cxnSp>
        <p:nvCxnSpPr>
          <p:cNvPr id="39" name="Straight Arrow Connector 38"/>
          <p:cNvCxnSpPr/>
          <p:nvPr/>
        </p:nvCxnSpPr>
        <p:spPr>
          <a:xfrm>
            <a:off x="1105603" y="4167869"/>
            <a:ext cx="1908000" cy="0"/>
          </a:xfrm>
          <a:prstGeom prst="straightConnector1">
            <a:avLst/>
          </a:prstGeom>
          <a:noFill/>
          <a:ln w="19050" cap="flat" cmpd="sng" algn="ctr">
            <a:solidFill>
              <a:srgbClr val="70AD47"/>
            </a:solidFill>
            <a:prstDash val="dash"/>
            <a:miter lim="800000"/>
            <a:tailEnd type="triangle"/>
          </a:ln>
          <a:effectLst/>
        </p:spPr>
      </p:cxnSp>
      <p:sp>
        <p:nvSpPr>
          <p:cNvPr id="40" name="TextBox 39"/>
          <p:cNvSpPr txBox="1"/>
          <p:nvPr/>
        </p:nvSpPr>
        <p:spPr>
          <a:xfrm>
            <a:off x="1581272" y="3873586"/>
            <a:ext cx="1141723" cy="307777"/>
          </a:xfrm>
          <a:prstGeom prst="rect">
            <a:avLst/>
          </a:prstGeom>
          <a:noFill/>
        </p:spPr>
        <p:txBody>
          <a:bodyPr wrap="none" rtlCol="0">
            <a:spAutoFit/>
          </a:bodyPr>
          <a:lstStyle/>
          <a:p>
            <a:pPr fontAlgn="auto">
              <a:spcBef>
                <a:spcPts val="0"/>
              </a:spcBef>
              <a:spcAft>
                <a:spcPts val="0"/>
              </a:spcAft>
            </a:pPr>
            <a:r>
              <a:rPr lang="en-GB" sz="1400" dirty="0" err="1">
                <a:solidFill>
                  <a:srgbClr val="70AD47"/>
                </a:solidFill>
                <a:latin typeface="Calibri" panose="020F0502020204030204"/>
              </a:rPr>
              <a:t>s</a:t>
            </a:r>
            <a:r>
              <a:rPr lang="en-GB" sz="1400" dirty="0" err="1" smtClean="0">
                <a:solidFill>
                  <a:srgbClr val="70AD47"/>
                </a:solidFill>
                <a:latin typeface="Calibri" panose="020F0502020204030204"/>
              </a:rPr>
              <a:t>ecureInvoke</a:t>
            </a:r>
            <a:endParaRPr lang="en-GB" dirty="0">
              <a:solidFill>
                <a:srgbClr val="70AD47"/>
              </a:solidFill>
              <a:latin typeface="Calibri" panose="020F0502020204030204"/>
            </a:endParaRPr>
          </a:p>
        </p:txBody>
      </p:sp>
      <p:cxnSp>
        <p:nvCxnSpPr>
          <p:cNvPr id="41" name="Straight Arrow Connector 40"/>
          <p:cNvCxnSpPr/>
          <p:nvPr/>
        </p:nvCxnSpPr>
        <p:spPr>
          <a:xfrm flipV="1">
            <a:off x="1319414" y="3567946"/>
            <a:ext cx="1728000" cy="0"/>
          </a:xfrm>
          <a:prstGeom prst="straightConnector1">
            <a:avLst/>
          </a:prstGeom>
          <a:noFill/>
          <a:ln w="19050" cap="flat" cmpd="sng" algn="ctr">
            <a:solidFill>
              <a:srgbClr val="70AD47"/>
            </a:solidFill>
            <a:prstDash val="dash"/>
            <a:miter lim="800000"/>
            <a:headEnd type="triangle"/>
            <a:tailEnd type="triangle"/>
          </a:ln>
          <a:effectLst/>
        </p:spPr>
      </p:cxnSp>
      <p:cxnSp>
        <p:nvCxnSpPr>
          <p:cNvPr id="42" name="Straight Arrow Connector 41"/>
          <p:cNvCxnSpPr/>
          <p:nvPr/>
        </p:nvCxnSpPr>
        <p:spPr>
          <a:xfrm flipV="1">
            <a:off x="4308056" y="3616326"/>
            <a:ext cx="1044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43" name="Straight Arrow Connector 42"/>
          <p:cNvCxnSpPr/>
          <p:nvPr/>
        </p:nvCxnSpPr>
        <p:spPr>
          <a:xfrm flipV="1">
            <a:off x="4243979" y="3891249"/>
            <a:ext cx="1080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44" name="Straight Arrow Connector 43"/>
          <p:cNvCxnSpPr/>
          <p:nvPr/>
        </p:nvCxnSpPr>
        <p:spPr>
          <a:xfrm>
            <a:off x="4099979" y="4167869"/>
            <a:ext cx="1224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45" name="Straight Arrow Connector 44"/>
          <p:cNvCxnSpPr/>
          <p:nvPr/>
        </p:nvCxnSpPr>
        <p:spPr>
          <a:xfrm flipV="1">
            <a:off x="6300812" y="3616326"/>
            <a:ext cx="576000" cy="0"/>
          </a:xfrm>
          <a:prstGeom prst="straightConnector1">
            <a:avLst/>
          </a:prstGeom>
          <a:noFill/>
          <a:ln w="19050" cap="flat" cmpd="sng" algn="ctr">
            <a:solidFill>
              <a:srgbClr val="70AD47"/>
            </a:solidFill>
            <a:prstDash val="dash"/>
            <a:miter lim="800000"/>
            <a:headEnd type="triangle"/>
            <a:tailEnd type="triangle"/>
          </a:ln>
          <a:effectLst/>
        </p:spPr>
      </p:cxnSp>
      <p:cxnSp>
        <p:nvCxnSpPr>
          <p:cNvPr id="46" name="Straight Arrow Connector 45"/>
          <p:cNvCxnSpPr/>
          <p:nvPr/>
        </p:nvCxnSpPr>
        <p:spPr>
          <a:xfrm>
            <a:off x="6307417" y="3884650"/>
            <a:ext cx="576000" cy="0"/>
          </a:xfrm>
          <a:prstGeom prst="straightConnector1">
            <a:avLst/>
          </a:prstGeom>
          <a:noFill/>
          <a:ln w="19050" cap="flat" cmpd="sng" algn="ctr">
            <a:solidFill>
              <a:srgbClr val="70AD47"/>
            </a:solidFill>
            <a:prstDash val="dash"/>
            <a:miter lim="800000"/>
            <a:headEnd type="triangle"/>
            <a:tailEnd type="triangle"/>
          </a:ln>
          <a:effectLst/>
        </p:spPr>
      </p:cxnSp>
      <p:cxnSp>
        <p:nvCxnSpPr>
          <p:cNvPr id="47" name="Straight Arrow Connector 46"/>
          <p:cNvCxnSpPr/>
          <p:nvPr/>
        </p:nvCxnSpPr>
        <p:spPr>
          <a:xfrm>
            <a:off x="6307417" y="4157004"/>
            <a:ext cx="576000" cy="1"/>
          </a:xfrm>
          <a:prstGeom prst="straightConnector1">
            <a:avLst/>
          </a:prstGeom>
          <a:noFill/>
          <a:ln w="19050" cap="flat" cmpd="sng" algn="ctr">
            <a:solidFill>
              <a:srgbClr val="70AD47"/>
            </a:solidFill>
            <a:prstDash val="dash"/>
            <a:miter lim="800000"/>
            <a:headEnd type="triangle"/>
            <a:tailEnd type="triangle"/>
          </a:ln>
          <a:effectLst/>
        </p:spPr>
      </p:cxnSp>
      <p:sp>
        <p:nvSpPr>
          <p:cNvPr id="48" name="Rectangle 47"/>
          <p:cNvSpPr/>
          <p:nvPr/>
        </p:nvSpPr>
        <p:spPr>
          <a:xfrm>
            <a:off x="6876811" y="3436309"/>
            <a:ext cx="201165" cy="84002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TextBox 48"/>
          <p:cNvSpPr txBox="1"/>
          <p:nvPr/>
        </p:nvSpPr>
        <p:spPr>
          <a:xfrm>
            <a:off x="333061" y="3471622"/>
            <a:ext cx="1144864"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Calibri" panose="020F0502020204030204"/>
              </a:rPr>
              <a:t>negotiation</a:t>
            </a:r>
            <a:endParaRPr lang="en-GB" sz="1600" kern="0" dirty="0">
              <a:solidFill>
                <a:prstClr val="black"/>
              </a:solidFill>
              <a:latin typeface="Calibri" panose="020F0502020204030204"/>
            </a:endParaRPr>
          </a:p>
        </p:txBody>
      </p:sp>
      <p:cxnSp>
        <p:nvCxnSpPr>
          <p:cNvPr id="52" name="Straight Arrow Connector 51"/>
          <p:cNvCxnSpPr/>
          <p:nvPr/>
        </p:nvCxnSpPr>
        <p:spPr>
          <a:xfrm flipV="1">
            <a:off x="4216184" y="2833259"/>
            <a:ext cx="1116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53" name="Straight Arrow Connector 52"/>
          <p:cNvCxnSpPr/>
          <p:nvPr/>
        </p:nvCxnSpPr>
        <p:spPr>
          <a:xfrm flipV="1">
            <a:off x="4308056" y="3143426"/>
            <a:ext cx="1008000" cy="0"/>
          </a:xfrm>
          <a:prstGeom prst="straightConnector1">
            <a:avLst/>
          </a:prstGeom>
          <a:noFill/>
          <a:ln w="19050" cap="flat" cmpd="sng" algn="ctr">
            <a:solidFill>
              <a:srgbClr val="70AD47"/>
            </a:solidFill>
            <a:prstDash val="solid"/>
            <a:miter lim="800000"/>
            <a:headEnd type="triangle"/>
            <a:tailEnd type="triangle"/>
          </a:ln>
          <a:effectLst/>
        </p:spPr>
      </p:cxnSp>
      <p:cxnSp>
        <p:nvCxnSpPr>
          <p:cNvPr id="54" name="Straight Arrow Connector 53"/>
          <p:cNvCxnSpPr/>
          <p:nvPr/>
        </p:nvCxnSpPr>
        <p:spPr>
          <a:xfrm>
            <a:off x="4036184" y="2597795"/>
            <a:ext cx="1296000" cy="0"/>
          </a:xfrm>
          <a:prstGeom prst="straightConnector1">
            <a:avLst/>
          </a:prstGeom>
          <a:noFill/>
          <a:ln w="19050" cap="flat" cmpd="sng" algn="ctr">
            <a:solidFill>
              <a:srgbClr val="70AD47"/>
            </a:solidFill>
            <a:prstDash val="solid"/>
            <a:miter lim="800000"/>
            <a:headEnd type="triangle"/>
            <a:tailEnd type="triangle"/>
          </a:ln>
          <a:effectLst/>
        </p:spPr>
      </p:cxnSp>
      <p:sp>
        <p:nvSpPr>
          <p:cNvPr id="55" name="Oval 54"/>
          <p:cNvSpPr/>
          <p:nvPr/>
        </p:nvSpPr>
        <p:spPr>
          <a:xfrm>
            <a:off x="3267380" y="2150109"/>
            <a:ext cx="3096489" cy="105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4066948" y="2270010"/>
            <a:ext cx="1490216" cy="307777"/>
          </a:xfrm>
          <a:prstGeom prst="rect">
            <a:avLst/>
          </a:prstGeom>
          <a:noFill/>
        </p:spPr>
        <p:txBody>
          <a:bodyPr wrap="none" rtlCol="0">
            <a:spAutoFit/>
          </a:bodyPr>
          <a:lstStyle/>
          <a:p>
            <a:r>
              <a:rPr lang="en-GB" sz="1400" dirty="0" smtClean="0"/>
              <a:t>Authentication</a:t>
            </a:r>
            <a:endParaRPr lang="en-GB" sz="1400" dirty="0"/>
          </a:p>
        </p:txBody>
      </p:sp>
    </p:spTree>
    <p:extLst>
      <p:ext uri="{BB962C8B-B14F-4D97-AF65-F5344CB8AC3E}">
        <p14:creationId xmlns:p14="http://schemas.microsoft.com/office/powerpoint/2010/main" val="3239235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760151" y="3526320"/>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cxnSp>
        <p:nvCxnSpPr>
          <p:cNvPr id="63" name="Straight Arrow Connector 62"/>
          <p:cNvCxnSpPr>
            <a:stCxn id="56" idx="7"/>
          </p:cNvCxnSpPr>
          <p:nvPr/>
        </p:nvCxnSpPr>
        <p:spPr>
          <a:xfrm flipV="1">
            <a:off x="2034943" y="1242061"/>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65" name="TextBox 64"/>
          <p:cNvSpPr txBox="1"/>
          <p:nvPr/>
        </p:nvSpPr>
        <p:spPr>
          <a:xfrm rot="19696691">
            <a:off x="2130587" y="1608283"/>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48" name="Rectangle 47"/>
          <p:cNvSpPr/>
          <p:nvPr/>
        </p:nvSpPr>
        <p:spPr>
          <a:xfrm>
            <a:off x="4159585" y="172884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black"/>
                </a:solidFill>
                <a:latin typeface="Calibri" panose="020F0502020204030204"/>
              </a:rPr>
              <a:t>Central</a:t>
            </a:r>
          </a:p>
          <a:p>
            <a:pPr algn="ctr" defTabSz="914549" fontAlgn="auto">
              <a:spcBef>
                <a:spcPts val="0"/>
              </a:spcBef>
              <a:spcAft>
                <a:spcPts val="0"/>
              </a:spcAft>
              <a:defRPr/>
            </a:pPr>
            <a:r>
              <a:rPr lang="en-GB" sz="1050" kern="0" dirty="0">
                <a:solidFill>
                  <a:prstClr val="black"/>
                </a:solidFill>
                <a:latin typeface="Calibri" panose="020F0502020204030204"/>
              </a:rPr>
              <a:t>Authority</a:t>
            </a:r>
          </a:p>
          <a:p>
            <a:pPr algn="ctr" defTabSz="914549" fontAlgn="auto">
              <a:spcBef>
                <a:spcPts val="0"/>
              </a:spcBef>
              <a:spcAft>
                <a:spcPts val="0"/>
              </a:spcAft>
              <a:defRPr/>
            </a:pPr>
            <a:r>
              <a:rPr lang="en-GB" sz="1050" kern="0" dirty="0">
                <a:solidFill>
                  <a:prstClr val="black"/>
                </a:solidFill>
                <a:latin typeface="Calibri" panose="020F0502020204030204"/>
              </a:rPr>
              <a:t>Service</a:t>
            </a:r>
          </a:p>
        </p:txBody>
      </p:sp>
      <p:sp>
        <p:nvSpPr>
          <p:cNvPr id="53" name="Oval 52"/>
          <p:cNvSpPr/>
          <p:nvPr/>
        </p:nvSpPr>
        <p:spPr>
          <a:xfrm>
            <a:off x="2307120" y="2493303"/>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Consumer</a:t>
            </a:r>
          </a:p>
        </p:txBody>
      </p:sp>
      <p:sp>
        <p:nvSpPr>
          <p:cNvPr id="66" name="Arc 65"/>
          <p:cNvSpPr/>
          <p:nvPr/>
        </p:nvSpPr>
        <p:spPr>
          <a:xfrm rot="10800000">
            <a:off x="1798413" y="2772135"/>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1" name="TextBox 70"/>
          <p:cNvSpPr txBox="1"/>
          <p:nvPr/>
        </p:nvSpPr>
        <p:spPr>
          <a:xfrm>
            <a:off x="1885852" y="3000691"/>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
        <p:nvSpPr>
          <p:cNvPr id="76" name="Arc 75"/>
          <p:cNvSpPr/>
          <p:nvPr/>
        </p:nvSpPr>
        <p:spPr>
          <a:xfrm rot="13099628">
            <a:off x="2946334" y="2403655"/>
            <a:ext cx="902164" cy="1222753"/>
          </a:xfrm>
          <a:prstGeom prst="arc">
            <a:avLst>
              <a:gd name="adj1" fmla="val 14923661"/>
              <a:gd name="adj2" fmla="val 19284282"/>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cxnSp>
        <p:nvCxnSpPr>
          <p:cNvPr id="67" name="Straight Arrow Connector 66"/>
          <p:cNvCxnSpPr/>
          <p:nvPr/>
        </p:nvCxnSpPr>
        <p:spPr>
          <a:xfrm>
            <a:off x="4939043" y="899322"/>
            <a:ext cx="2665719" cy="1557205"/>
          </a:xfrm>
          <a:prstGeom prst="straightConnector1">
            <a:avLst/>
          </a:prstGeom>
          <a:noFill/>
          <a:ln w="19050" cap="flat" cmpd="sng" algn="ctr">
            <a:solidFill>
              <a:srgbClr val="70AD47"/>
            </a:solidFill>
            <a:prstDash val="solid"/>
            <a:miter lim="800000"/>
            <a:headEnd type="triangle"/>
            <a:tailEnd type="triangle"/>
          </a:ln>
          <a:effectLst/>
        </p:spPr>
      </p:cxnSp>
      <p:cxnSp>
        <p:nvCxnSpPr>
          <p:cNvPr id="68" name="Straight Arrow Connector 67"/>
          <p:cNvCxnSpPr>
            <a:endCxn id="58" idx="1"/>
          </p:cNvCxnSpPr>
          <p:nvPr/>
        </p:nvCxnSpPr>
        <p:spPr>
          <a:xfrm>
            <a:off x="4930142" y="1242062"/>
            <a:ext cx="2173401" cy="1289035"/>
          </a:xfrm>
          <a:prstGeom prst="straightConnector1">
            <a:avLst/>
          </a:prstGeom>
          <a:noFill/>
          <a:ln w="19050" cap="flat" cmpd="sng" algn="ctr">
            <a:solidFill>
              <a:srgbClr val="4472C4"/>
            </a:solidFill>
            <a:prstDash val="solid"/>
            <a:miter lim="800000"/>
            <a:headEnd type="triangle"/>
            <a:tailEnd type="triangle"/>
          </a:ln>
          <a:effectLst/>
        </p:spPr>
      </p:cxnSp>
      <p:sp>
        <p:nvSpPr>
          <p:cNvPr id="69" name="TextBox 68"/>
          <p:cNvSpPr txBox="1"/>
          <p:nvPr/>
        </p:nvSpPr>
        <p:spPr>
          <a:xfrm rot="1811311">
            <a:off x="5550530" y="1248888"/>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70" name="TextBox 69"/>
          <p:cNvSpPr txBox="1"/>
          <p:nvPr/>
        </p:nvSpPr>
        <p:spPr>
          <a:xfrm rot="1855113">
            <a:off x="5209764" y="1683274"/>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37" name="Rectangle 36"/>
          <p:cNvSpPr/>
          <p:nvPr/>
        </p:nvSpPr>
        <p:spPr>
          <a:xfrm>
            <a:off x="5376026" y="2409518"/>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39" name="Rectangle 38"/>
          <p:cNvSpPr/>
          <p:nvPr/>
        </p:nvSpPr>
        <p:spPr>
          <a:xfrm>
            <a:off x="5373029" y="3406106"/>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6" name="Rectangle 45"/>
          <p:cNvSpPr/>
          <p:nvPr/>
        </p:nvSpPr>
        <p:spPr>
          <a:xfrm>
            <a:off x="2802263" y="3413333"/>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4" name="Rectangle 53"/>
          <p:cNvSpPr/>
          <p:nvPr/>
        </p:nvSpPr>
        <p:spPr>
          <a:xfrm>
            <a:off x="5686068" y="2531600"/>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57" name="Rectangle 56"/>
          <p:cNvSpPr/>
          <p:nvPr/>
        </p:nvSpPr>
        <p:spPr>
          <a:xfrm>
            <a:off x="3243800"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sp>
        <p:nvSpPr>
          <p:cNvPr id="58" name="Oval 57"/>
          <p:cNvSpPr/>
          <p:nvPr/>
        </p:nvSpPr>
        <p:spPr>
          <a:xfrm>
            <a:off x="6946165" y="2456527"/>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59" name="Rectangle 58"/>
          <p:cNvSpPr/>
          <p:nvPr/>
        </p:nvSpPr>
        <p:spPr>
          <a:xfrm>
            <a:off x="5379721"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cxnSp>
        <p:nvCxnSpPr>
          <p:cNvPr id="72" name="Straight Arrow Connector 71"/>
          <p:cNvCxnSpPr>
            <a:stCxn id="57" idx="3"/>
            <a:endCxn id="59" idx="1"/>
          </p:cNvCxnSpPr>
          <p:nvPr/>
        </p:nvCxnSpPr>
        <p:spPr>
          <a:xfrm>
            <a:off x="3762457" y="3641861"/>
            <a:ext cx="1617266" cy="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73" name="Arc 72"/>
          <p:cNvSpPr/>
          <p:nvPr/>
        </p:nvSpPr>
        <p:spPr>
          <a:xfrm rot="11042362">
            <a:off x="6518809" y="2719384"/>
            <a:ext cx="855850" cy="489593"/>
          </a:xfrm>
          <a:prstGeom prst="arc">
            <a:avLst>
              <a:gd name="adj1" fmla="val 10703230"/>
              <a:gd name="adj2" fmla="val 78645"/>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4" name="TextBox 73"/>
          <p:cNvSpPr txBox="1"/>
          <p:nvPr/>
        </p:nvSpPr>
        <p:spPr>
          <a:xfrm>
            <a:off x="6662983" y="2935253"/>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
        <p:nvSpPr>
          <p:cNvPr id="75" name="Arc 74"/>
          <p:cNvSpPr/>
          <p:nvPr/>
        </p:nvSpPr>
        <p:spPr>
          <a:xfrm rot="9363021">
            <a:off x="5468221" y="2743400"/>
            <a:ext cx="876855" cy="858693"/>
          </a:xfrm>
          <a:prstGeom prst="arc">
            <a:avLst>
              <a:gd name="adj1" fmla="val 10415306"/>
              <a:gd name="adj2" fmla="val 17548426"/>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7" name="TextBox 76"/>
          <p:cNvSpPr txBox="1"/>
          <p:nvPr/>
        </p:nvSpPr>
        <p:spPr>
          <a:xfrm>
            <a:off x="2885348" y="3062485"/>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78" name="TextBox 77"/>
          <p:cNvSpPr txBox="1"/>
          <p:nvPr/>
        </p:nvSpPr>
        <p:spPr>
          <a:xfrm>
            <a:off x="5406096" y="3017352"/>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79" name="TextBox 78"/>
          <p:cNvSpPr txBox="1"/>
          <p:nvPr/>
        </p:nvSpPr>
        <p:spPr>
          <a:xfrm>
            <a:off x="4137727" y="3420277"/>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80" name="Straight Arrow Connector 79"/>
          <p:cNvCxnSpPr>
            <a:stCxn id="48" idx="2"/>
          </p:cNvCxnSpPr>
          <p:nvPr/>
        </p:nvCxnSpPr>
        <p:spPr>
          <a:xfrm flipH="1">
            <a:off x="3754520" y="2216296"/>
            <a:ext cx="767325" cy="1440837"/>
          </a:xfrm>
          <a:prstGeom prst="straightConnector1">
            <a:avLst/>
          </a:prstGeom>
          <a:noFill/>
          <a:ln w="12700" cap="flat" cmpd="sng" algn="ctr">
            <a:solidFill>
              <a:srgbClr val="FFC000"/>
            </a:solidFill>
            <a:prstDash val="solid"/>
            <a:miter lim="800000"/>
            <a:headEnd type="arrow" w="med" len="med"/>
            <a:tailEnd type="arrow" w="med" len="med"/>
          </a:ln>
          <a:effectLst/>
        </p:spPr>
      </p:cxnSp>
      <p:cxnSp>
        <p:nvCxnSpPr>
          <p:cNvPr id="81" name="Straight Arrow Connector 80"/>
          <p:cNvCxnSpPr>
            <a:stCxn id="48" idx="2"/>
          </p:cNvCxnSpPr>
          <p:nvPr/>
        </p:nvCxnSpPr>
        <p:spPr>
          <a:xfrm>
            <a:off x="4521844" y="2216296"/>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83" name="TextBox 82"/>
          <p:cNvSpPr txBox="1"/>
          <p:nvPr/>
        </p:nvSpPr>
        <p:spPr>
          <a:xfrm>
            <a:off x="5743108" y="3954768"/>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85" name="TextBox 84"/>
          <p:cNvSpPr txBox="1"/>
          <p:nvPr/>
        </p:nvSpPr>
        <p:spPr>
          <a:xfrm>
            <a:off x="6005569" y="3504584"/>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88" name="Hexagon 87"/>
          <p:cNvSpPr/>
          <p:nvPr/>
        </p:nvSpPr>
        <p:spPr>
          <a:xfrm>
            <a:off x="6946161" y="343090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35" name="Rectangle 34"/>
          <p:cNvSpPr/>
          <p:nvPr/>
        </p:nvSpPr>
        <p:spPr>
          <a:xfrm>
            <a:off x="150101" y="624326"/>
            <a:ext cx="8733278" cy="37379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3086" y="149150"/>
            <a:ext cx="7174846" cy="430887"/>
          </a:xfrm>
        </p:spPr>
        <p:txBody>
          <a:bodyPr/>
          <a:lstStyle/>
          <a:p>
            <a:r>
              <a:rPr lang="en-GB" dirty="0" smtClean="0"/>
              <a:t>Login Stage </a:t>
            </a:r>
            <a:r>
              <a:rPr lang="en-GB" dirty="0"/>
              <a:t>: </a:t>
            </a:r>
            <a:r>
              <a:rPr lang="en-GB" dirty="0" smtClean="0"/>
              <a:t>Authentication</a:t>
            </a:r>
            <a:endParaRPr lang="en-GB" dirty="0"/>
          </a:p>
        </p:txBody>
      </p:sp>
      <p:sp>
        <p:nvSpPr>
          <p:cNvPr id="43" name="Rectangle 42"/>
          <p:cNvSpPr/>
          <p:nvPr/>
        </p:nvSpPr>
        <p:spPr>
          <a:xfrm>
            <a:off x="1117663" y="2409518"/>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49" name="Rectangle 48"/>
          <p:cNvSpPr/>
          <p:nvPr/>
        </p:nvSpPr>
        <p:spPr>
          <a:xfrm>
            <a:off x="4114179" y="815576"/>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56" name="Oval 55"/>
          <p:cNvSpPr/>
          <p:nvPr/>
        </p:nvSpPr>
        <p:spPr>
          <a:xfrm>
            <a:off x="1117666" y="2493303"/>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cxnSp>
        <p:nvCxnSpPr>
          <p:cNvPr id="62" name="Straight Arrow Connector 61"/>
          <p:cNvCxnSpPr>
            <a:stCxn id="56" idx="0"/>
          </p:cNvCxnSpPr>
          <p:nvPr/>
        </p:nvCxnSpPr>
        <p:spPr>
          <a:xfrm flipV="1">
            <a:off x="1654991" y="922022"/>
            <a:ext cx="2459187" cy="1571277"/>
          </a:xfrm>
          <a:prstGeom prst="straightConnector1">
            <a:avLst/>
          </a:prstGeom>
          <a:noFill/>
          <a:ln w="19050" cap="flat" cmpd="sng" algn="ctr">
            <a:solidFill>
              <a:srgbClr val="70AD47"/>
            </a:solidFill>
            <a:prstDash val="solid"/>
            <a:miter lim="800000"/>
            <a:headEnd type="triangle"/>
            <a:tailEnd type="triangle"/>
          </a:ln>
          <a:effectLst/>
        </p:spPr>
      </p:cxnSp>
      <p:sp>
        <p:nvSpPr>
          <p:cNvPr id="64" name="TextBox 63"/>
          <p:cNvSpPr txBox="1"/>
          <p:nvPr/>
        </p:nvSpPr>
        <p:spPr>
          <a:xfrm rot="19686365">
            <a:off x="1978090" y="1170783"/>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82" name="TextBox 81"/>
          <p:cNvSpPr txBox="1"/>
          <p:nvPr/>
        </p:nvSpPr>
        <p:spPr>
          <a:xfrm>
            <a:off x="1484746" y="3955470"/>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86" name="Hexagon 85"/>
          <p:cNvSpPr/>
          <p:nvPr/>
        </p:nvSpPr>
        <p:spPr>
          <a:xfrm>
            <a:off x="4055085" y="1370412"/>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87" name="Hexagon 86"/>
          <p:cNvSpPr/>
          <p:nvPr/>
        </p:nvSpPr>
        <p:spPr>
          <a:xfrm>
            <a:off x="1226399" y="344921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Tree>
    <p:extLst>
      <p:ext uri="{BB962C8B-B14F-4D97-AF65-F5344CB8AC3E}">
        <p14:creationId xmlns:p14="http://schemas.microsoft.com/office/powerpoint/2010/main" val="1410006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352040" y="643571"/>
            <a:ext cx="4791960"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GB" dirty="0" smtClean="0"/>
              <a:t>Login Stage : Authentication</a:t>
            </a:r>
            <a:endParaRPr lang="en-GB" dirty="0"/>
          </a:p>
        </p:txBody>
      </p:sp>
      <p:sp>
        <p:nvSpPr>
          <p:cNvPr id="39" name="Rectangle 38"/>
          <p:cNvSpPr/>
          <p:nvPr/>
        </p:nvSpPr>
        <p:spPr>
          <a:xfrm>
            <a:off x="4369136" y="1098356"/>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4505461" y="1306108"/>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42" name="Rectangle 41"/>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43" name="Rectangle 42"/>
          <p:cNvSpPr/>
          <p:nvPr/>
        </p:nvSpPr>
        <p:spPr>
          <a:xfrm>
            <a:off x="6040355" y="1306107"/>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r>
              <a:rPr kumimoji="0" lang="en-GB" sz="1100" b="0" i="0" u="none" strike="noStrike" kern="0" cap="none" spc="0" normalizeH="0" noProof="0" dirty="0" smtClean="0">
                <a:ln>
                  <a:noFill/>
                </a:ln>
                <a:solidFill>
                  <a:prstClr val="black"/>
                </a:solidFill>
                <a:effectLst/>
                <a:uLnTx/>
                <a:uFillTx/>
                <a:latin typeface="Calibri" panose="020F0502020204030204"/>
                <a:ea typeface="+mn-ea"/>
                <a:cs typeface="+mn-cs"/>
              </a:rPr>
              <a:t> Service</a:t>
            </a: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5" name="Rectangle 44"/>
          <p:cNvSpPr/>
          <p:nvPr/>
        </p:nvSpPr>
        <p:spPr>
          <a:xfrm>
            <a:off x="7445266" y="1306106"/>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022005" y="1887623"/>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6491943" y="1887623"/>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7896854" y="1887623"/>
            <a:ext cx="0" cy="1908000"/>
          </a:xfrm>
          <a:prstGeom prst="line">
            <a:avLst/>
          </a:prstGeom>
          <a:noFill/>
          <a:ln w="12700" cap="flat" cmpd="sng" algn="ctr">
            <a:solidFill>
              <a:srgbClr val="4472C4"/>
            </a:solidFill>
            <a:prstDash val="solid"/>
            <a:miter lim="800000"/>
          </a:ln>
          <a:effectLst/>
        </p:spPr>
      </p:cxnSp>
      <p:sp>
        <p:nvSpPr>
          <p:cNvPr id="56" name="TextBox 55"/>
          <p:cNvSpPr txBox="1"/>
          <p:nvPr/>
        </p:nvSpPr>
        <p:spPr>
          <a:xfrm>
            <a:off x="6289003" y="1029107"/>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sp>
        <p:nvSpPr>
          <p:cNvPr id="73" name="TextBox 72"/>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service provider</a:t>
            </a:r>
            <a:endParaRPr lang="en-GB" sz="1400" dirty="0">
              <a:solidFill>
                <a:prstClr val="black"/>
              </a:solidFill>
              <a:latin typeface="Calibri" panose="020F0502020204030204"/>
            </a:endParaRPr>
          </a:p>
        </p:txBody>
      </p:sp>
      <p:sp>
        <p:nvSpPr>
          <p:cNvPr id="74" name="TextBox 73"/>
          <p:cNvSpPr txBox="1"/>
          <p:nvPr/>
        </p:nvSpPr>
        <p:spPr>
          <a:xfrm>
            <a:off x="5778693" y="4214047"/>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23" name="TextBox 22"/>
          <p:cNvSpPr txBox="1"/>
          <p:nvPr/>
        </p:nvSpPr>
        <p:spPr>
          <a:xfrm>
            <a:off x="5502669" y="3732090"/>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25" name="Rectangle 24"/>
          <p:cNvSpPr/>
          <p:nvPr/>
        </p:nvSpPr>
        <p:spPr>
          <a:xfrm>
            <a:off x="4365811" y="1109492"/>
            <a:ext cx="4120896" cy="309342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5890260" y="2424501"/>
            <a:ext cx="1315745"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panose="020F0502020204030204"/>
              </a:rPr>
              <a:t>Black Box</a:t>
            </a:r>
            <a:endParaRPr lang="en-GB" dirty="0">
              <a:solidFill>
                <a:prstClr val="white"/>
              </a:solidFill>
              <a:latin typeface="Calibri" panose="020F0502020204030204"/>
            </a:endParaRPr>
          </a:p>
        </p:txBody>
      </p:sp>
      <p:cxnSp>
        <p:nvCxnSpPr>
          <p:cNvPr id="27" name="Straight Arrow Connector 26"/>
          <p:cNvCxnSpPr/>
          <p:nvPr/>
        </p:nvCxnSpPr>
        <p:spPr>
          <a:xfrm flipH="1">
            <a:off x="8486707" y="1242571"/>
            <a:ext cx="558233" cy="139735"/>
          </a:xfrm>
          <a:prstGeom prst="straightConnector1">
            <a:avLst/>
          </a:prstGeom>
          <a:noFill/>
          <a:ln w="6350" cap="flat" cmpd="sng" algn="ctr">
            <a:solidFill>
              <a:sysClr val="windowText" lastClr="000000"/>
            </a:solidFill>
            <a:prstDash val="dash"/>
            <a:miter lim="800000"/>
            <a:tailEnd type="triangle"/>
          </a:ln>
          <a:effectLst/>
        </p:spPr>
      </p:cxnSp>
      <p:sp>
        <p:nvSpPr>
          <p:cNvPr id="30" name="TextBox 29"/>
          <p:cNvSpPr txBox="1"/>
          <p:nvPr/>
        </p:nvSpPr>
        <p:spPr>
          <a:xfrm>
            <a:off x="8455331" y="1381420"/>
            <a:ext cx="732893" cy="430887"/>
          </a:xfrm>
          <a:prstGeom prst="rect">
            <a:avLst/>
          </a:prstGeom>
          <a:noFill/>
        </p:spPr>
        <p:txBody>
          <a:bodyPr wrap="none" rtlCol="0">
            <a:spAutoFit/>
          </a:bodyPr>
          <a:lstStyle/>
          <a:p>
            <a:pPr fontAlgn="auto">
              <a:spcBef>
                <a:spcPts val="0"/>
              </a:spcBef>
              <a:spcAft>
                <a:spcPts val="0"/>
              </a:spcAft>
            </a:pPr>
            <a:r>
              <a:rPr lang="en-GB" sz="1100" dirty="0" err="1" smtClean="0">
                <a:solidFill>
                  <a:prstClr val="black"/>
                </a:solidFill>
                <a:latin typeface="Calibri" panose="020F0502020204030204"/>
              </a:rPr>
              <a:t>prfl</a:t>
            </a:r>
            <a:r>
              <a:rPr lang="en-GB" sz="1100" dirty="0" smtClean="0">
                <a:solidFill>
                  <a:prstClr val="black"/>
                </a:solidFill>
                <a:latin typeface="Calibri" panose="020F0502020204030204"/>
              </a:rPr>
              <a:t>, </a:t>
            </a:r>
          </a:p>
          <a:p>
            <a:pPr fontAlgn="auto">
              <a:spcBef>
                <a:spcPts val="0"/>
              </a:spcBef>
              <a:spcAft>
                <a:spcPts val="0"/>
              </a:spcAft>
            </a:pPr>
            <a:r>
              <a:rPr lang="en-GB" sz="1100" dirty="0" smtClean="0">
                <a:solidFill>
                  <a:prstClr val="black"/>
                </a:solidFill>
                <a:latin typeface="Calibri" panose="020F0502020204030204"/>
              </a:rPr>
              <a:t>password</a:t>
            </a:r>
            <a:endParaRPr lang="en-GB" sz="1100" dirty="0">
              <a:solidFill>
                <a:prstClr val="black"/>
              </a:solidFill>
              <a:latin typeface="Calibri" panose="020F0502020204030204"/>
            </a:endParaRPr>
          </a:p>
        </p:txBody>
      </p:sp>
      <p:sp>
        <p:nvSpPr>
          <p:cNvPr id="31" name="TextBox 30"/>
          <p:cNvSpPr txBox="1"/>
          <p:nvPr/>
        </p:nvSpPr>
        <p:spPr>
          <a:xfrm>
            <a:off x="8509135" y="1029107"/>
            <a:ext cx="461986"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panose="020F0502020204030204"/>
              </a:rPr>
              <a:t>login</a:t>
            </a:r>
            <a:endParaRPr lang="en-GB" sz="1100" dirty="0">
              <a:solidFill>
                <a:prstClr val="black"/>
              </a:solidFill>
              <a:latin typeface="Calibri" panose="020F0502020204030204"/>
            </a:endParaRPr>
          </a:p>
        </p:txBody>
      </p:sp>
      <p:sp>
        <p:nvSpPr>
          <p:cNvPr id="32" name="Rounded Rectangle 31"/>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33" name="Rounded Rectangle 32"/>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34" name="TextBox 33"/>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35" name="Hexagon 34"/>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6" name="Hexagon 35"/>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7" name="TextBox 36"/>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9892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GB" dirty="0" smtClean="0"/>
              <a:t>Login Stage : Authentication</a:t>
            </a:r>
            <a:endParaRPr lang="en-GB" dirty="0"/>
          </a:p>
        </p:txBody>
      </p:sp>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42" name="Rectangle 41"/>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r>
              <a:rPr kumimoji="0" lang="en-GB" sz="1100" b="0" i="0" u="none" strike="noStrike" kern="0" cap="none" spc="0" normalizeH="0" noProof="0" dirty="0" smtClean="0">
                <a:ln>
                  <a:noFill/>
                </a:ln>
                <a:solidFill>
                  <a:prstClr val="black"/>
                </a:solidFill>
                <a:effectLst/>
                <a:uLnTx/>
                <a:uFillTx/>
                <a:latin typeface="Calibri" panose="020F0502020204030204"/>
                <a:ea typeface="+mn-ea"/>
                <a:cs typeface="+mn-cs"/>
              </a:rPr>
              <a:t> Service</a:t>
            </a: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sp>
        <p:nvSpPr>
          <p:cNvPr id="73" name="TextBox 72"/>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service provider</a:t>
            </a:r>
            <a:endParaRPr lang="en-GB" sz="1400" dirty="0">
              <a:solidFill>
                <a:prstClr val="black"/>
              </a:solidFill>
              <a:latin typeface="Calibri" panose="020F0502020204030204"/>
            </a:endParaRPr>
          </a:p>
        </p:txBody>
      </p:sp>
      <p:sp>
        <p:nvSpPr>
          <p:cNvPr id="74" name="TextBox 73"/>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23" name="TextBox 22"/>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service consumer</a:t>
            </a:r>
            <a:endParaRPr lang="en-GB" sz="1400" dirty="0">
              <a:solidFill>
                <a:prstClr val="black"/>
              </a:solidFill>
              <a:latin typeface="Calibri" panose="020F0502020204030204"/>
            </a:endParaRPr>
          </a:p>
        </p:txBody>
      </p:sp>
      <p:sp>
        <p:nvSpPr>
          <p:cNvPr id="24" name="Rounded Rectangle 23"/>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25" name="Rounded Rectangle 24"/>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26" name="TextBox 25"/>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27" name="Hexagon 26"/>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0" name="Hexagon 29"/>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28" name="TextBox 27"/>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7034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9" name="Rectangle 28"/>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31" name="TextBox 30"/>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a:t>
            </a:r>
            <a:r>
              <a:rPr lang="en-GB" sz="1400" dirty="0" smtClean="0">
                <a:solidFill>
                  <a:prstClr val="black"/>
                </a:solidFill>
                <a:latin typeface="Calibri" panose="020F0502020204030204"/>
              </a:rPr>
              <a:t> consumer</a:t>
            </a:r>
            <a:endParaRPr lang="en-GB" sz="1400" dirty="0">
              <a:solidFill>
                <a:prstClr val="black"/>
              </a:solidFill>
              <a:latin typeface="Calibri" panose="020F0502020204030204"/>
            </a:endParaRPr>
          </a:p>
        </p:txBody>
      </p:sp>
      <p:sp>
        <p:nvSpPr>
          <p:cNvPr id="2" name="Title 1"/>
          <p:cNvSpPr>
            <a:spLocks noGrp="1"/>
          </p:cNvSpPr>
          <p:nvPr>
            <p:ph type="title"/>
          </p:nvPr>
        </p:nvSpPr>
        <p:spPr/>
        <p:txBody>
          <a:bodyPr/>
          <a:lstStyle/>
          <a:p>
            <a:r>
              <a:rPr lang="en-GB" dirty="0"/>
              <a:t>Login Stage : Authentication</a:t>
            </a: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42" name="Rectangle 41"/>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cxnSp>
        <p:nvCxnSpPr>
          <p:cNvPr id="55" name="Straight Arrow Connector 54"/>
          <p:cNvCxnSpPr/>
          <p:nvPr/>
        </p:nvCxnSpPr>
        <p:spPr>
          <a:xfrm>
            <a:off x="4948615" y="1575183"/>
            <a:ext cx="121915" cy="202070"/>
          </a:xfrm>
          <a:prstGeom prst="straightConnector1">
            <a:avLst/>
          </a:prstGeom>
          <a:noFill/>
          <a:ln w="6350" cap="flat" cmpd="sng" algn="ctr">
            <a:solidFill>
              <a:srgbClr val="FF0000"/>
            </a:solidFill>
            <a:prstDash val="solid"/>
            <a:miter lim="800000"/>
            <a:tailEnd type="triangle"/>
          </a:ln>
          <a:effectLst/>
        </p:spPr>
      </p:cxn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sp>
        <p:nvSpPr>
          <p:cNvPr id="28" name="TextBox 27"/>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a:t>
            </a:r>
            <a:r>
              <a:rPr lang="en-GB" sz="1400" dirty="0" smtClean="0">
                <a:solidFill>
                  <a:prstClr val="black"/>
                </a:solidFill>
                <a:latin typeface="Calibri" panose="020F0502020204030204"/>
              </a:rPr>
              <a:t> provider</a:t>
            </a:r>
            <a:endParaRPr lang="en-GB" sz="1400" dirty="0">
              <a:solidFill>
                <a:prstClr val="black"/>
              </a:solidFill>
              <a:latin typeface="Calibri" panose="020F0502020204030204"/>
            </a:endParaRPr>
          </a:p>
        </p:txBody>
      </p:sp>
      <p:sp>
        <p:nvSpPr>
          <p:cNvPr id="32" name="Rounded Rectangle 31"/>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33" name="Rounded Rectangle 32"/>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34" name="TextBox 33"/>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35" name="Hexagon 34"/>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6" name="Hexagon 35"/>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cxnSp>
        <p:nvCxnSpPr>
          <p:cNvPr id="72" name="Straight Arrow Connector 71"/>
          <p:cNvCxnSpPr/>
          <p:nvPr/>
        </p:nvCxnSpPr>
        <p:spPr>
          <a:xfrm>
            <a:off x="6946295" y="832751"/>
            <a:ext cx="121915" cy="202070"/>
          </a:xfrm>
          <a:prstGeom prst="straightConnector1">
            <a:avLst/>
          </a:prstGeom>
          <a:noFill/>
          <a:ln w="6350" cap="flat" cmpd="sng" algn="ctr">
            <a:solidFill>
              <a:srgbClr val="FF0000"/>
            </a:solidFill>
            <a:prstDash val="solid"/>
            <a:miter lim="800000"/>
            <a:tailEnd type="triangle"/>
          </a:ln>
          <a:effectLst/>
        </p:spPr>
      </p:cxnSp>
      <p:sp>
        <p:nvSpPr>
          <p:cNvPr id="37" name="TextBox 36"/>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0230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9" name="Rectangle 28"/>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31" name="TextBox 30"/>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2" name="Title 1"/>
          <p:cNvSpPr>
            <a:spLocks noGrp="1"/>
          </p:cNvSpPr>
          <p:nvPr>
            <p:ph type="title"/>
          </p:nvPr>
        </p:nvSpPr>
        <p:spPr/>
        <p:txBody>
          <a:bodyPr/>
          <a:lstStyle/>
          <a:p>
            <a:r>
              <a:rPr lang="en-GB" dirty="0"/>
              <a:t>Login Stage : Authentication</a:t>
            </a: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42" name="Rectangle 41"/>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57" name="Straight Arrow Connector 56"/>
          <p:cNvCxnSpPr/>
          <p:nvPr/>
        </p:nvCxnSpPr>
        <p:spPr>
          <a:xfrm flipH="1">
            <a:off x="2022823" y="2101992"/>
            <a:ext cx="1470010" cy="91618"/>
          </a:xfrm>
          <a:prstGeom prst="straightConnector1">
            <a:avLst/>
          </a:prstGeom>
          <a:noFill/>
          <a:ln w="6350" cap="flat" cmpd="sng" algn="ctr">
            <a:solidFill>
              <a:sysClr val="windowText" lastClr="000000"/>
            </a:solidFill>
            <a:prstDash val="dash"/>
            <a:miter lim="800000"/>
            <a:tailEnd type="triangle"/>
          </a:ln>
          <a:effectLst/>
        </p:spPr>
      </p:cxnSp>
      <p:cxnSp>
        <p:nvCxnSpPr>
          <p:cNvPr id="58" name="Straight Arrow Connector 57"/>
          <p:cNvCxnSpPr/>
          <p:nvPr/>
        </p:nvCxnSpPr>
        <p:spPr>
          <a:xfrm flipV="1">
            <a:off x="2022823" y="2281985"/>
            <a:ext cx="5126412" cy="0"/>
          </a:xfrm>
          <a:prstGeom prst="straightConnector1">
            <a:avLst/>
          </a:prstGeom>
          <a:noFill/>
          <a:ln w="6350" cap="flat" cmpd="sng" algn="ctr">
            <a:solidFill>
              <a:srgbClr val="70AD47"/>
            </a:solidFill>
            <a:prstDash val="solid"/>
            <a:miter lim="800000"/>
            <a:headEnd type="triangle"/>
            <a:tailEnd type="triangle"/>
          </a:ln>
          <a:effectLst/>
        </p:spPr>
      </p:cxnSp>
      <p:sp>
        <p:nvSpPr>
          <p:cNvPr id="59" name="TextBox 58"/>
          <p:cNvSpPr txBox="1"/>
          <p:nvPr/>
        </p:nvSpPr>
        <p:spPr>
          <a:xfrm>
            <a:off x="3801287" y="2046612"/>
            <a:ext cx="1569917"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Secure Authentication</a:t>
            </a:r>
            <a:endParaRPr lang="en-GB" dirty="0">
              <a:solidFill>
                <a:srgbClr val="70AD47"/>
              </a:solidFill>
              <a:latin typeface="Calibri" panose="020F0502020204030204"/>
            </a:endParaRPr>
          </a:p>
        </p:txBody>
      </p:sp>
      <p:sp>
        <p:nvSpPr>
          <p:cNvPr id="62" name="TextBox 61"/>
          <p:cNvSpPr txBox="1"/>
          <p:nvPr/>
        </p:nvSpPr>
        <p:spPr>
          <a:xfrm>
            <a:off x="2431110" y="1887300"/>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sp>
        <p:nvSpPr>
          <p:cNvPr id="28" name="TextBox 27"/>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provider</a:t>
            </a:r>
          </a:p>
        </p:txBody>
      </p:sp>
      <p:sp>
        <p:nvSpPr>
          <p:cNvPr id="32" name="Rounded Rectangle 31"/>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33" name="Rounded Rectangle 32"/>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34" name="TextBox 33"/>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35" name="Hexagon 34"/>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6" name="Hexagon 35"/>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7" name="TextBox 36"/>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0775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6" name="Rectangle 35"/>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38" name="TextBox 37"/>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2" name="Title 1"/>
          <p:cNvSpPr>
            <a:spLocks noGrp="1"/>
          </p:cNvSpPr>
          <p:nvPr>
            <p:ph type="title"/>
          </p:nvPr>
        </p:nvSpPr>
        <p:spPr/>
        <p:txBody>
          <a:bodyPr/>
          <a:lstStyle/>
          <a:p>
            <a:r>
              <a:rPr lang="en-GB" dirty="0"/>
              <a:t>Login Stage : Authentication</a:t>
            </a: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42" name="Rectangle 41"/>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57" name="Straight Arrow Connector 56"/>
          <p:cNvCxnSpPr/>
          <p:nvPr/>
        </p:nvCxnSpPr>
        <p:spPr>
          <a:xfrm flipH="1">
            <a:off x="2022823" y="2101992"/>
            <a:ext cx="1470010" cy="91618"/>
          </a:xfrm>
          <a:prstGeom prst="straightConnector1">
            <a:avLst/>
          </a:prstGeom>
          <a:noFill/>
          <a:ln w="6350" cap="flat" cmpd="sng" algn="ctr">
            <a:solidFill>
              <a:sysClr val="windowText" lastClr="000000"/>
            </a:solidFill>
            <a:prstDash val="dash"/>
            <a:miter lim="800000"/>
            <a:tailEnd type="triangle"/>
          </a:ln>
          <a:effectLst/>
        </p:spPr>
      </p:cxnSp>
      <p:cxnSp>
        <p:nvCxnSpPr>
          <p:cNvPr id="58" name="Straight Arrow Connector 57"/>
          <p:cNvCxnSpPr/>
          <p:nvPr/>
        </p:nvCxnSpPr>
        <p:spPr>
          <a:xfrm flipV="1">
            <a:off x="2022823" y="2281985"/>
            <a:ext cx="5126412" cy="0"/>
          </a:xfrm>
          <a:prstGeom prst="straightConnector1">
            <a:avLst/>
          </a:prstGeom>
          <a:noFill/>
          <a:ln w="6350" cap="flat" cmpd="sng" algn="ctr">
            <a:solidFill>
              <a:srgbClr val="70AD47"/>
            </a:solidFill>
            <a:prstDash val="solid"/>
            <a:miter lim="800000"/>
            <a:headEnd type="triangle"/>
            <a:tailEnd type="triangle"/>
          </a:ln>
          <a:effectLst/>
        </p:spPr>
      </p:cxnSp>
      <p:sp>
        <p:nvSpPr>
          <p:cNvPr id="62" name="TextBox 61"/>
          <p:cNvSpPr txBox="1"/>
          <p:nvPr/>
        </p:nvSpPr>
        <p:spPr>
          <a:xfrm>
            <a:off x="2431110" y="1887300"/>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cxnSp>
        <p:nvCxnSpPr>
          <p:cNvPr id="75" name="Straight Arrow Connector 74"/>
          <p:cNvCxnSpPr/>
          <p:nvPr/>
        </p:nvCxnSpPr>
        <p:spPr>
          <a:xfrm flipH="1">
            <a:off x="1577690" y="2591946"/>
            <a:ext cx="445134" cy="99313"/>
          </a:xfrm>
          <a:prstGeom prst="straightConnector1">
            <a:avLst/>
          </a:prstGeom>
          <a:noFill/>
          <a:ln w="6350" cap="flat" cmpd="sng" algn="ctr">
            <a:solidFill>
              <a:sysClr val="windowText" lastClr="000000"/>
            </a:solidFill>
            <a:prstDash val="dash"/>
            <a:miter lim="800000"/>
            <a:tailEnd type="triangle"/>
          </a:ln>
          <a:effectLst/>
        </p:spPr>
      </p:cxnSp>
      <p:sp>
        <p:nvSpPr>
          <p:cNvPr id="77" name="Hexagon 76"/>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3" name="TextBox 32"/>
          <p:cNvSpPr txBox="1"/>
          <p:nvPr/>
        </p:nvSpPr>
        <p:spPr>
          <a:xfrm>
            <a:off x="3801287" y="2046612"/>
            <a:ext cx="1569917"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Secure Authentication</a:t>
            </a:r>
            <a:endParaRPr lang="en-GB" dirty="0">
              <a:solidFill>
                <a:srgbClr val="70AD47"/>
              </a:solidFill>
              <a:latin typeface="Calibri" panose="020F0502020204030204"/>
            </a:endParaRPr>
          </a:p>
        </p:txBody>
      </p:sp>
      <p:sp>
        <p:nvSpPr>
          <p:cNvPr id="34" name="TextBox 33"/>
          <p:cNvSpPr txBox="1"/>
          <p:nvPr/>
        </p:nvSpPr>
        <p:spPr>
          <a:xfrm>
            <a:off x="1973126" y="2348123"/>
            <a:ext cx="357790" cy="276999"/>
          </a:xfrm>
          <a:prstGeom prst="rect">
            <a:avLst/>
          </a:prstGeom>
          <a:noFill/>
        </p:spPr>
        <p:txBody>
          <a:bodyPr wrap="none" rtlCol="0">
            <a:spAutoFit/>
          </a:bodyPr>
          <a:lstStyle/>
          <a:p>
            <a:pPr fontAlgn="auto">
              <a:spcBef>
                <a:spcPts val="0"/>
              </a:spcBef>
              <a:spcAft>
                <a:spcPts val="0"/>
              </a:spcAft>
            </a:pPr>
            <a:r>
              <a:rPr lang="en-GB" sz="1200" dirty="0" smtClean="0">
                <a:latin typeface="Calibri" panose="020F0502020204030204"/>
              </a:rPr>
              <a:t>Ok</a:t>
            </a:r>
            <a:endParaRPr lang="en-GB" sz="1200" dirty="0">
              <a:latin typeface="Calibri" panose="020F0502020204030204"/>
            </a:endParaRPr>
          </a:p>
        </p:txBody>
      </p:sp>
      <p:sp>
        <p:nvSpPr>
          <p:cNvPr id="35" name="TextBox 34"/>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provider</a:t>
            </a:r>
            <a:endParaRPr lang="en-GB" sz="1400" dirty="0">
              <a:solidFill>
                <a:prstClr val="black"/>
              </a:solidFill>
              <a:latin typeface="Calibri" panose="020F0502020204030204"/>
            </a:endParaRPr>
          </a:p>
        </p:txBody>
      </p:sp>
      <p:sp>
        <p:nvSpPr>
          <p:cNvPr id="55" name="Rounded Rectangle 54"/>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cxnSp>
        <p:nvCxnSpPr>
          <p:cNvPr id="59" name="Straight Arrow Connector 58"/>
          <p:cNvCxnSpPr/>
          <p:nvPr/>
        </p:nvCxnSpPr>
        <p:spPr>
          <a:xfrm flipH="1">
            <a:off x="632581" y="2744093"/>
            <a:ext cx="515992" cy="130343"/>
          </a:xfrm>
          <a:prstGeom prst="straightConnector1">
            <a:avLst/>
          </a:prstGeom>
          <a:noFill/>
          <a:ln w="6350" cap="flat" cmpd="sng" algn="ctr">
            <a:solidFill>
              <a:sysClr val="windowText" lastClr="000000"/>
            </a:solidFill>
            <a:prstDash val="dash"/>
            <a:miter lim="800000"/>
            <a:tailEnd type="triangle"/>
          </a:ln>
          <a:effectLst/>
        </p:spPr>
      </p:cxnSp>
      <p:sp>
        <p:nvSpPr>
          <p:cNvPr id="60" name="TextBox 59"/>
          <p:cNvSpPr txBox="1"/>
          <p:nvPr/>
        </p:nvSpPr>
        <p:spPr>
          <a:xfrm>
            <a:off x="2900757" y="4216618"/>
            <a:ext cx="1483098" cy="276999"/>
          </a:xfrm>
          <a:prstGeom prst="rect">
            <a:avLst/>
          </a:prstGeom>
          <a:noFill/>
        </p:spPr>
        <p:txBody>
          <a:bodyPr wrap="none" rtlCol="0">
            <a:spAutoFit/>
          </a:bodyPr>
          <a:lstStyle/>
          <a:p>
            <a:r>
              <a:rPr lang="en-GB" sz="1200" dirty="0">
                <a:solidFill>
                  <a:prstClr val="black"/>
                </a:solidFill>
                <a:latin typeface="Calibri" panose="020F0502020204030204"/>
              </a:rPr>
              <a:t>AD : </a:t>
            </a:r>
            <a:r>
              <a:rPr lang="en-GB" sz="1050" dirty="0">
                <a:solidFill>
                  <a:prstClr val="black"/>
                </a:solidFill>
                <a:latin typeface="Calibri" panose="020F0502020204030204"/>
              </a:rPr>
              <a:t>AuthorisationData</a:t>
            </a:r>
            <a:endParaRPr lang="en-GB" sz="1200" dirty="0">
              <a:solidFill>
                <a:srgbClr val="70AD47"/>
              </a:solidFill>
              <a:latin typeface="Calibri" panose="020F0502020204030204"/>
            </a:endParaRPr>
          </a:p>
        </p:txBody>
      </p:sp>
      <p:sp>
        <p:nvSpPr>
          <p:cNvPr id="61" name="Rounded Rectangle 60"/>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63" name="TextBox 62"/>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64" name="Hexagon 63"/>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6" name="TextBox 5"/>
          <p:cNvSpPr txBox="1"/>
          <p:nvPr/>
        </p:nvSpPr>
        <p:spPr>
          <a:xfrm>
            <a:off x="696023" y="2536611"/>
            <a:ext cx="409086" cy="276999"/>
          </a:xfrm>
          <a:prstGeom prst="rect">
            <a:avLst/>
          </a:prstGeom>
          <a:noFill/>
        </p:spPr>
        <p:txBody>
          <a:bodyPr wrap="none" rtlCol="0">
            <a:spAutoFit/>
          </a:bodyPr>
          <a:lstStyle/>
          <a:p>
            <a:r>
              <a:rPr lang="en-GB" sz="1200" dirty="0" smtClean="0"/>
              <a:t>AD</a:t>
            </a:r>
            <a:endParaRPr lang="en-GB" dirty="0"/>
          </a:p>
        </p:txBody>
      </p:sp>
      <p:sp>
        <p:nvSpPr>
          <p:cNvPr id="3" name="TextBox 2"/>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
        <p:nvSpPr>
          <p:cNvPr id="65" name="TextBox 64"/>
          <p:cNvSpPr txBox="1"/>
          <p:nvPr/>
        </p:nvSpPr>
        <p:spPr>
          <a:xfrm>
            <a:off x="1617898" y="2367525"/>
            <a:ext cx="399468"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endParaRPr lang="en-GB" sz="1200" dirty="0">
              <a:solidFill>
                <a:srgbClr val="70AD47"/>
              </a:solidFill>
              <a:latin typeface="Calibri" panose="020F0502020204030204"/>
            </a:endParaRPr>
          </a:p>
        </p:txBody>
      </p:sp>
    </p:spTree>
    <p:extLst>
      <p:ext uri="{BB962C8B-B14F-4D97-AF65-F5344CB8AC3E}">
        <p14:creationId xmlns:p14="http://schemas.microsoft.com/office/powerpoint/2010/main" val="273177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rot="19686365">
            <a:off x="1978090" y="1170783"/>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cxnSp>
        <p:nvCxnSpPr>
          <p:cNvPr id="84" name="Straight Arrow Connector 83"/>
          <p:cNvCxnSpPr>
            <a:stCxn id="83" idx="0"/>
          </p:cNvCxnSpPr>
          <p:nvPr/>
        </p:nvCxnSpPr>
        <p:spPr>
          <a:xfrm flipV="1">
            <a:off x="1654991" y="922022"/>
            <a:ext cx="2459187" cy="1571277"/>
          </a:xfrm>
          <a:prstGeom prst="straightConnector1">
            <a:avLst/>
          </a:prstGeom>
          <a:noFill/>
          <a:ln w="19050" cap="flat" cmpd="sng" algn="ctr">
            <a:solidFill>
              <a:srgbClr val="70AD47"/>
            </a:solidFill>
            <a:prstDash val="solid"/>
            <a:miter lim="800000"/>
            <a:headEnd type="triangle"/>
            <a:tailEnd type="triangle"/>
          </a:ln>
          <a:effectLst/>
        </p:spPr>
      </p:cxnSp>
      <p:sp>
        <p:nvSpPr>
          <p:cNvPr id="2" name="Title 1"/>
          <p:cNvSpPr>
            <a:spLocks noGrp="1"/>
          </p:cNvSpPr>
          <p:nvPr>
            <p:ph type="title"/>
          </p:nvPr>
        </p:nvSpPr>
        <p:spPr>
          <a:xfrm>
            <a:off x="143086" y="149150"/>
            <a:ext cx="7174846" cy="430887"/>
          </a:xfrm>
        </p:spPr>
        <p:txBody>
          <a:bodyPr/>
          <a:lstStyle/>
          <a:p>
            <a:r>
              <a:rPr lang="en-GB" dirty="0" smtClean="0"/>
              <a:t>Login </a:t>
            </a:r>
            <a:r>
              <a:rPr lang="en-GB" dirty="0"/>
              <a:t>stage : </a:t>
            </a:r>
            <a:r>
              <a:rPr lang="en-GB" dirty="0" smtClean="0"/>
              <a:t>AuthId Negotiation</a:t>
            </a:r>
            <a:endParaRPr lang="en-GB" dirty="0"/>
          </a:p>
        </p:txBody>
      </p:sp>
      <p:sp>
        <p:nvSpPr>
          <p:cNvPr id="43" name="Rectangle 42"/>
          <p:cNvSpPr/>
          <p:nvPr/>
        </p:nvSpPr>
        <p:spPr>
          <a:xfrm>
            <a:off x="4159585" y="172884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black"/>
                </a:solidFill>
                <a:latin typeface="Calibri" panose="020F0502020204030204"/>
              </a:rPr>
              <a:t>Central</a:t>
            </a:r>
          </a:p>
          <a:p>
            <a:pPr algn="ctr" defTabSz="914549" fontAlgn="auto">
              <a:spcBef>
                <a:spcPts val="0"/>
              </a:spcBef>
              <a:spcAft>
                <a:spcPts val="0"/>
              </a:spcAft>
              <a:defRPr/>
            </a:pPr>
            <a:r>
              <a:rPr lang="en-GB" sz="1050" kern="0" dirty="0">
                <a:solidFill>
                  <a:prstClr val="black"/>
                </a:solidFill>
                <a:latin typeface="Calibri" panose="020F0502020204030204"/>
              </a:rPr>
              <a:t>Authority</a:t>
            </a:r>
          </a:p>
          <a:p>
            <a:pPr algn="ctr" defTabSz="914549" fontAlgn="auto">
              <a:spcBef>
                <a:spcPts val="0"/>
              </a:spcBef>
              <a:spcAft>
                <a:spcPts val="0"/>
              </a:spcAft>
              <a:defRPr/>
            </a:pPr>
            <a:r>
              <a:rPr lang="en-GB" sz="1050" kern="0" dirty="0">
                <a:solidFill>
                  <a:prstClr val="black"/>
                </a:solidFill>
                <a:latin typeface="Calibri" panose="020F0502020204030204"/>
              </a:rPr>
              <a:t>Service</a:t>
            </a:r>
          </a:p>
        </p:txBody>
      </p:sp>
      <p:sp>
        <p:nvSpPr>
          <p:cNvPr id="53" name="Arc 52"/>
          <p:cNvSpPr/>
          <p:nvPr/>
        </p:nvSpPr>
        <p:spPr>
          <a:xfrm rot="13099628">
            <a:off x="2946334" y="2403655"/>
            <a:ext cx="902164" cy="1222753"/>
          </a:xfrm>
          <a:prstGeom prst="arc">
            <a:avLst>
              <a:gd name="adj1" fmla="val 14923661"/>
              <a:gd name="adj2" fmla="val 19284282"/>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cxnSp>
        <p:nvCxnSpPr>
          <p:cNvPr id="54" name="Straight Arrow Connector 53"/>
          <p:cNvCxnSpPr/>
          <p:nvPr/>
        </p:nvCxnSpPr>
        <p:spPr>
          <a:xfrm>
            <a:off x="4939043" y="899322"/>
            <a:ext cx="2665719" cy="1557205"/>
          </a:xfrm>
          <a:prstGeom prst="straightConnector1">
            <a:avLst/>
          </a:prstGeom>
          <a:noFill/>
          <a:ln w="19050" cap="flat" cmpd="sng" algn="ctr">
            <a:solidFill>
              <a:srgbClr val="70AD47"/>
            </a:solidFill>
            <a:prstDash val="solid"/>
            <a:miter lim="800000"/>
            <a:headEnd type="triangle"/>
            <a:tailEnd type="triangle"/>
          </a:ln>
          <a:effectLst/>
        </p:spPr>
      </p:cxnSp>
      <p:cxnSp>
        <p:nvCxnSpPr>
          <p:cNvPr id="56" name="Straight Arrow Connector 55"/>
          <p:cNvCxnSpPr>
            <a:endCxn id="66" idx="1"/>
          </p:cNvCxnSpPr>
          <p:nvPr/>
        </p:nvCxnSpPr>
        <p:spPr>
          <a:xfrm>
            <a:off x="4930142" y="1242062"/>
            <a:ext cx="2173401" cy="1289035"/>
          </a:xfrm>
          <a:prstGeom prst="straightConnector1">
            <a:avLst/>
          </a:prstGeom>
          <a:noFill/>
          <a:ln w="19050" cap="flat" cmpd="sng" algn="ctr">
            <a:solidFill>
              <a:srgbClr val="4472C4"/>
            </a:solidFill>
            <a:prstDash val="solid"/>
            <a:miter lim="800000"/>
            <a:headEnd type="triangle"/>
            <a:tailEnd type="triangle"/>
          </a:ln>
          <a:effectLst/>
        </p:spPr>
      </p:cxnSp>
      <p:sp>
        <p:nvSpPr>
          <p:cNvPr id="57" name="TextBox 56"/>
          <p:cNvSpPr txBox="1"/>
          <p:nvPr/>
        </p:nvSpPr>
        <p:spPr>
          <a:xfrm rot="1811311">
            <a:off x="5550530" y="1248888"/>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58" name="TextBox 57"/>
          <p:cNvSpPr txBox="1"/>
          <p:nvPr/>
        </p:nvSpPr>
        <p:spPr>
          <a:xfrm rot="1855113">
            <a:off x="5209764" y="1683274"/>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59" name="Rectangle 58"/>
          <p:cNvSpPr/>
          <p:nvPr/>
        </p:nvSpPr>
        <p:spPr>
          <a:xfrm>
            <a:off x="5376026" y="2409518"/>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62" name="Rectangle 61"/>
          <p:cNvSpPr/>
          <p:nvPr/>
        </p:nvSpPr>
        <p:spPr>
          <a:xfrm>
            <a:off x="5373029" y="3406106"/>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3" name="Rectangle 62"/>
          <p:cNvSpPr/>
          <p:nvPr/>
        </p:nvSpPr>
        <p:spPr>
          <a:xfrm>
            <a:off x="2802263" y="3413333"/>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4" name="Rectangle 63"/>
          <p:cNvSpPr/>
          <p:nvPr/>
        </p:nvSpPr>
        <p:spPr>
          <a:xfrm>
            <a:off x="5686068" y="2531600"/>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65" name="Rectangle 64"/>
          <p:cNvSpPr/>
          <p:nvPr/>
        </p:nvSpPr>
        <p:spPr>
          <a:xfrm>
            <a:off x="3243800"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sp>
        <p:nvSpPr>
          <p:cNvPr id="66" name="Oval 65"/>
          <p:cNvSpPr/>
          <p:nvPr/>
        </p:nvSpPr>
        <p:spPr>
          <a:xfrm>
            <a:off x="6946165" y="2456527"/>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67" name="Rectangle 66"/>
          <p:cNvSpPr/>
          <p:nvPr/>
        </p:nvSpPr>
        <p:spPr>
          <a:xfrm>
            <a:off x="5379721"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cxnSp>
        <p:nvCxnSpPr>
          <p:cNvPr id="68" name="Straight Arrow Connector 67"/>
          <p:cNvCxnSpPr>
            <a:stCxn id="65" idx="3"/>
            <a:endCxn id="67" idx="1"/>
          </p:cNvCxnSpPr>
          <p:nvPr/>
        </p:nvCxnSpPr>
        <p:spPr>
          <a:xfrm>
            <a:off x="3762457" y="3641861"/>
            <a:ext cx="1617266" cy="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69" name="Arc 68"/>
          <p:cNvSpPr/>
          <p:nvPr/>
        </p:nvSpPr>
        <p:spPr>
          <a:xfrm rot="11042362">
            <a:off x="6518809" y="2719384"/>
            <a:ext cx="855850" cy="489593"/>
          </a:xfrm>
          <a:prstGeom prst="arc">
            <a:avLst>
              <a:gd name="adj1" fmla="val 10703230"/>
              <a:gd name="adj2" fmla="val 78645"/>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0" name="TextBox 69"/>
          <p:cNvSpPr txBox="1"/>
          <p:nvPr/>
        </p:nvSpPr>
        <p:spPr>
          <a:xfrm>
            <a:off x="6662983" y="2935253"/>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
        <p:nvSpPr>
          <p:cNvPr id="71" name="Arc 70"/>
          <p:cNvSpPr/>
          <p:nvPr/>
        </p:nvSpPr>
        <p:spPr>
          <a:xfrm rot="9363021">
            <a:off x="5468221" y="2743400"/>
            <a:ext cx="876855" cy="858693"/>
          </a:xfrm>
          <a:prstGeom prst="arc">
            <a:avLst>
              <a:gd name="adj1" fmla="val 10415306"/>
              <a:gd name="adj2" fmla="val 17548426"/>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2" name="TextBox 71"/>
          <p:cNvSpPr txBox="1"/>
          <p:nvPr/>
        </p:nvSpPr>
        <p:spPr>
          <a:xfrm>
            <a:off x="2885348" y="3062485"/>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73" name="TextBox 72"/>
          <p:cNvSpPr txBox="1"/>
          <p:nvPr/>
        </p:nvSpPr>
        <p:spPr>
          <a:xfrm>
            <a:off x="5406096" y="3017352"/>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74" name="TextBox 73"/>
          <p:cNvSpPr txBox="1"/>
          <p:nvPr/>
        </p:nvSpPr>
        <p:spPr>
          <a:xfrm>
            <a:off x="4137727" y="3420277"/>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75" name="Straight Arrow Connector 74"/>
          <p:cNvCxnSpPr>
            <a:stCxn id="43" idx="2"/>
          </p:cNvCxnSpPr>
          <p:nvPr/>
        </p:nvCxnSpPr>
        <p:spPr>
          <a:xfrm flipH="1">
            <a:off x="3754520" y="2216296"/>
            <a:ext cx="767325" cy="1440837"/>
          </a:xfrm>
          <a:prstGeom prst="straightConnector1">
            <a:avLst/>
          </a:prstGeom>
          <a:noFill/>
          <a:ln w="12700" cap="flat" cmpd="sng" algn="ctr">
            <a:solidFill>
              <a:srgbClr val="FFC000"/>
            </a:solidFill>
            <a:prstDash val="solid"/>
            <a:miter lim="800000"/>
            <a:headEnd type="arrow" w="med" len="med"/>
            <a:tailEnd type="arrow" w="med" len="med"/>
          </a:ln>
          <a:effectLst/>
        </p:spPr>
      </p:cxnSp>
      <p:cxnSp>
        <p:nvCxnSpPr>
          <p:cNvPr id="76" name="Straight Arrow Connector 75"/>
          <p:cNvCxnSpPr>
            <a:stCxn id="43" idx="2"/>
          </p:cNvCxnSpPr>
          <p:nvPr/>
        </p:nvCxnSpPr>
        <p:spPr>
          <a:xfrm>
            <a:off x="4521844" y="2216296"/>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77" name="TextBox 76"/>
          <p:cNvSpPr txBox="1"/>
          <p:nvPr/>
        </p:nvSpPr>
        <p:spPr>
          <a:xfrm>
            <a:off x="5743108" y="3954768"/>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78" name="TextBox 77"/>
          <p:cNvSpPr txBox="1"/>
          <p:nvPr/>
        </p:nvSpPr>
        <p:spPr>
          <a:xfrm>
            <a:off x="6005569" y="3504584"/>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79" name="Hexagon 78"/>
          <p:cNvSpPr/>
          <p:nvPr/>
        </p:nvSpPr>
        <p:spPr>
          <a:xfrm>
            <a:off x="6946161" y="343090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80" name="Rectangle 79"/>
          <p:cNvSpPr/>
          <p:nvPr/>
        </p:nvSpPr>
        <p:spPr>
          <a:xfrm>
            <a:off x="-5758" y="662124"/>
            <a:ext cx="8733278" cy="37379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1117663" y="2409518"/>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82" name="Rectangle 81"/>
          <p:cNvSpPr/>
          <p:nvPr/>
        </p:nvSpPr>
        <p:spPr>
          <a:xfrm>
            <a:off x="4114179" y="815576"/>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83" name="Oval 82"/>
          <p:cNvSpPr/>
          <p:nvPr/>
        </p:nvSpPr>
        <p:spPr>
          <a:xfrm>
            <a:off x="1117666" y="2493303"/>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86" name="TextBox 85"/>
          <p:cNvSpPr txBox="1"/>
          <p:nvPr/>
        </p:nvSpPr>
        <p:spPr>
          <a:xfrm>
            <a:off x="1484746" y="3955470"/>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87" name="TextBox 86"/>
          <p:cNvSpPr txBox="1"/>
          <p:nvPr/>
        </p:nvSpPr>
        <p:spPr>
          <a:xfrm>
            <a:off x="2760151" y="3526320"/>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88" name="Hexagon 87"/>
          <p:cNvSpPr/>
          <p:nvPr/>
        </p:nvSpPr>
        <p:spPr>
          <a:xfrm>
            <a:off x="4055085" y="1370412"/>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89" name="Hexagon 88"/>
          <p:cNvSpPr/>
          <p:nvPr/>
        </p:nvSpPr>
        <p:spPr>
          <a:xfrm>
            <a:off x="1226399" y="344921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39" name="TextBox 38"/>
          <p:cNvSpPr txBox="1"/>
          <p:nvPr/>
        </p:nvSpPr>
        <p:spPr>
          <a:xfrm rot="19696691">
            <a:off x="2130587" y="1608283"/>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46" name="Oval 45"/>
          <p:cNvSpPr/>
          <p:nvPr/>
        </p:nvSpPr>
        <p:spPr>
          <a:xfrm>
            <a:off x="2307120" y="2493303"/>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Consumer</a:t>
            </a:r>
          </a:p>
        </p:txBody>
      </p:sp>
      <p:sp>
        <p:nvSpPr>
          <p:cNvPr id="48" name="Arc 47"/>
          <p:cNvSpPr/>
          <p:nvPr/>
        </p:nvSpPr>
        <p:spPr>
          <a:xfrm rot="10800000">
            <a:off x="1798413" y="2772135"/>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cxnSp>
        <p:nvCxnSpPr>
          <p:cNvPr id="37" name="Straight Arrow Connector 36"/>
          <p:cNvCxnSpPr>
            <a:stCxn id="83" idx="7"/>
          </p:cNvCxnSpPr>
          <p:nvPr/>
        </p:nvCxnSpPr>
        <p:spPr>
          <a:xfrm flipV="1">
            <a:off x="2034943" y="1242061"/>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49" name="TextBox 48"/>
          <p:cNvSpPr txBox="1"/>
          <p:nvPr/>
        </p:nvSpPr>
        <p:spPr>
          <a:xfrm>
            <a:off x="1885852" y="3000691"/>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Tree>
    <p:extLst>
      <p:ext uri="{BB962C8B-B14F-4D97-AF65-F5344CB8AC3E}">
        <p14:creationId xmlns:p14="http://schemas.microsoft.com/office/powerpoint/2010/main" val="1570914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Context and Objectives</a:t>
            </a:r>
            <a:endParaRPr lang="en-GB" dirty="0"/>
          </a:p>
        </p:txBody>
      </p:sp>
      <p:sp>
        <p:nvSpPr>
          <p:cNvPr id="8" name="Content Placeholder 7"/>
          <p:cNvSpPr>
            <a:spLocks noGrp="1"/>
          </p:cNvSpPr>
          <p:nvPr>
            <p:ph idx="1"/>
          </p:nvPr>
        </p:nvSpPr>
        <p:spPr>
          <a:xfrm>
            <a:off x="143086" y="1334878"/>
            <a:ext cx="8748000" cy="2409106"/>
          </a:xfrm>
        </p:spPr>
        <p:txBody>
          <a:bodyPr/>
          <a:lstStyle/>
          <a:p>
            <a:pPr>
              <a:buFont typeface="Arial" panose="020B0604020202020204" pitchFamily="34" charset="0"/>
              <a:buChar char="•"/>
            </a:pPr>
            <a:r>
              <a:rPr lang="en-GB" dirty="0" smtClean="0"/>
              <a:t>Analyse the security concept of MOS</a:t>
            </a:r>
          </a:p>
          <a:p>
            <a:pPr>
              <a:buFont typeface="Arial" panose="020B0604020202020204" pitchFamily="34" charset="0"/>
              <a:buChar char="•"/>
            </a:pPr>
            <a:r>
              <a:rPr lang="en-GB" dirty="0" smtClean="0"/>
              <a:t>Highlight </a:t>
            </a:r>
            <a:r>
              <a:rPr lang="en-GB" dirty="0" smtClean="0"/>
              <a:t>concerns</a:t>
            </a:r>
          </a:p>
          <a:p>
            <a:pPr>
              <a:buFont typeface="Arial" panose="020B0604020202020204" pitchFamily="34" charset="0"/>
              <a:buChar char="•"/>
            </a:pPr>
            <a:r>
              <a:rPr lang="en-GB" dirty="0" smtClean="0"/>
              <a:t>Propose </a:t>
            </a:r>
            <a:r>
              <a:rPr lang="en-GB" dirty="0" smtClean="0"/>
              <a:t>solutions</a:t>
            </a:r>
          </a:p>
          <a:p>
            <a:pPr>
              <a:buFont typeface="Arial" panose="020B0604020202020204" pitchFamily="34" charset="0"/>
              <a:buChar char="•"/>
            </a:pPr>
            <a:r>
              <a:rPr lang="en-GB" dirty="0" smtClean="0"/>
              <a:t>Implement </a:t>
            </a:r>
            <a:r>
              <a:rPr lang="en-GB" dirty="0" smtClean="0"/>
              <a:t>a proof of </a:t>
            </a:r>
            <a:r>
              <a:rPr lang="en-GB" dirty="0" smtClean="0"/>
              <a:t>concept with a reference (ESA) implementation</a:t>
            </a:r>
            <a:endParaRPr lang="en-GB" dirty="0"/>
          </a:p>
        </p:txBody>
      </p:sp>
      <p:sp>
        <p:nvSpPr>
          <p:cNvPr id="4" name="Content Placeholder 7"/>
          <p:cNvSpPr txBox="1">
            <a:spLocks/>
          </p:cNvSpPr>
          <p:nvPr/>
        </p:nvSpPr>
        <p:spPr bwMode="auto">
          <a:xfrm>
            <a:off x="143086" y="2725137"/>
            <a:ext cx="8748000" cy="63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kern="0" dirty="0" smtClean="0"/>
              <a:t>Focus on Authentication and Authorisation</a:t>
            </a:r>
          </a:p>
          <a:p>
            <a:pPr lvl="1"/>
            <a:r>
              <a:rPr lang="en-GB" kern="0" dirty="0" smtClean="0"/>
              <a:t>- Confidentiality and Access Control briefly considered</a:t>
            </a:r>
            <a:endParaRPr lang="en-GB" kern="0" dirty="0"/>
          </a:p>
        </p:txBody>
      </p:sp>
      <p:sp>
        <p:nvSpPr>
          <p:cNvPr id="5" name="Content Placeholder 7"/>
          <p:cNvSpPr txBox="1">
            <a:spLocks/>
          </p:cNvSpPr>
          <p:nvPr/>
        </p:nvSpPr>
        <p:spPr bwMode="auto">
          <a:xfrm>
            <a:off x="143086" y="967304"/>
            <a:ext cx="8748000" cy="4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kern="0" dirty="0" smtClean="0"/>
              <a:t>Work performed during Traineeship over period of 6 months: </a:t>
            </a:r>
            <a:r>
              <a:rPr lang="en-GB" kern="0" dirty="0" err="1" smtClean="0"/>
              <a:t>Maxime</a:t>
            </a:r>
            <a:r>
              <a:rPr lang="en-GB" kern="0" dirty="0" smtClean="0"/>
              <a:t> </a:t>
            </a:r>
            <a:r>
              <a:rPr lang="en-GB" kern="0" dirty="0" err="1" smtClean="0"/>
              <a:t>Garnier</a:t>
            </a:r>
            <a:endParaRPr lang="en-GB" kern="0" dirty="0" smtClean="0"/>
          </a:p>
        </p:txBody>
      </p:sp>
      <p:sp>
        <p:nvSpPr>
          <p:cNvPr id="6" name="Content Placeholder 7"/>
          <p:cNvSpPr txBox="1">
            <a:spLocks/>
          </p:cNvSpPr>
          <p:nvPr/>
        </p:nvSpPr>
        <p:spPr bwMode="auto">
          <a:xfrm>
            <a:off x="143086" y="3743984"/>
            <a:ext cx="8748000" cy="4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kern="0" dirty="0" smtClean="0"/>
              <a:t>This presentation: communicate the work done, discuss findings, consider how best to accommodate (if agreed) in MO CCSDS concept / documentation</a:t>
            </a:r>
          </a:p>
        </p:txBody>
      </p:sp>
      <p:sp>
        <p:nvSpPr>
          <p:cNvPr id="9" name="Content Placeholder 7"/>
          <p:cNvSpPr txBox="1">
            <a:spLocks/>
          </p:cNvSpPr>
          <p:nvPr/>
        </p:nvSpPr>
        <p:spPr bwMode="auto">
          <a:xfrm>
            <a:off x="143086" y="641053"/>
            <a:ext cx="8748000" cy="4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kern="0" dirty="0" smtClean="0"/>
              <a:t>The project:</a:t>
            </a:r>
          </a:p>
        </p:txBody>
      </p:sp>
    </p:spTree>
    <p:extLst>
      <p:ext uri="{BB962C8B-B14F-4D97-AF65-F5344CB8AC3E}">
        <p14:creationId xmlns:p14="http://schemas.microsoft.com/office/powerpoint/2010/main" val="850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build="p"/>
      <p:bldP spid="5" grpId="0" build="p"/>
      <p:bldP spid="6" grpId="0" build="p"/>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6" name="Rectangle 35"/>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38" name="TextBox 37"/>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C</a:t>
            </a:r>
            <a:r>
              <a:rPr lang="en-GB" sz="1400" dirty="0" smtClean="0">
                <a:solidFill>
                  <a:prstClr val="black"/>
                </a:solidFill>
                <a:latin typeface="Calibri" panose="020F0502020204030204"/>
              </a:rPr>
              <a:t>onsumer</a:t>
            </a:r>
            <a:endParaRPr lang="en-GB" sz="1400" dirty="0">
              <a:solidFill>
                <a:prstClr val="black"/>
              </a:solidFill>
              <a:latin typeface="Calibri" panose="020F0502020204030204"/>
            </a:endParaRPr>
          </a:p>
        </p:txBody>
      </p:sp>
      <p:sp>
        <p:nvSpPr>
          <p:cNvPr id="2" name="Title 1"/>
          <p:cNvSpPr>
            <a:spLocks noGrp="1"/>
          </p:cNvSpPr>
          <p:nvPr>
            <p:ph type="title"/>
          </p:nvPr>
        </p:nvSpPr>
        <p:spPr/>
        <p:txBody>
          <a:bodyPr/>
          <a:lstStyle/>
          <a:p>
            <a:r>
              <a:rPr lang="en-GB" dirty="0"/>
              <a:t>Login Stage : Authentication</a:t>
            </a: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42" name="Rectangle 41"/>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57" name="Straight Arrow Connector 56"/>
          <p:cNvCxnSpPr/>
          <p:nvPr/>
        </p:nvCxnSpPr>
        <p:spPr>
          <a:xfrm flipH="1">
            <a:off x="2022823" y="2101992"/>
            <a:ext cx="1470010" cy="91618"/>
          </a:xfrm>
          <a:prstGeom prst="straightConnector1">
            <a:avLst/>
          </a:prstGeom>
          <a:noFill/>
          <a:ln w="6350" cap="flat" cmpd="sng" algn="ctr">
            <a:solidFill>
              <a:sysClr val="windowText" lastClr="000000"/>
            </a:solidFill>
            <a:prstDash val="dash"/>
            <a:miter lim="800000"/>
            <a:tailEnd type="triangle"/>
          </a:ln>
          <a:effectLst/>
        </p:spPr>
      </p:cxnSp>
      <p:cxnSp>
        <p:nvCxnSpPr>
          <p:cNvPr id="58" name="Straight Arrow Connector 57"/>
          <p:cNvCxnSpPr/>
          <p:nvPr/>
        </p:nvCxnSpPr>
        <p:spPr>
          <a:xfrm flipV="1">
            <a:off x="2022823" y="2281985"/>
            <a:ext cx="5126412" cy="0"/>
          </a:xfrm>
          <a:prstGeom prst="straightConnector1">
            <a:avLst/>
          </a:prstGeom>
          <a:noFill/>
          <a:ln w="6350" cap="flat" cmpd="sng" algn="ctr">
            <a:solidFill>
              <a:srgbClr val="70AD47"/>
            </a:solidFill>
            <a:prstDash val="solid"/>
            <a:miter lim="800000"/>
            <a:headEnd type="triangle"/>
            <a:tailEnd type="triangle"/>
          </a:ln>
          <a:effectLst/>
        </p:spPr>
      </p:cxnSp>
      <p:sp>
        <p:nvSpPr>
          <p:cNvPr id="62" name="TextBox 61"/>
          <p:cNvSpPr txBox="1"/>
          <p:nvPr/>
        </p:nvSpPr>
        <p:spPr>
          <a:xfrm>
            <a:off x="2431110" y="1887300"/>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sp>
        <p:nvSpPr>
          <p:cNvPr id="33" name="TextBox 32"/>
          <p:cNvSpPr txBox="1"/>
          <p:nvPr/>
        </p:nvSpPr>
        <p:spPr>
          <a:xfrm>
            <a:off x="3801287" y="2046612"/>
            <a:ext cx="1569917"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Secure Authentication</a:t>
            </a:r>
            <a:endParaRPr lang="en-GB" dirty="0">
              <a:solidFill>
                <a:srgbClr val="70AD47"/>
              </a:solidFill>
              <a:latin typeface="Calibri" panose="020F0502020204030204"/>
            </a:endParaRPr>
          </a:p>
        </p:txBody>
      </p:sp>
      <p:sp>
        <p:nvSpPr>
          <p:cNvPr id="34" name="TextBox 33"/>
          <p:cNvSpPr txBox="1"/>
          <p:nvPr/>
        </p:nvSpPr>
        <p:spPr>
          <a:xfrm>
            <a:off x="1973126" y="2348123"/>
            <a:ext cx="357790" cy="276999"/>
          </a:xfrm>
          <a:prstGeom prst="rect">
            <a:avLst/>
          </a:prstGeom>
          <a:noFill/>
        </p:spPr>
        <p:txBody>
          <a:bodyPr wrap="none" rtlCol="0">
            <a:spAutoFit/>
          </a:bodyPr>
          <a:lstStyle/>
          <a:p>
            <a:pPr fontAlgn="auto">
              <a:spcBef>
                <a:spcPts val="0"/>
              </a:spcBef>
              <a:spcAft>
                <a:spcPts val="0"/>
              </a:spcAft>
            </a:pPr>
            <a:r>
              <a:rPr lang="en-GB" sz="1200" dirty="0" smtClean="0">
                <a:latin typeface="Calibri" panose="020F0502020204030204"/>
              </a:rPr>
              <a:t>Ok</a:t>
            </a:r>
            <a:endParaRPr lang="en-GB" sz="1200" dirty="0">
              <a:latin typeface="Calibri" panose="020F0502020204030204"/>
            </a:endParaRPr>
          </a:p>
        </p:txBody>
      </p:sp>
      <p:sp>
        <p:nvSpPr>
          <p:cNvPr id="35" name="TextBox 34"/>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P</a:t>
            </a:r>
            <a:r>
              <a:rPr lang="en-GB" sz="1400" dirty="0" smtClean="0">
                <a:solidFill>
                  <a:prstClr val="black"/>
                </a:solidFill>
                <a:latin typeface="Calibri" panose="020F0502020204030204"/>
              </a:rPr>
              <a:t>rovider</a:t>
            </a:r>
            <a:endParaRPr lang="en-GB" sz="1400" dirty="0">
              <a:solidFill>
                <a:prstClr val="black"/>
              </a:solidFill>
              <a:latin typeface="Calibri" panose="020F0502020204030204"/>
            </a:endParaRPr>
          </a:p>
        </p:txBody>
      </p:sp>
      <p:cxnSp>
        <p:nvCxnSpPr>
          <p:cNvPr id="55" name="Straight Arrow Connector 54"/>
          <p:cNvCxnSpPr/>
          <p:nvPr/>
        </p:nvCxnSpPr>
        <p:spPr>
          <a:xfrm flipH="1">
            <a:off x="1577690" y="2591946"/>
            <a:ext cx="445134" cy="99313"/>
          </a:xfrm>
          <a:prstGeom prst="straightConnector1">
            <a:avLst/>
          </a:prstGeom>
          <a:noFill/>
          <a:ln w="6350" cap="flat" cmpd="sng" algn="ctr">
            <a:solidFill>
              <a:sysClr val="windowText" lastClr="000000"/>
            </a:solidFill>
            <a:prstDash val="dash"/>
            <a:miter lim="800000"/>
            <a:tailEnd type="triangle"/>
          </a:ln>
          <a:effectLst/>
        </p:spPr>
      </p:cxnSp>
      <p:sp>
        <p:nvSpPr>
          <p:cNvPr id="59" name="Rounded Rectangle 58"/>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cxnSp>
        <p:nvCxnSpPr>
          <p:cNvPr id="60" name="Straight Arrow Connector 59"/>
          <p:cNvCxnSpPr/>
          <p:nvPr/>
        </p:nvCxnSpPr>
        <p:spPr>
          <a:xfrm flipH="1">
            <a:off x="632581" y="2744093"/>
            <a:ext cx="515992" cy="130343"/>
          </a:xfrm>
          <a:prstGeom prst="straightConnector1">
            <a:avLst/>
          </a:prstGeom>
          <a:noFill/>
          <a:ln w="6350" cap="flat" cmpd="sng" algn="ctr">
            <a:solidFill>
              <a:sysClr val="windowText" lastClr="000000"/>
            </a:solidFill>
            <a:prstDash val="dash"/>
            <a:miter lim="800000"/>
            <a:tailEnd type="triangle"/>
          </a:ln>
          <a:effectLst/>
        </p:spPr>
      </p:cxnSp>
      <p:sp>
        <p:nvSpPr>
          <p:cNvPr id="61" name="TextBox 60"/>
          <p:cNvSpPr txBox="1"/>
          <p:nvPr/>
        </p:nvSpPr>
        <p:spPr>
          <a:xfrm>
            <a:off x="2900757" y="4216618"/>
            <a:ext cx="1483098" cy="276999"/>
          </a:xfrm>
          <a:prstGeom prst="rect">
            <a:avLst/>
          </a:prstGeom>
          <a:noFill/>
        </p:spPr>
        <p:txBody>
          <a:bodyPr wrap="none" rtlCol="0">
            <a:spAutoFit/>
          </a:bodyPr>
          <a:lstStyle/>
          <a:p>
            <a:r>
              <a:rPr lang="en-GB" sz="1200" dirty="0">
                <a:solidFill>
                  <a:prstClr val="black"/>
                </a:solidFill>
                <a:latin typeface="Calibri" panose="020F0502020204030204"/>
              </a:rPr>
              <a:t>AD : </a:t>
            </a:r>
            <a:r>
              <a:rPr lang="en-GB" sz="1050" dirty="0">
                <a:solidFill>
                  <a:prstClr val="black"/>
                </a:solidFill>
                <a:latin typeface="Calibri" panose="020F0502020204030204"/>
              </a:rPr>
              <a:t>AuthorisationData</a:t>
            </a:r>
            <a:endParaRPr lang="en-GB" sz="1200" dirty="0">
              <a:solidFill>
                <a:srgbClr val="70AD47"/>
              </a:solidFill>
              <a:latin typeface="Calibri" panose="020F0502020204030204"/>
            </a:endParaRPr>
          </a:p>
        </p:txBody>
      </p:sp>
      <p:sp>
        <p:nvSpPr>
          <p:cNvPr id="63" name="Rounded Rectangle 62"/>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64" name="TextBox 63"/>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65" name="TextBox 64"/>
          <p:cNvSpPr txBox="1"/>
          <p:nvPr/>
        </p:nvSpPr>
        <p:spPr>
          <a:xfrm>
            <a:off x="696023" y="2536611"/>
            <a:ext cx="409086" cy="276999"/>
          </a:xfrm>
          <a:prstGeom prst="rect">
            <a:avLst/>
          </a:prstGeom>
          <a:noFill/>
        </p:spPr>
        <p:txBody>
          <a:bodyPr wrap="none" rtlCol="0">
            <a:spAutoFit/>
          </a:bodyPr>
          <a:lstStyle/>
          <a:p>
            <a:r>
              <a:rPr lang="en-GB" sz="1200" dirty="0" smtClean="0"/>
              <a:t>AD</a:t>
            </a:r>
            <a:endParaRPr lang="en-GB" dirty="0"/>
          </a:p>
        </p:txBody>
      </p:sp>
      <p:sp>
        <p:nvSpPr>
          <p:cNvPr id="68" name="Hexagon 67"/>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69" name="Hexagon 68"/>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66" name="TextBox 65"/>
          <p:cNvSpPr txBox="1"/>
          <p:nvPr/>
        </p:nvSpPr>
        <p:spPr>
          <a:xfrm>
            <a:off x="1617898" y="2367525"/>
            <a:ext cx="399468"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endParaRPr lang="en-GB" sz="1200" dirty="0">
              <a:solidFill>
                <a:srgbClr val="70AD47"/>
              </a:solidFill>
              <a:latin typeface="Calibri" panose="020F0502020204030204"/>
            </a:endParaRPr>
          </a:p>
        </p:txBody>
      </p:sp>
      <p:sp>
        <p:nvSpPr>
          <p:cNvPr id="67" name="TextBox 66"/>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866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6" name="Rectangle 65"/>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7" name="TextBox 66"/>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68" name="TextBox 67"/>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a:t>
            </a:r>
            <a:r>
              <a:rPr lang="en-GB" sz="1400" dirty="0">
                <a:solidFill>
                  <a:prstClr val="black"/>
                </a:solidFill>
                <a:latin typeface="Calibri" panose="020F0502020204030204"/>
              </a:rPr>
              <a:t>Login 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2" name="Title 1"/>
          <p:cNvSpPr>
            <a:spLocks noGrp="1"/>
          </p:cNvSpPr>
          <p:nvPr>
            <p:ph type="title"/>
          </p:nvPr>
        </p:nvSpPr>
        <p:spPr/>
        <p:txBody>
          <a:bodyPr/>
          <a:lstStyle/>
          <a:p>
            <a:r>
              <a:rPr lang="en-GB" dirty="0" smtClean="0"/>
              <a:t>Login Stage : AuthId </a:t>
            </a:r>
            <a:r>
              <a:rPr lang="en-GB" dirty="0"/>
              <a:t>N</a:t>
            </a:r>
            <a:r>
              <a:rPr lang="en-GB" dirty="0" smtClean="0"/>
              <a:t>egotiation</a:t>
            </a:r>
            <a:endParaRPr lang="en-GB" dirty="0"/>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57" name="Straight Arrow Connector 56"/>
          <p:cNvCxnSpPr/>
          <p:nvPr/>
        </p:nvCxnSpPr>
        <p:spPr>
          <a:xfrm flipH="1">
            <a:off x="2022823" y="2101992"/>
            <a:ext cx="1470010" cy="91618"/>
          </a:xfrm>
          <a:prstGeom prst="straightConnector1">
            <a:avLst/>
          </a:prstGeom>
          <a:noFill/>
          <a:ln w="6350" cap="flat" cmpd="sng" algn="ctr">
            <a:solidFill>
              <a:sysClr val="windowText" lastClr="000000"/>
            </a:solidFill>
            <a:prstDash val="dash"/>
            <a:miter lim="800000"/>
            <a:tailEnd type="triangle"/>
          </a:ln>
          <a:effectLst/>
        </p:spPr>
      </p:cxnSp>
      <p:cxnSp>
        <p:nvCxnSpPr>
          <p:cNvPr id="58" name="Straight Arrow Connector 57"/>
          <p:cNvCxnSpPr/>
          <p:nvPr/>
        </p:nvCxnSpPr>
        <p:spPr>
          <a:xfrm flipV="1">
            <a:off x="2022823" y="2281985"/>
            <a:ext cx="5126412" cy="0"/>
          </a:xfrm>
          <a:prstGeom prst="straightConnector1">
            <a:avLst/>
          </a:prstGeom>
          <a:noFill/>
          <a:ln w="6350" cap="flat" cmpd="sng" algn="ctr">
            <a:solidFill>
              <a:srgbClr val="70AD47"/>
            </a:solidFill>
            <a:prstDash val="solid"/>
            <a:miter lim="800000"/>
            <a:headEnd type="triangle"/>
            <a:tailEnd type="triangle"/>
          </a:ln>
          <a:effectLst/>
        </p:spPr>
      </p:cxnSp>
      <p:sp>
        <p:nvSpPr>
          <p:cNvPr id="60" name="Rectangle 59"/>
          <p:cNvSpPr/>
          <p:nvPr/>
        </p:nvSpPr>
        <p:spPr>
          <a:xfrm>
            <a:off x="2022823" y="3005035"/>
            <a:ext cx="5126412" cy="23060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62" name="TextBox 61"/>
          <p:cNvSpPr txBox="1"/>
          <p:nvPr/>
        </p:nvSpPr>
        <p:spPr>
          <a:xfrm>
            <a:off x="2431110" y="1887300"/>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cxnSp>
        <p:nvCxnSpPr>
          <p:cNvPr id="64" name="Straight Arrow Connector 63"/>
          <p:cNvCxnSpPr>
            <a:stCxn id="60" idx="1"/>
            <a:endCxn id="60" idx="3"/>
          </p:cNvCxnSpPr>
          <p:nvPr/>
        </p:nvCxnSpPr>
        <p:spPr>
          <a:xfrm>
            <a:off x="2022823" y="3120336"/>
            <a:ext cx="5126412" cy="0"/>
          </a:xfrm>
          <a:prstGeom prst="straightConnector1">
            <a:avLst/>
          </a:prstGeom>
          <a:noFill/>
          <a:ln w="6350" cap="flat" cmpd="sng" algn="ctr">
            <a:solidFill>
              <a:srgbClr val="5B9BD5"/>
            </a:solidFill>
            <a:prstDash val="solid"/>
            <a:miter lim="800000"/>
            <a:headEnd type="triangle"/>
            <a:tailEnd type="triangle"/>
          </a:ln>
          <a:effectLst/>
        </p:spPr>
      </p:cxnSp>
      <p:sp>
        <p:nvSpPr>
          <p:cNvPr id="65" name="TextBox 64"/>
          <p:cNvSpPr txBox="1"/>
          <p:nvPr/>
        </p:nvSpPr>
        <p:spPr>
          <a:xfrm>
            <a:off x="3930044" y="2715683"/>
            <a:ext cx="1357231" cy="276999"/>
          </a:xfrm>
          <a:prstGeom prst="rect">
            <a:avLst/>
          </a:prstGeom>
          <a:noFill/>
        </p:spPr>
        <p:txBody>
          <a:bodyPr wrap="none" rtlCol="0">
            <a:spAutoFit/>
          </a:bodyPr>
          <a:lstStyle/>
          <a:p>
            <a:pPr fontAlgn="auto">
              <a:spcBef>
                <a:spcPts val="0"/>
              </a:spcBef>
              <a:spcAft>
                <a:spcPts val="0"/>
              </a:spcAft>
            </a:pPr>
            <a:r>
              <a:rPr lang="en-GB" sz="1200" dirty="0" smtClean="0">
                <a:solidFill>
                  <a:srgbClr val="0070C0"/>
                </a:solidFill>
                <a:latin typeface="Calibri" panose="020F0502020204030204"/>
              </a:rPr>
              <a:t>AuthId negotiation</a:t>
            </a:r>
            <a:endParaRPr lang="en-GB" sz="1200" dirty="0">
              <a:solidFill>
                <a:srgbClr val="0070C0"/>
              </a:solidFill>
              <a:latin typeface="Calibri" panose="020F0502020204030204"/>
            </a:endParaRPr>
          </a:p>
        </p:txBody>
      </p:sp>
      <p:sp>
        <p:nvSpPr>
          <p:cNvPr id="35" name="TextBox 34"/>
          <p:cNvSpPr txBox="1"/>
          <p:nvPr/>
        </p:nvSpPr>
        <p:spPr>
          <a:xfrm>
            <a:off x="3801287" y="2046612"/>
            <a:ext cx="1569917"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Secure Authentication</a:t>
            </a:r>
            <a:endParaRPr lang="en-GB" dirty="0">
              <a:solidFill>
                <a:srgbClr val="70AD47"/>
              </a:solidFill>
              <a:latin typeface="Calibri" panose="020F0502020204030204"/>
            </a:endParaRPr>
          </a:p>
        </p:txBody>
      </p:sp>
      <p:cxnSp>
        <p:nvCxnSpPr>
          <p:cNvPr id="38" name="Straight Arrow Connector 37"/>
          <p:cNvCxnSpPr>
            <a:endCxn id="60" idx="1"/>
          </p:cNvCxnSpPr>
          <p:nvPr/>
        </p:nvCxnSpPr>
        <p:spPr>
          <a:xfrm>
            <a:off x="617912" y="3120336"/>
            <a:ext cx="1404911" cy="0"/>
          </a:xfrm>
          <a:prstGeom prst="straightConnector1">
            <a:avLst/>
          </a:prstGeom>
          <a:noFill/>
          <a:ln w="6350" cap="flat" cmpd="sng" algn="ctr">
            <a:solidFill>
              <a:srgbClr val="5B9BD5"/>
            </a:solidFill>
            <a:prstDash val="dash"/>
            <a:miter lim="800000"/>
            <a:headEnd type="arrow" w="med" len="med"/>
            <a:tailEnd type="arrow" w="med" len="med"/>
          </a:ln>
          <a:effectLst/>
        </p:spPr>
      </p:cxnSp>
      <p:cxnSp>
        <p:nvCxnSpPr>
          <p:cNvPr id="61" name="Straight Arrow Connector 60"/>
          <p:cNvCxnSpPr/>
          <p:nvPr/>
        </p:nvCxnSpPr>
        <p:spPr>
          <a:xfrm>
            <a:off x="7149235" y="3120336"/>
            <a:ext cx="1394118" cy="0"/>
          </a:xfrm>
          <a:prstGeom prst="straightConnector1">
            <a:avLst/>
          </a:prstGeom>
          <a:noFill/>
          <a:ln w="6350" cap="flat" cmpd="sng" algn="ctr">
            <a:solidFill>
              <a:srgbClr val="5B9BD5"/>
            </a:solidFill>
            <a:prstDash val="dash"/>
            <a:miter lim="800000"/>
            <a:headEnd type="arrow" w="med" len="med"/>
            <a:tailEnd type="arrow" w="med" len="med"/>
          </a:ln>
          <a:effectLst/>
        </p:spPr>
      </p:cxnSp>
      <p:sp>
        <p:nvSpPr>
          <p:cNvPr id="59" name="TextBox 58"/>
          <p:cNvSpPr txBox="1"/>
          <p:nvPr/>
        </p:nvSpPr>
        <p:spPr>
          <a:xfrm>
            <a:off x="1973126" y="2348123"/>
            <a:ext cx="357790" cy="276999"/>
          </a:xfrm>
          <a:prstGeom prst="rect">
            <a:avLst/>
          </a:prstGeom>
          <a:noFill/>
        </p:spPr>
        <p:txBody>
          <a:bodyPr wrap="none" rtlCol="0">
            <a:spAutoFit/>
          </a:bodyPr>
          <a:lstStyle/>
          <a:p>
            <a:pPr fontAlgn="auto">
              <a:spcBef>
                <a:spcPts val="0"/>
              </a:spcBef>
              <a:spcAft>
                <a:spcPts val="0"/>
              </a:spcAft>
            </a:pPr>
            <a:r>
              <a:rPr lang="en-GB" sz="1200" dirty="0" smtClean="0">
                <a:latin typeface="Calibri" panose="020F0502020204030204"/>
              </a:rPr>
              <a:t>Ok</a:t>
            </a:r>
            <a:endParaRPr lang="en-GB" sz="1200" dirty="0">
              <a:latin typeface="Calibri" panose="020F0502020204030204"/>
            </a:endParaRPr>
          </a:p>
        </p:txBody>
      </p:sp>
      <p:sp>
        <p:nvSpPr>
          <p:cNvPr id="63" name="TextBox 62"/>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provider</a:t>
            </a:r>
            <a:endParaRPr lang="en-GB" sz="1400" dirty="0">
              <a:solidFill>
                <a:prstClr val="black"/>
              </a:solidFill>
              <a:latin typeface="Calibri" panose="020F0502020204030204"/>
            </a:endParaRPr>
          </a:p>
        </p:txBody>
      </p:sp>
      <p:sp>
        <p:nvSpPr>
          <p:cNvPr id="73" name="Oval 72"/>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74" name="Rectangle 73"/>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cxnSp>
        <p:nvCxnSpPr>
          <p:cNvPr id="75" name="Straight Arrow Connector 74"/>
          <p:cNvCxnSpPr/>
          <p:nvPr/>
        </p:nvCxnSpPr>
        <p:spPr>
          <a:xfrm flipH="1">
            <a:off x="1577690" y="2591946"/>
            <a:ext cx="445134" cy="99313"/>
          </a:xfrm>
          <a:prstGeom prst="straightConnector1">
            <a:avLst/>
          </a:prstGeom>
          <a:noFill/>
          <a:ln w="6350" cap="flat" cmpd="sng" algn="ctr">
            <a:solidFill>
              <a:sysClr val="windowText" lastClr="000000"/>
            </a:solidFill>
            <a:prstDash val="dash"/>
            <a:miter lim="800000"/>
            <a:tailEnd type="triangle"/>
          </a:ln>
          <a:effectLst/>
        </p:spPr>
      </p:cxnSp>
      <p:sp>
        <p:nvSpPr>
          <p:cNvPr id="76" name="Rounded Rectangle 75"/>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cxnSp>
        <p:nvCxnSpPr>
          <p:cNvPr id="79" name="Straight Arrow Connector 78"/>
          <p:cNvCxnSpPr/>
          <p:nvPr/>
        </p:nvCxnSpPr>
        <p:spPr>
          <a:xfrm flipH="1">
            <a:off x="632581" y="2744093"/>
            <a:ext cx="515992" cy="130343"/>
          </a:xfrm>
          <a:prstGeom prst="straightConnector1">
            <a:avLst/>
          </a:prstGeom>
          <a:noFill/>
          <a:ln w="6350" cap="flat" cmpd="sng" algn="ctr">
            <a:solidFill>
              <a:sysClr val="windowText" lastClr="000000"/>
            </a:solidFill>
            <a:prstDash val="dash"/>
            <a:miter lim="800000"/>
            <a:tailEnd type="triangle"/>
          </a:ln>
          <a:effectLst/>
        </p:spPr>
      </p:cxnSp>
      <p:sp>
        <p:nvSpPr>
          <p:cNvPr id="80" name="TextBox 79"/>
          <p:cNvSpPr txBox="1"/>
          <p:nvPr/>
        </p:nvSpPr>
        <p:spPr>
          <a:xfrm>
            <a:off x="2900757" y="4216618"/>
            <a:ext cx="1483098" cy="276999"/>
          </a:xfrm>
          <a:prstGeom prst="rect">
            <a:avLst/>
          </a:prstGeom>
          <a:noFill/>
        </p:spPr>
        <p:txBody>
          <a:bodyPr wrap="none" rtlCol="0">
            <a:spAutoFit/>
          </a:bodyPr>
          <a:lstStyle/>
          <a:p>
            <a:r>
              <a:rPr lang="en-GB" sz="1200" dirty="0">
                <a:solidFill>
                  <a:prstClr val="black"/>
                </a:solidFill>
                <a:latin typeface="Calibri" panose="020F0502020204030204"/>
              </a:rPr>
              <a:t>AD : </a:t>
            </a:r>
            <a:r>
              <a:rPr lang="en-GB" sz="1050" dirty="0">
                <a:solidFill>
                  <a:prstClr val="black"/>
                </a:solidFill>
                <a:latin typeface="Calibri" panose="020F0502020204030204"/>
              </a:rPr>
              <a:t>AuthorisationData</a:t>
            </a:r>
            <a:endParaRPr lang="en-GB" sz="1200" dirty="0">
              <a:solidFill>
                <a:srgbClr val="70AD47"/>
              </a:solidFill>
              <a:latin typeface="Calibri" panose="020F0502020204030204"/>
            </a:endParaRPr>
          </a:p>
        </p:txBody>
      </p:sp>
      <p:sp>
        <p:nvSpPr>
          <p:cNvPr id="81" name="Rounded Rectangle 80"/>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82" name="TextBox 81"/>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83" name="TextBox 82"/>
          <p:cNvSpPr txBox="1"/>
          <p:nvPr/>
        </p:nvSpPr>
        <p:spPr>
          <a:xfrm>
            <a:off x="696023" y="2536611"/>
            <a:ext cx="409086" cy="276999"/>
          </a:xfrm>
          <a:prstGeom prst="rect">
            <a:avLst/>
          </a:prstGeom>
          <a:noFill/>
        </p:spPr>
        <p:txBody>
          <a:bodyPr wrap="none" rtlCol="0">
            <a:spAutoFit/>
          </a:bodyPr>
          <a:lstStyle/>
          <a:p>
            <a:r>
              <a:rPr lang="en-GB" sz="1200" dirty="0" smtClean="0"/>
              <a:t>AD</a:t>
            </a:r>
            <a:endParaRPr lang="en-GB" dirty="0"/>
          </a:p>
        </p:txBody>
      </p:sp>
      <p:sp>
        <p:nvSpPr>
          <p:cNvPr id="55" name="Hexagon 54"/>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69" name="Hexagon 68"/>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70" name="TextBox 69"/>
          <p:cNvSpPr txBox="1"/>
          <p:nvPr/>
        </p:nvSpPr>
        <p:spPr>
          <a:xfrm>
            <a:off x="1617898" y="2367525"/>
            <a:ext cx="399468"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endParaRPr lang="en-GB" sz="1200" dirty="0">
              <a:solidFill>
                <a:srgbClr val="70AD47"/>
              </a:solidFill>
              <a:latin typeface="Calibri" panose="020F0502020204030204"/>
            </a:endParaRPr>
          </a:p>
        </p:txBody>
      </p:sp>
      <p:sp>
        <p:nvSpPr>
          <p:cNvPr id="71" name="TextBox 70"/>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251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1" name="Rectangle 80"/>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2" name="TextBox 81"/>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83" name="TextBox 82"/>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57" name="Straight Arrow Connector 56"/>
          <p:cNvCxnSpPr/>
          <p:nvPr/>
        </p:nvCxnSpPr>
        <p:spPr>
          <a:xfrm flipH="1">
            <a:off x="2022823" y="2101992"/>
            <a:ext cx="1470010" cy="91618"/>
          </a:xfrm>
          <a:prstGeom prst="straightConnector1">
            <a:avLst/>
          </a:prstGeom>
          <a:noFill/>
          <a:ln w="6350" cap="flat" cmpd="sng" algn="ctr">
            <a:solidFill>
              <a:sysClr val="windowText" lastClr="000000"/>
            </a:solidFill>
            <a:prstDash val="dash"/>
            <a:miter lim="800000"/>
            <a:tailEnd type="triangle"/>
          </a:ln>
          <a:effectLst/>
        </p:spPr>
      </p:cxnSp>
      <p:cxnSp>
        <p:nvCxnSpPr>
          <p:cNvPr id="58" name="Straight Arrow Connector 57"/>
          <p:cNvCxnSpPr/>
          <p:nvPr/>
        </p:nvCxnSpPr>
        <p:spPr>
          <a:xfrm flipV="1">
            <a:off x="2022823" y="2281985"/>
            <a:ext cx="5126412" cy="0"/>
          </a:xfrm>
          <a:prstGeom prst="straightConnector1">
            <a:avLst/>
          </a:prstGeom>
          <a:noFill/>
          <a:ln w="6350" cap="flat" cmpd="sng" algn="ctr">
            <a:solidFill>
              <a:srgbClr val="70AD47"/>
            </a:solidFill>
            <a:prstDash val="solid"/>
            <a:miter lim="800000"/>
            <a:headEnd type="triangle"/>
            <a:tailEnd type="triangle"/>
          </a:ln>
          <a:effectLst/>
        </p:spPr>
      </p:cxnSp>
      <p:sp>
        <p:nvSpPr>
          <p:cNvPr id="62" name="TextBox 61"/>
          <p:cNvSpPr txBox="1"/>
          <p:nvPr/>
        </p:nvSpPr>
        <p:spPr>
          <a:xfrm>
            <a:off x="2431110" y="1887300"/>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cxnSp>
        <p:nvCxnSpPr>
          <p:cNvPr id="68" name="Straight Arrow Connector 67"/>
          <p:cNvCxnSpPr/>
          <p:nvPr/>
        </p:nvCxnSpPr>
        <p:spPr>
          <a:xfrm>
            <a:off x="628064" y="3438908"/>
            <a:ext cx="2864769" cy="71042"/>
          </a:xfrm>
          <a:prstGeom prst="straightConnector1">
            <a:avLst/>
          </a:prstGeom>
          <a:noFill/>
          <a:ln w="6350" cap="flat" cmpd="sng" algn="ctr">
            <a:solidFill>
              <a:sysClr val="windowText" lastClr="000000"/>
            </a:solidFill>
            <a:prstDash val="dash"/>
            <a:miter lim="800000"/>
            <a:tailEnd type="triangle"/>
          </a:ln>
          <a:effectLst/>
        </p:spPr>
      </p:cxnSp>
      <p:sp>
        <p:nvSpPr>
          <p:cNvPr id="69" name="TextBox 68"/>
          <p:cNvSpPr txBox="1"/>
          <p:nvPr/>
        </p:nvSpPr>
        <p:spPr>
          <a:xfrm>
            <a:off x="1429645" y="3188145"/>
            <a:ext cx="604653"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AuthId</a:t>
            </a:r>
            <a:endParaRPr lang="en-GB" dirty="0">
              <a:solidFill>
                <a:prstClr val="black"/>
              </a:solidFill>
              <a:latin typeface="Calibri" panose="020F0502020204030204"/>
            </a:endParaRPr>
          </a:p>
        </p:txBody>
      </p:sp>
      <p:cxnSp>
        <p:nvCxnSpPr>
          <p:cNvPr id="70" name="Straight Arrow Connector 69"/>
          <p:cNvCxnSpPr/>
          <p:nvPr/>
        </p:nvCxnSpPr>
        <p:spPr>
          <a:xfrm>
            <a:off x="3493388" y="3508658"/>
            <a:ext cx="2180139" cy="102651"/>
          </a:xfrm>
          <a:prstGeom prst="straightConnector1">
            <a:avLst/>
          </a:prstGeom>
          <a:noFill/>
          <a:ln w="6350" cap="flat" cmpd="sng" algn="ctr">
            <a:solidFill>
              <a:sysClr val="windowText" lastClr="000000"/>
            </a:solidFill>
            <a:prstDash val="solid"/>
            <a:miter lim="800000"/>
            <a:tailEnd type="triangle"/>
          </a:ln>
          <a:effectLst/>
        </p:spPr>
      </p:cxnSp>
      <p:sp>
        <p:nvSpPr>
          <p:cNvPr id="71" name="TextBox 70"/>
          <p:cNvSpPr txBox="1"/>
          <p:nvPr/>
        </p:nvSpPr>
        <p:spPr>
          <a:xfrm>
            <a:off x="3563188" y="3235636"/>
            <a:ext cx="2045753"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panose="020F0502020204030204"/>
              </a:rPr>
              <a:t>Response : AuthId, </a:t>
            </a:r>
            <a:r>
              <a:rPr lang="en-GB" sz="1100" dirty="0" err="1" smtClean="0">
                <a:solidFill>
                  <a:prstClr val="black"/>
                </a:solidFill>
                <a:latin typeface="Calibri" panose="020F0502020204030204"/>
              </a:rPr>
              <a:t>loginInstance</a:t>
            </a:r>
            <a:endParaRPr lang="en-GB" sz="1100" dirty="0">
              <a:solidFill>
                <a:prstClr val="black"/>
              </a:solidFill>
              <a:latin typeface="Calibri" panose="020F0502020204030204"/>
            </a:endParaRPr>
          </a:p>
        </p:txBody>
      </p:sp>
      <p:sp>
        <p:nvSpPr>
          <p:cNvPr id="55" name="TextBox 54"/>
          <p:cNvSpPr txBox="1"/>
          <p:nvPr/>
        </p:nvSpPr>
        <p:spPr>
          <a:xfrm>
            <a:off x="3801287" y="2046612"/>
            <a:ext cx="1569917"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Secure Authentication</a:t>
            </a:r>
            <a:endParaRPr lang="en-GB" dirty="0">
              <a:solidFill>
                <a:srgbClr val="70AD47"/>
              </a:solidFill>
              <a:latin typeface="Calibri" panose="020F0502020204030204"/>
            </a:endParaRPr>
          </a:p>
        </p:txBody>
      </p:sp>
      <p:sp>
        <p:nvSpPr>
          <p:cNvPr id="61" name="Rectangle 60"/>
          <p:cNvSpPr/>
          <p:nvPr/>
        </p:nvSpPr>
        <p:spPr>
          <a:xfrm>
            <a:off x="2022823" y="3005035"/>
            <a:ext cx="5126412" cy="23060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63" name="Straight Arrow Connector 62"/>
          <p:cNvCxnSpPr>
            <a:stCxn id="61" idx="1"/>
            <a:endCxn id="61" idx="3"/>
          </p:cNvCxnSpPr>
          <p:nvPr/>
        </p:nvCxnSpPr>
        <p:spPr>
          <a:xfrm>
            <a:off x="2022823" y="3120336"/>
            <a:ext cx="5126412" cy="0"/>
          </a:xfrm>
          <a:prstGeom prst="straightConnector1">
            <a:avLst/>
          </a:prstGeom>
          <a:noFill/>
          <a:ln w="6350" cap="flat" cmpd="sng" algn="ctr">
            <a:solidFill>
              <a:srgbClr val="5B9BD5"/>
            </a:solidFill>
            <a:prstDash val="solid"/>
            <a:miter lim="800000"/>
            <a:headEnd type="triangle"/>
            <a:tailEnd type="triangle"/>
          </a:ln>
          <a:effectLst/>
        </p:spPr>
      </p:cxnSp>
      <p:sp>
        <p:nvSpPr>
          <p:cNvPr id="66" name="TextBox 65"/>
          <p:cNvSpPr txBox="1"/>
          <p:nvPr/>
        </p:nvSpPr>
        <p:spPr>
          <a:xfrm>
            <a:off x="3930044" y="2715683"/>
            <a:ext cx="1357231" cy="276999"/>
          </a:xfrm>
          <a:prstGeom prst="rect">
            <a:avLst/>
          </a:prstGeom>
          <a:noFill/>
        </p:spPr>
        <p:txBody>
          <a:bodyPr wrap="none" rtlCol="0">
            <a:spAutoFit/>
          </a:bodyPr>
          <a:lstStyle/>
          <a:p>
            <a:pPr fontAlgn="auto">
              <a:spcBef>
                <a:spcPts val="0"/>
              </a:spcBef>
              <a:spcAft>
                <a:spcPts val="0"/>
              </a:spcAft>
            </a:pPr>
            <a:r>
              <a:rPr lang="en-GB" sz="1200" dirty="0" smtClean="0">
                <a:solidFill>
                  <a:srgbClr val="0070C0"/>
                </a:solidFill>
                <a:latin typeface="Calibri" panose="020F0502020204030204"/>
              </a:rPr>
              <a:t>AuthId negotiation</a:t>
            </a:r>
            <a:endParaRPr lang="en-GB" sz="1200" dirty="0">
              <a:solidFill>
                <a:srgbClr val="0070C0"/>
              </a:solidFill>
              <a:latin typeface="Calibri" panose="020F0502020204030204"/>
            </a:endParaRPr>
          </a:p>
        </p:txBody>
      </p:sp>
      <p:cxnSp>
        <p:nvCxnSpPr>
          <p:cNvPr id="67" name="Straight Arrow Connector 66"/>
          <p:cNvCxnSpPr>
            <a:endCxn id="61" idx="1"/>
          </p:cNvCxnSpPr>
          <p:nvPr/>
        </p:nvCxnSpPr>
        <p:spPr>
          <a:xfrm>
            <a:off x="617912" y="3120336"/>
            <a:ext cx="1404911" cy="0"/>
          </a:xfrm>
          <a:prstGeom prst="straightConnector1">
            <a:avLst/>
          </a:prstGeom>
          <a:noFill/>
          <a:ln w="6350" cap="flat" cmpd="sng" algn="ctr">
            <a:solidFill>
              <a:srgbClr val="5B9BD5"/>
            </a:solidFill>
            <a:prstDash val="dash"/>
            <a:miter lim="800000"/>
            <a:headEnd type="arrow" w="med" len="med"/>
            <a:tailEnd type="arrow" w="med" len="med"/>
          </a:ln>
          <a:effectLst/>
        </p:spPr>
      </p:cxnSp>
      <p:cxnSp>
        <p:nvCxnSpPr>
          <p:cNvPr id="72" name="Straight Arrow Connector 71"/>
          <p:cNvCxnSpPr/>
          <p:nvPr/>
        </p:nvCxnSpPr>
        <p:spPr>
          <a:xfrm>
            <a:off x="7149235" y="3120336"/>
            <a:ext cx="1394118" cy="0"/>
          </a:xfrm>
          <a:prstGeom prst="straightConnector1">
            <a:avLst/>
          </a:prstGeom>
          <a:noFill/>
          <a:ln w="6350" cap="flat" cmpd="sng" algn="ctr">
            <a:solidFill>
              <a:srgbClr val="5B9BD5"/>
            </a:solidFill>
            <a:prstDash val="dash"/>
            <a:miter lim="800000"/>
            <a:headEnd type="arrow" w="med" len="med"/>
            <a:tailEnd type="arrow" w="med" len="med"/>
          </a:ln>
          <a:effectLst/>
        </p:spPr>
      </p:cxnSp>
      <p:sp>
        <p:nvSpPr>
          <p:cNvPr id="64" name="TextBox 63"/>
          <p:cNvSpPr txBox="1"/>
          <p:nvPr/>
        </p:nvSpPr>
        <p:spPr>
          <a:xfrm>
            <a:off x="1973126" y="2348123"/>
            <a:ext cx="357790" cy="276999"/>
          </a:xfrm>
          <a:prstGeom prst="rect">
            <a:avLst/>
          </a:prstGeom>
          <a:noFill/>
        </p:spPr>
        <p:txBody>
          <a:bodyPr wrap="none" rtlCol="0">
            <a:spAutoFit/>
          </a:bodyPr>
          <a:lstStyle/>
          <a:p>
            <a:pPr fontAlgn="auto">
              <a:spcBef>
                <a:spcPts val="0"/>
              </a:spcBef>
              <a:spcAft>
                <a:spcPts val="0"/>
              </a:spcAft>
            </a:pPr>
            <a:r>
              <a:rPr lang="en-GB" sz="1200" dirty="0" smtClean="0">
                <a:latin typeface="Calibri" panose="020F0502020204030204"/>
              </a:rPr>
              <a:t>Ok</a:t>
            </a:r>
            <a:endParaRPr lang="en-GB" sz="1200" dirty="0">
              <a:latin typeface="Calibri" panose="020F0502020204030204"/>
            </a:endParaRPr>
          </a:p>
        </p:txBody>
      </p:sp>
      <p:sp>
        <p:nvSpPr>
          <p:cNvPr id="65" name="TextBox 64"/>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provider</a:t>
            </a:r>
            <a:endParaRPr lang="en-GB" sz="1400" dirty="0">
              <a:solidFill>
                <a:prstClr val="black"/>
              </a:solidFill>
              <a:latin typeface="Calibri" panose="020F0502020204030204"/>
            </a:endParaRPr>
          </a:p>
        </p:txBody>
      </p:sp>
      <p:sp>
        <p:nvSpPr>
          <p:cNvPr id="74" name="Title 1"/>
          <p:cNvSpPr>
            <a:spLocks noGrp="1"/>
          </p:cNvSpPr>
          <p:nvPr>
            <p:ph type="title"/>
          </p:nvPr>
        </p:nvSpPr>
        <p:spPr>
          <a:xfrm>
            <a:off x="143086" y="149150"/>
            <a:ext cx="7174846" cy="430887"/>
          </a:xfrm>
        </p:spPr>
        <p:txBody>
          <a:bodyPr/>
          <a:lstStyle/>
          <a:p>
            <a:r>
              <a:rPr lang="en-GB" dirty="0" smtClean="0"/>
              <a:t>Login Stage : AuthId </a:t>
            </a:r>
            <a:r>
              <a:rPr lang="en-GB" dirty="0"/>
              <a:t>N</a:t>
            </a:r>
            <a:r>
              <a:rPr lang="en-GB" dirty="0" smtClean="0"/>
              <a:t>egotiation</a:t>
            </a:r>
            <a:endParaRPr lang="en-GB" dirty="0"/>
          </a:p>
        </p:txBody>
      </p:sp>
      <p:sp>
        <p:nvSpPr>
          <p:cNvPr id="73" name="Oval 72"/>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75" name="Rectangle 74"/>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cxnSp>
        <p:nvCxnSpPr>
          <p:cNvPr id="76" name="Straight Arrow Connector 75"/>
          <p:cNvCxnSpPr/>
          <p:nvPr/>
        </p:nvCxnSpPr>
        <p:spPr>
          <a:xfrm flipH="1">
            <a:off x="1577690" y="2591946"/>
            <a:ext cx="445134" cy="99313"/>
          </a:xfrm>
          <a:prstGeom prst="straightConnector1">
            <a:avLst/>
          </a:prstGeom>
          <a:noFill/>
          <a:ln w="6350" cap="flat" cmpd="sng" algn="ctr">
            <a:solidFill>
              <a:sysClr val="windowText" lastClr="000000"/>
            </a:solidFill>
            <a:prstDash val="dash"/>
            <a:miter lim="800000"/>
            <a:tailEnd type="triangle"/>
          </a:ln>
          <a:effectLst/>
        </p:spPr>
      </p:cxnSp>
      <p:sp>
        <p:nvSpPr>
          <p:cNvPr id="79" name="Rounded Rectangle 78"/>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cxnSp>
        <p:nvCxnSpPr>
          <p:cNvPr id="80" name="Straight Arrow Connector 79"/>
          <p:cNvCxnSpPr/>
          <p:nvPr/>
        </p:nvCxnSpPr>
        <p:spPr>
          <a:xfrm flipH="1">
            <a:off x="632581" y="2744093"/>
            <a:ext cx="515992" cy="130343"/>
          </a:xfrm>
          <a:prstGeom prst="straightConnector1">
            <a:avLst/>
          </a:prstGeom>
          <a:noFill/>
          <a:ln w="6350" cap="flat" cmpd="sng" algn="ctr">
            <a:solidFill>
              <a:sysClr val="windowText" lastClr="000000"/>
            </a:solidFill>
            <a:prstDash val="dash"/>
            <a:miter lim="800000"/>
            <a:tailEnd type="triangle"/>
          </a:ln>
          <a:effectLst/>
        </p:spPr>
      </p:cxnSp>
      <p:sp>
        <p:nvSpPr>
          <p:cNvPr id="84" name="TextBox 83"/>
          <p:cNvSpPr txBox="1"/>
          <p:nvPr/>
        </p:nvSpPr>
        <p:spPr>
          <a:xfrm>
            <a:off x="2900757" y="4216618"/>
            <a:ext cx="1483098" cy="276999"/>
          </a:xfrm>
          <a:prstGeom prst="rect">
            <a:avLst/>
          </a:prstGeom>
          <a:noFill/>
        </p:spPr>
        <p:txBody>
          <a:bodyPr wrap="none" rtlCol="0">
            <a:spAutoFit/>
          </a:bodyPr>
          <a:lstStyle/>
          <a:p>
            <a:r>
              <a:rPr lang="en-GB" sz="1200" dirty="0">
                <a:solidFill>
                  <a:prstClr val="black"/>
                </a:solidFill>
                <a:latin typeface="Calibri" panose="020F0502020204030204"/>
              </a:rPr>
              <a:t>AD : </a:t>
            </a:r>
            <a:r>
              <a:rPr lang="en-GB" sz="1050" dirty="0">
                <a:solidFill>
                  <a:prstClr val="black"/>
                </a:solidFill>
                <a:latin typeface="Calibri" panose="020F0502020204030204"/>
              </a:rPr>
              <a:t>AuthorisationData</a:t>
            </a:r>
            <a:endParaRPr lang="en-GB" sz="1200" dirty="0">
              <a:solidFill>
                <a:srgbClr val="70AD47"/>
              </a:solidFill>
              <a:latin typeface="Calibri" panose="020F0502020204030204"/>
            </a:endParaRPr>
          </a:p>
        </p:txBody>
      </p:sp>
      <p:sp>
        <p:nvSpPr>
          <p:cNvPr id="85" name="Rounded Rectangle 84"/>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86" name="TextBox 85"/>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87" name="TextBox 86"/>
          <p:cNvSpPr txBox="1"/>
          <p:nvPr/>
        </p:nvSpPr>
        <p:spPr>
          <a:xfrm>
            <a:off x="696023" y="2536611"/>
            <a:ext cx="409086" cy="276999"/>
          </a:xfrm>
          <a:prstGeom prst="rect">
            <a:avLst/>
          </a:prstGeom>
          <a:noFill/>
        </p:spPr>
        <p:txBody>
          <a:bodyPr wrap="none" rtlCol="0">
            <a:spAutoFit/>
          </a:bodyPr>
          <a:lstStyle/>
          <a:p>
            <a:r>
              <a:rPr lang="en-GB" sz="1200" dirty="0" smtClean="0"/>
              <a:t>AD</a:t>
            </a:r>
            <a:endParaRPr lang="en-GB" dirty="0"/>
          </a:p>
        </p:txBody>
      </p:sp>
      <p:sp>
        <p:nvSpPr>
          <p:cNvPr id="59" name="Hexagon 58"/>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60" name="Hexagon 59"/>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77" name="TextBox 76"/>
          <p:cNvSpPr txBox="1"/>
          <p:nvPr/>
        </p:nvSpPr>
        <p:spPr>
          <a:xfrm>
            <a:off x="1617898" y="2367525"/>
            <a:ext cx="399468"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endParaRPr lang="en-GB" sz="1200" dirty="0">
              <a:solidFill>
                <a:srgbClr val="70AD47"/>
              </a:solidFill>
              <a:latin typeface="Calibri" panose="020F0502020204030204"/>
            </a:endParaRPr>
          </a:p>
        </p:txBody>
      </p:sp>
      <p:sp>
        <p:nvSpPr>
          <p:cNvPr id="78" name="TextBox 77"/>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5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352040" y="643571"/>
            <a:ext cx="4791960"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GB" dirty="0" smtClean="0"/>
              <a:t>Login Stage : Authentication</a:t>
            </a:r>
            <a:endParaRPr lang="en-GB" dirty="0"/>
          </a:p>
        </p:txBody>
      </p:sp>
      <p:sp>
        <p:nvSpPr>
          <p:cNvPr id="39" name="Rectangle 38"/>
          <p:cNvSpPr/>
          <p:nvPr/>
        </p:nvSpPr>
        <p:spPr>
          <a:xfrm>
            <a:off x="4369136" y="1098356"/>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4505461" y="1306108"/>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42" name="Rectangle 41"/>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43" name="Rectangle 42"/>
          <p:cNvSpPr/>
          <p:nvPr/>
        </p:nvSpPr>
        <p:spPr>
          <a:xfrm>
            <a:off x="6040355" y="1306107"/>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r>
              <a:rPr kumimoji="0" lang="en-GB" sz="1100" b="0" i="0" u="none" strike="noStrike" kern="0" cap="none" spc="0" normalizeH="0" noProof="0" dirty="0" smtClean="0">
                <a:ln>
                  <a:noFill/>
                </a:ln>
                <a:solidFill>
                  <a:prstClr val="black"/>
                </a:solidFill>
                <a:effectLst/>
                <a:uLnTx/>
                <a:uFillTx/>
                <a:latin typeface="Calibri" panose="020F0502020204030204"/>
                <a:ea typeface="+mn-ea"/>
                <a:cs typeface="+mn-cs"/>
              </a:rPr>
              <a:t> Service</a:t>
            </a: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5" name="Rectangle 44"/>
          <p:cNvSpPr/>
          <p:nvPr/>
        </p:nvSpPr>
        <p:spPr>
          <a:xfrm>
            <a:off x="7445266" y="1306106"/>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022005" y="1887623"/>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6491943" y="1887623"/>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7896854" y="1887623"/>
            <a:ext cx="0" cy="1908000"/>
          </a:xfrm>
          <a:prstGeom prst="line">
            <a:avLst/>
          </a:prstGeom>
          <a:noFill/>
          <a:ln w="12700" cap="flat" cmpd="sng" algn="ctr">
            <a:solidFill>
              <a:srgbClr val="4472C4"/>
            </a:solidFill>
            <a:prstDash val="solid"/>
            <a:miter lim="800000"/>
          </a:ln>
          <a:effectLst/>
        </p:spPr>
      </p:cxnSp>
      <p:sp>
        <p:nvSpPr>
          <p:cNvPr id="56" name="TextBox 55"/>
          <p:cNvSpPr txBox="1"/>
          <p:nvPr/>
        </p:nvSpPr>
        <p:spPr>
          <a:xfrm>
            <a:off x="6289003" y="1029107"/>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sp>
        <p:nvSpPr>
          <p:cNvPr id="73" name="TextBox 72"/>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provider</a:t>
            </a:r>
            <a:endParaRPr lang="en-GB" sz="1400" dirty="0">
              <a:solidFill>
                <a:prstClr val="black"/>
              </a:solidFill>
              <a:latin typeface="Calibri" panose="020F0502020204030204"/>
            </a:endParaRPr>
          </a:p>
        </p:txBody>
      </p:sp>
      <p:sp>
        <p:nvSpPr>
          <p:cNvPr id="74" name="TextBox 73"/>
          <p:cNvSpPr txBox="1"/>
          <p:nvPr/>
        </p:nvSpPr>
        <p:spPr>
          <a:xfrm>
            <a:off x="5778693" y="4214047"/>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23" name="TextBox 22"/>
          <p:cNvSpPr txBox="1"/>
          <p:nvPr/>
        </p:nvSpPr>
        <p:spPr>
          <a:xfrm>
            <a:off x="5502669" y="3732090"/>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25" name="Rectangle 24"/>
          <p:cNvSpPr/>
          <p:nvPr/>
        </p:nvSpPr>
        <p:spPr>
          <a:xfrm>
            <a:off x="4357263" y="1120627"/>
            <a:ext cx="4120896" cy="309342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5890260" y="2424501"/>
            <a:ext cx="1315745"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panose="020F0502020204030204"/>
              </a:rPr>
              <a:t>Black Box</a:t>
            </a:r>
            <a:endParaRPr lang="en-GB" dirty="0">
              <a:solidFill>
                <a:prstClr val="white"/>
              </a:solidFill>
              <a:latin typeface="Calibri" panose="020F0502020204030204"/>
            </a:endParaRPr>
          </a:p>
        </p:txBody>
      </p:sp>
      <p:cxnSp>
        <p:nvCxnSpPr>
          <p:cNvPr id="27" name="Straight Arrow Connector 26"/>
          <p:cNvCxnSpPr/>
          <p:nvPr/>
        </p:nvCxnSpPr>
        <p:spPr>
          <a:xfrm flipH="1">
            <a:off x="8486707" y="1242571"/>
            <a:ext cx="558233" cy="139735"/>
          </a:xfrm>
          <a:prstGeom prst="straightConnector1">
            <a:avLst/>
          </a:prstGeom>
          <a:noFill/>
          <a:ln w="6350" cap="flat" cmpd="sng" algn="ctr">
            <a:solidFill>
              <a:sysClr val="windowText" lastClr="000000"/>
            </a:solidFill>
            <a:prstDash val="dash"/>
            <a:miter lim="800000"/>
            <a:tailEnd type="triangle"/>
          </a:ln>
          <a:effectLst/>
        </p:spPr>
      </p:cxnSp>
      <p:sp>
        <p:nvSpPr>
          <p:cNvPr id="30" name="TextBox 29"/>
          <p:cNvSpPr txBox="1"/>
          <p:nvPr/>
        </p:nvSpPr>
        <p:spPr>
          <a:xfrm>
            <a:off x="8455331" y="1381420"/>
            <a:ext cx="732893" cy="430887"/>
          </a:xfrm>
          <a:prstGeom prst="rect">
            <a:avLst/>
          </a:prstGeom>
          <a:noFill/>
        </p:spPr>
        <p:txBody>
          <a:bodyPr wrap="none" rtlCol="0">
            <a:spAutoFit/>
          </a:bodyPr>
          <a:lstStyle/>
          <a:p>
            <a:pPr fontAlgn="auto">
              <a:spcBef>
                <a:spcPts val="0"/>
              </a:spcBef>
              <a:spcAft>
                <a:spcPts val="0"/>
              </a:spcAft>
            </a:pPr>
            <a:r>
              <a:rPr lang="en-GB" sz="1100" dirty="0" err="1" smtClean="0">
                <a:solidFill>
                  <a:prstClr val="black"/>
                </a:solidFill>
                <a:latin typeface="Calibri" panose="020F0502020204030204"/>
              </a:rPr>
              <a:t>prfl</a:t>
            </a:r>
            <a:r>
              <a:rPr lang="en-GB" sz="1100" dirty="0" smtClean="0">
                <a:solidFill>
                  <a:prstClr val="black"/>
                </a:solidFill>
                <a:latin typeface="Calibri" panose="020F0502020204030204"/>
              </a:rPr>
              <a:t>, </a:t>
            </a:r>
          </a:p>
          <a:p>
            <a:pPr fontAlgn="auto">
              <a:spcBef>
                <a:spcPts val="0"/>
              </a:spcBef>
              <a:spcAft>
                <a:spcPts val="0"/>
              </a:spcAft>
            </a:pPr>
            <a:r>
              <a:rPr lang="en-GB" sz="1100" dirty="0" smtClean="0">
                <a:solidFill>
                  <a:prstClr val="black"/>
                </a:solidFill>
                <a:latin typeface="Calibri" panose="020F0502020204030204"/>
              </a:rPr>
              <a:t>password</a:t>
            </a:r>
            <a:endParaRPr lang="en-GB" sz="1100" dirty="0">
              <a:solidFill>
                <a:prstClr val="black"/>
              </a:solidFill>
              <a:latin typeface="Calibri" panose="020F0502020204030204"/>
            </a:endParaRPr>
          </a:p>
        </p:txBody>
      </p:sp>
      <p:sp>
        <p:nvSpPr>
          <p:cNvPr id="31" name="TextBox 30"/>
          <p:cNvSpPr txBox="1"/>
          <p:nvPr/>
        </p:nvSpPr>
        <p:spPr>
          <a:xfrm>
            <a:off x="8509135" y="1029107"/>
            <a:ext cx="461986"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panose="020F0502020204030204"/>
              </a:rPr>
              <a:t>login</a:t>
            </a:r>
            <a:endParaRPr lang="en-GB" sz="1100" dirty="0">
              <a:solidFill>
                <a:prstClr val="black"/>
              </a:solidFill>
              <a:latin typeface="Calibri" panose="020F0502020204030204"/>
            </a:endParaRPr>
          </a:p>
        </p:txBody>
      </p:sp>
      <p:cxnSp>
        <p:nvCxnSpPr>
          <p:cNvPr id="32" name="Straight Arrow Connector 31"/>
          <p:cNvCxnSpPr/>
          <p:nvPr/>
        </p:nvCxnSpPr>
        <p:spPr>
          <a:xfrm>
            <a:off x="5022005" y="3668556"/>
            <a:ext cx="4039630" cy="297425"/>
          </a:xfrm>
          <a:prstGeom prst="straightConnector1">
            <a:avLst/>
          </a:prstGeom>
          <a:noFill/>
          <a:ln w="6350" cap="flat" cmpd="sng" algn="ctr">
            <a:solidFill>
              <a:sysClr val="windowText" lastClr="000000"/>
            </a:solidFill>
            <a:prstDash val="dash"/>
            <a:miter lim="800000"/>
            <a:tailEnd type="triangle"/>
          </a:ln>
          <a:effectLst/>
        </p:spPr>
      </p:cxnSp>
      <p:sp>
        <p:nvSpPr>
          <p:cNvPr id="33" name="TextBox 32"/>
          <p:cNvSpPr txBox="1"/>
          <p:nvPr/>
        </p:nvSpPr>
        <p:spPr>
          <a:xfrm>
            <a:off x="8499898" y="3441298"/>
            <a:ext cx="671979" cy="430887"/>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panose="020F0502020204030204"/>
              </a:rPr>
              <a:t>authId, </a:t>
            </a:r>
          </a:p>
          <a:p>
            <a:pPr fontAlgn="auto">
              <a:spcBef>
                <a:spcPts val="0"/>
              </a:spcBef>
              <a:spcAft>
                <a:spcPts val="0"/>
              </a:spcAft>
            </a:pPr>
            <a:r>
              <a:rPr lang="en-GB" sz="1100" dirty="0" err="1" smtClean="0">
                <a:solidFill>
                  <a:prstClr val="black"/>
                </a:solidFill>
                <a:latin typeface="Calibri" panose="020F0502020204030204"/>
              </a:rPr>
              <a:t>loginInst</a:t>
            </a:r>
            <a:endParaRPr lang="en-GB" sz="1100" dirty="0">
              <a:solidFill>
                <a:prstClr val="black"/>
              </a:solidFill>
              <a:latin typeface="Calibri" panose="020F0502020204030204"/>
            </a:endParaRPr>
          </a:p>
        </p:txBody>
      </p:sp>
      <p:sp>
        <p:nvSpPr>
          <p:cNvPr id="54" name="Rounded Rectangle 53"/>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34" name="Hexagon 33"/>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5" name="Hexagon 34"/>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36" name="Rectangle 35"/>
          <p:cNvSpPr/>
          <p:nvPr/>
        </p:nvSpPr>
        <p:spPr>
          <a:xfrm>
            <a:off x="32855" y="677635"/>
            <a:ext cx="4120896" cy="3886242"/>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 name="Oval 2"/>
          <p:cNvSpPr/>
          <p:nvPr/>
        </p:nvSpPr>
        <p:spPr>
          <a:xfrm>
            <a:off x="8284447" y="3157269"/>
            <a:ext cx="980323" cy="10980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143086" y="1318593"/>
            <a:ext cx="96038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negotiation</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31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rc 73"/>
          <p:cNvSpPr/>
          <p:nvPr/>
        </p:nvSpPr>
        <p:spPr>
          <a:xfrm rot="11042362">
            <a:off x="6518809" y="2719384"/>
            <a:ext cx="855850" cy="489593"/>
          </a:xfrm>
          <a:prstGeom prst="arc">
            <a:avLst>
              <a:gd name="adj1" fmla="val 10703230"/>
              <a:gd name="adj2" fmla="val 78645"/>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5" name="TextBox 74"/>
          <p:cNvSpPr txBox="1"/>
          <p:nvPr/>
        </p:nvSpPr>
        <p:spPr>
          <a:xfrm>
            <a:off x="6662983" y="2935253"/>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
        <p:nvSpPr>
          <p:cNvPr id="87" name="Oval 86"/>
          <p:cNvSpPr/>
          <p:nvPr/>
        </p:nvSpPr>
        <p:spPr>
          <a:xfrm>
            <a:off x="1117666" y="2493303"/>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71" name="Oval 70"/>
          <p:cNvSpPr/>
          <p:nvPr/>
        </p:nvSpPr>
        <p:spPr>
          <a:xfrm>
            <a:off x="6946165" y="2456527"/>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cxnSp>
        <p:nvCxnSpPr>
          <p:cNvPr id="49" name="Straight Arrow Connector 48"/>
          <p:cNvCxnSpPr>
            <a:stCxn id="87" idx="7"/>
          </p:cNvCxnSpPr>
          <p:nvPr/>
        </p:nvCxnSpPr>
        <p:spPr>
          <a:xfrm flipV="1">
            <a:off x="2034943" y="1242061"/>
            <a:ext cx="2079239" cy="1325811"/>
          </a:xfrm>
          <a:prstGeom prst="straightConnector1">
            <a:avLst/>
          </a:prstGeom>
          <a:noFill/>
          <a:ln w="19050" cap="flat" cmpd="sng" algn="ctr">
            <a:solidFill>
              <a:srgbClr val="4472C4"/>
            </a:solidFill>
            <a:prstDash val="solid"/>
            <a:miter lim="800000"/>
            <a:headEnd type="triangle"/>
            <a:tailEnd type="triangle"/>
          </a:ln>
          <a:effectLst/>
        </p:spPr>
      </p:cxnSp>
      <p:cxnSp>
        <p:nvCxnSpPr>
          <p:cNvPr id="88" name="Straight Arrow Connector 87"/>
          <p:cNvCxnSpPr>
            <a:stCxn id="87" idx="0"/>
          </p:cNvCxnSpPr>
          <p:nvPr/>
        </p:nvCxnSpPr>
        <p:spPr>
          <a:xfrm flipV="1">
            <a:off x="1654991" y="922022"/>
            <a:ext cx="2459187" cy="1571277"/>
          </a:xfrm>
          <a:prstGeom prst="straightConnector1">
            <a:avLst/>
          </a:prstGeom>
          <a:noFill/>
          <a:ln w="19050" cap="flat" cmpd="sng" algn="ctr">
            <a:solidFill>
              <a:srgbClr val="70AD47"/>
            </a:solidFill>
            <a:prstDash val="solid"/>
            <a:miter lim="800000"/>
            <a:headEnd type="triangle"/>
            <a:tailEnd type="triangle"/>
          </a:ln>
          <a:effectLst/>
        </p:spPr>
      </p:cxnSp>
      <p:sp>
        <p:nvSpPr>
          <p:cNvPr id="86" name="Rectangle 85"/>
          <p:cNvSpPr/>
          <p:nvPr/>
        </p:nvSpPr>
        <p:spPr>
          <a:xfrm>
            <a:off x="4114179" y="815576"/>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53" name="TextBox 52"/>
          <p:cNvSpPr txBox="1"/>
          <p:nvPr/>
        </p:nvSpPr>
        <p:spPr>
          <a:xfrm rot="19696691">
            <a:off x="2130587" y="1608283"/>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cxnSp>
        <p:nvCxnSpPr>
          <p:cNvPr id="62" name="Straight Arrow Connector 61"/>
          <p:cNvCxnSpPr/>
          <p:nvPr/>
        </p:nvCxnSpPr>
        <p:spPr>
          <a:xfrm>
            <a:off x="4939043" y="899322"/>
            <a:ext cx="2665719" cy="1557205"/>
          </a:xfrm>
          <a:prstGeom prst="straightConnector1">
            <a:avLst/>
          </a:prstGeom>
          <a:noFill/>
          <a:ln w="19050" cap="flat" cmpd="sng" algn="ctr">
            <a:solidFill>
              <a:srgbClr val="70AD47"/>
            </a:solidFill>
            <a:prstDash val="solid"/>
            <a:miter lim="800000"/>
            <a:headEnd type="triangle"/>
            <a:tailEnd type="triangle"/>
          </a:ln>
          <a:effectLst/>
        </p:spPr>
      </p:cxnSp>
      <p:cxnSp>
        <p:nvCxnSpPr>
          <p:cNvPr id="63" name="Straight Arrow Connector 62"/>
          <p:cNvCxnSpPr>
            <a:endCxn id="71" idx="1"/>
          </p:cNvCxnSpPr>
          <p:nvPr/>
        </p:nvCxnSpPr>
        <p:spPr>
          <a:xfrm>
            <a:off x="4930142" y="1242062"/>
            <a:ext cx="2173401" cy="1289035"/>
          </a:xfrm>
          <a:prstGeom prst="straightConnector1">
            <a:avLst/>
          </a:prstGeom>
          <a:noFill/>
          <a:ln w="19050" cap="flat" cmpd="sng" algn="ctr">
            <a:solidFill>
              <a:srgbClr val="4472C4"/>
            </a:solidFill>
            <a:prstDash val="solid"/>
            <a:miter lim="800000"/>
            <a:headEnd type="triangle"/>
            <a:tailEnd type="triangle"/>
          </a:ln>
          <a:effectLst/>
        </p:spPr>
      </p:cxnSp>
      <p:sp>
        <p:nvSpPr>
          <p:cNvPr id="64" name="TextBox 63"/>
          <p:cNvSpPr txBox="1"/>
          <p:nvPr/>
        </p:nvSpPr>
        <p:spPr>
          <a:xfrm rot="1811311">
            <a:off x="5550530" y="1248888"/>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65" name="TextBox 64"/>
          <p:cNvSpPr txBox="1"/>
          <p:nvPr/>
        </p:nvSpPr>
        <p:spPr>
          <a:xfrm rot="1855113">
            <a:off x="5209764" y="1683274"/>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89" name="TextBox 88"/>
          <p:cNvSpPr txBox="1"/>
          <p:nvPr/>
        </p:nvSpPr>
        <p:spPr>
          <a:xfrm rot="19686365">
            <a:off x="1978090" y="1170783"/>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35" name="Rectangle 34"/>
          <p:cNvSpPr/>
          <p:nvPr/>
        </p:nvSpPr>
        <p:spPr>
          <a:xfrm>
            <a:off x="-91157" y="554721"/>
            <a:ext cx="8733278" cy="37379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Hexagon 90"/>
          <p:cNvSpPr/>
          <p:nvPr/>
        </p:nvSpPr>
        <p:spPr>
          <a:xfrm>
            <a:off x="4055085" y="1370412"/>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2" name="Title 1"/>
          <p:cNvSpPr>
            <a:spLocks noGrp="1"/>
          </p:cNvSpPr>
          <p:nvPr>
            <p:ph type="title"/>
          </p:nvPr>
        </p:nvSpPr>
        <p:spPr>
          <a:xfrm>
            <a:off x="143086" y="149150"/>
            <a:ext cx="7174846" cy="430887"/>
          </a:xfrm>
        </p:spPr>
        <p:txBody>
          <a:bodyPr/>
          <a:lstStyle/>
          <a:p>
            <a:r>
              <a:rPr lang="en-GB" dirty="0" smtClean="0"/>
              <a:t>Signature stage</a:t>
            </a:r>
            <a:endParaRPr lang="en-GB" dirty="0"/>
          </a:p>
        </p:txBody>
      </p:sp>
      <p:sp>
        <p:nvSpPr>
          <p:cNvPr id="54" name="Rectangle 53"/>
          <p:cNvSpPr/>
          <p:nvPr/>
        </p:nvSpPr>
        <p:spPr>
          <a:xfrm>
            <a:off x="4159585" y="172884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black"/>
                </a:solidFill>
                <a:latin typeface="Calibri" panose="020F0502020204030204"/>
              </a:rPr>
              <a:t>Central</a:t>
            </a:r>
          </a:p>
          <a:p>
            <a:pPr algn="ctr" defTabSz="914549" fontAlgn="auto">
              <a:spcBef>
                <a:spcPts val="0"/>
              </a:spcBef>
              <a:spcAft>
                <a:spcPts val="0"/>
              </a:spcAft>
              <a:defRPr/>
            </a:pPr>
            <a:r>
              <a:rPr lang="en-GB" sz="1050" kern="0" dirty="0">
                <a:solidFill>
                  <a:prstClr val="black"/>
                </a:solidFill>
                <a:latin typeface="Calibri" panose="020F0502020204030204"/>
              </a:rPr>
              <a:t>Authority</a:t>
            </a:r>
          </a:p>
          <a:p>
            <a:pPr algn="ctr" defTabSz="914549" fontAlgn="auto">
              <a:spcBef>
                <a:spcPts val="0"/>
              </a:spcBef>
              <a:spcAft>
                <a:spcPts val="0"/>
              </a:spcAft>
              <a:defRPr/>
            </a:pPr>
            <a:r>
              <a:rPr lang="en-GB" sz="1050" kern="0" dirty="0">
                <a:solidFill>
                  <a:prstClr val="black"/>
                </a:solidFill>
                <a:latin typeface="Calibri" panose="020F0502020204030204"/>
              </a:rPr>
              <a:t>Service</a:t>
            </a:r>
          </a:p>
        </p:txBody>
      </p:sp>
      <p:sp>
        <p:nvSpPr>
          <p:cNvPr id="57" name="Arc 56"/>
          <p:cNvSpPr/>
          <p:nvPr/>
        </p:nvSpPr>
        <p:spPr>
          <a:xfrm rot="10800000">
            <a:off x="1798413" y="2772135"/>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58" name="TextBox 57"/>
          <p:cNvSpPr txBox="1"/>
          <p:nvPr/>
        </p:nvSpPr>
        <p:spPr>
          <a:xfrm>
            <a:off x="1885852" y="3000691"/>
            <a:ext cx="553357"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endParaRPr lang="en-GB" dirty="0">
              <a:solidFill>
                <a:prstClr val="black"/>
              </a:solidFill>
              <a:latin typeface="Calibri" panose="020F0502020204030204"/>
            </a:endParaRPr>
          </a:p>
        </p:txBody>
      </p:sp>
      <p:sp>
        <p:nvSpPr>
          <p:cNvPr id="66" name="Rectangle 65"/>
          <p:cNvSpPr/>
          <p:nvPr/>
        </p:nvSpPr>
        <p:spPr>
          <a:xfrm>
            <a:off x="5376026" y="2409518"/>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67" name="Rectangle 66"/>
          <p:cNvSpPr/>
          <p:nvPr/>
        </p:nvSpPr>
        <p:spPr>
          <a:xfrm>
            <a:off x="5373029" y="3406106"/>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8" name="Rectangle 67"/>
          <p:cNvSpPr/>
          <p:nvPr/>
        </p:nvSpPr>
        <p:spPr>
          <a:xfrm>
            <a:off x="2802263" y="3413333"/>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9" name="Rectangle 68"/>
          <p:cNvSpPr/>
          <p:nvPr/>
        </p:nvSpPr>
        <p:spPr>
          <a:xfrm>
            <a:off x="5686068" y="2531600"/>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70" name="Rectangle 69"/>
          <p:cNvSpPr/>
          <p:nvPr/>
        </p:nvSpPr>
        <p:spPr>
          <a:xfrm>
            <a:off x="3243800"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sp>
        <p:nvSpPr>
          <p:cNvPr id="72" name="Rectangle 71"/>
          <p:cNvSpPr/>
          <p:nvPr/>
        </p:nvSpPr>
        <p:spPr>
          <a:xfrm>
            <a:off x="5379721"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49" fontAlgn="auto">
              <a:spcBef>
                <a:spcPts val="0"/>
              </a:spcBef>
              <a:spcAft>
                <a:spcPts val="0"/>
              </a:spcAft>
              <a:defRPr/>
            </a:pPr>
            <a:r>
              <a:rPr lang="en-GB" kern="0" dirty="0">
                <a:solidFill>
                  <a:prstClr val="white"/>
                </a:solidFill>
                <a:latin typeface="Calibri" panose="020F0502020204030204"/>
              </a:rPr>
              <a:t>AC</a:t>
            </a:r>
          </a:p>
        </p:txBody>
      </p:sp>
      <p:cxnSp>
        <p:nvCxnSpPr>
          <p:cNvPr id="73" name="Straight Arrow Connector 72"/>
          <p:cNvCxnSpPr>
            <a:stCxn id="70" idx="3"/>
            <a:endCxn id="72" idx="1"/>
          </p:cNvCxnSpPr>
          <p:nvPr/>
        </p:nvCxnSpPr>
        <p:spPr>
          <a:xfrm>
            <a:off x="3762457" y="3641861"/>
            <a:ext cx="1617266" cy="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76" name="Arc 75"/>
          <p:cNvSpPr/>
          <p:nvPr/>
        </p:nvSpPr>
        <p:spPr>
          <a:xfrm rot="9363021">
            <a:off x="5468221" y="2743400"/>
            <a:ext cx="876855" cy="858693"/>
          </a:xfrm>
          <a:prstGeom prst="arc">
            <a:avLst>
              <a:gd name="adj1" fmla="val 10415306"/>
              <a:gd name="adj2" fmla="val 17548426"/>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78" name="TextBox 77"/>
          <p:cNvSpPr txBox="1"/>
          <p:nvPr/>
        </p:nvSpPr>
        <p:spPr>
          <a:xfrm>
            <a:off x="5406096" y="3017352"/>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79" name="TextBox 78"/>
          <p:cNvSpPr txBox="1"/>
          <p:nvPr/>
        </p:nvSpPr>
        <p:spPr>
          <a:xfrm>
            <a:off x="4137727" y="3420277"/>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80" name="Straight Arrow Connector 79"/>
          <p:cNvCxnSpPr>
            <a:stCxn id="54" idx="2"/>
          </p:cNvCxnSpPr>
          <p:nvPr/>
        </p:nvCxnSpPr>
        <p:spPr>
          <a:xfrm flipH="1">
            <a:off x="3754520" y="2216296"/>
            <a:ext cx="767325" cy="1440837"/>
          </a:xfrm>
          <a:prstGeom prst="straightConnector1">
            <a:avLst/>
          </a:prstGeom>
          <a:noFill/>
          <a:ln w="12700" cap="flat" cmpd="sng" algn="ctr">
            <a:solidFill>
              <a:srgbClr val="FFC000"/>
            </a:solidFill>
            <a:prstDash val="solid"/>
            <a:miter lim="800000"/>
            <a:headEnd type="arrow" w="med" len="med"/>
            <a:tailEnd type="arrow" w="med" len="med"/>
          </a:ln>
          <a:effectLst/>
        </p:spPr>
      </p:cxnSp>
      <p:cxnSp>
        <p:nvCxnSpPr>
          <p:cNvPr id="81" name="Straight Arrow Connector 80"/>
          <p:cNvCxnSpPr>
            <a:stCxn id="54" idx="2"/>
          </p:cNvCxnSpPr>
          <p:nvPr/>
        </p:nvCxnSpPr>
        <p:spPr>
          <a:xfrm>
            <a:off x="4521844" y="2216296"/>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82" name="TextBox 81"/>
          <p:cNvSpPr txBox="1"/>
          <p:nvPr/>
        </p:nvSpPr>
        <p:spPr>
          <a:xfrm>
            <a:off x="5743108" y="3954768"/>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83" name="TextBox 82"/>
          <p:cNvSpPr txBox="1"/>
          <p:nvPr/>
        </p:nvSpPr>
        <p:spPr>
          <a:xfrm>
            <a:off x="6005569" y="3504584"/>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84" name="Hexagon 83"/>
          <p:cNvSpPr/>
          <p:nvPr/>
        </p:nvSpPr>
        <p:spPr>
          <a:xfrm>
            <a:off x="6946161" y="343090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85" name="Rectangle 84"/>
          <p:cNvSpPr/>
          <p:nvPr/>
        </p:nvSpPr>
        <p:spPr>
          <a:xfrm>
            <a:off x="1117663" y="2423694"/>
            <a:ext cx="2644792" cy="1774731"/>
          </a:xfrm>
          <a:prstGeom prst="rect">
            <a:avLst/>
          </a:prstGeom>
          <a:solidFill>
            <a:srgbClr val="A5A5A5">
              <a:lumMod val="60000"/>
              <a:lumOff val="40000"/>
              <a:alpha val="50000"/>
            </a:srgbClr>
          </a:solidFill>
          <a:ln>
            <a:noFill/>
          </a:ln>
          <a:effectLst/>
        </p:spPr>
        <p:txBody>
          <a:bodyPr rtlCol="0" anchor="ctr"/>
          <a:lstStyle/>
          <a:p>
            <a:pPr algn="ctr" defTabSz="914549" fontAlgn="auto">
              <a:spcBef>
                <a:spcPts val="0"/>
              </a:spcBef>
              <a:spcAft>
                <a:spcPts val="0"/>
              </a:spcAft>
              <a:defRPr/>
            </a:pPr>
            <a:endParaRPr lang="en-GB" kern="0">
              <a:solidFill>
                <a:prstClr val="white"/>
              </a:solidFill>
              <a:latin typeface="Calibri" panose="020F0502020204030204"/>
            </a:endParaRPr>
          </a:p>
        </p:txBody>
      </p:sp>
      <p:sp>
        <p:nvSpPr>
          <p:cNvPr id="90" name="TextBox 89"/>
          <p:cNvSpPr txBox="1"/>
          <p:nvPr/>
        </p:nvSpPr>
        <p:spPr>
          <a:xfrm>
            <a:off x="1484746" y="3955470"/>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92" name="Hexagon 91"/>
          <p:cNvSpPr/>
          <p:nvPr/>
        </p:nvSpPr>
        <p:spPr>
          <a:xfrm>
            <a:off x="1226399" y="344921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28" fontAlgn="auto">
              <a:spcBef>
                <a:spcPts val="0"/>
              </a:spcBef>
              <a:spcAft>
                <a:spcPts val="0"/>
              </a:spcAft>
              <a:defRPr/>
            </a:pPr>
            <a:r>
              <a:rPr lang="en-GB" sz="1050" kern="0" dirty="0">
                <a:solidFill>
                  <a:prstClr val="black"/>
                </a:solidFill>
                <a:latin typeface="Calibri" panose="020F0502020204030204"/>
              </a:rPr>
              <a:t>Database</a:t>
            </a:r>
          </a:p>
        </p:txBody>
      </p:sp>
      <p:sp>
        <p:nvSpPr>
          <p:cNvPr id="77" name="TextBox 76"/>
          <p:cNvSpPr txBox="1"/>
          <p:nvPr/>
        </p:nvSpPr>
        <p:spPr>
          <a:xfrm>
            <a:off x="2885348" y="3076661"/>
            <a:ext cx="82907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59" name="Arc 58"/>
          <p:cNvSpPr/>
          <p:nvPr/>
        </p:nvSpPr>
        <p:spPr>
          <a:xfrm rot="13099628">
            <a:off x="2946334" y="2403655"/>
            <a:ext cx="902164" cy="1222753"/>
          </a:xfrm>
          <a:prstGeom prst="arc">
            <a:avLst>
              <a:gd name="adj1" fmla="val 14923661"/>
              <a:gd name="adj2" fmla="val 19284282"/>
            </a:avLst>
          </a:prstGeom>
          <a:noFill/>
          <a:ln w="12700" cap="flat" cmpd="sng" algn="ctr">
            <a:solidFill>
              <a:sysClr val="windowText" lastClr="000000"/>
            </a:solidFill>
            <a:prstDash val="dash"/>
            <a:miter lim="800000"/>
            <a:headEnd type="arrow" w="med" len="med"/>
            <a:tailEnd type="arrow" w="med" len="med"/>
          </a:ln>
          <a:effectLst/>
        </p:spPr>
        <p:txBody>
          <a:bodyPr rtlCol="0" anchor="ctr"/>
          <a:lstStyle/>
          <a:p>
            <a:pPr algn="ctr" defTabSz="914549" fontAlgn="auto">
              <a:spcBef>
                <a:spcPts val="0"/>
              </a:spcBef>
              <a:spcAft>
                <a:spcPts val="0"/>
              </a:spcAft>
              <a:defRPr/>
            </a:pPr>
            <a:endParaRPr lang="en-GB" kern="0">
              <a:solidFill>
                <a:prstClr val="black"/>
              </a:solidFill>
              <a:latin typeface="Calibri" panose="020F0502020204030204"/>
            </a:endParaRPr>
          </a:p>
        </p:txBody>
      </p:sp>
      <p:sp>
        <p:nvSpPr>
          <p:cNvPr id="56" name="Oval 55"/>
          <p:cNvSpPr/>
          <p:nvPr/>
        </p:nvSpPr>
        <p:spPr>
          <a:xfrm>
            <a:off x="2307120" y="2493303"/>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49" fontAlgn="auto">
              <a:spcBef>
                <a:spcPts val="0"/>
              </a:spcBef>
              <a:spcAft>
                <a:spcPts val="0"/>
              </a:spcAft>
              <a:defRPr/>
            </a:pPr>
            <a:r>
              <a:rPr lang="en-GB" sz="1050" kern="0" dirty="0">
                <a:solidFill>
                  <a:prstClr val="white"/>
                </a:solidFill>
                <a:latin typeface="Calibri" panose="020F0502020204030204"/>
              </a:rPr>
              <a:t>Any Consumer</a:t>
            </a:r>
          </a:p>
        </p:txBody>
      </p:sp>
      <p:sp>
        <p:nvSpPr>
          <p:cNvPr id="48" name="TextBox 47"/>
          <p:cNvSpPr txBox="1"/>
          <p:nvPr/>
        </p:nvSpPr>
        <p:spPr>
          <a:xfrm>
            <a:off x="2760151" y="3526320"/>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Tree>
    <p:extLst>
      <p:ext uri="{BB962C8B-B14F-4D97-AF65-F5344CB8AC3E}">
        <p14:creationId xmlns:p14="http://schemas.microsoft.com/office/powerpoint/2010/main" val="3608550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149150"/>
            <a:ext cx="7174846" cy="430887"/>
          </a:xfrm>
        </p:spPr>
        <p:txBody>
          <a:bodyPr/>
          <a:lstStyle/>
          <a:p>
            <a:r>
              <a:rPr lang="en-GB" dirty="0"/>
              <a:t>Signature stage : Access </a:t>
            </a:r>
            <a:r>
              <a:rPr lang="en-GB" dirty="0" smtClean="0"/>
              <a:t>Control components</a:t>
            </a:r>
            <a:endParaRPr lang="en-GB" dirty="0"/>
          </a:p>
        </p:txBody>
      </p:sp>
      <p:sp>
        <p:nvSpPr>
          <p:cNvPr id="3" name="Content Placeholder 2"/>
          <p:cNvSpPr>
            <a:spLocks noGrp="1"/>
          </p:cNvSpPr>
          <p:nvPr>
            <p:ph idx="1"/>
          </p:nvPr>
        </p:nvSpPr>
        <p:spPr>
          <a:xfrm>
            <a:off x="143086" y="658188"/>
            <a:ext cx="6053829" cy="3823200"/>
          </a:xfrm>
        </p:spPr>
        <p:txBody>
          <a:bodyPr/>
          <a:lstStyle/>
          <a:p>
            <a:pPr>
              <a:buFont typeface="Arial" panose="020B0604020202020204" pitchFamily="34" charset="0"/>
              <a:buChar char="•"/>
            </a:pPr>
            <a:r>
              <a:rPr lang="en-GB" sz="1400" dirty="0" smtClean="0"/>
              <a:t>Authorisation component</a:t>
            </a:r>
          </a:p>
          <a:p>
            <a:pPr marL="1095750" lvl="1" indent="-285750">
              <a:buFont typeface="Courier New" panose="02070309020205020404" pitchFamily="49" charset="0"/>
              <a:buChar char="o"/>
            </a:pPr>
            <a:r>
              <a:rPr lang="en-GB" sz="1400" dirty="0" smtClean="0"/>
              <a:t>Perform access control based on the message and </a:t>
            </a:r>
            <a:r>
              <a:rPr lang="en-GB" sz="1400" dirty="0" err="1" smtClean="0"/>
              <a:t>authorisationData</a:t>
            </a:r>
            <a:endParaRPr lang="en-GB" sz="1400" dirty="0" smtClean="0"/>
          </a:p>
          <a:p>
            <a:pPr>
              <a:buFont typeface="Arial" panose="020B0604020202020204" pitchFamily="34" charset="0"/>
              <a:buChar char="•"/>
            </a:pPr>
            <a:endParaRPr lang="en-GB" sz="600" dirty="0" smtClean="0"/>
          </a:p>
          <a:p>
            <a:pPr>
              <a:buFont typeface="Arial" panose="020B0604020202020204" pitchFamily="34" charset="0"/>
              <a:buChar char="•"/>
            </a:pPr>
            <a:r>
              <a:rPr lang="en-GB" sz="1400" dirty="0" smtClean="0"/>
              <a:t>Signature Computation component</a:t>
            </a:r>
          </a:p>
          <a:p>
            <a:pPr marL="1095750" lvl="1" indent="-285750">
              <a:buFont typeface="Courier New" panose="02070309020205020404" pitchFamily="49" charset="0"/>
              <a:buChar char="o"/>
            </a:pPr>
            <a:r>
              <a:rPr lang="en-GB" sz="1400" dirty="0" smtClean="0"/>
              <a:t>Encode the message (Generic encoding)</a:t>
            </a:r>
            <a:endParaRPr lang="en-GB" sz="1400" dirty="0"/>
          </a:p>
          <a:p>
            <a:pPr lvl="1">
              <a:buFont typeface="Courier New" panose="02070309020205020404" pitchFamily="49" charset="0"/>
              <a:buChar char="o"/>
            </a:pPr>
            <a:r>
              <a:rPr lang="en-GB" sz="1400" dirty="0"/>
              <a:t> </a:t>
            </a:r>
            <a:r>
              <a:rPr lang="en-GB" sz="1400" dirty="0" smtClean="0"/>
              <a:t> Compute the signature </a:t>
            </a:r>
          </a:p>
          <a:p>
            <a:pPr lvl="1">
              <a:buFont typeface="Courier New" panose="02070309020205020404" pitchFamily="49" charset="0"/>
              <a:buChar char="o"/>
            </a:pPr>
            <a:endParaRPr lang="en-GB" sz="700" dirty="0" smtClean="0"/>
          </a:p>
          <a:p>
            <a:pPr>
              <a:buFont typeface="Arial" panose="020B0604020202020204" pitchFamily="34" charset="0"/>
              <a:buChar char="•"/>
            </a:pPr>
            <a:r>
              <a:rPr lang="en-GB" sz="1400" dirty="0" smtClean="0"/>
              <a:t>Signature Verification component</a:t>
            </a:r>
          </a:p>
          <a:p>
            <a:pPr marL="1095750" lvl="1" indent="-285750">
              <a:buFont typeface="Courier New" panose="02070309020205020404" pitchFamily="49" charset="0"/>
              <a:buChar char="o"/>
            </a:pPr>
            <a:r>
              <a:rPr lang="en-GB" sz="1400" dirty="0" smtClean="0"/>
              <a:t>Encode the message (Generic encoding)</a:t>
            </a:r>
          </a:p>
          <a:p>
            <a:pPr lvl="1">
              <a:buFont typeface="Courier New" panose="02070309020205020404" pitchFamily="49" charset="0"/>
              <a:buChar char="o"/>
            </a:pPr>
            <a:r>
              <a:rPr lang="en-GB" sz="1400" dirty="0" smtClean="0"/>
              <a:t>  Verify the signature</a:t>
            </a:r>
          </a:p>
          <a:p>
            <a:pPr lvl="1">
              <a:buFont typeface="Courier New" panose="02070309020205020404" pitchFamily="49" charset="0"/>
              <a:buChar char="o"/>
            </a:pPr>
            <a:endParaRPr lang="en-GB" sz="700" dirty="0" smtClean="0"/>
          </a:p>
          <a:p>
            <a:pPr>
              <a:buFont typeface="Arial" panose="020B0604020202020204" pitchFamily="34" charset="0"/>
              <a:buChar char="•"/>
            </a:pPr>
            <a:r>
              <a:rPr lang="en-GB" sz="1400" dirty="0" smtClean="0"/>
              <a:t>Central Authority Consumed Service Interface</a:t>
            </a:r>
            <a:endParaRPr lang="en-GB" sz="1400" dirty="0"/>
          </a:p>
          <a:p>
            <a:pPr lvl="1"/>
            <a:r>
              <a:rPr lang="en-GB" sz="1400" dirty="0" smtClean="0"/>
              <a:t>- Provide </a:t>
            </a:r>
            <a:r>
              <a:rPr lang="en-GB" sz="1400" dirty="0" smtClean="0"/>
              <a:t>cryptographic </a:t>
            </a:r>
            <a:r>
              <a:rPr lang="en-GB" sz="1400" dirty="0" smtClean="0"/>
              <a:t>material and CA function</a:t>
            </a:r>
            <a:endParaRPr lang="en-GB" sz="1400" dirty="0"/>
          </a:p>
        </p:txBody>
      </p:sp>
      <p:sp>
        <p:nvSpPr>
          <p:cNvPr id="13" name="Rounded Rectangle 12"/>
          <p:cNvSpPr/>
          <p:nvPr/>
        </p:nvSpPr>
        <p:spPr>
          <a:xfrm>
            <a:off x="6743792" y="1883251"/>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Computation</a:t>
            </a:r>
          </a:p>
        </p:txBody>
      </p:sp>
      <p:sp>
        <p:nvSpPr>
          <p:cNvPr id="14" name="Rounded Rectangle 13"/>
          <p:cNvSpPr/>
          <p:nvPr/>
        </p:nvSpPr>
        <p:spPr>
          <a:xfrm>
            <a:off x="6730357" y="2792657"/>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15" name="Oval 14"/>
          <p:cNvSpPr/>
          <p:nvPr/>
        </p:nvSpPr>
        <p:spPr>
          <a:xfrm>
            <a:off x="6993835" y="3646097"/>
            <a:ext cx="1227056" cy="682063"/>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Central Authority CSI</a:t>
            </a:r>
          </a:p>
        </p:txBody>
      </p:sp>
      <p:sp>
        <p:nvSpPr>
          <p:cNvPr id="8" name="Rounded Rectangle 7"/>
          <p:cNvSpPr/>
          <p:nvPr/>
        </p:nvSpPr>
        <p:spPr>
          <a:xfrm>
            <a:off x="6724577" y="1029811"/>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Tree>
    <p:extLst>
      <p:ext uri="{BB962C8B-B14F-4D97-AF65-F5344CB8AC3E}">
        <p14:creationId xmlns:p14="http://schemas.microsoft.com/office/powerpoint/2010/main" val="16917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4" grpId="0" animBg="1"/>
      <p:bldP spid="15"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Signature stage : Signature computation</a:t>
            </a:r>
          </a:p>
        </p:txBody>
      </p:sp>
      <p:sp>
        <p:nvSpPr>
          <p:cNvPr id="4" name="Rectangle 3"/>
          <p:cNvSpPr/>
          <p:nvPr/>
        </p:nvSpPr>
        <p:spPr>
          <a:xfrm>
            <a:off x="5482972" y="3384810"/>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Rectangle 4"/>
          <p:cNvSpPr/>
          <p:nvPr/>
        </p:nvSpPr>
        <p:spPr>
          <a:xfrm>
            <a:off x="2912206" y="3392037"/>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5485970" y="2388226"/>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1227607" y="2388226"/>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8" name="Rectangle 7"/>
          <p:cNvSpPr/>
          <p:nvPr/>
        </p:nvSpPr>
        <p:spPr>
          <a:xfrm>
            <a:off x="4277359" y="1681231"/>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9" name="Rectangle 8"/>
          <p:cNvSpPr/>
          <p:nvPr/>
        </p:nvSpPr>
        <p:spPr>
          <a:xfrm>
            <a:off x="4224123" y="794281"/>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10" name="Oval 9"/>
          <p:cNvSpPr/>
          <p:nvPr/>
        </p:nvSpPr>
        <p:spPr>
          <a:xfrm>
            <a:off x="2417064" y="2472008"/>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11" name="Rectangle 10"/>
          <p:cNvSpPr/>
          <p:nvPr/>
        </p:nvSpPr>
        <p:spPr>
          <a:xfrm>
            <a:off x="5796012" y="2510304"/>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12" name="Oval 11"/>
          <p:cNvSpPr/>
          <p:nvPr/>
        </p:nvSpPr>
        <p:spPr>
          <a:xfrm>
            <a:off x="1227609" y="2472008"/>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13" name="Rectangle 12"/>
          <p:cNvSpPr/>
          <p:nvPr/>
        </p:nvSpPr>
        <p:spPr>
          <a:xfrm>
            <a:off x="3353743" y="3454081"/>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14" name="Rectangle 13"/>
          <p:cNvSpPr/>
          <p:nvPr/>
        </p:nvSpPr>
        <p:spPr>
          <a:xfrm>
            <a:off x="5489665" y="3454081"/>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cxnSp>
        <p:nvCxnSpPr>
          <p:cNvPr id="15" name="Straight Arrow Connector 14"/>
          <p:cNvCxnSpPr>
            <a:stCxn id="12" idx="0"/>
          </p:cNvCxnSpPr>
          <p:nvPr/>
        </p:nvCxnSpPr>
        <p:spPr>
          <a:xfrm flipV="1">
            <a:off x="1764934" y="900726"/>
            <a:ext cx="2459187" cy="1571277"/>
          </a:xfrm>
          <a:prstGeom prst="straightConnector1">
            <a:avLst/>
          </a:prstGeom>
          <a:noFill/>
          <a:ln w="19050" cap="flat" cmpd="sng" algn="ctr">
            <a:solidFill>
              <a:srgbClr val="70AD47"/>
            </a:solidFill>
            <a:prstDash val="solid"/>
            <a:miter lim="800000"/>
            <a:headEnd type="triangle"/>
            <a:tailEnd type="triangle"/>
          </a:ln>
          <a:effectLst/>
        </p:spPr>
      </p:cxnSp>
      <p:cxnSp>
        <p:nvCxnSpPr>
          <p:cNvPr id="16" name="Straight Arrow Connector 15"/>
          <p:cNvCxnSpPr>
            <a:stCxn id="12" idx="7"/>
          </p:cNvCxnSpPr>
          <p:nvPr/>
        </p:nvCxnSpPr>
        <p:spPr>
          <a:xfrm flipV="1">
            <a:off x="2144887" y="1220766"/>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17" name="TextBox 16"/>
          <p:cNvSpPr txBox="1"/>
          <p:nvPr/>
        </p:nvSpPr>
        <p:spPr>
          <a:xfrm rot="19686365">
            <a:off x="2088033" y="1149488"/>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18" name="TextBox 17"/>
          <p:cNvSpPr txBox="1"/>
          <p:nvPr/>
        </p:nvSpPr>
        <p:spPr>
          <a:xfrm rot="19696691">
            <a:off x="2240531" y="1586987"/>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19" name="Arc 18"/>
          <p:cNvSpPr/>
          <p:nvPr/>
        </p:nvSpPr>
        <p:spPr>
          <a:xfrm rot="10800000">
            <a:off x="1908356" y="2750840"/>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0" name="TextBox 19"/>
          <p:cNvSpPr txBox="1"/>
          <p:nvPr/>
        </p:nvSpPr>
        <p:spPr>
          <a:xfrm>
            <a:off x="1995798" y="2979396"/>
            <a:ext cx="622286"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endParaRPr lang="en-GB" dirty="0">
              <a:solidFill>
                <a:prstClr val="black"/>
              </a:solidFill>
              <a:latin typeface="Calibri" panose="020F0502020204030204"/>
            </a:endParaRPr>
          </a:p>
        </p:txBody>
      </p:sp>
      <p:sp>
        <p:nvSpPr>
          <p:cNvPr id="23" name="Arc 22"/>
          <p:cNvSpPr/>
          <p:nvPr/>
        </p:nvSpPr>
        <p:spPr>
          <a:xfrm rot="13099628">
            <a:off x="3056278" y="2382360"/>
            <a:ext cx="902164" cy="1222753"/>
          </a:xfrm>
          <a:prstGeom prst="arc">
            <a:avLst>
              <a:gd name="adj1" fmla="val 14672724"/>
              <a:gd name="adj2" fmla="val 19284282"/>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4" name="TextBox 23"/>
          <p:cNvSpPr txBox="1"/>
          <p:nvPr/>
        </p:nvSpPr>
        <p:spPr>
          <a:xfrm>
            <a:off x="2995287" y="3041190"/>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cxnSp>
        <p:nvCxnSpPr>
          <p:cNvPr id="27" name="Straight Arrow Connector 26"/>
          <p:cNvCxnSpPr>
            <a:stCxn id="8" idx="2"/>
          </p:cNvCxnSpPr>
          <p:nvPr/>
        </p:nvCxnSpPr>
        <p:spPr>
          <a:xfrm flipH="1">
            <a:off x="3872296" y="2168679"/>
            <a:ext cx="767325"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29" name="TextBox 28"/>
          <p:cNvSpPr txBox="1"/>
          <p:nvPr/>
        </p:nvSpPr>
        <p:spPr>
          <a:xfrm>
            <a:off x="2870095" y="3505024"/>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0" name="TextBox 29"/>
          <p:cNvSpPr txBox="1"/>
          <p:nvPr/>
        </p:nvSpPr>
        <p:spPr>
          <a:xfrm>
            <a:off x="6115513" y="3483289"/>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1" name="TextBox 30"/>
          <p:cNvSpPr txBox="1"/>
          <p:nvPr/>
        </p:nvSpPr>
        <p:spPr>
          <a:xfrm>
            <a:off x="1594690" y="3820235"/>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2" name="TextBox 31"/>
          <p:cNvSpPr txBox="1"/>
          <p:nvPr/>
        </p:nvSpPr>
        <p:spPr>
          <a:xfrm>
            <a:off x="5853052" y="3820235"/>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3" name="Hexagon 32"/>
          <p:cNvSpPr/>
          <p:nvPr/>
        </p:nvSpPr>
        <p:spPr>
          <a:xfrm>
            <a:off x="1336343" y="3427923"/>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4" name="Hexagon 33"/>
          <p:cNvSpPr/>
          <p:nvPr/>
        </p:nvSpPr>
        <p:spPr>
          <a:xfrm>
            <a:off x="7056105" y="3409613"/>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5" name="Hexagon 34"/>
          <p:cNvSpPr/>
          <p:nvPr/>
        </p:nvSpPr>
        <p:spPr>
          <a:xfrm>
            <a:off x="4170449" y="1338141"/>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Tree>
    <p:extLst>
      <p:ext uri="{BB962C8B-B14F-4D97-AF65-F5344CB8AC3E}">
        <p14:creationId xmlns:p14="http://schemas.microsoft.com/office/powerpoint/2010/main" val="3480841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computation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cxnSp>
        <p:nvCxnSpPr>
          <p:cNvPr id="92" name="Elbow Connector 91"/>
          <p:cNvCxnSpPr>
            <a:stCxn id="43" idx="3"/>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Tree>
    <p:extLst>
      <p:ext uri="{BB962C8B-B14F-4D97-AF65-F5344CB8AC3E}">
        <p14:creationId xmlns:p14="http://schemas.microsoft.com/office/powerpoint/2010/main" val="36552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computation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1" name="Rounded Rectangle 40"/>
          <p:cNvSpPr/>
          <p:nvPr/>
        </p:nvSpPr>
        <p:spPr>
          <a:xfrm>
            <a:off x="1941925" y="1812501"/>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sp>
        <p:nvSpPr>
          <p:cNvPr id="76" name="Rounded Rectangle 75"/>
          <p:cNvSpPr/>
          <p:nvPr/>
        </p:nvSpPr>
        <p:spPr>
          <a:xfrm>
            <a:off x="1937259" y="273032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61" name="Oval 60"/>
          <p:cNvSpPr/>
          <p:nvPr/>
        </p:nvSpPr>
        <p:spPr>
          <a:xfrm>
            <a:off x="3235751" y="2835715"/>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cxnSp>
        <p:nvCxnSpPr>
          <p:cNvPr id="92" name="Elbow Connector 91"/>
          <p:cNvCxnSpPr>
            <a:stCxn id="43" idx="3"/>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798023" y="136784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Tree>
    <p:extLst>
      <p:ext uri="{BB962C8B-B14F-4D97-AF65-F5344CB8AC3E}">
        <p14:creationId xmlns:p14="http://schemas.microsoft.com/office/powerpoint/2010/main" val="3836330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computation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1" name="Rounded Rectangle 40"/>
          <p:cNvSpPr/>
          <p:nvPr/>
        </p:nvSpPr>
        <p:spPr>
          <a:xfrm>
            <a:off x="1941925" y="1812501"/>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sp>
        <p:nvSpPr>
          <p:cNvPr id="76" name="Rounded Rectangle 75"/>
          <p:cNvSpPr/>
          <p:nvPr/>
        </p:nvSpPr>
        <p:spPr>
          <a:xfrm>
            <a:off x="1937259" y="273032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61" name="Oval 60"/>
          <p:cNvSpPr/>
          <p:nvPr/>
        </p:nvSpPr>
        <p:spPr>
          <a:xfrm>
            <a:off x="3235751" y="2835715"/>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cxnSp>
        <p:nvCxnSpPr>
          <p:cNvPr id="92" name="Elbow Connector 91"/>
          <p:cNvCxnSpPr>
            <a:stCxn id="43" idx="3"/>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798023" y="136784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28" name="Arc 27"/>
          <p:cNvSpPr/>
          <p:nvPr/>
        </p:nvSpPr>
        <p:spPr>
          <a:xfrm rot="4018782">
            <a:off x="3752381" y="1923878"/>
            <a:ext cx="256540" cy="236880"/>
          </a:xfrm>
          <a:prstGeom prst="arc">
            <a:avLst>
              <a:gd name="adj1" fmla="val 8093663"/>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3952229" y="1898722"/>
            <a:ext cx="793807"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Authorise</a:t>
            </a: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val="137606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Mission Operations Services</a:t>
            </a:r>
            <a:endParaRPr lang="en-GB" dirty="0"/>
          </a:p>
        </p:txBody>
      </p:sp>
      <p:pic>
        <p:nvPicPr>
          <p:cNvPr id="1026" name="Picture 2" descr="stack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261" y="859428"/>
            <a:ext cx="3073580" cy="33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paceCraftTrac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816" y="1539904"/>
            <a:ext cx="4066904" cy="71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349414" y="2323385"/>
            <a:ext cx="2021707" cy="307777"/>
          </a:xfrm>
          <a:prstGeom prst="rect">
            <a:avLst/>
          </a:prstGeom>
          <a:noFill/>
        </p:spPr>
        <p:txBody>
          <a:bodyPr wrap="none" rtlCol="0">
            <a:spAutoFit/>
          </a:bodyPr>
          <a:lstStyle/>
          <a:p>
            <a:r>
              <a:rPr lang="en-GB" sz="1400" dirty="0" smtClean="0"/>
              <a:t>Service specification</a:t>
            </a:r>
            <a:endParaRPr lang="en-GB" sz="1400" dirty="0"/>
          </a:p>
        </p:txBody>
      </p:sp>
    </p:spTree>
    <p:extLst>
      <p:ext uri="{BB962C8B-B14F-4D97-AF65-F5344CB8AC3E}">
        <p14:creationId xmlns:p14="http://schemas.microsoft.com/office/powerpoint/2010/main" val="976434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computation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1" name="Rounded Rectangle 40"/>
          <p:cNvSpPr/>
          <p:nvPr/>
        </p:nvSpPr>
        <p:spPr>
          <a:xfrm>
            <a:off x="1941925" y="1812501"/>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sp>
        <p:nvSpPr>
          <p:cNvPr id="76" name="Rounded Rectangle 75"/>
          <p:cNvSpPr/>
          <p:nvPr/>
        </p:nvSpPr>
        <p:spPr>
          <a:xfrm>
            <a:off x="1937259" y="273032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61" name="Oval 60"/>
          <p:cNvSpPr/>
          <p:nvPr/>
        </p:nvSpPr>
        <p:spPr>
          <a:xfrm>
            <a:off x="3235751" y="2835715"/>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cxnSp>
        <p:nvCxnSpPr>
          <p:cNvPr id="85" name="Straight Arrow Connector 84"/>
          <p:cNvCxnSpPr>
            <a:stCxn id="41" idx="2"/>
            <a:endCxn id="76" idx="0"/>
          </p:cNvCxnSpPr>
          <p:nvPr/>
        </p:nvCxnSpPr>
        <p:spPr>
          <a:xfrm flipH="1">
            <a:off x="2820045" y="2272133"/>
            <a:ext cx="4666" cy="458195"/>
          </a:xfrm>
          <a:prstGeom prst="straightConnector1">
            <a:avLst/>
          </a:prstGeom>
          <a:noFill/>
          <a:ln w="19050" cap="flat" cmpd="sng" algn="ctr">
            <a:solidFill>
              <a:sysClr val="windowText" lastClr="000000"/>
            </a:solidFill>
            <a:prstDash val="solid"/>
            <a:miter lim="800000"/>
            <a:tailEnd type="triangle"/>
          </a:ln>
          <a:effectLst/>
        </p:spPr>
      </p:cxnSp>
      <p:cxnSp>
        <p:nvCxnSpPr>
          <p:cNvPr id="92" name="Elbow Connector 91"/>
          <p:cNvCxnSpPr>
            <a:stCxn id="43" idx="3"/>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798023" y="136784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102" name="TextBox 101"/>
          <p:cNvSpPr txBox="1"/>
          <p:nvPr/>
        </p:nvSpPr>
        <p:spPr>
          <a:xfrm>
            <a:off x="2796854" y="236201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24" name="Arc 23"/>
          <p:cNvSpPr/>
          <p:nvPr/>
        </p:nvSpPr>
        <p:spPr>
          <a:xfrm rot="4018782">
            <a:off x="3729420" y="2828276"/>
            <a:ext cx="256540" cy="236880"/>
          </a:xfrm>
          <a:prstGeom prst="arc">
            <a:avLst>
              <a:gd name="adj1" fmla="val 8093663"/>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3942110" y="2819657"/>
            <a:ext cx="1373774"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Compute signature</a:t>
            </a: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val="35446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computation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1" name="Rounded Rectangle 40"/>
          <p:cNvSpPr/>
          <p:nvPr/>
        </p:nvSpPr>
        <p:spPr>
          <a:xfrm>
            <a:off x="1941925" y="1812501"/>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sp>
        <p:nvSpPr>
          <p:cNvPr id="76" name="Rounded Rectangle 75"/>
          <p:cNvSpPr/>
          <p:nvPr/>
        </p:nvSpPr>
        <p:spPr>
          <a:xfrm>
            <a:off x="1937259" y="273032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61" name="Oval 60"/>
          <p:cNvSpPr/>
          <p:nvPr/>
        </p:nvSpPr>
        <p:spPr>
          <a:xfrm>
            <a:off x="3235751" y="2835715"/>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cxnSp>
        <p:nvCxnSpPr>
          <p:cNvPr id="85" name="Straight Arrow Connector 84"/>
          <p:cNvCxnSpPr>
            <a:stCxn id="41" idx="2"/>
            <a:endCxn id="76" idx="0"/>
          </p:cNvCxnSpPr>
          <p:nvPr/>
        </p:nvCxnSpPr>
        <p:spPr>
          <a:xfrm flipH="1">
            <a:off x="2820045" y="2272133"/>
            <a:ext cx="4666" cy="458195"/>
          </a:xfrm>
          <a:prstGeom prst="straightConnector1">
            <a:avLst/>
          </a:prstGeom>
          <a:noFill/>
          <a:ln w="19050" cap="flat" cmpd="sng" algn="ctr">
            <a:solidFill>
              <a:sysClr val="windowText" lastClr="000000"/>
            </a:solidFill>
            <a:prstDash val="solid"/>
            <a:miter lim="800000"/>
            <a:tailEnd type="triangle"/>
          </a:ln>
          <a:effectLst/>
        </p:spPr>
      </p:cxnSp>
      <p:cxnSp>
        <p:nvCxnSpPr>
          <p:cNvPr id="88" name="Straight Arrow Connector 87"/>
          <p:cNvCxnSpPr>
            <a:stCxn id="76" idx="2"/>
          </p:cNvCxnSpPr>
          <p:nvPr/>
        </p:nvCxnSpPr>
        <p:spPr>
          <a:xfrm flipH="1">
            <a:off x="2807773" y="3189960"/>
            <a:ext cx="0" cy="540000"/>
          </a:xfrm>
          <a:prstGeom prst="straightConnector1">
            <a:avLst/>
          </a:prstGeom>
          <a:noFill/>
          <a:ln w="19050" cap="flat" cmpd="sng" algn="ctr">
            <a:solidFill>
              <a:sysClr val="windowText" lastClr="000000"/>
            </a:solidFill>
            <a:prstDash val="solid"/>
            <a:miter lim="800000"/>
            <a:tailEnd type="triangle"/>
          </a:ln>
          <a:effectLst/>
        </p:spPr>
      </p:cxnSp>
      <p:cxnSp>
        <p:nvCxnSpPr>
          <p:cNvPr id="92" name="Elbow Connector 91"/>
          <p:cNvCxnSpPr>
            <a:stCxn id="43" idx="3"/>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833766" y="3506629"/>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99" name="Rounded Rectangle 98"/>
          <p:cNvSpPr/>
          <p:nvPr/>
        </p:nvSpPr>
        <p:spPr>
          <a:xfrm>
            <a:off x="2141567" y="4094311"/>
            <a:ext cx="1332412" cy="379800"/>
          </a:xfrm>
          <a:prstGeom prst="roundRect">
            <a:avLst/>
          </a:prstGeom>
          <a:solidFill>
            <a:srgbClr val="000000">
              <a:alpha val="43137"/>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Transport</a:t>
            </a:r>
            <a:endParaRPr lang="en-GB" sz="1400" dirty="0"/>
          </a:p>
        </p:txBody>
      </p:sp>
      <p:sp>
        <p:nvSpPr>
          <p:cNvPr id="101" name="TextBox 100"/>
          <p:cNvSpPr txBox="1"/>
          <p:nvPr/>
        </p:nvSpPr>
        <p:spPr>
          <a:xfrm>
            <a:off x="2798023" y="136784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102" name="TextBox 101"/>
          <p:cNvSpPr txBox="1"/>
          <p:nvPr/>
        </p:nvSpPr>
        <p:spPr>
          <a:xfrm>
            <a:off x="2796854" y="2362013"/>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AuthId1/</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cxnSp>
        <p:nvCxnSpPr>
          <p:cNvPr id="48" name="Straight Arrow Connector 47"/>
          <p:cNvCxnSpPr/>
          <p:nvPr/>
        </p:nvCxnSpPr>
        <p:spPr>
          <a:xfrm flipH="1">
            <a:off x="2820044" y="3952474"/>
            <a:ext cx="0" cy="144000"/>
          </a:xfrm>
          <a:prstGeom prst="straightConnector1">
            <a:avLst/>
          </a:prstGeom>
          <a:noFill/>
          <a:ln w="190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3811072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Signature stage : Signature </a:t>
            </a:r>
            <a:r>
              <a:rPr lang="en-GB" dirty="0" smtClean="0"/>
              <a:t>verification</a:t>
            </a:r>
            <a:endParaRPr lang="en-GB" dirty="0"/>
          </a:p>
        </p:txBody>
      </p:sp>
      <p:sp>
        <p:nvSpPr>
          <p:cNvPr id="4" name="Rectangle 3"/>
          <p:cNvSpPr/>
          <p:nvPr/>
        </p:nvSpPr>
        <p:spPr>
          <a:xfrm>
            <a:off x="5482972" y="3384810"/>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Rectangle 4"/>
          <p:cNvSpPr/>
          <p:nvPr/>
        </p:nvSpPr>
        <p:spPr>
          <a:xfrm>
            <a:off x="2912206" y="3392037"/>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5485970" y="2388226"/>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1227607" y="2388226"/>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8" name="Rectangle 7"/>
          <p:cNvSpPr/>
          <p:nvPr/>
        </p:nvSpPr>
        <p:spPr>
          <a:xfrm>
            <a:off x="4277359" y="1681231"/>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9" name="Rectangle 8"/>
          <p:cNvSpPr/>
          <p:nvPr/>
        </p:nvSpPr>
        <p:spPr>
          <a:xfrm>
            <a:off x="4224123" y="794281"/>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10" name="Oval 9"/>
          <p:cNvSpPr/>
          <p:nvPr/>
        </p:nvSpPr>
        <p:spPr>
          <a:xfrm>
            <a:off x="2417064" y="2472008"/>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11" name="Rectangle 10"/>
          <p:cNvSpPr/>
          <p:nvPr/>
        </p:nvSpPr>
        <p:spPr>
          <a:xfrm>
            <a:off x="5796012" y="2510304"/>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12" name="Oval 11"/>
          <p:cNvSpPr/>
          <p:nvPr/>
        </p:nvSpPr>
        <p:spPr>
          <a:xfrm>
            <a:off x="1227609" y="2472008"/>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13" name="Rectangle 12"/>
          <p:cNvSpPr/>
          <p:nvPr/>
        </p:nvSpPr>
        <p:spPr>
          <a:xfrm>
            <a:off x="3353743" y="3454081"/>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14" name="Rectangle 13"/>
          <p:cNvSpPr/>
          <p:nvPr/>
        </p:nvSpPr>
        <p:spPr>
          <a:xfrm>
            <a:off x="5489665" y="3454081"/>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cxnSp>
        <p:nvCxnSpPr>
          <p:cNvPr id="15" name="Straight Arrow Connector 14"/>
          <p:cNvCxnSpPr>
            <a:stCxn id="12" idx="0"/>
          </p:cNvCxnSpPr>
          <p:nvPr/>
        </p:nvCxnSpPr>
        <p:spPr>
          <a:xfrm flipV="1">
            <a:off x="1764934" y="900726"/>
            <a:ext cx="2459187" cy="1571277"/>
          </a:xfrm>
          <a:prstGeom prst="straightConnector1">
            <a:avLst/>
          </a:prstGeom>
          <a:noFill/>
          <a:ln w="19050" cap="flat" cmpd="sng" algn="ctr">
            <a:solidFill>
              <a:srgbClr val="70AD47"/>
            </a:solidFill>
            <a:prstDash val="solid"/>
            <a:miter lim="800000"/>
            <a:headEnd type="triangle"/>
            <a:tailEnd type="triangle"/>
          </a:ln>
          <a:effectLst/>
        </p:spPr>
      </p:cxnSp>
      <p:cxnSp>
        <p:nvCxnSpPr>
          <p:cNvPr id="16" name="Straight Arrow Connector 15"/>
          <p:cNvCxnSpPr>
            <a:stCxn id="12" idx="7"/>
          </p:cNvCxnSpPr>
          <p:nvPr/>
        </p:nvCxnSpPr>
        <p:spPr>
          <a:xfrm flipV="1">
            <a:off x="2144887" y="1220766"/>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17" name="TextBox 16"/>
          <p:cNvSpPr txBox="1"/>
          <p:nvPr/>
        </p:nvSpPr>
        <p:spPr>
          <a:xfrm rot="19686365">
            <a:off x="2088033" y="1149488"/>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18" name="TextBox 17"/>
          <p:cNvSpPr txBox="1"/>
          <p:nvPr/>
        </p:nvSpPr>
        <p:spPr>
          <a:xfrm rot="19696691">
            <a:off x="2240531" y="1586987"/>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19" name="Arc 18"/>
          <p:cNvSpPr/>
          <p:nvPr/>
        </p:nvSpPr>
        <p:spPr>
          <a:xfrm rot="10800000">
            <a:off x="1908356" y="2750840"/>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0" name="TextBox 19"/>
          <p:cNvSpPr txBox="1"/>
          <p:nvPr/>
        </p:nvSpPr>
        <p:spPr>
          <a:xfrm>
            <a:off x="1995798" y="2979396"/>
            <a:ext cx="622286"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endParaRPr lang="en-GB" dirty="0">
              <a:solidFill>
                <a:prstClr val="black"/>
              </a:solidFill>
              <a:latin typeface="Calibri" panose="020F0502020204030204"/>
            </a:endParaRPr>
          </a:p>
        </p:txBody>
      </p:sp>
      <p:cxnSp>
        <p:nvCxnSpPr>
          <p:cNvPr id="21" name="Straight Arrow Connector 20"/>
          <p:cNvCxnSpPr>
            <a:stCxn id="13" idx="3"/>
            <a:endCxn id="14" idx="1"/>
          </p:cNvCxnSpPr>
          <p:nvPr/>
        </p:nvCxnSpPr>
        <p:spPr>
          <a:xfrm>
            <a:off x="3872400" y="3620565"/>
            <a:ext cx="1617266"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sp>
        <p:nvSpPr>
          <p:cNvPr id="23" name="Arc 22"/>
          <p:cNvSpPr/>
          <p:nvPr/>
        </p:nvSpPr>
        <p:spPr>
          <a:xfrm rot="13099628">
            <a:off x="3056278" y="2382360"/>
            <a:ext cx="902164" cy="1222753"/>
          </a:xfrm>
          <a:prstGeom prst="arc">
            <a:avLst>
              <a:gd name="adj1" fmla="val 14672724"/>
              <a:gd name="adj2" fmla="val 19284282"/>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4" name="TextBox 23"/>
          <p:cNvSpPr txBox="1"/>
          <p:nvPr/>
        </p:nvSpPr>
        <p:spPr>
          <a:xfrm>
            <a:off x="2995287" y="3041190"/>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26" name="TextBox 25"/>
          <p:cNvSpPr txBox="1"/>
          <p:nvPr/>
        </p:nvSpPr>
        <p:spPr>
          <a:xfrm>
            <a:off x="4176689" y="3379028"/>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AuthId2/</a:t>
            </a:r>
            <a:r>
              <a:rPr lang="en-GB" sz="1050" dirty="0" err="1">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28" name="Straight Arrow Connector 27"/>
          <p:cNvCxnSpPr>
            <a:stCxn id="8" idx="2"/>
          </p:cNvCxnSpPr>
          <p:nvPr/>
        </p:nvCxnSpPr>
        <p:spPr>
          <a:xfrm>
            <a:off x="4639620" y="2168679"/>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29" name="TextBox 28"/>
          <p:cNvSpPr txBox="1"/>
          <p:nvPr/>
        </p:nvSpPr>
        <p:spPr>
          <a:xfrm>
            <a:off x="2870095" y="3505024"/>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0" name="TextBox 29"/>
          <p:cNvSpPr txBox="1"/>
          <p:nvPr/>
        </p:nvSpPr>
        <p:spPr>
          <a:xfrm>
            <a:off x="6115513" y="3483289"/>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1" name="TextBox 30"/>
          <p:cNvSpPr txBox="1"/>
          <p:nvPr/>
        </p:nvSpPr>
        <p:spPr>
          <a:xfrm>
            <a:off x="1594690" y="3820235"/>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2" name="TextBox 31"/>
          <p:cNvSpPr txBox="1"/>
          <p:nvPr/>
        </p:nvSpPr>
        <p:spPr>
          <a:xfrm>
            <a:off x="5853052" y="3820235"/>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3" name="Hexagon 32"/>
          <p:cNvSpPr/>
          <p:nvPr/>
        </p:nvSpPr>
        <p:spPr>
          <a:xfrm>
            <a:off x="1336343" y="3427923"/>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4" name="Hexagon 33"/>
          <p:cNvSpPr/>
          <p:nvPr/>
        </p:nvSpPr>
        <p:spPr>
          <a:xfrm>
            <a:off x="7056105" y="3409613"/>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5" name="Hexagon 34"/>
          <p:cNvSpPr/>
          <p:nvPr/>
        </p:nvSpPr>
        <p:spPr>
          <a:xfrm>
            <a:off x="4170449" y="1338141"/>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Tree>
    <p:extLst>
      <p:ext uri="{BB962C8B-B14F-4D97-AF65-F5344CB8AC3E}">
        <p14:creationId xmlns:p14="http://schemas.microsoft.com/office/powerpoint/2010/main" val="4008766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verification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cxnSp>
        <p:nvCxnSpPr>
          <p:cNvPr id="92" name="Elbow Connector 91"/>
          <p:cNvCxnSpPr>
            <a:stCxn id="43" idx="3"/>
            <a:endCxn id="39" idx="0"/>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Tree>
    <p:extLst>
      <p:ext uri="{BB962C8B-B14F-4D97-AF65-F5344CB8AC3E}">
        <p14:creationId xmlns:p14="http://schemas.microsoft.com/office/powerpoint/2010/main" val="178181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verification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39" name="Rounded Rectangle 38"/>
          <p:cNvSpPr/>
          <p:nvPr/>
        </p:nvSpPr>
        <p:spPr>
          <a:xfrm>
            <a:off x="5602401" y="1795195"/>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40" name="Rounded Rectangle 39"/>
          <p:cNvSpPr/>
          <p:nvPr/>
        </p:nvSpPr>
        <p:spPr>
          <a:xfrm>
            <a:off x="5602401" y="2733658"/>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endParaRPr kumimoji="0" lang="en-GB" sz="1013" b="0" i="0" u="none" strike="noStrike" kern="0" cap="none" spc="0" normalizeH="0" baseline="0" noProof="0" dirty="0" smtClean="0">
              <a:ln>
                <a:noFill/>
              </a:ln>
              <a:solidFill>
                <a:schemeClr val="bg1"/>
              </a:solidFill>
              <a:effectLst/>
              <a:uLnTx/>
              <a:uFillTx/>
              <a:latin typeface="Calibri" panose="020F0502020204030204"/>
              <a:ea typeface="+mn-ea"/>
              <a:cs typeface="+mn-cs"/>
            </a:endParaRP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3" name="TextBox 52"/>
          <p:cNvSpPr txBox="1"/>
          <p:nvPr/>
        </p:nvSpPr>
        <p:spPr>
          <a:xfrm>
            <a:off x="5486195" y="1412466"/>
            <a:ext cx="998991"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AuthId2/</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0" name="Oval 59"/>
          <p:cNvSpPr/>
          <p:nvPr/>
        </p:nvSpPr>
        <p:spPr>
          <a:xfrm>
            <a:off x="6879572" y="1906881"/>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cxnSp>
        <p:nvCxnSpPr>
          <p:cNvPr id="92" name="Elbow Connector 91"/>
          <p:cNvCxnSpPr>
            <a:stCxn id="43" idx="3"/>
            <a:endCxn id="39" idx="0"/>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22" name="Arc 21"/>
          <p:cNvSpPr/>
          <p:nvPr/>
        </p:nvSpPr>
        <p:spPr>
          <a:xfrm rot="4018782">
            <a:off x="7382235" y="1894999"/>
            <a:ext cx="256540" cy="236880"/>
          </a:xfrm>
          <a:prstGeom prst="arc">
            <a:avLst>
              <a:gd name="adj1" fmla="val 8093663"/>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7594925" y="1886380"/>
            <a:ext cx="1160126"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Verify signature</a:t>
            </a: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val="82054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verification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39" name="Rounded Rectangle 38"/>
          <p:cNvSpPr/>
          <p:nvPr/>
        </p:nvSpPr>
        <p:spPr>
          <a:xfrm>
            <a:off x="5602401" y="1795195"/>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40" name="Rounded Rectangle 39"/>
          <p:cNvSpPr/>
          <p:nvPr/>
        </p:nvSpPr>
        <p:spPr>
          <a:xfrm>
            <a:off x="5602401" y="2733658"/>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endParaRPr kumimoji="0" lang="en-GB" sz="1013" b="0" i="0" u="none" strike="noStrike" kern="0" cap="none" spc="0" normalizeH="0" baseline="0" noProof="0" dirty="0" smtClean="0">
              <a:ln>
                <a:noFill/>
              </a:ln>
              <a:solidFill>
                <a:schemeClr val="bg1"/>
              </a:solidFill>
              <a:effectLst/>
              <a:uLnTx/>
              <a:uFillTx/>
              <a:latin typeface="Calibri" panose="020F0502020204030204"/>
              <a:ea typeface="+mn-ea"/>
              <a:cs typeface="+mn-cs"/>
            </a:endParaRP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cxnSp>
        <p:nvCxnSpPr>
          <p:cNvPr id="49" name="Straight Arrow Connector 48"/>
          <p:cNvCxnSpPr>
            <a:stCxn id="39" idx="2"/>
            <a:endCxn id="40" idx="0"/>
          </p:cNvCxnSpPr>
          <p:nvPr/>
        </p:nvCxnSpPr>
        <p:spPr>
          <a:xfrm>
            <a:off x="6485187" y="2254827"/>
            <a:ext cx="0" cy="478831"/>
          </a:xfrm>
          <a:prstGeom prst="straightConnector1">
            <a:avLst/>
          </a:prstGeom>
          <a:noFill/>
          <a:ln w="19050" cap="flat" cmpd="sng" algn="ctr">
            <a:solidFill>
              <a:sysClr val="windowText" lastClr="000000"/>
            </a:solidFill>
            <a:prstDash val="solid"/>
            <a:miter lim="800000"/>
            <a:tailEnd type="triangle"/>
          </a:ln>
          <a:effectLst/>
        </p:spPr>
      </p:cxnSp>
      <p:sp>
        <p:nvSpPr>
          <p:cNvPr id="53" name="TextBox 52"/>
          <p:cNvSpPr txBox="1"/>
          <p:nvPr/>
        </p:nvSpPr>
        <p:spPr>
          <a:xfrm>
            <a:off x="5486195" y="1412466"/>
            <a:ext cx="998991"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AuthId2/</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5" name="TextBox 54"/>
          <p:cNvSpPr txBox="1"/>
          <p:nvPr/>
        </p:nvSpPr>
        <p:spPr>
          <a:xfrm>
            <a:off x="6554223" y="2333767"/>
            <a:ext cx="1627497"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authorisationData/</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0" name="Oval 59"/>
          <p:cNvSpPr/>
          <p:nvPr/>
        </p:nvSpPr>
        <p:spPr>
          <a:xfrm>
            <a:off x="6879572" y="1906881"/>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cxnSp>
        <p:nvCxnSpPr>
          <p:cNvPr id="92" name="Elbow Connector 91"/>
          <p:cNvCxnSpPr>
            <a:stCxn id="43" idx="3"/>
            <a:endCxn id="39" idx="0"/>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24" name="Arc 23"/>
          <p:cNvSpPr/>
          <p:nvPr/>
        </p:nvSpPr>
        <p:spPr>
          <a:xfrm rot="4018782">
            <a:off x="7395788" y="2828286"/>
            <a:ext cx="256540" cy="236880"/>
          </a:xfrm>
          <a:prstGeom prst="arc">
            <a:avLst>
              <a:gd name="adj1" fmla="val 8093663"/>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608478" y="2819667"/>
            <a:ext cx="793807"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Authorise</a:t>
            </a: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val="11823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075144" y="63368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34" name="Rectangle 33"/>
          <p:cNvSpPr/>
          <p:nvPr/>
        </p:nvSpPr>
        <p:spPr>
          <a:xfrm>
            <a:off x="1075144" y="105148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77" name="Rectangle 76"/>
          <p:cNvSpPr/>
          <p:nvPr/>
        </p:nvSpPr>
        <p:spPr>
          <a:xfrm>
            <a:off x="5112510" y="166694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Signature stage : Signature verification</a:t>
            </a:r>
            <a:endParaRPr lang="en-GB" dirty="0"/>
          </a:p>
        </p:txBody>
      </p:sp>
      <p:cxnSp>
        <p:nvCxnSpPr>
          <p:cNvPr id="37" name="Straight Arrow Connector 36"/>
          <p:cNvCxnSpPr>
            <a:stCxn id="44" idx="2"/>
          </p:cNvCxnSpPr>
          <p:nvPr/>
        </p:nvCxnSpPr>
        <p:spPr>
          <a:xfrm flipH="1">
            <a:off x="4709048" y="84258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38" name="Rectangle 37"/>
          <p:cNvSpPr/>
          <p:nvPr/>
        </p:nvSpPr>
        <p:spPr>
          <a:xfrm>
            <a:off x="1443702" y="164826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39" name="Rounded Rectangle 38"/>
          <p:cNvSpPr/>
          <p:nvPr/>
        </p:nvSpPr>
        <p:spPr>
          <a:xfrm>
            <a:off x="5602401" y="1795195"/>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40" name="Rounded Rectangle 39"/>
          <p:cNvSpPr/>
          <p:nvPr/>
        </p:nvSpPr>
        <p:spPr>
          <a:xfrm>
            <a:off x="5602401" y="2733658"/>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endParaRPr kumimoji="0" lang="en-GB" sz="1013" b="0" i="0" u="none" strike="noStrike" kern="0" cap="none" spc="0" normalizeH="0" baseline="0" noProof="0" dirty="0" smtClean="0">
              <a:ln>
                <a:noFill/>
              </a:ln>
              <a:solidFill>
                <a:schemeClr val="bg1"/>
              </a:solidFill>
              <a:effectLst/>
              <a:uLnTx/>
              <a:uFillTx/>
              <a:latin typeface="Calibri" panose="020F0502020204030204"/>
              <a:ea typeface="+mn-ea"/>
              <a:cs typeface="+mn-cs"/>
            </a:endParaRPr>
          </a:p>
        </p:txBody>
      </p:sp>
      <p:sp>
        <p:nvSpPr>
          <p:cNvPr id="43" name="Diamond 42"/>
          <p:cNvSpPr/>
          <p:nvPr/>
        </p:nvSpPr>
        <p:spPr>
          <a:xfrm>
            <a:off x="4427299" y="118722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894242" y="114345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46" name="TextBox 45"/>
          <p:cNvSpPr txBox="1"/>
          <p:nvPr/>
        </p:nvSpPr>
        <p:spPr>
          <a:xfrm>
            <a:off x="6429716" y="109980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47" name="TextBox 46"/>
          <p:cNvSpPr txBox="1"/>
          <p:nvPr/>
        </p:nvSpPr>
        <p:spPr>
          <a:xfrm>
            <a:off x="4751886" y="81645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cxnSp>
        <p:nvCxnSpPr>
          <p:cNvPr id="49" name="Straight Arrow Connector 48"/>
          <p:cNvCxnSpPr>
            <a:stCxn id="39" idx="2"/>
            <a:endCxn id="40" idx="0"/>
          </p:cNvCxnSpPr>
          <p:nvPr/>
        </p:nvCxnSpPr>
        <p:spPr>
          <a:xfrm>
            <a:off x="6485187" y="2254827"/>
            <a:ext cx="0" cy="478831"/>
          </a:xfrm>
          <a:prstGeom prst="straightConnector1">
            <a:avLst/>
          </a:prstGeom>
          <a:noFill/>
          <a:ln w="19050" cap="flat" cmpd="sng" algn="ctr">
            <a:solidFill>
              <a:sysClr val="windowText" lastClr="000000"/>
            </a:solidFill>
            <a:prstDash val="solid"/>
            <a:miter lim="800000"/>
            <a:tailEnd type="triangle"/>
          </a:ln>
          <a:effectLst/>
        </p:spPr>
      </p:cxnSp>
      <p:cxnSp>
        <p:nvCxnSpPr>
          <p:cNvPr id="50" name="Straight Arrow Connector 49"/>
          <p:cNvCxnSpPr>
            <a:stCxn id="40" idx="2"/>
          </p:cNvCxnSpPr>
          <p:nvPr/>
        </p:nvCxnSpPr>
        <p:spPr>
          <a:xfrm>
            <a:off x="6485187" y="3193290"/>
            <a:ext cx="0" cy="540000"/>
          </a:xfrm>
          <a:prstGeom prst="straightConnector1">
            <a:avLst/>
          </a:prstGeom>
          <a:noFill/>
          <a:ln w="19050" cap="flat" cmpd="sng" algn="ctr">
            <a:solidFill>
              <a:sysClr val="windowText" lastClr="000000"/>
            </a:solidFill>
            <a:prstDash val="solid"/>
            <a:miter lim="800000"/>
            <a:tailEnd type="triangle"/>
          </a:ln>
          <a:effectLst/>
        </p:spPr>
      </p:cxnSp>
      <p:sp>
        <p:nvSpPr>
          <p:cNvPr id="53" name="TextBox 52"/>
          <p:cNvSpPr txBox="1"/>
          <p:nvPr/>
        </p:nvSpPr>
        <p:spPr>
          <a:xfrm>
            <a:off x="5486195" y="1412466"/>
            <a:ext cx="998991"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AuthId2/</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5" name="TextBox 54"/>
          <p:cNvSpPr txBox="1"/>
          <p:nvPr/>
        </p:nvSpPr>
        <p:spPr>
          <a:xfrm>
            <a:off x="6554223" y="2333767"/>
            <a:ext cx="1627497"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authorisationData/</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6" name="TextBox 55"/>
          <p:cNvSpPr txBox="1"/>
          <p:nvPr/>
        </p:nvSpPr>
        <p:spPr>
          <a:xfrm>
            <a:off x="6524011" y="3476461"/>
            <a:ext cx="441146" cy="276999"/>
          </a:xfrm>
          <a:prstGeom prst="rect">
            <a:avLst/>
          </a:prstGeom>
          <a:noFill/>
        </p:spPr>
        <p:txBody>
          <a:bodyPr wrap="none" rtlCol="0">
            <a:spAutoFit/>
          </a:bodyPr>
          <a:lstStyle/>
          <a:p>
            <a:pPr defTabSz="457200" fontAlgn="auto">
              <a:spcBef>
                <a:spcPts val="0"/>
              </a:spcBef>
              <a:spcAft>
                <a:spcPts val="0"/>
              </a:spcAft>
            </a:pP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57" name="TextBox 56"/>
          <p:cNvSpPr txBox="1"/>
          <p:nvPr/>
        </p:nvSpPr>
        <p:spPr>
          <a:xfrm>
            <a:off x="4064964" y="324449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60" name="Oval 59"/>
          <p:cNvSpPr/>
          <p:nvPr/>
        </p:nvSpPr>
        <p:spPr>
          <a:xfrm>
            <a:off x="6879572" y="1906881"/>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2" name="Oval 61"/>
          <p:cNvSpPr/>
          <p:nvPr/>
        </p:nvSpPr>
        <p:spPr>
          <a:xfrm>
            <a:off x="3507457" y="4479050"/>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sp>
        <p:nvSpPr>
          <p:cNvPr id="63" name="TextBox 62"/>
          <p:cNvSpPr txBox="1"/>
          <p:nvPr/>
        </p:nvSpPr>
        <p:spPr>
          <a:xfrm>
            <a:off x="3952229" y="4479106"/>
            <a:ext cx="2601994"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Central Authority Consumed Service Interface</a:t>
            </a:r>
          </a:p>
        </p:txBody>
      </p:sp>
      <p:cxnSp>
        <p:nvCxnSpPr>
          <p:cNvPr id="92" name="Elbow Connector 91"/>
          <p:cNvCxnSpPr>
            <a:stCxn id="43" idx="3"/>
            <a:endCxn id="39" idx="0"/>
          </p:cNvCxnSpPr>
          <p:nvPr/>
        </p:nvCxnSpPr>
        <p:spPr>
          <a:xfrm>
            <a:off x="5003663" y="137127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 idx="1"/>
            <a:endCxn id="41" idx="0"/>
          </p:cNvCxnSpPr>
          <p:nvPr/>
        </p:nvCxnSpPr>
        <p:spPr>
          <a:xfrm rot="10800000" flipV="1">
            <a:off x="2824711" y="137127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5839129" y="4094311"/>
            <a:ext cx="1332412" cy="379800"/>
          </a:xfrm>
          <a:prstGeom prst="roundRect">
            <a:avLst/>
          </a:prstGeom>
          <a:solidFill>
            <a:srgbClr val="000000">
              <a:alpha val="42745"/>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t>Application</a:t>
            </a:r>
            <a:endParaRPr lang="en-GB" sz="1400" dirty="0"/>
          </a:p>
        </p:txBody>
      </p:sp>
      <p:sp>
        <p:nvSpPr>
          <p:cNvPr id="42" name="Rectangle 41"/>
          <p:cNvSpPr/>
          <p:nvPr/>
        </p:nvSpPr>
        <p:spPr>
          <a:xfrm>
            <a:off x="1075143" y="372308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cxnSp>
        <p:nvCxnSpPr>
          <p:cNvPr id="51" name="Straight Arrow Connector 50"/>
          <p:cNvCxnSpPr/>
          <p:nvPr/>
        </p:nvCxnSpPr>
        <p:spPr>
          <a:xfrm flipH="1">
            <a:off x="6505335" y="3952474"/>
            <a:ext cx="0" cy="144000"/>
          </a:xfrm>
          <a:prstGeom prst="straightConnector1">
            <a:avLst/>
          </a:prstGeom>
          <a:noFill/>
          <a:ln w="190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283793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Proof of concept</a:t>
            </a:r>
            <a:endParaRPr lang="en-GB" dirty="0"/>
          </a:p>
        </p:txBody>
      </p:sp>
      <p:sp>
        <p:nvSpPr>
          <p:cNvPr id="4" name="Content Placeholder 3"/>
          <p:cNvSpPr>
            <a:spLocks noGrp="1"/>
          </p:cNvSpPr>
          <p:nvPr>
            <p:ph idx="1"/>
          </p:nvPr>
        </p:nvSpPr>
        <p:spPr/>
        <p:txBody>
          <a:bodyPr/>
          <a:lstStyle/>
          <a:p>
            <a:pPr>
              <a:buFont typeface="Arial" panose="020B0604020202020204" pitchFamily="34" charset="0"/>
              <a:buChar char="•"/>
            </a:pPr>
            <a:r>
              <a:rPr lang="en-GB" dirty="0" smtClean="0"/>
              <a:t>Challenge-Handshake authentication protocol</a:t>
            </a:r>
          </a:p>
          <a:p>
            <a:pPr>
              <a:buFont typeface="Arial" panose="020B0604020202020204" pitchFamily="34" charset="0"/>
              <a:buChar char="•"/>
            </a:pPr>
            <a:r>
              <a:rPr lang="en-GB" dirty="0" smtClean="0"/>
              <a:t>Secure channel, AES/GCM 256 bytes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Authenticity scheme :</a:t>
            </a:r>
          </a:p>
          <a:p>
            <a:pPr lvl="1">
              <a:buFont typeface="Courier New" panose="02070309020205020404" pitchFamily="49" charset="0"/>
              <a:buChar char="o"/>
            </a:pPr>
            <a:r>
              <a:rPr lang="en-GB" dirty="0"/>
              <a:t> asymmetric cryptography, Public Key Infrastructure (PKI)</a:t>
            </a:r>
          </a:p>
          <a:p>
            <a:pPr marL="1693350" lvl="2" indent="-285750">
              <a:buFont typeface="Wingdings" panose="05000000000000000000" pitchFamily="2" charset="2"/>
              <a:buChar char="§"/>
            </a:pPr>
            <a:r>
              <a:rPr lang="en-GB" dirty="0"/>
              <a:t>DSA 2048 bytes</a:t>
            </a:r>
          </a:p>
          <a:p>
            <a:pPr marL="1693350" lvl="2" indent="-285750">
              <a:buFont typeface="Wingdings" panose="05000000000000000000" pitchFamily="2" charset="2"/>
              <a:buChar char="§"/>
            </a:pPr>
            <a:r>
              <a:rPr lang="en-GB" dirty="0"/>
              <a:t>RSA 2048 bytes</a:t>
            </a:r>
          </a:p>
          <a:p>
            <a:pPr lvl="1">
              <a:buFont typeface="Courier New" panose="02070309020205020404" pitchFamily="49" charset="0"/>
              <a:buChar char="o"/>
            </a:pPr>
            <a:r>
              <a:rPr lang="en-GB" dirty="0"/>
              <a:t>  symmetric cryptography based on Kerberos, </a:t>
            </a:r>
          </a:p>
          <a:p>
            <a:pPr marL="1693350" lvl="2" indent="-285750">
              <a:buFont typeface="Wingdings" panose="05000000000000000000" pitchFamily="2" charset="2"/>
              <a:buChar char="§"/>
            </a:pPr>
            <a:r>
              <a:rPr lang="en-GB" dirty="0"/>
              <a:t> HMAC 256 </a:t>
            </a:r>
            <a:r>
              <a:rPr lang="en-GB" dirty="0" smtClean="0"/>
              <a:t>bytes</a:t>
            </a:r>
            <a:endParaRPr lang="en-GB" dirty="0"/>
          </a:p>
          <a:p>
            <a:pPr>
              <a:buFont typeface="Arial" panose="020B0604020202020204" pitchFamily="34" charset="0"/>
              <a:buChar char="•"/>
            </a:pPr>
            <a:endParaRPr lang="en-GB" dirty="0" smtClean="0"/>
          </a:p>
          <a:p>
            <a:pPr>
              <a:buFont typeface="Arial" panose="020B0604020202020204" pitchFamily="34" charset="0"/>
              <a:buChar char="•"/>
            </a:pPr>
            <a:r>
              <a:rPr lang="en-GB" dirty="0" smtClean="0"/>
              <a:t>Access control</a:t>
            </a:r>
          </a:p>
          <a:p>
            <a:pPr>
              <a:buFont typeface="Arial" panose="020B0604020202020204" pitchFamily="34" charset="0"/>
              <a:buChar char="•"/>
            </a:pPr>
            <a:endParaRPr lang="en-GB" dirty="0" smtClean="0"/>
          </a:p>
        </p:txBody>
      </p:sp>
      <p:sp>
        <p:nvSpPr>
          <p:cNvPr id="5" name="Oval 4"/>
          <p:cNvSpPr/>
          <p:nvPr/>
        </p:nvSpPr>
        <p:spPr>
          <a:xfrm>
            <a:off x="6175510" y="794134"/>
            <a:ext cx="902586" cy="452068"/>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6" name="Rectangle 5"/>
          <p:cNvSpPr/>
          <p:nvPr/>
        </p:nvSpPr>
        <p:spPr>
          <a:xfrm>
            <a:off x="7161638" y="804235"/>
            <a:ext cx="774386" cy="41589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7" name="Oval 6"/>
          <p:cNvSpPr/>
          <p:nvPr/>
        </p:nvSpPr>
        <p:spPr>
          <a:xfrm>
            <a:off x="6091967" y="513103"/>
            <a:ext cx="1969949" cy="998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8119" y="2018583"/>
            <a:ext cx="2087593" cy="1897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235600" y="3270281"/>
            <a:ext cx="968148" cy="19950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10" name="Rounded Rectangle 9"/>
          <p:cNvSpPr/>
          <p:nvPr/>
        </p:nvSpPr>
        <p:spPr>
          <a:xfrm>
            <a:off x="7719674" y="3514571"/>
            <a:ext cx="968148" cy="19950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11" name="Oval 10"/>
          <p:cNvSpPr/>
          <p:nvPr/>
        </p:nvSpPr>
        <p:spPr>
          <a:xfrm>
            <a:off x="7142170" y="2813897"/>
            <a:ext cx="800981" cy="289328"/>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Central Authority CSI</a:t>
            </a:r>
          </a:p>
        </p:txBody>
      </p:sp>
      <p:sp>
        <p:nvSpPr>
          <p:cNvPr id="12" name="Rectangle 11"/>
          <p:cNvSpPr/>
          <p:nvPr/>
        </p:nvSpPr>
        <p:spPr>
          <a:xfrm>
            <a:off x="8187947" y="2265928"/>
            <a:ext cx="569316" cy="29161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3" name="Oval 12"/>
          <p:cNvSpPr/>
          <p:nvPr/>
        </p:nvSpPr>
        <p:spPr>
          <a:xfrm>
            <a:off x="7267408" y="2379596"/>
            <a:ext cx="693304" cy="308807"/>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7310932" y="2380626"/>
            <a:ext cx="60625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dirty="0" smtClean="0">
                <a:solidFill>
                  <a:prstClr val="black"/>
                </a:solidFill>
                <a:latin typeface="Calibri" panose="020F0502020204030204"/>
              </a:rPr>
              <a:t>negotiation</a:t>
            </a:r>
            <a:endParaRPr lang="en-GB" sz="700" kern="0" dirty="0">
              <a:solidFill>
                <a:prstClr val="black"/>
              </a:solidFill>
              <a:latin typeface="Calibri" panose="020F0502020204030204"/>
            </a:endParaRPr>
          </a:p>
        </p:txBody>
      </p:sp>
      <p:sp>
        <p:nvSpPr>
          <p:cNvPr id="16" name="Rectangle 15"/>
          <p:cNvSpPr/>
          <p:nvPr/>
        </p:nvSpPr>
        <p:spPr>
          <a:xfrm>
            <a:off x="8127145" y="2833790"/>
            <a:ext cx="664818" cy="29373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rPr>
              <a:t>Central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rPr>
              <a:t>Authority</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noProof="0" dirty="0" smtClean="0">
                <a:solidFill>
                  <a:prstClr val="black"/>
                </a:solidFill>
                <a:latin typeface="Calibri" panose="020F0502020204030204"/>
              </a:rPr>
              <a:t>Service</a:t>
            </a:r>
            <a:endParaRPr kumimoji="0" lang="en-GB" sz="700" b="0" i="0" u="none" strike="noStrike" kern="0" cap="none" spc="0" normalizeH="0" baseline="0" noProof="0" dirty="0" smtClean="0">
              <a:ln>
                <a:noFill/>
              </a:ln>
              <a:solidFill>
                <a:prstClr val="black"/>
              </a:solidFill>
              <a:effectLst/>
              <a:uLnTx/>
              <a:uFillTx/>
              <a:latin typeface="Calibri" panose="020F0502020204030204"/>
            </a:endParaRPr>
          </a:p>
        </p:txBody>
      </p:sp>
      <p:sp>
        <p:nvSpPr>
          <p:cNvPr id="17" name="Rounded Rectangle 16"/>
          <p:cNvSpPr/>
          <p:nvPr/>
        </p:nvSpPr>
        <p:spPr>
          <a:xfrm>
            <a:off x="3964939" y="4097547"/>
            <a:ext cx="1313752" cy="32301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18" name="Rounded Rectangle 17"/>
          <p:cNvSpPr/>
          <p:nvPr/>
        </p:nvSpPr>
        <p:spPr>
          <a:xfrm>
            <a:off x="5645409" y="4165709"/>
            <a:ext cx="348398" cy="254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Calibri" panose="020F0502020204030204" pitchFamily="34" charset="0"/>
                <a:cs typeface="Calibri" panose="020F0502020204030204" pitchFamily="34" charset="0"/>
              </a:rPr>
              <a:t>A</a:t>
            </a:r>
            <a:endParaRPr lang="en-GB" sz="1013" dirty="0">
              <a:latin typeface="Calibri" panose="020F0502020204030204" pitchFamily="34" charset="0"/>
              <a:cs typeface="Calibri" panose="020F0502020204030204" pitchFamily="34" charset="0"/>
            </a:endParaRPr>
          </a:p>
        </p:txBody>
      </p:sp>
      <p:sp>
        <p:nvSpPr>
          <p:cNvPr id="19" name="Oval 18"/>
          <p:cNvSpPr/>
          <p:nvPr/>
        </p:nvSpPr>
        <p:spPr>
          <a:xfrm>
            <a:off x="3717984" y="3916393"/>
            <a:ext cx="2656937" cy="700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63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P spid="8" grpId="0" animBg="1"/>
      <p:bldP spid="9" grpId="0" animBg="1"/>
      <p:bldP spid="10" grpId="0" animBg="1"/>
      <p:bldP spid="11" grpId="0" animBg="1"/>
      <p:bldP spid="12" grpId="0" animBg="1"/>
      <p:bldP spid="13" grpId="0" animBg="1"/>
      <p:bldP spid="14" grpId="0"/>
      <p:bldP spid="16" grpId="0" animBg="1"/>
      <p:bldP spid="17"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Test</a:t>
            </a:r>
            <a:endParaRPr lang="en-GB" dirty="0"/>
          </a:p>
        </p:txBody>
      </p:sp>
      <p:sp>
        <p:nvSpPr>
          <p:cNvPr id="4" name="Content Placeholder 3"/>
          <p:cNvSpPr>
            <a:spLocks noGrp="1"/>
          </p:cNvSpPr>
          <p:nvPr>
            <p:ph idx="1"/>
          </p:nvPr>
        </p:nvSpPr>
        <p:spPr>
          <a:xfrm>
            <a:off x="172800" y="727200"/>
            <a:ext cx="8748000" cy="1107177"/>
          </a:xfrm>
        </p:spPr>
        <p:txBody>
          <a:bodyPr/>
          <a:lstStyle/>
          <a:p>
            <a:pPr>
              <a:buFont typeface="Arial" panose="020B0604020202020204" pitchFamily="34" charset="0"/>
              <a:buChar char="•"/>
            </a:pPr>
            <a:r>
              <a:rPr lang="en-GB" dirty="0" err="1" smtClean="0"/>
              <a:t>TestService</a:t>
            </a:r>
            <a:endParaRPr lang="en-GB" dirty="0" smtClean="0"/>
          </a:p>
          <a:p>
            <a:pPr lvl="1">
              <a:buFont typeface="Courier New" panose="02070309020205020404" pitchFamily="49" charset="0"/>
              <a:buChar char="o"/>
            </a:pPr>
            <a:r>
              <a:rPr lang="en-GB" dirty="0"/>
              <a:t> </a:t>
            </a:r>
            <a:r>
              <a:rPr lang="en-GB" dirty="0" smtClean="0"/>
              <a:t>Request : String</a:t>
            </a:r>
          </a:p>
          <a:p>
            <a:pPr lvl="1">
              <a:buFont typeface="Courier New" panose="02070309020205020404" pitchFamily="49" charset="0"/>
              <a:buChar char="o"/>
            </a:pPr>
            <a:r>
              <a:rPr lang="en-GB" dirty="0"/>
              <a:t> </a:t>
            </a:r>
            <a:r>
              <a:rPr lang="en-GB" dirty="0" smtClean="0"/>
              <a:t>Response : String</a:t>
            </a:r>
          </a:p>
          <a:p>
            <a:pPr lvl="1">
              <a:buFont typeface="Courier New" panose="02070309020205020404" pitchFamily="49" charset="0"/>
              <a:buChar char="o"/>
            </a:pPr>
            <a:endParaRPr lang="en-GB" dirty="0"/>
          </a:p>
          <a:p>
            <a:pPr lvl="1">
              <a:buFont typeface="Courier New" panose="02070309020205020404" pitchFamily="49" charset="0"/>
              <a:buChar char="o"/>
            </a:pPr>
            <a:endParaRPr lang="en-GB" dirty="0" smtClean="0"/>
          </a:p>
          <a:p>
            <a:pPr lvl="1"/>
            <a:endParaRPr lang="en-GB" dirty="0"/>
          </a:p>
          <a:p>
            <a:pPr lvl="1"/>
            <a:endParaRPr lang="en-GB" dirty="0"/>
          </a:p>
        </p:txBody>
      </p:sp>
      <p:sp>
        <p:nvSpPr>
          <p:cNvPr id="8" name="Rectangle 7"/>
          <p:cNvSpPr/>
          <p:nvPr/>
        </p:nvSpPr>
        <p:spPr>
          <a:xfrm>
            <a:off x="1552872" y="1897425"/>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Oval 8"/>
          <p:cNvSpPr/>
          <p:nvPr/>
        </p:nvSpPr>
        <p:spPr>
          <a:xfrm>
            <a:off x="6735048" y="1897426"/>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1" name="Straight Arrow Connector 10"/>
          <p:cNvCxnSpPr>
            <a:stCxn id="9" idx="1"/>
          </p:cNvCxnSpPr>
          <p:nvPr/>
        </p:nvCxnSpPr>
        <p:spPr>
          <a:xfrm flipH="1">
            <a:off x="2840560" y="1969995"/>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flipH="1">
            <a:off x="2840560" y="2329910"/>
            <a:ext cx="4083066" cy="0"/>
          </a:xfrm>
          <a:prstGeom prst="straightConnector1">
            <a:avLst/>
          </a:prstGeom>
          <a:ln>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a:off x="4592590" y="1662218"/>
            <a:ext cx="731290" cy="307777"/>
          </a:xfrm>
          <a:prstGeom prst="rect">
            <a:avLst/>
          </a:prstGeom>
          <a:noFill/>
        </p:spPr>
        <p:txBody>
          <a:bodyPr wrap="none" rtlCol="0">
            <a:spAutoFit/>
          </a:bodyPr>
          <a:lstStyle/>
          <a:p>
            <a:r>
              <a:rPr lang="en-GB" sz="1400" dirty="0" smtClean="0"/>
              <a:t>String</a:t>
            </a:r>
            <a:endParaRPr lang="en-GB" dirty="0"/>
          </a:p>
        </p:txBody>
      </p:sp>
      <p:sp>
        <p:nvSpPr>
          <p:cNvPr id="14" name="TextBox 13"/>
          <p:cNvSpPr txBox="1"/>
          <p:nvPr/>
        </p:nvSpPr>
        <p:spPr>
          <a:xfrm>
            <a:off x="4607760" y="2042564"/>
            <a:ext cx="731290" cy="307777"/>
          </a:xfrm>
          <a:prstGeom prst="rect">
            <a:avLst/>
          </a:prstGeom>
          <a:noFill/>
        </p:spPr>
        <p:txBody>
          <a:bodyPr wrap="none" rtlCol="0">
            <a:spAutoFit/>
          </a:bodyPr>
          <a:lstStyle/>
          <a:p>
            <a:r>
              <a:rPr lang="en-GB" sz="1400" dirty="0" smtClean="0"/>
              <a:t>String</a:t>
            </a:r>
            <a:endParaRPr lang="en-GB" dirty="0"/>
          </a:p>
        </p:txBody>
      </p:sp>
      <p:sp>
        <p:nvSpPr>
          <p:cNvPr id="10" name="Content Placeholder 3"/>
          <p:cNvSpPr txBox="1">
            <a:spLocks/>
          </p:cNvSpPr>
          <p:nvPr/>
        </p:nvSpPr>
        <p:spPr bwMode="auto">
          <a:xfrm>
            <a:off x="233760" y="2891365"/>
            <a:ext cx="8748000" cy="110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kern="0" dirty="0" err="1" smtClean="0"/>
              <a:t>BasicMonitor</a:t>
            </a:r>
            <a:r>
              <a:rPr lang="en-GB" kern="0" dirty="0" smtClean="0"/>
              <a:t> (ESA </a:t>
            </a:r>
            <a:r>
              <a:rPr lang="en-GB" kern="0" dirty="0" err="1" smtClean="0"/>
              <a:t>github</a:t>
            </a:r>
            <a:r>
              <a:rPr lang="en-GB" kern="0" dirty="0" smtClean="0"/>
              <a:t>)</a:t>
            </a:r>
          </a:p>
          <a:p>
            <a:pPr lvl="1">
              <a:buFont typeface="Courier New" panose="02070309020205020404" pitchFamily="49" charset="0"/>
              <a:buChar char="o"/>
            </a:pPr>
            <a:r>
              <a:rPr lang="en-GB" kern="0" dirty="0" smtClean="0"/>
              <a:t> Publish-Subscribe interaction pattern</a:t>
            </a:r>
          </a:p>
          <a:p>
            <a:pPr lvl="1">
              <a:buFont typeface="Courier New" panose="02070309020205020404" pitchFamily="49" charset="0"/>
              <a:buChar char="o"/>
            </a:pPr>
            <a:endParaRPr lang="en-GB" kern="0" dirty="0" smtClean="0"/>
          </a:p>
          <a:p>
            <a:pPr lvl="1"/>
            <a:endParaRPr lang="en-GB" kern="0" dirty="0" smtClean="0"/>
          </a:p>
          <a:p>
            <a:pPr lvl="1"/>
            <a:endParaRPr lang="en-GB" kern="0" dirty="0"/>
          </a:p>
        </p:txBody>
      </p:sp>
    </p:spTree>
    <p:extLst>
      <p:ext uri="{BB962C8B-B14F-4D97-AF65-F5344CB8AC3E}">
        <p14:creationId xmlns:p14="http://schemas.microsoft.com/office/powerpoint/2010/main" val="32494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9" grpId="0" animBg="1"/>
      <p:bldP spid="13" grpId="0"/>
      <p:bldP spid="14"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43086" y="1440340"/>
            <a:ext cx="5393615" cy="33523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193932" y="754283"/>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7" name="Rounded Rectangle 6"/>
          <p:cNvSpPr/>
          <p:nvPr/>
        </p:nvSpPr>
        <p:spPr>
          <a:xfrm>
            <a:off x="1992497" y="3238810"/>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8" name="Rounded Rectangle 7"/>
          <p:cNvSpPr/>
          <p:nvPr/>
        </p:nvSpPr>
        <p:spPr>
          <a:xfrm>
            <a:off x="1964938" y="218904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9" name="Rounded Rectangle 8"/>
          <p:cNvSpPr/>
          <p:nvPr/>
        </p:nvSpPr>
        <p:spPr>
          <a:xfrm>
            <a:off x="5527908" y="8064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cs typeface="Calibri" panose="020F0502020204030204" pitchFamily="34" charset="0"/>
              </a:rPr>
              <a:t>A</a:t>
            </a:r>
            <a:endParaRPr lang="en-GB" sz="1013" dirty="0">
              <a:latin typeface="Calibri" panose="020F0502020204030204" pitchFamily="34" charset="0"/>
              <a:cs typeface="Calibri" panose="020F0502020204030204" pitchFamily="34" charset="0"/>
            </a:endParaRPr>
          </a:p>
        </p:txBody>
      </p:sp>
      <p:sp>
        <p:nvSpPr>
          <p:cNvPr id="10" name="Oval 9"/>
          <p:cNvSpPr/>
          <p:nvPr/>
        </p:nvSpPr>
        <p:spPr>
          <a:xfrm>
            <a:off x="3822777" y="3195744"/>
            <a:ext cx="1460715" cy="666571"/>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Central Authority CSI</a:t>
            </a:r>
          </a:p>
        </p:txBody>
      </p:sp>
      <p:sp>
        <p:nvSpPr>
          <p:cNvPr id="13" name="Rectangle 12"/>
          <p:cNvSpPr/>
          <p:nvPr/>
        </p:nvSpPr>
        <p:spPr>
          <a:xfrm>
            <a:off x="606435" y="3193113"/>
            <a:ext cx="1038238" cy="6718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5" name="Oval 14"/>
          <p:cNvSpPr/>
          <p:nvPr/>
        </p:nvSpPr>
        <p:spPr>
          <a:xfrm>
            <a:off x="518403" y="2284463"/>
            <a:ext cx="1264349" cy="711447"/>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615224" y="2376400"/>
            <a:ext cx="102944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smtClean="0">
                <a:solidFill>
                  <a:prstClr val="black"/>
                </a:solidFill>
                <a:latin typeface="Calibri" panose="020F0502020204030204"/>
              </a:rPr>
              <a:t>negotiation</a:t>
            </a:r>
            <a:endParaRPr lang="en-GB" sz="1400" kern="0" dirty="0">
              <a:solidFill>
                <a:prstClr val="black"/>
              </a:solidFill>
              <a:latin typeface="Calibri" panose="020F0502020204030204"/>
            </a:endParaRPr>
          </a:p>
        </p:txBody>
      </p:sp>
      <p:sp>
        <p:nvSpPr>
          <p:cNvPr id="19" name="Oval 18"/>
          <p:cNvSpPr/>
          <p:nvPr/>
        </p:nvSpPr>
        <p:spPr>
          <a:xfrm>
            <a:off x="2839893" y="369850"/>
            <a:ext cx="3669876" cy="1193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283024" y="4221902"/>
            <a:ext cx="2541978" cy="369332"/>
          </a:xfrm>
          <a:prstGeom prst="rect">
            <a:avLst/>
          </a:prstGeom>
          <a:noFill/>
        </p:spPr>
        <p:txBody>
          <a:bodyPr wrap="none" rtlCol="0">
            <a:spAutoFit/>
          </a:bodyPr>
          <a:lstStyle/>
          <a:p>
            <a:r>
              <a:rPr lang="en-GB" dirty="0" smtClean="0"/>
              <a:t>Authenticity scheme</a:t>
            </a:r>
            <a:endParaRPr lang="en-GB" dirty="0"/>
          </a:p>
        </p:txBody>
      </p:sp>
      <p:sp>
        <p:nvSpPr>
          <p:cNvPr id="22" name="Rectangle 21"/>
          <p:cNvSpPr/>
          <p:nvPr/>
        </p:nvSpPr>
        <p:spPr>
          <a:xfrm>
            <a:off x="3946935" y="2361661"/>
            <a:ext cx="1212400" cy="67671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rPr>
              <a:t>Central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rPr>
              <a:t>Authority</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Calibri" panose="020F0502020204030204"/>
              </a:rPr>
              <a:t>Service</a:t>
            </a:r>
            <a:endParaRPr kumimoji="0" lang="en-GB" sz="1600" b="0" i="0" u="none" strike="noStrike" kern="0" cap="none" spc="0" normalizeH="0" baseline="0" noProof="0" dirty="0" smtClean="0">
              <a:ln>
                <a:noFill/>
              </a:ln>
              <a:solidFill>
                <a:prstClr val="black"/>
              </a:solidFill>
              <a:effectLst/>
              <a:uLnTx/>
              <a:uFillTx/>
              <a:latin typeface="Calibri" panose="020F0502020204030204"/>
            </a:endParaRPr>
          </a:p>
        </p:txBody>
      </p:sp>
      <p:sp>
        <p:nvSpPr>
          <p:cNvPr id="23" name="TextBox 22"/>
          <p:cNvSpPr txBox="1"/>
          <p:nvPr/>
        </p:nvSpPr>
        <p:spPr>
          <a:xfrm>
            <a:off x="4869131" y="27967"/>
            <a:ext cx="1840568" cy="369332"/>
          </a:xfrm>
          <a:prstGeom prst="rect">
            <a:avLst/>
          </a:prstGeom>
          <a:noFill/>
        </p:spPr>
        <p:txBody>
          <a:bodyPr wrap="none" rtlCol="0">
            <a:spAutoFit/>
          </a:bodyPr>
          <a:lstStyle/>
          <a:p>
            <a:r>
              <a:rPr lang="en-GB" dirty="0" smtClean="0"/>
              <a:t>Access control</a:t>
            </a:r>
            <a:endParaRPr lang="en-GB" dirty="0"/>
          </a:p>
        </p:txBody>
      </p:sp>
      <p:sp>
        <p:nvSpPr>
          <p:cNvPr id="24" name="Rectangle 23"/>
          <p:cNvSpPr/>
          <p:nvPr/>
        </p:nvSpPr>
        <p:spPr>
          <a:xfrm>
            <a:off x="-2102284" y="987429"/>
            <a:ext cx="8733278" cy="380528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866859" y="86216"/>
            <a:ext cx="5559353" cy="90121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894692" y="2163369"/>
            <a:ext cx="1531520" cy="979041"/>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18" name="Oval 17"/>
          <p:cNvSpPr/>
          <p:nvPr/>
        </p:nvSpPr>
        <p:spPr>
          <a:xfrm>
            <a:off x="5744657" y="1605337"/>
            <a:ext cx="3342636" cy="2161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25888" y="2235842"/>
            <a:ext cx="1313989" cy="90070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20" name="TextBox 19"/>
          <p:cNvSpPr txBox="1"/>
          <p:nvPr/>
        </p:nvSpPr>
        <p:spPr>
          <a:xfrm>
            <a:off x="5948322" y="4050688"/>
            <a:ext cx="2722220" cy="646331"/>
          </a:xfrm>
          <a:prstGeom prst="rect">
            <a:avLst/>
          </a:prstGeom>
          <a:noFill/>
        </p:spPr>
        <p:txBody>
          <a:bodyPr wrap="none" rtlCol="0">
            <a:spAutoFit/>
          </a:bodyPr>
          <a:lstStyle/>
          <a:p>
            <a:pPr algn="ctr"/>
            <a:r>
              <a:rPr lang="en-GB" dirty="0" smtClean="0"/>
              <a:t>Secure authentication</a:t>
            </a:r>
          </a:p>
          <a:p>
            <a:pPr algn="ctr"/>
            <a:r>
              <a:rPr lang="en-GB" dirty="0" smtClean="0">
                <a:solidFill>
                  <a:schemeClr val="bg1">
                    <a:lumMod val="65000"/>
                  </a:schemeClr>
                </a:solidFill>
              </a:rPr>
              <a:t>Secure channel</a:t>
            </a:r>
            <a:endParaRPr lang="en-GB" dirty="0">
              <a:solidFill>
                <a:schemeClr val="bg1">
                  <a:lumMod val="65000"/>
                </a:schemeClr>
              </a:solidFill>
            </a:endParaRPr>
          </a:p>
        </p:txBody>
      </p:sp>
    </p:spTree>
    <p:extLst>
      <p:ext uri="{BB962C8B-B14F-4D97-AF65-F5344CB8AC3E}">
        <p14:creationId xmlns:p14="http://schemas.microsoft.com/office/powerpoint/2010/main" val="326822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4" name="Rectangle 3"/>
          <p:cNvSpPr/>
          <p:nvPr/>
        </p:nvSpPr>
        <p:spPr>
          <a:xfrm>
            <a:off x="6132986" y="2844468"/>
            <a:ext cx="1576038" cy="475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Provider</a:t>
            </a:r>
            <a:endParaRPr lang="en-GB" dirty="0"/>
          </a:p>
        </p:txBody>
      </p:sp>
      <p:sp>
        <p:nvSpPr>
          <p:cNvPr id="5" name="Oval 4"/>
          <p:cNvSpPr/>
          <p:nvPr/>
        </p:nvSpPr>
        <p:spPr>
          <a:xfrm>
            <a:off x="1769141" y="2070966"/>
            <a:ext cx="1523999" cy="527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769141" y="2840576"/>
            <a:ext cx="1523999" cy="5055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Oval 7"/>
          <p:cNvSpPr/>
          <p:nvPr/>
        </p:nvSpPr>
        <p:spPr>
          <a:xfrm>
            <a:off x="1767948" y="3587883"/>
            <a:ext cx="1523999" cy="505522"/>
          </a:xfrm>
          <a:prstGeom prst="ellipse">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 name="TextBox 8"/>
          <p:cNvSpPr txBox="1"/>
          <p:nvPr/>
        </p:nvSpPr>
        <p:spPr>
          <a:xfrm>
            <a:off x="1852108" y="2122355"/>
            <a:ext cx="1358064" cy="369332"/>
          </a:xfrm>
          <a:prstGeom prst="rect">
            <a:avLst/>
          </a:prstGeom>
          <a:noFill/>
        </p:spPr>
        <p:txBody>
          <a:bodyPr wrap="none" rtlCol="0">
            <a:spAutoFit/>
          </a:bodyPr>
          <a:lstStyle/>
          <a:p>
            <a:r>
              <a:rPr lang="en-GB" dirty="0" smtClean="0"/>
              <a:t>Consumer</a:t>
            </a:r>
            <a:endParaRPr lang="en-GB" dirty="0"/>
          </a:p>
        </p:txBody>
      </p:sp>
      <p:sp>
        <p:nvSpPr>
          <p:cNvPr id="10" name="TextBox 9"/>
          <p:cNvSpPr txBox="1"/>
          <p:nvPr/>
        </p:nvSpPr>
        <p:spPr>
          <a:xfrm>
            <a:off x="1856929" y="2897696"/>
            <a:ext cx="1358064" cy="369332"/>
          </a:xfrm>
          <a:prstGeom prst="rect">
            <a:avLst/>
          </a:prstGeom>
          <a:noFill/>
        </p:spPr>
        <p:txBody>
          <a:bodyPr wrap="none" rtlCol="0">
            <a:spAutoFit/>
          </a:bodyPr>
          <a:lstStyle/>
          <a:p>
            <a:r>
              <a:rPr lang="en-GB" dirty="0" smtClean="0"/>
              <a:t>Consumer</a:t>
            </a:r>
            <a:endParaRPr lang="en-GB" dirty="0"/>
          </a:p>
        </p:txBody>
      </p:sp>
      <p:sp>
        <p:nvSpPr>
          <p:cNvPr id="11" name="TextBox 10"/>
          <p:cNvSpPr txBox="1"/>
          <p:nvPr/>
        </p:nvSpPr>
        <p:spPr>
          <a:xfrm>
            <a:off x="1954949" y="3655978"/>
            <a:ext cx="1149995" cy="369332"/>
          </a:xfrm>
          <a:prstGeom prst="rect">
            <a:avLst/>
          </a:prstGeom>
          <a:noFill/>
        </p:spPr>
        <p:txBody>
          <a:bodyPr wrap="none" rtlCol="0">
            <a:spAutoFit/>
          </a:bodyPr>
          <a:lstStyle/>
          <a:p>
            <a:r>
              <a:rPr lang="en-GB" dirty="0" smtClean="0">
                <a:solidFill>
                  <a:schemeClr val="bg1"/>
                </a:solidFill>
              </a:rPr>
              <a:t>Attacker</a:t>
            </a:r>
            <a:endParaRPr lang="en-GB" dirty="0">
              <a:solidFill>
                <a:schemeClr val="bg1"/>
              </a:solidFill>
            </a:endParaRPr>
          </a:p>
        </p:txBody>
      </p:sp>
      <p:cxnSp>
        <p:nvCxnSpPr>
          <p:cNvPr id="13" name="Straight Arrow Connector 12"/>
          <p:cNvCxnSpPr>
            <a:stCxn id="5" idx="6"/>
          </p:cNvCxnSpPr>
          <p:nvPr/>
        </p:nvCxnSpPr>
        <p:spPr>
          <a:xfrm>
            <a:off x="3293140" y="2334879"/>
            <a:ext cx="2832324" cy="562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02781" y="3067406"/>
            <a:ext cx="2822683" cy="25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6"/>
          </p:cNvCxnSpPr>
          <p:nvPr/>
        </p:nvCxnSpPr>
        <p:spPr>
          <a:xfrm flipV="1">
            <a:off x="3291947" y="3267028"/>
            <a:ext cx="2833517" cy="5736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95054" y="2787584"/>
            <a:ext cx="156114" cy="1692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895054" y="2787584"/>
            <a:ext cx="156114" cy="1692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869291" y="2878744"/>
            <a:ext cx="609600" cy="18866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31" name="Straight Connector 30"/>
          <p:cNvCxnSpPr/>
          <p:nvPr/>
        </p:nvCxnSpPr>
        <p:spPr>
          <a:xfrm flipH="1">
            <a:off x="5889947" y="3214957"/>
            <a:ext cx="156114" cy="1692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89947" y="3214957"/>
            <a:ext cx="156114" cy="1692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090441" y="2878744"/>
            <a:ext cx="193661" cy="18866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872173" y="2982211"/>
            <a:ext cx="1015609" cy="338554"/>
          </a:xfrm>
          <a:prstGeom prst="rect">
            <a:avLst/>
          </a:prstGeom>
          <a:noFill/>
        </p:spPr>
        <p:txBody>
          <a:bodyPr wrap="square" rtlCol="0">
            <a:spAutoFit/>
          </a:bodyPr>
          <a:lstStyle/>
          <a:p>
            <a:r>
              <a:rPr lang="en-GB" sz="1600" dirty="0" err="1" smtClean="0"/>
              <a:t>msg</a:t>
            </a:r>
            <a:endParaRPr lang="en-GB" dirty="0"/>
          </a:p>
        </p:txBody>
      </p:sp>
      <p:sp>
        <p:nvSpPr>
          <p:cNvPr id="6" name="Lightning Bolt 5"/>
          <p:cNvSpPr/>
          <p:nvPr/>
        </p:nvSpPr>
        <p:spPr>
          <a:xfrm rot="14999830">
            <a:off x="3537318" y="2911776"/>
            <a:ext cx="306559" cy="1075578"/>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671051">
            <a:off x="5115513" y="2549015"/>
            <a:ext cx="609600" cy="18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20915003">
            <a:off x="5004498" y="3442681"/>
            <a:ext cx="609600" cy="18866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
          <p:cNvSpPr>
            <a:spLocks noGrp="1"/>
          </p:cNvSpPr>
          <p:nvPr>
            <p:ph idx="1"/>
          </p:nvPr>
        </p:nvSpPr>
        <p:spPr>
          <a:xfrm>
            <a:off x="172800" y="727200"/>
            <a:ext cx="8748000" cy="1255944"/>
          </a:xfrm>
        </p:spPr>
        <p:txBody>
          <a:bodyPr/>
          <a:lstStyle/>
          <a:p>
            <a:pPr>
              <a:buFont typeface="Arial" panose="020B0604020202020204" pitchFamily="34" charset="0"/>
              <a:buChar char="•"/>
            </a:pPr>
            <a:r>
              <a:rPr lang="en-GB" dirty="0" smtClean="0"/>
              <a:t>Access control</a:t>
            </a:r>
          </a:p>
          <a:p>
            <a:pPr>
              <a:buFont typeface="Arial" panose="020B0604020202020204" pitchFamily="34" charset="0"/>
              <a:buChar char="•"/>
            </a:pPr>
            <a:r>
              <a:rPr lang="en-GB" dirty="0" smtClean="0"/>
              <a:t>Authentication</a:t>
            </a:r>
          </a:p>
          <a:p>
            <a:pPr>
              <a:buFont typeface="Arial" panose="020B0604020202020204" pitchFamily="34" charset="0"/>
              <a:buChar char="•"/>
            </a:pPr>
            <a:r>
              <a:rPr lang="en-GB" dirty="0" smtClean="0"/>
              <a:t>Data integrity</a:t>
            </a:r>
            <a:endParaRPr lang="en-GB" dirty="0"/>
          </a:p>
        </p:txBody>
      </p:sp>
      <p:sp>
        <p:nvSpPr>
          <p:cNvPr id="17" name="Right Brace 16"/>
          <p:cNvSpPr/>
          <p:nvPr/>
        </p:nvSpPr>
        <p:spPr>
          <a:xfrm>
            <a:off x="2110740" y="1181100"/>
            <a:ext cx="228600" cy="570802"/>
          </a:xfrm>
          <a:prstGeom prst="rightBrace">
            <a:avLst>
              <a:gd name="adj1" fmla="val 116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Content Placeholder 2"/>
          <p:cNvSpPr txBox="1">
            <a:spLocks/>
          </p:cNvSpPr>
          <p:nvPr/>
        </p:nvSpPr>
        <p:spPr bwMode="auto">
          <a:xfrm>
            <a:off x="2339340" y="1256280"/>
            <a:ext cx="2224709" cy="40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r>
              <a:rPr lang="en-GB" kern="0" dirty="0"/>
              <a:t>d</a:t>
            </a:r>
            <a:r>
              <a:rPr lang="en-GB" kern="0" dirty="0" smtClean="0"/>
              <a:t>ata authentication</a:t>
            </a:r>
            <a:endParaRPr lang="en-GB" kern="0" dirty="0"/>
          </a:p>
        </p:txBody>
      </p:sp>
      <p:cxnSp>
        <p:nvCxnSpPr>
          <p:cNvPr id="35" name="Straight Connector 34"/>
          <p:cNvCxnSpPr/>
          <p:nvPr/>
        </p:nvCxnSpPr>
        <p:spPr>
          <a:xfrm flipH="1">
            <a:off x="5892477" y="3009949"/>
            <a:ext cx="156114" cy="1692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92477" y="3009949"/>
            <a:ext cx="156114" cy="1692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91947" y="4093405"/>
            <a:ext cx="5808544" cy="338554"/>
          </a:xfrm>
          <a:prstGeom prst="rect">
            <a:avLst/>
          </a:prstGeom>
        </p:spPr>
        <p:txBody>
          <a:bodyPr wrap="square">
            <a:spAutoFit/>
          </a:bodyPr>
          <a:lstStyle/>
          <a:p>
            <a:r>
              <a:rPr lang="en-GB" sz="1600" kern="0" dirty="0" smtClean="0">
                <a:solidFill>
                  <a:schemeClr val="bg2"/>
                </a:solidFill>
                <a:latin typeface="Verdana"/>
                <a:cs typeface="Verdana"/>
              </a:rPr>
              <a:t>Are these issues covered? Recap </a:t>
            </a:r>
            <a:r>
              <a:rPr lang="en-GB" sz="1600" kern="0" dirty="0">
                <a:solidFill>
                  <a:schemeClr val="bg2"/>
                </a:solidFill>
                <a:latin typeface="Verdana"/>
                <a:cs typeface="Verdana"/>
              </a:rPr>
              <a:t>on </a:t>
            </a:r>
            <a:r>
              <a:rPr lang="en-GB" sz="1600" kern="0" dirty="0" smtClean="0">
                <a:solidFill>
                  <a:schemeClr val="bg2"/>
                </a:solidFill>
                <a:latin typeface="Verdana"/>
                <a:cs typeface="Verdana"/>
              </a:rPr>
              <a:t>current concept… </a:t>
            </a:r>
            <a:endParaRPr lang="en-GB" sz="1600" kern="0" dirty="0">
              <a:solidFill>
                <a:schemeClr val="bg2"/>
              </a:solidFill>
              <a:latin typeface="Verdana"/>
              <a:cs typeface="Verdana"/>
            </a:endParaRPr>
          </a:p>
        </p:txBody>
      </p:sp>
    </p:spTree>
    <p:extLst>
      <p:ext uri="{BB962C8B-B14F-4D97-AF65-F5344CB8AC3E}">
        <p14:creationId xmlns:p14="http://schemas.microsoft.com/office/powerpoint/2010/main" val="9484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1" grpId="0"/>
      <p:bldP spid="6" grpId="0" animBg="1"/>
      <p:bldP spid="28" grpId="0" uiExpand="1" build="p"/>
      <p:bldP spid="17" grpId="0" animBg="1"/>
      <p:bldP spid="33"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3104" y="1442014"/>
            <a:ext cx="4120896" cy="3308579"/>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5" name="Rectangle 34"/>
          <p:cNvSpPr/>
          <p:nvPr/>
        </p:nvSpPr>
        <p:spPr>
          <a:xfrm>
            <a:off x="5119775" y="1530781"/>
            <a:ext cx="3656400" cy="2693968"/>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8946" y="82201"/>
            <a:ext cx="7174846" cy="769441"/>
          </a:xfrm>
        </p:spPr>
        <p:txBody>
          <a:bodyPr/>
          <a:lstStyle/>
          <a:p>
            <a:r>
              <a:rPr lang="en-GB" dirty="0"/>
              <a:t>Login Stage : Challenge-handshake authentication protocol </a:t>
            </a:r>
            <a:r>
              <a:rPr lang="en-GB" dirty="0" smtClean="0"/>
              <a:t>authentication</a:t>
            </a:r>
            <a:endParaRPr lang="en-GB" dirty="0"/>
          </a:p>
        </p:txBody>
      </p:sp>
      <p:sp>
        <p:nvSpPr>
          <p:cNvPr id="4" name="Rectangle 3"/>
          <p:cNvSpPr/>
          <p:nvPr/>
        </p:nvSpPr>
        <p:spPr>
          <a:xfrm>
            <a:off x="0" y="1534777"/>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 name="Oval 4"/>
          <p:cNvSpPr/>
          <p:nvPr/>
        </p:nvSpPr>
        <p:spPr>
          <a:xfrm>
            <a:off x="5159429" y="1649767"/>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6" name="Rectangle 5"/>
          <p:cNvSpPr/>
          <p:nvPr/>
        </p:nvSpPr>
        <p:spPr>
          <a:xfrm>
            <a:off x="3038089" y="1649767"/>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sp>
        <p:nvSpPr>
          <p:cNvPr id="7" name="Rectangle 6"/>
          <p:cNvSpPr/>
          <p:nvPr/>
        </p:nvSpPr>
        <p:spPr>
          <a:xfrm>
            <a:off x="6694323" y="1649766"/>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8" name="Oval 7"/>
          <p:cNvSpPr/>
          <p:nvPr/>
        </p:nvSpPr>
        <p:spPr>
          <a:xfrm>
            <a:off x="1503266" y="1649767"/>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cxnSp>
        <p:nvCxnSpPr>
          <p:cNvPr id="11" name="Straight Connector 10"/>
          <p:cNvCxnSpPr/>
          <p:nvPr/>
        </p:nvCxnSpPr>
        <p:spPr>
          <a:xfrm flipH="1">
            <a:off x="3489509" y="2231284"/>
            <a:ext cx="0" cy="1908000"/>
          </a:xfrm>
          <a:prstGeom prst="line">
            <a:avLst/>
          </a:prstGeom>
          <a:noFill/>
          <a:ln w="6350" cap="flat" cmpd="sng" algn="ctr">
            <a:solidFill>
              <a:sysClr val="windowText" lastClr="000000"/>
            </a:solidFill>
            <a:prstDash val="solid"/>
            <a:miter lim="800000"/>
          </a:ln>
          <a:effectLst/>
        </p:spPr>
      </p:cxnSp>
      <p:cxnSp>
        <p:nvCxnSpPr>
          <p:cNvPr id="12" name="Straight Connector 11"/>
          <p:cNvCxnSpPr/>
          <p:nvPr/>
        </p:nvCxnSpPr>
        <p:spPr>
          <a:xfrm flipH="1">
            <a:off x="2019810" y="2231284"/>
            <a:ext cx="0" cy="1908000"/>
          </a:xfrm>
          <a:prstGeom prst="line">
            <a:avLst/>
          </a:prstGeom>
          <a:noFill/>
          <a:ln w="12700" cap="flat" cmpd="sng" algn="ctr">
            <a:solidFill>
              <a:srgbClr val="70AD47"/>
            </a:solidFill>
            <a:prstDash val="solid"/>
            <a:miter lim="800000"/>
          </a:ln>
          <a:effectLst/>
        </p:spPr>
      </p:cxnSp>
      <p:cxnSp>
        <p:nvCxnSpPr>
          <p:cNvPr id="14" name="Straight Connector 13"/>
          <p:cNvCxnSpPr/>
          <p:nvPr/>
        </p:nvCxnSpPr>
        <p:spPr>
          <a:xfrm flipH="1">
            <a:off x="5675973" y="2231282"/>
            <a:ext cx="0" cy="1908000"/>
          </a:xfrm>
          <a:prstGeom prst="line">
            <a:avLst/>
          </a:prstGeom>
          <a:noFill/>
          <a:ln w="6350" cap="flat" cmpd="sng" algn="ctr">
            <a:solidFill>
              <a:sysClr val="windowText" lastClr="000000"/>
            </a:solidFill>
            <a:prstDash val="solid"/>
            <a:miter lim="800000"/>
          </a:ln>
          <a:effectLst/>
        </p:spPr>
      </p:cxnSp>
      <p:cxnSp>
        <p:nvCxnSpPr>
          <p:cNvPr id="15" name="Straight Connector 14"/>
          <p:cNvCxnSpPr/>
          <p:nvPr/>
        </p:nvCxnSpPr>
        <p:spPr>
          <a:xfrm flipH="1">
            <a:off x="7145911" y="2231282"/>
            <a:ext cx="0" cy="1908000"/>
          </a:xfrm>
          <a:prstGeom prst="line">
            <a:avLst/>
          </a:prstGeom>
          <a:noFill/>
          <a:ln w="12700" cap="flat" cmpd="sng" algn="ctr">
            <a:solidFill>
              <a:srgbClr val="70AD47"/>
            </a:solidFill>
            <a:prstDash val="solid"/>
            <a:miter lim="800000"/>
          </a:ln>
          <a:effectLst/>
        </p:spPr>
      </p:cxnSp>
      <p:cxnSp>
        <p:nvCxnSpPr>
          <p:cNvPr id="17" name="Straight Arrow Connector 16"/>
          <p:cNvCxnSpPr/>
          <p:nvPr/>
        </p:nvCxnSpPr>
        <p:spPr>
          <a:xfrm flipH="1">
            <a:off x="3489509" y="2378283"/>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18" name="TextBox 17"/>
          <p:cNvSpPr txBox="1"/>
          <p:nvPr/>
        </p:nvSpPr>
        <p:spPr>
          <a:xfrm>
            <a:off x="3951571" y="2146029"/>
            <a:ext cx="1398524"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19" name="TextBox 18"/>
          <p:cNvSpPr txBox="1"/>
          <p:nvPr/>
        </p:nvSpPr>
        <p:spPr>
          <a:xfrm>
            <a:off x="6942971" y="1372766"/>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20" name="Straight Arrow Connector 19"/>
          <p:cNvCxnSpPr/>
          <p:nvPr/>
        </p:nvCxnSpPr>
        <p:spPr>
          <a:xfrm flipH="1">
            <a:off x="2019499" y="2509186"/>
            <a:ext cx="1470010" cy="91618"/>
          </a:xfrm>
          <a:prstGeom prst="straightConnector1">
            <a:avLst/>
          </a:prstGeom>
          <a:noFill/>
          <a:ln w="6350" cap="flat" cmpd="sng" algn="ctr">
            <a:solidFill>
              <a:sysClr val="windowText" lastClr="000000"/>
            </a:solidFill>
            <a:prstDash val="dash"/>
            <a:miter lim="800000"/>
            <a:tailEnd type="triangle"/>
          </a:ln>
          <a:effectLst/>
        </p:spPr>
      </p:cxnSp>
      <p:sp>
        <p:nvSpPr>
          <p:cNvPr id="25" name="TextBox 24"/>
          <p:cNvSpPr txBox="1"/>
          <p:nvPr/>
        </p:nvSpPr>
        <p:spPr>
          <a:xfrm>
            <a:off x="2427786" y="2294494"/>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sp>
        <p:nvSpPr>
          <p:cNvPr id="29" name="TextBox 28"/>
          <p:cNvSpPr txBox="1"/>
          <p:nvPr/>
        </p:nvSpPr>
        <p:spPr>
          <a:xfrm>
            <a:off x="849950" y="4255728"/>
            <a:ext cx="2420995"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Secure Login Service Provider</a:t>
            </a:r>
            <a:endParaRPr lang="en-GB" sz="1400" dirty="0">
              <a:solidFill>
                <a:prstClr val="black"/>
              </a:solidFill>
              <a:latin typeface="Calibri" panose="020F0502020204030204"/>
            </a:endParaRPr>
          </a:p>
        </p:txBody>
      </p:sp>
      <p:sp>
        <p:nvSpPr>
          <p:cNvPr id="30" name="TextBox 29"/>
          <p:cNvSpPr txBox="1"/>
          <p:nvPr/>
        </p:nvSpPr>
        <p:spPr>
          <a:xfrm>
            <a:off x="5950750" y="4226061"/>
            <a:ext cx="2265604"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Consumer </a:t>
            </a:r>
            <a:r>
              <a:rPr lang="en-GB" sz="1400" dirty="0" err="1">
                <a:solidFill>
                  <a:prstClr val="black"/>
                </a:solidFill>
                <a:latin typeface="Calibri" panose="020F0502020204030204"/>
              </a:rPr>
              <a:t>TestService</a:t>
            </a:r>
            <a:r>
              <a:rPr lang="en-GB" sz="1400" dirty="0">
                <a:solidFill>
                  <a:prstClr val="black"/>
                </a:solidFill>
                <a:latin typeface="Calibri" panose="020F0502020204030204"/>
              </a:rPr>
              <a:t> </a:t>
            </a:r>
            <a:r>
              <a:rPr lang="en-GB" sz="1400" dirty="0" smtClean="0">
                <a:solidFill>
                  <a:prstClr val="black"/>
                </a:solidFill>
                <a:latin typeface="Calibri" panose="020F0502020204030204"/>
              </a:rPr>
              <a:t>Application</a:t>
            </a:r>
            <a:endParaRPr lang="en-GB" sz="1400" dirty="0">
              <a:solidFill>
                <a:prstClr val="black"/>
              </a:solidFill>
              <a:latin typeface="Calibri" panose="020F0502020204030204"/>
            </a:endParaRPr>
          </a:p>
        </p:txBody>
      </p:sp>
      <p:sp>
        <p:nvSpPr>
          <p:cNvPr id="34" name="Hexagon 33"/>
          <p:cNvSpPr/>
          <p:nvPr/>
        </p:nvSpPr>
        <p:spPr>
          <a:xfrm>
            <a:off x="646160" y="1149994"/>
            <a:ext cx="2746678" cy="3009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ConsumerTS</a:t>
            </a: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 : </a:t>
            </a:r>
            <a:r>
              <a:rPr kumimoji="0" lang="en-GB" sz="1400" b="0" i="0" u="none" strike="noStrike" kern="0" cap="none" spc="0" normalizeH="0" baseline="0" noProof="0" dirty="0" smtClean="0">
                <a:ln>
                  <a:noFill/>
                </a:ln>
                <a:solidFill>
                  <a:srgbClr val="FF0000"/>
                </a:solidFill>
                <a:effectLst/>
                <a:uLnTx/>
                <a:uFillTx/>
                <a:latin typeface="Calibri" panose="020F0502020204030204"/>
                <a:ea typeface="+mn-ea"/>
                <a:cs typeface="+mn-cs"/>
              </a:rPr>
              <a:t>K</a:t>
            </a:r>
            <a:r>
              <a:rPr kumimoji="0" lang="en-GB" sz="1400" b="0" i="0" u="none" strike="noStrike" kern="0" cap="none" spc="0" normalizeH="0" baseline="-25000" noProof="0" dirty="0" smtClean="0">
                <a:ln>
                  <a:noFill/>
                </a:ln>
                <a:solidFill>
                  <a:srgbClr val="FF0000"/>
                </a:solidFill>
                <a:effectLst/>
                <a:uLnTx/>
                <a:uFillTx/>
                <a:latin typeface="Calibri" panose="020F0502020204030204"/>
                <a:ea typeface="+mn-ea"/>
                <a:cs typeface="+mn-cs"/>
              </a:rPr>
              <a:t>1</a:t>
            </a:r>
          </a:p>
        </p:txBody>
      </p:sp>
      <p:sp>
        <p:nvSpPr>
          <p:cNvPr id="36" name="Hexagon 35"/>
          <p:cNvSpPr/>
          <p:nvPr/>
        </p:nvSpPr>
        <p:spPr>
          <a:xfrm>
            <a:off x="5754241" y="1080549"/>
            <a:ext cx="2783337" cy="274685"/>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ConsumerTS</a:t>
            </a: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 : </a:t>
            </a:r>
            <a:r>
              <a:rPr kumimoji="0" lang="en-GB" sz="1400" b="0" i="0" u="none" strike="noStrike" kern="0" cap="none" spc="0" normalizeH="0" baseline="0" noProof="0" dirty="0" smtClean="0">
                <a:ln>
                  <a:noFill/>
                </a:ln>
                <a:solidFill>
                  <a:srgbClr val="FF0000"/>
                </a:solidFill>
                <a:effectLst/>
                <a:uLnTx/>
                <a:uFillTx/>
                <a:latin typeface="Calibri" panose="020F0502020204030204"/>
                <a:ea typeface="+mn-ea"/>
                <a:cs typeface="+mn-cs"/>
              </a:rPr>
              <a:t>K</a:t>
            </a:r>
            <a:r>
              <a:rPr kumimoji="0" lang="en-GB" sz="1400" b="0" i="0" u="none" strike="noStrike" kern="0" cap="none" spc="0" normalizeH="0" baseline="-25000" noProof="0" dirty="0" smtClean="0">
                <a:ln>
                  <a:noFill/>
                </a:ln>
                <a:solidFill>
                  <a:srgbClr val="FF0000"/>
                </a:solidFill>
                <a:effectLst/>
                <a:uLnTx/>
                <a:uFillTx/>
                <a:latin typeface="Calibri" panose="020F0502020204030204"/>
                <a:ea typeface="+mn-ea"/>
                <a:cs typeface="+mn-cs"/>
              </a:rPr>
              <a:t>1</a:t>
            </a:r>
          </a:p>
        </p:txBody>
      </p:sp>
      <p:sp>
        <p:nvSpPr>
          <p:cNvPr id="38" name="Arc 37"/>
          <p:cNvSpPr/>
          <p:nvPr/>
        </p:nvSpPr>
        <p:spPr>
          <a:xfrm rot="16708119">
            <a:off x="1755035" y="2537745"/>
            <a:ext cx="256540" cy="236880"/>
          </a:xfrm>
          <a:prstGeom prst="arc">
            <a:avLst>
              <a:gd name="adj1" fmla="val 8093663"/>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a:endParaRPr>
          </a:p>
        </p:txBody>
      </p:sp>
      <p:sp>
        <p:nvSpPr>
          <p:cNvPr id="39" name="TextBox 38"/>
          <p:cNvSpPr txBox="1"/>
          <p:nvPr/>
        </p:nvSpPr>
        <p:spPr>
          <a:xfrm>
            <a:off x="824066" y="2554995"/>
            <a:ext cx="915635" cy="276999"/>
          </a:xfrm>
          <a:prstGeom prst="rect">
            <a:avLst/>
          </a:prstGeom>
          <a:noFill/>
        </p:spPr>
        <p:txBody>
          <a:bodyPr wrap="none" rtlCol="0">
            <a:spAutoFit/>
          </a:bodyPr>
          <a:lstStyle/>
          <a:p>
            <a:r>
              <a:rPr lang="en-GB" sz="1200" dirty="0">
                <a:solidFill>
                  <a:srgbClr val="70AD47"/>
                </a:solidFill>
              </a:rPr>
              <a:t>c</a:t>
            </a:r>
            <a:r>
              <a:rPr lang="en-GB" sz="1200" dirty="0" smtClean="0">
                <a:solidFill>
                  <a:srgbClr val="70AD47"/>
                </a:solidFill>
              </a:rPr>
              <a:t>hallenge</a:t>
            </a:r>
            <a:endParaRPr lang="en-GB" sz="1200" dirty="0">
              <a:solidFill>
                <a:srgbClr val="70AD47"/>
              </a:solidFill>
            </a:endParaRPr>
          </a:p>
        </p:txBody>
      </p:sp>
      <p:cxnSp>
        <p:nvCxnSpPr>
          <p:cNvPr id="42" name="Straight Connector 41"/>
          <p:cNvCxnSpPr/>
          <p:nvPr/>
        </p:nvCxnSpPr>
        <p:spPr>
          <a:xfrm>
            <a:off x="2019344" y="2800499"/>
            <a:ext cx="5126565" cy="138734"/>
          </a:xfrm>
          <a:prstGeom prst="line">
            <a:avLst/>
          </a:prstGeom>
          <a:noFill/>
          <a:ln w="12700" cap="flat" cmpd="sng" algn="ctr">
            <a:solidFill>
              <a:srgbClr val="70AD47"/>
            </a:solidFill>
            <a:prstDash val="solid"/>
            <a:miter lim="800000"/>
            <a:headEnd type="none" w="med" len="med"/>
            <a:tailEnd type="arrow" w="med" len="med"/>
          </a:ln>
          <a:effectLst/>
        </p:spPr>
      </p:cxnSp>
      <p:sp>
        <p:nvSpPr>
          <p:cNvPr id="45" name="TextBox 44"/>
          <p:cNvSpPr txBox="1"/>
          <p:nvPr/>
        </p:nvSpPr>
        <p:spPr>
          <a:xfrm>
            <a:off x="4114352" y="2573156"/>
            <a:ext cx="915635" cy="276999"/>
          </a:xfrm>
          <a:prstGeom prst="rect">
            <a:avLst/>
          </a:prstGeom>
          <a:noFill/>
        </p:spPr>
        <p:txBody>
          <a:bodyPr wrap="none" rtlCol="0">
            <a:spAutoFit/>
          </a:bodyPr>
          <a:lstStyle/>
          <a:p>
            <a:r>
              <a:rPr lang="en-GB" sz="1200" dirty="0">
                <a:solidFill>
                  <a:srgbClr val="70AD47"/>
                </a:solidFill>
              </a:rPr>
              <a:t>c</a:t>
            </a:r>
            <a:r>
              <a:rPr lang="en-GB" sz="1200" dirty="0" smtClean="0">
                <a:solidFill>
                  <a:srgbClr val="70AD47"/>
                </a:solidFill>
              </a:rPr>
              <a:t>hallenge</a:t>
            </a:r>
            <a:endParaRPr lang="en-GB" dirty="0">
              <a:solidFill>
                <a:srgbClr val="70AD47"/>
              </a:solidFill>
            </a:endParaRPr>
          </a:p>
        </p:txBody>
      </p:sp>
      <p:sp>
        <p:nvSpPr>
          <p:cNvPr id="46" name="TextBox 45"/>
          <p:cNvSpPr txBox="1"/>
          <p:nvPr/>
        </p:nvSpPr>
        <p:spPr>
          <a:xfrm>
            <a:off x="7398300" y="2896283"/>
            <a:ext cx="1415772" cy="276999"/>
          </a:xfrm>
          <a:prstGeom prst="rect">
            <a:avLst/>
          </a:prstGeom>
          <a:noFill/>
        </p:spPr>
        <p:txBody>
          <a:bodyPr wrap="none" rtlCol="0">
            <a:spAutoFit/>
          </a:bodyPr>
          <a:lstStyle/>
          <a:p>
            <a:r>
              <a:rPr lang="en-GB" sz="1200" dirty="0" smtClean="0"/>
              <a:t>H(</a:t>
            </a:r>
            <a:r>
              <a:rPr lang="en-GB" sz="1200" dirty="0" smtClean="0">
                <a:solidFill>
                  <a:srgbClr val="70AD47"/>
                </a:solidFill>
              </a:rPr>
              <a:t>challenge</a:t>
            </a:r>
            <a:r>
              <a:rPr lang="en-GB" sz="1200" dirty="0" smtClean="0"/>
              <a:t>:</a:t>
            </a:r>
            <a:r>
              <a:rPr lang="en-GB" sz="1200" dirty="0" smtClean="0">
                <a:solidFill>
                  <a:srgbClr val="FF0000"/>
                </a:solidFill>
              </a:rPr>
              <a:t>K</a:t>
            </a:r>
            <a:r>
              <a:rPr lang="en-GB" sz="1200" baseline="-25000" dirty="0" smtClean="0">
                <a:solidFill>
                  <a:srgbClr val="FF0000"/>
                </a:solidFill>
              </a:rPr>
              <a:t>1</a:t>
            </a:r>
            <a:r>
              <a:rPr lang="en-GB" sz="1200" dirty="0" smtClean="0"/>
              <a:t>)</a:t>
            </a:r>
            <a:endParaRPr lang="en-GB" sz="1200" dirty="0"/>
          </a:p>
        </p:txBody>
      </p:sp>
      <p:sp>
        <p:nvSpPr>
          <p:cNvPr id="47" name="Arc 46"/>
          <p:cNvSpPr/>
          <p:nvPr/>
        </p:nvSpPr>
        <p:spPr>
          <a:xfrm rot="4286001">
            <a:off x="7157416" y="2920380"/>
            <a:ext cx="276894" cy="236880"/>
          </a:xfrm>
          <a:prstGeom prst="arc">
            <a:avLst>
              <a:gd name="adj1" fmla="val 8093663"/>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a:endParaRPr>
          </a:p>
        </p:txBody>
      </p:sp>
      <p:cxnSp>
        <p:nvCxnSpPr>
          <p:cNvPr id="48" name="Straight Connector 47"/>
          <p:cNvCxnSpPr/>
          <p:nvPr/>
        </p:nvCxnSpPr>
        <p:spPr>
          <a:xfrm flipH="1">
            <a:off x="2025979" y="3194771"/>
            <a:ext cx="5119930" cy="89291"/>
          </a:xfrm>
          <a:prstGeom prst="line">
            <a:avLst/>
          </a:prstGeom>
          <a:noFill/>
          <a:ln w="12700" cap="flat" cmpd="sng" algn="ctr">
            <a:solidFill>
              <a:srgbClr val="70AD47"/>
            </a:solidFill>
            <a:prstDash val="solid"/>
            <a:miter lim="800000"/>
            <a:headEnd type="none" w="med" len="med"/>
            <a:tailEnd type="arrow" w="med" len="med"/>
          </a:ln>
          <a:effectLst/>
        </p:spPr>
      </p:cxnSp>
      <p:sp>
        <p:nvSpPr>
          <p:cNvPr id="52" name="TextBox 51"/>
          <p:cNvSpPr txBox="1"/>
          <p:nvPr/>
        </p:nvSpPr>
        <p:spPr>
          <a:xfrm>
            <a:off x="3856812" y="2957803"/>
            <a:ext cx="1415772" cy="276999"/>
          </a:xfrm>
          <a:prstGeom prst="rect">
            <a:avLst/>
          </a:prstGeom>
          <a:noFill/>
        </p:spPr>
        <p:txBody>
          <a:bodyPr wrap="none" rtlCol="0">
            <a:spAutoFit/>
          </a:bodyPr>
          <a:lstStyle/>
          <a:p>
            <a:r>
              <a:rPr lang="en-GB" sz="1200" dirty="0" smtClean="0"/>
              <a:t>H(</a:t>
            </a:r>
            <a:r>
              <a:rPr lang="en-GB" sz="1200" dirty="0" smtClean="0">
                <a:solidFill>
                  <a:srgbClr val="70AD47"/>
                </a:solidFill>
              </a:rPr>
              <a:t>challenge</a:t>
            </a:r>
            <a:r>
              <a:rPr lang="en-GB" sz="1200" dirty="0" smtClean="0"/>
              <a:t>:</a:t>
            </a:r>
            <a:r>
              <a:rPr lang="en-GB" sz="1200" dirty="0" smtClean="0">
                <a:solidFill>
                  <a:srgbClr val="FF0000"/>
                </a:solidFill>
              </a:rPr>
              <a:t>K</a:t>
            </a:r>
            <a:r>
              <a:rPr lang="en-GB" sz="1200" baseline="-25000" dirty="0" smtClean="0">
                <a:solidFill>
                  <a:srgbClr val="FF0000"/>
                </a:solidFill>
              </a:rPr>
              <a:t>1</a:t>
            </a:r>
            <a:r>
              <a:rPr lang="en-GB" sz="1200" dirty="0" smtClean="0"/>
              <a:t>)</a:t>
            </a:r>
            <a:endParaRPr lang="en-GB" sz="1200" dirty="0"/>
          </a:p>
        </p:txBody>
      </p:sp>
      <p:sp>
        <p:nvSpPr>
          <p:cNvPr id="53" name="Arc 52"/>
          <p:cNvSpPr/>
          <p:nvPr/>
        </p:nvSpPr>
        <p:spPr>
          <a:xfrm rot="16708119">
            <a:off x="1745658" y="3211156"/>
            <a:ext cx="256540" cy="236880"/>
          </a:xfrm>
          <a:prstGeom prst="arc">
            <a:avLst>
              <a:gd name="adj1" fmla="val 8093663"/>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a:endParaRPr>
          </a:p>
        </p:txBody>
      </p:sp>
      <p:sp>
        <p:nvSpPr>
          <p:cNvPr id="54" name="TextBox 53"/>
          <p:cNvSpPr txBox="1"/>
          <p:nvPr/>
        </p:nvSpPr>
        <p:spPr>
          <a:xfrm>
            <a:off x="854550" y="3091576"/>
            <a:ext cx="882796" cy="461665"/>
          </a:xfrm>
          <a:prstGeom prst="rect">
            <a:avLst/>
          </a:prstGeom>
          <a:noFill/>
        </p:spPr>
        <p:txBody>
          <a:bodyPr wrap="square" rtlCol="0">
            <a:spAutoFit/>
          </a:bodyPr>
          <a:lstStyle/>
          <a:p>
            <a:pPr algn="ctr"/>
            <a:r>
              <a:rPr lang="en-GB" sz="1200" dirty="0" smtClean="0"/>
              <a:t>Verify response</a:t>
            </a:r>
            <a:endParaRPr lang="en-GB" sz="1200" dirty="0"/>
          </a:p>
        </p:txBody>
      </p:sp>
      <p:cxnSp>
        <p:nvCxnSpPr>
          <p:cNvPr id="55" name="Straight Arrow Connector 54"/>
          <p:cNvCxnSpPr/>
          <p:nvPr/>
        </p:nvCxnSpPr>
        <p:spPr>
          <a:xfrm flipH="1">
            <a:off x="464405" y="3775591"/>
            <a:ext cx="1547997" cy="242691"/>
          </a:xfrm>
          <a:prstGeom prst="straightConnector1">
            <a:avLst/>
          </a:prstGeom>
          <a:noFill/>
          <a:ln w="6350" cap="flat" cmpd="sng" algn="ctr">
            <a:solidFill>
              <a:sysClr val="windowText" lastClr="000000"/>
            </a:solidFill>
            <a:prstDash val="dash"/>
            <a:miter lim="800000"/>
            <a:tailEnd type="triangle"/>
          </a:ln>
          <a:effectLst/>
        </p:spPr>
      </p:cxnSp>
      <p:sp>
        <p:nvSpPr>
          <p:cNvPr id="58" name="TextBox 57"/>
          <p:cNvSpPr txBox="1"/>
          <p:nvPr/>
        </p:nvSpPr>
        <p:spPr>
          <a:xfrm>
            <a:off x="607985" y="3634679"/>
            <a:ext cx="838691"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Ok/not Ok</a:t>
            </a:r>
            <a:endParaRPr lang="en-GB" sz="1200" dirty="0">
              <a:solidFill>
                <a:srgbClr val="70AD47"/>
              </a:solidFill>
              <a:latin typeface="Calibri" panose="020F0502020204030204"/>
            </a:endParaRPr>
          </a:p>
        </p:txBody>
      </p:sp>
      <p:sp>
        <p:nvSpPr>
          <p:cNvPr id="37" name="TextBox 36"/>
          <p:cNvSpPr txBox="1"/>
          <p:nvPr/>
        </p:nvSpPr>
        <p:spPr>
          <a:xfrm>
            <a:off x="7700537" y="3605590"/>
            <a:ext cx="1058008" cy="577081"/>
          </a:xfrm>
          <a:prstGeom prst="rect">
            <a:avLst/>
          </a:prstGeom>
          <a:noFill/>
        </p:spPr>
        <p:txBody>
          <a:bodyPr wrap="square" rtlCol="0">
            <a:spAutoFit/>
          </a:bodyPr>
          <a:lstStyle/>
          <a:p>
            <a:pPr algn="ctr"/>
            <a:r>
              <a:rPr lang="en-GB" sz="1050" dirty="0" smtClean="0"/>
              <a:t>Secure Login Service Consumer</a:t>
            </a:r>
            <a:endParaRPr lang="en-GB" sz="1050" dirty="0"/>
          </a:p>
        </p:txBody>
      </p:sp>
    </p:spTree>
    <p:extLst>
      <p:ext uri="{BB962C8B-B14F-4D97-AF65-F5344CB8AC3E}">
        <p14:creationId xmlns:p14="http://schemas.microsoft.com/office/powerpoint/2010/main" val="69826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Wireshark capture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62" y="790415"/>
            <a:ext cx="8733277" cy="3696020"/>
          </a:xfrm>
        </p:spPr>
      </p:pic>
      <p:sp>
        <p:nvSpPr>
          <p:cNvPr id="9" name="Rectangle 8"/>
          <p:cNvSpPr/>
          <p:nvPr/>
        </p:nvSpPr>
        <p:spPr>
          <a:xfrm>
            <a:off x="179961" y="1413167"/>
            <a:ext cx="8733277" cy="72608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79960" y="2571232"/>
            <a:ext cx="8733278" cy="19152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66668" y="1413166"/>
            <a:ext cx="2133600" cy="480770"/>
          </a:xfrm>
          <a:prstGeom prst="rect">
            <a:avLst/>
          </a:prstGeom>
          <a:solidFill>
            <a:schemeClr val="accent3"/>
          </a:solidFill>
          <a:ln w="19050">
            <a:solidFill>
              <a:schemeClr val="tx1"/>
            </a:solidFill>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smtClean="0"/>
              <a:t>Authentication </a:t>
            </a:r>
            <a:r>
              <a:rPr lang="en-GB" sz="1200" dirty="0" err="1" smtClean="0"/>
              <a:t>ProviderTS</a:t>
            </a:r>
            <a:endParaRPr lang="en-GB" sz="1200" dirty="0" smtClean="0"/>
          </a:p>
        </p:txBody>
      </p:sp>
      <p:sp>
        <p:nvSpPr>
          <p:cNvPr id="5" name="Rectangle 4"/>
          <p:cNvSpPr/>
          <p:nvPr/>
        </p:nvSpPr>
        <p:spPr>
          <a:xfrm>
            <a:off x="179960" y="981521"/>
            <a:ext cx="8733278" cy="431646"/>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6" name="Rectangle 5"/>
          <p:cNvSpPr/>
          <p:nvPr/>
        </p:nvSpPr>
        <p:spPr>
          <a:xfrm>
            <a:off x="179961" y="2139251"/>
            <a:ext cx="8733278" cy="431646"/>
          </a:xfrm>
          <a:prstGeom prst="rect">
            <a:avLst/>
          </a:prstGeom>
          <a:noFill/>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8" name="Rectangle 7"/>
          <p:cNvSpPr/>
          <p:nvPr/>
        </p:nvSpPr>
        <p:spPr>
          <a:xfrm>
            <a:off x="3266668" y="2571231"/>
            <a:ext cx="2133600" cy="480770"/>
          </a:xfrm>
          <a:prstGeom prst="rect">
            <a:avLst/>
          </a:prstGeom>
          <a:solidFill>
            <a:schemeClr val="accent3"/>
          </a:solidFill>
          <a:ln w="19050">
            <a:solidFill>
              <a:schemeClr val="tx1"/>
            </a:solidFill>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smtClean="0"/>
              <a:t>Authentication </a:t>
            </a:r>
            <a:r>
              <a:rPr lang="en-GB" sz="1200" dirty="0" err="1" smtClean="0"/>
              <a:t>ConsumerTS</a:t>
            </a:r>
            <a:endParaRPr lang="en-GB" sz="1200" dirty="0"/>
          </a:p>
        </p:txBody>
      </p:sp>
    </p:spTree>
    <p:extLst>
      <p:ext uri="{BB962C8B-B14F-4D97-AF65-F5344CB8AC3E}">
        <p14:creationId xmlns:p14="http://schemas.microsoft.com/office/powerpoint/2010/main" val="292311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43086" y="1440340"/>
            <a:ext cx="5393615" cy="33523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193932" y="754283"/>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7" name="Rounded Rectangle 6"/>
          <p:cNvSpPr/>
          <p:nvPr/>
        </p:nvSpPr>
        <p:spPr>
          <a:xfrm>
            <a:off x="1992497" y="3238810"/>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8" name="Rounded Rectangle 7"/>
          <p:cNvSpPr/>
          <p:nvPr/>
        </p:nvSpPr>
        <p:spPr>
          <a:xfrm>
            <a:off x="1964938" y="2189048"/>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9" name="Rounded Rectangle 8"/>
          <p:cNvSpPr/>
          <p:nvPr/>
        </p:nvSpPr>
        <p:spPr>
          <a:xfrm>
            <a:off x="5527908" y="8064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cs typeface="Calibri" panose="020F0502020204030204" pitchFamily="34" charset="0"/>
              </a:rPr>
              <a:t>A</a:t>
            </a:r>
            <a:endParaRPr lang="en-GB" sz="1013" dirty="0">
              <a:latin typeface="Calibri" panose="020F0502020204030204" pitchFamily="34" charset="0"/>
              <a:cs typeface="Calibri" panose="020F0502020204030204" pitchFamily="34" charset="0"/>
            </a:endParaRPr>
          </a:p>
        </p:txBody>
      </p:sp>
      <p:sp>
        <p:nvSpPr>
          <p:cNvPr id="10" name="Oval 9"/>
          <p:cNvSpPr/>
          <p:nvPr/>
        </p:nvSpPr>
        <p:spPr>
          <a:xfrm>
            <a:off x="3822777" y="3195744"/>
            <a:ext cx="1460715" cy="666571"/>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Central Authority CSI</a:t>
            </a:r>
          </a:p>
        </p:txBody>
      </p:sp>
      <p:sp>
        <p:nvSpPr>
          <p:cNvPr id="13" name="Rectangle 12"/>
          <p:cNvSpPr/>
          <p:nvPr/>
        </p:nvSpPr>
        <p:spPr>
          <a:xfrm>
            <a:off x="606435" y="3193113"/>
            <a:ext cx="1038238" cy="6718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5" name="Oval 14"/>
          <p:cNvSpPr/>
          <p:nvPr/>
        </p:nvSpPr>
        <p:spPr>
          <a:xfrm>
            <a:off x="518403" y="2284463"/>
            <a:ext cx="1264349" cy="711447"/>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615224" y="2376400"/>
            <a:ext cx="1029449"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smtClean="0">
                <a:solidFill>
                  <a:prstClr val="black"/>
                </a:solidFill>
                <a:latin typeface="Calibri" panose="020F0502020204030204"/>
              </a:rPr>
              <a:t>negotiation</a:t>
            </a:r>
            <a:endParaRPr lang="en-GB" sz="1400" kern="0" dirty="0">
              <a:solidFill>
                <a:prstClr val="black"/>
              </a:solidFill>
              <a:latin typeface="Calibri" panose="020F0502020204030204"/>
            </a:endParaRPr>
          </a:p>
        </p:txBody>
      </p:sp>
      <p:sp>
        <p:nvSpPr>
          <p:cNvPr id="19" name="Oval 18"/>
          <p:cNvSpPr/>
          <p:nvPr/>
        </p:nvSpPr>
        <p:spPr>
          <a:xfrm>
            <a:off x="2839893" y="369850"/>
            <a:ext cx="3669876" cy="1193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283024" y="4221902"/>
            <a:ext cx="2541978" cy="369332"/>
          </a:xfrm>
          <a:prstGeom prst="rect">
            <a:avLst/>
          </a:prstGeom>
          <a:noFill/>
        </p:spPr>
        <p:txBody>
          <a:bodyPr wrap="none" rtlCol="0">
            <a:spAutoFit/>
          </a:bodyPr>
          <a:lstStyle/>
          <a:p>
            <a:r>
              <a:rPr lang="en-GB" dirty="0" smtClean="0"/>
              <a:t>Authenticity scheme</a:t>
            </a:r>
            <a:endParaRPr lang="en-GB" dirty="0"/>
          </a:p>
        </p:txBody>
      </p:sp>
      <p:sp>
        <p:nvSpPr>
          <p:cNvPr id="22" name="Rectangle 21"/>
          <p:cNvSpPr/>
          <p:nvPr/>
        </p:nvSpPr>
        <p:spPr>
          <a:xfrm>
            <a:off x="3946935" y="2361661"/>
            <a:ext cx="1212400" cy="67671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rPr>
              <a:t>Central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rPr>
              <a:t>Authority</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Calibri" panose="020F0502020204030204"/>
              </a:rPr>
              <a:t>Service</a:t>
            </a:r>
            <a:endParaRPr kumimoji="0" lang="en-GB" sz="1600" b="0" i="0" u="none" strike="noStrike" kern="0" cap="none" spc="0" normalizeH="0" baseline="0" noProof="0" dirty="0" smtClean="0">
              <a:ln>
                <a:noFill/>
              </a:ln>
              <a:solidFill>
                <a:prstClr val="black"/>
              </a:solidFill>
              <a:effectLst/>
              <a:uLnTx/>
              <a:uFillTx/>
              <a:latin typeface="Calibri" panose="020F0502020204030204"/>
            </a:endParaRPr>
          </a:p>
        </p:txBody>
      </p:sp>
      <p:sp>
        <p:nvSpPr>
          <p:cNvPr id="23" name="TextBox 22"/>
          <p:cNvSpPr txBox="1"/>
          <p:nvPr/>
        </p:nvSpPr>
        <p:spPr>
          <a:xfrm>
            <a:off x="4869131" y="27967"/>
            <a:ext cx="1840568" cy="369332"/>
          </a:xfrm>
          <a:prstGeom prst="rect">
            <a:avLst/>
          </a:prstGeom>
          <a:noFill/>
        </p:spPr>
        <p:txBody>
          <a:bodyPr wrap="none" rtlCol="0">
            <a:spAutoFit/>
          </a:bodyPr>
          <a:lstStyle/>
          <a:p>
            <a:r>
              <a:rPr lang="en-GB" dirty="0" smtClean="0"/>
              <a:t>Access control</a:t>
            </a:r>
            <a:endParaRPr lang="en-GB" dirty="0"/>
          </a:p>
        </p:txBody>
      </p:sp>
      <p:sp>
        <p:nvSpPr>
          <p:cNvPr id="24" name="Rectangle 23"/>
          <p:cNvSpPr/>
          <p:nvPr/>
        </p:nvSpPr>
        <p:spPr>
          <a:xfrm>
            <a:off x="-2102284" y="987429"/>
            <a:ext cx="8733278" cy="380528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866859" y="86216"/>
            <a:ext cx="5559353" cy="90121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894692" y="2163369"/>
            <a:ext cx="1531520" cy="979041"/>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18" name="Oval 17"/>
          <p:cNvSpPr/>
          <p:nvPr/>
        </p:nvSpPr>
        <p:spPr>
          <a:xfrm>
            <a:off x="5744657" y="1605337"/>
            <a:ext cx="3342636" cy="2161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25888" y="2235842"/>
            <a:ext cx="1313989" cy="90070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20" name="TextBox 19"/>
          <p:cNvSpPr txBox="1"/>
          <p:nvPr/>
        </p:nvSpPr>
        <p:spPr>
          <a:xfrm>
            <a:off x="5948322" y="4050688"/>
            <a:ext cx="2722220" cy="646331"/>
          </a:xfrm>
          <a:prstGeom prst="rect">
            <a:avLst/>
          </a:prstGeom>
          <a:noFill/>
        </p:spPr>
        <p:txBody>
          <a:bodyPr wrap="none" rtlCol="0">
            <a:spAutoFit/>
          </a:bodyPr>
          <a:lstStyle/>
          <a:p>
            <a:pPr algn="ctr"/>
            <a:r>
              <a:rPr lang="en-GB" dirty="0" smtClean="0">
                <a:solidFill>
                  <a:schemeClr val="bg1">
                    <a:lumMod val="65000"/>
                  </a:schemeClr>
                </a:solidFill>
              </a:rPr>
              <a:t>Secure authentication</a:t>
            </a:r>
          </a:p>
          <a:p>
            <a:pPr algn="ctr"/>
            <a:r>
              <a:rPr lang="en-GB" dirty="0" smtClean="0"/>
              <a:t>Secure channel</a:t>
            </a:r>
            <a:endParaRPr lang="en-GB" dirty="0"/>
          </a:p>
        </p:txBody>
      </p:sp>
    </p:spTree>
    <p:extLst>
      <p:ext uri="{BB962C8B-B14F-4D97-AF65-F5344CB8AC3E}">
        <p14:creationId xmlns:p14="http://schemas.microsoft.com/office/powerpoint/2010/main" val="23345043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7238" y="476672"/>
            <a:ext cx="4319080" cy="464058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47" name="Rectangle 46"/>
          <p:cNvSpPr/>
          <p:nvPr/>
        </p:nvSpPr>
        <p:spPr>
          <a:xfrm>
            <a:off x="4885935" y="935035"/>
            <a:ext cx="4202886" cy="3912086"/>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323" y="12765"/>
            <a:ext cx="7174846" cy="430887"/>
          </a:xfrm>
        </p:spPr>
        <p:txBody>
          <a:bodyPr/>
          <a:lstStyle/>
          <a:p>
            <a:r>
              <a:rPr lang="en-GB" dirty="0" smtClean="0">
                <a:latin typeface="Calibri" panose="020F0502020204030204" pitchFamily="34" charset="0"/>
                <a:cs typeface="Calibri" panose="020F0502020204030204" pitchFamily="34" charset="0"/>
              </a:rPr>
              <a:t>Secure channel</a:t>
            </a:r>
            <a:endParaRPr lang="en-GB" dirty="0">
              <a:latin typeface="Calibri" panose="020F0502020204030204" pitchFamily="34" charset="0"/>
              <a:cs typeface="Calibri" panose="020F0502020204030204" pitchFamily="34" charset="0"/>
            </a:endParaRPr>
          </a:p>
        </p:txBody>
      </p:sp>
      <p:sp>
        <p:nvSpPr>
          <p:cNvPr id="4" name="Rectangle 3"/>
          <p:cNvSpPr/>
          <p:nvPr/>
        </p:nvSpPr>
        <p:spPr>
          <a:xfrm>
            <a:off x="8323" y="678179"/>
            <a:ext cx="4120896" cy="443907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Oval 4"/>
          <p:cNvSpPr/>
          <p:nvPr/>
        </p:nvSpPr>
        <p:spPr>
          <a:xfrm>
            <a:off x="5029090" y="1098865"/>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pitchFamily="34" charset="0"/>
                <a:cs typeface="Calibri" panose="020F0502020204030204" pitchFamily="34" charset="0"/>
              </a:rPr>
              <a:t>MO Login Service CSI</a:t>
            </a:r>
          </a:p>
        </p:txBody>
      </p:sp>
      <p:sp>
        <p:nvSpPr>
          <p:cNvPr id="6" name="Rectangle 5"/>
          <p:cNvSpPr/>
          <p:nvPr/>
        </p:nvSpPr>
        <p:spPr>
          <a:xfrm>
            <a:off x="3105934" y="1116396"/>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pitchFamily="34" charset="0"/>
                <a:cs typeface="Calibri" panose="020F0502020204030204" pitchFamily="34" charset="0"/>
              </a:rPr>
              <a:t>MO Login </a:t>
            </a:r>
            <a:r>
              <a:rPr lang="en-GB" sz="1100" kern="0" dirty="0" smtClean="0">
                <a:solidFill>
                  <a:prstClr val="black"/>
                </a:solidFill>
                <a:latin typeface="Calibri" panose="020F0502020204030204" pitchFamily="34" charset="0"/>
                <a:cs typeface="Calibri" panose="020F0502020204030204" pitchFamily="34" charset="0"/>
              </a:rPr>
              <a:t>Service PSI</a:t>
            </a:r>
            <a:endParaRPr lang="en-GB" sz="1100" kern="0" dirty="0">
              <a:solidFill>
                <a:prstClr val="black"/>
              </a:solidFill>
              <a:latin typeface="Calibri" panose="020F0502020204030204" pitchFamily="34" charset="0"/>
              <a:cs typeface="Calibri" panose="020F0502020204030204" pitchFamily="34" charset="0"/>
            </a:endParaRPr>
          </a:p>
        </p:txBody>
      </p:sp>
      <p:sp>
        <p:nvSpPr>
          <p:cNvPr id="7" name="Rectangle 6"/>
          <p:cNvSpPr/>
          <p:nvPr/>
        </p:nvSpPr>
        <p:spPr>
          <a:xfrm>
            <a:off x="6238747" y="109294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Security Service</a:t>
            </a:r>
          </a:p>
        </p:txBody>
      </p:sp>
      <p:sp>
        <p:nvSpPr>
          <p:cNvPr id="8" name="Oval 7"/>
          <p:cNvSpPr/>
          <p:nvPr/>
        </p:nvSpPr>
        <p:spPr>
          <a:xfrm>
            <a:off x="1903242" y="1116394"/>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pitchFamily="34" charset="0"/>
                <a:cs typeface="Calibri" panose="020F0502020204030204" pitchFamily="34" charset="0"/>
              </a:rPr>
              <a:t>Security Service</a:t>
            </a:r>
          </a:p>
        </p:txBody>
      </p:sp>
      <p:cxnSp>
        <p:nvCxnSpPr>
          <p:cNvPr id="11" name="Straight Connector 10"/>
          <p:cNvCxnSpPr/>
          <p:nvPr/>
        </p:nvCxnSpPr>
        <p:spPr>
          <a:xfrm flipH="1">
            <a:off x="3557354" y="1697913"/>
            <a:ext cx="0" cy="2376000"/>
          </a:xfrm>
          <a:prstGeom prst="line">
            <a:avLst/>
          </a:prstGeom>
          <a:noFill/>
          <a:ln w="12700" cap="flat" cmpd="sng" algn="ctr">
            <a:solidFill>
              <a:sysClr val="windowText" lastClr="000000"/>
            </a:solidFill>
            <a:prstDash val="solid"/>
            <a:miter lim="800000"/>
          </a:ln>
          <a:effectLst/>
        </p:spPr>
      </p:cxnSp>
      <p:cxnSp>
        <p:nvCxnSpPr>
          <p:cNvPr id="12" name="Straight Connector 11"/>
          <p:cNvCxnSpPr/>
          <p:nvPr/>
        </p:nvCxnSpPr>
        <p:spPr>
          <a:xfrm flipH="1">
            <a:off x="2423760" y="1697911"/>
            <a:ext cx="0" cy="2376000"/>
          </a:xfrm>
          <a:prstGeom prst="line">
            <a:avLst/>
          </a:prstGeom>
          <a:noFill/>
          <a:ln w="12700" cap="flat" cmpd="sng" algn="ctr">
            <a:solidFill>
              <a:srgbClr val="70AD47"/>
            </a:solidFill>
            <a:prstDash val="solid"/>
            <a:miter lim="800000"/>
          </a:ln>
          <a:effectLst/>
        </p:spPr>
      </p:cxnSp>
      <p:cxnSp>
        <p:nvCxnSpPr>
          <p:cNvPr id="14" name="Straight Connector 13"/>
          <p:cNvCxnSpPr/>
          <p:nvPr/>
        </p:nvCxnSpPr>
        <p:spPr>
          <a:xfrm flipH="1">
            <a:off x="5545634" y="1680380"/>
            <a:ext cx="0" cy="2376000"/>
          </a:xfrm>
          <a:prstGeom prst="line">
            <a:avLst/>
          </a:prstGeom>
          <a:noFill/>
          <a:ln w="12700" cap="flat" cmpd="sng" algn="ctr">
            <a:solidFill>
              <a:sysClr val="windowText" lastClr="000000"/>
            </a:solidFill>
            <a:prstDash val="solid"/>
            <a:miter lim="800000"/>
          </a:ln>
          <a:effectLst/>
        </p:spPr>
      </p:cxnSp>
      <p:cxnSp>
        <p:nvCxnSpPr>
          <p:cNvPr id="15" name="Straight Connector 14"/>
          <p:cNvCxnSpPr/>
          <p:nvPr/>
        </p:nvCxnSpPr>
        <p:spPr>
          <a:xfrm flipH="1">
            <a:off x="6690007" y="1680380"/>
            <a:ext cx="0" cy="2376000"/>
          </a:xfrm>
          <a:prstGeom prst="line">
            <a:avLst/>
          </a:prstGeom>
          <a:noFill/>
          <a:ln w="12700" cap="flat" cmpd="sng" algn="ctr">
            <a:solidFill>
              <a:srgbClr val="70AD47"/>
            </a:solidFill>
            <a:prstDash val="solid"/>
            <a:miter lim="800000"/>
          </a:ln>
          <a:effectLst/>
        </p:spPr>
      </p:cxnSp>
      <p:sp>
        <p:nvSpPr>
          <p:cNvPr id="19" name="TextBox 18"/>
          <p:cNvSpPr txBox="1"/>
          <p:nvPr/>
        </p:nvSpPr>
        <p:spPr>
          <a:xfrm>
            <a:off x="6517715" y="859587"/>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pitchFamily="34" charset="0"/>
                <a:cs typeface="Calibri" panose="020F0502020204030204" pitchFamily="34" charset="0"/>
              </a:rPr>
              <a:t>URI</a:t>
            </a:r>
            <a:endParaRPr lang="en-GB" dirty="0">
              <a:solidFill>
                <a:srgbClr val="70AD47"/>
              </a:solidFill>
              <a:latin typeface="Calibri" panose="020F0502020204030204" pitchFamily="34" charset="0"/>
              <a:cs typeface="Calibri" panose="020F0502020204030204" pitchFamily="34" charset="0"/>
            </a:endParaRPr>
          </a:p>
        </p:txBody>
      </p:sp>
      <p:sp>
        <p:nvSpPr>
          <p:cNvPr id="29" name="TextBox 28"/>
          <p:cNvSpPr txBox="1"/>
          <p:nvPr/>
        </p:nvSpPr>
        <p:spPr>
          <a:xfrm>
            <a:off x="930363" y="4829590"/>
            <a:ext cx="251387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pitchFamily="34" charset="0"/>
                <a:cs typeface="Calibri" panose="020F0502020204030204" pitchFamily="34" charset="0"/>
              </a:rPr>
              <a:t>Secure Login service Provider</a:t>
            </a:r>
            <a:endParaRPr lang="en-GB" sz="1400" dirty="0">
              <a:solidFill>
                <a:prstClr val="black"/>
              </a:solidFill>
              <a:latin typeface="Calibri" panose="020F0502020204030204" pitchFamily="34" charset="0"/>
              <a:cs typeface="Calibri" panose="020F0502020204030204" pitchFamily="34" charset="0"/>
            </a:endParaRPr>
          </a:p>
        </p:txBody>
      </p:sp>
      <p:sp>
        <p:nvSpPr>
          <p:cNvPr id="30" name="TextBox 29"/>
          <p:cNvSpPr txBox="1"/>
          <p:nvPr/>
        </p:nvSpPr>
        <p:spPr>
          <a:xfrm>
            <a:off x="5492215" y="4858201"/>
            <a:ext cx="3200436" cy="307777"/>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pitchFamily="34" charset="0"/>
                <a:cs typeface="Calibri" panose="020F0502020204030204" pitchFamily="34" charset="0"/>
              </a:rPr>
              <a:t>Consumer </a:t>
            </a:r>
            <a:r>
              <a:rPr lang="en-GB" sz="1400" dirty="0" err="1">
                <a:solidFill>
                  <a:prstClr val="black"/>
                </a:solidFill>
                <a:latin typeface="Calibri" panose="020F0502020204030204" pitchFamily="34" charset="0"/>
                <a:cs typeface="Calibri" panose="020F0502020204030204" pitchFamily="34" charset="0"/>
              </a:rPr>
              <a:t>TestService</a:t>
            </a:r>
            <a:r>
              <a:rPr lang="en-GB" sz="1400" dirty="0">
                <a:solidFill>
                  <a:prstClr val="black"/>
                </a:solidFill>
                <a:latin typeface="Calibri" panose="020F0502020204030204" pitchFamily="34" charset="0"/>
                <a:cs typeface="Calibri" panose="020F0502020204030204" pitchFamily="34" charset="0"/>
              </a:rPr>
              <a:t> </a:t>
            </a:r>
            <a:r>
              <a:rPr lang="en-GB" sz="1400" dirty="0" smtClean="0">
                <a:solidFill>
                  <a:prstClr val="black"/>
                </a:solidFill>
                <a:latin typeface="Calibri" panose="020F0502020204030204" pitchFamily="34" charset="0"/>
                <a:cs typeface="Calibri" panose="020F0502020204030204" pitchFamily="34" charset="0"/>
              </a:rPr>
              <a:t>Application</a:t>
            </a:r>
            <a:endParaRPr lang="en-GB" sz="1400" dirty="0">
              <a:solidFill>
                <a:prstClr val="black"/>
              </a:solidFill>
              <a:latin typeface="Calibri" panose="020F0502020204030204" pitchFamily="34" charset="0"/>
              <a:cs typeface="Calibri" panose="020F0502020204030204" pitchFamily="34" charset="0"/>
            </a:endParaRPr>
          </a:p>
        </p:txBody>
      </p:sp>
      <p:sp>
        <p:nvSpPr>
          <p:cNvPr id="34" name="Hexagon 33"/>
          <p:cNvSpPr/>
          <p:nvPr/>
        </p:nvSpPr>
        <p:spPr>
          <a:xfrm>
            <a:off x="805086" y="772086"/>
            <a:ext cx="2476216" cy="26908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prstClr val="black"/>
                </a:solidFill>
                <a:latin typeface="Calibri" panose="020F0502020204030204" pitchFamily="34" charset="0"/>
                <a:cs typeface="Calibri" panose="020F0502020204030204" pitchFamily="34" charset="0"/>
              </a:rPr>
              <a:t>ConsumerTS</a:t>
            </a:r>
            <a:r>
              <a:rPr lang="en-GB" sz="1200" kern="0" dirty="0" smtClean="0">
                <a:solidFill>
                  <a:prstClr val="black"/>
                </a:solidFill>
                <a:latin typeface="Calibri" panose="020F0502020204030204" pitchFamily="34" charset="0"/>
                <a:cs typeface="Calibri" panose="020F0502020204030204" pitchFamily="34" charset="0"/>
              </a:rPr>
              <a:t> </a:t>
            </a:r>
            <a:r>
              <a:rPr kumimoji="0" lang="en-GB" sz="1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GB" sz="12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K</a:t>
            </a:r>
            <a:r>
              <a:rPr kumimoji="0" lang="en-GB" sz="1200" b="0" i="0" u="none" strike="noStrike" kern="0" cap="none" spc="0" normalizeH="0" baseline="-25000" noProof="0" dirty="0" smtClean="0">
                <a:ln>
                  <a:noFill/>
                </a:ln>
                <a:solidFill>
                  <a:srgbClr val="FF0000"/>
                </a:solidFill>
                <a:effectLst/>
                <a:uLnTx/>
                <a:uFillTx/>
                <a:latin typeface="Calibri" panose="020F0502020204030204" pitchFamily="34" charset="0"/>
                <a:cs typeface="Calibri" panose="020F0502020204030204" pitchFamily="34" charset="0"/>
              </a:rPr>
              <a:t>1</a:t>
            </a:r>
          </a:p>
        </p:txBody>
      </p:sp>
      <p:sp>
        <p:nvSpPr>
          <p:cNvPr id="20" name="Rectangle 19"/>
          <p:cNvSpPr/>
          <p:nvPr/>
        </p:nvSpPr>
        <p:spPr>
          <a:xfrm>
            <a:off x="7637263" y="1085213"/>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AuthId Negotiation</a:t>
            </a:r>
          </a:p>
        </p:txBody>
      </p:sp>
      <p:sp>
        <p:nvSpPr>
          <p:cNvPr id="21" name="Oval 20"/>
          <p:cNvSpPr/>
          <p:nvPr/>
        </p:nvSpPr>
        <p:spPr>
          <a:xfrm>
            <a:off x="500479" y="1110674"/>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2" name="Straight Connector 21"/>
          <p:cNvCxnSpPr/>
          <p:nvPr/>
        </p:nvCxnSpPr>
        <p:spPr>
          <a:xfrm flipH="1">
            <a:off x="1038066" y="1697911"/>
            <a:ext cx="0" cy="2376000"/>
          </a:xfrm>
          <a:prstGeom prst="line">
            <a:avLst/>
          </a:prstGeom>
          <a:noFill/>
          <a:ln w="12700" cap="flat" cmpd="sng" algn="ctr">
            <a:solidFill>
              <a:srgbClr val="4472C4"/>
            </a:solidFill>
            <a:prstDash val="solid"/>
            <a:miter lim="800000"/>
          </a:ln>
          <a:effectLst/>
        </p:spPr>
      </p:cxnSp>
      <p:cxnSp>
        <p:nvCxnSpPr>
          <p:cNvPr id="23" name="Straight Connector 22"/>
          <p:cNvCxnSpPr/>
          <p:nvPr/>
        </p:nvCxnSpPr>
        <p:spPr>
          <a:xfrm flipH="1">
            <a:off x="8091775" y="1669088"/>
            <a:ext cx="0" cy="2376000"/>
          </a:xfrm>
          <a:prstGeom prst="line">
            <a:avLst/>
          </a:prstGeom>
          <a:noFill/>
          <a:ln w="12700" cap="flat" cmpd="sng" algn="ctr">
            <a:solidFill>
              <a:srgbClr val="4472C4"/>
            </a:solidFill>
            <a:prstDash val="solid"/>
            <a:miter lim="800000"/>
          </a:ln>
          <a:effectLst/>
        </p:spPr>
      </p:cxnSp>
      <p:cxnSp>
        <p:nvCxnSpPr>
          <p:cNvPr id="24" name="Straight Arrow Connector 23"/>
          <p:cNvCxnSpPr/>
          <p:nvPr/>
        </p:nvCxnSpPr>
        <p:spPr>
          <a:xfrm flipH="1">
            <a:off x="1038067" y="1908795"/>
            <a:ext cx="1388169" cy="50427"/>
          </a:xfrm>
          <a:prstGeom prst="straightConnector1">
            <a:avLst/>
          </a:prstGeom>
          <a:noFill/>
          <a:ln w="6350" cap="flat" cmpd="sng" algn="ctr">
            <a:solidFill>
              <a:sysClr val="windowText" lastClr="000000"/>
            </a:solidFill>
            <a:prstDash val="dash"/>
            <a:miter lim="800000"/>
            <a:tailEnd type="triangle"/>
          </a:ln>
          <a:effectLst/>
        </p:spPr>
      </p:cxnSp>
      <p:sp>
        <p:nvSpPr>
          <p:cNvPr id="10" name="TextBox 9"/>
          <p:cNvSpPr txBox="1"/>
          <p:nvPr/>
        </p:nvSpPr>
        <p:spPr>
          <a:xfrm>
            <a:off x="1448162" y="1622972"/>
            <a:ext cx="357790" cy="276999"/>
          </a:xfrm>
          <a:prstGeom prst="rect">
            <a:avLst/>
          </a:prstGeom>
          <a:noFill/>
        </p:spPr>
        <p:txBody>
          <a:bodyPr wrap="none" rtlCol="0">
            <a:spAutoFit/>
          </a:bodyPr>
          <a:lstStyle/>
          <a:p>
            <a:r>
              <a:rPr lang="en-GB" sz="1200" dirty="0" smtClean="0">
                <a:latin typeface="Calibri" panose="020F0502020204030204" pitchFamily="34" charset="0"/>
                <a:cs typeface="Calibri" panose="020F0502020204030204" pitchFamily="34" charset="0"/>
              </a:rPr>
              <a:t>Ok</a:t>
            </a:r>
            <a:endParaRPr lang="en-GB" dirty="0">
              <a:latin typeface="Calibri" panose="020F0502020204030204" pitchFamily="34" charset="0"/>
              <a:cs typeface="Calibri" panose="020F0502020204030204" pitchFamily="34" charset="0"/>
            </a:endParaRPr>
          </a:p>
        </p:txBody>
      </p:sp>
      <p:cxnSp>
        <p:nvCxnSpPr>
          <p:cNvPr id="31" name="Straight Connector 30"/>
          <p:cNvCxnSpPr/>
          <p:nvPr/>
        </p:nvCxnSpPr>
        <p:spPr>
          <a:xfrm>
            <a:off x="1053532" y="2242218"/>
            <a:ext cx="1364178" cy="31184"/>
          </a:xfrm>
          <a:prstGeom prst="line">
            <a:avLst/>
          </a:prstGeom>
          <a:noFill/>
          <a:ln w="12700" cap="flat" cmpd="sng" algn="ctr">
            <a:solidFill>
              <a:srgbClr val="4472C4"/>
            </a:solidFill>
            <a:prstDash val="dash"/>
            <a:miter lim="800000"/>
            <a:headEnd type="none" w="med" len="med"/>
            <a:tailEnd type="arrow" w="med" len="med"/>
          </a:ln>
          <a:effectLst/>
        </p:spPr>
      </p:cxnSp>
      <p:cxnSp>
        <p:nvCxnSpPr>
          <p:cNvPr id="33" name="Straight Connector 32"/>
          <p:cNvCxnSpPr/>
          <p:nvPr/>
        </p:nvCxnSpPr>
        <p:spPr>
          <a:xfrm>
            <a:off x="2427971" y="2519094"/>
            <a:ext cx="4243775" cy="31736"/>
          </a:xfrm>
          <a:prstGeom prst="line">
            <a:avLst/>
          </a:prstGeom>
          <a:noFill/>
          <a:ln w="12700" cap="flat" cmpd="sng" algn="ctr">
            <a:solidFill>
              <a:srgbClr val="70AD47"/>
            </a:solidFill>
            <a:prstDash val="solid"/>
            <a:miter lim="800000"/>
            <a:headEnd type="none" w="med" len="med"/>
            <a:tailEnd type="arrow" w="med" len="med"/>
          </a:ln>
          <a:effectLst/>
        </p:spPr>
      </p:cxnSp>
      <p:sp>
        <p:nvSpPr>
          <p:cNvPr id="35" name="TextBox 34"/>
          <p:cNvSpPr txBox="1"/>
          <p:nvPr/>
        </p:nvSpPr>
        <p:spPr>
          <a:xfrm>
            <a:off x="1186263" y="2007541"/>
            <a:ext cx="957313" cy="253916"/>
          </a:xfrm>
          <a:prstGeom prst="rect">
            <a:avLst/>
          </a:prstGeom>
          <a:noFill/>
        </p:spPr>
        <p:txBody>
          <a:bodyPr wrap="none" rtlCol="0">
            <a:spAutoFit/>
          </a:bodyPr>
          <a:lstStyle/>
          <a:p>
            <a:r>
              <a:rPr lang="en-GB" sz="1050" dirty="0" smtClean="0">
                <a:solidFill>
                  <a:srgbClr val="0070C0"/>
                </a:solidFill>
                <a:latin typeface="Calibri" panose="020F0502020204030204" pitchFamily="34" charset="0"/>
                <a:cs typeface="Calibri" panose="020F0502020204030204" pitchFamily="34" charset="0"/>
              </a:rPr>
              <a:t>Request(Blob)</a:t>
            </a:r>
            <a:endParaRPr lang="en-GB" sz="1050" dirty="0">
              <a:solidFill>
                <a:srgbClr val="0070C0"/>
              </a:solidFill>
              <a:latin typeface="Calibri" panose="020F0502020204030204" pitchFamily="34" charset="0"/>
              <a:cs typeface="Calibri" panose="020F0502020204030204" pitchFamily="34" charset="0"/>
            </a:endParaRPr>
          </a:p>
        </p:txBody>
      </p:sp>
      <p:sp>
        <p:nvSpPr>
          <p:cNvPr id="37" name="TextBox 36"/>
          <p:cNvSpPr txBox="1"/>
          <p:nvPr/>
        </p:nvSpPr>
        <p:spPr>
          <a:xfrm>
            <a:off x="4230580" y="2211007"/>
            <a:ext cx="429926" cy="253916"/>
          </a:xfrm>
          <a:prstGeom prst="rect">
            <a:avLst/>
          </a:prstGeom>
          <a:noFill/>
          <a:ln>
            <a:solidFill>
              <a:srgbClr val="C00000"/>
            </a:solidFill>
          </a:ln>
        </p:spPr>
        <p:txBody>
          <a:bodyPr wrap="none" rtlCol="0">
            <a:spAutoFit/>
          </a:bodyPr>
          <a:lstStyle/>
          <a:p>
            <a:r>
              <a:rPr lang="en-GB" sz="1050" dirty="0" smtClean="0">
                <a:solidFill>
                  <a:srgbClr val="0070C0"/>
                </a:solidFill>
                <a:latin typeface="Calibri" panose="020F0502020204030204" pitchFamily="34" charset="0"/>
                <a:cs typeface="Calibri" panose="020F0502020204030204" pitchFamily="34" charset="0"/>
              </a:rPr>
              <a:t>Blob</a:t>
            </a:r>
            <a:endParaRPr lang="en-GB" sz="1050" dirty="0">
              <a:solidFill>
                <a:srgbClr val="0070C0"/>
              </a:solidFill>
              <a:latin typeface="Calibri" panose="020F0502020204030204" pitchFamily="34" charset="0"/>
              <a:cs typeface="Calibri" panose="020F0502020204030204" pitchFamily="34" charset="0"/>
            </a:endParaRPr>
          </a:p>
        </p:txBody>
      </p:sp>
      <p:sp>
        <p:nvSpPr>
          <p:cNvPr id="38" name="TextBox 37"/>
          <p:cNvSpPr txBox="1"/>
          <p:nvPr/>
        </p:nvSpPr>
        <p:spPr>
          <a:xfrm>
            <a:off x="4296880" y="1934008"/>
            <a:ext cx="316112" cy="276999"/>
          </a:xfrm>
          <a:prstGeom prst="rect">
            <a:avLst/>
          </a:prstGeom>
          <a:noFill/>
        </p:spPr>
        <p:txBody>
          <a:bodyPr wrap="none" rtlCol="0">
            <a:spAutoFit/>
          </a:bodyPr>
          <a:lstStyle/>
          <a:p>
            <a:r>
              <a:rPr lang="en-GB" sz="1200" dirty="0" smtClean="0">
                <a:solidFill>
                  <a:srgbClr val="FF0000"/>
                </a:solidFill>
                <a:latin typeface="Calibri" panose="020F0502020204030204" pitchFamily="34" charset="0"/>
                <a:cs typeface="Calibri" panose="020F0502020204030204" pitchFamily="34" charset="0"/>
              </a:rPr>
              <a:t>K</a:t>
            </a:r>
            <a:r>
              <a:rPr lang="en-GB" sz="1200" baseline="-25000" dirty="0" smtClean="0">
                <a:solidFill>
                  <a:srgbClr val="FF0000"/>
                </a:solidFill>
                <a:latin typeface="Calibri" panose="020F0502020204030204" pitchFamily="34" charset="0"/>
                <a:cs typeface="Calibri" panose="020F0502020204030204" pitchFamily="34" charset="0"/>
              </a:rPr>
              <a:t>1</a:t>
            </a:r>
            <a:endParaRPr lang="en-GB" sz="1200" dirty="0">
              <a:solidFill>
                <a:srgbClr val="FF0000"/>
              </a:solidFill>
              <a:latin typeface="Calibri" panose="020F0502020204030204" pitchFamily="34" charset="0"/>
              <a:cs typeface="Calibri" panose="020F0502020204030204" pitchFamily="34" charset="0"/>
            </a:endParaRPr>
          </a:p>
        </p:txBody>
      </p:sp>
      <p:cxnSp>
        <p:nvCxnSpPr>
          <p:cNvPr id="39" name="Straight Connector 38"/>
          <p:cNvCxnSpPr/>
          <p:nvPr/>
        </p:nvCxnSpPr>
        <p:spPr>
          <a:xfrm>
            <a:off x="6708269" y="2804822"/>
            <a:ext cx="1390791" cy="27553"/>
          </a:xfrm>
          <a:prstGeom prst="line">
            <a:avLst/>
          </a:prstGeom>
          <a:noFill/>
          <a:ln w="12700" cap="flat" cmpd="sng" algn="ctr">
            <a:solidFill>
              <a:srgbClr val="4472C4"/>
            </a:solidFill>
            <a:prstDash val="dash"/>
            <a:miter lim="800000"/>
            <a:headEnd type="none" w="med" len="med"/>
            <a:tailEnd type="arrow" w="med" len="med"/>
          </a:ln>
          <a:effectLst/>
        </p:spPr>
      </p:cxnSp>
      <p:sp>
        <p:nvSpPr>
          <p:cNvPr id="42" name="TextBox 41"/>
          <p:cNvSpPr txBox="1"/>
          <p:nvPr/>
        </p:nvSpPr>
        <p:spPr>
          <a:xfrm>
            <a:off x="2616727" y="2183432"/>
            <a:ext cx="622286" cy="261610"/>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encrypt</a:t>
            </a:r>
            <a:endParaRPr lang="en-GB" sz="1100" dirty="0">
              <a:latin typeface="Calibri" panose="020F0502020204030204" pitchFamily="34" charset="0"/>
              <a:cs typeface="Calibri" panose="020F0502020204030204" pitchFamily="34" charset="0"/>
            </a:endParaRPr>
          </a:p>
        </p:txBody>
      </p:sp>
      <p:cxnSp>
        <p:nvCxnSpPr>
          <p:cNvPr id="55" name="Straight Connector 54"/>
          <p:cNvCxnSpPr/>
          <p:nvPr/>
        </p:nvCxnSpPr>
        <p:spPr>
          <a:xfrm flipH="1">
            <a:off x="6680779" y="3089247"/>
            <a:ext cx="1399474" cy="20826"/>
          </a:xfrm>
          <a:prstGeom prst="line">
            <a:avLst/>
          </a:prstGeom>
          <a:noFill/>
          <a:ln w="12700" cap="flat" cmpd="sng" algn="ctr">
            <a:solidFill>
              <a:srgbClr val="4472C4"/>
            </a:solidFill>
            <a:prstDash val="dash"/>
            <a:miter lim="800000"/>
            <a:headEnd type="none" w="med" len="med"/>
            <a:tailEnd type="arrow" w="med" len="med"/>
          </a:ln>
          <a:effectLst/>
        </p:spPr>
      </p:cxnSp>
      <p:sp>
        <p:nvSpPr>
          <p:cNvPr id="58" name="TextBox 57"/>
          <p:cNvSpPr txBox="1"/>
          <p:nvPr/>
        </p:nvSpPr>
        <p:spPr>
          <a:xfrm>
            <a:off x="6803428" y="2845744"/>
            <a:ext cx="1035861" cy="253916"/>
          </a:xfrm>
          <a:prstGeom prst="rect">
            <a:avLst/>
          </a:prstGeom>
          <a:noFill/>
        </p:spPr>
        <p:txBody>
          <a:bodyPr wrap="none" rtlCol="0">
            <a:spAutoFit/>
          </a:bodyPr>
          <a:lstStyle/>
          <a:p>
            <a:r>
              <a:rPr lang="en-GB" sz="1050" dirty="0" smtClean="0">
                <a:solidFill>
                  <a:srgbClr val="0070C0"/>
                </a:solidFill>
                <a:latin typeface="Calibri" panose="020F0502020204030204" pitchFamily="34" charset="0"/>
                <a:cs typeface="Calibri" panose="020F0502020204030204" pitchFamily="34" charset="0"/>
              </a:rPr>
              <a:t>Response(Blob)</a:t>
            </a:r>
            <a:endParaRPr lang="en-GB" sz="1050" dirty="0">
              <a:solidFill>
                <a:srgbClr val="0070C0"/>
              </a:solidFill>
              <a:latin typeface="Calibri" panose="020F0502020204030204" pitchFamily="34" charset="0"/>
              <a:cs typeface="Calibri" panose="020F0502020204030204" pitchFamily="34" charset="0"/>
            </a:endParaRPr>
          </a:p>
        </p:txBody>
      </p:sp>
      <p:cxnSp>
        <p:nvCxnSpPr>
          <p:cNvPr id="65" name="Straight Connector 64"/>
          <p:cNvCxnSpPr/>
          <p:nvPr/>
        </p:nvCxnSpPr>
        <p:spPr>
          <a:xfrm flipH="1">
            <a:off x="2423760" y="3379964"/>
            <a:ext cx="4257019" cy="87331"/>
          </a:xfrm>
          <a:prstGeom prst="line">
            <a:avLst/>
          </a:prstGeom>
          <a:noFill/>
          <a:ln w="12700" cap="flat" cmpd="sng" algn="ctr">
            <a:solidFill>
              <a:srgbClr val="70AD47"/>
            </a:solidFill>
            <a:prstDash val="solid"/>
            <a:miter lim="800000"/>
            <a:headEnd type="none" w="med" len="med"/>
            <a:tailEnd type="arrow" w="med" len="med"/>
          </a:ln>
          <a:effectLst/>
        </p:spPr>
      </p:cxnSp>
      <p:sp>
        <p:nvSpPr>
          <p:cNvPr id="69" name="TextBox 68"/>
          <p:cNvSpPr txBox="1"/>
          <p:nvPr/>
        </p:nvSpPr>
        <p:spPr>
          <a:xfrm>
            <a:off x="4239565" y="3118095"/>
            <a:ext cx="429926" cy="253916"/>
          </a:xfrm>
          <a:prstGeom prst="rect">
            <a:avLst/>
          </a:prstGeom>
          <a:noFill/>
          <a:ln>
            <a:solidFill>
              <a:srgbClr val="C00000"/>
            </a:solidFill>
          </a:ln>
        </p:spPr>
        <p:txBody>
          <a:bodyPr wrap="none" rtlCol="0">
            <a:spAutoFit/>
          </a:bodyPr>
          <a:lstStyle/>
          <a:p>
            <a:r>
              <a:rPr lang="en-GB" sz="1050" dirty="0" smtClean="0">
                <a:solidFill>
                  <a:srgbClr val="0070C0"/>
                </a:solidFill>
                <a:latin typeface="Calibri" panose="020F0502020204030204" pitchFamily="34" charset="0"/>
                <a:cs typeface="Calibri" panose="020F0502020204030204" pitchFamily="34" charset="0"/>
              </a:rPr>
              <a:t>Blob</a:t>
            </a:r>
            <a:endParaRPr lang="en-GB" sz="1050" dirty="0">
              <a:solidFill>
                <a:srgbClr val="0070C0"/>
              </a:solidFill>
              <a:latin typeface="Calibri" panose="020F0502020204030204" pitchFamily="34" charset="0"/>
              <a:cs typeface="Calibri" panose="020F0502020204030204" pitchFamily="34" charset="0"/>
            </a:endParaRPr>
          </a:p>
        </p:txBody>
      </p:sp>
      <p:sp>
        <p:nvSpPr>
          <p:cNvPr id="71" name="TextBox 70"/>
          <p:cNvSpPr txBox="1"/>
          <p:nvPr/>
        </p:nvSpPr>
        <p:spPr>
          <a:xfrm>
            <a:off x="5806330" y="3076239"/>
            <a:ext cx="622286" cy="261610"/>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encrypt</a:t>
            </a:r>
            <a:endParaRPr lang="en-GB" sz="1100" dirty="0">
              <a:latin typeface="Calibri" panose="020F0502020204030204" pitchFamily="34" charset="0"/>
              <a:cs typeface="Calibri" panose="020F0502020204030204" pitchFamily="34" charset="0"/>
            </a:endParaRPr>
          </a:p>
        </p:txBody>
      </p:sp>
      <p:cxnSp>
        <p:nvCxnSpPr>
          <p:cNvPr id="72" name="Straight Connector 71"/>
          <p:cNvCxnSpPr/>
          <p:nvPr/>
        </p:nvCxnSpPr>
        <p:spPr>
          <a:xfrm flipH="1">
            <a:off x="1032158" y="3779986"/>
            <a:ext cx="1380824" cy="35202"/>
          </a:xfrm>
          <a:prstGeom prst="line">
            <a:avLst/>
          </a:prstGeom>
          <a:noFill/>
          <a:ln w="12700" cap="flat" cmpd="sng" algn="ctr">
            <a:solidFill>
              <a:srgbClr val="4472C4"/>
            </a:solidFill>
            <a:prstDash val="dash"/>
            <a:miter lim="800000"/>
            <a:headEnd type="none" w="med" len="med"/>
            <a:tailEnd type="arrow" w="med" len="med"/>
          </a:ln>
          <a:effectLst/>
        </p:spPr>
      </p:cxnSp>
      <p:sp>
        <p:nvSpPr>
          <p:cNvPr id="73" name="TextBox 72"/>
          <p:cNvSpPr txBox="1"/>
          <p:nvPr/>
        </p:nvSpPr>
        <p:spPr>
          <a:xfrm>
            <a:off x="1162571" y="3516466"/>
            <a:ext cx="1035861" cy="253916"/>
          </a:xfrm>
          <a:prstGeom prst="rect">
            <a:avLst/>
          </a:prstGeom>
          <a:noFill/>
        </p:spPr>
        <p:txBody>
          <a:bodyPr wrap="none" rtlCol="0">
            <a:spAutoFit/>
          </a:bodyPr>
          <a:lstStyle/>
          <a:p>
            <a:r>
              <a:rPr lang="en-GB" sz="1050" dirty="0" smtClean="0">
                <a:solidFill>
                  <a:srgbClr val="0070C0"/>
                </a:solidFill>
                <a:latin typeface="Calibri" panose="020F0502020204030204" pitchFamily="34" charset="0"/>
                <a:cs typeface="Calibri" panose="020F0502020204030204" pitchFamily="34" charset="0"/>
              </a:rPr>
              <a:t>Response(Blob)</a:t>
            </a:r>
            <a:endParaRPr lang="en-GB" sz="1050" dirty="0">
              <a:solidFill>
                <a:srgbClr val="0070C0"/>
              </a:solidFill>
              <a:latin typeface="Calibri" panose="020F0502020204030204" pitchFamily="34" charset="0"/>
              <a:cs typeface="Calibri" panose="020F0502020204030204" pitchFamily="34" charset="0"/>
            </a:endParaRPr>
          </a:p>
        </p:txBody>
      </p:sp>
      <p:sp>
        <p:nvSpPr>
          <p:cNvPr id="75" name="TextBox 74"/>
          <p:cNvSpPr txBox="1"/>
          <p:nvPr/>
        </p:nvSpPr>
        <p:spPr>
          <a:xfrm>
            <a:off x="5799582" y="2583850"/>
            <a:ext cx="622286" cy="261610"/>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decrypt</a:t>
            </a:r>
            <a:endParaRPr lang="en-GB" sz="1100" dirty="0">
              <a:latin typeface="Calibri" panose="020F0502020204030204" pitchFamily="34" charset="0"/>
              <a:cs typeface="Calibri" panose="020F0502020204030204" pitchFamily="34" charset="0"/>
            </a:endParaRPr>
          </a:p>
        </p:txBody>
      </p:sp>
      <p:sp>
        <p:nvSpPr>
          <p:cNvPr id="76" name="TextBox 75"/>
          <p:cNvSpPr txBox="1"/>
          <p:nvPr/>
        </p:nvSpPr>
        <p:spPr>
          <a:xfrm>
            <a:off x="6884342" y="2592172"/>
            <a:ext cx="957313" cy="253916"/>
          </a:xfrm>
          <a:prstGeom prst="rect">
            <a:avLst/>
          </a:prstGeom>
          <a:noFill/>
        </p:spPr>
        <p:txBody>
          <a:bodyPr wrap="none" rtlCol="0">
            <a:spAutoFit/>
          </a:bodyPr>
          <a:lstStyle/>
          <a:p>
            <a:r>
              <a:rPr lang="en-GB" sz="1050" dirty="0" smtClean="0">
                <a:solidFill>
                  <a:srgbClr val="0070C0"/>
                </a:solidFill>
                <a:latin typeface="Calibri" panose="020F0502020204030204" pitchFamily="34" charset="0"/>
                <a:cs typeface="Calibri" panose="020F0502020204030204" pitchFamily="34" charset="0"/>
              </a:rPr>
              <a:t>Request(Blob)</a:t>
            </a:r>
            <a:endParaRPr lang="en-GB" sz="1050" dirty="0">
              <a:solidFill>
                <a:srgbClr val="0070C0"/>
              </a:solidFill>
              <a:latin typeface="Calibri" panose="020F0502020204030204" pitchFamily="34" charset="0"/>
              <a:cs typeface="Calibri" panose="020F0502020204030204" pitchFamily="34" charset="0"/>
            </a:endParaRPr>
          </a:p>
        </p:txBody>
      </p:sp>
      <p:sp>
        <p:nvSpPr>
          <p:cNvPr id="48" name="Arc 47"/>
          <p:cNvSpPr/>
          <p:nvPr/>
        </p:nvSpPr>
        <p:spPr>
          <a:xfrm rot="14433550">
            <a:off x="823569" y="1953116"/>
            <a:ext cx="216378" cy="235321"/>
          </a:xfrm>
          <a:prstGeom prst="arc">
            <a:avLst>
              <a:gd name="adj1" fmla="val 10295867"/>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pitchFamily="34" charset="0"/>
              <a:cs typeface="Calibri" panose="020F0502020204030204" pitchFamily="34" charset="0"/>
            </a:endParaRPr>
          </a:p>
        </p:txBody>
      </p:sp>
      <p:sp>
        <p:nvSpPr>
          <p:cNvPr id="49" name="Arc 48"/>
          <p:cNvSpPr/>
          <p:nvPr/>
        </p:nvSpPr>
        <p:spPr>
          <a:xfrm rot="3355046">
            <a:off x="2411349" y="2217358"/>
            <a:ext cx="216378" cy="235321"/>
          </a:xfrm>
          <a:prstGeom prst="arc">
            <a:avLst>
              <a:gd name="adj1" fmla="val 10295867"/>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pitchFamily="34" charset="0"/>
              <a:cs typeface="Calibri" panose="020F0502020204030204" pitchFamily="34" charset="0"/>
            </a:endParaRPr>
          </a:p>
        </p:txBody>
      </p:sp>
      <p:sp>
        <p:nvSpPr>
          <p:cNvPr id="51" name="Arc 50"/>
          <p:cNvSpPr/>
          <p:nvPr/>
        </p:nvSpPr>
        <p:spPr>
          <a:xfrm rot="3355046">
            <a:off x="2402653" y="3524385"/>
            <a:ext cx="216378" cy="235321"/>
          </a:xfrm>
          <a:prstGeom prst="arc">
            <a:avLst>
              <a:gd name="adj1" fmla="val 10295867"/>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pitchFamily="34" charset="0"/>
              <a:cs typeface="Calibri" panose="020F0502020204030204" pitchFamily="34" charset="0"/>
            </a:endParaRPr>
          </a:p>
        </p:txBody>
      </p:sp>
      <p:sp>
        <p:nvSpPr>
          <p:cNvPr id="53" name="Arc 52"/>
          <p:cNvSpPr/>
          <p:nvPr/>
        </p:nvSpPr>
        <p:spPr>
          <a:xfrm rot="14433550">
            <a:off x="6489235" y="2583326"/>
            <a:ext cx="216378" cy="235321"/>
          </a:xfrm>
          <a:prstGeom prst="arc">
            <a:avLst>
              <a:gd name="adj1" fmla="val 10295867"/>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pitchFamily="34" charset="0"/>
              <a:cs typeface="Calibri" panose="020F0502020204030204" pitchFamily="34" charset="0"/>
            </a:endParaRPr>
          </a:p>
        </p:txBody>
      </p:sp>
      <p:sp>
        <p:nvSpPr>
          <p:cNvPr id="59" name="Arc 58"/>
          <p:cNvSpPr/>
          <p:nvPr/>
        </p:nvSpPr>
        <p:spPr>
          <a:xfrm rot="3355046">
            <a:off x="8069375" y="2827859"/>
            <a:ext cx="216378" cy="235321"/>
          </a:xfrm>
          <a:prstGeom prst="arc">
            <a:avLst>
              <a:gd name="adj1" fmla="val 10295867"/>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pitchFamily="34" charset="0"/>
              <a:cs typeface="Calibri" panose="020F0502020204030204" pitchFamily="34" charset="0"/>
            </a:endParaRPr>
          </a:p>
        </p:txBody>
      </p:sp>
      <p:sp>
        <p:nvSpPr>
          <p:cNvPr id="60" name="Arc 59"/>
          <p:cNvSpPr/>
          <p:nvPr/>
        </p:nvSpPr>
        <p:spPr>
          <a:xfrm rot="14433550">
            <a:off x="6481525" y="3078615"/>
            <a:ext cx="216378" cy="235321"/>
          </a:xfrm>
          <a:prstGeom prst="arc">
            <a:avLst>
              <a:gd name="adj1" fmla="val 10295867"/>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pitchFamily="34" charset="0"/>
              <a:cs typeface="Calibri" panose="020F0502020204030204" pitchFamily="34" charset="0"/>
            </a:endParaRPr>
          </a:p>
        </p:txBody>
      </p:sp>
      <p:sp>
        <p:nvSpPr>
          <p:cNvPr id="61" name="Arc 60"/>
          <p:cNvSpPr/>
          <p:nvPr/>
        </p:nvSpPr>
        <p:spPr>
          <a:xfrm rot="14433550">
            <a:off x="834455" y="3804772"/>
            <a:ext cx="216378" cy="235321"/>
          </a:xfrm>
          <a:prstGeom prst="arc">
            <a:avLst>
              <a:gd name="adj1" fmla="val 10295867"/>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pitchFamily="34" charset="0"/>
              <a:cs typeface="Calibri" panose="020F0502020204030204" pitchFamily="34" charset="0"/>
            </a:endParaRPr>
          </a:p>
        </p:txBody>
      </p:sp>
      <p:sp>
        <p:nvSpPr>
          <p:cNvPr id="62" name="TextBox 61"/>
          <p:cNvSpPr txBox="1"/>
          <p:nvPr/>
        </p:nvSpPr>
        <p:spPr>
          <a:xfrm>
            <a:off x="-55179" y="1918725"/>
            <a:ext cx="792205" cy="261610"/>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processing</a:t>
            </a:r>
            <a:endParaRPr lang="en-GB" sz="1100" dirty="0">
              <a:latin typeface="Calibri" panose="020F0502020204030204" pitchFamily="34" charset="0"/>
              <a:cs typeface="Calibri" panose="020F0502020204030204" pitchFamily="34" charset="0"/>
            </a:endParaRPr>
          </a:p>
        </p:txBody>
      </p:sp>
      <p:sp>
        <p:nvSpPr>
          <p:cNvPr id="63" name="Hexagon 62"/>
          <p:cNvSpPr/>
          <p:nvPr/>
        </p:nvSpPr>
        <p:spPr>
          <a:xfrm>
            <a:off x="5820030" y="605205"/>
            <a:ext cx="2476216" cy="26908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prstClr val="black"/>
                </a:solidFill>
                <a:latin typeface="Calibri" panose="020F0502020204030204" pitchFamily="34" charset="0"/>
                <a:cs typeface="Calibri" panose="020F0502020204030204" pitchFamily="34" charset="0"/>
              </a:rPr>
              <a:t>ConsumerTS</a:t>
            </a:r>
            <a:r>
              <a:rPr lang="en-GB" sz="1200" kern="0" dirty="0" smtClean="0">
                <a:solidFill>
                  <a:prstClr val="black"/>
                </a:solidFill>
                <a:latin typeface="Calibri" panose="020F0502020204030204" pitchFamily="34" charset="0"/>
                <a:cs typeface="Calibri" panose="020F0502020204030204" pitchFamily="34" charset="0"/>
              </a:rPr>
              <a:t> </a:t>
            </a:r>
            <a:r>
              <a:rPr kumimoji="0" lang="en-GB" sz="12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GB" sz="12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K</a:t>
            </a:r>
            <a:r>
              <a:rPr kumimoji="0" lang="en-GB" sz="1200" b="0" i="0" u="none" strike="noStrike" kern="0" cap="none" spc="0" normalizeH="0" baseline="-25000" noProof="0" dirty="0" smtClean="0">
                <a:ln>
                  <a:noFill/>
                </a:ln>
                <a:solidFill>
                  <a:srgbClr val="FF0000"/>
                </a:solidFill>
                <a:effectLst/>
                <a:uLnTx/>
                <a:uFillTx/>
                <a:latin typeface="Calibri" panose="020F0502020204030204" pitchFamily="34" charset="0"/>
                <a:cs typeface="Calibri" panose="020F0502020204030204" pitchFamily="34" charset="0"/>
              </a:rPr>
              <a:t>1</a:t>
            </a:r>
          </a:p>
        </p:txBody>
      </p:sp>
      <p:sp>
        <p:nvSpPr>
          <p:cNvPr id="66" name="TextBox 65"/>
          <p:cNvSpPr txBox="1"/>
          <p:nvPr/>
        </p:nvSpPr>
        <p:spPr>
          <a:xfrm>
            <a:off x="8232826" y="2787620"/>
            <a:ext cx="792205" cy="261610"/>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processing</a:t>
            </a:r>
            <a:endParaRPr lang="en-GB" sz="1100" dirty="0">
              <a:latin typeface="Calibri" panose="020F0502020204030204" pitchFamily="34" charset="0"/>
              <a:cs typeface="Calibri" panose="020F0502020204030204" pitchFamily="34" charset="0"/>
            </a:endParaRPr>
          </a:p>
        </p:txBody>
      </p:sp>
      <p:sp>
        <p:nvSpPr>
          <p:cNvPr id="68" name="TextBox 67"/>
          <p:cNvSpPr txBox="1"/>
          <p:nvPr/>
        </p:nvSpPr>
        <p:spPr>
          <a:xfrm>
            <a:off x="-31637" y="3779986"/>
            <a:ext cx="792205" cy="261610"/>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processing</a:t>
            </a:r>
            <a:endParaRPr lang="en-GB" sz="1100" dirty="0">
              <a:latin typeface="Calibri" panose="020F0502020204030204" pitchFamily="34" charset="0"/>
              <a:cs typeface="Calibri" panose="020F0502020204030204" pitchFamily="34" charset="0"/>
            </a:endParaRPr>
          </a:p>
        </p:txBody>
      </p:sp>
      <p:cxnSp>
        <p:nvCxnSpPr>
          <p:cNvPr id="74" name="Elbow Connector 73"/>
          <p:cNvCxnSpPr>
            <a:endCxn id="77" idx="6"/>
          </p:cNvCxnSpPr>
          <p:nvPr/>
        </p:nvCxnSpPr>
        <p:spPr>
          <a:xfrm rot="16200000" flipV="1">
            <a:off x="2122400" y="1407312"/>
            <a:ext cx="1332209" cy="354224"/>
          </a:xfrm>
          <a:prstGeom prst="bentConnector2">
            <a:avLst/>
          </a:prstGeom>
          <a:noFill/>
          <a:ln w="12700" cap="flat" cmpd="sng" algn="ctr">
            <a:solidFill>
              <a:srgbClr val="ED7D31"/>
            </a:solidFill>
            <a:prstDash val="dash"/>
            <a:miter lim="800000"/>
            <a:tailEnd type="triangle"/>
          </a:ln>
          <a:effectLst/>
        </p:spPr>
      </p:cxnSp>
      <p:sp>
        <p:nvSpPr>
          <p:cNvPr id="77" name="Oval 76"/>
          <p:cNvSpPr/>
          <p:nvPr/>
        </p:nvSpPr>
        <p:spPr>
          <a:xfrm>
            <a:off x="1441977" y="757855"/>
            <a:ext cx="1169415" cy="3209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40" name="TextBox 39"/>
          <p:cNvSpPr txBox="1"/>
          <p:nvPr/>
        </p:nvSpPr>
        <p:spPr>
          <a:xfrm>
            <a:off x="572086" y="1171598"/>
            <a:ext cx="866270" cy="430887"/>
          </a:xfrm>
          <a:prstGeom prst="rect">
            <a:avLst/>
          </a:prstGeom>
          <a:noFill/>
        </p:spPr>
        <p:txBody>
          <a:bodyPr wrap="square" rtlCol="0">
            <a:spAutoFit/>
          </a:bodyPr>
          <a:lstStyle/>
          <a:p>
            <a:pPr algn="ctr"/>
            <a:r>
              <a:rPr lang="en-GB" sz="1100" dirty="0" smtClean="0">
                <a:latin typeface="Calibri" panose="020F0502020204030204" pitchFamily="34" charset="0"/>
                <a:cs typeface="Calibri" panose="020F0502020204030204" pitchFamily="34" charset="0"/>
              </a:rPr>
              <a:t>AuthId </a:t>
            </a:r>
            <a:r>
              <a:rPr lang="en-GB" sz="1100" dirty="0">
                <a:latin typeface="Calibri" panose="020F0502020204030204" pitchFamily="34" charset="0"/>
                <a:cs typeface="Calibri" panose="020F0502020204030204" pitchFamily="34" charset="0"/>
              </a:rPr>
              <a:t>N</a:t>
            </a:r>
            <a:r>
              <a:rPr lang="en-GB" sz="1100" dirty="0" smtClean="0">
                <a:latin typeface="Calibri" panose="020F0502020204030204" pitchFamily="34" charset="0"/>
                <a:cs typeface="Calibri" panose="020F0502020204030204" pitchFamily="34" charset="0"/>
              </a:rPr>
              <a:t>egotiation</a:t>
            </a:r>
            <a:endParaRPr lang="en-GB" sz="1100" dirty="0">
              <a:latin typeface="Calibri" panose="020F0502020204030204" pitchFamily="34" charset="0"/>
              <a:cs typeface="Calibri" panose="020F0502020204030204" pitchFamily="34" charset="0"/>
            </a:endParaRPr>
          </a:p>
        </p:txBody>
      </p:sp>
      <p:cxnSp>
        <p:nvCxnSpPr>
          <p:cNvPr id="81" name="Straight Connector 80"/>
          <p:cNvCxnSpPr/>
          <p:nvPr/>
        </p:nvCxnSpPr>
        <p:spPr>
          <a:xfrm flipH="1">
            <a:off x="3557354" y="4379123"/>
            <a:ext cx="0" cy="468000"/>
          </a:xfrm>
          <a:prstGeom prst="line">
            <a:avLst/>
          </a:prstGeom>
          <a:noFill/>
          <a:ln w="12700" cap="flat" cmpd="sng" algn="ctr">
            <a:solidFill>
              <a:sysClr val="windowText" lastClr="000000"/>
            </a:solidFill>
            <a:prstDash val="solid"/>
            <a:miter lim="800000"/>
          </a:ln>
          <a:effectLst/>
        </p:spPr>
      </p:cxnSp>
      <p:cxnSp>
        <p:nvCxnSpPr>
          <p:cNvPr id="82" name="Straight Connector 81"/>
          <p:cNvCxnSpPr/>
          <p:nvPr/>
        </p:nvCxnSpPr>
        <p:spPr>
          <a:xfrm flipH="1">
            <a:off x="2423760" y="4379121"/>
            <a:ext cx="0" cy="468000"/>
          </a:xfrm>
          <a:prstGeom prst="line">
            <a:avLst/>
          </a:prstGeom>
          <a:noFill/>
          <a:ln w="12700" cap="flat" cmpd="sng" algn="ctr">
            <a:solidFill>
              <a:srgbClr val="70AD47"/>
            </a:solidFill>
            <a:prstDash val="solid"/>
            <a:miter lim="800000"/>
          </a:ln>
          <a:effectLst/>
        </p:spPr>
      </p:cxnSp>
      <p:cxnSp>
        <p:nvCxnSpPr>
          <p:cNvPr id="83" name="Straight Connector 82"/>
          <p:cNvCxnSpPr/>
          <p:nvPr/>
        </p:nvCxnSpPr>
        <p:spPr>
          <a:xfrm flipH="1">
            <a:off x="5545634" y="4361590"/>
            <a:ext cx="0" cy="468000"/>
          </a:xfrm>
          <a:prstGeom prst="line">
            <a:avLst/>
          </a:prstGeom>
          <a:noFill/>
          <a:ln w="12700" cap="flat" cmpd="sng" algn="ctr">
            <a:solidFill>
              <a:sysClr val="windowText" lastClr="000000"/>
            </a:solidFill>
            <a:prstDash val="solid"/>
            <a:miter lim="800000"/>
          </a:ln>
          <a:effectLst/>
        </p:spPr>
      </p:cxnSp>
      <p:cxnSp>
        <p:nvCxnSpPr>
          <p:cNvPr id="84" name="Straight Connector 83"/>
          <p:cNvCxnSpPr/>
          <p:nvPr/>
        </p:nvCxnSpPr>
        <p:spPr>
          <a:xfrm flipH="1">
            <a:off x="6690007" y="4361590"/>
            <a:ext cx="0" cy="468000"/>
          </a:xfrm>
          <a:prstGeom prst="line">
            <a:avLst/>
          </a:prstGeom>
          <a:noFill/>
          <a:ln w="12700" cap="flat" cmpd="sng" algn="ctr">
            <a:solidFill>
              <a:srgbClr val="70AD47"/>
            </a:solidFill>
            <a:prstDash val="solid"/>
            <a:miter lim="800000"/>
          </a:ln>
          <a:effectLst/>
        </p:spPr>
      </p:cxnSp>
      <p:cxnSp>
        <p:nvCxnSpPr>
          <p:cNvPr id="85" name="Straight Connector 84"/>
          <p:cNvCxnSpPr/>
          <p:nvPr/>
        </p:nvCxnSpPr>
        <p:spPr>
          <a:xfrm flipH="1">
            <a:off x="1038066" y="4379121"/>
            <a:ext cx="0" cy="468000"/>
          </a:xfrm>
          <a:prstGeom prst="line">
            <a:avLst/>
          </a:prstGeom>
          <a:noFill/>
          <a:ln w="12700" cap="flat" cmpd="sng" algn="ctr">
            <a:solidFill>
              <a:srgbClr val="4472C4"/>
            </a:solidFill>
            <a:prstDash val="solid"/>
            <a:miter lim="800000"/>
          </a:ln>
          <a:effectLst/>
        </p:spPr>
      </p:cxnSp>
      <p:cxnSp>
        <p:nvCxnSpPr>
          <p:cNvPr id="86" name="Straight Connector 85"/>
          <p:cNvCxnSpPr/>
          <p:nvPr/>
        </p:nvCxnSpPr>
        <p:spPr>
          <a:xfrm flipH="1">
            <a:off x="8091775" y="4350298"/>
            <a:ext cx="0" cy="468000"/>
          </a:xfrm>
          <a:prstGeom prst="line">
            <a:avLst/>
          </a:prstGeom>
          <a:noFill/>
          <a:ln w="12700" cap="flat" cmpd="sng" algn="ctr">
            <a:solidFill>
              <a:srgbClr val="4472C4"/>
            </a:solidFill>
            <a:prstDash val="solid"/>
            <a:miter lim="800000"/>
          </a:ln>
          <a:effectLst/>
        </p:spPr>
      </p:cxnSp>
      <p:cxnSp>
        <p:nvCxnSpPr>
          <p:cNvPr id="87" name="Straight Connector 86"/>
          <p:cNvCxnSpPr/>
          <p:nvPr/>
        </p:nvCxnSpPr>
        <p:spPr>
          <a:xfrm flipH="1">
            <a:off x="3557354" y="4019444"/>
            <a:ext cx="0" cy="468000"/>
          </a:xfrm>
          <a:prstGeom prst="line">
            <a:avLst/>
          </a:prstGeom>
          <a:noFill/>
          <a:ln w="12700" cap="flat" cmpd="sng" algn="ctr">
            <a:solidFill>
              <a:sysClr val="windowText" lastClr="000000"/>
            </a:solidFill>
            <a:prstDash val="dash"/>
            <a:miter lim="800000"/>
          </a:ln>
          <a:effectLst/>
        </p:spPr>
      </p:cxnSp>
      <p:cxnSp>
        <p:nvCxnSpPr>
          <p:cNvPr id="88" name="Straight Connector 87"/>
          <p:cNvCxnSpPr/>
          <p:nvPr/>
        </p:nvCxnSpPr>
        <p:spPr>
          <a:xfrm flipH="1">
            <a:off x="2423760" y="4019442"/>
            <a:ext cx="0" cy="468000"/>
          </a:xfrm>
          <a:prstGeom prst="line">
            <a:avLst/>
          </a:prstGeom>
          <a:noFill/>
          <a:ln w="12700" cap="flat" cmpd="sng" algn="ctr">
            <a:solidFill>
              <a:srgbClr val="70AD47"/>
            </a:solidFill>
            <a:prstDash val="dash"/>
            <a:miter lim="800000"/>
          </a:ln>
          <a:effectLst/>
        </p:spPr>
      </p:cxnSp>
      <p:cxnSp>
        <p:nvCxnSpPr>
          <p:cNvPr id="89" name="Straight Connector 88"/>
          <p:cNvCxnSpPr/>
          <p:nvPr/>
        </p:nvCxnSpPr>
        <p:spPr>
          <a:xfrm flipH="1">
            <a:off x="5545634" y="4001911"/>
            <a:ext cx="0" cy="468000"/>
          </a:xfrm>
          <a:prstGeom prst="line">
            <a:avLst/>
          </a:prstGeom>
          <a:noFill/>
          <a:ln w="12700" cap="flat" cmpd="sng" algn="ctr">
            <a:solidFill>
              <a:sysClr val="windowText" lastClr="000000"/>
            </a:solidFill>
            <a:prstDash val="dash"/>
            <a:miter lim="800000"/>
          </a:ln>
          <a:effectLst/>
        </p:spPr>
      </p:cxnSp>
      <p:cxnSp>
        <p:nvCxnSpPr>
          <p:cNvPr id="90" name="Straight Connector 89"/>
          <p:cNvCxnSpPr/>
          <p:nvPr/>
        </p:nvCxnSpPr>
        <p:spPr>
          <a:xfrm flipH="1">
            <a:off x="6690007" y="4001911"/>
            <a:ext cx="0" cy="468000"/>
          </a:xfrm>
          <a:prstGeom prst="line">
            <a:avLst/>
          </a:prstGeom>
          <a:noFill/>
          <a:ln w="12700" cap="flat" cmpd="sng" algn="ctr">
            <a:solidFill>
              <a:srgbClr val="70AD47"/>
            </a:solidFill>
            <a:prstDash val="dash"/>
            <a:miter lim="800000"/>
          </a:ln>
          <a:effectLst/>
        </p:spPr>
      </p:cxnSp>
      <p:cxnSp>
        <p:nvCxnSpPr>
          <p:cNvPr id="91" name="Straight Connector 90"/>
          <p:cNvCxnSpPr/>
          <p:nvPr/>
        </p:nvCxnSpPr>
        <p:spPr>
          <a:xfrm flipH="1">
            <a:off x="1038066" y="4019442"/>
            <a:ext cx="0" cy="468000"/>
          </a:xfrm>
          <a:prstGeom prst="line">
            <a:avLst/>
          </a:prstGeom>
          <a:noFill/>
          <a:ln w="12700" cap="flat" cmpd="sng" algn="ctr">
            <a:solidFill>
              <a:srgbClr val="4472C4"/>
            </a:solidFill>
            <a:prstDash val="dash"/>
            <a:miter lim="800000"/>
          </a:ln>
          <a:effectLst/>
        </p:spPr>
      </p:cxnSp>
      <p:cxnSp>
        <p:nvCxnSpPr>
          <p:cNvPr id="92" name="Straight Connector 91"/>
          <p:cNvCxnSpPr/>
          <p:nvPr/>
        </p:nvCxnSpPr>
        <p:spPr>
          <a:xfrm flipH="1">
            <a:off x="8091775" y="3990619"/>
            <a:ext cx="0" cy="468000"/>
          </a:xfrm>
          <a:prstGeom prst="line">
            <a:avLst/>
          </a:prstGeom>
          <a:noFill/>
          <a:ln w="12700" cap="flat" cmpd="sng" algn="ctr">
            <a:solidFill>
              <a:srgbClr val="4472C4"/>
            </a:solidFill>
            <a:prstDash val="dash"/>
            <a:miter lim="800000"/>
          </a:ln>
          <a:effectLst/>
        </p:spPr>
      </p:cxnSp>
      <p:cxnSp>
        <p:nvCxnSpPr>
          <p:cNvPr id="93" name="Straight Arrow Connector 92"/>
          <p:cNvCxnSpPr/>
          <p:nvPr/>
        </p:nvCxnSpPr>
        <p:spPr>
          <a:xfrm>
            <a:off x="1028104" y="4410909"/>
            <a:ext cx="2525196" cy="95873"/>
          </a:xfrm>
          <a:prstGeom prst="straightConnector1">
            <a:avLst/>
          </a:prstGeom>
          <a:noFill/>
          <a:ln w="6350" cap="flat" cmpd="sng" algn="ctr">
            <a:solidFill>
              <a:sysClr val="windowText" lastClr="000000"/>
            </a:solidFill>
            <a:prstDash val="dash"/>
            <a:miter lim="800000"/>
            <a:tailEnd type="triangle"/>
          </a:ln>
          <a:effectLst/>
        </p:spPr>
      </p:cxnSp>
      <p:sp>
        <p:nvSpPr>
          <p:cNvPr id="94" name="TextBox 93"/>
          <p:cNvSpPr txBox="1"/>
          <p:nvPr/>
        </p:nvSpPr>
        <p:spPr>
          <a:xfrm>
            <a:off x="1384940" y="4137079"/>
            <a:ext cx="694421" cy="276999"/>
          </a:xfrm>
          <a:prstGeom prst="rect">
            <a:avLst/>
          </a:prstGeom>
          <a:noFill/>
        </p:spPr>
        <p:txBody>
          <a:bodyPr wrap="square" rtlCol="0">
            <a:spAutoFit/>
          </a:bodyPr>
          <a:lstStyle/>
          <a:p>
            <a:r>
              <a:rPr lang="en-GB" sz="1200" dirty="0" smtClean="0">
                <a:latin typeface="Calibri" panose="020F0502020204030204" pitchFamily="34" charset="0"/>
                <a:cs typeface="Calibri" panose="020F0502020204030204" pitchFamily="34" charset="0"/>
              </a:rPr>
              <a:t>authId</a:t>
            </a:r>
            <a:endParaRPr lang="en-GB" dirty="0">
              <a:latin typeface="Calibri" panose="020F0502020204030204" pitchFamily="34" charset="0"/>
              <a:cs typeface="Calibri" panose="020F0502020204030204" pitchFamily="34" charset="0"/>
            </a:endParaRPr>
          </a:p>
        </p:txBody>
      </p:sp>
      <p:cxnSp>
        <p:nvCxnSpPr>
          <p:cNvPr id="96" name="Straight Arrow Connector 95"/>
          <p:cNvCxnSpPr/>
          <p:nvPr/>
        </p:nvCxnSpPr>
        <p:spPr>
          <a:xfrm>
            <a:off x="3558168" y="4599541"/>
            <a:ext cx="1988574" cy="83815"/>
          </a:xfrm>
          <a:prstGeom prst="straightConnector1">
            <a:avLst/>
          </a:prstGeom>
          <a:noFill/>
          <a:ln w="6350" cap="flat" cmpd="sng" algn="ctr">
            <a:solidFill>
              <a:sysClr val="windowText" lastClr="000000"/>
            </a:solidFill>
            <a:prstDash val="solid"/>
            <a:miter lim="800000"/>
            <a:tailEnd type="triangle"/>
          </a:ln>
          <a:effectLst/>
        </p:spPr>
      </p:cxnSp>
      <p:sp>
        <p:nvSpPr>
          <p:cNvPr id="97" name="TextBox 96"/>
          <p:cNvSpPr txBox="1"/>
          <p:nvPr/>
        </p:nvSpPr>
        <p:spPr>
          <a:xfrm>
            <a:off x="3601166" y="4337931"/>
            <a:ext cx="2090929" cy="261610"/>
          </a:xfrm>
          <a:prstGeom prst="rect">
            <a:avLst/>
          </a:prstGeom>
          <a:noFill/>
        </p:spPr>
        <p:txBody>
          <a:bodyPr wrap="square" rtlCol="0">
            <a:spAutoFit/>
          </a:bodyPr>
          <a:lstStyle/>
          <a:p>
            <a:pPr fontAlgn="auto">
              <a:spcBef>
                <a:spcPts val="0"/>
              </a:spcBef>
              <a:spcAft>
                <a:spcPts val="0"/>
              </a:spcAft>
            </a:pPr>
            <a:r>
              <a:rPr lang="en-GB" sz="1100" dirty="0" smtClean="0">
                <a:solidFill>
                  <a:prstClr val="black"/>
                </a:solidFill>
                <a:latin typeface="Calibri" panose="020F0502020204030204" pitchFamily="34" charset="0"/>
                <a:cs typeface="Calibri" panose="020F0502020204030204" pitchFamily="34" charset="0"/>
              </a:rPr>
              <a:t>Response(</a:t>
            </a:r>
            <a:r>
              <a:rPr lang="en-GB" sz="1100" dirty="0" err="1" smtClean="0">
                <a:solidFill>
                  <a:prstClr val="black"/>
                </a:solidFill>
                <a:latin typeface="Calibri" panose="020F0502020204030204" pitchFamily="34" charset="0"/>
                <a:cs typeface="Calibri" panose="020F0502020204030204" pitchFamily="34" charset="0"/>
              </a:rPr>
              <a:t>loginInstance</a:t>
            </a:r>
            <a:r>
              <a:rPr lang="en-GB" sz="1100" dirty="0" smtClean="0">
                <a:solidFill>
                  <a:prstClr val="black"/>
                </a:solidFill>
                <a:latin typeface="Calibri" panose="020F0502020204030204" pitchFamily="34" charset="0"/>
                <a:cs typeface="Calibri" panose="020F0502020204030204" pitchFamily="34" charset="0"/>
              </a:rPr>
              <a:t>, authId)</a:t>
            </a:r>
            <a:endParaRPr lang="en-GB" sz="1100" dirty="0">
              <a:solidFill>
                <a:prstClr val="black"/>
              </a:solidFill>
              <a:latin typeface="Calibri" panose="020F0502020204030204" pitchFamily="34" charset="0"/>
              <a:cs typeface="Calibri" panose="020F0502020204030204" pitchFamily="34" charset="0"/>
            </a:endParaRPr>
          </a:p>
        </p:txBody>
      </p:sp>
      <p:sp>
        <p:nvSpPr>
          <p:cNvPr id="70" name="TextBox 69"/>
          <p:cNvSpPr txBox="1"/>
          <p:nvPr/>
        </p:nvSpPr>
        <p:spPr>
          <a:xfrm>
            <a:off x="8080253" y="4170120"/>
            <a:ext cx="1058008" cy="577081"/>
          </a:xfrm>
          <a:prstGeom prst="rect">
            <a:avLst/>
          </a:prstGeom>
          <a:noFill/>
        </p:spPr>
        <p:txBody>
          <a:bodyPr wrap="square" rtlCol="0">
            <a:spAutoFit/>
          </a:bodyPr>
          <a:lstStyle/>
          <a:p>
            <a:pPr algn="ctr"/>
            <a:r>
              <a:rPr lang="en-GB" sz="1050" dirty="0" smtClean="0">
                <a:latin typeface="Calibri" panose="020F0502020204030204" pitchFamily="34" charset="0"/>
                <a:cs typeface="Calibri" panose="020F0502020204030204" pitchFamily="34" charset="0"/>
              </a:rPr>
              <a:t>Secure Login Service Consumer</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4989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59" y="756271"/>
            <a:ext cx="8733280" cy="3249780"/>
          </a:xfrm>
          <a:prstGeom prst="rect">
            <a:avLst/>
          </a:prstGeom>
        </p:spPr>
      </p:pic>
      <p:sp>
        <p:nvSpPr>
          <p:cNvPr id="2" name="Title 1"/>
          <p:cNvSpPr>
            <a:spLocks noGrp="1"/>
          </p:cNvSpPr>
          <p:nvPr>
            <p:ph type="title"/>
          </p:nvPr>
        </p:nvSpPr>
        <p:spPr/>
        <p:txBody>
          <a:bodyPr/>
          <a:lstStyle/>
          <a:p>
            <a:r>
              <a:rPr lang="en-GB" dirty="0" smtClean="0"/>
              <a:t>Capture Wireshark</a:t>
            </a:r>
            <a:endParaRPr lang="en-GB" dirty="0"/>
          </a:p>
        </p:txBody>
      </p:sp>
      <p:sp>
        <p:nvSpPr>
          <p:cNvPr id="6" name="Rectangle 5"/>
          <p:cNvSpPr/>
          <p:nvPr/>
        </p:nvSpPr>
        <p:spPr>
          <a:xfrm>
            <a:off x="179961" y="1868904"/>
            <a:ext cx="8733278" cy="267963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79959" y="697832"/>
            <a:ext cx="8733280" cy="72533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9960" y="1423165"/>
            <a:ext cx="8733279" cy="445739"/>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49390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Capture Wireshark</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62" y="790415"/>
            <a:ext cx="8733277" cy="3696020"/>
          </a:xfrm>
        </p:spPr>
      </p:pic>
      <p:sp>
        <p:nvSpPr>
          <p:cNvPr id="6" name="Rectangle 5"/>
          <p:cNvSpPr/>
          <p:nvPr/>
        </p:nvSpPr>
        <p:spPr>
          <a:xfrm>
            <a:off x="179961" y="2157655"/>
            <a:ext cx="8733278" cy="239088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79959" y="852523"/>
            <a:ext cx="8733280" cy="57064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9960" y="1423164"/>
            <a:ext cx="8733279" cy="715020"/>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787565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Proof of concept</a:t>
            </a:r>
            <a:endParaRPr lang="en-GB" dirty="0"/>
          </a:p>
        </p:txBody>
      </p:sp>
      <p:sp>
        <p:nvSpPr>
          <p:cNvPr id="4" name="Content Placeholder 3"/>
          <p:cNvSpPr>
            <a:spLocks noGrp="1"/>
          </p:cNvSpPr>
          <p:nvPr>
            <p:ph idx="1"/>
          </p:nvPr>
        </p:nvSpPr>
        <p:spPr/>
        <p:txBody>
          <a:bodyPr/>
          <a:lstStyle/>
          <a:p>
            <a:pPr>
              <a:buFont typeface="Arial" panose="020B0604020202020204" pitchFamily="34" charset="0"/>
              <a:buChar char="•"/>
            </a:pPr>
            <a:r>
              <a:rPr lang="en-GB" dirty="0" smtClean="0">
                <a:solidFill>
                  <a:schemeClr val="bg1">
                    <a:lumMod val="65000"/>
                  </a:schemeClr>
                </a:solidFill>
              </a:rPr>
              <a:t>Challenge-Handshake authentication protocol</a:t>
            </a:r>
          </a:p>
          <a:p>
            <a:pPr>
              <a:buFont typeface="Arial" panose="020B0604020202020204" pitchFamily="34" charset="0"/>
              <a:buChar char="•"/>
            </a:pPr>
            <a:r>
              <a:rPr lang="en-GB" dirty="0" smtClean="0">
                <a:solidFill>
                  <a:schemeClr val="bg1">
                    <a:lumMod val="65000"/>
                  </a:schemeClr>
                </a:solidFill>
              </a:rPr>
              <a:t>Secure channel, AES/GCM 256 bytes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Authenticity scheme :</a:t>
            </a:r>
          </a:p>
          <a:p>
            <a:pPr lvl="1">
              <a:buFont typeface="Courier New" panose="02070309020205020404" pitchFamily="49" charset="0"/>
              <a:buChar char="o"/>
            </a:pPr>
            <a:r>
              <a:rPr lang="en-GB" dirty="0"/>
              <a:t> asymmetric cryptography, Public Key Infrastructure (PKI)</a:t>
            </a:r>
          </a:p>
          <a:p>
            <a:pPr marL="1693350" lvl="2" indent="-285750">
              <a:buFont typeface="Wingdings" panose="05000000000000000000" pitchFamily="2" charset="2"/>
              <a:buChar char="§"/>
            </a:pPr>
            <a:r>
              <a:rPr lang="en-GB" dirty="0"/>
              <a:t>DSA 2048 bytes</a:t>
            </a:r>
          </a:p>
          <a:p>
            <a:pPr marL="1693350" lvl="2" indent="-285750">
              <a:buFont typeface="Wingdings" panose="05000000000000000000" pitchFamily="2" charset="2"/>
              <a:buChar char="§"/>
            </a:pPr>
            <a:r>
              <a:rPr lang="en-GB" dirty="0"/>
              <a:t>RSA 2048 bytes</a:t>
            </a:r>
          </a:p>
          <a:p>
            <a:pPr lvl="1">
              <a:buFont typeface="Courier New" panose="02070309020205020404" pitchFamily="49" charset="0"/>
              <a:buChar char="o"/>
            </a:pPr>
            <a:r>
              <a:rPr lang="en-GB" dirty="0"/>
              <a:t>  </a:t>
            </a:r>
            <a:r>
              <a:rPr lang="en-GB" dirty="0">
                <a:solidFill>
                  <a:schemeClr val="bg1">
                    <a:lumMod val="65000"/>
                  </a:schemeClr>
                </a:solidFill>
              </a:rPr>
              <a:t>symmetric cryptography based on Kerberos, </a:t>
            </a:r>
          </a:p>
          <a:p>
            <a:pPr marL="1693350" lvl="2" indent="-285750">
              <a:buFont typeface="Wingdings" panose="05000000000000000000" pitchFamily="2" charset="2"/>
              <a:buChar char="§"/>
            </a:pPr>
            <a:r>
              <a:rPr lang="en-GB" dirty="0">
                <a:solidFill>
                  <a:schemeClr val="bg1">
                    <a:lumMod val="65000"/>
                  </a:schemeClr>
                </a:solidFill>
              </a:rPr>
              <a:t> HMAC 256 </a:t>
            </a:r>
            <a:r>
              <a:rPr lang="en-GB" dirty="0" smtClean="0">
                <a:solidFill>
                  <a:schemeClr val="bg1">
                    <a:lumMod val="65000"/>
                  </a:schemeClr>
                </a:solidFill>
              </a:rPr>
              <a:t>bytes</a:t>
            </a:r>
            <a:endParaRPr lang="en-GB" dirty="0">
              <a:solidFill>
                <a:schemeClr val="bg1">
                  <a:lumMod val="65000"/>
                </a:schemeClr>
              </a:solidFill>
            </a:endParaRPr>
          </a:p>
          <a:p>
            <a:pPr>
              <a:buFont typeface="Arial" panose="020B0604020202020204" pitchFamily="34" charset="0"/>
              <a:buChar char="•"/>
            </a:pPr>
            <a:endParaRPr lang="en-GB" dirty="0" smtClean="0"/>
          </a:p>
          <a:p>
            <a:pPr>
              <a:buFont typeface="Arial" panose="020B0604020202020204" pitchFamily="34" charset="0"/>
              <a:buChar char="•"/>
            </a:pPr>
            <a:r>
              <a:rPr lang="en-GB" dirty="0" smtClean="0">
                <a:solidFill>
                  <a:schemeClr val="bg1">
                    <a:lumMod val="65000"/>
                  </a:schemeClr>
                </a:solidFill>
              </a:rPr>
              <a:t>Access control</a:t>
            </a:r>
          </a:p>
          <a:p>
            <a:pPr>
              <a:buFont typeface="Arial" panose="020B0604020202020204" pitchFamily="34" charset="0"/>
              <a:buChar char="•"/>
            </a:pPr>
            <a:endParaRPr lang="en-GB" dirty="0" smtClean="0"/>
          </a:p>
        </p:txBody>
      </p:sp>
      <p:sp>
        <p:nvSpPr>
          <p:cNvPr id="5" name="Oval 4"/>
          <p:cNvSpPr/>
          <p:nvPr/>
        </p:nvSpPr>
        <p:spPr>
          <a:xfrm>
            <a:off x="6175510" y="794134"/>
            <a:ext cx="902586" cy="452068"/>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6" name="Rectangle 5"/>
          <p:cNvSpPr/>
          <p:nvPr/>
        </p:nvSpPr>
        <p:spPr>
          <a:xfrm>
            <a:off x="7161638" y="804235"/>
            <a:ext cx="774386" cy="41589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7" name="Oval 6"/>
          <p:cNvSpPr/>
          <p:nvPr/>
        </p:nvSpPr>
        <p:spPr>
          <a:xfrm>
            <a:off x="6091967" y="513103"/>
            <a:ext cx="1969949" cy="998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8119" y="2018583"/>
            <a:ext cx="2087593" cy="1897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235600" y="3270281"/>
            <a:ext cx="968148" cy="19950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10" name="Rounded Rectangle 9"/>
          <p:cNvSpPr/>
          <p:nvPr/>
        </p:nvSpPr>
        <p:spPr>
          <a:xfrm>
            <a:off x="7719674" y="3514571"/>
            <a:ext cx="968148" cy="19950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11" name="Oval 10"/>
          <p:cNvSpPr/>
          <p:nvPr/>
        </p:nvSpPr>
        <p:spPr>
          <a:xfrm>
            <a:off x="7142170" y="2813897"/>
            <a:ext cx="800981" cy="289328"/>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Central Authority CSI</a:t>
            </a:r>
          </a:p>
        </p:txBody>
      </p:sp>
      <p:sp>
        <p:nvSpPr>
          <p:cNvPr id="12" name="Rectangle 11"/>
          <p:cNvSpPr/>
          <p:nvPr/>
        </p:nvSpPr>
        <p:spPr>
          <a:xfrm>
            <a:off x="8187947" y="2265928"/>
            <a:ext cx="569316" cy="29161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3" name="Oval 12"/>
          <p:cNvSpPr/>
          <p:nvPr/>
        </p:nvSpPr>
        <p:spPr>
          <a:xfrm>
            <a:off x="7267408" y="2379596"/>
            <a:ext cx="693304" cy="308807"/>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7310932" y="2380626"/>
            <a:ext cx="60625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dirty="0" smtClean="0">
                <a:solidFill>
                  <a:prstClr val="black"/>
                </a:solidFill>
                <a:latin typeface="Calibri" panose="020F0502020204030204"/>
              </a:rPr>
              <a:t>negotiation</a:t>
            </a:r>
            <a:endParaRPr lang="en-GB" sz="700" kern="0" dirty="0">
              <a:solidFill>
                <a:prstClr val="black"/>
              </a:solidFill>
              <a:latin typeface="Calibri" panose="020F0502020204030204"/>
            </a:endParaRPr>
          </a:p>
        </p:txBody>
      </p:sp>
      <p:sp>
        <p:nvSpPr>
          <p:cNvPr id="16" name="Rectangle 15"/>
          <p:cNvSpPr/>
          <p:nvPr/>
        </p:nvSpPr>
        <p:spPr>
          <a:xfrm>
            <a:off x="8127145" y="2833790"/>
            <a:ext cx="664818" cy="29373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rPr>
              <a:t>Central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rPr>
              <a:t>Authority</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noProof="0" dirty="0" smtClean="0">
                <a:solidFill>
                  <a:prstClr val="black"/>
                </a:solidFill>
                <a:latin typeface="Calibri" panose="020F0502020204030204"/>
              </a:rPr>
              <a:t>Service</a:t>
            </a:r>
            <a:endParaRPr kumimoji="0" lang="en-GB" sz="700" b="0" i="0" u="none" strike="noStrike" kern="0" cap="none" spc="0" normalizeH="0" baseline="0" noProof="0" dirty="0" smtClean="0">
              <a:ln>
                <a:noFill/>
              </a:ln>
              <a:solidFill>
                <a:prstClr val="black"/>
              </a:solidFill>
              <a:effectLst/>
              <a:uLnTx/>
              <a:uFillTx/>
              <a:latin typeface="Calibri" panose="020F0502020204030204"/>
            </a:endParaRPr>
          </a:p>
        </p:txBody>
      </p:sp>
      <p:sp>
        <p:nvSpPr>
          <p:cNvPr id="17" name="Rounded Rectangle 16"/>
          <p:cNvSpPr/>
          <p:nvPr/>
        </p:nvSpPr>
        <p:spPr>
          <a:xfrm>
            <a:off x="3964939" y="4097547"/>
            <a:ext cx="1313752" cy="32301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18" name="Rounded Rectangle 17"/>
          <p:cNvSpPr/>
          <p:nvPr/>
        </p:nvSpPr>
        <p:spPr>
          <a:xfrm>
            <a:off x="5645409" y="4165709"/>
            <a:ext cx="348398" cy="254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Calibri" panose="020F0502020204030204" pitchFamily="34" charset="0"/>
                <a:cs typeface="Calibri" panose="020F0502020204030204" pitchFamily="34" charset="0"/>
              </a:rPr>
              <a:t>A</a:t>
            </a:r>
            <a:endParaRPr lang="en-GB" sz="1013" dirty="0">
              <a:latin typeface="Calibri" panose="020F0502020204030204" pitchFamily="34" charset="0"/>
              <a:cs typeface="Calibri" panose="020F0502020204030204" pitchFamily="34" charset="0"/>
            </a:endParaRPr>
          </a:p>
        </p:txBody>
      </p:sp>
      <p:sp>
        <p:nvSpPr>
          <p:cNvPr id="19" name="Oval 18"/>
          <p:cNvSpPr/>
          <p:nvPr/>
        </p:nvSpPr>
        <p:spPr>
          <a:xfrm>
            <a:off x="3717984" y="3916393"/>
            <a:ext cx="2656937" cy="700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5952552" y="336430"/>
            <a:ext cx="2251195" cy="1254293"/>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533072" y="3812875"/>
            <a:ext cx="3005751" cy="884688"/>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8812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30063" y="3972386"/>
            <a:ext cx="409086" cy="276999"/>
          </a:xfrm>
          <a:prstGeom prst="rect">
            <a:avLst/>
          </a:prstGeom>
          <a:noFill/>
        </p:spPr>
        <p:txBody>
          <a:bodyPr wrap="none" rtlCol="0">
            <a:spAutoFit/>
          </a:bodyPr>
          <a:lstStyle/>
          <a:p>
            <a:r>
              <a:rPr lang="en-GB" sz="1200" dirty="0" smtClean="0"/>
              <a:t>AD</a:t>
            </a:r>
            <a:endParaRPr lang="en-GB" dirty="0"/>
          </a:p>
        </p:txBody>
      </p:sp>
      <p:sp>
        <p:nvSpPr>
          <p:cNvPr id="62" name="TextBox 61"/>
          <p:cNvSpPr txBox="1"/>
          <p:nvPr/>
        </p:nvSpPr>
        <p:spPr>
          <a:xfrm>
            <a:off x="894587" y="3993100"/>
            <a:ext cx="409086" cy="276999"/>
          </a:xfrm>
          <a:prstGeom prst="rect">
            <a:avLst/>
          </a:prstGeom>
          <a:noFill/>
        </p:spPr>
        <p:txBody>
          <a:bodyPr wrap="none" rtlCol="0">
            <a:spAutoFit/>
          </a:bodyPr>
          <a:lstStyle/>
          <a:p>
            <a:r>
              <a:rPr lang="en-GB" sz="1200" dirty="0" smtClean="0"/>
              <a:t>AD</a:t>
            </a:r>
            <a:endParaRPr lang="en-GB" dirty="0"/>
          </a:p>
        </p:txBody>
      </p:sp>
      <p:sp>
        <p:nvSpPr>
          <p:cNvPr id="26" name="TextBox 25"/>
          <p:cNvSpPr txBox="1"/>
          <p:nvPr/>
        </p:nvSpPr>
        <p:spPr>
          <a:xfrm>
            <a:off x="3682327" y="2066739"/>
            <a:ext cx="409086" cy="276999"/>
          </a:xfrm>
          <a:prstGeom prst="rect">
            <a:avLst/>
          </a:prstGeom>
          <a:noFill/>
        </p:spPr>
        <p:txBody>
          <a:bodyPr wrap="none" rtlCol="0">
            <a:spAutoFit/>
          </a:bodyPr>
          <a:lstStyle/>
          <a:p>
            <a:r>
              <a:rPr lang="en-GB" sz="1200" dirty="0" smtClean="0"/>
              <a:t>AD</a:t>
            </a:r>
            <a:endParaRPr lang="en-GB" dirty="0"/>
          </a:p>
        </p:txBody>
      </p:sp>
      <p:sp>
        <p:nvSpPr>
          <p:cNvPr id="2" name="Title 1"/>
          <p:cNvSpPr>
            <a:spLocks noGrp="1"/>
          </p:cNvSpPr>
          <p:nvPr>
            <p:ph type="title"/>
          </p:nvPr>
        </p:nvSpPr>
        <p:spPr/>
        <p:txBody>
          <a:bodyPr/>
          <a:lstStyle/>
          <a:p>
            <a:r>
              <a:rPr lang="en-GB" dirty="0" smtClean="0"/>
              <a:t>Asymmetric authenticity scheme</a:t>
            </a:r>
            <a:endParaRPr lang="en-GB" dirty="0"/>
          </a:p>
        </p:txBody>
      </p:sp>
      <p:sp>
        <p:nvSpPr>
          <p:cNvPr id="3" name="Rectangle 2"/>
          <p:cNvSpPr/>
          <p:nvPr/>
        </p:nvSpPr>
        <p:spPr>
          <a:xfrm>
            <a:off x="5373029" y="3406106"/>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 name="Rectangle 3"/>
          <p:cNvSpPr/>
          <p:nvPr/>
        </p:nvSpPr>
        <p:spPr>
          <a:xfrm>
            <a:off x="2802263" y="3413333"/>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Rectangle 4"/>
          <p:cNvSpPr/>
          <p:nvPr/>
        </p:nvSpPr>
        <p:spPr>
          <a:xfrm>
            <a:off x="5376027" y="2409522"/>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6" name="Rectangle 5"/>
          <p:cNvSpPr/>
          <p:nvPr/>
        </p:nvSpPr>
        <p:spPr>
          <a:xfrm>
            <a:off x="1117664" y="2409522"/>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4167416" y="170252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8" name="Rectangle 7"/>
          <p:cNvSpPr/>
          <p:nvPr/>
        </p:nvSpPr>
        <p:spPr>
          <a:xfrm>
            <a:off x="4114180" y="815577"/>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9" name="Oval 8"/>
          <p:cNvSpPr/>
          <p:nvPr/>
        </p:nvSpPr>
        <p:spPr>
          <a:xfrm>
            <a:off x="2307121" y="2493304"/>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10" name="Rectangle 9"/>
          <p:cNvSpPr/>
          <p:nvPr/>
        </p:nvSpPr>
        <p:spPr>
          <a:xfrm>
            <a:off x="5686069" y="2531600"/>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11" name="Oval 10"/>
          <p:cNvSpPr/>
          <p:nvPr/>
        </p:nvSpPr>
        <p:spPr>
          <a:xfrm>
            <a:off x="1117666" y="2493304"/>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12" name="Rectangle 11"/>
          <p:cNvSpPr/>
          <p:nvPr/>
        </p:nvSpPr>
        <p:spPr>
          <a:xfrm>
            <a:off x="3243800"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13" name="Rectangle 12"/>
          <p:cNvSpPr/>
          <p:nvPr/>
        </p:nvSpPr>
        <p:spPr>
          <a:xfrm>
            <a:off x="5379722" y="3475377"/>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cxnSp>
        <p:nvCxnSpPr>
          <p:cNvPr id="14" name="Straight Arrow Connector 13"/>
          <p:cNvCxnSpPr>
            <a:stCxn id="11" idx="0"/>
          </p:cNvCxnSpPr>
          <p:nvPr/>
        </p:nvCxnSpPr>
        <p:spPr>
          <a:xfrm flipV="1">
            <a:off x="1654991" y="922022"/>
            <a:ext cx="2459187" cy="1571277"/>
          </a:xfrm>
          <a:prstGeom prst="straightConnector1">
            <a:avLst/>
          </a:prstGeom>
          <a:noFill/>
          <a:ln w="19050" cap="flat" cmpd="sng" algn="ctr">
            <a:solidFill>
              <a:srgbClr val="70AD47"/>
            </a:solidFill>
            <a:prstDash val="solid"/>
            <a:miter lim="800000"/>
            <a:headEnd type="triangle"/>
            <a:tailEnd type="triangle"/>
          </a:ln>
          <a:effectLst/>
        </p:spPr>
      </p:cxnSp>
      <p:cxnSp>
        <p:nvCxnSpPr>
          <p:cNvPr id="15" name="Straight Arrow Connector 14"/>
          <p:cNvCxnSpPr>
            <a:stCxn id="11" idx="7"/>
          </p:cNvCxnSpPr>
          <p:nvPr/>
        </p:nvCxnSpPr>
        <p:spPr>
          <a:xfrm flipV="1">
            <a:off x="2034944" y="1242062"/>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16" name="TextBox 15"/>
          <p:cNvSpPr txBox="1"/>
          <p:nvPr/>
        </p:nvSpPr>
        <p:spPr>
          <a:xfrm rot="19686365">
            <a:off x="1978090" y="1170784"/>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17" name="TextBox 16"/>
          <p:cNvSpPr txBox="1"/>
          <p:nvPr/>
        </p:nvSpPr>
        <p:spPr>
          <a:xfrm rot="19696691">
            <a:off x="2130588" y="1608283"/>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18" name="Arc 17"/>
          <p:cNvSpPr/>
          <p:nvPr/>
        </p:nvSpPr>
        <p:spPr>
          <a:xfrm rot="10800000">
            <a:off x="1798413" y="2772136"/>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19" name="TextBox 18"/>
          <p:cNvSpPr txBox="1"/>
          <p:nvPr/>
        </p:nvSpPr>
        <p:spPr>
          <a:xfrm>
            <a:off x="1885855" y="3000692"/>
            <a:ext cx="622286"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endParaRPr lang="en-GB" dirty="0">
              <a:solidFill>
                <a:prstClr val="black"/>
              </a:solidFill>
              <a:latin typeface="Calibri" panose="020F0502020204030204"/>
            </a:endParaRPr>
          </a:p>
        </p:txBody>
      </p:sp>
      <p:cxnSp>
        <p:nvCxnSpPr>
          <p:cNvPr id="20" name="Straight Arrow Connector 19"/>
          <p:cNvCxnSpPr>
            <a:stCxn id="12" idx="3"/>
            <a:endCxn id="13" idx="1"/>
          </p:cNvCxnSpPr>
          <p:nvPr/>
        </p:nvCxnSpPr>
        <p:spPr>
          <a:xfrm>
            <a:off x="3762457" y="3641861"/>
            <a:ext cx="1617266"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sp>
        <p:nvSpPr>
          <p:cNvPr id="21" name="Arc 20"/>
          <p:cNvSpPr/>
          <p:nvPr/>
        </p:nvSpPr>
        <p:spPr>
          <a:xfrm rot="9363021">
            <a:off x="5468222" y="2743400"/>
            <a:ext cx="876855" cy="858693"/>
          </a:xfrm>
          <a:prstGeom prst="arc">
            <a:avLst>
              <a:gd name="adj1" fmla="val 10415306"/>
              <a:gd name="adj2" fmla="val 17548426"/>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2" name="Arc 21"/>
          <p:cNvSpPr/>
          <p:nvPr/>
        </p:nvSpPr>
        <p:spPr>
          <a:xfrm rot="13099628">
            <a:off x="2946335" y="2403656"/>
            <a:ext cx="902164" cy="1222753"/>
          </a:xfrm>
          <a:prstGeom prst="arc">
            <a:avLst>
              <a:gd name="adj1" fmla="val 14672724"/>
              <a:gd name="adj2" fmla="val 19284282"/>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3" name="TextBox 22"/>
          <p:cNvSpPr txBox="1"/>
          <p:nvPr/>
        </p:nvSpPr>
        <p:spPr>
          <a:xfrm>
            <a:off x="2885344" y="3062486"/>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24" name="TextBox 23"/>
          <p:cNvSpPr txBox="1"/>
          <p:nvPr/>
        </p:nvSpPr>
        <p:spPr>
          <a:xfrm>
            <a:off x="5406094" y="3017353"/>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AuthId3/</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25" name="TextBox 24"/>
          <p:cNvSpPr txBox="1"/>
          <p:nvPr/>
        </p:nvSpPr>
        <p:spPr>
          <a:xfrm>
            <a:off x="4066746" y="3400324"/>
            <a:ext cx="928459"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AuthId2</a:t>
            </a:r>
            <a:r>
              <a:rPr lang="en-GB" sz="1050" dirty="0" smtClean="0">
                <a:solidFill>
                  <a:prstClr val="black"/>
                </a:solidFill>
                <a:latin typeface="Calibri" panose="020F0502020204030204"/>
              </a:rPr>
              <a:t>/ </a:t>
            </a:r>
            <a:r>
              <a:rPr lang="en-GB" sz="1050" dirty="0" err="1" smtClean="0">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27" name="Straight Arrow Connector 26"/>
          <p:cNvCxnSpPr>
            <a:stCxn id="7" idx="2"/>
          </p:cNvCxnSpPr>
          <p:nvPr/>
        </p:nvCxnSpPr>
        <p:spPr>
          <a:xfrm>
            <a:off x="4529677" y="2189975"/>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28" name="TextBox 27"/>
          <p:cNvSpPr txBox="1"/>
          <p:nvPr/>
        </p:nvSpPr>
        <p:spPr>
          <a:xfrm>
            <a:off x="2760152" y="3526320"/>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9" name="TextBox 28"/>
          <p:cNvSpPr txBox="1"/>
          <p:nvPr/>
        </p:nvSpPr>
        <p:spPr>
          <a:xfrm>
            <a:off x="6005570" y="35045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0" name="TextBox 29"/>
          <p:cNvSpPr txBox="1"/>
          <p:nvPr/>
        </p:nvSpPr>
        <p:spPr>
          <a:xfrm>
            <a:off x="1484747" y="3841531"/>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1" name="TextBox 30"/>
          <p:cNvSpPr txBox="1"/>
          <p:nvPr/>
        </p:nvSpPr>
        <p:spPr>
          <a:xfrm>
            <a:off x="5743109" y="3841531"/>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2" name="Hexagon 31"/>
          <p:cNvSpPr/>
          <p:nvPr/>
        </p:nvSpPr>
        <p:spPr>
          <a:xfrm>
            <a:off x="1226400" y="344921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3" name="Hexagon 32"/>
          <p:cNvSpPr/>
          <p:nvPr/>
        </p:nvSpPr>
        <p:spPr>
          <a:xfrm>
            <a:off x="6946162" y="3430909"/>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4" name="Hexagon 33"/>
          <p:cNvSpPr/>
          <p:nvPr/>
        </p:nvSpPr>
        <p:spPr>
          <a:xfrm>
            <a:off x="4060506" y="1359437"/>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904" y="3313384"/>
            <a:ext cx="315305" cy="315305"/>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5175" y="740977"/>
            <a:ext cx="326508" cy="326508"/>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865" y="1903402"/>
            <a:ext cx="318308" cy="318308"/>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499" y="1888368"/>
            <a:ext cx="315848" cy="315848"/>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8489" y="2088034"/>
            <a:ext cx="325148" cy="325148"/>
          </a:xfrm>
          <a:prstGeom prst="rect">
            <a:avLst/>
          </a:prstGeom>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1" y="3316402"/>
            <a:ext cx="315305" cy="315305"/>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39" y="3704255"/>
            <a:ext cx="318308" cy="318308"/>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573" y="3689221"/>
            <a:ext cx="315848" cy="315848"/>
          </a:xfrm>
          <a:prstGeom prst="rect">
            <a:avLst/>
          </a:prstGeom>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563" y="3888887"/>
            <a:ext cx="325148" cy="325148"/>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2792" y="3817125"/>
            <a:ext cx="325148" cy="325148"/>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2800" y="2432063"/>
            <a:ext cx="315848" cy="315848"/>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9574" y="3706715"/>
            <a:ext cx="315848" cy="31584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144" y="1377480"/>
            <a:ext cx="318308" cy="318308"/>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2863" y="1361103"/>
            <a:ext cx="315848" cy="315848"/>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0199" y="1449259"/>
            <a:ext cx="312912" cy="312912"/>
          </a:xfrm>
          <a:prstGeom prst="rect">
            <a:avLst/>
          </a:prstGeom>
        </p:spPr>
      </p:pic>
      <p:pic>
        <p:nvPicPr>
          <p:cNvPr id="54" name="Pictur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3836" y="1093119"/>
            <a:ext cx="339275" cy="339275"/>
          </a:xfrm>
          <a:prstGeom prst="rect">
            <a:avLst/>
          </a:prstGeom>
        </p:spPr>
      </p:pic>
      <p:sp>
        <p:nvSpPr>
          <p:cNvPr id="55" name="TextBox 54"/>
          <p:cNvSpPr txBox="1"/>
          <p:nvPr/>
        </p:nvSpPr>
        <p:spPr>
          <a:xfrm>
            <a:off x="7869473" y="1064126"/>
            <a:ext cx="1045799" cy="276999"/>
          </a:xfrm>
          <a:prstGeom prst="rect">
            <a:avLst/>
          </a:prstGeom>
          <a:noFill/>
        </p:spPr>
        <p:txBody>
          <a:bodyPr wrap="none" rtlCol="0">
            <a:spAutoFit/>
          </a:bodyPr>
          <a:lstStyle/>
          <a:p>
            <a:r>
              <a:rPr lang="en-GB" sz="1200" dirty="0" smtClean="0"/>
              <a:t>Private key</a:t>
            </a:r>
            <a:endParaRPr lang="en-GB" sz="1200" dirty="0"/>
          </a:p>
        </p:txBody>
      </p:sp>
      <p:sp>
        <p:nvSpPr>
          <p:cNvPr id="56" name="TextBox 55"/>
          <p:cNvSpPr txBox="1"/>
          <p:nvPr/>
        </p:nvSpPr>
        <p:spPr>
          <a:xfrm>
            <a:off x="7869473" y="1467215"/>
            <a:ext cx="962251" cy="276999"/>
          </a:xfrm>
          <a:prstGeom prst="rect">
            <a:avLst/>
          </a:prstGeom>
          <a:noFill/>
        </p:spPr>
        <p:txBody>
          <a:bodyPr wrap="none" rtlCol="0">
            <a:spAutoFit/>
          </a:bodyPr>
          <a:lstStyle/>
          <a:p>
            <a:r>
              <a:rPr lang="en-GB" sz="1200" dirty="0" smtClean="0"/>
              <a:t>Public key</a:t>
            </a:r>
            <a:endParaRPr lang="en-GB" sz="1200" dirty="0"/>
          </a:p>
        </p:txBody>
      </p:sp>
      <p:sp>
        <p:nvSpPr>
          <p:cNvPr id="58" name="TextBox 57"/>
          <p:cNvSpPr txBox="1"/>
          <p:nvPr/>
        </p:nvSpPr>
        <p:spPr>
          <a:xfrm>
            <a:off x="4340513" y="3817771"/>
            <a:ext cx="510076" cy="276999"/>
          </a:xfrm>
          <a:prstGeom prst="rect">
            <a:avLst/>
          </a:prstGeom>
          <a:noFill/>
        </p:spPr>
        <p:txBody>
          <a:bodyPr wrap="none" rtlCol="0">
            <a:spAutoFit/>
          </a:bodyPr>
          <a:lstStyle/>
          <a:p>
            <a:r>
              <a:rPr lang="en-GB" sz="1200" dirty="0" err="1" smtClean="0"/>
              <a:t>msg</a:t>
            </a:r>
            <a:endParaRPr lang="en-GB" sz="1200" dirty="0"/>
          </a:p>
        </p:txBody>
      </p:sp>
      <p:sp>
        <p:nvSpPr>
          <p:cNvPr id="59" name="Rectangle 58"/>
          <p:cNvSpPr/>
          <p:nvPr/>
        </p:nvSpPr>
        <p:spPr>
          <a:xfrm>
            <a:off x="4417435" y="3868413"/>
            <a:ext cx="363107" cy="2116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c 59"/>
          <p:cNvSpPr/>
          <p:nvPr/>
        </p:nvSpPr>
        <p:spPr>
          <a:xfrm rot="3293382">
            <a:off x="4900121" y="1095578"/>
            <a:ext cx="840155" cy="800696"/>
          </a:xfrm>
          <a:prstGeom prst="arc">
            <a:avLst>
              <a:gd name="adj1" fmla="val 9504496"/>
              <a:gd name="adj2" fmla="val 6011998"/>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61" name="Arc 60"/>
          <p:cNvSpPr/>
          <p:nvPr/>
        </p:nvSpPr>
        <p:spPr>
          <a:xfrm rot="18696921">
            <a:off x="288051" y="2258078"/>
            <a:ext cx="1857432" cy="1349187"/>
          </a:xfrm>
          <a:prstGeom prst="arc">
            <a:avLst>
              <a:gd name="adj1" fmla="val 10789980"/>
              <a:gd name="adj2" fmla="val 993850"/>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63" name="Arc 62"/>
          <p:cNvSpPr/>
          <p:nvPr/>
        </p:nvSpPr>
        <p:spPr>
          <a:xfrm rot="9622588">
            <a:off x="826203" y="2536627"/>
            <a:ext cx="3390462" cy="1765482"/>
          </a:xfrm>
          <a:prstGeom prst="arc">
            <a:avLst>
              <a:gd name="adj1" fmla="val 13562866"/>
              <a:gd name="adj2" fmla="val 21075503"/>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cxnSp>
        <p:nvCxnSpPr>
          <p:cNvPr id="65" name="Straight Arrow Connector 64"/>
          <p:cNvCxnSpPr/>
          <p:nvPr/>
        </p:nvCxnSpPr>
        <p:spPr>
          <a:xfrm flipH="1">
            <a:off x="1032933" y="3127650"/>
            <a:ext cx="852924" cy="576605"/>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86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645542"/>
            <a:ext cx="8309971" cy="3094220"/>
          </a:xfrm>
          <a:prstGeom prst="rect">
            <a:avLst/>
          </a:prstGeom>
        </p:spPr>
      </p:pic>
      <p:sp>
        <p:nvSpPr>
          <p:cNvPr id="2" name="Title 1"/>
          <p:cNvSpPr>
            <a:spLocks noGrp="1"/>
          </p:cNvSpPr>
          <p:nvPr>
            <p:ph type="title"/>
          </p:nvPr>
        </p:nvSpPr>
        <p:spPr/>
        <p:txBody>
          <a:bodyPr/>
          <a:lstStyle/>
          <a:p>
            <a:r>
              <a:rPr lang="en-GB" dirty="0" smtClean="0"/>
              <a:t>Test Service</a:t>
            </a:r>
            <a:endParaRPr lang="en-GB" dirty="0"/>
          </a:p>
        </p:txBody>
      </p:sp>
      <p:sp>
        <p:nvSpPr>
          <p:cNvPr id="4" name="Rectangle 3"/>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0" name="Rectangle 9"/>
          <p:cNvSpPr/>
          <p:nvPr/>
        </p:nvSpPr>
        <p:spPr>
          <a:xfrm>
            <a:off x="323120" y="1719619"/>
            <a:ext cx="8309971" cy="203476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6131" y="833361"/>
            <a:ext cx="8427493" cy="886257"/>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2" name="Rectangle 11"/>
          <p:cNvSpPr/>
          <p:nvPr/>
        </p:nvSpPr>
        <p:spPr>
          <a:xfrm>
            <a:off x="3355379" y="1719618"/>
            <a:ext cx="2133600" cy="480770"/>
          </a:xfrm>
          <a:prstGeom prst="rect">
            <a:avLst/>
          </a:prstGeom>
          <a:solidFill>
            <a:schemeClr val="accent3"/>
          </a:solidFill>
          <a:ln w="19050">
            <a:solidFill>
              <a:schemeClr val="tx1"/>
            </a:solidFill>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err="1" smtClean="0"/>
              <a:t>ProviderTS</a:t>
            </a:r>
            <a:endParaRPr lang="en-GB" sz="1200" dirty="0" smtClean="0"/>
          </a:p>
        </p:txBody>
      </p:sp>
    </p:spTree>
    <p:extLst>
      <p:ext uri="{BB962C8B-B14F-4D97-AF65-F5344CB8AC3E}">
        <p14:creationId xmlns:p14="http://schemas.microsoft.com/office/powerpoint/2010/main" val="34117431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645542"/>
            <a:ext cx="8309971" cy="3094220"/>
          </a:xfrm>
          <a:prstGeom prst="rect">
            <a:avLst/>
          </a:prstGeom>
        </p:spPr>
      </p:pic>
      <p:sp>
        <p:nvSpPr>
          <p:cNvPr id="2" name="Title 1"/>
          <p:cNvSpPr>
            <a:spLocks noGrp="1"/>
          </p:cNvSpPr>
          <p:nvPr>
            <p:ph type="title"/>
          </p:nvPr>
        </p:nvSpPr>
        <p:spPr/>
        <p:txBody>
          <a:bodyPr/>
          <a:lstStyle/>
          <a:p>
            <a:r>
              <a:rPr lang="en-GB" dirty="0" smtClean="0"/>
              <a:t>Test Service</a:t>
            </a:r>
            <a:endParaRPr lang="en-GB" dirty="0"/>
          </a:p>
        </p:txBody>
      </p:sp>
      <p:sp>
        <p:nvSpPr>
          <p:cNvPr id="10" name="Rectangle 9"/>
          <p:cNvSpPr/>
          <p:nvPr/>
        </p:nvSpPr>
        <p:spPr>
          <a:xfrm>
            <a:off x="323120" y="2571231"/>
            <a:ext cx="8309971" cy="118315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Rectangle 8"/>
          <p:cNvSpPr/>
          <p:nvPr/>
        </p:nvSpPr>
        <p:spPr>
          <a:xfrm>
            <a:off x="3205253" y="2571231"/>
            <a:ext cx="2133600" cy="480770"/>
          </a:xfrm>
          <a:prstGeom prst="rect">
            <a:avLst/>
          </a:prstGeom>
          <a:solidFill>
            <a:schemeClr val="accent3"/>
          </a:solidFill>
          <a:ln w="19050">
            <a:solidFill>
              <a:schemeClr val="tx1"/>
            </a:solidFill>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err="1" smtClean="0"/>
              <a:t>ConsumerTS</a:t>
            </a:r>
            <a:endParaRPr lang="en-GB" sz="1200" dirty="0"/>
          </a:p>
        </p:txBody>
      </p:sp>
      <p:sp>
        <p:nvSpPr>
          <p:cNvPr id="13" name="Rectangle 12"/>
          <p:cNvSpPr/>
          <p:nvPr/>
        </p:nvSpPr>
        <p:spPr>
          <a:xfrm>
            <a:off x="235864" y="652841"/>
            <a:ext cx="8418515" cy="10301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5864" y="1692323"/>
            <a:ext cx="8427493" cy="886257"/>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4" name="Rectangle 13"/>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664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concept - Authentication</a:t>
            </a:r>
            <a:endParaRPr lang="en-GB" dirty="0"/>
          </a:p>
        </p:txBody>
      </p:sp>
      <p:sp>
        <p:nvSpPr>
          <p:cNvPr id="32" name="Rectangle 31"/>
          <p:cNvSpPr/>
          <p:nvPr/>
        </p:nvSpPr>
        <p:spPr>
          <a:xfrm>
            <a:off x="191383" y="774848"/>
            <a:ext cx="1287404" cy="61536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Cons/</a:t>
            </a:r>
            <a:r>
              <a:rPr kumimoji="0" lang="en-GB" sz="1200" b="0" i="0" u="none" strike="noStrike" kern="0" cap="none" spc="0" normalizeH="0" baseline="0" noProof="0" dirty="0" err="1" smtClean="0">
                <a:ln>
                  <a:noFill/>
                </a:ln>
                <a:solidFill>
                  <a:prstClr val="black"/>
                </a:solidFill>
                <a:effectLst/>
                <a:uLnTx/>
                <a:uFillTx/>
                <a:latin typeface="Calibri" panose="020F0502020204030204"/>
                <a:ea typeface="+mn-ea"/>
                <a:cs typeface="+mn-cs"/>
              </a:rPr>
              <a:t>prov</a:t>
            </a:r>
            <a:endPar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Application</a:t>
            </a:r>
          </a:p>
        </p:txBody>
      </p:sp>
      <p:sp>
        <p:nvSpPr>
          <p:cNvPr id="33" name="Rectangle 32"/>
          <p:cNvSpPr/>
          <p:nvPr/>
        </p:nvSpPr>
        <p:spPr>
          <a:xfrm>
            <a:off x="2953810" y="936257"/>
            <a:ext cx="1287404" cy="615364"/>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Access control</a:t>
            </a:r>
          </a:p>
        </p:txBody>
      </p:sp>
      <p:sp>
        <p:nvSpPr>
          <p:cNvPr id="34" name="Rectangle 33"/>
          <p:cNvSpPr/>
          <p:nvPr/>
        </p:nvSpPr>
        <p:spPr>
          <a:xfrm>
            <a:off x="5153267" y="775032"/>
            <a:ext cx="1287404" cy="615364"/>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Transport Layer</a:t>
            </a:r>
          </a:p>
        </p:txBody>
      </p:sp>
      <p:cxnSp>
        <p:nvCxnSpPr>
          <p:cNvPr id="36" name="Straight Connector 35"/>
          <p:cNvCxnSpPr>
            <a:stCxn id="32" idx="2"/>
          </p:cNvCxnSpPr>
          <p:nvPr/>
        </p:nvCxnSpPr>
        <p:spPr>
          <a:xfrm flipH="1">
            <a:off x="817521" y="1390212"/>
            <a:ext cx="17564" cy="2583073"/>
          </a:xfrm>
          <a:prstGeom prst="line">
            <a:avLst/>
          </a:prstGeom>
          <a:noFill/>
          <a:ln w="19050" cap="flat" cmpd="sng" algn="ctr">
            <a:solidFill>
              <a:srgbClr val="5B9BD5"/>
            </a:solidFill>
            <a:prstDash val="solid"/>
            <a:miter lim="800000"/>
          </a:ln>
          <a:effectLst/>
        </p:spPr>
      </p:cxnSp>
      <p:cxnSp>
        <p:nvCxnSpPr>
          <p:cNvPr id="37" name="Straight Connector 36"/>
          <p:cNvCxnSpPr>
            <a:stCxn id="41" idx="2"/>
          </p:cNvCxnSpPr>
          <p:nvPr/>
        </p:nvCxnSpPr>
        <p:spPr>
          <a:xfrm>
            <a:off x="3602913" y="1616397"/>
            <a:ext cx="0" cy="2210977"/>
          </a:xfrm>
          <a:prstGeom prst="line">
            <a:avLst/>
          </a:prstGeom>
          <a:noFill/>
          <a:ln w="19050" cap="flat" cmpd="sng" algn="ctr">
            <a:solidFill>
              <a:srgbClr val="ED7D31"/>
            </a:solidFill>
            <a:prstDash val="solid"/>
            <a:miter lim="800000"/>
          </a:ln>
          <a:effectLst/>
        </p:spPr>
      </p:cxnSp>
      <p:cxnSp>
        <p:nvCxnSpPr>
          <p:cNvPr id="38" name="Straight Connector 37"/>
          <p:cNvCxnSpPr/>
          <p:nvPr/>
        </p:nvCxnSpPr>
        <p:spPr>
          <a:xfrm flipH="1">
            <a:off x="5797050" y="1082714"/>
            <a:ext cx="1" cy="3190173"/>
          </a:xfrm>
          <a:prstGeom prst="line">
            <a:avLst/>
          </a:prstGeom>
          <a:noFill/>
          <a:ln w="19050" cap="flat" cmpd="sng" algn="ctr">
            <a:solidFill>
              <a:sysClr val="windowText" lastClr="000000"/>
            </a:solidFill>
            <a:prstDash val="sysDot"/>
            <a:miter lim="800000"/>
          </a:ln>
          <a:effectLst/>
        </p:spPr>
      </p:cxnSp>
      <p:cxnSp>
        <p:nvCxnSpPr>
          <p:cNvPr id="39" name="Straight Connector 38"/>
          <p:cNvCxnSpPr/>
          <p:nvPr/>
        </p:nvCxnSpPr>
        <p:spPr>
          <a:xfrm flipH="1">
            <a:off x="7954870" y="1082714"/>
            <a:ext cx="1" cy="3204000"/>
          </a:xfrm>
          <a:prstGeom prst="line">
            <a:avLst/>
          </a:prstGeom>
          <a:noFill/>
          <a:ln w="19050" cap="flat" cmpd="sng" algn="ctr">
            <a:solidFill>
              <a:schemeClr val="bg2">
                <a:lumMod val="60000"/>
                <a:lumOff val="40000"/>
              </a:schemeClr>
            </a:solidFill>
            <a:prstDash val="solid"/>
            <a:miter lim="800000"/>
          </a:ln>
          <a:effectLst/>
        </p:spPr>
      </p:cxnSp>
      <p:sp>
        <p:nvSpPr>
          <p:cNvPr id="40" name="TextBox 39"/>
          <p:cNvSpPr txBox="1"/>
          <p:nvPr/>
        </p:nvSpPr>
        <p:spPr>
          <a:xfrm>
            <a:off x="3372369" y="662890"/>
            <a:ext cx="417102" cy="242374"/>
          </a:xfrm>
          <a:prstGeom prst="rect">
            <a:avLst/>
          </a:prstGeom>
          <a:noFill/>
        </p:spPr>
        <p:txBody>
          <a:bodyPr wrap="none" rtlCol="0">
            <a:spAutoFit/>
          </a:bodyPr>
          <a:lstStyle/>
          <a:p>
            <a:pPr defTabSz="457200" fontAlgn="auto">
              <a:spcBef>
                <a:spcPts val="0"/>
              </a:spcBef>
              <a:spcAft>
                <a:spcPts val="0"/>
              </a:spcAft>
            </a:pPr>
            <a:r>
              <a:rPr lang="en-GB" sz="975" dirty="0">
                <a:solidFill>
                  <a:prstClr val="black"/>
                </a:solidFill>
                <a:latin typeface="Calibri" panose="020F0502020204030204"/>
              </a:rPr>
              <a:t>MAL</a:t>
            </a:r>
          </a:p>
        </p:txBody>
      </p:sp>
      <p:sp>
        <p:nvSpPr>
          <p:cNvPr id="41" name="Rectangle 40"/>
          <p:cNvSpPr/>
          <p:nvPr/>
        </p:nvSpPr>
        <p:spPr>
          <a:xfrm>
            <a:off x="2801321" y="662891"/>
            <a:ext cx="1603184" cy="953506"/>
          </a:xfrm>
          <a:prstGeom prst="rect">
            <a:avLst/>
          </a:prstGeom>
          <a:noFill/>
          <a:ln w="12700" cap="flat" cmpd="sng" algn="ctr">
            <a:solidFill>
              <a:srgbClr val="ED7D31"/>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975"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42" name="Straight Arrow Connector 41"/>
          <p:cNvCxnSpPr/>
          <p:nvPr/>
        </p:nvCxnSpPr>
        <p:spPr>
          <a:xfrm flipH="1">
            <a:off x="835085" y="2103395"/>
            <a:ext cx="7119786" cy="71747"/>
          </a:xfrm>
          <a:prstGeom prst="straightConnector1">
            <a:avLst/>
          </a:prstGeom>
          <a:noFill/>
          <a:ln w="19050" cap="flat" cmpd="sng" algn="ctr">
            <a:solidFill>
              <a:srgbClr val="70AD47"/>
            </a:solidFill>
            <a:prstDash val="solid"/>
            <a:round/>
            <a:headEnd type="none" w="med" len="med"/>
            <a:tailEnd type="arrow" w="med" len="med"/>
          </a:ln>
          <a:effectLst/>
        </p:spPr>
      </p:cxnSp>
      <p:cxnSp>
        <p:nvCxnSpPr>
          <p:cNvPr id="43" name="Straight Arrow Connector 42"/>
          <p:cNvCxnSpPr/>
          <p:nvPr/>
        </p:nvCxnSpPr>
        <p:spPr>
          <a:xfrm>
            <a:off x="3618020" y="3030087"/>
            <a:ext cx="2178949" cy="240789"/>
          </a:xfrm>
          <a:prstGeom prst="straightConnector1">
            <a:avLst/>
          </a:prstGeom>
          <a:noFill/>
          <a:ln w="19050" cap="flat" cmpd="sng" algn="ctr">
            <a:solidFill>
              <a:srgbClr val="ED7D31"/>
            </a:solidFill>
            <a:prstDash val="solid"/>
            <a:round/>
            <a:headEnd type="none" w="med" len="med"/>
            <a:tailEnd type="arrow" w="med" len="med"/>
          </a:ln>
          <a:effectLst/>
        </p:spPr>
      </p:cxnSp>
      <p:sp>
        <p:nvSpPr>
          <p:cNvPr id="44" name="TextBox 43"/>
          <p:cNvSpPr txBox="1"/>
          <p:nvPr/>
        </p:nvSpPr>
        <p:spPr>
          <a:xfrm>
            <a:off x="4514286" y="2842664"/>
            <a:ext cx="920445"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srgbClr val="70AD47">
                    <a:lumMod val="75000"/>
                  </a:srgbClr>
                </a:solidFill>
                <a:latin typeface="Calibri" panose="020F0502020204030204"/>
              </a:rPr>
              <a:t>AuthId</a:t>
            </a:r>
            <a:r>
              <a:rPr lang="en-GB" sz="1200" dirty="0" smtClean="0">
                <a:solidFill>
                  <a:prstClr val="black"/>
                </a:solidFill>
                <a:latin typeface="Calibri" panose="020F0502020204030204"/>
              </a:rPr>
              <a:t>/</a:t>
            </a:r>
            <a:r>
              <a:rPr lang="en-GB" sz="1200" dirty="0" err="1" smtClean="0">
                <a:solidFill>
                  <a:srgbClr val="ED7D31"/>
                </a:solidFill>
                <a:latin typeface="Calibri" panose="020F0502020204030204"/>
              </a:rPr>
              <a:t>msg</a:t>
            </a:r>
            <a:endParaRPr lang="en-GB" sz="1200" dirty="0">
              <a:solidFill>
                <a:srgbClr val="ED7D31"/>
              </a:solidFill>
              <a:latin typeface="Calibri" panose="020F0502020204030204"/>
            </a:endParaRPr>
          </a:p>
        </p:txBody>
      </p:sp>
      <p:sp>
        <p:nvSpPr>
          <p:cNvPr id="45" name="Rectangle 44"/>
          <p:cNvSpPr/>
          <p:nvPr/>
        </p:nvSpPr>
        <p:spPr>
          <a:xfrm>
            <a:off x="5788029" y="3306437"/>
            <a:ext cx="63591" cy="176393"/>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975"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6" name="TextBox 45"/>
          <p:cNvSpPr txBox="1"/>
          <p:nvPr/>
        </p:nvSpPr>
        <p:spPr>
          <a:xfrm>
            <a:off x="5844704" y="3288670"/>
            <a:ext cx="1127232" cy="242374"/>
          </a:xfrm>
          <a:prstGeom prst="rect">
            <a:avLst/>
          </a:prstGeom>
          <a:noFill/>
        </p:spPr>
        <p:txBody>
          <a:bodyPr wrap="none" rtlCol="0">
            <a:spAutoFit/>
          </a:bodyPr>
          <a:lstStyle/>
          <a:p>
            <a:pPr defTabSz="457200" fontAlgn="auto">
              <a:spcBef>
                <a:spcPts val="0"/>
              </a:spcBef>
              <a:spcAft>
                <a:spcPts val="0"/>
              </a:spcAft>
            </a:pPr>
            <a:r>
              <a:rPr lang="en-GB" sz="975" dirty="0">
                <a:solidFill>
                  <a:prstClr val="black"/>
                </a:solidFill>
                <a:latin typeface="Calibri" panose="020F0502020204030204"/>
              </a:rPr>
              <a:t>Go to MO Services</a:t>
            </a:r>
          </a:p>
        </p:txBody>
      </p:sp>
      <p:cxnSp>
        <p:nvCxnSpPr>
          <p:cNvPr id="47" name="Straight Arrow Connector 46"/>
          <p:cNvCxnSpPr/>
          <p:nvPr/>
        </p:nvCxnSpPr>
        <p:spPr>
          <a:xfrm>
            <a:off x="3609099" y="3572011"/>
            <a:ext cx="2203810" cy="221841"/>
          </a:xfrm>
          <a:prstGeom prst="straightConnector1">
            <a:avLst/>
          </a:prstGeom>
          <a:noFill/>
          <a:ln w="19050" cap="flat" cmpd="sng" algn="ctr">
            <a:solidFill>
              <a:srgbClr val="ED7D31"/>
            </a:solidFill>
            <a:prstDash val="solid"/>
            <a:round/>
            <a:headEnd type="none" w="med" len="med"/>
            <a:tailEnd type="arrow" w="med" len="med"/>
          </a:ln>
          <a:effectLst/>
        </p:spPr>
      </p:cxnSp>
      <p:sp>
        <p:nvSpPr>
          <p:cNvPr id="48" name="TextBox 47"/>
          <p:cNvSpPr txBox="1"/>
          <p:nvPr/>
        </p:nvSpPr>
        <p:spPr>
          <a:xfrm>
            <a:off x="4512357" y="3426617"/>
            <a:ext cx="920445" cy="276999"/>
          </a:xfrm>
          <a:prstGeom prst="rect">
            <a:avLst/>
          </a:prstGeom>
          <a:noFill/>
        </p:spPr>
        <p:txBody>
          <a:bodyPr wrap="none" rtlCol="0">
            <a:spAutoFit/>
          </a:bodyPr>
          <a:lstStyle/>
          <a:p>
            <a:pPr defTabSz="457200" fontAlgn="auto">
              <a:spcBef>
                <a:spcPts val="0"/>
              </a:spcBef>
              <a:spcAft>
                <a:spcPts val="0"/>
              </a:spcAft>
            </a:pPr>
            <a:r>
              <a:rPr lang="en-GB" sz="1200" dirty="0" err="1">
                <a:solidFill>
                  <a:srgbClr val="70AD47">
                    <a:lumMod val="75000"/>
                  </a:srgbClr>
                </a:solidFill>
                <a:latin typeface="Calibri" panose="020F0502020204030204"/>
              </a:rPr>
              <a:t>AuthId</a:t>
            </a:r>
            <a:r>
              <a:rPr lang="en-GB" sz="1200" dirty="0">
                <a:solidFill>
                  <a:prstClr val="black"/>
                </a:solidFill>
                <a:latin typeface="Calibri" panose="020F0502020204030204"/>
              </a:rPr>
              <a:t>/</a:t>
            </a:r>
            <a:r>
              <a:rPr lang="en-GB" sz="1200" dirty="0" err="1">
                <a:solidFill>
                  <a:srgbClr val="ED7D31"/>
                </a:solidFill>
                <a:latin typeface="Calibri" panose="020F0502020204030204"/>
              </a:rPr>
              <a:t>msg</a:t>
            </a:r>
            <a:endParaRPr lang="en-GB" sz="1200" dirty="0">
              <a:solidFill>
                <a:srgbClr val="ED7D31"/>
              </a:solidFill>
              <a:latin typeface="Calibri" panose="020F0502020204030204"/>
            </a:endParaRPr>
          </a:p>
        </p:txBody>
      </p:sp>
      <p:sp>
        <p:nvSpPr>
          <p:cNvPr id="49" name="Rectangle 48"/>
          <p:cNvSpPr/>
          <p:nvPr/>
        </p:nvSpPr>
        <p:spPr>
          <a:xfrm>
            <a:off x="5781113" y="3827374"/>
            <a:ext cx="63591" cy="176393"/>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975"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0" name="TextBox 49"/>
          <p:cNvSpPr txBox="1"/>
          <p:nvPr/>
        </p:nvSpPr>
        <p:spPr>
          <a:xfrm>
            <a:off x="5828765" y="3814592"/>
            <a:ext cx="1127232" cy="242374"/>
          </a:xfrm>
          <a:prstGeom prst="rect">
            <a:avLst/>
          </a:prstGeom>
          <a:noFill/>
        </p:spPr>
        <p:txBody>
          <a:bodyPr wrap="none" rtlCol="0">
            <a:spAutoFit/>
          </a:bodyPr>
          <a:lstStyle/>
          <a:p>
            <a:pPr defTabSz="457200" fontAlgn="auto">
              <a:spcBef>
                <a:spcPts val="0"/>
              </a:spcBef>
              <a:spcAft>
                <a:spcPts val="0"/>
              </a:spcAft>
            </a:pPr>
            <a:r>
              <a:rPr lang="en-GB" sz="975" dirty="0">
                <a:solidFill>
                  <a:prstClr val="black"/>
                </a:solidFill>
                <a:latin typeface="Calibri" panose="020F0502020204030204"/>
              </a:rPr>
              <a:t>Go to MO Services</a:t>
            </a:r>
          </a:p>
        </p:txBody>
      </p:sp>
      <p:cxnSp>
        <p:nvCxnSpPr>
          <p:cNvPr id="51" name="Straight Arrow Connector 50"/>
          <p:cNvCxnSpPr/>
          <p:nvPr/>
        </p:nvCxnSpPr>
        <p:spPr>
          <a:xfrm>
            <a:off x="826303" y="2744676"/>
            <a:ext cx="2761504" cy="202292"/>
          </a:xfrm>
          <a:prstGeom prst="straightConnector1">
            <a:avLst/>
          </a:prstGeom>
          <a:noFill/>
          <a:ln w="19050" cap="flat" cmpd="sng" algn="ctr">
            <a:solidFill>
              <a:srgbClr val="ED7D31"/>
            </a:solidFill>
            <a:prstDash val="solid"/>
            <a:round/>
            <a:headEnd type="none" w="med" len="med"/>
            <a:tailEnd type="arrow" w="med" len="med"/>
          </a:ln>
          <a:effectLst/>
        </p:spPr>
      </p:cxnSp>
      <p:sp>
        <p:nvSpPr>
          <p:cNvPr id="52" name="TextBox 51"/>
          <p:cNvSpPr txBox="1"/>
          <p:nvPr/>
        </p:nvSpPr>
        <p:spPr>
          <a:xfrm>
            <a:off x="1664084" y="2504740"/>
            <a:ext cx="955711" cy="276999"/>
          </a:xfrm>
          <a:prstGeom prst="rect">
            <a:avLst/>
          </a:prstGeom>
          <a:noFill/>
        </p:spPr>
        <p:txBody>
          <a:bodyPr wrap="none" rtlCol="0">
            <a:spAutoFit/>
          </a:bodyPr>
          <a:lstStyle/>
          <a:p>
            <a:pPr defTabSz="457200" fontAlgn="auto">
              <a:spcBef>
                <a:spcPts val="0"/>
              </a:spcBef>
              <a:spcAft>
                <a:spcPts val="0"/>
              </a:spcAft>
            </a:pPr>
            <a:r>
              <a:rPr lang="en-GB" sz="1200" dirty="0" err="1">
                <a:solidFill>
                  <a:srgbClr val="70AD47">
                    <a:lumMod val="75000"/>
                  </a:srgbClr>
                </a:solidFill>
                <a:latin typeface="Calibri" panose="020F0502020204030204"/>
              </a:rPr>
              <a:t>AuthId</a:t>
            </a:r>
            <a:r>
              <a:rPr lang="en-GB" sz="1200" dirty="0">
                <a:solidFill>
                  <a:srgbClr val="70AD47">
                    <a:lumMod val="75000"/>
                  </a:srgbClr>
                </a:solidFill>
                <a:latin typeface="Calibri" panose="020F0502020204030204"/>
              </a:rPr>
              <a:t> </a:t>
            </a:r>
            <a:r>
              <a:rPr lang="en-GB" sz="1200" dirty="0">
                <a:solidFill>
                  <a:srgbClr val="ED7D31"/>
                </a:solidFill>
                <a:latin typeface="Calibri" panose="020F0502020204030204"/>
              </a:rPr>
              <a:t>/</a:t>
            </a:r>
            <a:r>
              <a:rPr lang="en-GB" sz="1200" dirty="0" err="1">
                <a:solidFill>
                  <a:srgbClr val="ED7D31"/>
                </a:solidFill>
                <a:latin typeface="Calibri" panose="020F0502020204030204"/>
              </a:rPr>
              <a:t>msg</a:t>
            </a:r>
            <a:endParaRPr lang="en-GB" sz="1200" dirty="0">
              <a:solidFill>
                <a:srgbClr val="ED7D31"/>
              </a:solidFill>
              <a:latin typeface="Calibri" panose="020F0502020204030204"/>
            </a:endParaRPr>
          </a:p>
        </p:txBody>
      </p:sp>
      <p:cxnSp>
        <p:nvCxnSpPr>
          <p:cNvPr id="53" name="Straight Arrow Connector 52"/>
          <p:cNvCxnSpPr/>
          <p:nvPr/>
        </p:nvCxnSpPr>
        <p:spPr>
          <a:xfrm>
            <a:off x="833083" y="3322324"/>
            <a:ext cx="2754724" cy="187862"/>
          </a:xfrm>
          <a:prstGeom prst="straightConnector1">
            <a:avLst/>
          </a:prstGeom>
          <a:noFill/>
          <a:ln w="19050" cap="flat" cmpd="sng" algn="ctr">
            <a:solidFill>
              <a:srgbClr val="ED7D31"/>
            </a:solidFill>
            <a:prstDash val="solid"/>
            <a:round/>
            <a:headEnd type="none" w="med" len="med"/>
            <a:tailEnd type="arrow" w="med" len="med"/>
          </a:ln>
          <a:effectLst/>
        </p:spPr>
      </p:cxnSp>
      <p:sp>
        <p:nvSpPr>
          <p:cNvPr id="54" name="TextBox 53"/>
          <p:cNvSpPr txBox="1"/>
          <p:nvPr/>
        </p:nvSpPr>
        <p:spPr>
          <a:xfrm>
            <a:off x="1679763" y="3107506"/>
            <a:ext cx="955711" cy="276999"/>
          </a:xfrm>
          <a:prstGeom prst="rect">
            <a:avLst/>
          </a:prstGeom>
          <a:noFill/>
        </p:spPr>
        <p:txBody>
          <a:bodyPr wrap="none" rtlCol="0">
            <a:spAutoFit/>
          </a:bodyPr>
          <a:lstStyle/>
          <a:p>
            <a:pPr defTabSz="457200" fontAlgn="auto">
              <a:spcBef>
                <a:spcPts val="0"/>
              </a:spcBef>
              <a:spcAft>
                <a:spcPts val="0"/>
              </a:spcAft>
            </a:pPr>
            <a:r>
              <a:rPr lang="en-GB" sz="1200" dirty="0" err="1">
                <a:solidFill>
                  <a:srgbClr val="70AD47">
                    <a:lumMod val="75000"/>
                  </a:srgbClr>
                </a:solidFill>
                <a:latin typeface="Calibri" panose="020F0502020204030204"/>
              </a:rPr>
              <a:t>AuthId</a:t>
            </a:r>
            <a:r>
              <a:rPr lang="en-GB" sz="1200" dirty="0">
                <a:solidFill>
                  <a:srgbClr val="70AD47">
                    <a:lumMod val="75000"/>
                  </a:srgbClr>
                </a:solidFill>
                <a:latin typeface="Calibri" panose="020F0502020204030204"/>
              </a:rPr>
              <a:t> </a:t>
            </a:r>
            <a:r>
              <a:rPr lang="en-GB" sz="1200" dirty="0">
                <a:solidFill>
                  <a:srgbClr val="ED7D31"/>
                </a:solidFill>
                <a:latin typeface="Calibri" panose="020F0502020204030204"/>
              </a:rPr>
              <a:t>/</a:t>
            </a:r>
            <a:r>
              <a:rPr lang="en-GB" sz="1200" dirty="0" err="1">
                <a:solidFill>
                  <a:srgbClr val="ED7D31"/>
                </a:solidFill>
                <a:latin typeface="Calibri" panose="020F0502020204030204"/>
              </a:rPr>
              <a:t>msg</a:t>
            </a:r>
            <a:endParaRPr lang="en-GB" sz="1200" dirty="0">
              <a:solidFill>
                <a:srgbClr val="ED7D31"/>
              </a:solidFill>
              <a:latin typeface="Calibri" panose="020F0502020204030204"/>
            </a:endParaRPr>
          </a:p>
        </p:txBody>
      </p:sp>
      <p:cxnSp>
        <p:nvCxnSpPr>
          <p:cNvPr id="55" name="Straight Arrow Connector 54"/>
          <p:cNvCxnSpPr/>
          <p:nvPr/>
        </p:nvCxnSpPr>
        <p:spPr>
          <a:xfrm>
            <a:off x="826303" y="1701049"/>
            <a:ext cx="7128567" cy="239603"/>
          </a:xfrm>
          <a:prstGeom prst="straightConnector1">
            <a:avLst/>
          </a:prstGeom>
          <a:noFill/>
          <a:ln w="19050" cap="flat" cmpd="sng" algn="ctr">
            <a:solidFill>
              <a:srgbClr val="70AD47"/>
            </a:solidFill>
            <a:prstDash val="solid"/>
            <a:round/>
            <a:headEnd type="none" w="med" len="med"/>
            <a:tailEnd type="arrow" w="med" len="med"/>
          </a:ln>
          <a:effectLst/>
        </p:spPr>
      </p:cxnSp>
      <p:sp>
        <p:nvSpPr>
          <p:cNvPr id="56" name="TextBox 55"/>
          <p:cNvSpPr txBox="1"/>
          <p:nvPr/>
        </p:nvSpPr>
        <p:spPr>
          <a:xfrm>
            <a:off x="5828765" y="1552047"/>
            <a:ext cx="1995546" cy="276999"/>
          </a:xfrm>
          <a:prstGeom prst="rect">
            <a:avLst/>
          </a:prstGeom>
          <a:noFill/>
        </p:spPr>
        <p:txBody>
          <a:bodyPr wrap="none" rtlCol="0">
            <a:spAutoFit/>
          </a:bodyPr>
          <a:lstStyle/>
          <a:p>
            <a:pPr defTabSz="457200" fontAlgn="auto">
              <a:spcBef>
                <a:spcPts val="0"/>
              </a:spcBef>
              <a:spcAft>
                <a:spcPts val="0"/>
              </a:spcAft>
            </a:pPr>
            <a:r>
              <a:rPr lang="en-GB" sz="1200" dirty="0">
                <a:solidFill>
                  <a:srgbClr val="70AD47">
                    <a:lumMod val="75000"/>
                  </a:srgbClr>
                </a:solidFill>
                <a:latin typeface="Calibri" panose="020F0502020204030204"/>
              </a:rPr>
              <a:t>Profile(user)/hash(Password)</a:t>
            </a:r>
          </a:p>
        </p:txBody>
      </p:sp>
      <p:sp>
        <p:nvSpPr>
          <p:cNvPr id="57" name="Rectangle 56"/>
          <p:cNvSpPr/>
          <p:nvPr/>
        </p:nvSpPr>
        <p:spPr>
          <a:xfrm>
            <a:off x="143086" y="580037"/>
            <a:ext cx="4352833" cy="3837666"/>
          </a:xfrm>
          <a:prstGeom prst="rect">
            <a:avLst/>
          </a:prstGeom>
          <a:noFill/>
          <a:ln w="12700" cap="flat" cmpd="sng" algn="ctr">
            <a:solidFill>
              <a:srgbClr val="0070C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975"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8" name="TextBox 57"/>
          <p:cNvSpPr txBox="1"/>
          <p:nvPr/>
        </p:nvSpPr>
        <p:spPr>
          <a:xfrm>
            <a:off x="2131973" y="4200965"/>
            <a:ext cx="768159" cy="242374"/>
          </a:xfrm>
          <a:prstGeom prst="rect">
            <a:avLst/>
          </a:prstGeom>
          <a:noFill/>
        </p:spPr>
        <p:txBody>
          <a:bodyPr wrap="none" rtlCol="0">
            <a:spAutoFit/>
          </a:bodyPr>
          <a:lstStyle/>
          <a:p>
            <a:pPr defTabSz="457200" fontAlgn="auto">
              <a:spcBef>
                <a:spcPts val="0"/>
              </a:spcBef>
              <a:spcAft>
                <a:spcPts val="0"/>
              </a:spcAft>
            </a:pPr>
            <a:r>
              <a:rPr lang="en-GB" sz="975" dirty="0">
                <a:solidFill>
                  <a:prstClr val="black"/>
                </a:solidFill>
                <a:latin typeface="Calibri" panose="020F0502020204030204"/>
              </a:rPr>
              <a:t>MO Service</a:t>
            </a:r>
          </a:p>
        </p:txBody>
      </p:sp>
      <p:sp>
        <p:nvSpPr>
          <p:cNvPr id="35" name="Rectangle 34"/>
          <p:cNvSpPr/>
          <p:nvPr/>
        </p:nvSpPr>
        <p:spPr>
          <a:xfrm>
            <a:off x="7317932" y="774848"/>
            <a:ext cx="1287404" cy="615364"/>
          </a:xfrm>
          <a:prstGeom prst="rect">
            <a:avLst/>
          </a:prstGeom>
          <a:solidFill>
            <a:schemeClr val="bg2">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MO Login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60" name="Oval 59"/>
          <p:cNvSpPr/>
          <p:nvPr/>
        </p:nvSpPr>
        <p:spPr>
          <a:xfrm>
            <a:off x="1652679" y="83785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65" name="TextBox 64"/>
          <p:cNvSpPr txBox="1"/>
          <p:nvPr/>
        </p:nvSpPr>
        <p:spPr>
          <a:xfrm>
            <a:off x="2545451" y="4436507"/>
            <a:ext cx="4081567" cy="369332"/>
          </a:xfrm>
          <a:prstGeom prst="rect">
            <a:avLst/>
          </a:prstGeom>
          <a:noFill/>
        </p:spPr>
        <p:txBody>
          <a:bodyPr wrap="none" rtlCol="0">
            <a:spAutoFit/>
          </a:bodyPr>
          <a:lstStyle/>
          <a:p>
            <a:r>
              <a:rPr lang="en-GB" dirty="0" smtClean="0"/>
              <a:t>CSI : Consumed service interface</a:t>
            </a:r>
            <a:endParaRPr lang="en-GB" dirty="0"/>
          </a:p>
        </p:txBody>
      </p:sp>
      <p:cxnSp>
        <p:nvCxnSpPr>
          <p:cNvPr id="66" name="Straight Connector 65"/>
          <p:cNvCxnSpPr/>
          <p:nvPr/>
        </p:nvCxnSpPr>
        <p:spPr>
          <a:xfrm flipH="1">
            <a:off x="2157619" y="1419371"/>
            <a:ext cx="1" cy="864000"/>
          </a:xfrm>
          <a:prstGeom prst="line">
            <a:avLst/>
          </a:prstGeom>
          <a:noFill/>
          <a:ln w="19050" cap="flat" cmpd="sng" algn="ctr">
            <a:solidFill>
              <a:schemeClr val="bg2">
                <a:lumMod val="60000"/>
                <a:lumOff val="40000"/>
              </a:schemeClr>
            </a:solidFill>
            <a:prstDash val="solid"/>
            <a:miter lim="800000"/>
          </a:ln>
          <a:effectLst/>
        </p:spPr>
      </p:cxnSp>
      <p:sp>
        <p:nvSpPr>
          <p:cNvPr id="76" name="TextBox 75"/>
          <p:cNvSpPr txBox="1"/>
          <p:nvPr/>
        </p:nvSpPr>
        <p:spPr>
          <a:xfrm>
            <a:off x="4541790" y="1874659"/>
            <a:ext cx="604653" cy="276999"/>
          </a:xfrm>
          <a:prstGeom prst="rect">
            <a:avLst/>
          </a:prstGeom>
          <a:noFill/>
        </p:spPr>
        <p:txBody>
          <a:bodyPr wrap="none" rtlCol="0">
            <a:spAutoFit/>
          </a:bodyPr>
          <a:lstStyle/>
          <a:p>
            <a:r>
              <a:rPr lang="en-GB" sz="1200" dirty="0" smtClean="0">
                <a:solidFill>
                  <a:srgbClr val="70AD47"/>
                </a:solidFill>
                <a:latin typeface="Calibri" panose="020F0502020204030204" pitchFamily="34" charset="0"/>
                <a:cs typeface="Calibri" panose="020F0502020204030204" pitchFamily="34" charset="0"/>
              </a:rPr>
              <a:t>AuthId</a:t>
            </a:r>
            <a:endParaRPr lang="en-GB" sz="1200" dirty="0">
              <a:solidFill>
                <a:srgbClr val="70AD47"/>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638" y="2322971"/>
            <a:ext cx="5038304" cy="2103176"/>
          </a:xfrm>
          <a:prstGeom prst="rect">
            <a:avLst/>
          </a:prstGeom>
        </p:spPr>
      </p:pic>
    </p:spTree>
    <p:extLst>
      <p:ext uri="{BB962C8B-B14F-4D97-AF65-F5344CB8AC3E}">
        <p14:creationId xmlns:p14="http://schemas.microsoft.com/office/powerpoint/2010/main" val="31834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p:bldP spid="48" grpId="0"/>
      <p:bldP spid="49" grpId="0" animBg="1"/>
      <p:bldP spid="50" grpId="0"/>
      <p:bldP spid="52" grpId="0"/>
      <p:bldP spid="54" grpId="0"/>
      <p:bldP spid="56"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645542"/>
            <a:ext cx="8309971" cy="3094220"/>
          </a:xfrm>
          <a:prstGeom prst="rect">
            <a:avLst/>
          </a:prstGeom>
        </p:spPr>
      </p:pic>
      <p:sp>
        <p:nvSpPr>
          <p:cNvPr id="2" name="Title 1"/>
          <p:cNvSpPr>
            <a:spLocks noGrp="1"/>
          </p:cNvSpPr>
          <p:nvPr>
            <p:ph type="title"/>
          </p:nvPr>
        </p:nvSpPr>
        <p:spPr/>
        <p:txBody>
          <a:bodyPr/>
          <a:lstStyle/>
          <a:p>
            <a:r>
              <a:rPr lang="en-GB" dirty="0" smtClean="0"/>
              <a:t>Test Service</a:t>
            </a:r>
            <a:endParaRPr lang="en-GB" dirty="0"/>
          </a:p>
        </p:txBody>
      </p:sp>
      <p:sp>
        <p:nvSpPr>
          <p:cNvPr id="10" name="Rectangle 9"/>
          <p:cNvSpPr/>
          <p:nvPr/>
        </p:nvSpPr>
        <p:spPr>
          <a:xfrm>
            <a:off x="323120" y="2733916"/>
            <a:ext cx="8309971" cy="102047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Rectangle 12"/>
          <p:cNvSpPr/>
          <p:nvPr/>
        </p:nvSpPr>
        <p:spPr>
          <a:xfrm>
            <a:off x="235864" y="652841"/>
            <a:ext cx="8418515" cy="192194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4358" y="2569167"/>
            <a:ext cx="8427493" cy="159131"/>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4" name="Rectangle 13"/>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8" name="Straight Arrow Connector 17"/>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spTree>
    <p:extLst>
      <p:ext uri="{BB962C8B-B14F-4D97-AF65-F5344CB8AC3E}">
        <p14:creationId xmlns:p14="http://schemas.microsoft.com/office/powerpoint/2010/main" val="2081887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645542"/>
            <a:ext cx="8309971" cy="3094220"/>
          </a:xfrm>
          <a:prstGeom prst="rect">
            <a:avLst/>
          </a:prstGeom>
        </p:spPr>
      </p:pic>
      <p:sp>
        <p:nvSpPr>
          <p:cNvPr id="2" name="Title 1"/>
          <p:cNvSpPr>
            <a:spLocks noGrp="1"/>
          </p:cNvSpPr>
          <p:nvPr>
            <p:ph type="title"/>
          </p:nvPr>
        </p:nvSpPr>
        <p:spPr/>
        <p:txBody>
          <a:bodyPr/>
          <a:lstStyle/>
          <a:p>
            <a:r>
              <a:rPr lang="en-GB" dirty="0" smtClean="0"/>
              <a:t>Test Service</a:t>
            </a:r>
            <a:endParaRPr lang="en-GB" dirty="0"/>
          </a:p>
        </p:txBody>
      </p:sp>
      <p:sp>
        <p:nvSpPr>
          <p:cNvPr id="10" name="Rectangle 9"/>
          <p:cNvSpPr/>
          <p:nvPr/>
        </p:nvSpPr>
        <p:spPr>
          <a:xfrm>
            <a:off x="323120" y="3017548"/>
            <a:ext cx="8309971" cy="73683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Rectangle 12"/>
          <p:cNvSpPr/>
          <p:nvPr/>
        </p:nvSpPr>
        <p:spPr>
          <a:xfrm>
            <a:off x="214576" y="645941"/>
            <a:ext cx="8418515" cy="207808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4358" y="2716165"/>
            <a:ext cx="8427493" cy="286620"/>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4" name="Rectangle 13"/>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8" name="Straight Arrow Connector 17"/>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sp>
        <p:nvSpPr>
          <p:cNvPr id="12" name="Arc 11"/>
          <p:cNvSpPr/>
          <p:nvPr/>
        </p:nvSpPr>
        <p:spPr>
          <a:xfrm rot="15185733">
            <a:off x="988865" y="4112320"/>
            <a:ext cx="324115" cy="306730"/>
          </a:xfrm>
          <a:prstGeom prst="arc">
            <a:avLst>
              <a:gd name="adj1" fmla="val 9500586"/>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a:endParaRPr>
          </a:p>
        </p:txBody>
      </p:sp>
      <p:sp>
        <p:nvSpPr>
          <p:cNvPr id="16" name="Rectangle 15"/>
          <p:cNvSpPr/>
          <p:nvPr/>
        </p:nvSpPr>
        <p:spPr>
          <a:xfrm>
            <a:off x="4376732" y="4221612"/>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cxnSp>
        <p:nvCxnSpPr>
          <p:cNvPr id="17" name="Straight Arrow Connector 16"/>
          <p:cNvCxnSpPr>
            <a:stCxn id="16" idx="1"/>
            <a:endCxn id="14" idx="3"/>
          </p:cNvCxnSpPr>
          <p:nvPr/>
        </p:nvCxnSpPr>
        <p:spPr>
          <a:xfrm flipH="1" flipV="1">
            <a:off x="2601724" y="4300408"/>
            <a:ext cx="1775008" cy="164928"/>
          </a:xfrm>
          <a:prstGeom prst="straightConnector1">
            <a:avLst/>
          </a:prstGeom>
          <a:noFill/>
          <a:ln w="12700" cap="flat" cmpd="sng" algn="ctr">
            <a:solidFill>
              <a:srgbClr val="FFC000"/>
            </a:solidFill>
            <a:prstDash val="solid"/>
            <a:miter lim="800000"/>
            <a:headEnd type="none" w="med" len="med"/>
            <a:tailEnd type="arrow" w="med" len="med"/>
          </a:ln>
          <a:effectLst/>
        </p:spPr>
      </p:cxnSp>
      <p:sp>
        <p:nvSpPr>
          <p:cNvPr id="6" name="TextBox 5"/>
          <p:cNvSpPr txBox="1"/>
          <p:nvPr/>
        </p:nvSpPr>
        <p:spPr>
          <a:xfrm>
            <a:off x="-19073" y="3811710"/>
            <a:ext cx="1405898" cy="276999"/>
          </a:xfrm>
          <a:prstGeom prst="rect">
            <a:avLst/>
          </a:prstGeom>
          <a:noFill/>
        </p:spPr>
        <p:txBody>
          <a:bodyPr wrap="none" rtlCol="0">
            <a:spAutoFit/>
          </a:bodyPr>
          <a:lstStyle/>
          <a:p>
            <a:r>
              <a:rPr lang="en-GB" sz="1200" dirty="0" smtClean="0"/>
              <a:t>Verify signature</a:t>
            </a:r>
            <a:endParaRPr lang="en-GB" sz="1200" dirty="0"/>
          </a:p>
        </p:txBody>
      </p:sp>
      <p:sp>
        <p:nvSpPr>
          <p:cNvPr id="22" name="TextBox 21"/>
          <p:cNvSpPr txBox="1"/>
          <p:nvPr/>
        </p:nvSpPr>
        <p:spPr>
          <a:xfrm>
            <a:off x="22564" y="4382872"/>
            <a:ext cx="1326004" cy="276999"/>
          </a:xfrm>
          <a:prstGeom prst="rect">
            <a:avLst/>
          </a:prstGeom>
          <a:noFill/>
        </p:spPr>
        <p:txBody>
          <a:bodyPr wrap="none" rtlCol="0">
            <a:spAutoFit/>
          </a:bodyPr>
          <a:lstStyle/>
          <a:p>
            <a:r>
              <a:rPr lang="en-GB" sz="1200" dirty="0" smtClean="0"/>
              <a:t>Send response</a:t>
            </a:r>
            <a:endParaRPr lang="en-GB" sz="1200" dirty="0"/>
          </a:p>
        </p:txBody>
      </p:sp>
    </p:spTree>
    <p:extLst>
      <p:ext uri="{BB962C8B-B14F-4D97-AF65-F5344CB8AC3E}">
        <p14:creationId xmlns:p14="http://schemas.microsoft.com/office/powerpoint/2010/main" val="1477278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645542"/>
            <a:ext cx="8309971" cy="3094220"/>
          </a:xfrm>
          <a:prstGeom prst="rect">
            <a:avLst/>
          </a:prstGeom>
        </p:spPr>
      </p:pic>
      <p:sp>
        <p:nvSpPr>
          <p:cNvPr id="2" name="Title 1"/>
          <p:cNvSpPr>
            <a:spLocks noGrp="1"/>
          </p:cNvSpPr>
          <p:nvPr>
            <p:ph type="title"/>
          </p:nvPr>
        </p:nvSpPr>
        <p:spPr/>
        <p:txBody>
          <a:bodyPr/>
          <a:lstStyle/>
          <a:p>
            <a:r>
              <a:rPr lang="en-GB" dirty="0" smtClean="0"/>
              <a:t>Test Service</a:t>
            </a:r>
            <a:endParaRPr lang="en-GB" dirty="0"/>
          </a:p>
        </p:txBody>
      </p:sp>
      <p:sp>
        <p:nvSpPr>
          <p:cNvPr id="10" name="Rectangle 9"/>
          <p:cNvSpPr/>
          <p:nvPr/>
        </p:nvSpPr>
        <p:spPr>
          <a:xfrm>
            <a:off x="323120" y="3147926"/>
            <a:ext cx="8309971" cy="6064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Rectangle 12"/>
          <p:cNvSpPr/>
          <p:nvPr/>
        </p:nvSpPr>
        <p:spPr>
          <a:xfrm>
            <a:off x="214576" y="645941"/>
            <a:ext cx="8418515" cy="234974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4358" y="3001433"/>
            <a:ext cx="8427493" cy="146493"/>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4" name="Rectangle 13"/>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8" name="Straight Arrow Connector 17"/>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cxnSp>
        <p:nvCxnSpPr>
          <p:cNvPr id="20" name="Straight Arrow Connector 19"/>
          <p:cNvCxnSpPr/>
          <p:nvPr/>
        </p:nvCxnSpPr>
        <p:spPr>
          <a:xfrm flipH="1">
            <a:off x="2601724" y="4485126"/>
            <a:ext cx="4083066" cy="0"/>
          </a:xfrm>
          <a:prstGeom prst="straightConnector1">
            <a:avLst/>
          </a:prstGeom>
          <a:ln>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4368924" y="4197780"/>
            <a:ext cx="731290" cy="307777"/>
          </a:xfrm>
          <a:prstGeom prst="rect">
            <a:avLst/>
          </a:prstGeom>
          <a:noFill/>
        </p:spPr>
        <p:txBody>
          <a:bodyPr wrap="none" rtlCol="0">
            <a:spAutoFit/>
          </a:bodyPr>
          <a:lstStyle/>
          <a:p>
            <a:r>
              <a:rPr lang="en-GB" sz="1400" dirty="0" smtClean="0"/>
              <a:t>String</a:t>
            </a:r>
            <a:endParaRPr lang="en-GB" dirty="0"/>
          </a:p>
        </p:txBody>
      </p:sp>
    </p:spTree>
    <p:extLst>
      <p:ext uri="{BB962C8B-B14F-4D97-AF65-F5344CB8AC3E}">
        <p14:creationId xmlns:p14="http://schemas.microsoft.com/office/powerpoint/2010/main" val="22842067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645542"/>
            <a:ext cx="8309971" cy="3094220"/>
          </a:xfrm>
          <a:prstGeom prst="rect">
            <a:avLst/>
          </a:prstGeom>
        </p:spPr>
      </p:pic>
      <p:sp>
        <p:nvSpPr>
          <p:cNvPr id="2" name="Title 1"/>
          <p:cNvSpPr>
            <a:spLocks noGrp="1"/>
          </p:cNvSpPr>
          <p:nvPr>
            <p:ph type="title"/>
          </p:nvPr>
        </p:nvSpPr>
        <p:spPr/>
        <p:txBody>
          <a:bodyPr/>
          <a:lstStyle/>
          <a:p>
            <a:r>
              <a:rPr lang="en-GB" dirty="0" smtClean="0"/>
              <a:t>Test Service</a:t>
            </a:r>
            <a:endParaRPr lang="en-GB" dirty="0"/>
          </a:p>
        </p:txBody>
      </p:sp>
      <p:sp>
        <p:nvSpPr>
          <p:cNvPr id="10" name="Rectangle 9"/>
          <p:cNvSpPr/>
          <p:nvPr/>
        </p:nvSpPr>
        <p:spPr>
          <a:xfrm>
            <a:off x="323120" y="3438919"/>
            <a:ext cx="8309971" cy="31546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Rectangle 12"/>
          <p:cNvSpPr/>
          <p:nvPr/>
        </p:nvSpPr>
        <p:spPr>
          <a:xfrm>
            <a:off x="214576" y="645940"/>
            <a:ext cx="8418515" cy="249410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71182" y="3149825"/>
            <a:ext cx="8427493" cy="288473"/>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4" name="Rectangle 13"/>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0" name="Straight Arrow Connector 19"/>
          <p:cNvCxnSpPr/>
          <p:nvPr/>
        </p:nvCxnSpPr>
        <p:spPr>
          <a:xfrm flipH="1">
            <a:off x="2601724" y="4485126"/>
            <a:ext cx="4083066" cy="0"/>
          </a:xfrm>
          <a:prstGeom prst="straightConnector1">
            <a:avLst/>
          </a:prstGeom>
          <a:ln>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4277612" y="4201311"/>
            <a:ext cx="731290" cy="307777"/>
          </a:xfrm>
          <a:prstGeom prst="rect">
            <a:avLst/>
          </a:prstGeom>
          <a:noFill/>
        </p:spPr>
        <p:txBody>
          <a:bodyPr wrap="none" rtlCol="0">
            <a:spAutoFit/>
          </a:bodyPr>
          <a:lstStyle/>
          <a:p>
            <a:r>
              <a:rPr lang="en-GB" sz="1400" dirty="0" smtClean="0"/>
              <a:t>String</a:t>
            </a:r>
            <a:endParaRPr lang="en-GB" dirty="0"/>
          </a:p>
        </p:txBody>
      </p:sp>
      <p:sp>
        <p:nvSpPr>
          <p:cNvPr id="22" name="Rectangle 21"/>
          <p:cNvSpPr/>
          <p:nvPr/>
        </p:nvSpPr>
        <p:spPr>
          <a:xfrm>
            <a:off x="4186706" y="3764170"/>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cxnSp>
        <p:nvCxnSpPr>
          <p:cNvPr id="23" name="Straight Arrow Connector 22"/>
          <p:cNvCxnSpPr>
            <a:stCxn id="22" idx="3"/>
            <a:endCxn id="8" idx="2"/>
          </p:cNvCxnSpPr>
          <p:nvPr/>
        </p:nvCxnSpPr>
        <p:spPr>
          <a:xfrm>
            <a:off x="4911229" y="4007894"/>
            <a:ext cx="1584983" cy="292515"/>
          </a:xfrm>
          <a:prstGeom prst="straightConnector1">
            <a:avLst/>
          </a:prstGeom>
          <a:noFill/>
          <a:ln w="12700" cap="flat" cmpd="sng" algn="ctr">
            <a:solidFill>
              <a:srgbClr val="FFC000"/>
            </a:solidFill>
            <a:prstDash val="solid"/>
            <a:miter lim="800000"/>
            <a:headEnd type="none" w="med" len="med"/>
            <a:tailEnd type="arrow" w="med" len="med"/>
          </a:ln>
          <a:effectLst/>
        </p:spPr>
      </p:cxnSp>
      <p:sp>
        <p:nvSpPr>
          <p:cNvPr id="24" name="Arc 23"/>
          <p:cNvSpPr/>
          <p:nvPr/>
        </p:nvSpPr>
        <p:spPr>
          <a:xfrm rot="4289250">
            <a:off x="7733434" y="4153356"/>
            <a:ext cx="324115" cy="306730"/>
          </a:xfrm>
          <a:prstGeom prst="arc">
            <a:avLst>
              <a:gd name="adj1" fmla="val 9500586"/>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a:endParaRPr>
          </a:p>
        </p:txBody>
      </p:sp>
      <p:sp>
        <p:nvSpPr>
          <p:cNvPr id="25" name="TextBox 24"/>
          <p:cNvSpPr txBox="1"/>
          <p:nvPr/>
        </p:nvSpPr>
        <p:spPr>
          <a:xfrm>
            <a:off x="7632969" y="3816727"/>
            <a:ext cx="1405898" cy="276999"/>
          </a:xfrm>
          <a:prstGeom prst="rect">
            <a:avLst/>
          </a:prstGeom>
          <a:noFill/>
        </p:spPr>
        <p:txBody>
          <a:bodyPr wrap="none" rtlCol="0">
            <a:spAutoFit/>
          </a:bodyPr>
          <a:lstStyle/>
          <a:p>
            <a:r>
              <a:rPr lang="en-GB" sz="1200" dirty="0" smtClean="0"/>
              <a:t>Verify signature</a:t>
            </a:r>
            <a:endParaRPr lang="en-GB" sz="1200" dirty="0"/>
          </a:p>
        </p:txBody>
      </p:sp>
    </p:spTree>
    <p:extLst>
      <p:ext uri="{BB962C8B-B14F-4D97-AF65-F5344CB8AC3E}">
        <p14:creationId xmlns:p14="http://schemas.microsoft.com/office/powerpoint/2010/main" val="4137901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645542"/>
            <a:ext cx="8309971" cy="3094220"/>
          </a:xfrm>
          <a:prstGeom prst="rect">
            <a:avLst/>
          </a:prstGeom>
        </p:spPr>
      </p:pic>
      <p:sp>
        <p:nvSpPr>
          <p:cNvPr id="2" name="Title 1"/>
          <p:cNvSpPr>
            <a:spLocks noGrp="1"/>
          </p:cNvSpPr>
          <p:nvPr>
            <p:ph type="title"/>
          </p:nvPr>
        </p:nvSpPr>
        <p:spPr/>
        <p:txBody>
          <a:bodyPr/>
          <a:lstStyle/>
          <a:p>
            <a:r>
              <a:rPr lang="en-GB" dirty="0" smtClean="0"/>
              <a:t>Test Service</a:t>
            </a:r>
            <a:endParaRPr lang="en-GB" dirty="0"/>
          </a:p>
        </p:txBody>
      </p:sp>
      <p:sp>
        <p:nvSpPr>
          <p:cNvPr id="8" name="Oval 7"/>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Rectangle 12"/>
          <p:cNvSpPr/>
          <p:nvPr/>
        </p:nvSpPr>
        <p:spPr>
          <a:xfrm>
            <a:off x="214576" y="645940"/>
            <a:ext cx="8418515" cy="278222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64358" y="3448600"/>
            <a:ext cx="8427493" cy="294623"/>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4" name="Rectangle 13"/>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8" name="Straight Arrow Connector 17"/>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cxnSp>
        <p:nvCxnSpPr>
          <p:cNvPr id="20" name="Straight Arrow Connector 19"/>
          <p:cNvCxnSpPr/>
          <p:nvPr/>
        </p:nvCxnSpPr>
        <p:spPr>
          <a:xfrm flipH="1">
            <a:off x="2601724" y="4485126"/>
            <a:ext cx="4083066" cy="0"/>
          </a:xfrm>
          <a:prstGeom prst="straightConnector1">
            <a:avLst/>
          </a:prstGeom>
          <a:ln>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21" name="TextBox 20"/>
          <p:cNvSpPr txBox="1"/>
          <p:nvPr/>
        </p:nvSpPr>
        <p:spPr>
          <a:xfrm>
            <a:off x="4368924" y="4197780"/>
            <a:ext cx="731290" cy="307777"/>
          </a:xfrm>
          <a:prstGeom prst="rect">
            <a:avLst/>
          </a:prstGeom>
          <a:noFill/>
        </p:spPr>
        <p:txBody>
          <a:bodyPr wrap="none" rtlCol="0">
            <a:spAutoFit/>
          </a:bodyPr>
          <a:lstStyle/>
          <a:p>
            <a:r>
              <a:rPr lang="en-GB" sz="1400" dirty="0" smtClean="0"/>
              <a:t>String</a:t>
            </a:r>
            <a:endParaRPr lang="en-GB" dirty="0"/>
          </a:p>
        </p:txBody>
      </p:sp>
    </p:spTree>
    <p:extLst>
      <p:ext uri="{BB962C8B-B14F-4D97-AF65-F5344CB8AC3E}">
        <p14:creationId xmlns:p14="http://schemas.microsoft.com/office/powerpoint/2010/main" val="40099512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Proof of concept</a:t>
            </a:r>
            <a:endParaRPr lang="en-GB" dirty="0"/>
          </a:p>
        </p:txBody>
      </p:sp>
      <p:sp>
        <p:nvSpPr>
          <p:cNvPr id="4" name="Content Placeholder 3"/>
          <p:cNvSpPr>
            <a:spLocks noGrp="1"/>
          </p:cNvSpPr>
          <p:nvPr>
            <p:ph idx="1"/>
          </p:nvPr>
        </p:nvSpPr>
        <p:spPr/>
        <p:txBody>
          <a:bodyPr/>
          <a:lstStyle/>
          <a:p>
            <a:pPr>
              <a:buFont typeface="Arial" panose="020B0604020202020204" pitchFamily="34" charset="0"/>
              <a:buChar char="•"/>
            </a:pPr>
            <a:r>
              <a:rPr lang="en-GB" dirty="0" smtClean="0">
                <a:solidFill>
                  <a:schemeClr val="bg1">
                    <a:lumMod val="65000"/>
                  </a:schemeClr>
                </a:solidFill>
              </a:rPr>
              <a:t>Challenge-Handshake authentication protocol</a:t>
            </a:r>
          </a:p>
          <a:p>
            <a:pPr>
              <a:buFont typeface="Arial" panose="020B0604020202020204" pitchFamily="34" charset="0"/>
              <a:buChar char="•"/>
            </a:pPr>
            <a:r>
              <a:rPr lang="en-GB" dirty="0" smtClean="0">
                <a:solidFill>
                  <a:schemeClr val="bg1">
                    <a:lumMod val="65000"/>
                  </a:schemeClr>
                </a:solidFill>
              </a:rPr>
              <a:t>Secure channel, AES/GCM 256 bytes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solidFill>
                  <a:schemeClr val="bg1">
                    <a:lumMod val="65000"/>
                  </a:schemeClr>
                </a:solidFill>
              </a:rPr>
              <a:t>Authenticity scheme :</a:t>
            </a:r>
          </a:p>
          <a:p>
            <a:pPr lvl="1">
              <a:buFont typeface="Courier New" panose="02070309020205020404" pitchFamily="49" charset="0"/>
              <a:buChar char="o"/>
            </a:pPr>
            <a:r>
              <a:rPr lang="en-GB" dirty="0">
                <a:solidFill>
                  <a:schemeClr val="bg1">
                    <a:lumMod val="65000"/>
                  </a:schemeClr>
                </a:solidFill>
              </a:rPr>
              <a:t> asymmetric cryptography, Public Key Infrastructure (PKI)</a:t>
            </a:r>
          </a:p>
          <a:p>
            <a:pPr marL="1693350" lvl="2" indent="-285750">
              <a:buFont typeface="Wingdings" panose="05000000000000000000" pitchFamily="2" charset="2"/>
              <a:buChar char="§"/>
            </a:pPr>
            <a:r>
              <a:rPr lang="en-GB" dirty="0">
                <a:solidFill>
                  <a:schemeClr val="bg1">
                    <a:lumMod val="65000"/>
                  </a:schemeClr>
                </a:solidFill>
              </a:rPr>
              <a:t>DSA 2048 bytes</a:t>
            </a:r>
          </a:p>
          <a:p>
            <a:pPr marL="1693350" lvl="2" indent="-285750">
              <a:buFont typeface="Wingdings" panose="05000000000000000000" pitchFamily="2" charset="2"/>
              <a:buChar char="§"/>
            </a:pPr>
            <a:r>
              <a:rPr lang="en-GB" dirty="0">
                <a:solidFill>
                  <a:schemeClr val="bg1">
                    <a:lumMod val="65000"/>
                  </a:schemeClr>
                </a:solidFill>
              </a:rPr>
              <a:t>RSA 2048 bytes</a:t>
            </a:r>
          </a:p>
          <a:p>
            <a:pPr lvl="1">
              <a:buFont typeface="Courier New" panose="02070309020205020404" pitchFamily="49" charset="0"/>
              <a:buChar char="o"/>
            </a:pPr>
            <a:r>
              <a:rPr lang="en-GB" dirty="0"/>
              <a:t>  symmetric cryptography based on Kerberos, </a:t>
            </a:r>
          </a:p>
          <a:p>
            <a:pPr marL="1693350" lvl="2" indent="-285750">
              <a:buFont typeface="Wingdings" panose="05000000000000000000" pitchFamily="2" charset="2"/>
              <a:buChar char="§"/>
            </a:pPr>
            <a:r>
              <a:rPr lang="en-GB" dirty="0"/>
              <a:t> HMAC 256 </a:t>
            </a:r>
            <a:r>
              <a:rPr lang="en-GB" dirty="0" smtClean="0"/>
              <a:t>bytes</a:t>
            </a:r>
            <a:endParaRPr lang="en-GB" dirty="0"/>
          </a:p>
          <a:p>
            <a:pPr>
              <a:buFont typeface="Arial" panose="020B0604020202020204" pitchFamily="34" charset="0"/>
              <a:buChar char="•"/>
            </a:pPr>
            <a:endParaRPr lang="en-GB" dirty="0" smtClean="0"/>
          </a:p>
          <a:p>
            <a:pPr>
              <a:buFont typeface="Arial" panose="020B0604020202020204" pitchFamily="34" charset="0"/>
              <a:buChar char="•"/>
            </a:pPr>
            <a:r>
              <a:rPr lang="en-GB" dirty="0" smtClean="0">
                <a:solidFill>
                  <a:schemeClr val="bg1">
                    <a:lumMod val="65000"/>
                  </a:schemeClr>
                </a:solidFill>
              </a:rPr>
              <a:t>Access control</a:t>
            </a:r>
          </a:p>
          <a:p>
            <a:pPr>
              <a:buFont typeface="Arial" panose="020B0604020202020204" pitchFamily="34" charset="0"/>
              <a:buChar char="•"/>
            </a:pPr>
            <a:endParaRPr lang="en-GB" dirty="0" smtClean="0"/>
          </a:p>
        </p:txBody>
      </p:sp>
      <p:sp>
        <p:nvSpPr>
          <p:cNvPr id="5" name="Oval 4"/>
          <p:cNvSpPr/>
          <p:nvPr/>
        </p:nvSpPr>
        <p:spPr>
          <a:xfrm>
            <a:off x="6175510" y="794134"/>
            <a:ext cx="902586" cy="452068"/>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6" name="Rectangle 5"/>
          <p:cNvSpPr/>
          <p:nvPr/>
        </p:nvSpPr>
        <p:spPr>
          <a:xfrm>
            <a:off x="7161638" y="804235"/>
            <a:ext cx="774386" cy="41589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Service</a:t>
            </a:r>
          </a:p>
        </p:txBody>
      </p:sp>
      <p:sp>
        <p:nvSpPr>
          <p:cNvPr id="7" name="Oval 6"/>
          <p:cNvSpPr/>
          <p:nvPr/>
        </p:nvSpPr>
        <p:spPr>
          <a:xfrm>
            <a:off x="6091967" y="513103"/>
            <a:ext cx="1969949" cy="998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18119" y="2018583"/>
            <a:ext cx="2087593" cy="1897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235600" y="3270281"/>
            <a:ext cx="968148" cy="19950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10" name="Rounded Rectangle 9"/>
          <p:cNvSpPr/>
          <p:nvPr/>
        </p:nvSpPr>
        <p:spPr>
          <a:xfrm>
            <a:off x="7719674" y="3514571"/>
            <a:ext cx="968148" cy="19950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Computation</a:t>
            </a:r>
          </a:p>
        </p:txBody>
      </p:sp>
      <p:sp>
        <p:nvSpPr>
          <p:cNvPr id="11" name="Oval 10"/>
          <p:cNvSpPr/>
          <p:nvPr/>
        </p:nvSpPr>
        <p:spPr>
          <a:xfrm>
            <a:off x="7142170" y="2813897"/>
            <a:ext cx="800981" cy="289328"/>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Central Authority CSI</a:t>
            </a:r>
          </a:p>
        </p:txBody>
      </p:sp>
      <p:sp>
        <p:nvSpPr>
          <p:cNvPr id="12" name="Rectangle 11"/>
          <p:cNvSpPr/>
          <p:nvPr/>
        </p:nvSpPr>
        <p:spPr>
          <a:xfrm>
            <a:off x="8187947" y="2265928"/>
            <a:ext cx="569316" cy="29161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13" name="Oval 12"/>
          <p:cNvSpPr/>
          <p:nvPr/>
        </p:nvSpPr>
        <p:spPr>
          <a:xfrm>
            <a:off x="7267408" y="2379596"/>
            <a:ext cx="693304" cy="308807"/>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7310932" y="2380626"/>
            <a:ext cx="60625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dirty="0">
                <a:solidFill>
                  <a:prstClr val="black"/>
                </a:solidFill>
                <a:latin typeface="Calibri" panose="020F0502020204030204"/>
              </a:rPr>
              <a:t>AuthId</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dirty="0" smtClean="0">
                <a:solidFill>
                  <a:prstClr val="black"/>
                </a:solidFill>
                <a:latin typeface="Calibri" panose="020F0502020204030204"/>
              </a:rPr>
              <a:t>negotiation</a:t>
            </a:r>
            <a:endParaRPr lang="en-GB" sz="700" kern="0" dirty="0">
              <a:solidFill>
                <a:prstClr val="black"/>
              </a:solidFill>
              <a:latin typeface="Calibri" panose="020F0502020204030204"/>
            </a:endParaRPr>
          </a:p>
        </p:txBody>
      </p:sp>
      <p:sp>
        <p:nvSpPr>
          <p:cNvPr id="16" name="Rectangle 15"/>
          <p:cNvSpPr/>
          <p:nvPr/>
        </p:nvSpPr>
        <p:spPr>
          <a:xfrm>
            <a:off x="8127145" y="2833790"/>
            <a:ext cx="664818" cy="29373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rPr>
              <a:t>Central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smtClean="0">
                <a:ln>
                  <a:noFill/>
                </a:ln>
                <a:solidFill>
                  <a:prstClr val="black"/>
                </a:solidFill>
                <a:effectLst/>
                <a:uLnTx/>
                <a:uFillTx/>
                <a:latin typeface="Calibri" panose="020F0502020204030204"/>
              </a:rPr>
              <a:t>Authority</a:t>
            </a:r>
          </a:p>
          <a:p>
            <a:pPr marL="0" marR="0" lvl="0" indent="0" algn="ctr" defTabSz="914400" eaLnBrk="1" fontAlgn="auto" latinLnBrk="0" hangingPunct="1">
              <a:lnSpc>
                <a:spcPct val="100000"/>
              </a:lnSpc>
              <a:spcBef>
                <a:spcPts val="0"/>
              </a:spcBef>
              <a:spcAft>
                <a:spcPts val="0"/>
              </a:spcAft>
              <a:buClrTx/>
              <a:buSzTx/>
              <a:buFontTx/>
              <a:buNone/>
              <a:tabLst/>
              <a:defRPr/>
            </a:pPr>
            <a:r>
              <a:rPr lang="en-GB" sz="700" kern="0" noProof="0" dirty="0" smtClean="0">
                <a:solidFill>
                  <a:prstClr val="black"/>
                </a:solidFill>
                <a:latin typeface="Calibri" panose="020F0502020204030204"/>
              </a:rPr>
              <a:t>Service</a:t>
            </a:r>
            <a:endParaRPr kumimoji="0" lang="en-GB" sz="700" b="0" i="0" u="none" strike="noStrike" kern="0" cap="none" spc="0" normalizeH="0" baseline="0" noProof="0" dirty="0" smtClean="0">
              <a:ln>
                <a:noFill/>
              </a:ln>
              <a:solidFill>
                <a:prstClr val="black"/>
              </a:solidFill>
              <a:effectLst/>
              <a:uLnTx/>
              <a:uFillTx/>
              <a:latin typeface="Calibri" panose="020F0502020204030204"/>
            </a:endParaRPr>
          </a:p>
        </p:txBody>
      </p:sp>
      <p:sp>
        <p:nvSpPr>
          <p:cNvPr id="17" name="Rounded Rectangle 16"/>
          <p:cNvSpPr/>
          <p:nvPr/>
        </p:nvSpPr>
        <p:spPr>
          <a:xfrm>
            <a:off x="3964939" y="4097547"/>
            <a:ext cx="1313752" cy="32301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p>
        </p:txBody>
      </p:sp>
      <p:sp>
        <p:nvSpPr>
          <p:cNvPr id="18" name="Rounded Rectangle 17"/>
          <p:cNvSpPr/>
          <p:nvPr/>
        </p:nvSpPr>
        <p:spPr>
          <a:xfrm>
            <a:off x="5645409" y="4165709"/>
            <a:ext cx="348398" cy="254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Calibri" panose="020F0502020204030204" pitchFamily="34" charset="0"/>
                <a:cs typeface="Calibri" panose="020F0502020204030204" pitchFamily="34" charset="0"/>
              </a:rPr>
              <a:t>A</a:t>
            </a:r>
            <a:endParaRPr lang="en-GB" sz="1013" dirty="0">
              <a:latin typeface="Calibri" panose="020F0502020204030204" pitchFamily="34" charset="0"/>
              <a:cs typeface="Calibri" panose="020F0502020204030204" pitchFamily="34" charset="0"/>
            </a:endParaRPr>
          </a:p>
        </p:txBody>
      </p:sp>
      <p:sp>
        <p:nvSpPr>
          <p:cNvPr id="19" name="Oval 18"/>
          <p:cNvSpPr/>
          <p:nvPr/>
        </p:nvSpPr>
        <p:spPr>
          <a:xfrm>
            <a:off x="3717984" y="3916393"/>
            <a:ext cx="2656937" cy="700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5952552" y="336430"/>
            <a:ext cx="2251195" cy="1254293"/>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533072" y="3812875"/>
            <a:ext cx="3005751" cy="884688"/>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026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6012" y="2510304"/>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smtClean="0"/>
              <a:t>Basic concept</a:t>
            </a:r>
            <a:endParaRPr lang="en-GB" dirty="0"/>
          </a:p>
        </p:txBody>
      </p:sp>
      <p:sp>
        <p:nvSpPr>
          <p:cNvPr id="4" name="Rectangle 3"/>
          <p:cNvSpPr/>
          <p:nvPr/>
        </p:nvSpPr>
        <p:spPr>
          <a:xfrm>
            <a:off x="5482972" y="3384810"/>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Rectangle 4"/>
          <p:cNvSpPr/>
          <p:nvPr/>
        </p:nvSpPr>
        <p:spPr>
          <a:xfrm>
            <a:off x="2912206" y="3392037"/>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5485970" y="2388226"/>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1227607" y="2388226"/>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8" name="Rectangle 7"/>
          <p:cNvSpPr/>
          <p:nvPr/>
        </p:nvSpPr>
        <p:spPr>
          <a:xfrm>
            <a:off x="4277359" y="1681231"/>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9" name="Rectangle 8"/>
          <p:cNvSpPr/>
          <p:nvPr/>
        </p:nvSpPr>
        <p:spPr>
          <a:xfrm>
            <a:off x="4224123" y="794281"/>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12" name="Oval 11"/>
          <p:cNvSpPr/>
          <p:nvPr/>
        </p:nvSpPr>
        <p:spPr>
          <a:xfrm>
            <a:off x="1227609" y="2472008"/>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13" name="Rectangle 12"/>
          <p:cNvSpPr/>
          <p:nvPr/>
        </p:nvSpPr>
        <p:spPr>
          <a:xfrm>
            <a:off x="3353743" y="3454081"/>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cxnSp>
        <p:nvCxnSpPr>
          <p:cNvPr id="15" name="Straight Arrow Connector 14"/>
          <p:cNvCxnSpPr>
            <a:stCxn id="12" idx="0"/>
          </p:cNvCxnSpPr>
          <p:nvPr/>
        </p:nvCxnSpPr>
        <p:spPr>
          <a:xfrm flipV="1">
            <a:off x="1764934" y="900726"/>
            <a:ext cx="2459187" cy="1571277"/>
          </a:xfrm>
          <a:prstGeom prst="straightConnector1">
            <a:avLst/>
          </a:prstGeom>
          <a:noFill/>
          <a:ln w="19050" cap="flat" cmpd="sng" algn="ctr">
            <a:solidFill>
              <a:srgbClr val="70AD47"/>
            </a:solidFill>
            <a:prstDash val="solid"/>
            <a:miter lim="800000"/>
            <a:headEnd type="triangle"/>
            <a:tailEnd type="triangle"/>
          </a:ln>
          <a:effectLst/>
        </p:spPr>
      </p:cxnSp>
      <p:cxnSp>
        <p:nvCxnSpPr>
          <p:cNvPr id="16" name="Straight Arrow Connector 15"/>
          <p:cNvCxnSpPr>
            <a:stCxn id="12" idx="7"/>
          </p:cNvCxnSpPr>
          <p:nvPr/>
        </p:nvCxnSpPr>
        <p:spPr>
          <a:xfrm flipV="1">
            <a:off x="2144887" y="1220766"/>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17" name="TextBox 16"/>
          <p:cNvSpPr txBox="1"/>
          <p:nvPr/>
        </p:nvSpPr>
        <p:spPr>
          <a:xfrm rot="19686365">
            <a:off x="2088033" y="1149488"/>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18" name="TextBox 17"/>
          <p:cNvSpPr txBox="1"/>
          <p:nvPr/>
        </p:nvSpPr>
        <p:spPr>
          <a:xfrm rot="19696691">
            <a:off x="2240531" y="1586987"/>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19" name="Arc 18"/>
          <p:cNvSpPr/>
          <p:nvPr/>
        </p:nvSpPr>
        <p:spPr>
          <a:xfrm rot="10800000">
            <a:off x="1908356" y="2750840"/>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0" name="TextBox 19"/>
          <p:cNvSpPr txBox="1"/>
          <p:nvPr/>
        </p:nvSpPr>
        <p:spPr>
          <a:xfrm>
            <a:off x="1995798" y="2979396"/>
            <a:ext cx="622286"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endParaRPr lang="en-GB" dirty="0">
              <a:solidFill>
                <a:prstClr val="black"/>
              </a:solidFill>
              <a:latin typeface="Calibri" panose="020F0502020204030204"/>
            </a:endParaRPr>
          </a:p>
        </p:txBody>
      </p:sp>
      <p:cxnSp>
        <p:nvCxnSpPr>
          <p:cNvPr id="21" name="Straight Arrow Connector 20"/>
          <p:cNvCxnSpPr>
            <a:stCxn id="13" idx="3"/>
            <a:endCxn id="14" idx="1"/>
          </p:cNvCxnSpPr>
          <p:nvPr/>
        </p:nvCxnSpPr>
        <p:spPr>
          <a:xfrm>
            <a:off x="3872400" y="3620565"/>
            <a:ext cx="1617266"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sp>
        <p:nvSpPr>
          <p:cNvPr id="22" name="Arc 21"/>
          <p:cNvSpPr/>
          <p:nvPr/>
        </p:nvSpPr>
        <p:spPr>
          <a:xfrm rot="13099628">
            <a:off x="3056278" y="2382360"/>
            <a:ext cx="902164" cy="1222753"/>
          </a:xfrm>
          <a:prstGeom prst="arc">
            <a:avLst>
              <a:gd name="adj1" fmla="val 14672724"/>
              <a:gd name="adj2" fmla="val 19284282"/>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3" name="TextBox 22"/>
          <p:cNvSpPr txBox="1"/>
          <p:nvPr/>
        </p:nvSpPr>
        <p:spPr>
          <a:xfrm>
            <a:off x="2995287" y="3041190"/>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24" name="TextBox 23"/>
          <p:cNvSpPr txBox="1"/>
          <p:nvPr/>
        </p:nvSpPr>
        <p:spPr>
          <a:xfrm>
            <a:off x="4176689" y="3379028"/>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AuthId2/</a:t>
            </a:r>
            <a:r>
              <a:rPr lang="en-GB" sz="1050" dirty="0" err="1">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25" name="Straight Arrow Connector 24"/>
          <p:cNvCxnSpPr>
            <a:stCxn id="8" idx="2"/>
          </p:cNvCxnSpPr>
          <p:nvPr/>
        </p:nvCxnSpPr>
        <p:spPr>
          <a:xfrm>
            <a:off x="4639620" y="2168679"/>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26" name="TextBox 25"/>
          <p:cNvSpPr txBox="1"/>
          <p:nvPr/>
        </p:nvSpPr>
        <p:spPr>
          <a:xfrm>
            <a:off x="2870095" y="3505024"/>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7" name="TextBox 26"/>
          <p:cNvSpPr txBox="1"/>
          <p:nvPr/>
        </p:nvSpPr>
        <p:spPr>
          <a:xfrm>
            <a:off x="6115513" y="3483289"/>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8" name="TextBox 27"/>
          <p:cNvSpPr txBox="1"/>
          <p:nvPr/>
        </p:nvSpPr>
        <p:spPr>
          <a:xfrm>
            <a:off x="1594690" y="3820235"/>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29" name="TextBox 28"/>
          <p:cNvSpPr txBox="1"/>
          <p:nvPr/>
        </p:nvSpPr>
        <p:spPr>
          <a:xfrm>
            <a:off x="5853052" y="3820235"/>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0" name="Hexagon 29"/>
          <p:cNvSpPr/>
          <p:nvPr/>
        </p:nvSpPr>
        <p:spPr>
          <a:xfrm>
            <a:off x="1336343" y="3427923"/>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1" name="Hexagon 30"/>
          <p:cNvSpPr/>
          <p:nvPr/>
        </p:nvSpPr>
        <p:spPr>
          <a:xfrm>
            <a:off x="7056105" y="3409613"/>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2" name="Hexagon 31"/>
          <p:cNvSpPr/>
          <p:nvPr/>
        </p:nvSpPr>
        <p:spPr>
          <a:xfrm>
            <a:off x="4170449" y="1338141"/>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3" name="Rectangle 32"/>
          <p:cNvSpPr/>
          <p:nvPr/>
        </p:nvSpPr>
        <p:spPr>
          <a:xfrm>
            <a:off x="7104" y="580037"/>
            <a:ext cx="8733278" cy="37379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2417064" y="2472008"/>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38100" cap="flat" cmpd="sng" algn="ctr">
            <a:solidFill>
              <a:srgbClr val="00FFFF"/>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14" name="Rectangle 13"/>
          <p:cNvSpPr/>
          <p:nvPr/>
        </p:nvSpPr>
        <p:spPr>
          <a:xfrm>
            <a:off x="5489665" y="3454081"/>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w="28575">
            <a:solidFill>
              <a:srgbClr val="00FFFF"/>
            </a:solid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cxnSp>
        <p:nvCxnSpPr>
          <p:cNvPr id="35" name="Straight Arrow Connector 34"/>
          <p:cNvCxnSpPr/>
          <p:nvPr/>
        </p:nvCxnSpPr>
        <p:spPr>
          <a:xfrm>
            <a:off x="3471064" y="2878983"/>
            <a:ext cx="1948076" cy="718553"/>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sp>
        <p:nvSpPr>
          <p:cNvPr id="38" name="TextBox 37"/>
          <p:cNvSpPr txBox="1"/>
          <p:nvPr/>
        </p:nvSpPr>
        <p:spPr>
          <a:xfrm>
            <a:off x="4184507" y="2856527"/>
            <a:ext cx="510076" cy="276999"/>
          </a:xfrm>
          <a:prstGeom prst="rect">
            <a:avLst/>
          </a:prstGeom>
          <a:noFill/>
          <a:ln w="28575">
            <a:solidFill>
              <a:srgbClr val="00FFFF"/>
            </a:solidFill>
          </a:ln>
        </p:spPr>
        <p:txBody>
          <a:bodyPr wrap="none" rtlCol="0">
            <a:spAutoFit/>
          </a:bodyPr>
          <a:lstStyle/>
          <a:p>
            <a:r>
              <a:rPr lang="en-GB" sz="1200" dirty="0" err="1" smtClean="0"/>
              <a:t>msg</a:t>
            </a:r>
            <a:endParaRPr lang="en-GB" dirty="0"/>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034" y="2866605"/>
            <a:ext cx="270333" cy="270333"/>
          </a:xfrm>
          <a:prstGeom prst="rect">
            <a:avLst/>
          </a:prstGeom>
        </p:spPr>
      </p:pic>
    </p:spTree>
    <p:extLst>
      <p:ext uri="{BB962C8B-B14F-4D97-AF65-F5344CB8AC3E}">
        <p14:creationId xmlns:p14="http://schemas.microsoft.com/office/powerpoint/2010/main" val="14066427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Symmetric authenticity scheme : Kerberos</a:t>
            </a:r>
            <a:endParaRPr lang="en-GB" dirty="0"/>
          </a:p>
        </p:txBody>
      </p:sp>
      <p:sp>
        <p:nvSpPr>
          <p:cNvPr id="5" name="Rectangle 4"/>
          <p:cNvSpPr/>
          <p:nvPr/>
        </p:nvSpPr>
        <p:spPr>
          <a:xfrm>
            <a:off x="455973" y="2803371"/>
            <a:ext cx="1499225" cy="1674444"/>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4167416" y="170252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8" name="Rectangle 7"/>
          <p:cNvSpPr/>
          <p:nvPr/>
        </p:nvSpPr>
        <p:spPr>
          <a:xfrm>
            <a:off x="4114180" y="815577"/>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31" name="TextBox 30"/>
          <p:cNvSpPr txBox="1"/>
          <p:nvPr/>
        </p:nvSpPr>
        <p:spPr>
          <a:xfrm>
            <a:off x="253269"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413" y="1761413"/>
            <a:ext cx="322248" cy="3222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09" y="1761413"/>
            <a:ext cx="322248" cy="322248"/>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815" y="889753"/>
            <a:ext cx="322248" cy="322248"/>
          </a:xfrm>
          <a:prstGeom prst="rect">
            <a:avLst/>
          </a:prstGeom>
        </p:spPr>
      </p:pic>
      <p:sp>
        <p:nvSpPr>
          <p:cNvPr id="3" name="Rectangle 2"/>
          <p:cNvSpPr/>
          <p:nvPr/>
        </p:nvSpPr>
        <p:spPr>
          <a:xfrm>
            <a:off x="680238"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783465"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29" name="TextBox 28"/>
          <p:cNvSpPr txBox="1"/>
          <p:nvPr/>
        </p:nvSpPr>
        <p:spPr>
          <a:xfrm>
            <a:off x="993026"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4" name="Rectangle 23"/>
          <p:cNvSpPr/>
          <p:nvPr/>
        </p:nvSpPr>
        <p:spPr>
          <a:xfrm>
            <a:off x="2622392"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26" name="TextBox 25"/>
          <p:cNvSpPr txBox="1"/>
          <p:nvPr/>
        </p:nvSpPr>
        <p:spPr>
          <a:xfrm>
            <a:off x="2419688"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27" name="Rectangle 26"/>
          <p:cNvSpPr/>
          <p:nvPr/>
        </p:nvSpPr>
        <p:spPr>
          <a:xfrm>
            <a:off x="2846657"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2949884"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35" name="TextBox 34"/>
          <p:cNvSpPr txBox="1"/>
          <p:nvPr/>
        </p:nvSpPr>
        <p:spPr>
          <a:xfrm>
            <a:off x="3159445"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6" name="Rectangle 35"/>
          <p:cNvSpPr/>
          <p:nvPr/>
        </p:nvSpPr>
        <p:spPr>
          <a:xfrm>
            <a:off x="4773244"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37" name="Rectangle 36"/>
          <p:cNvSpPr/>
          <p:nvPr/>
        </p:nvSpPr>
        <p:spPr>
          <a:xfrm>
            <a:off x="4975913" y="3720799"/>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38" name="TextBox 37"/>
          <p:cNvSpPr txBox="1"/>
          <p:nvPr/>
        </p:nvSpPr>
        <p:spPr>
          <a:xfrm>
            <a:off x="4570540"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9" name="Rectangle 38"/>
          <p:cNvSpPr/>
          <p:nvPr/>
        </p:nvSpPr>
        <p:spPr>
          <a:xfrm>
            <a:off x="4997509"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Rectangle 41"/>
          <p:cNvSpPr/>
          <p:nvPr/>
        </p:nvSpPr>
        <p:spPr>
          <a:xfrm>
            <a:off x="5100736"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43" name="TextBox 42"/>
          <p:cNvSpPr txBox="1"/>
          <p:nvPr/>
        </p:nvSpPr>
        <p:spPr>
          <a:xfrm>
            <a:off x="5310297"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44" name="Rectangle 43"/>
          <p:cNvSpPr/>
          <p:nvPr/>
        </p:nvSpPr>
        <p:spPr>
          <a:xfrm>
            <a:off x="7132794" y="2815638"/>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45" name="Rectangle 44"/>
          <p:cNvSpPr/>
          <p:nvPr/>
        </p:nvSpPr>
        <p:spPr>
          <a:xfrm>
            <a:off x="7335463" y="3729212"/>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Provider2</a:t>
            </a:r>
            <a:endParaRPr lang="en-GB" kern="0" dirty="0">
              <a:solidFill>
                <a:prstClr val="white"/>
              </a:solidFill>
              <a:latin typeface="Calibri" panose="020F0502020204030204"/>
            </a:endParaRPr>
          </a:p>
        </p:txBody>
      </p:sp>
      <p:sp>
        <p:nvSpPr>
          <p:cNvPr id="46" name="TextBox 45"/>
          <p:cNvSpPr txBox="1"/>
          <p:nvPr/>
        </p:nvSpPr>
        <p:spPr>
          <a:xfrm>
            <a:off x="6927090" y="418274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48" name="Rectangle 47"/>
          <p:cNvSpPr/>
          <p:nvPr/>
        </p:nvSpPr>
        <p:spPr>
          <a:xfrm>
            <a:off x="7357059" y="2811784"/>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Rectangle 48"/>
          <p:cNvSpPr/>
          <p:nvPr/>
        </p:nvSpPr>
        <p:spPr>
          <a:xfrm>
            <a:off x="7460286" y="2824473"/>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50" name="TextBox 49"/>
          <p:cNvSpPr txBox="1"/>
          <p:nvPr/>
        </p:nvSpPr>
        <p:spPr>
          <a:xfrm>
            <a:off x="7669847" y="3238398"/>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51" name="Oval 50"/>
          <p:cNvSpPr/>
          <p:nvPr/>
        </p:nvSpPr>
        <p:spPr>
          <a:xfrm>
            <a:off x="635549" y="3642520"/>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52" name="Oval 51"/>
          <p:cNvSpPr/>
          <p:nvPr/>
        </p:nvSpPr>
        <p:spPr>
          <a:xfrm>
            <a:off x="2839637" y="3618432"/>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Consumer2</a:t>
            </a:r>
            <a:endParaRPr lang="en-GB" sz="1050" kern="0" dirty="0">
              <a:solidFill>
                <a:prstClr val="white"/>
              </a:solidFill>
              <a:latin typeface="Calibri" panose="020F0502020204030204"/>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747" y="2849602"/>
            <a:ext cx="299426" cy="29942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50" y="2856956"/>
            <a:ext cx="297089" cy="29708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7659" y="2844030"/>
            <a:ext cx="313411" cy="31341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222" y="2851696"/>
            <a:ext cx="322248" cy="32224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239" y="1770250"/>
            <a:ext cx="313411" cy="313411"/>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622" y="1773992"/>
            <a:ext cx="297089" cy="297089"/>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668" y="1774416"/>
            <a:ext cx="299426" cy="299426"/>
          </a:xfrm>
          <a:prstGeom prst="rect">
            <a:avLst/>
          </a:prstGeom>
        </p:spPr>
      </p:pic>
    </p:spTree>
    <p:extLst>
      <p:ext uri="{BB962C8B-B14F-4D97-AF65-F5344CB8AC3E}">
        <p14:creationId xmlns:p14="http://schemas.microsoft.com/office/powerpoint/2010/main" val="3818108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Symmetric authenticity scheme : Kerberos</a:t>
            </a:r>
            <a:endParaRPr lang="en-GB" dirty="0"/>
          </a:p>
        </p:txBody>
      </p:sp>
      <p:sp>
        <p:nvSpPr>
          <p:cNvPr id="5" name="Rectangle 4"/>
          <p:cNvSpPr/>
          <p:nvPr/>
        </p:nvSpPr>
        <p:spPr>
          <a:xfrm>
            <a:off x="455973" y="2083661"/>
            <a:ext cx="1499225" cy="2394154"/>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4167416" y="170252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8" name="Rectangle 7"/>
          <p:cNvSpPr/>
          <p:nvPr/>
        </p:nvSpPr>
        <p:spPr>
          <a:xfrm>
            <a:off x="4114180" y="815577"/>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31" name="TextBox 30"/>
          <p:cNvSpPr txBox="1"/>
          <p:nvPr/>
        </p:nvSpPr>
        <p:spPr>
          <a:xfrm>
            <a:off x="253269"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413" y="1761413"/>
            <a:ext cx="322248" cy="3222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09" y="1761413"/>
            <a:ext cx="322248" cy="322248"/>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815" y="889753"/>
            <a:ext cx="322248" cy="322248"/>
          </a:xfrm>
          <a:prstGeom prst="rect">
            <a:avLst/>
          </a:prstGeom>
        </p:spPr>
      </p:pic>
      <p:sp>
        <p:nvSpPr>
          <p:cNvPr id="3" name="Rectangle 2"/>
          <p:cNvSpPr/>
          <p:nvPr/>
        </p:nvSpPr>
        <p:spPr>
          <a:xfrm>
            <a:off x="680238"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783465"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29" name="TextBox 28"/>
          <p:cNvSpPr txBox="1"/>
          <p:nvPr/>
        </p:nvSpPr>
        <p:spPr>
          <a:xfrm>
            <a:off x="993026"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4" name="Rectangle 23"/>
          <p:cNvSpPr/>
          <p:nvPr/>
        </p:nvSpPr>
        <p:spPr>
          <a:xfrm>
            <a:off x="2622392"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26" name="TextBox 25"/>
          <p:cNvSpPr txBox="1"/>
          <p:nvPr/>
        </p:nvSpPr>
        <p:spPr>
          <a:xfrm>
            <a:off x="2419688"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27" name="Rectangle 26"/>
          <p:cNvSpPr/>
          <p:nvPr/>
        </p:nvSpPr>
        <p:spPr>
          <a:xfrm>
            <a:off x="2846657"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2949884"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35" name="TextBox 34"/>
          <p:cNvSpPr txBox="1"/>
          <p:nvPr/>
        </p:nvSpPr>
        <p:spPr>
          <a:xfrm>
            <a:off x="3159445"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6" name="Rectangle 35"/>
          <p:cNvSpPr/>
          <p:nvPr/>
        </p:nvSpPr>
        <p:spPr>
          <a:xfrm>
            <a:off x="4773244"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37" name="Rectangle 36"/>
          <p:cNvSpPr/>
          <p:nvPr/>
        </p:nvSpPr>
        <p:spPr>
          <a:xfrm>
            <a:off x="4975913" y="3720799"/>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38" name="TextBox 37"/>
          <p:cNvSpPr txBox="1"/>
          <p:nvPr/>
        </p:nvSpPr>
        <p:spPr>
          <a:xfrm>
            <a:off x="4570540"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9" name="Rectangle 38"/>
          <p:cNvSpPr/>
          <p:nvPr/>
        </p:nvSpPr>
        <p:spPr>
          <a:xfrm>
            <a:off x="4997509"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Rectangle 41"/>
          <p:cNvSpPr/>
          <p:nvPr/>
        </p:nvSpPr>
        <p:spPr>
          <a:xfrm>
            <a:off x="5100736"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43" name="TextBox 42"/>
          <p:cNvSpPr txBox="1"/>
          <p:nvPr/>
        </p:nvSpPr>
        <p:spPr>
          <a:xfrm>
            <a:off x="5310297"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44" name="Rectangle 43"/>
          <p:cNvSpPr/>
          <p:nvPr/>
        </p:nvSpPr>
        <p:spPr>
          <a:xfrm>
            <a:off x="7132794" y="2815638"/>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45" name="Rectangle 44"/>
          <p:cNvSpPr/>
          <p:nvPr/>
        </p:nvSpPr>
        <p:spPr>
          <a:xfrm>
            <a:off x="7335463" y="3729212"/>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Provider2</a:t>
            </a:r>
            <a:endParaRPr lang="en-GB" kern="0" dirty="0">
              <a:solidFill>
                <a:prstClr val="white"/>
              </a:solidFill>
              <a:latin typeface="Calibri" panose="020F0502020204030204"/>
            </a:endParaRPr>
          </a:p>
        </p:txBody>
      </p:sp>
      <p:sp>
        <p:nvSpPr>
          <p:cNvPr id="46" name="TextBox 45"/>
          <p:cNvSpPr txBox="1"/>
          <p:nvPr/>
        </p:nvSpPr>
        <p:spPr>
          <a:xfrm>
            <a:off x="6927090" y="418274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48" name="Rectangle 47"/>
          <p:cNvSpPr/>
          <p:nvPr/>
        </p:nvSpPr>
        <p:spPr>
          <a:xfrm>
            <a:off x="7357059" y="2811784"/>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Rectangle 48"/>
          <p:cNvSpPr/>
          <p:nvPr/>
        </p:nvSpPr>
        <p:spPr>
          <a:xfrm>
            <a:off x="7460286" y="2824473"/>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50" name="TextBox 49"/>
          <p:cNvSpPr txBox="1"/>
          <p:nvPr/>
        </p:nvSpPr>
        <p:spPr>
          <a:xfrm>
            <a:off x="7669847" y="3238398"/>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51" name="Oval 50"/>
          <p:cNvSpPr/>
          <p:nvPr/>
        </p:nvSpPr>
        <p:spPr>
          <a:xfrm>
            <a:off x="635549" y="3642520"/>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52" name="Oval 51"/>
          <p:cNvSpPr/>
          <p:nvPr/>
        </p:nvSpPr>
        <p:spPr>
          <a:xfrm>
            <a:off x="2839637" y="3618432"/>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Consumer2</a:t>
            </a:r>
            <a:endParaRPr lang="en-GB" sz="1050" kern="0" dirty="0">
              <a:solidFill>
                <a:prstClr val="white"/>
              </a:solidFill>
              <a:latin typeface="Calibri" panose="020F0502020204030204"/>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747" y="2849602"/>
            <a:ext cx="299426" cy="29942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50" y="2856956"/>
            <a:ext cx="297089" cy="29708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7659" y="2844030"/>
            <a:ext cx="313411" cy="31341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222" y="2851696"/>
            <a:ext cx="322248" cy="32224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239" y="1770250"/>
            <a:ext cx="313411" cy="313411"/>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622" y="1773992"/>
            <a:ext cx="297089" cy="297089"/>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668" y="1774416"/>
            <a:ext cx="299426" cy="299426"/>
          </a:xfrm>
          <a:prstGeom prst="rect">
            <a:avLst/>
          </a:prstGeom>
        </p:spPr>
      </p:pic>
      <p:sp>
        <p:nvSpPr>
          <p:cNvPr id="56" name="Oval 55"/>
          <p:cNvSpPr/>
          <p:nvPr/>
        </p:nvSpPr>
        <p:spPr>
          <a:xfrm>
            <a:off x="680238" y="2186373"/>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cxnSp>
        <p:nvCxnSpPr>
          <p:cNvPr id="57" name="Straight Arrow Connector 56"/>
          <p:cNvCxnSpPr/>
          <p:nvPr/>
        </p:nvCxnSpPr>
        <p:spPr>
          <a:xfrm flipV="1">
            <a:off x="1377659" y="958129"/>
            <a:ext cx="2773376" cy="1231257"/>
          </a:xfrm>
          <a:prstGeom prst="straightConnector1">
            <a:avLst/>
          </a:prstGeom>
          <a:noFill/>
          <a:ln w="19050" cap="flat" cmpd="sng" algn="ctr">
            <a:solidFill>
              <a:srgbClr val="70AD47"/>
            </a:solidFill>
            <a:prstDash val="solid"/>
            <a:miter lim="800000"/>
            <a:headEnd type="triangle"/>
            <a:tailEnd type="triangle"/>
          </a:ln>
          <a:effectLst/>
        </p:spPr>
      </p:cxnSp>
      <p:cxnSp>
        <p:nvCxnSpPr>
          <p:cNvPr id="58" name="Straight Arrow Connector 57"/>
          <p:cNvCxnSpPr/>
          <p:nvPr/>
        </p:nvCxnSpPr>
        <p:spPr>
          <a:xfrm flipV="1">
            <a:off x="1742902" y="1304312"/>
            <a:ext cx="2370700" cy="1030738"/>
          </a:xfrm>
          <a:prstGeom prst="straightConnector1">
            <a:avLst/>
          </a:prstGeom>
          <a:noFill/>
          <a:ln w="19050" cap="flat" cmpd="sng" algn="ctr">
            <a:solidFill>
              <a:srgbClr val="4472C4"/>
            </a:solidFill>
            <a:prstDash val="solid"/>
            <a:miter lim="800000"/>
            <a:headEnd type="triangle"/>
            <a:tailEnd type="triangle"/>
          </a:ln>
          <a:effectLst/>
        </p:spPr>
      </p:cxnSp>
      <p:sp>
        <p:nvSpPr>
          <p:cNvPr id="59" name="TextBox 58"/>
          <p:cNvSpPr txBox="1"/>
          <p:nvPr/>
        </p:nvSpPr>
        <p:spPr>
          <a:xfrm rot="20148684">
            <a:off x="1890332" y="1013345"/>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60" name="TextBox 59"/>
          <p:cNvSpPr txBox="1"/>
          <p:nvPr/>
        </p:nvSpPr>
        <p:spPr>
          <a:xfrm rot="20204590">
            <a:off x="1939860" y="1525700"/>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23" name="TextBox 22"/>
          <p:cNvSpPr txBox="1"/>
          <p:nvPr/>
        </p:nvSpPr>
        <p:spPr>
          <a:xfrm>
            <a:off x="2992098" y="1999845"/>
            <a:ext cx="566807" cy="261610"/>
          </a:xfrm>
          <a:prstGeom prst="rect">
            <a:avLst/>
          </a:prstGeom>
          <a:noFill/>
          <a:ln w="19050">
            <a:solidFill>
              <a:srgbClr val="FFC000"/>
            </a:solidFill>
          </a:ln>
        </p:spPr>
        <p:txBody>
          <a:bodyPr wrap="square" rtlCol="0">
            <a:spAutoFit/>
          </a:bodyPr>
          <a:lstStyle/>
          <a:p>
            <a:pPr algn="ctr"/>
            <a:r>
              <a:rPr lang="en-GB" sz="1100" dirty="0" smtClean="0">
                <a:latin typeface="Calibri" panose="020F0502020204030204" pitchFamily="34" charset="0"/>
                <a:cs typeface="Calibri" panose="020F0502020204030204" pitchFamily="34" charset="0"/>
              </a:rPr>
              <a:t>token</a:t>
            </a:r>
            <a:endParaRPr lang="en-GB" sz="1600" dirty="0">
              <a:latin typeface="Calibri" panose="020F0502020204030204" pitchFamily="34" charset="0"/>
              <a:cs typeface="Calibri" panose="020F0502020204030204" pitchFamily="34" charset="0"/>
            </a:endParaRP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067" y="1829403"/>
            <a:ext cx="322248" cy="322248"/>
          </a:xfrm>
          <a:prstGeom prst="rect">
            <a:avLst/>
          </a:prstGeom>
        </p:spPr>
      </p:pic>
    </p:spTree>
    <p:extLst>
      <p:ext uri="{BB962C8B-B14F-4D97-AF65-F5344CB8AC3E}">
        <p14:creationId xmlns:p14="http://schemas.microsoft.com/office/powerpoint/2010/main" val="11351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Symmetric authenticity scheme : Kerberos</a:t>
            </a:r>
            <a:endParaRPr lang="en-GB" dirty="0"/>
          </a:p>
        </p:txBody>
      </p:sp>
      <p:sp>
        <p:nvSpPr>
          <p:cNvPr id="5" name="Rectangle 4"/>
          <p:cNvSpPr/>
          <p:nvPr/>
        </p:nvSpPr>
        <p:spPr>
          <a:xfrm>
            <a:off x="455973" y="2803371"/>
            <a:ext cx="2011746" cy="1674444"/>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4167416" y="170252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8" name="Rectangle 7"/>
          <p:cNvSpPr/>
          <p:nvPr/>
        </p:nvSpPr>
        <p:spPr>
          <a:xfrm>
            <a:off x="4114180" y="815577"/>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31" name="TextBox 30"/>
          <p:cNvSpPr txBox="1"/>
          <p:nvPr/>
        </p:nvSpPr>
        <p:spPr>
          <a:xfrm>
            <a:off x="253269"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413" y="1761413"/>
            <a:ext cx="322248" cy="3222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09" y="1761413"/>
            <a:ext cx="322248" cy="322248"/>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815" y="889753"/>
            <a:ext cx="322248" cy="322248"/>
          </a:xfrm>
          <a:prstGeom prst="rect">
            <a:avLst/>
          </a:prstGeom>
        </p:spPr>
      </p:pic>
      <p:sp>
        <p:nvSpPr>
          <p:cNvPr id="3" name="Rectangle 2"/>
          <p:cNvSpPr/>
          <p:nvPr/>
        </p:nvSpPr>
        <p:spPr>
          <a:xfrm>
            <a:off x="680238"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783465"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29" name="TextBox 28"/>
          <p:cNvSpPr txBox="1"/>
          <p:nvPr/>
        </p:nvSpPr>
        <p:spPr>
          <a:xfrm>
            <a:off x="993026"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4" name="Rectangle 23"/>
          <p:cNvSpPr/>
          <p:nvPr/>
        </p:nvSpPr>
        <p:spPr>
          <a:xfrm>
            <a:off x="2638953" y="2783137"/>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26" name="TextBox 25"/>
          <p:cNvSpPr txBox="1"/>
          <p:nvPr/>
        </p:nvSpPr>
        <p:spPr>
          <a:xfrm>
            <a:off x="2419688"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27" name="Rectangle 26"/>
          <p:cNvSpPr/>
          <p:nvPr/>
        </p:nvSpPr>
        <p:spPr>
          <a:xfrm>
            <a:off x="2846657"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2949884"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35" name="TextBox 34"/>
          <p:cNvSpPr txBox="1"/>
          <p:nvPr/>
        </p:nvSpPr>
        <p:spPr>
          <a:xfrm>
            <a:off x="3159445"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6" name="Rectangle 35"/>
          <p:cNvSpPr/>
          <p:nvPr/>
        </p:nvSpPr>
        <p:spPr>
          <a:xfrm>
            <a:off x="4773244"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37" name="Rectangle 36"/>
          <p:cNvSpPr/>
          <p:nvPr/>
        </p:nvSpPr>
        <p:spPr>
          <a:xfrm>
            <a:off x="4975913" y="3720799"/>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38" name="TextBox 37"/>
          <p:cNvSpPr txBox="1"/>
          <p:nvPr/>
        </p:nvSpPr>
        <p:spPr>
          <a:xfrm>
            <a:off x="4570540"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9" name="Rectangle 38"/>
          <p:cNvSpPr/>
          <p:nvPr/>
        </p:nvSpPr>
        <p:spPr>
          <a:xfrm>
            <a:off x="4997509"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Rectangle 41"/>
          <p:cNvSpPr/>
          <p:nvPr/>
        </p:nvSpPr>
        <p:spPr>
          <a:xfrm>
            <a:off x="5100736"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43" name="TextBox 42"/>
          <p:cNvSpPr txBox="1"/>
          <p:nvPr/>
        </p:nvSpPr>
        <p:spPr>
          <a:xfrm>
            <a:off x="5310297"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44" name="Rectangle 43"/>
          <p:cNvSpPr/>
          <p:nvPr/>
        </p:nvSpPr>
        <p:spPr>
          <a:xfrm>
            <a:off x="7132794" y="2815638"/>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45" name="Rectangle 44"/>
          <p:cNvSpPr/>
          <p:nvPr/>
        </p:nvSpPr>
        <p:spPr>
          <a:xfrm>
            <a:off x="7335463" y="3729212"/>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Provider2</a:t>
            </a:r>
            <a:endParaRPr lang="en-GB" kern="0" dirty="0">
              <a:solidFill>
                <a:prstClr val="white"/>
              </a:solidFill>
              <a:latin typeface="Calibri" panose="020F0502020204030204"/>
            </a:endParaRPr>
          </a:p>
        </p:txBody>
      </p:sp>
      <p:sp>
        <p:nvSpPr>
          <p:cNvPr id="46" name="TextBox 45"/>
          <p:cNvSpPr txBox="1"/>
          <p:nvPr/>
        </p:nvSpPr>
        <p:spPr>
          <a:xfrm>
            <a:off x="6927090" y="418274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48" name="Rectangle 47"/>
          <p:cNvSpPr/>
          <p:nvPr/>
        </p:nvSpPr>
        <p:spPr>
          <a:xfrm>
            <a:off x="7357059" y="2811784"/>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Rectangle 48"/>
          <p:cNvSpPr/>
          <p:nvPr/>
        </p:nvSpPr>
        <p:spPr>
          <a:xfrm>
            <a:off x="7460286" y="2824473"/>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50" name="TextBox 49"/>
          <p:cNvSpPr txBox="1"/>
          <p:nvPr/>
        </p:nvSpPr>
        <p:spPr>
          <a:xfrm>
            <a:off x="7669847" y="3238398"/>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51" name="Oval 50"/>
          <p:cNvSpPr/>
          <p:nvPr/>
        </p:nvSpPr>
        <p:spPr>
          <a:xfrm>
            <a:off x="635549" y="3642520"/>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52" name="Oval 51"/>
          <p:cNvSpPr/>
          <p:nvPr/>
        </p:nvSpPr>
        <p:spPr>
          <a:xfrm>
            <a:off x="2839637" y="3618432"/>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Consumer2</a:t>
            </a:r>
            <a:endParaRPr lang="en-GB" sz="1050" kern="0" dirty="0">
              <a:solidFill>
                <a:prstClr val="white"/>
              </a:solidFill>
              <a:latin typeface="Calibri" panose="020F0502020204030204"/>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747" y="2849602"/>
            <a:ext cx="299426" cy="29942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50" y="2856956"/>
            <a:ext cx="297089" cy="29708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7659" y="2844030"/>
            <a:ext cx="313411" cy="31341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222" y="2851696"/>
            <a:ext cx="322248" cy="32224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239" y="1770250"/>
            <a:ext cx="313411" cy="313411"/>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622" y="1773992"/>
            <a:ext cx="297089" cy="297089"/>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668" y="1774416"/>
            <a:ext cx="299426" cy="299426"/>
          </a:xfrm>
          <a:prstGeom prst="rect">
            <a:avLst/>
          </a:prstGeom>
        </p:spPr>
      </p:pic>
      <p:sp>
        <p:nvSpPr>
          <p:cNvPr id="61" name="Arc 60"/>
          <p:cNvSpPr/>
          <p:nvPr/>
        </p:nvSpPr>
        <p:spPr>
          <a:xfrm rot="21395520">
            <a:off x="447338" y="2409385"/>
            <a:ext cx="5289065" cy="1970794"/>
          </a:xfrm>
          <a:prstGeom prst="arc">
            <a:avLst>
              <a:gd name="adj1" fmla="val 12328932"/>
              <a:gd name="adj2" fmla="val 20752215"/>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65" name="TextBox 64"/>
          <p:cNvSpPr txBox="1"/>
          <p:nvPr/>
        </p:nvSpPr>
        <p:spPr>
          <a:xfrm>
            <a:off x="1841277" y="3494967"/>
            <a:ext cx="566807" cy="261610"/>
          </a:xfrm>
          <a:prstGeom prst="rect">
            <a:avLst/>
          </a:prstGeom>
          <a:noFill/>
          <a:ln w="19050">
            <a:solidFill>
              <a:srgbClr val="FFC000"/>
            </a:solidFill>
          </a:ln>
        </p:spPr>
        <p:txBody>
          <a:bodyPr wrap="square" rtlCol="0">
            <a:spAutoFit/>
          </a:bodyPr>
          <a:lstStyle/>
          <a:p>
            <a:pPr algn="ctr"/>
            <a:r>
              <a:rPr lang="en-GB" sz="1100" dirty="0" smtClean="0">
                <a:latin typeface="Calibri" panose="020F0502020204030204" pitchFamily="34" charset="0"/>
                <a:cs typeface="Calibri" panose="020F0502020204030204" pitchFamily="34" charset="0"/>
              </a:rPr>
              <a:t>token</a:t>
            </a:r>
            <a:endParaRPr lang="en-GB" sz="1600" dirty="0">
              <a:latin typeface="Calibri" panose="020F0502020204030204" pitchFamily="34" charset="0"/>
              <a:cs typeface="Calibri" panose="020F0502020204030204" pitchFamily="34" charset="0"/>
            </a:endParaRPr>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246" y="3324525"/>
            <a:ext cx="322248" cy="322248"/>
          </a:xfrm>
          <a:prstGeom prst="rect">
            <a:avLst/>
          </a:prstGeom>
        </p:spPr>
      </p:pic>
    </p:spTree>
    <p:extLst>
      <p:ext uri="{BB962C8B-B14F-4D97-AF65-F5344CB8AC3E}">
        <p14:creationId xmlns:p14="http://schemas.microsoft.com/office/powerpoint/2010/main" val="427719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Authentication concerns</a:t>
            </a:r>
            <a:endParaRPr lang="en-GB" dirty="0"/>
          </a:p>
        </p:txBody>
      </p:sp>
      <p:pic>
        <p:nvPicPr>
          <p:cNvPr id="4" name="Content Placeholder 3" descr="mitm_logi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6151" y="907285"/>
            <a:ext cx="7074264" cy="3321221"/>
          </a:xfrm>
          <a:prstGeom prst="rect">
            <a:avLst/>
          </a:prstGeom>
          <a:noFill/>
          <a:ln>
            <a:noFill/>
          </a:ln>
        </p:spPr>
      </p:pic>
    </p:spTree>
    <p:extLst>
      <p:ext uri="{BB962C8B-B14F-4D97-AF65-F5344CB8AC3E}">
        <p14:creationId xmlns:p14="http://schemas.microsoft.com/office/powerpoint/2010/main" val="4016908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Symmetric authenticity scheme : Kerberos</a:t>
            </a:r>
            <a:endParaRPr lang="en-GB" dirty="0"/>
          </a:p>
        </p:txBody>
      </p:sp>
      <p:sp>
        <p:nvSpPr>
          <p:cNvPr id="5" name="Rectangle 4"/>
          <p:cNvSpPr/>
          <p:nvPr/>
        </p:nvSpPr>
        <p:spPr>
          <a:xfrm>
            <a:off x="455973" y="2803371"/>
            <a:ext cx="1499225" cy="1674444"/>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4167416" y="170252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8" name="Rectangle 7"/>
          <p:cNvSpPr/>
          <p:nvPr/>
        </p:nvSpPr>
        <p:spPr>
          <a:xfrm>
            <a:off x="4114180" y="815577"/>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31" name="TextBox 30"/>
          <p:cNvSpPr txBox="1"/>
          <p:nvPr/>
        </p:nvSpPr>
        <p:spPr>
          <a:xfrm>
            <a:off x="253269"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413" y="1761413"/>
            <a:ext cx="322248" cy="3222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09" y="1761413"/>
            <a:ext cx="322248" cy="322248"/>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815" y="889753"/>
            <a:ext cx="322248" cy="322248"/>
          </a:xfrm>
          <a:prstGeom prst="rect">
            <a:avLst/>
          </a:prstGeom>
        </p:spPr>
      </p:pic>
      <p:sp>
        <p:nvSpPr>
          <p:cNvPr id="3" name="Rectangle 2"/>
          <p:cNvSpPr/>
          <p:nvPr/>
        </p:nvSpPr>
        <p:spPr>
          <a:xfrm>
            <a:off x="680238"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783465"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29" name="TextBox 28"/>
          <p:cNvSpPr txBox="1"/>
          <p:nvPr/>
        </p:nvSpPr>
        <p:spPr>
          <a:xfrm>
            <a:off x="993026"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4" name="Rectangle 23"/>
          <p:cNvSpPr/>
          <p:nvPr/>
        </p:nvSpPr>
        <p:spPr>
          <a:xfrm>
            <a:off x="2638953" y="2783137"/>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26" name="TextBox 25"/>
          <p:cNvSpPr txBox="1"/>
          <p:nvPr/>
        </p:nvSpPr>
        <p:spPr>
          <a:xfrm>
            <a:off x="2419688"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27" name="Rectangle 26"/>
          <p:cNvSpPr/>
          <p:nvPr/>
        </p:nvSpPr>
        <p:spPr>
          <a:xfrm>
            <a:off x="2846657"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2949884"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35" name="TextBox 34"/>
          <p:cNvSpPr txBox="1"/>
          <p:nvPr/>
        </p:nvSpPr>
        <p:spPr>
          <a:xfrm>
            <a:off x="3159445"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6" name="Rectangle 35"/>
          <p:cNvSpPr/>
          <p:nvPr/>
        </p:nvSpPr>
        <p:spPr>
          <a:xfrm>
            <a:off x="4773244"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37" name="Rectangle 36"/>
          <p:cNvSpPr/>
          <p:nvPr/>
        </p:nvSpPr>
        <p:spPr>
          <a:xfrm>
            <a:off x="4975913" y="3720799"/>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38" name="TextBox 37"/>
          <p:cNvSpPr txBox="1"/>
          <p:nvPr/>
        </p:nvSpPr>
        <p:spPr>
          <a:xfrm>
            <a:off x="4570540"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9" name="Rectangle 38"/>
          <p:cNvSpPr/>
          <p:nvPr/>
        </p:nvSpPr>
        <p:spPr>
          <a:xfrm>
            <a:off x="4997509"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Rectangle 41"/>
          <p:cNvSpPr/>
          <p:nvPr/>
        </p:nvSpPr>
        <p:spPr>
          <a:xfrm>
            <a:off x="5100736"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43" name="TextBox 42"/>
          <p:cNvSpPr txBox="1"/>
          <p:nvPr/>
        </p:nvSpPr>
        <p:spPr>
          <a:xfrm>
            <a:off x="5310297"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44" name="Rectangle 43"/>
          <p:cNvSpPr/>
          <p:nvPr/>
        </p:nvSpPr>
        <p:spPr>
          <a:xfrm>
            <a:off x="7132794" y="2815638"/>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45" name="Rectangle 44"/>
          <p:cNvSpPr/>
          <p:nvPr/>
        </p:nvSpPr>
        <p:spPr>
          <a:xfrm>
            <a:off x="7335463" y="3729212"/>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Provider2</a:t>
            </a:r>
            <a:endParaRPr lang="en-GB" kern="0" dirty="0">
              <a:solidFill>
                <a:prstClr val="white"/>
              </a:solidFill>
              <a:latin typeface="Calibri" panose="020F0502020204030204"/>
            </a:endParaRPr>
          </a:p>
        </p:txBody>
      </p:sp>
      <p:sp>
        <p:nvSpPr>
          <p:cNvPr id="46" name="TextBox 45"/>
          <p:cNvSpPr txBox="1"/>
          <p:nvPr/>
        </p:nvSpPr>
        <p:spPr>
          <a:xfrm>
            <a:off x="6927090" y="418274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48" name="Rectangle 47"/>
          <p:cNvSpPr/>
          <p:nvPr/>
        </p:nvSpPr>
        <p:spPr>
          <a:xfrm>
            <a:off x="7357059" y="2811784"/>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Rectangle 48"/>
          <p:cNvSpPr/>
          <p:nvPr/>
        </p:nvSpPr>
        <p:spPr>
          <a:xfrm>
            <a:off x="7460286" y="2824473"/>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50" name="TextBox 49"/>
          <p:cNvSpPr txBox="1"/>
          <p:nvPr/>
        </p:nvSpPr>
        <p:spPr>
          <a:xfrm>
            <a:off x="7669847" y="3238398"/>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51" name="Oval 50"/>
          <p:cNvSpPr/>
          <p:nvPr/>
        </p:nvSpPr>
        <p:spPr>
          <a:xfrm>
            <a:off x="635549" y="3642520"/>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52" name="Oval 51"/>
          <p:cNvSpPr/>
          <p:nvPr/>
        </p:nvSpPr>
        <p:spPr>
          <a:xfrm>
            <a:off x="2839637" y="3618432"/>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Consumer2</a:t>
            </a:r>
            <a:endParaRPr lang="en-GB" sz="1050" kern="0" dirty="0">
              <a:solidFill>
                <a:prstClr val="white"/>
              </a:solidFill>
              <a:latin typeface="Calibri" panose="020F0502020204030204"/>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747" y="2849602"/>
            <a:ext cx="299426" cy="29942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50" y="2856956"/>
            <a:ext cx="297089" cy="29708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7659" y="2844030"/>
            <a:ext cx="313411" cy="31341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222" y="2851696"/>
            <a:ext cx="322248" cy="32224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239" y="1770250"/>
            <a:ext cx="313411" cy="313411"/>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622" y="1773992"/>
            <a:ext cx="297089" cy="297089"/>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668" y="1774416"/>
            <a:ext cx="299426" cy="299426"/>
          </a:xfrm>
          <a:prstGeom prst="rect">
            <a:avLst/>
          </a:prstGeom>
        </p:spPr>
      </p:pic>
      <p:cxnSp>
        <p:nvCxnSpPr>
          <p:cNvPr id="56" name="Straight Arrow Connector 55"/>
          <p:cNvCxnSpPr>
            <a:endCxn id="13" idx="0"/>
          </p:cNvCxnSpPr>
          <p:nvPr/>
        </p:nvCxnSpPr>
        <p:spPr>
          <a:xfrm flipH="1">
            <a:off x="1042793" y="2189975"/>
            <a:ext cx="3486887" cy="626085"/>
          </a:xfrm>
          <a:prstGeom prst="straightConnector1">
            <a:avLst/>
          </a:prstGeom>
          <a:noFill/>
          <a:ln w="12700" cap="flat" cmpd="sng" algn="ctr">
            <a:solidFill>
              <a:srgbClr val="FFC000"/>
            </a:solidFill>
            <a:prstDash val="solid"/>
            <a:miter lim="800000"/>
            <a:headEnd type="arrow" w="med" len="med"/>
            <a:tailEnd type="none" w="med" len="med"/>
          </a:ln>
          <a:effectLst/>
        </p:spPr>
      </p:cxnSp>
      <p:sp>
        <p:nvSpPr>
          <p:cNvPr id="57" name="TextBox 56"/>
          <p:cNvSpPr txBox="1"/>
          <p:nvPr/>
        </p:nvSpPr>
        <p:spPr>
          <a:xfrm>
            <a:off x="1671794" y="2258641"/>
            <a:ext cx="566807" cy="261610"/>
          </a:xfrm>
          <a:prstGeom prst="rect">
            <a:avLst/>
          </a:prstGeom>
          <a:noFill/>
          <a:ln w="19050">
            <a:solidFill>
              <a:srgbClr val="FFC000"/>
            </a:solidFill>
          </a:ln>
        </p:spPr>
        <p:txBody>
          <a:bodyPr wrap="square" rtlCol="0">
            <a:spAutoFit/>
          </a:bodyPr>
          <a:lstStyle/>
          <a:p>
            <a:pPr algn="ctr"/>
            <a:r>
              <a:rPr lang="en-GB" sz="1100" dirty="0" smtClean="0">
                <a:latin typeface="Calibri" panose="020F0502020204030204" pitchFamily="34" charset="0"/>
                <a:cs typeface="Calibri" panose="020F0502020204030204" pitchFamily="34" charset="0"/>
              </a:rPr>
              <a:t>token</a:t>
            </a:r>
            <a:endParaRPr lang="en-GB" sz="1600" dirty="0">
              <a:latin typeface="Calibri" panose="020F0502020204030204" pitchFamily="34" charset="0"/>
              <a:cs typeface="Calibri" panose="020F0502020204030204" pitchFamily="34" charset="0"/>
            </a:endParaRP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763" y="2088199"/>
            <a:ext cx="322248" cy="322248"/>
          </a:xfrm>
          <a:prstGeom prst="rect">
            <a:avLst/>
          </a:prstGeom>
        </p:spPr>
      </p:pic>
      <p:sp>
        <p:nvSpPr>
          <p:cNvPr id="9" name="TextBox 8"/>
          <p:cNvSpPr txBox="1"/>
          <p:nvPr/>
        </p:nvSpPr>
        <p:spPr>
          <a:xfrm>
            <a:off x="2282148" y="2032807"/>
            <a:ext cx="1465466" cy="253916"/>
          </a:xfrm>
          <a:prstGeom prst="rect">
            <a:avLst/>
          </a:prstGeom>
          <a:noFill/>
        </p:spPr>
        <p:txBody>
          <a:bodyPr wrap="none" rtlCol="0">
            <a:spAutoFit/>
          </a:bodyPr>
          <a:lstStyle/>
          <a:p>
            <a:r>
              <a:rPr lang="en-GB" sz="1050" dirty="0" smtClean="0"/>
              <a:t>URI (Any Provider)</a:t>
            </a:r>
            <a:endParaRPr lang="en-GB" sz="1050" dirty="0"/>
          </a:p>
        </p:txBody>
      </p:sp>
    </p:spTree>
    <p:extLst>
      <p:ext uri="{BB962C8B-B14F-4D97-AF65-F5344CB8AC3E}">
        <p14:creationId xmlns:p14="http://schemas.microsoft.com/office/powerpoint/2010/main" val="37039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Symmetric authenticity scheme : Kerberos</a:t>
            </a:r>
            <a:endParaRPr lang="en-GB" dirty="0"/>
          </a:p>
        </p:txBody>
      </p:sp>
      <p:sp>
        <p:nvSpPr>
          <p:cNvPr id="5" name="Rectangle 4"/>
          <p:cNvSpPr/>
          <p:nvPr/>
        </p:nvSpPr>
        <p:spPr>
          <a:xfrm>
            <a:off x="455973" y="2803371"/>
            <a:ext cx="1499225" cy="1674444"/>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4167416" y="170252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8" name="Rectangle 7"/>
          <p:cNvSpPr/>
          <p:nvPr/>
        </p:nvSpPr>
        <p:spPr>
          <a:xfrm>
            <a:off x="4114180" y="815577"/>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31" name="TextBox 30"/>
          <p:cNvSpPr txBox="1"/>
          <p:nvPr/>
        </p:nvSpPr>
        <p:spPr>
          <a:xfrm>
            <a:off x="253269"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413" y="1761413"/>
            <a:ext cx="322248" cy="3222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09" y="1761413"/>
            <a:ext cx="322248" cy="322248"/>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815" y="889753"/>
            <a:ext cx="322248" cy="322248"/>
          </a:xfrm>
          <a:prstGeom prst="rect">
            <a:avLst/>
          </a:prstGeom>
        </p:spPr>
      </p:pic>
      <p:sp>
        <p:nvSpPr>
          <p:cNvPr id="3" name="Rectangle 2"/>
          <p:cNvSpPr/>
          <p:nvPr/>
        </p:nvSpPr>
        <p:spPr>
          <a:xfrm>
            <a:off x="680238"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783465"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29" name="TextBox 28"/>
          <p:cNvSpPr txBox="1"/>
          <p:nvPr/>
        </p:nvSpPr>
        <p:spPr>
          <a:xfrm>
            <a:off x="993026"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4" name="Rectangle 23"/>
          <p:cNvSpPr/>
          <p:nvPr/>
        </p:nvSpPr>
        <p:spPr>
          <a:xfrm>
            <a:off x="2638953" y="2783137"/>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26" name="TextBox 25"/>
          <p:cNvSpPr txBox="1"/>
          <p:nvPr/>
        </p:nvSpPr>
        <p:spPr>
          <a:xfrm>
            <a:off x="2419688"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27" name="Rectangle 26"/>
          <p:cNvSpPr/>
          <p:nvPr/>
        </p:nvSpPr>
        <p:spPr>
          <a:xfrm>
            <a:off x="2846657"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2949884"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35" name="TextBox 34"/>
          <p:cNvSpPr txBox="1"/>
          <p:nvPr/>
        </p:nvSpPr>
        <p:spPr>
          <a:xfrm>
            <a:off x="3159445"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6" name="Rectangle 35"/>
          <p:cNvSpPr/>
          <p:nvPr/>
        </p:nvSpPr>
        <p:spPr>
          <a:xfrm>
            <a:off x="4773244"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37" name="Rectangle 36"/>
          <p:cNvSpPr/>
          <p:nvPr/>
        </p:nvSpPr>
        <p:spPr>
          <a:xfrm>
            <a:off x="4975913" y="3720799"/>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38" name="TextBox 37"/>
          <p:cNvSpPr txBox="1"/>
          <p:nvPr/>
        </p:nvSpPr>
        <p:spPr>
          <a:xfrm>
            <a:off x="4570540"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9" name="Rectangle 38"/>
          <p:cNvSpPr/>
          <p:nvPr/>
        </p:nvSpPr>
        <p:spPr>
          <a:xfrm>
            <a:off x="4997509"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Rectangle 41"/>
          <p:cNvSpPr/>
          <p:nvPr/>
        </p:nvSpPr>
        <p:spPr>
          <a:xfrm>
            <a:off x="5100736"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43" name="TextBox 42"/>
          <p:cNvSpPr txBox="1"/>
          <p:nvPr/>
        </p:nvSpPr>
        <p:spPr>
          <a:xfrm>
            <a:off x="5310297"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44" name="Rectangle 43"/>
          <p:cNvSpPr/>
          <p:nvPr/>
        </p:nvSpPr>
        <p:spPr>
          <a:xfrm>
            <a:off x="7132794" y="2815638"/>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45" name="Rectangle 44"/>
          <p:cNvSpPr/>
          <p:nvPr/>
        </p:nvSpPr>
        <p:spPr>
          <a:xfrm>
            <a:off x="7335463" y="3729212"/>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Provider2</a:t>
            </a:r>
            <a:endParaRPr lang="en-GB" kern="0" dirty="0">
              <a:solidFill>
                <a:prstClr val="white"/>
              </a:solidFill>
              <a:latin typeface="Calibri" panose="020F0502020204030204"/>
            </a:endParaRPr>
          </a:p>
        </p:txBody>
      </p:sp>
      <p:sp>
        <p:nvSpPr>
          <p:cNvPr id="46" name="TextBox 45"/>
          <p:cNvSpPr txBox="1"/>
          <p:nvPr/>
        </p:nvSpPr>
        <p:spPr>
          <a:xfrm>
            <a:off x="6927090" y="418274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48" name="Rectangle 47"/>
          <p:cNvSpPr/>
          <p:nvPr/>
        </p:nvSpPr>
        <p:spPr>
          <a:xfrm>
            <a:off x="7357059" y="2811784"/>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Rectangle 48"/>
          <p:cNvSpPr/>
          <p:nvPr/>
        </p:nvSpPr>
        <p:spPr>
          <a:xfrm>
            <a:off x="7460286" y="2824473"/>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50" name="TextBox 49"/>
          <p:cNvSpPr txBox="1"/>
          <p:nvPr/>
        </p:nvSpPr>
        <p:spPr>
          <a:xfrm>
            <a:off x="7669847" y="3238398"/>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51" name="Oval 50"/>
          <p:cNvSpPr/>
          <p:nvPr/>
        </p:nvSpPr>
        <p:spPr>
          <a:xfrm>
            <a:off x="635549" y="3642520"/>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52" name="Oval 51"/>
          <p:cNvSpPr/>
          <p:nvPr/>
        </p:nvSpPr>
        <p:spPr>
          <a:xfrm>
            <a:off x="2839637" y="3618432"/>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Consumer2</a:t>
            </a:r>
            <a:endParaRPr lang="en-GB" sz="1050" kern="0" dirty="0">
              <a:solidFill>
                <a:prstClr val="white"/>
              </a:solidFill>
              <a:latin typeface="Calibri" panose="020F0502020204030204"/>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747" y="2849602"/>
            <a:ext cx="299426" cy="29942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50" y="2856956"/>
            <a:ext cx="297089" cy="29708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7659" y="2844030"/>
            <a:ext cx="313411" cy="31341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222" y="2851696"/>
            <a:ext cx="322248" cy="32224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239" y="1770250"/>
            <a:ext cx="313411" cy="313411"/>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622" y="1773992"/>
            <a:ext cx="297089" cy="297089"/>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668" y="1774416"/>
            <a:ext cx="299426" cy="299426"/>
          </a:xfrm>
          <a:prstGeom prst="rect">
            <a:avLst/>
          </a:prstGeom>
        </p:spPr>
      </p:pic>
      <p:cxnSp>
        <p:nvCxnSpPr>
          <p:cNvPr id="56" name="Straight Arrow Connector 55"/>
          <p:cNvCxnSpPr>
            <a:stCxn id="13" idx="0"/>
            <a:endCxn id="7" idx="2"/>
          </p:cNvCxnSpPr>
          <p:nvPr/>
        </p:nvCxnSpPr>
        <p:spPr>
          <a:xfrm flipV="1">
            <a:off x="1042793" y="2189975"/>
            <a:ext cx="3486885" cy="626085"/>
          </a:xfrm>
          <a:prstGeom prst="straightConnector1">
            <a:avLst/>
          </a:prstGeom>
          <a:noFill/>
          <a:ln w="12700" cap="flat" cmpd="sng" algn="ctr">
            <a:solidFill>
              <a:srgbClr val="FFC000"/>
            </a:solidFill>
            <a:prstDash val="solid"/>
            <a:miter lim="800000"/>
            <a:headEnd type="arrow" w="med" len="med"/>
            <a:tailEnd type="none" w="med" len="med"/>
          </a:ln>
          <a:effectLst/>
        </p:spPr>
      </p:cxnSp>
      <p:sp>
        <p:nvSpPr>
          <p:cNvPr id="59" name="TextBox 58"/>
          <p:cNvSpPr txBox="1"/>
          <p:nvPr/>
        </p:nvSpPr>
        <p:spPr>
          <a:xfrm>
            <a:off x="2949095" y="2009125"/>
            <a:ext cx="343825" cy="338554"/>
          </a:xfrm>
          <a:prstGeom prst="rect">
            <a:avLst/>
          </a:prstGeom>
          <a:noFill/>
          <a:ln w="19050">
            <a:solidFill>
              <a:srgbClr val="7030A0"/>
            </a:solidFill>
          </a:ln>
        </p:spPr>
        <p:txBody>
          <a:bodyPr wrap="square" rtlCol="0">
            <a:spAutoFit/>
          </a:bodyPr>
          <a:lstStyle/>
          <a:p>
            <a:pPr algn="ctr"/>
            <a:endParaRPr lang="en-GB" sz="16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0963" y="2054808"/>
            <a:ext cx="270333" cy="270333"/>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6414" y="1843048"/>
            <a:ext cx="299426" cy="299426"/>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9453" y="2189974"/>
            <a:ext cx="270333" cy="270333"/>
          </a:xfrm>
          <a:prstGeom prst="rect">
            <a:avLst/>
          </a:prstGeom>
        </p:spPr>
      </p:pic>
    </p:spTree>
    <p:extLst>
      <p:ext uri="{BB962C8B-B14F-4D97-AF65-F5344CB8AC3E}">
        <p14:creationId xmlns:p14="http://schemas.microsoft.com/office/powerpoint/2010/main" val="103688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Symmetric authenticity scheme : Kerberos</a:t>
            </a:r>
            <a:endParaRPr lang="en-GB" dirty="0"/>
          </a:p>
        </p:txBody>
      </p:sp>
      <p:sp>
        <p:nvSpPr>
          <p:cNvPr id="5" name="Rectangle 4"/>
          <p:cNvSpPr/>
          <p:nvPr/>
        </p:nvSpPr>
        <p:spPr>
          <a:xfrm>
            <a:off x="455973" y="2803371"/>
            <a:ext cx="1868404" cy="1674444"/>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7" name="Rectangle 6"/>
          <p:cNvSpPr/>
          <p:nvPr/>
        </p:nvSpPr>
        <p:spPr>
          <a:xfrm>
            <a:off x="4167416" y="1702527"/>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8" name="Rectangle 7"/>
          <p:cNvSpPr/>
          <p:nvPr/>
        </p:nvSpPr>
        <p:spPr>
          <a:xfrm>
            <a:off x="4114180" y="815577"/>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31" name="TextBox 30"/>
          <p:cNvSpPr txBox="1"/>
          <p:nvPr/>
        </p:nvSpPr>
        <p:spPr>
          <a:xfrm>
            <a:off x="253269"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413" y="1761413"/>
            <a:ext cx="322248" cy="322248"/>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09" y="1761413"/>
            <a:ext cx="322248" cy="322248"/>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815" y="889753"/>
            <a:ext cx="322248" cy="322248"/>
          </a:xfrm>
          <a:prstGeom prst="rect">
            <a:avLst/>
          </a:prstGeom>
        </p:spPr>
      </p:pic>
      <p:sp>
        <p:nvSpPr>
          <p:cNvPr id="3" name="Rectangle 2"/>
          <p:cNvSpPr/>
          <p:nvPr/>
        </p:nvSpPr>
        <p:spPr>
          <a:xfrm>
            <a:off x="680238"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Rectangle 12"/>
          <p:cNvSpPr/>
          <p:nvPr/>
        </p:nvSpPr>
        <p:spPr>
          <a:xfrm>
            <a:off x="783465"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29" name="TextBox 28"/>
          <p:cNvSpPr txBox="1"/>
          <p:nvPr/>
        </p:nvSpPr>
        <p:spPr>
          <a:xfrm>
            <a:off x="993026"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24" name="Rectangle 23"/>
          <p:cNvSpPr/>
          <p:nvPr/>
        </p:nvSpPr>
        <p:spPr>
          <a:xfrm>
            <a:off x="2638953" y="2783137"/>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26" name="TextBox 25"/>
          <p:cNvSpPr txBox="1"/>
          <p:nvPr/>
        </p:nvSpPr>
        <p:spPr>
          <a:xfrm>
            <a:off x="2419688"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27" name="Rectangle 26"/>
          <p:cNvSpPr/>
          <p:nvPr/>
        </p:nvSpPr>
        <p:spPr>
          <a:xfrm>
            <a:off x="2846657"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4" name="Rectangle 33"/>
          <p:cNvSpPr/>
          <p:nvPr/>
        </p:nvSpPr>
        <p:spPr>
          <a:xfrm>
            <a:off x="2949884"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35" name="TextBox 34"/>
          <p:cNvSpPr txBox="1"/>
          <p:nvPr/>
        </p:nvSpPr>
        <p:spPr>
          <a:xfrm>
            <a:off x="3159445"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6" name="Rectangle 35"/>
          <p:cNvSpPr/>
          <p:nvPr/>
        </p:nvSpPr>
        <p:spPr>
          <a:xfrm>
            <a:off x="4773244" y="2807225"/>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37" name="Rectangle 36"/>
          <p:cNvSpPr/>
          <p:nvPr/>
        </p:nvSpPr>
        <p:spPr>
          <a:xfrm>
            <a:off x="4975913" y="3720799"/>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38" name="TextBox 37"/>
          <p:cNvSpPr txBox="1"/>
          <p:nvPr/>
        </p:nvSpPr>
        <p:spPr>
          <a:xfrm>
            <a:off x="4570540" y="416037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9" name="Rectangle 38"/>
          <p:cNvSpPr/>
          <p:nvPr/>
        </p:nvSpPr>
        <p:spPr>
          <a:xfrm>
            <a:off x="4997509" y="2803371"/>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2" name="Rectangle 41"/>
          <p:cNvSpPr/>
          <p:nvPr/>
        </p:nvSpPr>
        <p:spPr>
          <a:xfrm>
            <a:off x="5100736" y="281606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43" name="TextBox 42"/>
          <p:cNvSpPr txBox="1"/>
          <p:nvPr/>
        </p:nvSpPr>
        <p:spPr>
          <a:xfrm>
            <a:off x="5310297" y="3229985"/>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44" name="Rectangle 43"/>
          <p:cNvSpPr/>
          <p:nvPr/>
        </p:nvSpPr>
        <p:spPr>
          <a:xfrm>
            <a:off x="7132794" y="2815638"/>
            <a:ext cx="1499225"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45" name="Rectangle 44"/>
          <p:cNvSpPr/>
          <p:nvPr/>
        </p:nvSpPr>
        <p:spPr>
          <a:xfrm>
            <a:off x="7335463" y="3729212"/>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Provider2</a:t>
            </a:r>
            <a:endParaRPr lang="en-GB" kern="0" dirty="0">
              <a:solidFill>
                <a:prstClr val="white"/>
              </a:solidFill>
              <a:latin typeface="Calibri" panose="020F0502020204030204"/>
            </a:endParaRPr>
          </a:p>
        </p:txBody>
      </p:sp>
      <p:sp>
        <p:nvSpPr>
          <p:cNvPr id="46" name="TextBox 45"/>
          <p:cNvSpPr txBox="1"/>
          <p:nvPr/>
        </p:nvSpPr>
        <p:spPr>
          <a:xfrm>
            <a:off x="6927090" y="4182746"/>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48" name="Rectangle 47"/>
          <p:cNvSpPr/>
          <p:nvPr/>
        </p:nvSpPr>
        <p:spPr>
          <a:xfrm>
            <a:off x="7357059" y="2811784"/>
            <a:ext cx="1050693" cy="64690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Rectangle 48"/>
          <p:cNvSpPr/>
          <p:nvPr/>
        </p:nvSpPr>
        <p:spPr>
          <a:xfrm>
            <a:off x="7460286" y="2824473"/>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50" name="TextBox 49"/>
          <p:cNvSpPr txBox="1"/>
          <p:nvPr/>
        </p:nvSpPr>
        <p:spPr>
          <a:xfrm>
            <a:off x="7669847" y="3238398"/>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51" name="Oval 50"/>
          <p:cNvSpPr/>
          <p:nvPr/>
        </p:nvSpPr>
        <p:spPr>
          <a:xfrm>
            <a:off x="635549" y="3642520"/>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52" name="Oval 51"/>
          <p:cNvSpPr/>
          <p:nvPr/>
        </p:nvSpPr>
        <p:spPr>
          <a:xfrm>
            <a:off x="2839637" y="3618432"/>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a:t>
            </a:r>
            <a:r>
              <a:rPr lang="en-GB" sz="1050" kern="0" dirty="0" smtClean="0">
                <a:solidFill>
                  <a:prstClr val="white"/>
                </a:solidFill>
                <a:latin typeface="Calibri" panose="020F0502020204030204"/>
              </a:rPr>
              <a:t>Consumer2</a:t>
            </a:r>
            <a:endParaRPr lang="en-GB" sz="1050" kern="0" dirty="0">
              <a:solidFill>
                <a:prstClr val="white"/>
              </a:solidFill>
              <a:latin typeface="Calibri" panose="020F0502020204030204"/>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747" y="2849602"/>
            <a:ext cx="299426" cy="29942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50" y="2856956"/>
            <a:ext cx="297089" cy="29708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7659" y="2844030"/>
            <a:ext cx="313411" cy="31341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222" y="2851696"/>
            <a:ext cx="322248" cy="32224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239" y="1770250"/>
            <a:ext cx="313411" cy="313411"/>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622" y="1773992"/>
            <a:ext cx="297089" cy="297089"/>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668" y="1774416"/>
            <a:ext cx="299426" cy="299426"/>
          </a:xfrm>
          <a:prstGeom prst="rect">
            <a:avLst/>
          </a:prstGeom>
        </p:spPr>
      </p:pic>
      <p:sp>
        <p:nvSpPr>
          <p:cNvPr id="59" name="TextBox 58"/>
          <p:cNvSpPr txBox="1"/>
          <p:nvPr/>
        </p:nvSpPr>
        <p:spPr>
          <a:xfrm>
            <a:off x="1912974" y="3422727"/>
            <a:ext cx="343825" cy="338554"/>
          </a:xfrm>
          <a:prstGeom prst="rect">
            <a:avLst/>
          </a:prstGeom>
          <a:noFill/>
          <a:ln w="19050">
            <a:solidFill>
              <a:srgbClr val="7030A0"/>
            </a:solidFill>
          </a:ln>
        </p:spPr>
        <p:txBody>
          <a:bodyPr wrap="square" rtlCol="0">
            <a:spAutoFit/>
          </a:bodyPr>
          <a:lstStyle/>
          <a:p>
            <a:pPr algn="ctr"/>
            <a:endParaRPr lang="en-GB" sz="16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4842" y="3468410"/>
            <a:ext cx="270333" cy="270333"/>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293" y="3256650"/>
            <a:ext cx="299426" cy="299426"/>
          </a:xfrm>
          <a:prstGeom prst="rect">
            <a:avLst/>
          </a:prstGeom>
        </p:spPr>
      </p:pic>
      <p:pic>
        <p:nvPicPr>
          <p:cNvPr id="61" name="Picture 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4497" y="2919377"/>
            <a:ext cx="270333" cy="270333"/>
          </a:xfrm>
          <a:prstGeom prst="rect">
            <a:avLst/>
          </a:prstGeom>
        </p:spPr>
      </p:pic>
      <p:sp>
        <p:nvSpPr>
          <p:cNvPr id="57" name="Arc 56"/>
          <p:cNvSpPr/>
          <p:nvPr/>
        </p:nvSpPr>
        <p:spPr>
          <a:xfrm rot="21395520">
            <a:off x="447338" y="2409385"/>
            <a:ext cx="5289065" cy="1970794"/>
          </a:xfrm>
          <a:prstGeom prst="arc">
            <a:avLst>
              <a:gd name="adj1" fmla="val 12328932"/>
              <a:gd name="adj2" fmla="val 20752215"/>
            </a:avLst>
          </a:prstGeom>
          <a:noFill/>
          <a:ln w="12700" cap="flat" cmpd="sng" algn="ctr">
            <a:solidFill>
              <a:sysClr val="windowText" lastClr="000000"/>
            </a:solidFill>
            <a:prstDash val="dash"/>
            <a:miter lim="800000"/>
            <a:headEnd type="none" w="med" len="med"/>
            <a:tailEnd type="arrow"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4" name="TextBox 3"/>
          <p:cNvSpPr txBox="1"/>
          <p:nvPr/>
        </p:nvSpPr>
        <p:spPr>
          <a:xfrm>
            <a:off x="2817721" y="2030292"/>
            <a:ext cx="510076" cy="276999"/>
          </a:xfrm>
          <a:prstGeom prst="rect">
            <a:avLst/>
          </a:prstGeom>
          <a:noFill/>
          <a:ln w="19050">
            <a:solidFill>
              <a:srgbClr val="00FFFF"/>
            </a:solidFill>
          </a:ln>
        </p:spPr>
        <p:txBody>
          <a:bodyPr wrap="none" rtlCol="0">
            <a:spAutoFit/>
          </a:bodyPr>
          <a:lstStyle/>
          <a:p>
            <a:r>
              <a:rPr lang="en-GB" sz="1200" dirty="0" err="1" smtClean="0"/>
              <a:t>msg</a:t>
            </a:r>
            <a:endParaRPr lang="en-GB" dirty="0"/>
          </a:p>
        </p:txBody>
      </p:sp>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4470" y="1872692"/>
            <a:ext cx="270333" cy="270333"/>
          </a:xfrm>
          <a:prstGeom prst="rect">
            <a:avLst/>
          </a:prstGeom>
        </p:spPr>
      </p:pic>
      <p:sp>
        <p:nvSpPr>
          <p:cNvPr id="62" name="TextBox 61"/>
          <p:cNvSpPr txBox="1"/>
          <p:nvPr/>
        </p:nvSpPr>
        <p:spPr>
          <a:xfrm>
            <a:off x="2253063" y="2035492"/>
            <a:ext cx="343825" cy="338554"/>
          </a:xfrm>
          <a:prstGeom prst="rect">
            <a:avLst/>
          </a:prstGeom>
          <a:noFill/>
          <a:ln w="19050">
            <a:solidFill>
              <a:srgbClr val="7030A0"/>
            </a:solidFill>
          </a:ln>
        </p:spPr>
        <p:txBody>
          <a:bodyPr wrap="square" rtlCol="0">
            <a:spAutoFit/>
          </a:bodyPr>
          <a:lstStyle/>
          <a:p>
            <a:pPr algn="ctr"/>
            <a:endParaRPr lang="en-GB" sz="1600" dirty="0">
              <a:latin typeface="Calibri" panose="020F0502020204030204" pitchFamily="34" charset="0"/>
              <a:cs typeface="Calibri" panose="020F0502020204030204" pitchFamily="34" charset="0"/>
            </a:endParaRPr>
          </a:p>
        </p:txBody>
      </p:sp>
      <p:pic>
        <p:nvPicPr>
          <p:cNvPr id="63" name="Picture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4931" y="2081175"/>
            <a:ext cx="270333" cy="270333"/>
          </a:xfrm>
          <a:prstGeom prst="rect">
            <a:avLst/>
          </a:prstGeom>
        </p:spPr>
      </p:pic>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0382" y="1869415"/>
            <a:ext cx="299426" cy="299426"/>
          </a:xfrm>
          <a:prstGeom prst="rect">
            <a:avLst/>
          </a:prstGeom>
        </p:spPr>
      </p:pic>
    </p:spTree>
    <p:extLst>
      <p:ext uri="{BB962C8B-B14F-4D97-AF65-F5344CB8AC3E}">
        <p14:creationId xmlns:p14="http://schemas.microsoft.com/office/powerpoint/2010/main" val="29477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 grpId="0" animBg="1"/>
      <p:bldP spid="6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Service</a:t>
            </a:r>
            <a:endParaRPr lang="en-GB" dirty="0"/>
          </a:p>
        </p:txBody>
      </p:sp>
      <p:pic>
        <p:nvPicPr>
          <p:cNvPr id="3" name="Picture 2"/>
          <p:cNvPicPr>
            <a:picLocks noChangeAspect="1"/>
          </p:cNvPicPr>
          <p:nvPr/>
        </p:nvPicPr>
        <p:blipFill>
          <a:blip r:embed="rId2"/>
          <a:stretch>
            <a:fillRect/>
          </a:stretch>
        </p:blipFill>
        <p:spPr>
          <a:xfrm>
            <a:off x="450354" y="580037"/>
            <a:ext cx="8385806" cy="3227774"/>
          </a:xfrm>
          <a:prstGeom prst="rect">
            <a:avLst/>
          </a:prstGeom>
        </p:spPr>
      </p:pic>
      <p:sp>
        <p:nvSpPr>
          <p:cNvPr id="4" name="Rectangle 3"/>
          <p:cNvSpPr/>
          <p:nvPr/>
        </p:nvSpPr>
        <p:spPr>
          <a:xfrm>
            <a:off x="431061" y="2892877"/>
            <a:ext cx="8405099" cy="9119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50354" y="601794"/>
            <a:ext cx="8418515" cy="199033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1376" y="2598171"/>
            <a:ext cx="8427493" cy="286620"/>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Oval 6"/>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Rectangle 12"/>
          <p:cNvSpPr/>
          <p:nvPr/>
        </p:nvSpPr>
        <p:spPr>
          <a:xfrm>
            <a:off x="4223786" y="3859933"/>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cxnSp>
        <p:nvCxnSpPr>
          <p:cNvPr id="14" name="Straight Arrow Connector 13"/>
          <p:cNvCxnSpPr>
            <a:stCxn id="13" idx="3"/>
            <a:endCxn id="7" idx="2"/>
          </p:cNvCxnSpPr>
          <p:nvPr/>
        </p:nvCxnSpPr>
        <p:spPr>
          <a:xfrm>
            <a:off x="4948309" y="4103657"/>
            <a:ext cx="1547903" cy="196752"/>
          </a:xfrm>
          <a:prstGeom prst="straightConnector1">
            <a:avLst/>
          </a:prstGeom>
          <a:noFill/>
          <a:ln w="12700" cap="flat" cmpd="sng" algn="ctr">
            <a:solidFill>
              <a:srgbClr val="FFC000"/>
            </a:solidFill>
            <a:prstDash val="solid"/>
            <a:miter lim="800000"/>
            <a:headEnd type="none" w="med" len="med"/>
            <a:tailEnd type="arrow" w="med" len="med"/>
          </a:ln>
          <a:effectLst/>
        </p:spPr>
      </p:cxnSp>
    </p:spTree>
    <p:extLst>
      <p:ext uri="{BB962C8B-B14F-4D97-AF65-F5344CB8AC3E}">
        <p14:creationId xmlns:p14="http://schemas.microsoft.com/office/powerpoint/2010/main" val="339149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Service</a:t>
            </a:r>
            <a:endParaRPr lang="en-GB" dirty="0"/>
          </a:p>
        </p:txBody>
      </p:sp>
      <p:pic>
        <p:nvPicPr>
          <p:cNvPr id="3" name="Picture 2"/>
          <p:cNvPicPr>
            <a:picLocks noChangeAspect="1"/>
          </p:cNvPicPr>
          <p:nvPr/>
        </p:nvPicPr>
        <p:blipFill>
          <a:blip r:embed="rId2"/>
          <a:stretch>
            <a:fillRect/>
          </a:stretch>
        </p:blipFill>
        <p:spPr>
          <a:xfrm>
            <a:off x="450354" y="580037"/>
            <a:ext cx="8385806" cy="3227774"/>
          </a:xfrm>
          <a:prstGeom prst="rect">
            <a:avLst/>
          </a:prstGeom>
        </p:spPr>
      </p:pic>
      <p:sp>
        <p:nvSpPr>
          <p:cNvPr id="4" name="Rectangle 3"/>
          <p:cNvSpPr/>
          <p:nvPr/>
        </p:nvSpPr>
        <p:spPr>
          <a:xfrm>
            <a:off x="457061" y="3044035"/>
            <a:ext cx="8405099" cy="9119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50354" y="601793"/>
            <a:ext cx="8418515" cy="227306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7960" y="2895812"/>
            <a:ext cx="8427493" cy="138599"/>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Oval 6"/>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1" name="Straight Arrow Connector 10"/>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 name="TextBox 11"/>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sp>
        <p:nvSpPr>
          <p:cNvPr id="15" name="Arc 14"/>
          <p:cNvSpPr/>
          <p:nvPr/>
        </p:nvSpPr>
        <p:spPr>
          <a:xfrm rot="15185733">
            <a:off x="988865" y="4112320"/>
            <a:ext cx="324115" cy="306730"/>
          </a:xfrm>
          <a:prstGeom prst="arc">
            <a:avLst>
              <a:gd name="adj1" fmla="val 9500586"/>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a:endParaRPr>
          </a:p>
        </p:txBody>
      </p:sp>
      <p:sp>
        <p:nvSpPr>
          <p:cNvPr id="16" name="TextBox 15"/>
          <p:cNvSpPr txBox="1"/>
          <p:nvPr/>
        </p:nvSpPr>
        <p:spPr>
          <a:xfrm>
            <a:off x="-19073" y="3811710"/>
            <a:ext cx="1405898" cy="276999"/>
          </a:xfrm>
          <a:prstGeom prst="rect">
            <a:avLst/>
          </a:prstGeom>
          <a:noFill/>
        </p:spPr>
        <p:txBody>
          <a:bodyPr wrap="none" rtlCol="0">
            <a:spAutoFit/>
          </a:bodyPr>
          <a:lstStyle/>
          <a:p>
            <a:r>
              <a:rPr lang="en-GB" sz="1200" dirty="0" smtClean="0"/>
              <a:t>Verify signature</a:t>
            </a:r>
            <a:endParaRPr lang="en-GB" sz="1200" dirty="0"/>
          </a:p>
        </p:txBody>
      </p:sp>
      <p:sp>
        <p:nvSpPr>
          <p:cNvPr id="17" name="TextBox 16"/>
          <p:cNvSpPr txBox="1"/>
          <p:nvPr/>
        </p:nvSpPr>
        <p:spPr>
          <a:xfrm>
            <a:off x="22564" y="4382872"/>
            <a:ext cx="1326004" cy="276999"/>
          </a:xfrm>
          <a:prstGeom prst="rect">
            <a:avLst/>
          </a:prstGeom>
          <a:noFill/>
        </p:spPr>
        <p:txBody>
          <a:bodyPr wrap="none" rtlCol="0">
            <a:spAutoFit/>
          </a:bodyPr>
          <a:lstStyle/>
          <a:p>
            <a:r>
              <a:rPr lang="en-GB" sz="1200" dirty="0" smtClean="0"/>
              <a:t>Send response</a:t>
            </a:r>
            <a:endParaRPr lang="en-GB" sz="1200" dirty="0"/>
          </a:p>
        </p:txBody>
      </p:sp>
    </p:spTree>
    <p:extLst>
      <p:ext uri="{BB962C8B-B14F-4D97-AF65-F5344CB8AC3E}">
        <p14:creationId xmlns:p14="http://schemas.microsoft.com/office/powerpoint/2010/main" val="358420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Service</a:t>
            </a:r>
            <a:endParaRPr lang="en-GB" dirty="0"/>
          </a:p>
        </p:txBody>
      </p:sp>
      <p:pic>
        <p:nvPicPr>
          <p:cNvPr id="3" name="Picture 2"/>
          <p:cNvPicPr>
            <a:picLocks noChangeAspect="1"/>
          </p:cNvPicPr>
          <p:nvPr/>
        </p:nvPicPr>
        <p:blipFill>
          <a:blip r:embed="rId2"/>
          <a:stretch>
            <a:fillRect/>
          </a:stretch>
        </p:blipFill>
        <p:spPr>
          <a:xfrm>
            <a:off x="450354" y="580037"/>
            <a:ext cx="8385806" cy="3227774"/>
          </a:xfrm>
          <a:prstGeom prst="rect">
            <a:avLst/>
          </a:prstGeom>
        </p:spPr>
      </p:pic>
      <p:sp>
        <p:nvSpPr>
          <p:cNvPr id="4" name="Rectangle 3"/>
          <p:cNvSpPr/>
          <p:nvPr/>
        </p:nvSpPr>
        <p:spPr>
          <a:xfrm>
            <a:off x="457061" y="3351249"/>
            <a:ext cx="8405099" cy="6047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50354" y="601793"/>
            <a:ext cx="8418515" cy="243261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4667" y="3044035"/>
            <a:ext cx="8427493" cy="307214"/>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Oval 6"/>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1" name="Straight Arrow Connector 10"/>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 name="TextBox 11"/>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sp>
        <p:nvSpPr>
          <p:cNvPr id="15" name="Arc 14"/>
          <p:cNvSpPr/>
          <p:nvPr/>
        </p:nvSpPr>
        <p:spPr>
          <a:xfrm rot="15185733">
            <a:off x="988865" y="4112320"/>
            <a:ext cx="324115" cy="306730"/>
          </a:xfrm>
          <a:prstGeom prst="arc">
            <a:avLst>
              <a:gd name="adj1" fmla="val 9500586"/>
              <a:gd name="adj2" fmla="val 4401138"/>
            </a:avLst>
          </a:prstGeom>
          <a:noFill/>
          <a:ln w="12700" cap="flat" cmpd="sng" algn="ctr">
            <a:solidFill>
              <a:sysClr val="windowText" lastClr="000000"/>
            </a:solidFill>
            <a:prstDash val="solid"/>
            <a:miter lim="800000"/>
            <a:headEnd type="arrow" w="med" len="med"/>
            <a:tailEnd type="none" w="med" len="med"/>
          </a:ln>
          <a:effectLst/>
        </p:spPr>
        <p:txBody>
          <a:bodyPr rtlCol="0" anchor="ctr"/>
          <a:lstStyle/>
          <a:p>
            <a:pPr algn="ctr" fontAlgn="auto">
              <a:spcBef>
                <a:spcPts val="0"/>
              </a:spcBef>
              <a:spcAft>
                <a:spcPts val="0"/>
              </a:spcAft>
              <a:defRPr/>
            </a:pPr>
            <a:endParaRPr lang="en-GB" kern="0" smtClean="0">
              <a:solidFill>
                <a:prstClr val="black"/>
              </a:solidFill>
              <a:latin typeface="Calibri" panose="020F0502020204030204"/>
            </a:endParaRPr>
          </a:p>
        </p:txBody>
      </p:sp>
      <p:sp>
        <p:nvSpPr>
          <p:cNvPr id="17" name="TextBox 16"/>
          <p:cNvSpPr txBox="1"/>
          <p:nvPr/>
        </p:nvSpPr>
        <p:spPr>
          <a:xfrm>
            <a:off x="22564" y="4382872"/>
            <a:ext cx="1326004" cy="276999"/>
          </a:xfrm>
          <a:prstGeom prst="rect">
            <a:avLst/>
          </a:prstGeom>
          <a:noFill/>
        </p:spPr>
        <p:txBody>
          <a:bodyPr wrap="none" rtlCol="0">
            <a:spAutoFit/>
          </a:bodyPr>
          <a:lstStyle/>
          <a:p>
            <a:r>
              <a:rPr lang="en-GB" sz="1200" dirty="0" smtClean="0"/>
              <a:t>Send response</a:t>
            </a:r>
            <a:endParaRPr lang="en-GB" sz="1200" dirty="0"/>
          </a:p>
        </p:txBody>
      </p:sp>
      <p:sp>
        <p:nvSpPr>
          <p:cNvPr id="14" name="Rectangle 13"/>
          <p:cNvSpPr/>
          <p:nvPr/>
        </p:nvSpPr>
        <p:spPr>
          <a:xfrm>
            <a:off x="4376732" y="4221612"/>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cxnSp>
        <p:nvCxnSpPr>
          <p:cNvPr id="18" name="Straight Arrow Connector 17"/>
          <p:cNvCxnSpPr>
            <a:stCxn id="14" idx="1"/>
          </p:cNvCxnSpPr>
          <p:nvPr/>
        </p:nvCxnSpPr>
        <p:spPr>
          <a:xfrm flipH="1" flipV="1">
            <a:off x="2601724" y="4300408"/>
            <a:ext cx="1775008" cy="164928"/>
          </a:xfrm>
          <a:prstGeom prst="straightConnector1">
            <a:avLst/>
          </a:prstGeom>
          <a:noFill/>
          <a:ln w="12700" cap="flat" cmpd="sng" algn="ctr">
            <a:solidFill>
              <a:srgbClr val="FFC000"/>
            </a:solidFill>
            <a:prstDash val="solid"/>
            <a:miter lim="800000"/>
            <a:headEnd type="none" w="med" len="med"/>
            <a:tailEnd type="arrow" w="med" len="med"/>
          </a:ln>
          <a:effectLst/>
        </p:spPr>
      </p:cxnSp>
    </p:spTree>
    <p:extLst>
      <p:ext uri="{BB962C8B-B14F-4D97-AF65-F5344CB8AC3E}">
        <p14:creationId xmlns:p14="http://schemas.microsoft.com/office/powerpoint/2010/main" val="856453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Service</a:t>
            </a:r>
            <a:endParaRPr lang="en-GB" dirty="0"/>
          </a:p>
        </p:txBody>
      </p:sp>
      <p:pic>
        <p:nvPicPr>
          <p:cNvPr id="3" name="Picture 2"/>
          <p:cNvPicPr>
            <a:picLocks noChangeAspect="1"/>
          </p:cNvPicPr>
          <p:nvPr/>
        </p:nvPicPr>
        <p:blipFill>
          <a:blip r:embed="rId2"/>
          <a:stretch>
            <a:fillRect/>
          </a:stretch>
        </p:blipFill>
        <p:spPr>
          <a:xfrm>
            <a:off x="450354" y="580037"/>
            <a:ext cx="8385806" cy="3227774"/>
          </a:xfrm>
          <a:prstGeom prst="rect">
            <a:avLst/>
          </a:prstGeom>
        </p:spPr>
      </p:pic>
      <p:sp>
        <p:nvSpPr>
          <p:cNvPr id="4" name="Rectangle 3"/>
          <p:cNvSpPr/>
          <p:nvPr/>
        </p:nvSpPr>
        <p:spPr>
          <a:xfrm>
            <a:off x="433999" y="3501860"/>
            <a:ext cx="8418515" cy="73683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50354" y="601793"/>
            <a:ext cx="8418515" cy="27298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3999" y="3331598"/>
            <a:ext cx="8427493" cy="170262"/>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Oval 6"/>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9" name="Straight Arrow Connector 8"/>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cxnSp>
        <p:nvCxnSpPr>
          <p:cNvPr id="11" name="Straight Arrow Connector 10"/>
          <p:cNvCxnSpPr/>
          <p:nvPr/>
        </p:nvCxnSpPr>
        <p:spPr>
          <a:xfrm flipH="1">
            <a:off x="2601724" y="4485126"/>
            <a:ext cx="4083066" cy="0"/>
          </a:xfrm>
          <a:prstGeom prst="straightConnector1">
            <a:avLst/>
          </a:prstGeom>
          <a:ln>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12" name="TextBox 11"/>
          <p:cNvSpPr txBox="1"/>
          <p:nvPr/>
        </p:nvSpPr>
        <p:spPr>
          <a:xfrm>
            <a:off x="4368924" y="4197780"/>
            <a:ext cx="731290" cy="307777"/>
          </a:xfrm>
          <a:prstGeom prst="rect">
            <a:avLst/>
          </a:prstGeom>
          <a:noFill/>
        </p:spPr>
        <p:txBody>
          <a:bodyPr wrap="none" rtlCol="0">
            <a:spAutoFit/>
          </a:bodyPr>
          <a:lstStyle/>
          <a:p>
            <a:r>
              <a:rPr lang="en-GB" sz="1400" dirty="0" smtClean="0"/>
              <a:t>String</a:t>
            </a:r>
            <a:endParaRPr lang="en-GB" dirty="0"/>
          </a:p>
        </p:txBody>
      </p:sp>
    </p:spTree>
    <p:extLst>
      <p:ext uri="{BB962C8B-B14F-4D97-AF65-F5344CB8AC3E}">
        <p14:creationId xmlns:p14="http://schemas.microsoft.com/office/powerpoint/2010/main" val="37683761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Service</a:t>
            </a:r>
            <a:endParaRPr lang="en-GB" dirty="0"/>
          </a:p>
        </p:txBody>
      </p:sp>
      <p:pic>
        <p:nvPicPr>
          <p:cNvPr id="3" name="Picture 2"/>
          <p:cNvPicPr>
            <a:picLocks noChangeAspect="1"/>
          </p:cNvPicPr>
          <p:nvPr/>
        </p:nvPicPr>
        <p:blipFill>
          <a:blip r:embed="rId2"/>
          <a:stretch>
            <a:fillRect/>
          </a:stretch>
        </p:blipFill>
        <p:spPr>
          <a:xfrm>
            <a:off x="450354" y="580037"/>
            <a:ext cx="8385806" cy="3227774"/>
          </a:xfrm>
          <a:prstGeom prst="rect">
            <a:avLst/>
          </a:prstGeom>
        </p:spPr>
      </p:pic>
      <p:sp>
        <p:nvSpPr>
          <p:cNvPr id="5" name="Rectangle 4"/>
          <p:cNvSpPr/>
          <p:nvPr/>
        </p:nvSpPr>
        <p:spPr>
          <a:xfrm>
            <a:off x="450354" y="601793"/>
            <a:ext cx="8418515" cy="290488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9510" y="3514477"/>
            <a:ext cx="8427493" cy="295159"/>
          </a:xfrm>
          <a:prstGeom prst="rect">
            <a:avLst/>
          </a:prstGeom>
          <a:noFill/>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Oval 6"/>
          <p:cNvSpPr/>
          <p:nvPr/>
        </p:nvSpPr>
        <p:spPr>
          <a:xfrm>
            <a:off x="6496212" y="4052642"/>
            <a:ext cx="1287688" cy="495533"/>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Consumer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1314036" y="4052641"/>
            <a:ext cx="1287688" cy="49553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rPr>
              <a:t>Provider </a:t>
            </a:r>
            <a:r>
              <a:rPr kumimoji="0" lang="en-GB" sz="1200" b="0" i="0" u="none" strike="noStrike" kern="0" cap="none" spc="0" normalizeH="0" baseline="0" noProof="0" dirty="0" err="1" smtClean="0">
                <a:ln>
                  <a:noFill/>
                </a:ln>
                <a:solidFill>
                  <a:prstClr val="white"/>
                </a:solidFill>
                <a:effectLst/>
                <a:uLnTx/>
                <a:uFillTx/>
                <a:latin typeface="Calibri" panose="020F0502020204030204"/>
                <a:ea typeface="+mn-ea"/>
                <a:cs typeface="+mn-cs"/>
              </a:rPr>
              <a:t>TestService</a:t>
            </a:r>
            <a:endParaRPr kumimoji="0" lang="en-GB" sz="12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9" name="Straight Arrow Connector 8"/>
          <p:cNvCxnSpPr/>
          <p:nvPr/>
        </p:nvCxnSpPr>
        <p:spPr>
          <a:xfrm flipH="1">
            <a:off x="2601724" y="4125211"/>
            <a:ext cx="408306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4353754" y="3817434"/>
            <a:ext cx="731290" cy="307777"/>
          </a:xfrm>
          <a:prstGeom prst="rect">
            <a:avLst/>
          </a:prstGeom>
          <a:noFill/>
        </p:spPr>
        <p:txBody>
          <a:bodyPr wrap="none" rtlCol="0">
            <a:spAutoFit/>
          </a:bodyPr>
          <a:lstStyle/>
          <a:p>
            <a:r>
              <a:rPr lang="en-GB" sz="1400" dirty="0" smtClean="0"/>
              <a:t>String</a:t>
            </a:r>
            <a:endParaRPr lang="en-GB" dirty="0"/>
          </a:p>
        </p:txBody>
      </p:sp>
      <p:cxnSp>
        <p:nvCxnSpPr>
          <p:cNvPr id="11" name="Straight Arrow Connector 10"/>
          <p:cNvCxnSpPr/>
          <p:nvPr/>
        </p:nvCxnSpPr>
        <p:spPr>
          <a:xfrm flipH="1">
            <a:off x="2601724" y="4485126"/>
            <a:ext cx="4083066" cy="0"/>
          </a:xfrm>
          <a:prstGeom prst="straightConnector1">
            <a:avLst/>
          </a:prstGeom>
          <a:ln>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12" name="TextBox 11"/>
          <p:cNvSpPr txBox="1"/>
          <p:nvPr/>
        </p:nvSpPr>
        <p:spPr>
          <a:xfrm>
            <a:off x="4368924" y="4197780"/>
            <a:ext cx="731290" cy="307777"/>
          </a:xfrm>
          <a:prstGeom prst="rect">
            <a:avLst/>
          </a:prstGeom>
          <a:noFill/>
        </p:spPr>
        <p:txBody>
          <a:bodyPr wrap="none" rtlCol="0">
            <a:spAutoFit/>
          </a:bodyPr>
          <a:lstStyle/>
          <a:p>
            <a:r>
              <a:rPr lang="en-GB" sz="1400" dirty="0" smtClean="0"/>
              <a:t>String</a:t>
            </a:r>
            <a:endParaRPr lang="en-GB" dirty="0"/>
          </a:p>
        </p:txBody>
      </p:sp>
    </p:spTree>
    <p:extLst>
      <p:ext uri="{BB962C8B-B14F-4D97-AF65-F5344CB8AC3E}">
        <p14:creationId xmlns:p14="http://schemas.microsoft.com/office/powerpoint/2010/main" val="28508938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Authenticity scheme comparison</a:t>
            </a:r>
            <a:endParaRPr lang="en-GB" dirty="0"/>
          </a:p>
        </p:txBody>
      </p:sp>
      <p:sp>
        <p:nvSpPr>
          <p:cNvPr id="3" name="Content Placeholder 2"/>
          <p:cNvSpPr>
            <a:spLocks noGrp="1"/>
          </p:cNvSpPr>
          <p:nvPr>
            <p:ph idx="1"/>
          </p:nvPr>
        </p:nvSpPr>
        <p:spPr>
          <a:xfrm>
            <a:off x="172800" y="727200"/>
            <a:ext cx="4102020" cy="3823200"/>
          </a:xfrm>
        </p:spPr>
        <p:txBody>
          <a:bodyPr/>
          <a:lstStyle/>
          <a:p>
            <a:pPr>
              <a:buFont typeface="Arial" panose="020B0604020202020204" pitchFamily="34" charset="0"/>
              <a:buChar char="•"/>
            </a:pPr>
            <a:r>
              <a:rPr lang="en-GB" dirty="0"/>
              <a:t>S</a:t>
            </a:r>
            <a:r>
              <a:rPr lang="en-GB" dirty="0" smtClean="0"/>
              <a:t>ymmetric</a:t>
            </a:r>
          </a:p>
          <a:p>
            <a:pPr>
              <a:buFont typeface="Arial" panose="020B0604020202020204" pitchFamily="34" charset="0"/>
              <a:buChar char="•"/>
            </a:pPr>
            <a:r>
              <a:rPr lang="en-GB" dirty="0" smtClean="0"/>
              <a:t>authId : </a:t>
            </a:r>
          </a:p>
          <a:p>
            <a:pPr lvl="1">
              <a:buFont typeface="Arial" panose="020B0604020202020204" pitchFamily="34" charset="0"/>
              <a:buChar char="•"/>
            </a:pPr>
            <a:r>
              <a:rPr lang="en-GB" dirty="0" smtClean="0"/>
              <a:t> HMAC : 64 bytes</a:t>
            </a:r>
          </a:p>
          <a:p>
            <a:pPr lvl="1"/>
            <a:endParaRPr lang="en-GB" dirty="0" smtClean="0"/>
          </a:p>
          <a:p>
            <a:pPr lvl="1"/>
            <a:endParaRPr lang="en-GB" dirty="0"/>
          </a:p>
          <a:p>
            <a:pPr>
              <a:buFont typeface="Arial" panose="020B0604020202020204" pitchFamily="34" charset="0"/>
              <a:buChar char="•"/>
            </a:pPr>
            <a:r>
              <a:rPr lang="en-GB" dirty="0" smtClean="0"/>
              <a:t>More </a:t>
            </a:r>
            <a:r>
              <a:rPr lang="en-GB" dirty="0" smtClean="0"/>
              <a:t>complex (more storage, more keys, more management)</a:t>
            </a:r>
            <a:endParaRPr lang="en-GB" dirty="0"/>
          </a:p>
        </p:txBody>
      </p:sp>
      <p:sp>
        <p:nvSpPr>
          <p:cNvPr id="4" name="Content Placeholder 2"/>
          <p:cNvSpPr txBox="1">
            <a:spLocks/>
          </p:cNvSpPr>
          <p:nvPr/>
        </p:nvSpPr>
        <p:spPr bwMode="auto">
          <a:xfrm>
            <a:off x="5041980" y="727200"/>
            <a:ext cx="410202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rtl="0" eaLnBrk="1" fontAlgn="base" hangingPunct="1">
              <a:lnSpc>
                <a:spcPct val="119000"/>
              </a:lnSpc>
              <a:spcBef>
                <a:spcPct val="20000"/>
              </a:spcBef>
              <a:spcAft>
                <a:spcPct val="0"/>
              </a:spcAft>
              <a:buClr>
                <a:schemeClr val="accent1"/>
              </a:buClr>
              <a:buFontTx/>
              <a:buNone/>
              <a:defRPr lang="en-GB" sz="1600" baseline="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panose="020B0604020202020204" pitchFamily="34" charset="0"/>
              <a:buChar char="•"/>
            </a:pPr>
            <a:r>
              <a:rPr lang="en-GB" kern="0" dirty="0" smtClean="0"/>
              <a:t>Asymmetric</a:t>
            </a:r>
          </a:p>
          <a:p>
            <a:pPr>
              <a:buFont typeface="Arial" panose="020B0604020202020204" pitchFamily="34" charset="0"/>
              <a:buChar char="•"/>
            </a:pPr>
            <a:r>
              <a:rPr lang="en-GB" kern="0" dirty="0" smtClean="0"/>
              <a:t>authId : </a:t>
            </a:r>
          </a:p>
          <a:p>
            <a:pPr lvl="1">
              <a:buFont typeface="Arial" panose="020B0604020202020204" pitchFamily="34" charset="0"/>
              <a:buChar char="•"/>
            </a:pPr>
            <a:r>
              <a:rPr lang="en-GB" kern="0" dirty="0" smtClean="0"/>
              <a:t> RSA : 544 bytes</a:t>
            </a:r>
          </a:p>
          <a:p>
            <a:pPr lvl="1">
              <a:buFont typeface="Arial" panose="020B0604020202020204" pitchFamily="34" charset="0"/>
              <a:buChar char="•"/>
            </a:pPr>
            <a:r>
              <a:rPr lang="en-GB" kern="0" dirty="0" smtClean="0"/>
              <a:t> DSA : 164 bytes</a:t>
            </a:r>
          </a:p>
          <a:p>
            <a:pPr lvl="1"/>
            <a:endParaRPr lang="en-GB" kern="0" dirty="0" smtClean="0"/>
          </a:p>
          <a:p>
            <a:pPr>
              <a:buFont typeface="Arial" panose="020B0604020202020204" pitchFamily="34" charset="0"/>
              <a:buChar char="•"/>
            </a:pPr>
            <a:r>
              <a:rPr lang="en-GB" kern="0" dirty="0" smtClean="0"/>
              <a:t>Need more computational power</a:t>
            </a:r>
          </a:p>
          <a:p>
            <a:pPr>
              <a:buFont typeface="Arial" panose="020B0604020202020204" pitchFamily="34" charset="0"/>
              <a:buChar char="•"/>
            </a:pPr>
            <a:r>
              <a:rPr lang="en-GB" kern="0" dirty="0" smtClean="0"/>
              <a:t>Not widely available in space</a:t>
            </a:r>
          </a:p>
          <a:p>
            <a:pPr>
              <a:buFont typeface="Arial" panose="020B0604020202020204" pitchFamily="34" charset="0"/>
              <a:buChar char="•"/>
            </a:pPr>
            <a:endParaRPr lang="en-GB" kern="0" dirty="0"/>
          </a:p>
        </p:txBody>
      </p:sp>
    </p:spTree>
    <p:extLst>
      <p:ext uri="{BB962C8B-B14F-4D97-AF65-F5344CB8AC3E}">
        <p14:creationId xmlns:p14="http://schemas.microsoft.com/office/powerpoint/2010/main" val="17045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identified</a:t>
            </a:r>
            <a:endParaRPr lang="en-GB" dirty="0"/>
          </a:p>
        </p:txBody>
      </p:sp>
      <p:sp>
        <p:nvSpPr>
          <p:cNvPr id="3" name="Content Placeholder 2"/>
          <p:cNvSpPr>
            <a:spLocks noGrp="1"/>
          </p:cNvSpPr>
          <p:nvPr>
            <p:ph idx="1"/>
          </p:nvPr>
        </p:nvSpPr>
        <p:spPr>
          <a:xfrm>
            <a:off x="143086" y="580037"/>
            <a:ext cx="8748000" cy="3823200"/>
          </a:xfrm>
        </p:spPr>
        <p:txBody>
          <a:bodyPr/>
          <a:lstStyle/>
          <a:p>
            <a:pPr>
              <a:buFont typeface="Arial" panose="020B0604020202020204" pitchFamily="34" charset="0"/>
              <a:buChar char="•"/>
            </a:pPr>
            <a:r>
              <a:rPr lang="en-GB" dirty="0" smtClean="0"/>
              <a:t>For the proposed security concept:</a:t>
            </a:r>
            <a:endParaRPr lang="en-GB" dirty="0" smtClean="0"/>
          </a:p>
          <a:p>
            <a:pPr lvl="1">
              <a:buFont typeface="Courier New" panose="02070309020205020404" pitchFamily="49" charset="0"/>
              <a:buChar char="o"/>
            </a:pPr>
            <a:r>
              <a:rPr lang="en-GB" dirty="0"/>
              <a:t> </a:t>
            </a:r>
            <a:r>
              <a:rPr lang="en-GB" dirty="0" smtClean="0"/>
              <a:t> Centralisation </a:t>
            </a:r>
            <a:r>
              <a:rPr lang="en-GB" dirty="0" smtClean="0"/>
              <a:t>implied </a:t>
            </a:r>
            <a:r>
              <a:rPr lang="en-GB" dirty="0" smtClean="0"/>
              <a:t>by the SLS and the Central </a:t>
            </a:r>
            <a:r>
              <a:rPr lang="en-GB" dirty="0" smtClean="0"/>
              <a:t>authority</a:t>
            </a:r>
          </a:p>
          <a:p>
            <a:pPr marL="1079500" lvl="2"/>
            <a:r>
              <a:rPr lang="en-GB" dirty="0" smtClean="0"/>
              <a:t>- Latency                - </a:t>
            </a:r>
            <a:r>
              <a:rPr lang="en-GB" dirty="0" err="1" smtClean="0"/>
              <a:t>SPoF</a:t>
            </a:r>
            <a:r>
              <a:rPr lang="en-GB" dirty="0" smtClean="0"/>
              <a:t>	- Trusted CA among all parties</a:t>
            </a:r>
          </a:p>
          <a:p>
            <a:pPr marL="1095750" lvl="1" indent="-285750">
              <a:buFont typeface="Courier New" panose="02070309020205020404" pitchFamily="49" charset="0"/>
              <a:buChar char="o"/>
            </a:pPr>
            <a:r>
              <a:rPr lang="en-GB" dirty="0" smtClean="0"/>
              <a:t>Messages </a:t>
            </a:r>
            <a:r>
              <a:rPr lang="en-GB" dirty="0" smtClean="0"/>
              <a:t>are encoded </a:t>
            </a:r>
            <a:r>
              <a:rPr lang="en-GB" dirty="0" smtClean="0"/>
              <a:t>twice (in AC now in addition to at transport layer)</a:t>
            </a:r>
          </a:p>
          <a:p>
            <a:pPr lvl="1"/>
            <a:r>
              <a:rPr lang="en-GB" dirty="0" smtClean="0"/>
              <a:t>	  - Efficiency              - Computation</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For the ESA MOS </a:t>
            </a:r>
            <a:r>
              <a:rPr lang="en-GB" dirty="0"/>
              <a:t>implementation</a:t>
            </a:r>
          </a:p>
          <a:p>
            <a:pPr lvl="1">
              <a:buFont typeface="Courier New" panose="02070309020205020404" pitchFamily="49" charset="0"/>
              <a:buChar char="o"/>
            </a:pPr>
            <a:r>
              <a:rPr lang="en-GB" dirty="0"/>
              <a:t> MAL not available </a:t>
            </a:r>
            <a:r>
              <a:rPr lang="en-GB" dirty="0" smtClean="0"/>
              <a:t>to </a:t>
            </a:r>
            <a:r>
              <a:rPr lang="en-GB" dirty="0"/>
              <a:t>the Access Control</a:t>
            </a:r>
          </a:p>
          <a:p>
            <a:pPr lvl="1">
              <a:buFont typeface="Courier New" panose="02070309020205020404" pitchFamily="49" charset="0"/>
              <a:buChar char="o"/>
            </a:pPr>
            <a:r>
              <a:rPr lang="en-GB" dirty="0" smtClean="0"/>
              <a:t> </a:t>
            </a:r>
            <a:r>
              <a:rPr lang="en-GB" dirty="0"/>
              <a:t>Missing </a:t>
            </a:r>
            <a:r>
              <a:rPr lang="en-GB" dirty="0" smtClean="0"/>
              <a:t>calls to </a:t>
            </a:r>
            <a:r>
              <a:rPr lang="en-GB" dirty="0"/>
              <a:t>the Access </a:t>
            </a:r>
            <a:r>
              <a:rPr lang="en-GB" dirty="0" smtClean="0"/>
              <a:t>Control</a:t>
            </a:r>
            <a:endParaRPr lang="en-GB" dirty="0"/>
          </a:p>
          <a:p>
            <a:pPr lvl="1">
              <a:buFont typeface="Courier New" panose="02070309020205020404" pitchFamily="49" charset="0"/>
              <a:buChar char="o"/>
            </a:pPr>
            <a:r>
              <a:rPr lang="en-GB" dirty="0"/>
              <a:t> No distinction between the directions of </a:t>
            </a:r>
            <a:r>
              <a:rPr lang="en-GB" dirty="0" smtClean="0"/>
              <a:t>messages</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93607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Authentication concerns</a:t>
            </a:r>
            <a:endParaRPr lang="en-GB" dirty="0"/>
          </a:p>
        </p:txBody>
      </p:sp>
      <p:pic>
        <p:nvPicPr>
          <p:cNvPr id="4" name="Content Placeholder 3" descr="Mitm_authID"/>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038" y="1464437"/>
            <a:ext cx="8747125" cy="2347976"/>
          </a:xfrm>
          <a:prstGeom prst="rect">
            <a:avLst/>
          </a:prstGeom>
          <a:noFill/>
          <a:ln>
            <a:noFill/>
          </a:ln>
        </p:spPr>
      </p:pic>
    </p:spTree>
    <p:extLst>
      <p:ext uri="{BB962C8B-B14F-4D97-AF65-F5344CB8AC3E}">
        <p14:creationId xmlns:p14="http://schemas.microsoft.com/office/powerpoint/2010/main" val="15638579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identified</a:t>
            </a:r>
            <a:endParaRPr lang="en-GB" dirty="0"/>
          </a:p>
        </p:txBody>
      </p:sp>
      <p:sp>
        <p:nvSpPr>
          <p:cNvPr id="3" name="Content Placeholder 2"/>
          <p:cNvSpPr>
            <a:spLocks noGrp="1"/>
          </p:cNvSpPr>
          <p:nvPr>
            <p:ph idx="1"/>
          </p:nvPr>
        </p:nvSpPr>
        <p:spPr>
          <a:xfrm>
            <a:off x="172800" y="727200"/>
            <a:ext cx="8971200" cy="3823200"/>
          </a:xfrm>
        </p:spPr>
        <p:txBody>
          <a:bodyPr/>
          <a:lstStyle/>
          <a:p>
            <a:pPr marL="285750" indent="-285750">
              <a:buFont typeface="Arial" panose="020B0604020202020204" pitchFamily="34" charset="0"/>
              <a:buChar char="•"/>
            </a:pPr>
            <a:r>
              <a:rPr lang="en-GB" dirty="0" smtClean="0"/>
              <a:t>For the MOS curren</a:t>
            </a:r>
            <a:r>
              <a:rPr lang="en-GB" dirty="0" smtClean="0"/>
              <a:t>t concept and</a:t>
            </a:r>
            <a:r>
              <a:rPr lang="en-GB" dirty="0" smtClean="0"/>
              <a:t> documentation (various: BB, GB, Reports)</a:t>
            </a:r>
            <a:endParaRPr lang="en-GB" dirty="0" smtClean="0"/>
          </a:p>
          <a:p>
            <a:pPr marL="623888" lvl="1" indent="-285750">
              <a:buFont typeface="Courier New" panose="02070309020205020404" pitchFamily="49" charset="0"/>
              <a:buChar char="o"/>
            </a:pPr>
            <a:r>
              <a:rPr lang="en-GB" dirty="0" smtClean="0"/>
              <a:t>Delegation of </a:t>
            </a:r>
            <a:r>
              <a:rPr lang="en-GB" dirty="0" smtClean="0"/>
              <a:t>security</a:t>
            </a:r>
            <a:r>
              <a:rPr lang="en-GB" dirty="0" smtClean="0"/>
              <a:t> </a:t>
            </a:r>
            <a:r>
              <a:rPr lang="en-GB" dirty="0" smtClean="0"/>
              <a:t>to the transport </a:t>
            </a:r>
            <a:r>
              <a:rPr lang="en-GB" dirty="0" smtClean="0"/>
              <a:t>layer</a:t>
            </a:r>
          </a:p>
          <a:p>
            <a:pPr marL="623888" lvl="1" indent="-285750">
              <a:buFont typeface="Courier New" panose="02070309020205020404" pitchFamily="49" charset="0"/>
              <a:buChar char="o"/>
            </a:pPr>
            <a:r>
              <a:rPr lang="en-GB" dirty="0" smtClean="0"/>
              <a:t>Unsecure authentication</a:t>
            </a:r>
            <a:endParaRPr lang="en-GB" dirty="0" smtClean="0"/>
          </a:p>
          <a:p>
            <a:pPr marL="623888" lvl="1" indent="-285750">
              <a:buFont typeface="Courier New" panose="02070309020205020404" pitchFamily="49" charset="0"/>
              <a:buChar char="o"/>
            </a:pPr>
            <a:r>
              <a:rPr lang="en-GB" dirty="0" smtClean="0"/>
              <a:t>field </a:t>
            </a:r>
            <a:r>
              <a:rPr lang="en-GB" dirty="0" smtClean="0"/>
              <a:t>“password” to “additional authentication material</a:t>
            </a:r>
            <a:r>
              <a:rPr lang="en-GB" dirty="0" smtClean="0"/>
              <a:t>”</a:t>
            </a:r>
          </a:p>
          <a:p>
            <a:pPr marL="623888" lvl="1" indent="-285750">
              <a:buFont typeface="Courier New" panose="02070309020205020404" pitchFamily="49" charset="0"/>
              <a:buChar char="o"/>
            </a:pPr>
            <a:endParaRPr lang="en-GB" dirty="0"/>
          </a:p>
          <a:p>
            <a:pPr marL="623888" lvl="1" indent="-285750">
              <a:buFont typeface="Courier New" panose="02070309020205020404" pitchFamily="49" charset="0"/>
              <a:buChar char="o"/>
            </a:pPr>
            <a:endParaRPr lang="en-GB" dirty="0" smtClean="0"/>
          </a:p>
          <a:p>
            <a:pPr marL="623888" lvl="1" indent="-285750">
              <a:buFont typeface="Courier New" panose="02070309020205020404" pitchFamily="49" charset="0"/>
              <a:buChar char="o"/>
            </a:pPr>
            <a:endParaRPr lang="en-GB" dirty="0"/>
          </a:p>
          <a:p>
            <a:pPr marL="623888" lvl="1" indent="-285750">
              <a:buFont typeface="Courier New" panose="02070309020205020404" pitchFamily="49" charset="0"/>
              <a:buChar char="o"/>
            </a:pPr>
            <a:endParaRPr lang="en-GB" dirty="0" smtClean="0"/>
          </a:p>
          <a:p>
            <a:pPr marL="623888" lvl="1" indent="-285750">
              <a:buFont typeface="Courier New" panose="02070309020205020404" pitchFamily="49" charset="0"/>
              <a:buChar char="o"/>
            </a:pPr>
            <a:r>
              <a:rPr lang="en-GB" dirty="0" smtClean="0"/>
              <a:t>Ensure and emphasise that AC can communicate with services in the system</a:t>
            </a:r>
            <a:endParaRPr lang="en-GB" dirty="0"/>
          </a:p>
          <a:p>
            <a:pPr marL="623888" lvl="1" indent="-285750">
              <a:buFont typeface="Courier New" panose="02070309020205020404" pitchFamily="49" charset="0"/>
              <a:buChar char="o"/>
            </a:pPr>
            <a:endParaRPr lang="en-GB" sz="900" dirty="0" smtClean="0"/>
          </a:p>
          <a:p>
            <a:pPr marL="623888" lvl="1" indent="-285750">
              <a:buFont typeface="Courier New" panose="02070309020205020404" pitchFamily="49" charset="0"/>
              <a:buChar char="o"/>
            </a:pPr>
            <a:r>
              <a:rPr lang="en-GB" dirty="0" smtClean="0"/>
              <a:t>A number of ambiguities and inconsistencies in terminologies and descriptions – security glossary of terms to be adopted</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56" t="37257" r="1256" b="-9029"/>
          <a:stretch/>
        </p:blipFill>
        <p:spPr>
          <a:xfrm>
            <a:off x="2235756" y="2144251"/>
            <a:ext cx="4043533" cy="1211464"/>
          </a:xfrm>
          <a:prstGeom prst="rect">
            <a:avLst/>
          </a:prstGeom>
        </p:spPr>
      </p:pic>
      <p:sp>
        <p:nvSpPr>
          <p:cNvPr id="5" name="Oval 4"/>
          <p:cNvSpPr/>
          <p:nvPr/>
        </p:nvSpPr>
        <p:spPr>
          <a:xfrm>
            <a:off x="5016773" y="2507937"/>
            <a:ext cx="1262516" cy="26172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21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t>
            </a:r>
            <a:r>
              <a:rPr lang="en-GB" dirty="0" smtClean="0"/>
              <a:t>Work and Improvements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Address key management concepts: storage, states, procedures (between different SLS and CA services)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Test </a:t>
            </a:r>
            <a:r>
              <a:rPr lang="en-GB" dirty="0" smtClean="0"/>
              <a:t>a wide </a:t>
            </a:r>
            <a:r>
              <a:rPr lang="en-GB" dirty="0" smtClean="0"/>
              <a:t>deployment, </a:t>
            </a:r>
            <a:r>
              <a:rPr lang="en-GB" dirty="0" smtClean="0"/>
              <a:t>simulate typical latencies, investigate different CA structures and deployments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Test different crypto </a:t>
            </a:r>
            <a:r>
              <a:rPr lang="en-GB" dirty="0" err="1" smtClean="0"/>
              <a:t>algos</a:t>
            </a:r>
            <a:r>
              <a:rPr lang="en-GB" dirty="0" smtClean="0"/>
              <a:t> / authentication protocols</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Develop (Role-based) Access Control concept</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Test confidentiality implementation</a:t>
            </a: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smtClean="0"/>
          </a:p>
        </p:txBody>
      </p:sp>
    </p:spTree>
    <p:extLst>
      <p:ext uri="{BB962C8B-B14F-4D97-AF65-F5344CB8AC3E}">
        <p14:creationId xmlns:p14="http://schemas.microsoft.com/office/powerpoint/2010/main" val="132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196246" y="580036"/>
            <a:ext cx="8748000" cy="4150225"/>
          </a:xfrm>
        </p:spPr>
        <p:txBody>
          <a:bodyPr/>
          <a:lstStyle/>
          <a:p>
            <a:pPr>
              <a:buFont typeface="Arial" panose="020B0604020202020204" pitchFamily="34" charset="0"/>
              <a:buChar char="•"/>
            </a:pPr>
            <a:r>
              <a:rPr lang="en-GB" sz="1400" dirty="0" smtClean="0"/>
              <a:t>Security concerns :</a:t>
            </a:r>
          </a:p>
          <a:p>
            <a:pPr marL="1095750" lvl="1" indent="-285750">
              <a:buFont typeface="Courier New" panose="02070309020205020404" pitchFamily="49" charset="0"/>
              <a:buChar char="o"/>
            </a:pPr>
            <a:r>
              <a:rPr lang="en-GB" sz="1400" dirty="0" smtClean="0"/>
              <a:t>Authentication</a:t>
            </a:r>
          </a:p>
          <a:p>
            <a:pPr marL="1095750" lvl="1" indent="-285750">
              <a:buFont typeface="Courier New" panose="02070309020205020404" pitchFamily="49" charset="0"/>
              <a:buChar char="o"/>
            </a:pPr>
            <a:r>
              <a:rPr lang="en-GB" sz="1400" dirty="0" smtClean="0"/>
              <a:t>Access control </a:t>
            </a:r>
            <a:r>
              <a:rPr lang="en-GB" sz="1400" dirty="0" smtClean="0"/>
              <a:t>/ authorisation with </a:t>
            </a:r>
            <a:r>
              <a:rPr lang="en-GB" sz="1400" dirty="0" smtClean="0"/>
              <a:t>the authId</a:t>
            </a:r>
          </a:p>
          <a:p>
            <a:pPr marL="1095750" lvl="1" indent="-285750">
              <a:buFont typeface="Courier New" panose="02070309020205020404" pitchFamily="49" charset="0"/>
              <a:buChar char="o"/>
            </a:pPr>
            <a:r>
              <a:rPr lang="en-GB" sz="1400" dirty="0" smtClean="0"/>
              <a:t>Delegation of data authentication to the communication protocol</a:t>
            </a:r>
          </a:p>
          <a:p>
            <a:pPr>
              <a:buFont typeface="Arial" panose="020B0604020202020204" pitchFamily="34" charset="0"/>
              <a:buChar char="•"/>
            </a:pPr>
            <a:endParaRPr lang="en-GB" sz="1400" dirty="0"/>
          </a:p>
          <a:p>
            <a:pPr>
              <a:buFont typeface="Arial" panose="020B0604020202020204" pitchFamily="34" charset="0"/>
              <a:buChar char="•"/>
            </a:pPr>
            <a:r>
              <a:rPr lang="en-GB" sz="1400" dirty="0" smtClean="0"/>
              <a:t>Reference architecture proposition to provide :</a:t>
            </a:r>
          </a:p>
          <a:p>
            <a:pPr marL="1095750" lvl="1" indent="-285750">
              <a:buFont typeface="Courier New" panose="02070309020205020404" pitchFamily="49" charset="0"/>
              <a:buChar char="o"/>
            </a:pPr>
            <a:r>
              <a:rPr lang="en-GB" sz="1400" dirty="0" smtClean="0"/>
              <a:t>Secure authentication</a:t>
            </a:r>
          </a:p>
          <a:p>
            <a:pPr marL="1095750" lvl="1" indent="-285750">
              <a:buFont typeface="Courier New" panose="02070309020205020404" pitchFamily="49" charset="0"/>
              <a:buChar char="o"/>
            </a:pPr>
            <a:r>
              <a:rPr lang="en-GB" sz="1400" dirty="0" smtClean="0"/>
              <a:t>End-to-end data authentication, independent of communication protocols</a:t>
            </a:r>
          </a:p>
          <a:p>
            <a:pPr marL="1095750" lvl="1" indent="-285750">
              <a:buFont typeface="Courier New" panose="02070309020205020404" pitchFamily="49" charset="0"/>
              <a:buChar char="o"/>
            </a:pPr>
            <a:r>
              <a:rPr lang="en-GB" sz="1400" dirty="0" smtClean="0"/>
              <a:t>Modular flexibility</a:t>
            </a:r>
            <a:endParaRPr lang="en-GB" sz="1400" dirty="0" smtClean="0"/>
          </a:p>
          <a:p>
            <a:pPr lvl="1"/>
            <a:endParaRPr lang="en-GB" sz="1400" dirty="0"/>
          </a:p>
          <a:p>
            <a:pPr>
              <a:buFont typeface="Arial" panose="020B0604020202020204" pitchFamily="34" charset="0"/>
              <a:buChar char="•"/>
            </a:pPr>
            <a:r>
              <a:rPr lang="en-GB" sz="1400" dirty="0" smtClean="0"/>
              <a:t>Proof of concept :</a:t>
            </a:r>
          </a:p>
          <a:p>
            <a:pPr marL="1095750" lvl="1" indent="-285750">
              <a:buFont typeface="Courier New" panose="02070309020205020404" pitchFamily="49" charset="0"/>
              <a:buChar char="o"/>
            </a:pPr>
            <a:r>
              <a:rPr lang="en-GB" sz="1400" dirty="0" smtClean="0"/>
              <a:t>Asymmetric cryptography authenticity scheme</a:t>
            </a:r>
          </a:p>
          <a:p>
            <a:pPr marL="1095750" lvl="1" indent="-285750">
              <a:buFont typeface="Courier New" panose="02070309020205020404" pitchFamily="49" charset="0"/>
              <a:buChar char="o"/>
            </a:pPr>
            <a:r>
              <a:rPr lang="en-GB" sz="1400" dirty="0" smtClean="0"/>
              <a:t>Symmetric cryptography authenticity scheme</a:t>
            </a:r>
          </a:p>
        </p:txBody>
      </p:sp>
    </p:spTree>
    <p:extLst>
      <p:ext uri="{BB962C8B-B14F-4D97-AF65-F5344CB8AC3E}">
        <p14:creationId xmlns:p14="http://schemas.microsoft.com/office/powerpoint/2010/main" val="114792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 up</a:t>
            </a:r>
            <a:endParaRPr lang="en-GB" dirty="0"/>
          </a:p>
        </p:txBody>
      </p:sp>
      <p:sp>
        <p:nvSpPr>
          <p:cNvPr id="3" name="Content Placeholder 2"/>
          <p:cNvSpPr>
            <a:spLocks noGrp="1"/>
          </p:cNvSpPr>
          <p:nvPr>
            <p:ph idx="1"/>
          </p:nvPr>
        </p:nvSpPr>
        <p:spPr>
          <a:xfrm>
            <a:off x="196246" y="580036"/>
            <a:ext cx="8748000" cy="4150225"/>
          </a:xfrm>
        </p:spPr>
        <p:txBody>
          <a:bodyPr/>
          <a:lstStyle/>
          <a:p>
            <a:pPr>
              <a:buFont typeface="Arial" panose="020B0604020202020204" pitchFamily="34" charset="0"/>
              <a:buChar char="•"/>
            </a:pPr>
            <a:r>
              <a:rPr lang="en-GB" sz="1400" dirty="0" smtClean="0"/>
              <a:t>Project documents are available for more detail</a:t>
            </a:r>
          </a:p>
          <a:p>
            <a:pPr>
              <a:buFont typeface="Arial" panose="020B0604020202020204" pitchFamily="34" charset="0"/>
              <a:buChar char="•"/>
            </a:pPr>
            <a:endParaRPr lang="en-GB" sz="1400" dirty="0"/>
          </a:p>
          <a:p>
            <a:pPr>
              <a:buFont typeface="Arial" panose="020B0604020202020204" pitchFamily="34" charset="0"/>
              <a:buChar char="•"/>
            </a:pPr>
            <a:endParaRPr lang="en-GB" sz="1400" dirty="0" smtClean="0"/>
          </a:p>
          <a:p>
            <a:pPr>
              <a:buFont typeface="Arial" panose="020B0604020202020204" pitchFamily="34" charset="0"/>
              <a:buChar char="•"/>
            </a:pPr>
            <a:endParaRPr lang="en-GB" sz="1400" dirty="0"/>
          </a:p>
          <a:p>
            <a:pPr>
              <a:buFont typeface="Arial" panose="020B0604020202020204" pitchFamily="34" charset="0"/>
              <a:buChar char="•"/>
            </a:pPr>
            <a:endParaRPr lang="en-GB" sz="1400" dirty="0" smtClean="0"/>
          </a:p>
          <a:p>
            <a:pPr>
              <a:buFont typeface="Arial" panose="020B0604020202020204" pitchFamily="34" charset="0"/>
              <a:buChar char="•"/>
            </a:pPr>
            <a:endParaRPr lang="en-GB" sz="1400" dirty="0"/>
          </a:p>
          <a:p>
            <a:pPr>
              <a:buFont typeface="Arial" panose="020B0604020202020204" pitchFamily="34" charset="0"/>
              <a:buChar char="•"/>
            </a:pPr>
            <a:r>
              <a:rPr lang="en-GB" sz="1400" dirty="0" smtClean="0"/>
              <a:t>How best to capture concerns and improvements?</a:t>
            </a:r>
          </a:p>
          <a:p>
            <a:pPr lvl="1">
              <a:buFont typeface="Arial" panose="020B0604020202020204" pitchFamily="34" charset="0"/>
              <a:buChar char="•"/>
            </a:pPr>
            <a:r>
              <a:rPr lang="en-GB" sz="1400" dirty="0" smtClean="0"/>
              <a:t> RD-04 above has proposed changes related to identified issues: </a:t>
            </a:r>
            <a:endParaRPr lang="en-GB"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1509033943"/>
              </p:ext>
            </p:extLst>
          </p:nvPr>
        </p:nvGraphicFramePr>
        <p:xfrm>
          <a:off x="817274" y="1103540"/>
          <a:ext cx="7505943" cy="1041026"/>
        </p:xfrm>
        <a:graphic>
          <a:graphicData uri="http://schemas.openxmlformats.org/drawingml/2006/table">
            <a:tbl>
              <a:tblPr firstRow="1" firstCol="1" bandRow="1">
                <a:tableStyleId>{22838BEF-8BB2-4498-84A7-C5851F593DF1}</a:tableStyleId>
              </a:tblPr>
              <a:tblGrid>
                <a:gridCol w="1235772">
                  <a:extLst>
                    <a:ext uri="{9D8B030D-6E8A-4147-A177-3AD203B41FA5}">
                      <a16:colId xmlns:a16="http://schemas.microsoft.com/office/drawing/2014/main" val="3113269867"/>
                    </a:ext>
                  </a:extLst>
                </a:gridCol>
                <a:gridCol w="6270171">
                  <a:extLst>
                    <a:ext uri="{9D8B030D-6E8A-4147-A177-3AD203B41FA5}">
                      <a16:colId xmlns:a16="http://schemas.microsoft.com/office/drawing/2014/main" val="3885331303"/>
                    </a:ext>
                  </a:extLst>
                </a:gridCol>
              </a:tblGrid>
              <a:tr h="277091">
                <a:tc>
                  <a:txBody>
                    <a:bodyPr/>
                    <a:lstStyle/>
                    <a:p>
                      <a:pPr>
                        <a:lnSpc>
                          <a:spcPts val="1200"/>
                        </a:lnSpc>
                        <a:spcAft>
                          <a:spcPts val="0"/>
                        </a:spcAft>
                        <a:tabLst>
                          <a:tab pos="1104265" algn="l"/>
                        </a:tabLst>
                      </a:pPr>
                      <a:r>
                        <a:rPr lang="en-GB" sz="1100" b="0" dirty="0" smtClean="0">
                          <a:effectLst/>
                        </a:rPr>
                        <a:t>RD-02</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dirty="0">
                          <a:effectLst/>
                        </a:rPr>
                        <a:t>TN : Authentication and Access Control for MO Services</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1818263120"/>
                  </a:ext>
                </a:extLst>
              </a:tr>
              <a:tr h="259483">
                <a:tc>
                  <a:txBody>
                    <a:bodyPr/>
                    <a:lstStyle/>
                    <a:p>
                      <a:pPr>
                        <a:lnSpc>
                          <a:spcPts val="1200"/>
                        </a:lnSpc>
                        <a:spcAft>
                          <a:spcPts val="0"/>
                        </a:spcAft>
                        <a:tabLst>
                          <a:tab pos="1104265" algn="l"/>
                        </a:tabLst>
                      </a:pPr>
                      <a:r>
                        <a:rPr lang="en-GB" sz="1100" b="0" dirty="0">
                          <a:effectLst/>
                        </a:rPr>
                        <a:t>RD-03</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Proof of Concept report</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2900958873"/>
                  </a:ext>
                </a:extLst>
              </a:tr>
              <a:tr h="252226">
                <a:tc>
                  <a:txBody>
                    <a:bodyPr/>
                    <a:lstStyle/>
                    <a:p>
                      <a:pPr>
                        <a:lnSpc>
                          <a:spcPts val="1200"/>
                        </a:lnSpc>
                        <a:spcAft>
                          <a:spcPts val="0"/>
                        </a:spcAft>
                        <a:tabLst>
                          <a:tab pos="1104265" algn="l"/>
                        </a:tabLst>
                      </a:pPr>
                      <a:r>
                        <a:rPr lang="en-GB" sz="1100" b="0" dirty="0" smtClean="0">
                          <a:effectLst/>
                        </a:rPr>
                        <a:t>RD-04</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dirty="0" smtClean="0">
                          <a:effectLst/>
                          <a:latin typeface="Georgia" panose="02040502050405020303" pitchFamily="18" charset="0"/>
                          <a:ea typeface="Times New Roman" panose="02020603050405020304" pitchFamily="18" charset="0"/>
                          <a:cs typeface="Times New Roman" panose="02020603050405020304" pitchFamily="18" charset="0"/>
                        </a:rPr>
                        <a:t>Proposed Modifications to MO standards</a:t>
                      </a:r>
                      <a:r>
                        <a:rPr lang="en-GB" sz="1100" b="0" baseline="0" dirty="0" smtClean="0">
                          <a:effectLst/>
                          <a:latin typeface="Georgia" panose="02040502050405020303" pitchFamily="18" charset="0"/>
                          <a:ea typeface="Times New Roman" panose="02020603050405020304" pitchFamily="18" charset="0"/>
                          <a:cs typeface="Times New Roman" panose="02020603050405020304" pitchFamily="18" charset="0"/>
                        </a:rPr>
                        <a:t> and recommend practices</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259394287"/>
                  </a:ext>
                </a:extLst>
              </a:tr>
              <a:tr h="252226">
                <a:tc>
                  <a:txBody>
                    <a:bodyPr/>
                    <a:lstStyle/>
                    <a:p>
                      <a:pPr>
                        <a:lnSpc>
                          <a:spcPts val="1200"/>
                        </a:lnSpc>
                        <a:spcAft>
                          <a:spcPts val="0"/>
                        </a:spcAft>
                        <a:tabLst>
                          <a:tab pos="1104265" algn="l"/>
                        </a:tabLst>
                      </a:pPr>
                      <a:r>
                        <a:rPr lang="en-GB" sz="1100" b="0" dirty="0" smtClean="0">
                          <a:effectLst/>
                          <a:latin typeface="Georgia" panose="02040502050405020303" pitchFamily="18" charset="0"/>
                          <a:ea typeface="Times New Roman" panose="02020603050405020304" pitchFamily="18" charset="0"/>
                          <a:cs typeface="Times New Roman" panose="02020603050405020304" pitchFamily="18" charset="0"/>
                        </a:rPr>
                        <a:t>RD-05</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dirty="0" smtClean="0">
                          <a:effectLst/>
                          <a:latin typeface="Georgia" panose="02040502050405020303" pitchFamily="18" charset="0"/>
                          <a:ea typeface="Times New Roman" panose="02020603050405020304" pitchFamily="18" charset="0"/>
                          <a:cs typeface="Times New Roman" panose="02020603050405020304" pitchFamily="18" charset="0"/>
                        </a:rPr>
                        <a:t>Final report:</a:t>
                      </a:r>
                      <a:r>
                        <a:rPr lang="en-GB" sz="1100" b="0" baseline="0" dirty="0" smtClean="0">
                          <a:effectLst/>
                          <a:latin typeface="Georgia" panose="02040502050405020303" pitchFamily="18" charset="0"/>
                          <a:ea typeface="Times New Roman" panose="02020603050405020304" pitchFamily="18" charset="0"/>
                          <a:cs typeface="Times New Roman" panose="02020603050405020304" pitchFamily="18" charset="0"/>
                        </a:rPr>
                        <a:t> Overview of Security in the MOS Framework</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216165507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96223734"/>
              </p:ext>
            </p:extLst>
          </p:nvPr>
        </p:nvGraphicFramePr>
        <p:xfrm>
          <a:off x="197121" y="2930525"/>
          <a:ext cx="8747125" cy="1676400"/>
        </p:xfrm>
        <a:graphic>
          <a:graphicData uri="http://schemas.openxmlformats.org/drawingml/2006/table">
            <a:tbl>
              <a:tblPr firstRow="1" firstCol="1" bandRow="1">
                <a:tableStyleId>{8A107856-5554-42FB-B03E-39F5DBC370BA}</a:tableStyleId>
              </a:tblPr>
              <a:tblGrid>
                <a:gridCol w="1364552">
                  <a:extLst>
                    <a:ext uri="{9D8B030D-6E8A-4147-A177-3AD203B41FA5}">
                      <a16:colId xmlns:a16="http://schemas.microsoft.com/office/drawing/2014/main" val="2778920214"/>
                    </a:ext>
                  </a:extLst>
                </a:gridCol>
                <a:gridCol w="3292418">
                  <a:extLst>
                    <a:ext uri="{9D8B030D-6E8A-4147-A177-3AD203B41FA5}">
                      <a16:colId xmlns:a16="http://schemas.microsoft.com/office/drawing/2014/main" val="842794925"/>
                    </a:ext>
                  </a:extLst>
                </a:gridCol>
                <a:gridCol w="2499928">
                  <a:extLst>
                    <a:ext uri="{9D8B030D-6E8A-4147-A177-3AD203B41FA5}">
                      <a16:colId xmlns:a16="http://schemas.microsoft.com/office/drawing/2014/main" val="3565678534"/>
                    </a:ext>
                  </a:extLst>
                </a:gridCol>
                <a:gridCol w="568563">
                  <a:extLst>
                    <a:ext uri="{9D8B030D-6E8A-4147-A177-3AD203B41FA5}">
                      <a16:colId xmlns:a16="http://schemas.microsoft.com/office/drawing/2014/main" val="2912454435"/>
                    </a:ext>
                  </a:extLst>
                </a:gridCol>
                <a:gridCol w="1021664">
                  <a:extLst>
                    <a:ext uri="{9D8B030D-6E8A-4147-A177-3AD203B41FA5}">
                      <a16:colId xmlns:a16="http://schemas.microsoft.com/office/drawing/2014/main" val="763476143"/>
                    </a:ext>
                  </a:extLst>
                </a:gridCol>
              </a:tblGrid>
              <a:tr h="138545">
                <a:tc>
                  <a:txBody>
                    <a:bodyPr/>
                    <a:lstStyle/>
                    <a:p>
                      <a:pPr>
                        <a:lnSpc>
                          <a:spcPts val="1200"/>
                        </a:lnSpc>
                        <a:spcAft>
                          <a:spcPts val="0"/>
                        </a:spcAft>
                        <a:tabLst>
                          <a:tab pos="1104265" algn="l"/>
                        </a:tabLst>
                      </a:pPr>
                      <a:r>
                        <a:rPr lang="en-GB" sz="1100" b="0">
                          <a:effectLst/>
                        </a:rPr>
                        <a:t>AD-01</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MO Services concept</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520.0-G-3</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gn="ct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12/2010</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1426323717"/>
                  </a:ext>
                </a:extLst>
              </a:tr>
              <a:tr h="138545">
                <a:tc>
                  <a:txBody>
                    <a:bodyPr/>
                    <a:lstStyle/>
                    <a:p>
                      <a:pPr>
                        <a:lnSpc>
                          <a:spcPts val="1200"/>
                        </a:lnSpc>
                        <a:spcAft>
                          <a:spcPts val="0"/>
                        </a:spcAft>
                        <a:tabLst>
                          <a:tab pos="1104265" algn="l"/>
                        </a:tabLst>
                      </a:pPr>
                      <a:r>
                        <a:rPr lang="en-GB" sz="1100" b="0">
                          <a:effectLst/>
                        </a:rPr>
                        <a:t>AD-02</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MO Reference model</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520.1-M-1</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gn="ct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07/2010</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2661972449"/>
                  </a:ext>
                </a:extLst>
              </a:tr>
              <a:tr h="138545">
                <a:tc>
                  <a:txBody>
                    <a:bodyPr/>
                    <a:lstStyle/>
                    <a:p>
                      <a:pPr>
                        <a:lnSpc>
                          <a:spcPts val="1200"/>
                        </a:lnSpc>
                        <a:spcAft>
                          <a:spcPts val="0"/>
                        </a:spcAft>
                        <a:tabLst>
                          <a:tab pos="1104265" algn="l"/>
                        </a:tabLst>
                      </a:pPr>
                      <a:r>
                        <a:rPr lang="en-GB" sz="1100" b="0">
                          <a:effectLst/>
                        </a:rPr>
                        <a:t>AD-03</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dirty="0">
                          <a:effectLst/>
                        </a:rPr>
                        <a:t>MO Common Services</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522.0-R-2 Draft 6</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03/2017</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3857629331"/>
                  </a:ext>
                </a:extLst>
              </a:tr>
              <a:tr h="138545">
                <a:tc>
                  <a:txBody>
                    <a:bodyPr/>
                    <a:lstStyle/>
                    <a:p>
                      <a:pPr>
                        <a:lnSpc>
                          <a:spcPts val="1200"/>
                        </a:lnSpc>
                        <a:spcAft>
                          <a:spcPts val="0"/>
                        </a:spcAft>
                        <a:tabLst>
                          <a:tab pos="1104265" algn="l"/>
                        </a:tabLst>
                      </a:pPr>
                      <a:r>
                        <a:rPr lang="en-GB" sz="1100" b="0">
                          <a:effectLst/>
                        </a:rPr>
                        <a:t>AD-04</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dirty="0">
                          <a:effectLst/>
                        </a:rPr>
                        <a:t>MO Message Abstraction Layer-Java </a:t>
                      </a:r>
                      <a:r>
                        <a:rPr lang="en-GB" sz="1100" b="0" dirty="0" err="1">
                          <a:effectLst/>
                        </a:rPr>
                        <a:t>Api</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523.1-M-1</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04/2013</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85448590"/>
                  </a:ext>
                </a:extLst>
              </a:tr>
              <a:tr h="277091">
                <a:tc>
                  <a:txBody>
                    <a:bodyPr/>
                    <a:lstStyle/>
                    <a:p>
                      <a:pPr>
                        <a:lnSpc>
                          <a:spcPts val="1200"/>
                        </a:lnSpc>
                        <a:spcAft>
                          <a:spcPts val="0"/>
                        </a:spcAft>
                        <a:tabLst>
                          <a:tab pos="1104265" algn="l"/>
                        </a:tabLst>
                      </a:pPr>
                      <a:r>
                        <a:rPr lang="en-GB" sz="1100" b="0">
                          <a:effectLst/>
                        </a:rPr>
                        <a:t>AD-05</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MO-Message Abstraction Layer binding to HTTP transport and XML encoding</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524.3-R-1</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09/2017</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3069010319"/>
                  </a:ext>
                </a:extLst>
              </a:tr>
              <a:tr h="277091">
                <a:tc>
                  <a:txBody>
                    <a:bodyPr/>
                    <a:lstStyle/>
                    <a:p>
                      <a:pPr>
                        <a:lnSpc>
                          <a:spcPts val="1200"/>
                        </a:lnSpc>
                        <a:spcAft>
                          <a:spcPts val="0"/>
                        </a:spcAft>
                        <a:tabLst>
                          <a:tab pos="1104265" algn="l"/>
                        </a:tabLst>
                      </a:pPr>
                      <a:r>
                        <a:rPr lang="en-GB" sz="1100" b="0">
                          <a:effectLst/>
                        </a:rPr>
                        <a:t>AD-06</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MO-Message Abstraction Layer binding to ZMTP transport</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524.4-R-1</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11/2017</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4110582325"/>
                  </a:ext>
                </a:extLst>
              </a:tr>
              <a:tr h="277091">
                <a:tc>
                  <a:txBody>
                    <a:bodyPr/>
                    <a:lstStyle/>
                    <a:p>
                      <a:pPr>
                        <a:lnSpc>
                          <a:spcPts val="1200"/>
                        </a:lnSpc>
                        <a:spcAft>
                          <a:spcPts val="0"/>
                        </a:spcAft>
                        <a:tabLst>
                          <a:tab pos="1104265" algn="l"/>
                        </a:tabLst>
                      </a:pPr>
                      <a:r>
                        <a:rPr lang="en-GB" sz="1100" b="0">
                          <a:effectLst/>
                        </a:rPr>
                        <a:t>AD-07</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MO-Message Abstraction Layer binding to TCP/IP transport and split binary encoding</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524.2-B-1</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11/2017</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3274850106"/>
                  </a:ext>
                </a:extLst>
              </a:tr>
              <a:tr h="138545">
                <a:tc>
                  <a:txBody>
                    <a:bodyPr/>
                    <a:lstStyle/>
                    <a:p>
                      <a:pPr>
                        <a:lnSpc>
                          <a:spcPts val="1200"/>
                        </a:lnSpc>
                        <a:spcAft>
                          <a:spcPts val="0"/>
                        </a:spcAft>
                        <a:tabLst>
                          <a:tab pos="1104265" algn="l"/>
                        </a:tabLst>
                      </a:pPr>
                      <a:r>
                        <a:rPr lang="en-GB" sz="1100" b="0">
                          <a:effectLst/>
                        </a:rPr>
                        <a:t>AD-08</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MO Message Abstraction Layer</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457200" algn="l"/>
                          <a:tab pos="1104265" algn="l"/>
                        </a:tabLst>
                      </a:pPr>
                      <a:r>
                        <a:rPr lang="en-GB" sz="1100" b="0">
                          <a:effectLst/>
                        </a:rPr>
                        <a:t>CCSDS 521.0-B-2</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a:effectLst/>
                        </a:rPr>
                        <a:t> </a:t>
                      </a:r>
                      <a:endParaRPr lang="en-GB" sz="1100" b="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tc>
                  <a:txBody>
                    <a:bodyPr/>
                    <a:lstStyle/>
                    <a:p>
                      <a:pPr>
                        <a:lnSpc>
                          <a:spcPts val="1200"/>
                        </a:lnSpc>
                        <a:spcAft>
                          <a:spcPts val="0"/>
                        </a:spcAft>
                        <a:tabLst>
                          <a:tab pos="1104265" algn="l"/>
                        </a:tabLst>
                      </a:pPr>
                      <a:r>
                        <a:rPr lang="en-GB" sz="1100" b="0" dirty="0">
                          <a:effectLst/>
                        </a:rPr>
                        <a:t>03/2013</a:t>
                      </a:r>
                      <a:endParaRPr lang="en-GB" sz="11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2345" marR="62345" marT="0" marB="0"/>
                </a:tc>
                <a:extLst>
                  <a:ext uri="{0D108BD9-81ED-4DB2-BD59-A6C34878D82A}">
                    <a16:rowId xmlns:a16="http://schemas.microsoft.com/office/drawing/2014/main" val="2963393818"/>
                  </a:ext>
                </a:extLst>
              </a:tr>
            </a:tbl>
          </a:graphicData>
        </a:graphic>
      </p:graphicFrame>
    </p:spTree>
    <p:extLst>
      <p:ext uri="{BB962C8B-B14F-4D97-AF65-F5344CB8AC3E}">
        <p14:creationId xmlns:p14="http://schemas.microsoft.com/office/powerpoint/2010/main" val="285823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(1/2)</a:t>
            </a:r>
            <a:endParaRPr lang="en-GB" dirty="0"/>
          </a:p>
        </p:txBody>
      </p:sp>
      <p:sp>
        <p:nvSpPr>
          <p:cNvPr id="5" name="Rectangle 2"/>
          <p:cNvSpPr>
            <a:spLocks noGrp="1" noChangeArrowheads="1"/>
          </p:cNvSpPr>
          <p:nvPr>
            <p:ph idx="1"/>
          </p:nvPr>
        </p:nvSpPr>
        <p:spPr bwMode="auto">
          <a:xfrm>
            <a:off x="143086" y="973737"/>
            <a:ext cx="885144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431800" marR="0" lvl="0" algn="just"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For the Login service, change the definition of the password as “MAL::String password” into “MAL::Blob key”, to allow the possibility to use a cryptographic key.  </a:t>
            </a:r>
          </a:p>
          <a:p>
            <a:pPr marL="1184650" lvl="1" indent="-285750" algn="just" eaLnBrk="0" hangingPunct="0">
              <a:lnSpc>
                <a:spcPct val="100000"/>
              </a:lnSpc>
              <a:spcBef>
                <a:spcPct val="0"/>
              </a:spcBef>
              <a:buClrTx/>
              <a:buFontTx/>
              <a:buChar char="-"/>
            </a:pPr>
            <a:r>
              <a:rPr kumimoji="0" lang="en-GB" altLang="en-US" sz="1400" b="0" i="0" u="none" strike="noStrike" cap="none" normalizeH="0" baseline="0" dirty="0" smtClean="0">
                <a:ln>
                  <a:noFill/>
                </a:ln>
                <a:solidFill>
                  <a:schemeClr val="tx1"/>
                </a:solidFill>
                <a:effectLst/>
                <a:latin typeface="+mj-lt"/>
                <a:ea typeface="Times New Roman" panose="02020603050405020304" pitchFamily="18" charset="0"/>
                <a:cs typeface="Times New Roman" panose="02020603050405020304" pitchFamily="18" charset="0"/>
              </a:rPr>
              <a:t>It is at the application discretion to use a cryptographic key, a “human-friendly” password or both, by accessing the key with a “human-friendly” password.</a:t>
            </a:r>
          </a:p>
          <a:p>
            <a:pPr marL="431800" marR="0" lvl="0" algn="just" defTabSz="914400" rtl="0" eaLnBrk="0" fontAlgn="base" latinLnBrk="0" hangingPunct="0">
              <a:lnSpc>
                <a:spcPct val="100000"/>
              </a:lnSpc>
              <a:spcBef>
                <a:spcPct val="0"/>
              </a:spcBef>
              <a:spcAft>
                <a:spcPct val="0"/>
              </a:spcAft>
              <a:buClrTx/>
              <a:buSzTx/>
              <a:buFont typeface="+mj-lt"/>
              <a:buAutoNum type="arabicPeriod"/>
              <a:tabLst/>
            </a:pPr>
            <a:endParaRPr kumimoji="0" lang="en-GB" altLang="en-US" sz="1400" b="0" i="0" u="none" strike="noStrike" cap="none" normalizeH="0" baseline="0" dirty="0" smtClean="0">
              <a:ln>
                <a:noFill/>
              </a:ln>
              <a:solidFill>
                <a:schemeClr val="tx1"/>
              </a:solidFill>
              <a:effectLst/>
              <a:latin typeface="+mj-lt"/>
              <a:cs typeface="Times New Roman" panose="02020603050405020304" pitchFamily="18" charset="0"/>
            </a:endParaRPr>
          </a:p>
          <a:p>
            <a:pPr marL="431800" marR="0" lvl="0" algn="just" defTabSz="914400" rtl="0" eaLnBrk="0" fontAlgn="base" latinLnBrk="0" hangingPunct="0">
              <a:lnSpc>
                <a:spcPct val="100000"/>
              </a:lnSpc>
              <a:spcBef>
                <a:spcPct val="0"/>
              </a:spcBef>
              <a:spcAft>
                <a:spcPct val="0"/>
              </a:spcAft>
              <a:buClrTx/>
              <a:buSzTx/>
              <a:buFont typeface="+mj-lt"/>
              <a:buAutoNum type="arabicPeriod"/>
              <a:tabLst/>
            </a:pPr>
            <a:endParaRPr kumimoji="0" lang="en-GB" altLang="en-US" sz="1400" b="0" i="0" u="none" strike="noStrike" cap="none" normalizeH="0" baseline="0" dirty="0" smtClean="0">
              <a:ln>
                <a:noFill/>
              </a:ln>
              <a:solidFill>
                <a:schemeClr val="tx1"/>
              </a:solidFill>
              <a:effectLst/>
              <a:latin typeface="+mj-lt"/>
              <a:cs typeface="Times New Roman" panose="02020603050405020304" pitchFamily="18" charset="0"/>
            </a:endParaRPr>
          </a:p>
          <a:p>
            <a:pPr marL="431800" lvl="0" algn="just" eaLnBrk="0" hangingPunct="0">
              <a:lnSpc>
                <a:spcPct val="100000"/>
              </a:lnSpc>
              <a:spcBef>
                <a:spcPct val="0"/>
              </a:spcBef>
              <a:buClrTx/>
              <a:buFont typeface="+mj-lt"/>
              <a:buAutoNum type="arabicPeriod"/>
            </a:pPr>
            <a:r>
              <a:rPr lang="en-GB" altLang="en-US" sz="1400" dirty="0" smtClean="0">
                <a:solidFill>
                  <a:schemeClr val="tx1"/>
                </a:solidFill>
                <a:latin typeface="+mj-lt"/>
              </a:rPr>
              <a:t>Clarify </a:t>
            </a:r>
            <a:r>
              <a:rPr lang="en-GB" altLang="en-US" sz="1400" dirty="0">
                <a:solidFill>
                  <a:schemeClr val="tx1"/>
                </a:solidFill>
                <a:latin typeface="+mj-lt"/>
              </a:rPr>
              <a:t>that the authentication identifier does not authenticate the </a:t>
            </a:r>
            <a:r>
              <a:rPr lang="en-GB" altLang="en-US" sz="1400" dirty="0" smtClean="0">
                <a:solidFill>
                  <a:schemeClr val="tx1"/>
                </a:solidFill>
                <a:latin typeface="+mj-lt"/>
              </a:rPr>
              <a:t>message data</a:t>
            </a:r>
            <a:r>
              <a:rPr lang="en-GB" altLang="en-US" sz="1400" dirty="0">
                <a:solidFill>
                  <a:schemeClr val="tx1"/>
                </a:solidFill>
                <a:latin typeface="+mj-lt"/>
              </a:rPr>
              <a:t>. </a:t>
            </a:r>
            <a:endParaRPr lang="en-GB" altLang="en-US" sz="1400" dirty="0" smtClean="0">
              <a:solidFill>
                <a:schemeClr val="tx1"/>
              </a:solidFill>
              <a:latin typeface="+mj-lt"/>
            </a:endParaRPr>
          </a:p>
          <a:p>
            <a:pPr marL="1184650" lvl="1" indent="-285750" algn="just" eaLnBrk="0" hangingPunct="0">
              <a:lnSpc>
                <a:spcPct val="100000"/>
              </a:lnSpc>
              <a:spcBef>
                <a:spcPct val="0"/>
              </a:spcBef>
              <a:buClrTx/>
              <a:buFontTx/>
              <a:buChar char="-"/>
            </a:pPr>
            <a:r>
              <a:rPr lang="en-GB" altLang="en-US" sz="1400" dirty="0" smtClean="0">
                <a:solidFill>
                  <a:schemeClr val="tx1"/>
                </a:solidFill>
                <a:latin typeface="+mj-lt"/>
              </a:rPr>
              <a:t>Further, the authentication identifier is secure only if it is associated with a secure implementation (secure transport layer, message signature …)</a:t>
            </a:r>
          </a:p>
          <a:p>
            <a:pPr marL="431800" lvl="0" algn="just" eaLnBrk="0" hangingPunct="0">
              <a:lnSpc>
                <a:spcPct val="100000"/>
              </a:lnSpc>
              <a:spcBef>
                <a:spcPct val="0"/>
              </a:spcBef>
              <a:buClrTx/>
              <a:buFont typeface="+mj-lt"/>
              <a:buAutoNum type="arabicPeriod"/>
            </a:pPr>
            <a:endParaRPr lang="en-GB" altLang="en-US" sz="1400" dirty="0" smtClean="0">
              <a:solidFill>
                <a:schemeClr val="tx1"/>
              </a:solidFill>
              <a:latin typeface="+mj-lt"/>
            </a:endParaRPr>
          </a:p>
          <a:p>
            <a:pPr marL="431800" lvl="0" algn="just" eaLnBrk="0" hangingPunct="0">
              <a:lnSpc>
                <a:spcPct val="100000"/>
              </a:lnSpc>
              <a:spcBef>
                <a:spcPct val="0"/>
              </a:spcBef>
              <a:buClrTx/>
              <a:buFont typeface="+mj-lt"/>
              <a:buAutoNum type="arabicPeriod"/>
            </a:pPr>
            <a:endParaRPr lang="en-GB" altLang="en-US" sz="1400" dirty="0">
              <a:solidFill>
                <a:schemeClr val="tx1"/>
              </a:solidFill>
              <a:latin typeface="+mj-lt"/>
            </a:endParaRPr>
          </a:p>
          <a:p>
            <a:pPr marL="431800" lvl="0" algn="just" eaLnBrk="0" hangingPunct="0">
              <a:lnSpc>
                <a:spcPct val="100000"/>
              </a:lnSpc>
              <a:spcBef>
                <a:spcPct val="0"/>
              </a:spcBef>
              <a:buClrTx/>
              <a:buFont typeface="+mj-lt"/>
              <a:buAutoNum type="arabicPeriod"/>
            </a:pPr>
            <a:r>
              <a:rPr lang="en-GB" altLang="en-US" sz="1400" dirty="0" smtClean="0">
                <a:solidFill>
                  <a:schemeClr val="tx1"/>
                </a:solidFill>
                <a:latin typeface="+mj-lt"/>
              </a:rPr>
              <a:t>Fix ambiguities of definitions, and description of processes, roles. Align security term definitions in particular with the Security Glossary of Terms. </a:t>
            </a:r>
          </a:p>
          <a:p>
            <a:pPr marL="1184650" lvl="1" indent="-285750" algn="just" eaLnBrk="0" hangingPunct="0">
              <a:lnSpc>
                <a:spcPct val="100000"/>
              </a:lnSpc>
              <a:spcBef>
                <a:spcPct val="0"/>
              </a:spcBef>
              <a:buClrTx/>
              <a:buFontTx/>
              <a:buChar char="-"/>
            </a:pPr>
            <a:r>
              <a:rPr lang="en-GB" altLang="en-US" sz="1400" dirty="0" smtClean="0">
                <a:solidFill>
                  <a:schemeClr val="tx1"/>
                </a:solidFill>
                <a:latin typeface="+mj-lt"/>
              </a:rPr>
              <a:t>Applies across a number of MO books / recommended practices</a:t>
            </a:r>
          </a:p>
          <a:p>
            <a:pPr marL="88900" marR="0" lvl="0" indent="0" algn="just" defTabSz="914400" rtl="0" eaLnBrk="0" fontAlgn="base" latinLnBrk="0" hangingPunct="0">
              <a:lnSpc>
                <a:spcPct val="100000"/>
              </a:lnSpc>
              <a:spcBef>
                <a:spcPct val="0"/>
              </a:spcBef>
              <a:spcAft>
                <a:spcPct val="0"/>
              </a:spcAft>
              <a:buClrTx/>
              <a:buSzTx/>
              <a:tabLst/>
            </a:pPr>
            <a:endParaRPr kumimoji="0" lang="en-GB" altLang="en-US" sz="12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6614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(2/2)</a:t>
            </a:r>
            <a:endParaRPr lang="en-GB" dirty="0"/>
          </a:p>
        </p:txBody>
      </p:sp>
      <p:sp>
        <p:nvSpPr>
          <p:cNvPr id="5" name="Rectangle 2"/>
          <p:cNvSpPr>
            <a:spLocks noGrp="1" noChangeArrowheads="1"/>
          </p:cNvSpPr>
          <p:nvPr>
            <p:ph idx="1"/>
          </p:nvPr>
        </p:nvSpPr>
        <p:spPr bwMode="auto">
          <a:xfrm>
            <a:off x="143086" y="884837"/>
            <a:ext cx="8851445" cy="372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431800">
              <a:buClrTx/>
              <a:buFont typeface="+mj-lt"/>
              <a:buAutoNum type="arabicPeriod" startAt="4"/>
            </a:pPr>
            <a:r>
              <a:rPr lang="en-GB" sz="1400" kern="1200" dirty="0">
                <a:solidFill>
                  <a:schemeClr val="tx1"/>
                </a:solidFill>
              </a:rPr>
              <a:t>The </a:t>
            </a:r>
            <a:r>
              <a:rPr lang="en-GB" sz="1400" kern="1200" dirty="0" smtClean="0">
                <a:solidFill>
                  <a:schemeClr val="tx1"/>
                </a:solidFill>
              </a:rPr>
              <a:t>Reference </a:t>
            </a:r>
            <a:r>
              <a:rPr lang="en-GB" sz="1400" kern="1200" dirty="0">
                <a:solidFill>
                  <a:schemeClr val="tx1"/>
                </a:solidFill>
              </a:rPr>
              <a:t>Model [CCSDS 520.1-M-1, </a:t>
            </a:r>
            <a:r>
              <a:rPr lang="en-GB" sz="1400" kern="1200" dirty="0">
                <a:solidFill>
                  <a:schemeClr val="tx1"/>
                </a:solidFill>
              </a:rPr>
              <a:t>3.6.3] discarded the opportunity for the MAL to provide data authentication because the encoding stage takes place in the transport layer. </a:t>
            </a:r>
          </a:p>
          <a:p>
            <a:pPr marL="1184650" lvl="1" indent="-285750">
              <a:buClrTx/>
              <a:buFontTx/>
              <a:buChar char="-"/>
            </a:pPr>
            <a:r>
              <a:rPr lang="en-GB" sz="1400" kern="1200" dirty="0" smtClean="0">
                <a:solidFill>
                  <a:schemeClr val="tx1"/>
                </a:solidFill>
              </a:rPr>
              <a:t>The </a:t>
            </a:r>
            <a:r>
              <a:rPr lang="en-GB" sz="1400" kern="1200" dirty="0">
                <a:solidFill>
                  <a:schemeClr val="tx1"/>
                </a:solidFill>
              </a:rPr>
              <a:t>use of a general encoding, independent of the transport layer, in the AC could resolve this issue</a:t>
            </a:r>
            <a:r>
              <a:rPr lang="en-GB" sz="1400" kern="1200" dirty="0" smtClean="0">
                <a:solidFill>
                  <a:schemeClr val="tx1"/>
                </a:solidFill>
              </a:rPr>
              <a:t>.</a:t>
            </a:r>
            <a:endParaRPr lang="en-GB" sz="1400" kern="1200" dirty="0">
              <a:solidFill>
                <a:schemeClr val="tx1"/>
              </a:solidFill>
            </a:endParaRPr>
          </a:p>
          <a:p>
            <a:pPr marL="431800">
              <a:buClrTx/>
              <a:buFont typeface="+mj-lt"/>
              <a:buAutoNum type="arabicPeriod" startAt="4"/>
            </a:pPr>
            <a:endParaRPr lang="en-GB" sz="1400" kern="1200" dirty="0" smtClean="0">
              <a:solidFill>
                <a:schemeClr val="tx1"/>
              </a:solidFill>
            </a:endParaRPr>
          </a:p>
          <a:p>
            <a:pPr marL="431800">
              <a:buClrTx/>
              <a:buFont typeface="+mj-lt"/>
              <a:buAutoNum type="arabicPeriod" startAt="4"/>
            </a:pPr>
            <a:r>
              <a:rPr lang="en-GB" sz="1400" kern="1200" dirty="0" smtClean="0">
                <a:solidFill>
                  <a:schemeClr val="tx1"/>
                </a:solidFill>
              </a:rPr>
              <a:t>As </a:t>
            </a:r>
            <a:r>
              <a:rPr lang="en-GB" sz="1400" kern="1200" dirty="0">
                <a:solidFill>
                  <a:schemeClr val="tx1"/>
                </a:solidFill>
              </a:rPr>
              <a:t>a consequence, the possibility for message data authentication to be </a:t>
            </a:r>
            <a:r>
              <a:rPr lang="en-GB" sz="1400" kern="1200" dirty="0" smtClean="0">
                <a:solidFill>
                  <a:schemeClr val="tx1"/>
                </a:solidFill>
              </a:rPr>
              <a:t>provided in the MAL </a:t>
            </a:r>
            <a:r>
              <a:rPr lang="en-GB" sz="1400" kern="1200" dirty="0">
                <a:solidFill>
                  <a:schemeClr val="tx1"/>
                </a:solidFill>
              </a:rPr>
              <a:t>by the AC </a:t>
            </a:r>
            <a:r>
              <a:rPr lang="en-GB" sz="1400" kern="1200" dirty="0" smtClean="0">
                <a:solidFill>
                  <a:schemeClr val="tx1"/>
                </a:solidFill>
              </a:rPr>
              <a:t>could </a:t>
            </a:r>
            <a:r>
              <a:rPr lang="en-GB" sz="1400" kern="1200" dirty="0">
                <a:solidFill>
                  <a:schemeClr val="tx1"/>
                </a:solidFill>
              </a:rPr>
              <a:t>be re-visited. </a:t>
            </a:r>
            <a:endParaRPr lang="en-GB" sz="1400" kern="1200" dirty="0" smtClean="0">
              <a:solidFill>
                <a:schemeClr val="tx1"/>
              </a:solidFill>
            </a:endParaRPr>
          </a:p>
          <a:p>
            <a:pPr marL="1184650" lvl="1" indent="-285750">
              <a:buClrTx/>
              <a:buFontTx/>
              <a:buChar char="-"/>
            </a:pPr>
            <a:r>
              <a:rPr lang="en-GB" sz="1400" kern="1200" dirty="0" smtClean="0">
                <a:solidFill>
                  <a:schemeClr val="tx1"/>
                </a:solidFill>
              </a:rPr>
              <a:t>end-to-end </a:t>
            </a:r>
            <a:r>
              <a:rPr lang="en-GB" sz="1400" kern="1200" dirty="0">
                <a:solidFill>
                  <a:schemeClr val="tx1"/>
                </a:solidFill>
              </a:rPr>
              <a:t>message data authentication is achieved independently of the Transport </a:t>
            </a:r>
            <a:r>
              <a:rPr lang="en-GB" sz="1400" kern="1200" dirty="0" smtClean="0">
                <a:solidFill>
                  <a:schemeClr val="tx1"/>
                </a:solidFill>
              </a:rPr>
              <a:t>Layer</a:t>
            </a:r>
          </a:p>
          <a:p>
            <a:pPr marL="1184650" lvl="1" indent="-285750">
              <a:buClrTx/>
              <a:buFontTx/>
              <a:buChar char="-"/>
            </a:pPr>
            <a:r>
              <a:rPr lang="en-GB" sz="1400" kern="1200" dirty="0" smtClean="0">
                <a:solidFill>
                  <a:schemeClr val="tx1"/>
                </a:solidFill>
              </a:rPr>
              <a:t>Mirrors </a:t>
            </a:r>
            <a:r>
              <a:rPr lang="en-GB" sz="1400" kern="1200" dirty="0">
                <a:solidFill>
                  <a:schemeClr val="tx1"/>
                </a:solidFill>
              </a:rPr>
              <a:t>the concept of MOS being Transport Layer agnostic, ensuring separation and non-reliance of the security function from the Transport </a:t>
            </a:r>
            <a:r>
              <a:rPr lang="en-GB" sz="1400" kern="1200" dirty="0" smtClean="0">
                <a:solidFill>
                  <a:schemeClr val="tx1"/>
                </a:solidFill>
              </a:rPr>
              <a:t>Layer</a:t>
            </a:r>
          </a:p>
          <a:p>
            <a:pPr marL="431800">
              <a:buClrTx/>
              <a:buFont typeface="+mj-lt"/>
              <a:buAutoNum type="arabicPeriod" startAt="4"/>
            </a:pPr>
            <a:endParaRPr lang="en-GB" sz="1400" kern="1200" dirty="0">
              <a:solidFill>
                <a:schemeClr val="tx1"/>
              </a:solidFill>
            </a:endParaRPr>
          </a:p>
          <a:p>
            <a:pPr marL="431800">
              <a:buClrTx/>
              <a:buFont typeface="+mj-lt"/>
              <a:buAutoNum type="arabicPeriod" startAt="4"/>
            </a:pPr>
            <a:r>
              <a:rPr lang="en-GB" sz="1400" kern="1200" dirty="0">
                <a:solidFill>
                  <a:schemeClr val="tx1"/>
                </a:solidFill>
              </a:rPr>
              <a:t>The possibility for the AC to interact with services in the system should be explicit</a:t>
            </a:r>
            <a:endParaRPr lang="en-GB" sz="1400" dirty="0">
              <a:solidFill>
                <a:schemeClr val="tx1"/>
              </a:solidFill>
            </a:endParaRPr>
          </a:p>
        </p:txBody>
      </p:sp>
    </p:spTree>
    <p:extLst>
      <p:ext uri="{BB962C8B-B14F-4D97-AF65-F5344CB8AC3E}">
        <p14:creationId xmlns:p14="http://schemas.microsoft.com/office/powerpoint/2010/main" val="42570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527358" y="1721087"/>
            <a:ext cx="66260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US" sz="3200" dirty="0" smtClean="0">
                <a:solidFill>
                  <a:schemeClr val="bg1">
                    <a:lumMod val="95000"/>
                  </a:schemeClr>
                </a:solidFill>
                <a:latin typeface="Verdana"/>
                <a:ea typeface="+mj-ea"/>
                <a:cs typeface="Verdana"/>
              </a:rPr>
              <a:t>Thank you for your attention!</a:t>
            </a:r>
            <a:endParaRPr lang="en-GB" sz="3200" dirty="0">
              <a:solidFill>
                <a:schemeClr val="bg1">
                  <a:lumMod val="95000"/>
                </a:schemeClr>
              </a:solidFill>
              <a:latin typeface="Verdana"/>
              <a:ea typeface="+mj-ea"/>
              <a:cs typeface="Verdana"/>
            </a:endParaRPr>
          </a:p>
        </p:txBody>
      </p:sp>
      <p:sp>
        <p:nvSpPr>
          <p:cNvPr id="6" name="Rectangle 19"/>
          <p:cNvSpPr txBox="1">
            <a:spLocks noChangeArrowheads="1"/>
          </p:cNvSpPr>
          <p:nvPr/>
        </p:nvSpPr>
        <p:spPr bwMode="auto">
          <a:xfrm>
            <a:off x="2466975" y="2879327"/>
            <a:ext cx="4486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US" sz="3200" dirty="0" smtClean="0">
                <a:solidFill>
                  <a:schemeClr val="bg1">
                    <a:lumMod val="95000"/>
                  </a:schemeClr>
                </a:solidFill>
                <a:latin typeface="Verdana"/>
                <a:ea typeface="+mj-ea"/>
                <a:cs typeface="Verdana"/>
              </a:rPr>
              <a:t>Q&amp;A and Discussion</a:t>
            </a:r>
            <a:endParaRPr lang="en-GB" sz="3200" dirty="0">
              <a:solidFill>
                <a:schemeClr val="bg1">
                  <a:lumMod val="95000"/>
                </a:schemeClr>
              </a:solidFill>
              <a:latin typeface="Verdana"/>
              <a:ea typeface="+mj-ea"/>
              <a:cs typeface="Verdana"/>
            </a:endParaRPr>
          </a:p>
        </p:txBody>
      </p:sp>
    </p:spTree>
    <p:extLst>
      <p:ext uri="{BB962C8B-B14F-4D97-AF65-F5344CB8AC3E}">
        <p14:creationId xmlns:p14="http://schemas.microsoft.com/office/powerpoint/2010/main" val="16777107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3000559" y="2089387"/>
            <a:ext cx="31208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US" sz="3200" dirty="0" smtClean="0">
                <a:solidFill>
                  <a:schemeClr val="bg1">
                    <a:lumMod val="95000"/>
                  </a:schemeClr>
                </a:solidFill>
                <a:latin typeface="Verdana"/>
                <a:ea typeface="+mj-ea"/>
                <a:cs typeface="Verdana"/>
              </a:rPr>
              <a:t>Backup slides</a:t>
            </a:r>
            <a:endParaRPr lang="en-GB" sz="3200" dirty="0">
              <a:solidFill>
                <a:schemeClr val="bg1">
                  <a:lumMod val="95000"/>
                </a:schemeClr>
              </a:solidFill>
              <a:latin typeface="Verdana"/>
              <a:ea typeface="+mj-ea"/>
              <a:cs typeface="Verdana"/>
            </a:endParaRPr>
          </a:p>
        </p:txBody>
      </p:sp>
    </p:spTree>
    <p:extLst>
      <p:ext uri="{BB962C8B-B14F-4D97-AF65-F5344CB8AC3E}">
        <p14:creationId xmlns:p14="http://schemas.microsoft.com/office/powerpoint/2010/main" val="42198997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1" name="Rectangle 80"/>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2" name="TextBox 81"/>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83" name="TextBox 82"/>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57" name="Straight Arrow Connector 56"/>
          <p:cNvCxnSpPr/>
          <p:nvPr/>
        </p:nvCxnSpPr>
        <p:spPr>
          <a:xfrm flipH="1">
            <a:off x="2022823" y="2101992"/>
            <a:ext cx="1470010" cy="91618"/>
          </a:xfrm>
          <a:prstGeom prst="straightConnector1">
            <a:avLst/>
          </a:prstGeom>
          <a:noFill/>
          <a:ln w="6350" cap="flat" cmpd="sng" algn="ctr">
            <a:solidFill>
              <a:sysClr val="windowText" lastClr="000000"/>
            </a:solidFill>
            <a:prstDash val="dash"/>
            <a:miter lim="800000"/>
            <a:tailEnd type="triangle"/>
          </a:ln>
          <a:effectLst/>
        </p:spPr>
      </p:cxnSp>
      <p:cxnSp>
        <p:nvCxnSpPr>
          <p:cNvPr id="58" name="Straight Arrow Connector 57"/>
          <p:cNvCxnSpPr/>
          <p:nvPr/>
        </p:nvCxnSpPr>
        <p:spPr>
          <a:xfrm flipV="1">
            <a:off x="2022823" y="2281985"/>
            <a:ext cx="5126412" cy="0"/>
          </a:xfrm>
          <a:prstGeom prst="straightConnector1">
            <a:avLst/>
          </a:prstGeom>
          <a:noFill/>
          <a:ln w="6350" cap="flat" cmpd="sng" algn="ctr">
            <a:solidFill>
              <a:srgbClr val="70AD47"/>
            </a:solidFill>
            <a:prstDash val="solid"/>
            <a:miter lim="800000"/>
            <a:headEnd type="triangle"/>
            <a:tailEnd type="triangle"/>
          </a:ln>
          <a:effectLst/>
        </p:spPr>
      </p:cxnSp>
      <p:sp>
        <p:nvSpPr>
          <p:cNvPr id="62" name="TextBox 61"/>
          <p:cNvSpPr txBox="1"/>
          <p:nvPr/>
        </p:nvSpPr>
        <p:spPr>
          <a:xfrm>
            <a:off x="2431110" y="1887300"/>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cxnSp>
        <p:nvCxnSpPr>
          <p:cNvPr id="68" name="Straight Arrow Connector 67"/>
          <p:cNvCxnSpPr/>
          <p:nvPr/>
        </p:nvCxnSpPr>
        <p:spPr>
          <a:xfrm>
            <a:off x="628064" y="3438908"/>
            <a:ext cx="2864769" cy="71042"/>
          </a:xfrm>
          <a:prstGeom prst="straightConnector1">
            <a:avLst/>
          </a:prstGeom>
          <a:noFill/>
          <a:ln w="6350" cap="flat" cmpd="sng" algn="ctr">
            <a:solidFill>
              <a:sysClr val="windowText" lastClr="000000"/>
            </a:solidFill>
            <a:prstDash val="dash"/>
            <a:miter lim="800000"/>
            <a:tailEnd type="triangle"/>
          </a:ln>
          <a:effectLst/>
        </p:spPr>
      </p:cxnSp>
      <p:sp>
        <p:nvSpPr>
          <p:cNvPr id="69" name="TextBox 68"/>
          <p:cNvSpPr txBox="1"/>
          <p:nvPr/>
        </p:nvSpPr>
        <p:spPr>
          <a:xfrm>
            <a:off x="1429645" y="3188145"/>
            <a:ext cx="604653"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AuthId</a:t>
            </a:r>
            <a:endParaRPr lang="en-GB" dirty="0">
              <a:solidFill>
                <a:prstClr val="black"/>
              </a:solidFill>
              <a:latin typeface="Calibri" panose="020F0502020204030204"/>
            </a:endParaRPr>
          </a:p>
        </p:txBody>
      </p:sp>
      <p:cxnSp>
        <p:nvCxnSpPr>
          <p:cNvPr id="70" name="Straight Arrow Connector 69"/>
          <p:cNvCxnSpPr/>
          <p:nvPr/>
        </p:nvCxnSpPr>
        <p:spPr>
          <a:xfrm>
            <a:off x="3493388" y="3508658"/>
            <a:ext cx="2180139" cy="102651"/>
          </a:xfrm>
          <a:prstGeom prst="straightConnector1">
            <a:avLst/>
          </a:prstGeom>
          <a:noFill/>
          <a:ln w="6350" cap="flat" cmpd="sng" algn="ctr">
            <a:solidFill>
              <a:sysClr val="windowText" lastClr="000000"/>
            </a:solidFill>
            <a:prstDash val="solid"/>
            <a:miter lim="800000"/>
            <a:tailEnd type="triangle"/>
          </a:ln>
          <a:effectLst/>
        </p:spPr>
      </p:cxnSp>
      <p:sp>
        <p:nvSpPr>
          <p:cNvPr id="71" name="TextBox 70"/>
          <p:cNvSpPr txBox="1"/>
          <p:nvPr/>
        </p:nvSpPr>
        <p:spPr>
          <a:xfrm>
            <a:off x="3563188" y="3235636"/>
            <a:ext cx="2045753"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panose="020F0502020204030204"/>
              </a:rPr>
              <a:t>Response : AuthId, </a:t>
            </a:r>
            <a:r>
              <a:rPr lang="en-GB" sz="1100" dirty="0" err="1" smtClean="0">
                <a:solidFill>
                  <a:prstClr val="black"/>
                </a:solidFill>
                <a:latin typeface="Calibri" panose="020F0502020204030204"/>
              </a:rPr>
              <a:t>loginInstance</a:t>
            </a:r>
            <a:endParaRPr lang="en-GB" sz="1100" dirty="0">
              <a:solidFill>
                <a:prstClr val="black"/>
              </a:solidFill>
              <a:latin typeface="Calibri" panose="020F0502020204030204"/>
            </a:endParaRPr>
          </a:p>
        </p:txBody>
      </p:sp>
      <p:sp>
        <p:nvSpPr>
          <p:cNvPr id="55" name="TextBox 54"/>
          <p:cNvSpPr txBox="1"/>
          <p:nvPr/>
        </p:nvSpPr>
        <p:spPr>
          <a:xfrm>
            <a:off x="3801287" y="2046612"/>
            <a:ext cx="1569917"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Secure Authentication</a:t>
            </a:r>
            <a:endParaRPr lang="en-GB" dirty="0">
              <a:solidFill>
                <a:srgbClr val="70AD47"/>
              </a:solidFill>
              <a:latin typeface="Calibri" panose="020F0502020204030204"/>
            </a:endParaRPr>
          </a:p>
        </p:txBody>
      </p:sp>
      <p:sp>
        <p:nvSpPr>
          <p:cNvPr id="61" name="Rectangle 60"/>
          <p:cNvSpPr/>
          <p:nvPr/>
        </p:nvSpPr>
        <p:spPr>
          <a:xfrm>
            <a:off x="2022823" y="3005035"/>
            <a:ext cx="5126412" cy="23060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63" name="Straight Arrow Connector 62"/>
          <p:cNvCxnSpPr>
            <a:stCxn id="61" idx="1"/>
            <a:endCxn id="61" idx="3"/>
          </p:cNvCxnSpPr>
          <p:nvPr/>
        </p:nvCxnSpPr>
        <p:spPr>
          <a:xfrm>
            <a:off x="2022823" y="3120336"/>
            <a:ext cx="5126412" cy="0"/>
          </a:xfrm>
          <a:prstGeom prst="straightConnector1">
            <a:avLst/>
          </a:prstGeom>
          <a:noFill/>
          <a:ln w="6350" cap="flat" cmpd="sng" algn="ctr">
            <a:solidFill>
              <a:srgbClr val="5B9BD5"/>
            </a:solidFill>
            <a:prstDash val="solid"/>
            <a:miter lim="800000"/>
            <a:headEnd type="triangle"/>
            <a:tailEnd type="triangle"/>
          </a:ln>
          <a:effectLst/>
        </p:spPr>
      </p:cxnSp>
      <p:sp>
        <p:nvSpPr>
          <p:cNvPr id="66" name="TextBox 65"/>
          <p:cNvSpPr txBox="1"/>
          <p:nvPr/>
        </p:nvSpPr>
        <p:spPr>
          <a:xfrm>
            <a:off x="3930044" y="2715683"/>
            <a:ext cx="1357231" cy="276999"/>
          </a:xfrm>
          <a:prstGeom prst="rect">
            <a:avLst/>
          </a:prstGeom>
          <a:noFill/>
        </p:spPr>
        <p:txBody>
          <a:bodyPr wrap="none" rtlCol="0">
            <a:spAutoFit/>
          </a:bodyPr>
          <a:lstStyle/>
          <a:p>
            <a:pPr fontAlgn="auto">
              <a:spcBef>
                <a:spcPts val="0"/>
              </a:spcBef>
              <a:spcAft>
                <a:spcPts val="0"/>
              </a:spcAft>
            </a:pPr>
            <a:r>
              <a:rPr lang="en-GB" sz="1200" dirty="0" smtClean="0">
                <a:solidFill>
                  <a:srgbClr val="0070C0"/>
                </a:solidFill>
                <a:latin typeface="Calibri" panose="020F0502020204030204"/>
              </a:rPr>
              <a:t>AuthId negotiation</a:t>
            </a:r>
            <a:endParaRPr lang="en-GB" sz="1200" dirty="0">
              <a:solidFill>
                <a:srgbClr val="0070C0"/>
              </a:solidFill>
              <a:latin typeface="Calibri" panose="020F0502020204030204"/>
            </a:endParaRPr>
          </a:p>
        </p:txBody>
      </p:sp>
      <p:cxnSp>
        <p:nvCxnSpPr>
          <p:cNvPr id="67" name="Straight Arrow Connector 66"/>
          <p:cNvCxnSpPr>
            <a:endCxn id="61" idx="1"/>
          </p:cNvCxnSpPr>
          <p:nvPr/>
        </p:nvCxnSpPr>
        <p:spPr>
          <a:xfrm>
            <a:off x="617912" y="3120336"/>
            <a:ext cx="1404911" cy="0"/>
          </a:xfrm>
          <a:prstGeom prst="straightConnector1">
            <a:avLst/>
          </a:prstGeom>
          <a:noFill/>
          <a:ln w="6350" cap="flat" cmpd="sng" algn="ctr">
            <a:solidFill>
              <a:srgbClr val="5B9BD5"/>
            </a:solidFill>
            <a:prstDash val="dash"/>
            <a:miter lim="800000"/>
            <a:headEnd type="arrow" w="med" len="med"/>
            <a:tailEnd type="arrow" w="med" len="med"/>
          </a:ln>
          <a:effectLst/>
        </p:spPr>
      </p:cxnSp>
      <p:cxnSp>
        <p:nvCxnSpPr>
          <p:cNvPr id="72" name="Straight Arrow Connector 71"/>
          <p:cNvCxnSpPr/>
          <p:nvPr/>
        </p:nvCxnSpPr>
        <p:spPr>
          <a:xfrm>
            <a:off x="7149235" y="3120336"/>
            <a:ext cx="1394118" cy="0"/>
          </a:xfrm>
          <a:prstGeom prst="straightConnector1">
            <a:avLst/>
          </a:prstGeom>
          <a:noFill/>
          <a:ln w="6350" cap="flat" cmpd="sng" algn="ctr">
            <a:solidFill>
              <a:srgbClr val="5B9BD5"/>
            </a:solidFill>
            <a:prstDash val="dash"/>
            <a:miter lim="800000"/>
            <a:headEnd type="arrow" w="med" len="med"/>
            <a:tailEnd type="arrow" w="med" len="med"/>
          </a:ln>
          <a:effectLst/>
        </p:spPr>
      </p:cxnSp>
      <p:sp>
        <p:nvSpPr>
          <p:cNvPr id="64" name="TextBox 63"/>
          <p:cNvSpPr txBox="1"/>
          <p:nvPr/>
        </p:nvSpPr>
        <p:spPr>
          <a:xfrm>
            <a:off x="1973126" y="2348123"/>
            <a:ext cx="357790" cy="276999"/>
          </a:xfrm>
          <a:prstGeom prst="rect">
            <a:avLst/>
          </a:prstGeom>
          <a:noFill/>
        </p:spPr>
        <p:txBody>
          <a:bodyPr wrap="none" rtlCol="0">
            <a:spAutoFit/>
          </a:bodyPr>
          <a:lstStyle/>
          <a:p>
            <a:pPr fontAlgn="auto">
              <a:spcBef>
                <a:spcPts val="0"/>
              </a:spcBef>
              <a:spcAft>
                <a:spcPts val="0"/>
              </a:spcAft>
            </a:pPr>
            <a:r>
              <a:rPr lang="en-GB" sz="1200" dirty="0" smtClean="0">
                <a:latin typeface="Calibri" panose="020F0502020204030204"/>
              </a:rPr>
              <a:t>Ok</a:t>
            </a:r>
            <a:endParaRPr lang="en-GB" sz="1200" dirty="0">
              <a:latin typeface="Calibri" panose="020F0502020204030204"/>
            </a:endParaRPr>
          </a:p>
        </p:txBody>
      </p:sp>
      <p:sp>
        <p:nvSpPr>
          <p:cNvPr id="65" name="TextBox 64"/>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provider</a:t>
            </a:r>
            <a:endParaRPr lang="en-GB" sz="1400" dirty="0">
              <a:solidFill>
                <a:prstClr val="black"/>
              </a:solidFill>
              <a:latin typeface="Calibri" panose="020F0502020204030204"/>
            </a:endParaRPr>
          </a:p>
        </p:txBody>
      </p:sp>
      <p:sp>
        <p:nvSpPr>
          <p:cNvPr id="74" name="Title 1"/>
          <p:cNvSpPr>
            <a:spLocks noGrp="1"/>
          </p:cNvSpPr>
          <p:nvPr>
            <p:ph type="title"/>
          </p:nvPr>
        </p:nvSpPr>
        <p:spPr>
          <a:xfrm>
            <a:off x="143086" y="149150"/>
            <a:ext cx="7174846" cy="430887"/>
          </a:xfrm>
        </p:spPr>
        <p:txBody>
          <a:bodyPr/>
          <a:lstStyle/>
          <a:p>
            <a:r>
              <a:rPr lang="en-GB" dirty="0" smtClean="0"/>
              <a:t>Access Control: Login </a:t>
            </a:r>
            <a:r>
              <a:rPr lang="en-GB" dirty="0" smtClean="0"/>
              <a:t>Stage</a:t>
            </a:r>
            <a:endParaRPr lang="en-GB" dirty="0"/>
          </a:p>
        </p:txBody>
      </p:sp>
      <p:sp>
        <p:nvSpPr>
          <p:cNvPr id="73" name="Oval 72"/>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75" name="Rectangle 74"/>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cxnSp>
        <p:nvCxnSpPr>
          <p:cNvPr id="76" name="Straight Arrow Connector 75"/>
          <p:cNvCxnSpPr/>
          <p:nvPr/>
        </p:nvCxnSpPr>
        <p:spPr>
          <a:xfrm flipH="1">
            <a:off x="1577690" y="2591946"/>
            <a:ext cx="445134" cy="99313"/>
          </a:xfrm>
          <a:prstGeom prst="straightConnector1">
            <a:avLst/>
          </a:prstGeom>
          <a:noFill/>
          <a:ln w="6350" cap="flat" cmpd="sng" algn="ctr">
            <a:solidFill>
              <a:sysClr val="windowText" lastClr="000000"/>
            </a:solidFill>
            <a:prstDash val="dash"/>
            <a:miter lim="800000"/>
            <a:tailEnd type="triangle"/>
          </a:ln>
          <a:effectLst/>
        </p:spPr>
      </p:cxnSp>
      <p:sp>
        <p:nvSpPr>
          <p:cNvPr id="79" name="Rounded Rectangle 78"/>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cxnSp>
        <p:nvCxnSpPr>
          <p:cNvPr id="80" name="Straight Arrow Connector 79"/>
          <p:cNvCxnSpPr/>
          <p:nvPr/>
        </p:nvCxnSpPr>
        <p:spPr>
          <a:xfrm flipH="1">
            <a:off x="632581" y="2744093"/>
            <a:ext cx="515992" cy="130343"/>
          </a:xfrm>
          <a:prstGeom prst="straightConnector1">
            <a:avLst/>
          </a:prstGeom>
          <a:noFill/>
          <a:ln w="6350" cap="flat" cmpd="sng" algn="ctr">
            <a:solidFill>
              <a:sysClr val="windowText" lastClr="000000"/>
            </a:solidFill>
            <a:prstDash val="dash"/>
            <a:miter lim="800000"/>
            <a:tailEnd type="triangle"/>
          </a:ln>
          <a:effectLst/>
        </p:spPr>
      </p:cxnSp>
      <p:sp>
        <p:nvSpPr>
          <p:cNvPr id="84" name="TextBox 83"/>
          <p:cNvSpPr txBox="1"/>
          <p:nvPr/>
        </p:nvSpPr>
        <p:spPr>
          <a:xfrm>
            <a:off x="2900757" y="4216618"/>
            <a:ext cx="1483098" cy="276999"/>
          </a:xfrm>
          <a:prstGeom prst="rect">
            <a:avLst/>
          </a:prstGeom>
          <a:noFill/>
        </p:spPr>
        <p:txBody>
          <a:bodyPr wrap="none" rtlCol="0">
            <a:spAutoFit/>
          </a:bodyPr>
          <a:lstStyle/>
          <a:p>
            <a:r>
              <a:rPr lang="en-GB" sz="1200" dirty="0">
                <a:solidFill>
                  <a:prstClr val="black"/>
                </a:solidFill>
                <a:latin typeface="Calibri" panose="020F0502020204030204"/>
              </a:rPr>
              <a:t>AD : </a:t>
            </a:r>
            <a:r>
              <a:rPr lang="en-GB" sz="1050" dirty="0">
                <a:solidFill>
                  <a:prstClr val="black"/>
                </a:solidFill>
                <a:latin typeface="Calibri" panose="020F0502020204030204"/>
              </a:rPr>
              <a:t>AuthorisationData</a:t>
            </a:r>
            <a:endParaRPr lang="en-GB" sz="1200" dirty="0">
              <a:solidFill>
                <a:srgbClr val="70AD47"/>
              </a:solidFill>
              <a:latin typeface="Calibri" panose="020F0502020204030204"/>
            </a:endParaRPr>
          </a:p>
        </p:txBody>
      </p:sp>
      <p:sp>
        <p:nvSpPr>
          <p:cNvPr id="85" name="Rounded Rectangle 84"/>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86" name="TextBox 85"/>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87" name="TextBox 86"/>
          <p:cNvSpPr txBox="1"/>
          <p:nvPr/>
        </p:nvSpPr>
        <p:spPr>
          <a:xfrm>
            <a:off x="696023" y="2536611"/>
            <a:ext cx="409086" cy="276999"/>
          </a:xfrm>
          <a:prstGeom prst="rect">
            <a:avLst/>
          </a:prstGeom>
          <a:noFill/>
        </p:spPr>
        <p:txBody>
          <a:bodyPr wrap="none" rtlCol="0">
            <a:spAutoFit/>
          </a:bodyPr>
          <a:lstStyle/>
          <a:p>
            <a:r>
              <a:rPr lang="en-GB" sz="1200" dirty="0" smtClean="0"/>
              <a:t>AD</a:t>
            </a:r>
            <a:endParaRPr lang="en-GB" dirty="0"/>
          </a:p>
        </p:txBody>
      </p:sp>
      <p:sp>
        <p:nvSpPr>
          <p:cNvPr id="59" name="Hexagon 58"/>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60" name="Hexagon 59"/>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77" name="TextBox 76"/>
          <p:cNvSpPr txBox="1"/>
          <p:nvPr/>
        </p:nvSpPr>
        <p:spPr>
          <a:xfrm>
            <a:off x="1617898" y="2367525"/>
            <a:ext cx="399468"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endParaRPr lang="en-GB" sz="1200" dirty="0">
              <a:solidFill>
                <a:srgbClr val="70AD47"/>
              </a:solidFill>
              <a:latin typeface="Calibri" panose="020F0502020204030204"/>
            </a:endParaRPr>
          </a:p>
        </p:txBody>
      </p:sp>
      <p:sp>
        <p:nvSpPr>
          <p:cNvPr id="2" name="Oval 1"/>
          <p:cNvSpPr/>
          <p:nvPr/>
        </p:nvSpPr>
        <p:spPr>
          <a:xfrm>
            <a:off x="693734" y="2095611"/>
            <a:ext cx="1605392" cy="1484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rot="19006800">
            <a:off x="1733530" y="1366444"/>
            <a:ext cx="2512834" cy="191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20577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Based Access control</a:t>
            </a:r>
            <a:endParaRPr lang="en-GB" dirty="0"/>
          </a:p>
        </p:txBody>
      </p:sp>
      <p:sp>
        <p:nvSpPr>
          <p:cNvPr id="60" name="Rectangle 59"/>
          <p:cNvSpPr/>
          <p:nvPr/>
        </p:nvSpPr>
        <p:spPr>
          <a:xfrm>
            <a:off x="7379956" y="1661483"/>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TextBox 60"/>
          <p:cNvSpPr txBox="1"/>
          <p:nvPr/>
        </p:nvSpPr>
        <p:spPr>
          <a:xfrm>
            <a:off x="8022102" y="1621665"/>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62" name="Rectangle 61"/>
          <p:cNvSpPr/>
          <p:nvPr/>
        </p:nvSpPr>
        <p:spPr>
          <a:xfrm>
            <a:off x="7385818" y="1869232"/>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8010378" y="1834229"/>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2,1,5,2</a:t>
            </a:r>
          </a:p>
        </p:txBody>
      </p:sp>
      <p:sp>
        <p:nvSpPr>
          <p:cNvPr id="64" name="Rectangle 63"/>
          <p:cNvSpPr/>
          <p:nvPr/>
        </p:nvSpPr>
        <p:spPr>
          <a:xfrm>
            <a:off x="7379956" y="2081796"/>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8022102" y="2041978"/>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66" name="Rectangle 65"/>
          <p:cNvSpPr/>
          <p:nvPr/>
        </p:nvSpPr>
        <p:spPr>
          <a:xfrm>
            <a:off x="7385818" y="228954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7" name="TextBox 66"/>
          <p:cNvSpPr txBox="1"/>
          <p:nvPr/>
        </p:nvSpPr>
        <p:spPr>
          <a:xfrm>
            <a:off x="8027963" y="2249727"/>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4,1,2,2</a:t>
            </a:r>
          </a:p>
        </p:txBody>
      </p:sp>
      <p:sp>
        <p:nvSpPr>
          <p:cNvPr id="68" name="Rectangle 67"/>
          <p:cNvSpPr/>
          <p:nvPr/>
        </p:nvSpPr>
        <p:spPr>
          <a:xfrm>
            <a:off x="7385817" y="2486534"/>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9" name="TextBox 68"/>
          <p:cNvSpPr txBox="1"/>
          <p:nvPr/>
        </p:nvSpPr>
        <p:spPr>
          <a:xfrm>
            <a:off x="8027962" y="244671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a:t>
            </a:r>
          </a:p>
        </p:txBody>
      </p:sp>
      <p:sp>
        <p:nvSpPr>
          <p:cNvPr id="70" name="Rectangle 69"/>
          <p:cNvSpPr/>
          <p:nvPr/>
        </p:nvSpPr>
        <p:spPr>
          <a:xfrm>
            <a:off x="7391678" y="2694283"/>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1" name="TextBox 70"/>
          <p:cNvSpPr txBox="1"/>
          <p:nvPr/>
        </p:nvSpPr>
        <p:spPr>
          <a:xfrm>
            <a:off x="8033823" y="265446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a:t>
            </a:r>
          </a:p>
        </p:txBody>
      </p:sp>
      <p:sp>
        <p:nvSpPr>
          <p:cNvPr id="72" name="Rectangle 71"/>
          <p:cNvSpPr/>
          <p:nvPr/>
        </p:nvSpPr>
        <p:spPr>
          <a:xfrm>
            <a:off x="7391677" y="290299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3" name="TextBox 72"/>
          <p:cNvSpPr txBox="1"/>
          <p:nvPr/>
        </p:nvSpPr>
        <p:spPr>
          <a:xfrm>
            <a:off x="8033822" y="2863177"/>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2,1,2,*</a:t>
            </a:r>
          </a:p>
        </p:txBody>
      </p:sp>
      <p:sp>
        <p:nvSpPr>
          <p:cNvPr id="74" name="Rectangle 73"/>
          <p:cNvSpPr/>
          <p:nvPr/>
        </p:nvSpPr>
        <p:spPr>
          <a:xfrm>
            <a:off x="7397538" y="3110744"/>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5" name="TextBox 74"/>
          <p:cNvSpPr txBox="1"/>
          <p:nvPr/>
        </p:nvSpPr>
        <p:spPr>
          <a:xfrm>
            <a:off x="8039683" y="307092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76" name="Rectangle 75"/>
          <p:cNvSpPr/>
          <p:nvPr/>
        </p:nvSpPr>
        <p:spPr>
          <a:xfrm>
            <a:off x="4675593" y="1816477"/>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7" name="Rectangle 76"/>
          <p:cNvSpPr/>
          <p:nvPr/>
        </p:nvSpPr>
        <p:spPr>
          <a:xfrm>
            <a:off x="4675593" y="2327225"/>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8" name="Rectangle 77"/>
          <p:cNvSpPr/>
          <p:nvPr/>
        </p:nvSpPr>
        <p:spPr>
          <a:xfrm>
            <a:off x="4675593" y="2876615"/>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9" name="Oval 78"/>
          <p:cNvSpPr/>
          <p:nvPr/>
        </p:nvSpPr>
        <p:spPr>
          <a:xfrm>
            <a:off x="4059824" y="1553635"/>
            <a:ext cx="801662" cy="18983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0" name="Oval 79"/>
          <p:cNvSpPr/>
          <p:nvPr/>
        </p:nvSpPr>
        <p:spPr>
          <a:xfrm>
            <a:off x="4115191" y="2055441"/>
            <a:ext cx="958557" cy="21193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1" name="Oval 80"/>
          <p:cNvSpPr/>
          <p:nvPr/>
        </p:nvSpPr>
        <p:spPr>
          <a:xfrm>
            <a:off x="4150750" y="2596659"/>
            <a:ext cx="1078587" cy="20906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Aggregation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82" name="Straight Arrow Connector 81"/>
          <p:cNvCxnSpPr>
            <a:stCxn id="76" idx="0"/>
            <a:endCxn id="79" idx="5"/>
          </p:cNvCxnSpPr>
          <p:nvPr/>
        </p:nvCxnSpPr>
        <p:spPr>
          <a:xfrm flipH="1" flipV="1">
            <a:off x="4744085" y="1715665"/>
            <a:ext cx="247817" cy="100812"/>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flipV="1">
            <a:off x="4883249" y="2230962"/>
            <a:ext cx="56471" cy="117165"/>
          </a:xfrm>
          <a:prstGeom prst="straightConnector1">
            <a:avLst/>
          </a:prstGeom>
          <a:noFill/>
          <a:ln w="6350" cap="flat" cmpd="sng" algn="ctr">
            <a:solidFill>
              <a:srgbClr val="5B9BD5"/>
            </a:solidFill>
            <a:prstDash val="solid"/>
            <a:miter lim="800000"/>
            <a:tailEnd type="triangle"/>
          </a:ln>
          <a:effectLst/>
        </p:spPr>
      </p:cxnSp>
      <p:cxnSp>
        <p:nvCxnSpPr>
          <p:cNvPr id="84" name="Straight Arrow Connector 83"/>
          <p:cNvCxnSpPr/>
          <p:nvPr/>
        </p:nvCxnSpPr>
        <p:spPr>
          <a:xfrm flipH="1" flipV="1">
            <a:off x="4883248" y="2756629"/>
            <a:ext cx="56471" cy="117165"/>
          </a:xfrm>
          <a:prstGeom prst="straightConnector1">
            <a:avLst/>
          </a:prstGeom>
          <a:noFill/>
          <a:ln w="6350" cap="flat" cmpd="sng" algn="ctr">
            <a:solidFill>
              <a:srgbClr val="5B9BD5"/>
            </a:solidFill>
            <a:prstDash val="solid"/>
            <a:miter lim="800000"/>
            <a:tailEnd type="triangle"/>
          </a:ln>
          <a:effectLst/>
        </p:spPr>
      </p:cxnSp>
      <p:cxnSp>
        <p:nvCxnSpPr>
          <p:cNvPr id="85" name="Straight Arrow Connector 84"/>
          <p:cNvCxnSpPr>
            <a:stCxn id="76" idx="3"/>
            <a:endCxn id="74" idx="1"/>
          </p:cNvCxnSpPr>
          <p:nvPr/>
        </p:nvCxnSpPr>
        <p:spPr>
          <a:xfrm>
            <a:off x="5308210" y="1906913"/>
            <a:ext cx="2089328" cy="1281936"/>
          </a:xfrm>
          <a:prstGeom prst="straightConnector1">
            <a:avLst/>
          </a:prstGeom>
          <a:noFill/>
          <a:ln w="6350" cap="flat" cmpd="sng" algn="ctr">
            <a:solidFill>
              <a:srgbClr val="5B9BD5"/>
            </a:solidFill>
            <a:prstDash val="solid"/>
            <a:miter lim="800000"/>
            <a:tailEnd type="triangle"/>
          </a:ln>
          <a:effectLst/>
        </p:spPr>
      </p:cxnSp>
      <p:cxnSp>
        <p:nvCxnSpPr>
          <p:cNvPr id="86" name="Straight Arrow Connector 85"/>
          <p:cNvCxnSpPr>
            <a:stCxn id="76" idx="3"/>
            <a:endCxn id="62" idx="1"/>
          </p:cNvCxnSpPr>
          <p:nvPr/>
        </p:nvCxnSpPr>
        <p:spPr>
          <a:xfrm>
            <a:off x="5308210" y="1906913"/>
            <a:ext cx="2077608" cy="40424"/>
          </a:xfrm>
          <a:prstGeom prst="straightConnector1">
            <a:avLst/>
          </a:prstGeom>
          <a:noFill/>
          <a:ln w="6350" cap="flat" cmpd="sng" algn="ctr">
            <a:solidFill>
              <a:srgbClr val="5B9BD5"/>
            </a:solidFill>
            <a:prstDash val="solid"/>
            <a:miter lim="800000"/>
            <a:tailEnd type="triangle"/>
          </a:ln>
          <a:effectLst/>
        </p:spPr>
      </p:cxnSp>
      <p:cxnSp>
        <p:nvCxnSpPr>
          <p:cNvPr id="87" name="Straight Arrow Connector 86"/>
          <p:cNvCxnSpPr>
            <a:stCxn id="76" idx="3"/>
            <a:endCxn id="68" idx="1"/>
          </p:cNvCxnSpPr>
          <p:nvPr/>
        </p:nvCxnSpPr>
        <p:spPr>
          <a:xfrm>
            <a:off x="5308210" y="1906913"/>
            <a:ext cx="2077607" cy="657726"/>
          </a:xfrm>
          <a:prstGeom prst="straightConnector1">
            <a:avLst/>
          </a:prstGeom>
          <a:noFill/>
          <a:ln w="6350" cap="flat" cmpd="sng" algn="ctr">
            <a:solidFill>
              <a:srgbClr val="5B9BD5"/>
            </a:solidFill>
            <a:prstDash val="solid"/>
            <a:miter lim="800000"/>
            <a:tailEnd type="triangle"/>
          </a:ln>
          <a:effectLst/>
        </p:spPr>
      </p:cxnSp>
      <p:cxnSp>
        <p:nvCxnSpPr>
          <p:cNvPr id="88" name="Straight Arrow Connector 87"/>
          <p:cNvCxnSpPr>
            <a:stCxn id="77" idx="3"/>
            <a:endCxn id="60" idx="1"/>
          </p:cNvCxnSpPr>
          <p:nvPr/>
        </p:nvCxnSpPr>
        <p:spPr>
          <a:xfrm flipV="1">
            <a:off x="5308210" y="1739588"/>
            <a:ext cx="2071746" cy="678073"/>
          </a:xfrm>
          <a:prstGeom prst="straightConnector1">
            <a:avLst/>
          </a:prstGeom>
          <a:noFill/>
          <a:ln w="6350" cap="flat" cmpd="sng" algn="ctr">
            <a:solidFill>
              <a:srgbClr val="5B9BD5"/>
            </a:solidFill>
            <a:prstDash val="solid"/>
            <a:miter lim="800000"/>
            <a:tailEnd type="triangle"/>
          </a:ln>
          <a:effectLst/>
        </p:spPr>
      </p:cxnSp>
      <p:cxnSp>
        <p:nvCxnSpPr>
          <p:cNvPr id="89" name="Straight Arrow Connector 88"/>
          <p:cNvCxnSpPr>
            <a:stCxn id="77" idx="3"/>
            <a:endCxn id="74" idx="1"/>
          </p:cNvCxnSpPr>
          <p:nvPr/>
        </p:nvCxnSpPr>
        <p:spPr>
          <a:xfrm>
            <a:off x="5308210" y="2417661"/>
            <a:ext cx="2089328" cy="771188"/>
          </a:xfrm>
          <a:prstGeom prst="straightConnector1">
            <a:avLst/>
          </a:prstGeom>
          <a:noFill/>
          <a:ln w="6350" cap="flat" cmpd="sng" algn="ctr">
            <a:solidFill>
              <a:srgbClr val="5B9BD5"/>
            </a:solidFill>
            <a:prstDash val="solid"/>
            <a:miter lim="800000"/>
            <a:tailEnd type="triangle"/>
          </a:ln>
          <a:effectLst/>
        </p:spPr>
      </p:cxnSp>
      <p:cxnSp>
        <p:nvCxnSpPr>
          <p:cNvPr id="90" name="Straight Arrow Connector 89"/>
          <p:cNvCxnSpPr>
            <a:stCxn id="77" idx="3"/>
            <a:endCxn id="64" idx="1"/>
          </p:cNvCxnSpPr>
          <p:nvPr/>
        </p:nvCxnSpPr>
        <p:spPr>
          <a:xfrm flipV="1">
            <a:off x="5308210" y="2159901"/>
            <a:ext cx="2071746" cy="257760"/>
          </a:xfrm>
          <a:prstGeom prst="straightConnector1">
            <a:avLst/>
          </a:prstGeom>
          <a:noFill/>
          <a:ln w="6350" cap="flat" cmpd="sng" algn="ctr">
            <a:solidFill>
              <a:srgbClr val="5B9BD5"/>
            </a:solidFill>
            <a:prstDash val="solid"/>
            <a:miter lim="800000"/>
            <a:tailEnd type="triangle"/>
          </a:ln>
          <a:effectLst/>
        </p:spPr>
      </p:cxnSp>
      <p:cxnSp>
        <p:nvCxnSpPr>
          <p:cNvPr id="91" name="Straight Arrow Connector 90"/>
          <p:cNvCxnSpPr>
            <a:stCxn id="78" idx="3"/>
            <a:endCxn id="70" idx="1"/>
          </p:cNvCxnSpPr>
          <p:nvPr/>
        </p:nvCxnSpPr>
        <p:spPr>
          <a:xfrm flipV="1">
            <a:off x="5308210" y="2772388"/>
            <a:ext cx="2083468" cy="194663"/>
          </a:xfrm>
          <a:prstGeom prst="straightConnector1">
            <a:avLst/>
          </a:prstGeom>
          <a:noFill/>
          <a:ln w="6350" cap="flat" cmpd="sng" algn="ctr">
            <a:solidFill>
              <a:srgbClr val="5B9BD5"/>
            </a:solidFill>
            <a:prstDash val="solid"/>
            <a:miter lim="800000"/>
            <a:tailEnd type="triangle"/>
          </a:ln>
          <a:effectLst/>
        </p:spPr>
      </p:cxnSp>
      <p:sp>
        <p:nvSpPr>
          <p:cNvPr id="92" name="Rectangle 91"/>
          <p:cNvSpPr/>
          <p:nvPr/>
        </p:nvSpPr>
        <p:spPr>
          <a:xfrm>
            <a:off x="1886514" y="1837982"/>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3" name="Oval 92"/>
          <p:cNvSpPr/>
          <p:nvPr/>
        </p:nvSpPr>
        <p:spPr>
          <a:xfrm>
            <a:off x="540155" y="1407569"/>
            <a:ext cx="1268715" cy="2558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94" name="Oval 93"/>
          <p:cNvSpPr/>
          <p:nvPr/>
        </p:nvSpPr>
        <p:spPr>
          <a:xfrm>
            <a:off x="594751" y="2181874"/>
            <a:ext cx="1061720" cy="22142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Username1</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95" name="Straight Arrow Connector 94"/>
          <p:cNvCxnSpPr>
            <a:stCxn id="92" idx="1"/>
            <a:endCxn id="93" idx="5"/>
          </p:cNvCxnSpPr>
          <p:nvPr/>
        </p:nvCxnSpPr>
        <p:spPr>
          <a:xfrm flipH="1" flipV="1">
            <a:off x="1623071" y="1625908"/>
            <a:ext cx="263443" cy="302510"/>
          </a:xfrm>
          <a:prstGeom prst="straightConnector1">
            <a:avLst/>
          </a:prstGeom>
          <a:noFill/>
          <a:ln w="6350" cap="flat" cmpd="sng" algn="ctr">
            <a:solidFill>
              <a:srgbClr val="5B9BD5"/>
            </a:solidFill>
            <a:prstDash val="solid"/>
            <a:miter lim="800000"/>
            <a:tailEnd type="triangle"/>
          </a:ln>
          <a:effectLst/>
        </p:spPr>
      </p:cxnSp>
      <p:cxnSp>
        <p:nvCxnSpPr>
          <p:cNvPr id="96" name="Straight Arrow Connector 95"/>
          <p:cNvCxnSpPr>
            <a:stCxn id="92" idx="1"/>
            <a:endCxn id="94" idx="7"/>
          </p:cNvCxnSpPr>
          <p:nvPr/>
        </p:nvCxnSpPr>
        <p:spPr>
          <a:xfrm flipH="1">
            <a:off x="1500986" y="1928418"/>
            <a:ext cx="385528" cy="285882"/>
          </a:xfrm>
          <a:prstGeom prst="straightConnector1">
            <a:avLst/>
          </a:prstGeom>
          <a:noFill/>
          <a:ln w="6350" cap="flat" cmpd="sng" algn="ctr">
            <a:solidFill>
              <a:srgbClr val="5B9BD5"/>
            </a:solidFill>
            <a:prstDash val="solid"/>
            <a:miter lim="800000"/>
            <a:tailEnd type="triangle"/>
          </a:ln>
          <a:effectLst/>
        </p:spPr>
      </p:cxnSp>
      <p:sp>
        <p:nvSpPr>
          <p:cNvPr id="97" name="Rectangle 96"/>
          <p:cNvSpPr/>
          <p:nvPr/>
        </p:nvSpPr>
        <p:spPr>
          <a:xfrm>
            <a:off x="1887742" y="2967051"/>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8" name="Oval 97"/>
          <p:cNvSpPr/>
          <p:nvPr/>
        </p:nvSpPr>
        <p:spPr>
          <a:xfrm>
            <a:off x="541384" y="2506556"/>
            <a:ext cx="1267486" cy="28588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99" name="Oval 98"/>
          <p:cNvSpPr/>
          <p:nvPr/>
        </p:nvSpPr>
        <p:spPr>
          <a:xfrm>
            <a:off x="594039" y="3317720"/>
            <a:ext cx="1062432" cy="21321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Username2</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00" name="Straight Arrow Connector 99"/>
          <p:cNvCxnSpPr>
            <a:stCxn id="97" idx="1"/>
            <a:endCxn id="98" idx="5"/>
          </p:cNvCxnSpPr>
          <p:nvPr/>
        </p:nvCxnSpPr>
        <p:spPr>
          <a:xfrm flipH="1" flipV="1">
            <a:off x="1623251" y="2750571"/>
            <a:ext cx="264491" cy="306916"/>
          </a:xfrm>
          <a:prstGeom prst="straightConnector1">
            <a:avLst/>
          </a:prstGeom>
          <a:noFill/>
          <a:ln w="6350" cap="flat" cmpd="sng" algn="ctr">
            <a:solidFill>
              <a:srgbClr val="5B9BD5"/>
            </a:solidFill>
            <a:prstDash val="solid"/>
            <a:miter lim="800000"/>
            <a:tailEnd type="triangle"/>
          </a:ln>
          <a:effectLst/>
        </p:spPr>
      </p:cxnSp>
      <p:cxnSp>
        <p:nvCxnSpPr>
          <p:cNvPr id="101" name="Straight Arrow Connector 100"/>
          <p:cNvCxnSpPr>
            <a:stCxn id="97" idx="1"/>
            <a:endCxn id="99" idx="7"/>
          </p:cNvCxnSpPr>
          <p:nvPr/>
        </p:nvCxnSpPr>
        <p:spPr>
          <a:xfrm flipH="1">
            <a:off x="1500881" y="3057487"/>
            <a:ext cx="386861" cy="291457"/>
          </a:xfrm>
          <a:prstGeom prst="straightConnector1">
            <a:avLst/>
          </a:prstGeom>
          <a:noFill/>
          <a:ln w="6350" cap="flat" cmpd="sng" algn="ctr">
            <a:solidFill>
              <a:srgbClr val="5B9BD5"/>
            </a:solidFill>
            <a:prstDash val="solid"/>
            <a:miter lim="800000"/>
            <a:tailEnd type="triangle"/>
          </a:ln>
          <a:effectLst/>
        </p:spPr>
      </p:cxnSp>
      <p:cxnSp>
        <p:nvCxnSpPr>
          <p:cNvPr id="102" name="Straight Arrow Connector 101"/>
          <p:cNvCxnSpPr>
            <a:stCxn id="92" idx="3"/>
            <a:endCxn id="76" idx="1"/>
          </p:cNvCxnSpPr>
          <p:nvPr/>
        </p:nvCxnSpPr>
        <p:spPr>
          <a:xfrm flipV="1">
            <a:off x="2519131" y="1906913"/>
            <a:ext cx="2156462" cy="21506"/>
          </a:xfrm>
          <a:prstGeom prst="straightConnector1">
            <a:avLst/>
          </a:prstGeom>
          <a:noFill/>
          <a:ln w="6350" cap="flat" cmpd="sng" algn="ctr">
            <a:solidFill>
              <a:srgbClr val="5B9BD5"/>
            </a:solidFill>
            <a:prstDash val="solid"/>
            <a:miter lim="800000"/>
            <a:tailEnd type="triangle"/>
          </a:ln>
          <a:effectLst/>
        </p:spPr>
      </p:cxnSp>
      <p:cxnSp>
        <p:nvCxnSpPr>
          <p:cNvPr id="103" name="Straight Arrow Connector 102"/>
          <p:cNvCxnSpPr>
            <a:stCxn id="92" idx="3"/>
            <a:endCxn id="77" idx="1"/>
          </p:cNvCxnSpPr>
          <p:nvPr/>
        </p:nvCxnSpPr>
        <p:spPr>
          <a:xfrm>
            <a:off x="2519131" y="1928419"/>
            <a:ext cx="2156462" cy="489242"/>
          </a:xfrm>
          <a:prstGeom prst="straightConnector1">
            <a:avLst/>
          </a:prstGeom>
          <a:noFill/>
          <a:ln w="6350" cap="flat" cmpd="sng" algn="ctr">
            <a:solidFill>
              <a:srgbClr val="5B9BD5"/>
            </a:solidFill>
            <a:prstDash val="solid"/>
            <a:miter lim="800000"/>
            <a:tailEnd type="triangle"/>
          </a:ln>
          <a:effectLst/>
        </p:spPr>
      </p:cxnSp>
      <p:cxnSp>
        <p:nvCxnSpPr>
          <p:cNvPr id="104" name="Straight Arrow Connector 103"/>
          <p:cNvCxnSpPr>
            <a:stCxn id="97" idx="3"/>
            <a:endCxn id="77" idx="1"/>
          </p:cNvCxnSpPr>
          <p:nvPr/>
        </p:nvCxnSpPr>
        <p:spPr>
          <a:xfrm flipV="1">
            <a:off x="2520358" y="2417660"/>
            <a:ext cx="2155235" cy="639827"/>
          </a:xfrm>
          <a:prstGeom prst="straightConnector1">
            <a:avLst/>
          </a:prstGeom>
          <a:noFill/>
          <a:ln w="6350" cap="flat" cmpd="sng" algn="ctr">
            <a:solidFill>
              <a:srgbClr val="5B9BD5"/>
            </a:solidFill>
            <a:prstDash val="solid"/>
            <a:miter lim="800000"/>
            <a:tailEnd type="triangle"/>
          </a:ln>
          <a:effectLst/>
        </p:spPr>
      </p:cxnSp>
      <p:cxnSp>
        <p:nvCxnSpPr>
          <p:cNvPr id="105" name="Straight Arrow Connector 104"/>
          <p:cNvCxnSpPr>
            <a:stCxn id="97" idx="3"/>
            <a:endCxn id="78" idx="1"/>
          </p:cNvCxnSpPr>
          <p:nvPr/>
        </p:nvCxnSpPr>
        <p:spPr>
          <a:xfrm flipV="1">
            <a:off x="2520358" y="2967052"/>
            <a:ext cx="2155235" cy="90436"/>
          </a:xfrm>
          <a:prstGeom prst="straightConnector1">
            <a:avLst/>
          </a:prstGeom>
          <a:noFill/>
          <a:ln w="6350" cap="flat" cmpd="sng" algn="ctr">
            <a:solidFill>
              <a:srgbClr val="5B9BD5"/>
            </a:solidFill>
            <a:prstDash val="solid"/>
            <a:miter lim="800000"/>
            <a:tailEnd type="triangle"/>
          </a:ln>
          <a:effectLst/>
        </p:spPr>
      </p:cxnSp>
      <p:sp>
        <p:nvSpPr>
          <p:cNvPr id="109" name="Rectangle 108"/>
          <p:cNvSpPr/>
          <p:nvPr/>
        </p:nvSpPr>
        <p:spPr>
          <a:xfrm>
            <a:off x="7385816" y="144728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0" name="TextBox 109"/>
          <p:cNvSpPr txBox="1"/>
          <p:nvPr/>
        </p:nvSpPr>
        <p:spPr>
          <a:xfrm>
            <a:off x="8010378" y="139606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a:t>
            </a:r>
          </a:p>
        </p:txBody>
      </p:sp>
      <p:sp>
        <p:nvSpPr>
          <p:cNvPr id="111" name="Rectangle 110"/>
          <p:cNvSpPr/>
          <p:nvPr/>
        </p:nvSpPr>
        <p:spPr>
          <a:xfrm>
            <a:off x="2447277" y="3613299"/>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2" name="Oval 111"/>
          <p:cNvSpPr/>
          <p:nvPr/>
        </p:nvSpPr>
        <p:spPr>
          <a:xfrm>
            <a:off x="2447276" y="3916138"/>
            <a:ext cx="632617" cy="17909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3" name="TextBox 112"/>
          <p:cNvSpPr txBox="1"/>
          <p:nvPr/>
        </p:nvSpPr>
        <p:spPr>
          <a:xfrm>
            <a:off x="3124508" y="3565236"/>
            <a:ext cx="891591"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Object</a:t>
            </a:r>
          </a:p>
        </p:txBody>
      </p:sp>
      <p:sp>
        <p:nvSpPr>
          <p:cNvPr id="114" name="TextBox 113"/>
          <p:cNvSpPr txBox="1"/>
          <p:nvPr/>
        </p:nvSpPr>
        <p:spPr>
          <a:xfrm>
            <a:off x="3124508" y="3865866"/>
            <a:ext cx="1026243"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Attribute</a:t>
            </a:r>
          </a:p>
        </p:txBody>
      </p:sp>
      <p:sp>
        <p:nvSpPr>
          <p:cNvPr id="2065" name="TextBox 2064"/>
          <p:cNvSpPr txBox="1"/>
          <p:nvPr/>
        </p:nvSpPr>
        <p:spPr>
          <a:xfrm>
            <a:off x="6378367" y="3695136"/>
            <a:ext cx="2425664" cy="230832"/>
          </a:xfrm>
          <a:prstGeom prst="rect">
            <a:avLst/>
          </a:prstGeom>
          <a:noFill/>
        </p:spPr>
        <p:txBody>
          <a:bodyPr wrap="none" rtlCol="0">
            <a:spAutoFit/>
          </a:bodyPr>
          <a:lstStyle/>
          <a:p>
            <a:r>
              <a:rPr lang="en-GB" sz="900" dirty="0" smtClean="0"/>
              <a:t>Area, service, capability set, operation</a:t>
            </a:r>
            <a:endParaRPr lang="en-GB" sz="900" dirty="0"/>
          </a:p>
        </p:txBody>
      </p:sp>
    </p:spTree>
    <p:extLst>
      <p:ext uri="{BB962C8B-B14F-4D97-AF65-F5344CB8AC3E}">
        <p14:creationId xmlns:p14="http://schemas.microsoft.com/office/powerpoint/2010/main" val="788623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20127"/>
            <a:ext cx="7489614" cy="769441"/>
          </a:xfrm>
        </p:spPr>
        <p:txBody>
          <a:bodyPr/>
          <a:lstStyle/>
          <a:p>
            <a:r>
              <a:rPr lang="en-GB" dirty="0" smtClean="0"/>
              <a:t>Current concept – Access Control and Authorisation</a:t>
            </a:r>
            <a:endParaRPr lang="en-GB" dirty="0"/>
          </a:p>
        </p:txBody>
      </p:sp>
      <p:sp>
        <p:nvSpPr>
          <p:cNvPr id="3" name="Content Placeholder 2"/>
          <p:cNvSpPr>
            <a:spLocks noGrp="1"/>
          </p:cNvSpPr>
          <p:nvPr>
            <p:ph idx="1"/>
          </p:nvPr>
        </p:nvSpPr>
        <p:spPr>
          <a:xfrm>
            <a:off x="172800" y="727200"/>
            <a:ext cx="5456592" cy="3823200"/>
          </a:xfrm>
        </p:spPr>
        <p:txBody>
          <a:bodyPr/>
          <a:lstStyle/>
          <a:p>
            <a:pPr>
              <a:buFont typeface="Arial" panose="020B0604020202020204" pitchFamily="34" charset="0"/>
              <a:buChar char="•"/>
            </a:pPr>
            <a:r>
              <a:rPr lang="en-GB" dirty="0" smtClean="0"/>
              <a:t>Provided </a:t>
            </a:r>
            <a:r>
              <a:rPr lang="en-GB" dirty="0" smtClean="0"/>
              <a:t>by the Access Control </a:t>
            </a:r>
            <a:r>
              <a:rPr lang="en-GB" dirty="0" smtClean="0"/>
              <a:t>(AC):</a:t>
            </a:r>
            <a:endParaRPr lang="en-GB" dirty="0" smtClean="0"/>
          </a:p>
          <a:p>
            <a:pPr marL="355600" lvl="1">
              <a:buFont typeface="Arial" panose="020B0604020202020204" pitchFamily="34" charset="0"/>
              <a:buChar char="•"/>
            </a:pPr>
            <a:r>
              <a:rPr lang="en-GB" dirty="0" smtClean="0"/>
              <a:t>  </a:t>
            </a:r>
            <a:r>
              <a:rPr lang="en-GB" dirty="0" smtClean="0"/>
              <a:t>Interface of the MAL</a:t>
            </a:r>
          </a:p>
          <a:p>
            <a:pPr marL="355600" lvl="1">
              <a:buFont typeface="Arial" panose="020B0604020202020204" pitchFamily="34" charset="0"/>
              <a:buChar char="•"/>
            </a:pPr>
            <a:endParaRPr lang="en-GB" dirty="0"/>
          </a:p>
          <a:p>
            <a:pPr marL="355600" lvl="1">
              <a:buFont typeface="Arial" panose="020B0604020202020204" pitchFamily="34" charset="0"/>
              <a:buChar char="•"/>
            </a:pPr>
            <a:r>
              <a:rPr lang="en-GB" dirty="0"/>
              <a:t> </a:t>
            </a:r>
            <a:r>
              <a:rPr lang="en-GB" dirty="0" smtClean="0"/>
              <a:t> Called before sending </a:t>
            </a:r>
            <a:r>
              <a:rPr lang="en-GB" dirty="0" smtClean="0"/>
              <a:t>/ </a:t>
            </a:r>
            <a:r>
              <a:rPr lang="en-GB" dirty="0" smtClean="0"/>
              <a:t>after reception of messages</a:t>
            </a:r>
          </a:p>
          <a:p>
            <a:pPr marL="355600" indent="0">
              <a:buFont typeface="Arial" panose="020B0604020202020204" pitchFamily="34" charset="0"/>
              <a:buChar char="•"/>
            </a:pPr>
            <a:endParaRPr lang="en-GB" dirty="0"/>
          </a:p>
          <a:p>
            <a:pPr marL="355600" lvl="1">
              <a:buFont typeface="Arial" panose="020B0604020202020204" pitchFamily="34" charset="0"/>
              <a:buChar char="•"/>
            </a:pPr>
            <a:r>
              <a:rPr lang="en-GB" dirty="0" smtClean="0"/>
              <a:t>  Authentication of the authId</a:t>
            </a:r>
          </a:p>
          <a:p>
            <a:pPr marL="355600" lvl="1">
              <a:buFont typeface="Arial" panose="020B0604020202020204" pitchFamily="34" charset="0"/>
              <a:buChar char="•"/>
            </a:pPr>
            <a:endParaRPr lang="en-GB" dirty="0"/>
          </a:p>
          <a:p>
            <a:pPr marL="355600" lvl="1">
              <a:buFont typeface="Arial" panose="020B0604020202020204" pitchFamily="34" charset="0"/>
              <a:buChar char="•"/>
            </a:pPr>
            <a:r>
              <a:rPr lang="en-GB" dirty="0" smtClean="0"/>
              <a:t>  Authorisation of </a:t>
            </a:r>
            <a:r>
              <a:rPr lang="en-GB" dirty="0" smtClean="0"/>
              <a:t>messages based on </a:t>
            </a:r>
            <a:r>
              <a:rPr lang="en-GB" dirty="0" err="1" smtClean="0"/>
              <a:t>AuthID</a:t>
            </a:r>
            <a:endParaRPr lang="en-GB" dirty="0" smtClean="0"/>
          </a:p>
          <a:p>
            <a:pPr marL="355600" indent="0">
              <a:buFont typeface="Arial" panose="020B0604020202020204" pitchFamily="34" charset="0"/>
              <a:buChar char="•"/>
            </a:pPr>
            <a:endParaRPr lang="en-GB" dirty="0"/>
          </a:p>
          <a:p>
            <a:pPr marL="355600" lvl="1">
              <a:buFont typeface="Arial" panose="020B0604020202020204" pitchFamily="34" charset="0"/>
              <a:buChar char="•"/>
            </a:pPr>
            <a:r>
              <a:rPr lang="en-GB" dirty="0" smtClean="0"/>
              <a:t>  Deployment-specific</a:t>
            </a:r>
            <a:endParaRPr lang="en-GB" dirty="0"/>
          </a:p>
        </p:txBody>
      </p:sp>
      <p:pic>
        <p:nvPicPr>
          <p:cNvPr id="4" name="Picture 3" descr="MAL_Access_control"/>
          <p:cNvPicPr/>
          <p:nvPr/>
        </p:nvPicPr>
        <p:blipFill>
          <a:blip r:embed="rId3">
            <a:extLst>
              <a:ext uri="{28A0092B-C50C-407E-A947-70E740481C1C}">
                <a14:useLocalDpi xmlns:a14="http://schemas.microsoft.com/office/drawing/2010/main" val="0"/>
              </a:ext>
            </a:extLst>
          </a:blip>
          <a:srcRect/>
          <a:stretch>
            <a:fillRect/>
          </a:stretch>
        </p:blipFill>
        <p:spPr bwMode="auto">
          <a:xfrm>
            <a:off x="5387786" y="965200"/>
            <a:ext cx="3756214" cy="3048000"/>
          </a:xfrm>
          <a:prstGeom prst="rect">
            <a:avLst/>
          </a:prstGeom>
          <a:noFill/>
          <a:ln>
            <a:noFill/>
          </a:ln>
        </p:spPr>
      </p:pic>
    </p:spTree>
    <p:extLst>
      <p:ext uri="{BB962C8B-B14F-4D97-AF65-F5344CB8AC3E}">
        <p14:creationId xmlns:p14="http://schemas.microsoft.com/office/powerpoint/2010/main" val="23246036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Based Access control</a:t>
            </a:r>
            <a:endParaRPr lang="en-GB" dirty="0"/>
          </a:p>
        </p:txBody>
      </p:sp>
      <p:sp>
        <p:nvSpPr>
          <p:cNvPr id="60" name="Rectangle 59"/>
          <p:cNvSpPr/>
          <p:nvPr/>
        </p:nvSpPr>
        <p:spPr>
          <a:xfrm>
            <a:off x="7379956" y="1661483"/>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TextBox 60"/>
          <p:cNvSpPr txBox="1"/>
          <p:nvPr/>
        </p:nvSpPr>
        <p:spPr>
          <a:xfrm>
            <a:off x="8022102" y="1621665"/>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62" name="Rectangle 61"/>
          <p:cNvSpPr/>
          <p:nvPr/>
        </p:nvSpPr>
        <p:spPr>
          <a:xfrm>
            <a:off x="7385818" y="1869232"/>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8010378" y="1834229"/>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2,1,5,2</a:t>
            </a:r>
          </a:p>
        </p:txBody>
      </p:sp>
      <p:sp>
        <p:nvSpPr>
          <p:cNvPr id="64" name="Rectangle 63"/>
          <p:cNvSpPr/>
          <p:nvPr/>
        </p:nvSpPr>
        <p:spPr>
          <a:xfrm>
            <a:off x="7379956" y="2081796"/>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8022102" y="2041978"/>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66" name="Rectangle 65"/>
          <p:cNvSpPr/>
          <p:nvPr/>
        </p:nvSpPr>
        <p:spPr>
          <a:xfrm>
            <a:off x="7385818" y="228954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7" name="TextBox 66"/>
          <p:cNvSpPr txBox="1"/>
          <p:nvPr/>
        </p:nvSpPr>
        <p:spPr>
          <a:xfrm>
            <a:off x="8027963" y="2249727"/>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4,1,2,2</a:t>
            </a:r>
          </a:p>
        </p:txBody>
      </p:sp>
      <p:sp>
        <p:nvSpPr>
          <p:cNvPr id="68" name="Rectangle 67"/>
          <p:cNvSpPr/>
          <p:nvPr/>
        </p:nvSpPr>
        <p:spPr>
          <a:xfrm>
            <a:off x="7385817" y="2486534"/>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9" name="TextBox 68"/>
          <p:cNvSpPr txBox="1"/>
          <p:nvPr/>
        </p:nvSpPr>
        <p:spPr>
          <a:xfrm>
            <a:off x="8027962" y="244671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a:t>
            </a:r>
          </a:p>
        </p:txBody>
      </p:sp>
      <p:sp>
        <p:nvSpPr>
          <p:cNvPr id="70" name="Rectangle 69"/>
          <p:cNvSpPr/>
          <p:nvPr/>
        </p:nvSpPr>
        <p:spPr>
          <a:xfrm>
            <a:off x="7391678" y="2694283"/>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1" name="TextBox 70"/>
          <p:cNvSpPr txBox="1"/>
          <p:nvPr/>
        </p:nvSpPr>
        <p:spPr>
          <a:xfrm>
            <a:off x="8033823" y="265446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a:t>
            </a:r>
          </a:p>
        </p:txBody>
      </p:sp>
      <p:sp>
        <p:nvSpPr>
          <p:cNvPr id="72" name="Rectangle 71"/>
          <p:cNvSpPr/>
          <p:nvPr/>
        </p:nvSpPr>
        <p:spPr>
          <a:xfrm>
            <a:off x="7391677" y="290299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3" name="TextBox 72"/>
          <p:cNvSpPr txBox="1"/>
          <p:nvPr/>
        </p:nvSpPr>
        <p:spPr>
          <a:xfrm>
            <a:off x="8033822" y="2863177"/>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2,1,2,*</a:t>
            </a:r>
          </a:p>
        </p:txBody>
      </p:sp>
      <p:sp>
        <p:nvSpPr>
          <p:cNvPr id="74" name="Rectangle 73"/>
          <p:cNvSpPr/>
          <p:nvPr/>
        </p:nvSpPr>
        <p:spPr>
          <a:xfrm>
            <a:off x="7397538" y="3110744"/>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5" name="TextBox 74"/>
          <p:cNvSpPr txBox="1"/>
          <p:nvPr/>
        </p:nvSpPr>
        <p:spPr>
          <a:xfrm>
            <a:off x="8039683" y="307092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76" name="Rectangle 75"/>
          <p:cNvSpPr/>
          <p:nvPr/>
        </p:nvSpPr>
        <p:spPr>
          <a:xfrm>
            <a:off x="4675593" y="1816477"/>
            <a:ext cx="632617" cy="180872"/>
          </a:xfrm>
          <a:prstGeom prst="rect">
            <a:avLst/>
          </a:prstGeom>
          <a:solidFill>
            <a:srgbClr val="5B9BD5"/>
          </a:solidFill>
          <a:ln w="190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7" name="Rectangle 76"/>
          <p:cNvSpPr/>
          <p:nvPr/>
        </p:nvSpPr>
        <p:spPr>
          <a:xfrm>
            <a:off x="4675593" y="2327225"/>
            <a:ext cx="632617" cy="180872"/>
          </a:xfrm>
          <a:prstGeom prst="rect">
            <a:avLst/>
          </a:prstGeom>
          <a:solidFill>
            <a:srgbClr val="5B9BD5"/>
          </a:solidFill>
          <a:ln w="190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8" name="Rectangle 77"/>
          <p:cNvSpPr/>
          <p:nvPr/>
        </p:nvSpPr>
        <p:spPr>
          <a:xfrm>
            <a:off x="4675593" y="2876615"/>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9" name="Oval 78"/>
          <p:cNvSpPr/>
          <p:nvPr/>
        </p:nvSpPr>
        <p:spPr>
          <a:xfrm>
            <a:off x="4059824" y="1553635"/>
            <a:ext cx="801662" cy="189830"/>
          </a:xfrm>
          <a:prstGeom prst="ellipse">
            <a:avLst/>
          </a:prstGeom>
          <a:solidFill>
            <a:srgbClr val="5B9BD5"/>
          </a:solidFill>
          <a:ln w="190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0" name="Oval 79"/>
          <p:cNvSpPr/>
          <p:nvPr/>
        </p:nvSpPr>
        <p:spPr>
          <a:xfrm>
            <a:off x="4115191" y="2055441"/>
            <a:ext cx="958557" cy="211937"/>
          </a:xfrm>
          <a:prstGeom prst="ellipse">
            <a:avLst/>
          </a:prstGeom>
          <a:solidFill>
            <a:srgbClr val="5B9BD5"/>
          </a:solidFill>
          <a:ln w="190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1" name="Oval 80"/>
          <p:cNvSpPr/>
          <p:nvPr/>
        </p:nvSpPr>
        <p:spPr>
          <a:xfrm>
            <a:off x="4150750" y="2596659"/>
            <a:ext cx="1078587" cy="20906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Aggregation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82" name="Straight Arrow Connector 81"/>
          <p:cNvCxnSpPr>
            <a:stCxn id="76" idx="0"/>
            <a:endCxn id="79" idx="5"/>
          </p:cNvCxnSpPr>
          <p:nvPr/>
        </p:nvCxnSpPr>
        <p:spPr>
          <a:xfrm flipH="1" flipV="1">
            <a:off x="4744085" y="1715665"/>
            <a:ext cx="247817" cy="100812"/>
          </a:xfrm>
          <a:prstGeom prst="straightConnector1">
            <a:avLst/>
          </a:prstGeom>
          <a:noFill/>
          <a:ln w="19050" cap="flat" cmpd="sng" algn="ctr">
            <a:solidFill>
              <a:srgbClr val="70AD47"/>
            </a:solidFill>
            <a:prstDash val="solid"/>
            <a:miter lim="800000"/>
            <a:tailEnd type="triangle"/>
          </a:ln>
          <a:effectLst/>
        </p:spPr>
      </p:cxnSp>
      <p:cxnSp>
        <p:nvCxnSpPr>
          <p:cNvPr id="83" name="Straight Arrow Connector 82"/>
          <p:cNvCxnSpPr/>
          <p:nvPr/>
        </p:nvCxnSpPr>
        <p:spPr>
          <a:xfrm flipH="1" flipV="1">
            <a:off x="4883249" y="2230962"/>
            <a:ext cx="56471" cy="117165"/>
          </a:xfrm>
          <a:prstGeom prst="straightConnector1">
            <a:avLst/>
          </a:prstGeom>
          <a:noFill/>
          <a:ln w="19050" cap="flat" cmpd="sng" algn="ctr">
            <a:solidFill>
              <a:srgbClr val="70AD47"/>
            </a:solidFill>
            <a:prstDash val="solid"/>
            <a:miter lim="800000"/>
            <a:tailEnd type="triangle"/>
          </a:ln>
          <a:effectLst/>
        </p:spPr>
      </p:cxnSp>
      <p:cxnSp>
        <p:nvCxnSpPr>
          <p:cNvPr id="84" name="Straight Arrow Connector 83"/>
          <p:cNvCxnSpPr/>
          <p:nvPr/>
        </p:nvCxnSpPr>
        <p:spPr>
          <a:xfrm flipH="1" flipV="1">
            <a:off x="4883248" y="2756629"/>
            <a:ext cx="56471" cy="117165"/>
          </a:xfrm>
          <a:prstGeom prst="straightConnector1">
            <a:avLst/>
          </a:prstGeom>
          <a:noFill/>
          <a:ln w="6350" cap="flat" cmpd="sng" algn="ctr">
            <a:solidFill>
              <a:srgbClr val="5B9BD5"/>
            </a:solidFill>
            <a:prstDash val="solid"/>
            <a:miter lim="800000"/>
            <a:tailEnd type="triangle"/>
          </a:ln>
          <a:effectLst/>
        </p:spPr>
      </p:cxnSp>
      <p:cxnSp>
        <p:nvCxnSpPr>
          <p:cNvPr id="85" name="Straight Arrow Connector 84"/>
          <p:cNvCxnSpPr>
            <a:stCxn id="76" idx="3"/>
            <a:endCxn id="74" idx="1"/>
          </p:cNvCxnSpPr>
          <p:nvPr/>
        </p:nvCxnSpPr>
        <p:spPr>
          <a:xfrm>
            <a:off x="5308210" y="1906913"/>
            <a:ext cx="2089328" cy="1281936"/>
          </a:xfrm>
          <a:prstGeom prst="straightConnector1">
            <a:avLst/>
          </a:prstGeom>
          <a:noFill/>
          <a:ln w="6350" cap="flat" cmpd="sng" algn="ctr">
            <a:solidFill>
              <a:srgbClr val="5B9BD5"/>
            </a:solidFill>
            <a:prstDash val="solid"/>
            <a:miter lim="800000"/>
            <a:tailEnd type="triangle"/>
          </a:ln>
          <a:effectLst/>
        </p:spPr>
      </p:cxnSp>
      <p:cxnSp>
        <p:nvCxnSpPr>
          <p:cNvPr id="86" name="Straight Arrow Connector 85"/>
          <p:cNvCxnSpPr>
            <a:stCxn id="76" idx="3"/>
            <a:endCxn id="62" idx="1"/>
          </p:cNvCxnSpPr>
          <p:nvPr/>
        </p:nvCxnSpPr>
        <p:spPr>
          <a:xfrm>
            <a:off x="5308210" y="1906913"/>
            <a:ext cx="2077608" cy="40424"/>
          </a:xfrm>
          <a:prstGeom prst="straightConnector1">
            <a:avLst/>
          </a:prstGeom>
          <a:noFill/>
          <a:ln w="6350" cap="flat" cmpd="sng" algn="ctr">
            <a:solidFill>
              <a:srgbClr val="5B9BD5"/>
            </a:solidFill>
            <a:prstDash val="solid"/>
            <a:miter lim="800000"/>
            <a:tailEnd type="triangle"/>
          </a:ln>
          <a:effectLst/>
        </p:spPr>
      </p:cxnSp>
      <p:cxnSp>
        <p:nvCxnSpPr>
          <p:cNvPr id="87" name="Straight Arrow Connector 86"/>
          <p:cNvCxnSpPr>
            <a:stCxn id="76" idx="3"/>
            <a:endCxn id="68" idx="1"/>
          </p:cNvCxnSpPr>
          <p:nvPr/>
        </p:nvCxnSpPr>
        <p:spPr>
          <a:xfrm>
            <a:off x="5308210" y="1906913"/>
            <a:ext cx="2077607" cy="657726"/>
          </a:xfrm>
          <a:prstGeom prst="straightConnector1">
            <a:avLst/>
          </a:prstGeom>
          <a:noFill/>
          <a:ln w="6350" cap="flat" cmpd="sng" algn="ctr">
            <a:solidFill>
              <a:srgbClr val="5B9BD5"/>
            </a:solidFill>
            <a:prstDash val="solid"/>
            <a:miter lim="800000"/>
            <a:tailEnd type="triangle"/>
          </a:ln>
          <a:effectLst/>
        </p:spPr>
      </p:cxnSp>
      <p:cxnSp>
        <p:nvCxnSpPr>
          <p:cNvPr id="88" name="Straight Arrow Connector 87"/>
          <p:cNvCxnSpPr>
            <a:stCxn id="77" idx="3"/>
            <a:endCxn id="60" idx="1"/>
          </p:cNvCxnSpPr>
          <p:nvPr/>
        </p:nvCxnSpPr>
        <p:spPr>
          <a:xfrm flipV="1">
            <a:off x="5308210" y="1739588"/>
            <a:ext cx="2071746" cy="678073"/>
          </a:xfrm>
          <a:prstGeom prst="straightConnector1">
            <a:avLst/>
          </a:prstGeom>
          <a:noFill/>
          <a:ln w="6350" cap="flat" cmpd="sng" algn="ctr">
            <a:solidFill>
              <a:srgbClr val="5B9BD5"/>
            </a:solidFill>
            <a:prstDash val="solid"/>
            <a:miter lim="800000"/>
            <a:tailEnd type="triangle"/>
          </a:ln>
          <a:effectLst/>
        </p:spPr>
      </p:cxnSp>
      <p:cxnSp>
        <p:nvCxnSpPr>
          <p:cNvPr id="89" name="Straight Arrow Connector 88"/>
          <p:cNvCxnSpPr>
            <a:stCxn id="77" idx="3"/>
            <a:endCxn id="74" idx="1"/>
          </p:cNvCxnSpPr>
          <p:nvPr/>
        </p:nvCxnSpPr>
        <p:spPr>
          <a:xfrm>
            <a:off x="5308210" y="2417661"/>
            <a:ext cx="2089328" cy="771188"/>
          </a:xfrm>
          <a:prstGeom prst="straightConnector1">
            <a:avLst/>
          </a:prstGeom>
          <a:noFill/>
          <a:ln w="6350" cap="flat" cmpd="sng" algn="ctr">
            <a:solidFill>
              <a:srgbClr val="5B9BD5"/>
            </a:solidFill>
            <a:prstDash val="solid"/>
            <a:miter lim="800000"/>
            <a:tailEnd type="triangle"/>
          </a:ln>
          <a:effectLst/>
        </p:spPr>
      </p:cxnSp>
      <p:cxnSp>
        <p:nvCxnSpPr>
          <p:cNvPr id="90" name="Straight Arrow Connector 89"/>
          <p:cNvCxnSpPr>
            <a:stCxn id="77" idx="3"/>
            <a:endCxn id="64" idx="1"/>
          </p:cNvCxnSpPr>
          <p:nvPr/>
        </p:nvCxnSpPr>
        <p:spPr>
          <a:xfrm flipV="1">
            <a:off x="5308210" y="2159901"/>
            <a:ext cx="2071746" cy="257760"/>
          </a:xfrm>
          <a:prstGeom prst="straightConnector1">
            <a:avLst/>
          </a:prstGeom>
          <a:noFill/>
          <a:ln w="6350" cap="flat" cmpd="sng" algn="ctr">
            <a:solidFill>
              <a:srgbClr val="5B9BD5"/>
            </a:solidFill>
            <a:prstDash val="solid"/>
            <a:miter lim="800000"/>
            <a:tailEnd type="triangle"/>
          </a:ln>
          <a:effectLst/>
        </p:spPr>
      </p:cxnSp>
      <p:cxnSp>
        <p:nvCxnSpPr>
          <p:cNvPr id="91" name="Straight Arrow Connector 90"/>
          <p:cNvCxnSpPr>
            <a:stCxn id="78" idx="3"/>
            <a:endCxn id="70" idx="1"/>
          </p:cNvCxnSpPr>
          <p:nvPr/>
        </p:nvCxnSpPr>
        <p:spPr>
          <a:xfrm flipV="1">
            <a:off x="5308210" y="2772388"/>
            <a:ext cx="2083468" cy="194663"/>
          </a:xfrm>
          <a:prstGeom prst="straightConnector1">
            <a:avLst/>
          </a:prstGeom>
          <a:noFill/>
          <a:ln w="6350" cap="flat" cmpd="sng" algn="ctr">
            <a:solidFill>
              <a:srgbClr val="5B9BD5"/>
            </a:solidFill>
            <a:prstDash val="solid"/>
            <a:miter lim="800000"/>
            <a:tailEnd type="triangle"/>
          </a:ln>
          <a:effectLst/>
        </p:spPr>
      </p:cxnSp>
      <p:sp>
        <p:nvSpPr>
          <p:cNvPr id="92" name="Rectangle 91"/>
          <p:cNvSpPr/>
          <p:nvPr/>
        </p:nvSpPr>
        <p:spPr>
          <a:xfrm>
            <a:off x="1886514" y="1837982"/>
            <a:ext cx="632617" cy="180872"/>
          </a:xfrm>
          <a:prstGeom prst="rect">
            <a:avLst/>
          </a:prstGeom>
          <a:solidFill>
            <a:srgbClr val="5B9BD5"/>
          </a:solidFill>
          <a:ln w="190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3" name="Oval 92"/>
          <p:cNvSpPr/>
          <p:nvPr/>
        </p:nvSpPr>
        <p:spPr>
          <a:xfrm>
            <a:off x="540155" y="1407569"/>
            <a:ext cx="1268715" cy="2558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94" name="Oval 93"/>
          <p:cNvSpPr/>
          <p:nvPr/>
        </p:nvSpPr>
        <p:spPr>
          <a:xfrm>
            <a:off x="594751" y="2181874"/>
            <a:ext cx="1061720" cy="221421"/>
          </a:xfrm>
          <a:prstGeom prst="ellipse">
            <a:avLst/>
          </a:prstGeom>
          <a:solidFill>
            <a:srgbClr val="5B9BD5"/>
          </a:solidFill>
          <a:ln w="190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Username1</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95" name="Straight Arrow Connector 94"/>
          <p:cNvCxnSpPr>
            <a:stCxn id="92" idx="1"/>
            <a:endCxn id="93" idx="5"/>
          </p:cNvCxnSpPr>
          <p:nvPr/>
        </p:nvCxnSpPr>
        <p:spPr>
          <a:xfrm flipH="1" flipV="1">
            <a:off x="1623071" y="1625908"/>
            <a:ext cx="263443" cy="302510"/>
          </a:xfrm>
          <a:prstGeom prst="straightConnector1">
            <a:avLst/>
          </a:prstGeom>
          <a:noFill/>
          <a:ln w="6350" cap="flat" cmpd="sng" algn="ctr">
            <a:solidFill>
              <a:srgbClr val="5B9BD5"/>
            </a:solidFill>
            <a:prstDash val="solid"/>
            <a:miter lim="800000"/>
            <a:tailEnd type="triangle"/>
          </a:ln>
          <a:effectLst/>
        </p:spPr>
      </p:cxnSp>
      <p:cxnSp>
        <p:nvCxnSpPr>
          <p:cNvPr id="96" name="Straight Arrow Connector 95"/>
          <p:cNvCxnSpPr>
            <a:stCxn id="92" idx="1"/>
            <a:endCxn id="94" idx="7"/>
          </p:cNvCxnSpPr>
          <p:nvPr/>
        </p:nvCxnSpPr>
        <p:spPr>
          <a:xfrm flipH="1">
            <a:off x="1500986" y="1928418"/>
            <a:ext cx="385528" cy="285882"/>
          </a:xfrm>
          <a:prstGeom prst="straightConnector1">
            <a:avLst/>
          </a:prstGeom>
          <a:noFill/>
          <a:ln w="19050" cap="flat" cmpd="sng" algn="ctr">
            <a:solidFill>
              <a:srgbClr val="70AD47"/>
            </a:solidFill>
            <a:prstDash val="solid"/>
            <a:miter lim="800000"/>
            <a:tailEnd type="triangle"/>
          </a:ln>
          <a:effectLst/>
        </p:spPr>
      </p:cxnSp>
      <p:sp>
        <p:nvSpPr>
          <p:cNvPr id="97" name="Rectangle 96"/>
          <p:cNvSpPr/>
          <p:nvPr/>
        </p:nvSpPr>
        <p:spPr>
          <a:xfrm>
            <a:off x="1887742" y="2967051"/>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8" name="Oval 97"/>
          <p:cNvSpPr/>
          <p:nvPr/>
        </p:nvSpPr>
        <p:spPr>
          <a:xfrm>
            <a:off x="541384" y="2506556"/>
            <a:ext cx="1267486" cy="28588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99" name="Oval 98"/>
          <p:cNvSpPr/>
          <p:nvPr/>
        </p:nvSpPr>
        <p:spPr>
          <a:xfrm>
            <a:off x="594039" y="3317720"/>
            <a:ext cx="1062432" cy="21321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Username2</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00" name="Straight Arrow Connector 99"/>
          <p:cNvCxnSpPr>
            <a:stCxn id="97" idx="1"/>
            <a:endCxn id="98" idx="5"/>
          </p:cNvCxnSpPr>
          <p:nvPr/>
        </p:nvCxnSpPr>
        <p:spPr>
          <a:xfrm flipH="1" flipV="1">
            <a:off x="1623251" y="2750571"/>
            <a:ext cx="264491" cy="306916"/>
          </a:xfrm>
          <a:prstGeom prst="straightConnector1">
            <a:avLst/>
          </a:prstGeom>
          <a:noFill/>
          <a:ln w="6350" cap="flat" cmpd="sng" algn="ctr">
            <a:solidFill>
              <a:srgbClr val="5B9BD5"/>
            </a:solidFill>
            <a:prstDash val="solid"/>
            <a:miter lim="800000"/>
            <a:tailEnd type="triangle"/>
          </a:ln>
          <a:effectLst/>
        </p:spPr>
      </p:cxnSp>
      <p:cxnSp>
        <p:nvCxnSpPr>
          <p:cNvPr id="101" name="Straight Arrow Connector 100"/>
          <p:cNvCxnSpPr>
            <a:stCxn id="97" idx="1"/>
            <a:endCxn id="99" idx="7"/>
          </p:cNvCxnSpPr>
          <p:nvPr/>
        </p:nvCxnSpPr>
        <p:spPr>
          <a:xfrm flipH="1">
            <a:off x="1500881" y="3057487"/>
            <a:ext cx="386861" cy="291457"/>
          </a:xfrm>
          <a:prstGeom prst="straightConnector1">
            <a:avLst/>
          </a:prstGeom>
          <a:noFill/>
          <a:ln w="6350" cap="flat" cmpd="sng" algn="ctr">
            <a:solidFill>
              <a:srgbClr val="5B9BD5"/>
            </a:solidFill>
            <a:prstDash val="solid"/>
            <a:miter lim="800000"/>
            <a:tailEnd type="triangle"/>
          </a:ln>
          <a:effectLst/>
        </p:spPr>
      </p:cxnSp>
      <p:cxnSp>
        <p:nvCxnSpPr>
          <p:cNvPr id="102" name="Straight Arrow Connector 101"/>
          <p:cNvCxnSpPr>
            <a:stCxn id="92" idx="3"/>
            <a:endCxn id="76" idx="1"/>
          </p:cNvCxnSpPr>
          <p:nvPr/>
        </p:nvCxnSpPr>
        <p:spPr>
          <a:xfrm flipV="1">
            <a:off x="2519131" y="1906913"/>
            <a:ext cx="2156462" cy="21506"/>
          </a:xfrm>
          <a:prstGeom prst="straightConnector1">
            <a:avLst/>
          </a:prstGeom>
          <a:noFill/>
          <a:ln w="19050" cap="flat" cmpd="sng" algn="ctr">
            <a:solidFill>
              <a:srgbClr val="70AD47"/>
            </a:solidFill>
            <a:prstDash val="solid"/>
            <a:miter lim="800000"/>
            <a:tailEnd type="triangle"/>
          </a:ln>
          <a:effectLst/>
        </p:spPr>
      </p:cxnSp>
      <p:cxnSp>
        <p:nvCxnSpPr>
          <p:cNvPr id="103" name="Straight Arrow Connector 102"/>
          <p:cNvCxnSpPr>
            <a:stCxn id="92" idx="3"/>
            <a:endCxn id="77" idx="1"/>
          </p:cNvCxnSpPr>
          <p:nvPr/>
        </p:nvCxnSpPr>
        <p:spPr>
          <a:xfrm>
            <a:off x="2519131" y="1928419"/>
            <a:ext cx="2156462" cy="489242"/>
          </a:xfrm>
          <a:prstGeom prst="straightConnector1">
            <a:avLst/>
          </a:prstGeom>
          <a:noFill/>
          <a:ln w="19050" cap="flat" cmpd="sng" algn="ctr">
            <a:solidFill>
              <a:srgbClr val="70AD47"/>
            </a:solidFill>
            <a:prstDash val="solid"/>
            <a:miter lim="800000"/>
            <a:tailEnd type="triangle"/>
          </a:ln>
          <a:effectLst/>
        </p:spPr>
      </p:cxnSp>
      <p:cxnSp>
        <p:nvCxnSpPr>
          <p:cNvPr id="104" name="Straight Arrow Connector 103"/>
          <p:cNvCxnSpPr>
            <a:stCxn id="97" idx="3"/>
            <a:endCxn id="77" idx="1"/>
          </p:cNvCxnSpPr>
          <p:nvPr/>
        </p:nvCxnSpPr>
        <p:spPr>
          <a:xfrm flipV="1">
            <a:off x="2520358" y="2417660"/>
            <a:ext cx="2155235" cy="639827"/>
          </a:xfrm>
          <a:prstGeom prst="straightConnector1">
            <a:avLst/>
          </a:prstGeom>
          <a:noFill/>
          <a:ln w="6350" cap="flat" cmpd="sng" algn="ctr">
            <a:solidFill>
              <a:srgbClr val="5B9BD5"/>
            </a:solidFill>
            <a:prstDash val="solid"/>
            <a:miter lim="800000"/>
            <a:tailEnd type="triangle"/>
          </a:ln>
          <a:effectLst/>
        </p:spPr>
      </p:cxnSp>
      <p:cxnSp>
        <p:nvCxnSpPr>
          <p:cNvPr id="105" name="Straight Arrow Connector 104"/>
          <p:cNvCxnSpPr>
            <a:stCxn id="97" idx="3"/>
            <a:endCxn id="78" idx="1"/>
          </p:cNvCxnSpPr>
          <p:nvPr/>
        </p:nvCxnSpPr>
        <p:spPr>
          <a:xfrm flipV="1">
            <a:off x="2520358" y="2967052"/>
            <a:ext cx="2155235" cy="90436"/>
          </a:xfrm>
          <a:prstGeom prst="straightConnector1">
            <a:avLst/>
          </a:prstGeom>
          <a:noFill/>
          <a:ln w="6350" cap="flat" cmpd="sng" algn="ctr">
            <a:solidFill>
              <a:srgbClr val="5B9BD5"/>
            </a:solidFill>
            <a:prstDash val="solid"/>
            <a:miter lim="800000"/>
            <a:tailEnd type="triangle"/>
          </a:ln>
          <a:effectLst/>
        </p:spPr>
      </p:cxnSp>
      <p:sp>
        <p:nvSpPr>
          <p:cNvPr id="109" name="Rectangle 108"/>
          <p:cNvSpPr/>
          <p:nvPr/>
        </p:nvSpPr>
        <p:spPr>
          <a:xfrm>
            <a:off x="7385816" y="144728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0" name="TextBox 109"/>
          <p:cNvSpPr txBox="1"/>
          <p:nvPr/>
        </p:nvSpPr>
        <p:spPr>
          <a:xfrm>
            <a:off x="8010378" y="139606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a:t>
            </a:r>
          </a:p>
        </p:txBody>
      </p:sp>
      <p:sp>
        <p:nvSpPr>
          <p:cNvPr id="111" name="Rectangle 110"/>
          <p:cNvSpPr/>
          <p:nvPr/>
        </p:nvSpPr>
        <p:spPr>
          <a:xfrm>
            <a:off x="2447277" y="3613299"/>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2" name="Oval 111"/>
          <p:cNvSpPr/>
          <p:nvPr/>
        </p:nvSpPr>
        <p:spPr>
          <a:xfrm>
            <a:off x="2447276" y="3916138"/>
            <a:ext cx="632617" cy="17909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3" name="TextBox 112"/>
          <p:cNvSpPr txBox="1"/>
          <p:nvPr/>
        </p:nvSpPr>
        <p:spPr>
          <a:xfrm>
            <a:off x="3124508" y="3565236"/>
            <a:ext cx="891591"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Object</a:t>
            </a:r>
          </a:p>
        </p:txBody>
      </p:sp>
      <p:sp>
        <p:nvSpPr>
          <p:cNvPr id="114" name="TextBox 113"/>
          <p:cNvSpPr txBox="1"/>
          <p:nvPr/>
        </p:nvSpPr>
        <p:spPr>
          <a:xfrm>
            <a:off x="3124508" y="3865866"/>
            <a:ext cx="1026243"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Attribute</a:t>
            </a:r>
          </a:p>
        </p:txBody>
      </p:sp>
      <p:sp>
        <p:nvSpPr>
          <p:cNvPr id="2065" name="TextBox 2064"/>
          <p:cNvSpPr txBox="1"/>
          <p:nvPr/>
        </p:nvSpPr>
        <p:spPr>
          <a:xfrm>
            <a:off x="6378367" y="3695136"/>
            <a:ext cx="2425664" cy="230832"/>
          </a:xfrm>
          <a:prstGeom prst="rect">
            <a:avLst/>
          </a:prstGeom>
          <a:noFill/>
        </p:spPr>
        <p:txBody>
          <a:bodyPr wrap="none" rtlCol="0">
            <a:spAutoFit/>
          </a:bodyPr>
          <a:lstStyle/>
          <a:p>
            <a:r>
              <a:rPr lang="en-GB" sz="900" dirty="0" smtClean="0"/>
              <a:t>Area, service, capability set, operation</a:t>
            </a:r>
            <a:endParaRPr lang="en-GB" sz="900" dirty="0"/>
          </a:p>
        </p:txBody>
      </p:sp>
    </p:spTree>
    <p:extLst>
      <p:ext uri="{BB962C8B-B14F-4D97-AF65-F5344CB8AC3E}">
        <p14:creationId xmlns:p14="http://schemas.microsoft.com/office/powerpoint/2010/main" val="11134256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Based Access control</a:t>
            </a:r>
            <a:endParaRPr lang="en-GB" dirty="0"/>
          </a:p>
        </p:txBody>
      </p:sp>
      <p:sp>
        <p:nvSpPr>
          <p:cNvPr id="60" name="Rectangle 59"/>
          <p:cNvSpPr/>
          <p:nvPr/>
        </p:nvSpPr>
        <p:spPr>
          <a:xfrm>
            <a:off x="7379956" y="1661483"/>
            <a:ext cx="636284" cy="156210"/>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TextBox 60"/>
          <p:cNvSpPr txBox="1"/>
          <p:nvPr/>
        </p:nvSpPr>
        <p:spPr>
          <a:xfrm>
            <a:off x="8022102" y="1621665"/>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62" name="Rectangle 61"/>
          <p:cNvSpPr/>
          <p:nvPr/>
        </p:nvSpPr>
        <p:spPr>
          <a:xfrm>
            <a:off x="7385818" y="1869232"/>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8010378" y="1834229"/>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2,1,5,2</a:t>
            </a:r>
          </a:p>
        </p:txBody>
      </p:sp>
      <p:sp>
        <p:nvSpPr>
          <p:cNvPr id="64" name="Rectangle 63"/>
          <p:cNvSpPr/>
          <p:nvPr/>
        </p:nvSpPr>
        <p:spPr>
          <a:xfrm>
            <a:off x="7379956" y="2081796"/>
            <a:ext cx="636284" cy="156210"/>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8022102" y="2041978"/>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66" name="Rectangle 65"/>
          <p:cNvSpPr/>
          <p:nvPr/>
        </p:nvSpPr>
        <p:spPr>
          <a:xfrm>
            <a:off x="7385818" y="228954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7" name="TextBox 66"/>
          <p:cNvSpPr txBox="1"/>
          <p:nvPr/>
        </p:nvSpPr>
        <p:spPr>
          <a:xfrm>
            <a:off x="8027963" y="2249727"/>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4,1,2,2</a:t>
            </a:r>
          </a:p>
        </p:txBody>
      </p:sp>
      <p:sp>
        <p:nvSpPr>
          <p:cNvPr id="68" name="Rectangle 67"/>
          <p:cNvSpPr/>
          <p:nvPr/>
        </p:nvSpPr>
        <p:spPr>
          <a:xfrm>
            <a:off x="7385817" y="2486534"/>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9" name="TextBox 68"/>
          <p:cNvSpPr txBox="1"/>
          <p:nvPr/>
        </p:nvSpPr>
        <p:spPr>
          <a:xfrm>
            <a:off x="8027962" y="244671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a:t>
            </a:r>
          </a:p>
        </p:txBody>
      </p:sp>
      <p:sp>
        <p:nvSpPr>
          <p:cNvPr id="70" name="Rectangle 69"/>
          <p:cNvSpPr/>
          <p:nvPr/>
        </p:nvSpPr>
        <p:spPr>
          <a:xfrm>
            <a:off x="7391678" y="2694283"/>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1" name="TextBox 70"/>
          <p:cNvSpPr txBox="1"/>
          <p:nvPr/>
        </p:nvSpPr>
        <p:spPr>
          <a:xfrm>
            <a:off x="8033823" y="265446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a:t>
            </a:r>
          </a:p>
        </p:txBody>
      </p:sp>
      <p:sp>
        <p:nvSpPr>
          <p:cNvPr id="72" name="Rectangle 71"/>
          <p:cNvSpPr/>
          <p:nvPr/>
        </p:nvSpPr>
        <p:spPr>
          <a:xfrm>
            <a:off x="7391677" y="290299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3" name="TextBox 72"/>
          <p:cNvSpPr txBox="1"/>
          <p:nvPr/>
        </p:nvSpPr>
        <p:spPr>
          <a:xfrm>
            <a:off x="8033822" y="2863177"/>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2,1,2,*</a:t>
            </a:r>
          </a:p>
        </p:txBody>
      </p:sp>
      <p:sp>
        <p:nvSpPr>
          <p:cNvPr id="74" name="Rectangle 73"/>
          <p:cNvSpPr/>
          <p:nvPr/>
        </p:nvSpPr>
        <p:spPr>
          <a:xfrm>
            <a:off x="7397538" y="3110744"/>
            <a:ext cx="636284" cy="156210"/>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5" name="TextBox 74"/>
          <p:cNvSpPr txBox="1"/>
          <p:nvPr/>
        </p:nvSpPr>
        <p:spPr>
          <a:xfrm>
            <a:off x="8039683" y="3070926"/>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76" name="Rectangle 75"/>
          <p:cNvSpPr/>
          <p:nvPr/>
        </p:nvSpPr>
        <p:spPr>
          <a:xfrm>
            <a:off x="4675593" y="1816477"/>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7" name="Rectangle 76"/>
          <p:cNvSpPr/>
          <p:nvPr/>
        </p:nvSpPr>
        <p:spPr>
          <a:xfrm>
            <a:off x="4675593" y="2327225"/>
            <a:ext cx="632617" cy="180872"/>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8" name="Rectangle 77"/>
          <p:cNvSpPr/>
          <p:nvPr/>
        </p:nvSpPr>
        <p:spPr>
          <a:xfrm>
            <a:off x="4675593" y="2876615"/>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9" name="Oval 78"/>
          <p:cNvSpPr/>
          <p:nvPr/>
        </p:nvSpPr>
        <p:spPr>
          <a:xfrm>
            <a:off x="4059824" y="1553635"/>
            <a:ext cx="801662" cy="18983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0" name="Oval 79"/>
          <p:cNvSpPr/>
          <p:nvPr/>
        </p:nvSpPr>
        <p:spPr>
          <a:xfrm>
            <a:off x="4115191" y="2055441"/>
            <a:ext cx="958557" cy="211937"/>
          </a:xfrm>
          <a:prstGeom prst="ellipse">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1" name="Oval 80"/>
          <p:cNvSpPr/>
          <p:nvPr/>
        </p:nvSpPr>
        <p:spPr>
          <a:xfrm>
            <a:off x="4150750" y="2596659"/>
            <a:ext cx="1078587" cy="20906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Aggregation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82" name="Straight Arrow Connector 81"/>
          <p:cNvCxnSpPr>
            <a:stCxn id="76" idx="0"/>
            <a:endCxn id="79" idx="5"/>
          </p:cNvCxnSpPr>
          <p:nvPr/>
        </p:nvCxnSpPr>
        <p:spPr>
          <a:xfrm flipH="1" flipV="1">
            <a:off x="4744085" y="1715665"/>
            <a:ext cx="247817" cy="100812"/>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flipV="1">
            <a:off x="4883249" y="2230962"/>
            <a:ext cx="56471" cy="117165"/>
          </a:xfrm>
          <a:prstGeom prst="straightConnector1">
            <a:avLst/>
          </a:prstGeom>
          <a:noFill/>
          <a:ln w="6350" cap="flat" cmpd="sng" algn="ctr">
            <a:solidFill>
              <a:srgbClr val="5B9BD5"/>
            </a:solidFill>
            <a:prstDash val="solid"/>
            <a:miter lim="800000"/>
            <a:tailEnd type="triangle"/>
          </a:ln>
          <a:effectLst/>
        </p:spPr>
      </p:cxnSp>
      <p:cxnSp>
        <p:nvCxnSpPr>
          <p:cNvPr id="84" name="Straight Arrow Connector 83"/>
          <p:cNvCxnSpPr/>
          <p:nvPr/>
        </p:nvCxnSpPr>
        <p:spPr>
          <a:xfrm flipH="1" flipV="1">
            <a:off x="4883248" y="2756629"/>
            <a:ext cx="56471" cy="117165"/>
          </a:xfrm>
          <a:prstGeom prst="straightConnector1">
            <a:avLst/>
          </a:prstGeom>
          <a:noFill/>
          <a:ln w="6350" cap="flat" cmpd="sng" algn="ctr">
            <a:solidFill>
              <a:srgbClr val="5B9BD5"/>
            </a:solidFill>
            <a:prstDash val="solid"/>
            <a:miter lim="800000"/>
            <a:tailEnd type="triangle"/>
          </a:ln>
          <a:effectLst/>
        </p:spPr>
      </p:cxnSp>
      <p:cxnSp>
        <p:nvCxnSpPr>
          <p:cNvPr id="85" name="Straight Arrow Connector 84"/>
          <p:cNvCxnSpPr>
            <a:stCxn id="76" idx="3"/>
            <a:endCxn id="74" idx="1"/>
          </p:cNvCxnSpPr>
          <p:nvPr/>
        </p:nvCxnSpPr>
        <p:spPr>
          <a:xfrm>
            <a:off x="5308210" y="1906913"/>
            <a:ext cx="2089328" cy="1281936"/>
          </a:xfrm>
          <a:prstGeom prst="straightConnector1">
            <a:avLst/>
          </a:prstGeom>
          <a:noFill/>
          <a:ln w="6350" cap="flat" cmpd="sng" algn="ctr">
            <a:solidFill>
              <a:srgbClr val="5B9BD5"/>
            </a:solidFill>
            <a:prstDash val="solid"/>
            <a:miter lim="800000"/>
            <a:tailEnd type="triangle"/>
          </a:ln>
          <a:effectLst/>
        </p:spPr>
      </p:cxnSp>
      <p:cxnSp>
        <p:nvCxnSpPr>
          <p:cNvPr id="86" name="Straight Arrow Connector 85"/>
          <p:cNvCxnSpPr>
            <a:stCxn id="76" idx="3"/>
            <a:endCxn id="62" idx="1"/>
          </p:cNvCxnSpPr>
          <p:nvPr/>
        </p:nvCxnSpPr>
        <p:spPr>
          <a:xfrm>
            <a:off x="5308210" y="1906913"/>
            <a:ext cx="2077608" cy="40424"/>
          </a:xfrm>
          <a:prstGeom prst="straightConnector1">
            <a:avLst/>
          </a:prstGeom>
          <a:noFill/>
          <a:ln w="6350" cap="flat" cmpd="sng" algn="ctr">
            <a:solidFill>
              <a:srgbClr val="5B9BD5"/>
            </a:solidFill>
            <a:prstDash val="solid"/>
            <a:miter lim="800000"/>
            <a:tailEnd type="triangle"/>
          </a:ln>
          <a:effectLst/>
        </p:spPr>
      </p:cxnSp>
      <p:cxnSp>
        <p:nvCxnSpPr>
          <p:cNvPr id="87" name="Straight Arrow Connector 86"/>
          <p:cNvCxnSpPr>
            <a:stCxn id="76" idx="3"/>
            <a:endCxn id="68" idx="1"/>
          </p:cNvCxnSpPr>
          <p:nvPr/>
        </p:nvCxnSpPr>
        <p:spPr>
          <a:xfrm>
            <a:off x="5308210" y="1906913"/>
            <a:ext cx="2077607" cy="657726"/>
          </a:xfrm>
          <a:prstGeom prst="straightConnector1">
            <a:avLst/>
          </a:prstGeom>
          <a:noFill/>
          <a:ln w="6350" cap="flat" cmpd="sng" algn="ctr">
            <a:solidFill>
              <a:srgbClr val="5B9BD5"/>
            </a:solidFill>
            <a:prstDash val="solid"/>
            <a:miter lim="800000"/>
            <a:tailEnd type="triangle"/>
          </a:ln>
          <a:effectLst/>
        </p:spPr>
      </p:cxnSp>
      <p:cxnSp>
        <p:nvCxnSpPr>
          <p:cNvPr id="88" name="Straight Arrow Connector 87"/>
          <p:cNvCxnSpPr>
            <a:stCxn id="77" idx="3"/>
            <a:endCxn id="60" idx="1"/>
          </p:cNvCxnSpPr>
          <p:nvPr/>
        </p:nvCxnSpPr>
        <p:spPr>
          <a:xfrm flipV="1">
            <a:off x="5308210" y="1739588"/>
            <a:ext cx="2071746" cy="678073"/>
          </a:xfrm>
          <a:prstGeom prst="straightConnector1">
            <a:avLst/>
          </a:prstGeom>
          <a:noFill/>
          <a:ln w="19050" cap="flat" cmpd="sng" algn="ctr">
            <a:solidFill>
              <a:srgbClr val="008542"/>
            </a:solidFill>
            <a:prstDash val="solid"/>
            <a:miter lim="800000"/>
            <a:tailEnd type="triangle"/>
          </a:ln>
          <a:effectLst/>
        </p:spPr>
      </p:cxnSp>
      <p:cxnSp>
        <p:nvCxnSpPr>
          <p:cNvPr id="89" name="Straight Arrow Connector 88"/>
          <p:cNvCxnSpPr>
            <a:stCxn id="77" idx="3"/>
            <a:endCxn id="74" idx="1"/>
          </p:cNvCxnSpPr>
          <p:nvPr/>
        </p:nvCxnSpPr>
        <p:spPr>
          <a:xfrm>
            <a:off x="5308210" y="2417661"/>
            <a:ext cx="2089328" cy="771188"/>
          </a:xfrm>
          <a:prstGeom prst="straightConnector1">
            <a:avLst/>
          </a:prstGeom>
          <a:noFill/>
          <a:ln w="19050" cap="flat" cmpd="sng" algn="ctr">
            <a:solidFill>
              <a:srgbClr val="008542"/>
            </a:solidFill>
            <a:prstDash val="solid"/>
            <a:miter lim="800000"/>
            <a:tailEnd type="triangle"/>
          </a:ln>
          <a:effectLst/>
        </p:spPr>
      </p:cxnSp>
      <p:cxnSp>
        <p:nvCxnSpPr>
          <p:cNvPr id="90" name="Straight Arrow Connector 89"/>
          <p:cNvCxnSpPr>
            <a:stCxn id="77" idx="3"/>
            <a:endCxn id="64" idx="1"/>
          </p:cNvCxnSpPr>
          <p:nvPr/>
        </p:nvCxnSpPr>
        <p:spPr>
          <a:xfrm flipV="1">
            <a:off x="5308210" y="2159901"/>
            <a:ext cx="2071746" cy="257760"/>
          </a:xfrm>
          <a:prstGeom prst="straightConnector1">
            <a:avLst/>
          </a:prstGeom>
          <a:noFill/>
          <a:ln w="19050" cap="flat" cmpd="sng" algn="ctr">
            <a:solidFill>
              <a:srgbClr val="008542"/>
            </a:solidFill>
            <a:prstDash val="solid"/>
            <a:miter lim="800000"/>
            <a:tailEnd type="triangle"/>
          </a:ln>
          <a:effectLst/>
        </p:spPr>
      </p:cxnSp>
      <p:cxnSp>
        <p:nvCxnSpPr>
          <p:cNvPr id="91" name="Straight Arrow Connector 90"/>
          <p:cNvCxnSpPr>
            <a:stCxn id="78" idx="3"/>
            <a:endCxn id="70" idx="1"/>
          </p:cNvCxnSpPr>
          <p:nvPr/>
        </p:nvCxnSpPr>
        <p:spPr>
          <a:xfrm flipV="1">
            <a:off x="5308210" y="2772388"/>
            <a:ext cx="2083468" cy="194663"/>
          </a:xfrm>
          <a:prstGeom prst="straightConnector1">
            <a:avLst/>
          </a:prstGeom>
          <a:noFill/>
          <a:ln w="6350" cap="flat" cmpd="sng" algn="ctr">
            <a:solidFill>
              <a:srgbClr val="5B9BD5"/>
            </a:solidFill>
            <a:prstDash val="solid"/>
            <a:miter lim="800000"/>
            <a:tailEnd type="triangle"/>
          </a:ln>
          <a:effectLst/>
        </p:spPr>
      </p:cxnSp>
      <p:sp>
        <p:nvSpPr>
          <p:cNvPr id="92" name="Rectangle 91"/>
          <p:cNvSpPr/>
          <p:nvPr/>
        </p:nvSpPr>
        <p:spPr>
          <a:xfrm>
            <a:off x="1886514" y="1837982"/>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3" name="Oval 92"/>
          <p:cNvSpPr/>
          <p:nvPr/>
        </p:nvSpPr>
        <p:spPr>
          <a:xfrm>
            <a:off x="540155" y="1407569"/>
            <a:ext cx="1268715" cy="2558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94" name="Oval 93"/>
          <p:cNvSpPr/>
          <p:nvPr/>
        </p:nvSpPr>
        <p:spPr>
          <a:xfrm>
            <a:off x="594751" y="2181874"/>
            <a:ext cx="1061720" cy="22142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Username1</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95" name="Straight Arrow Connector 94"/>
          <p:cNvCxnSpPr>
            <a:stCxn id="92" idx="1"/>
            <a:endCxn id="93" idx="5"/>
          </p:cNvCxnSpPr>
          <p:nvPr/>
        </p:nvCxnSpPr>
        <p:spPr>
          <a:xfrm flipH="1" flipV="1">
            <a:off x="1623071" y="1625908"/>
            <a:ext cx="263443" cy="302510"/>
          </a:xfrm>
          <a:prstGeom prst="straightConnector1">
            <a:avLst/>
          </a:prstGeom>
          <a:noFill/>
          <a:ln w="6350" cap="flat" cmpd="sng" algn="ctr">
            <a:solidFill>
              <a:srgbClr val="5B9BD5"/>
            </a:solidFill>
            <a:prstDash val="solid"/>
            <a:miter lim="800000"/>
            <a:tailEnd type="triangle"/>
          </a:ln>
          <a:effectLst/>
        </p:spPr>
      </p:cxnSp>
      <p:cxnSp>
        <p:nvCxnSpPr>
          <p:cNvPr id="96" name="Straight Arrow Connector 95"/>
          <p:cNvCxnSpPr>
            <a:stCxn id="92" idx="1"/>
            <a:endCxn id="94" idx="7"/>
          </p:cNvCxnSpPr>
          <p:nvPr/>
        </p:nvCxnSpPr>
        <p:spPr>
          <a:xfrm flipH="1">
            <a:off x="1500986" y="1928418"/>
            <a:ext cx="385528" cy="285882"/>
          </a:xfrm>
          <a:prstGeom prst="straightConnector1">
            <a:avLst/>
          </a:prstGeom>
          <a:noFill/>
          <a:ln w="6350" cap="flat" cmpd="sng" algn="ctr">
            <a:solidFill>
              <a:srgbClr val="5B9BD5"/>
            </a:solidFill>
            <a:prstDash val="solid"/>
            <a:miter lim="800000"/>
            <a:tailEnd type="triangle"/>
          </a:ln>
          <a:effectLst/>
        </p:spPr>
      </p:cxnSp>
      <p:sp>
        <p:nvSpPr>
          <p:cNvPr id="97" name="Rectangle 96"/>
          <p:cNvSpPr/>
          <p:nvPr/>
        </p:nvSpPr>
        <p:spPr>
          <a:xfrm>
            <a:off x="1887742" y="2967051"/>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8" name="Oval 97"/>
          <p:cNvSpPr/>
          <p:nvPr/>
        </p:nvSpPr>
        <p:spPr>
          <a:xfrm>
            <a:off x="541384" y="2506556"/>
            <a:ext cx="1267486" cy="28588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99" name="Oval 98"/>
          <p:cNvSpPr/>
          <p:nvPr/>
        </p:nvSpPr>
        <p:spPr>
          <a:xfrm>
            <a:off x="594039" y="3317720"/>
            <a:ext cx="1062432" cy="21321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Username2</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00" name="Straight Arrow Connector 99"/>
          <p:cNvCxnSpPr>
            <a:stCxn id="97" idx="1"/>
            <a:endCxn id="98" idx="5"/>
          </p:cNvCxnSpPr>
          <p:nvPr/>
        </p:nvCxnSpPr>
        <p:spPr>
          <a:xfrm flipH="1" flipV="1">
            <a:off x="1623251" y="2750571"/>
            <a:ext cx="264491" cy="306916"/>
          </a:xfrm>
          <a:prstGeom prst="straightConnector1">
            <a:avLst/>
          </a:prstGeom>
          <a:noFill/>
          <a:ln w="6350" cap="flat" cmpd="sng" algn="ctr">
            <a:solidFill>
              <a:srgbClr val="5B9BD5"/>
            </a:solidFill>
            <a:prstDash val="solid"/>
            <a:miter lim="800000"/>
            <a:tailEnd type="triangle"/>
          </a:ln>
          <a:effectLst/>
        </p:spPr>
      </p:cxnSp>
      <p:cxnSp>
        <p:nvCxnSpPr>
          <p:cNvPr id="101" name="Straight Arrow Connector 100"/>
          <p:cNvCxnSpPr>
            <a:stCxn id="97" idx="1"/>
            <a:endCxn id="99" idx="7"/>
          </p:cNvCxnSpPr>
          <p:nvPr/>
        </p:nvCxnSpPr>
        <p:spPr>
          <a:xfrm flipH="1">
            <a:off x="1500881" y="3057487"/>
            <a:ext cx="386861" cy="291457"/>
          </a:xfrm>
          <a:prstGeom prst="straightConnector1">
            <a:avLst/>
          </a:prstGeom>
          <a:noFill/>
          <a:ln w="6350" cap="flat" cmpd="sng" algn="ctr">
            <a:solidFill>
              <a:srgbClr val="5B9BD5"/>
            </a:solidFill>
            <a:prstDash val="solid"/>
            <a:miter lim="800000"/>
            <a:tailEnd type="triangle"/>
          </a:ln>
          <a:effectLst/>
        </p:spPr>
      </p:cxnSp>
      <p:cxnSp>
        <p:nvCxnSpPr>
          <p:cNvPr id="102" name="Straight Arrow Connector 101"/>
          <p:cNvCxnSpPr>
            <a:stCxn id="92" idx="3"/>
            <a:endCxn id="76" idx="1"/>
          </p:cNvCxnSpPr>
          <p:nvPr/>
        </p:nvCxnSpPr>
        <p:spPr>
          <a:xfrm flipV="1">
            <a:off x="2519131" y="1906913"/>
            <a:ext cx="2156462" cy="21506"/>
          </a:xfrm>
          <a:prstGeom prst="straightConnector1">
            <a:avLst/>
          </a:prstGeom>
          <a:noFill/>
          <a:ln w="6350" cap="flat" cmpd="sng" algn="ctr">
            <a:solidFill>
              <a:srgbClr val="5B9BD5"/>
            </a:solidFill>
            <a:prstDash val="solid"/>
            <a:miter lim="800000"/>
            <a:tailEnd type="triangle"/>
          </a:ln>
          <a:effectLst/>
        </p:spPr>
      </p:cxnSp>
      <p:cxnSp>
        <p:nvCxnSpPr>
          <p:cNvPr id="103" name="Straight Arrow Connector 102"/>
          <p:cNvCxnSpPr>
            <a:stCxn id="92" idx="3"/>
            <a:endCxn id="77" idx="1"/>
          </p:cNvCxnSpPr>
          <p:nvPr/>
        </p:nvCxnSpPr>
        <p:spPr>
          <a:xfrm>
            <a:off x="2519131" y="1928419"/>
            <a:ext cx="2156462" cy="489242"/>
          </a:xfrm>
          <a:prstGeom prst="straightConnector1">
            <a:avLst/>
          </a:prstGeom>
          <a:noFill/>
          <a:ln w="6350" cap="flat" cmpd="sng" algn="ctr">
            <a:solidFill>
              <a:srgbClr val="5B9BD5"/>
            </a:solidFill>
            <a:prstDash val="solid"/>
            <a:miter lim="800000"/>
            <a:tailEnd type="triangle"/>
          </a:ln>
          <a:effectLst/>
        </p:spPr>
      </p:cxnSp>
      <p:cxnSp>
        <p:nvCxnSpPr>
          <p:cNvPr id="104" name="Straight Arrow Connector 103"/>
          <p:cNvCxnSpPr>
            <a:stCxn id="97" idx="3"/>
            <a:endCxn id="77" idx="1"/>
          </p:cNvCxnSpPr>
          <p:nvPr/>
        </p:nvCxnSpPr>
        <p:spPr>
          <a:xfrm flipV="1">
            <a:off x="2520358" y="2417660"/>
            <a:ext cx="2155235" cy="639827"/>
          </a:xfrm>
          <a:prstGeom prst="straightConnector1">
            <a:avLst/>
          </a:prstGeom>
          <a:noFill/>
          <a:ln w="6350" cap="flat" cmpd="sng" algn="ctr">
            <a:solidFill>
              <a:srgbClr val="5B9BD5"/>
            </a:solidFill>
            <a:prstDash val="solid"/>
            <a:miter lim="800000"/>
            <a:tailEnd type="triangle"/>
          </a:ln>
          <a:effectLst/>
        </p:spPr>
      </p:cxnSp>
      <p:cxnSp>
        <p:nvCxnSpPr>
          <p:cNvPr id="105" name="Straight Arrow Connector 104"/>
          <p:cNvCxnSpPr>
            <a:stCxn id="97" idx="3"/>
            <a:endCxn id="78" idx="1"/>
          </p:cNvCxnSpPr>
          <p:nvPr/>
        </p:nvCxnSpPr>
        <p:spPr>
          <a:xfrm flipV="1">
            <a:off x="2520358" y="2967052"/>
            <a:ext cx="2155235" cy="90436"/>
          </a:xfrm>
          <a:prstGeom prst="straightConnector1">
            <a:avLst/>
          </a:prstGeom>
          <a:noFill/>
          <a:ln w="6350" cap="flat" cmpd="sng" algn="ctr">
            <a:solidFill>
              <a:srgbClr val="5B9BD5"/>
            </a:solidFill>
            <a:prstDash val="solid"/>
            <a:miter lim="800000"/>
            <a:tailEnd type="triangle"/>
          </a:ln>
          <a:effectLst/>
        </p:spPr>
      </p:cxnSp>
      <p:sp>
        <p:nvSpPr>
          <p:cNvPr id="109" name="Rectangle 108"/>
          <p:cNvSpPr/>
          <p:nvPr/>
        </p:nvSpPr>
        <p:spPr>
          <a:xfrm>
            <a:off x="7385816" y="1447285"/>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0" name="TextBox 109"/>
          <p:cNvSpPr txBox="1"/>
          <p:nvPr/>
        </p:nvSpPr>
        <p:spPr>
          <a:xfrm>
            <a:off x="8010378" y="139606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a:t>
            </a:r>
          </a:p>
        </p:txBody>
      </p:sp>
      <p:sp>
        <p:nvSpPr>
          <p:cNvPr id="111" name="Rectangle 110"/>
          <p:cNvSpPr/>
          <p:nvPr/>
        </p:nvSpPr>
        <p:spPr>
          <a:xfrm>
            <a:off x="2447277" y="3613299"/>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2" name="Oval 111"/>
          <p:cNvSpPr/>
          <p:nvPr/>
        </p:nvSpPr>
        <p:spPr>
          <a:xfrm>
            <a:off x="2447276" y="3916138"/>
            <a:ext cx="632617" cy="17909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3" name="TextBox 112"/>
          <p:cNvSpPr txBox="1"/>
          <p:nvPr/>
        </p:nvSpPr>
        <p:spPr>
          <a:xfrm>
            <a:off x="3124508" y="3565236"/>
            <a:ext cx="891591"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Object</a:t>
            </a:r>
          </a:p>
        </p:txBody>
      </p:sp>
      <p:sp>
        <p:nvSpPr>
          <p:cNvPr id="114" name="TextBox 113"/>
          <p:cNvSpPr txBox="1"/>
          <p:nvPr/>
        </p:nvSpPr>
        <p:spPr>
          <a:xfrm>
            <a:off x="3124508" y="3865866"/>
            <a:ext cx="1026243"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Attribute</a:t>
            </a:r>
          </a:p>
        </p:txBody>
      </p:sp>
      <p:sp>
        <p:nvSpPr>
          <p:cNvPr id="2065" name="TextBox 2064"/>
          <p:cNvSpPr txBox="1"/>
          <p:nvPr/>
        </p:nvSpPr>
        <p:spPr>
          <a:xfrm>
            <a:off x="6378367" y="3695136"/>
            <a:ext cx="2425664" cy="230832"/>
          </a:xfrm>
          <a:prstGeom prst="rect">
            <a:avLst/>
          </a:prstGeom>
          <a:noFill/>
        </p:spPr>
        <p:txBody>
          <a:bodyPr wrap="none" rtlCol="0">
            <a:spAutoFit/>
          </a:bodyPr>
          <a:lstStyle/>
          <a:p>
            <a:r>
              <a:rPr lang="en-GB" sz="900" dirty="0" smtClean="0"/>
              <a:t>Area, service, capability set, operation</a:t>
            </a:r>
            <a:endParaRPr lang="en-GB" sz="900" dirty="0"/>
          </a:p>
        </p:txBody>
      </p:sp>
    </p:spTree>
    <p:extLst>
      <p:ext uri="{BB962C8B-B14F-4D97-AF65-F5344CB8AC3E}">
        <p14:creationId xmlns:p14="http://schemas.microsoft.com/office/powerpoint/2010/main" val="90029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43086" y="619991"/>
            <a:ext cx="9000914"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a:t>Role Based Access control</a:t>
            </a:r>
          </a:p>
        </p:txBody>
      </p:sp>
      <p:sp>
        <p:nvSpPr>
          <p:cNvPr id="4" name="Rounded Rectangle 3"/>
          <p:cNvSpPr/>
          <p:nvPr/>
        </p:nvSpPr>
        <p:spPr>
          <a:xfrm>
            <a:off x="170049" y="2203613"/>
            <a:ext cx="2144846" cy="298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smtClean="0">
                <a:latin typeface="Calibri" panose="020F0502020204030204" pitchFamily="34" charset="0"/>
                <a:cs typeface="Calibri" panose="020F0502020204030204" pitchFamily="34" charset="0"/>
              </a:rPr>
              <a:t>Authorisation (SLS Component)</a:t>
            </a:r>
            <a:endParaRPr lang="en-GB" sz="1013" dirty="0">
              <a:latin typeface="Calibri" panose="020F0502020204030204" pitchFamily="34" charset="0"/>
              <a:cs typeface="Calibri" panose="020F0502020204030204" pitchFamily="34" charset="0"/>
            </a:endParaRPr>
          </a:p>
        </p:txBody>
      </p:sp>
      <p:cxnSp>
        <p:nvCxnSpPr>
          <p:cNvPr id="5" name="Straight Arrow Connector 4"/>
          <p:cNvCxnSpPr/>
          <p:nvPr/>
        </p:nvCxnSpPr>
        <p:spPr>
          <a:xfrm>
            <a:off x="1242472" y="1734486"/>
            <a:ext cx="0" cy="452113"/>
          </a:xfrm>
          <a:prstGeom prst="straightConnector1">
            <a:avLst/>
          </a:prstGeom>
          <a:noFill/>
          <a:ln w="6350" cap="flat" cmpd="sng" algn="ctr">
            <a:solidFill>
              <a:sysClr val="windowText" lastClr="000000"/>
            </a:solidFill>
            <a:prstDash val="dash"/>
            <a:miter lim="800000"/>
            <a:tailEnd type="triangle"/>
          </a:ln>
          <a:effectLst/>
        </p:spPr>
      </p:cxnSp>
      <p:sp>
        <p:nvSpPr>
          <p:cNvPr id="7" name="TextBox 6"/>
          <p:cNvSpPr txBox="1"/>
          <p:nvPr/>
        </p:nvSpPr>
        <p:spPr>
          <a:xfrm>
            <a:off x="1410698" y="1288069"/>
            <a:ext cx="2191626" cy="646331"/>
          </a:xfrm>
          <a:prstGeom prst="rect">
            <a:avLst/>
          </a:prstGeom>
          <a:noFill/>
        </p:spPr>
        <p:txBody>
          <a:bodyPr wrap="none" rtlCol="0">
            <a:spAutoFit/>
          </a:bodyPr>
          <a:lstStyle/>
          <a:p>
            <a:r>
              <a:rPr lang="en-GB" sz="1200" dirty="0" err="1" smtClean="0"/>
              <a:t>Prfl</a:t>
            </a:r>
            <a:r>
              <a:rPr lang="en-GB" sz="1200" dirty="0" smtClean="0"/>
              <a:t> : </a:t>
            </a:r>
          </a:p>
          <a:p>
            <a:r>
              <a:rPr lang="en-GB" sz="1200" dirty="0" smtClean="0"/>
              <a:t>username = “username1”</a:t>
            </a:r>
          </a:p>
          <a:p>
            <a:r>
              <a:rPr lang="en-GB" sz="1200" dirty="0" smtClean="0"/>
              <a:t>role =  “Telemetry”</a:t>
            </a:r>
            <a:endParaRPr lang="en-GB" dirty="0"/>
          </a:p>
        </p:txBody>
      </p:sp>
      <p:sp>
        <p:nvSpPr>
          <p:cNvPr id="28" name="Rectangle 27"/>
          <p:cNvSpPr/>
          <p:nvPr/>
        </p:nvSpPr>
        <p:spPr>
          <a:xfrm>
            <a:off x="8408992" y="1494601"/>
            <a:ext cx="632617" cy="180872"/>
          </a:xfrm>
          <a:prstGeom prst="rect">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9" name="Rectangle 28"/>
          <p:cNvSpPr/>
          <p:nvPr/>
        </p:nvSpPr>
        <p:spPr>
          <a:xfrm>
            <a:off x="8408992" y="2005349"/>
            <a:ext cx="632617" cy="180872"/>
          </a:xfrm>
          <a:prstGeom prst="rect">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0" name="Rectangle 29"/>
          <p:cNvSpPr/>
          <p:nvPr/>
        </p:nvSpPr>
        <p:spPr>
          <a:xfrm>
            <a:off x="8408992" y="2554739"/>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1" name="Oval 30"/>
          <p:cNvSpPr/>
          <p:nvPr/>
        </p:nvSpPr>
        <p:spPr>
          <a:xfrm>
            <a:off x="7793223" y="1231759"/>
            <a:ext cx="801662" cy="189830"/>
          </a:xfrm>
          <a:prstGeom prst="ellipse">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2" name="Oval 31"/>
          <p:cNvSpPr/>
          <p:nvPr/>
        </p:nvSpPr>
        <p:spPr>
          <a:xfrm>
            <a:off x="7848590" y="1733565"/>
            <a:ext cx="958557" cy="211937"/>
          </a:xfrm>
          <a:prstGeom prst="ellipse">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 name="Oval 32"/>
          <p:cNvSpPr/>
          <p:nvPr/>
        </p:nvSpPr>
        <p:spPr>
          <a:xfrm>
            <a:off x="7884150" y="2274783"/>
            <a:ext cx="987474" cy="19708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Agregation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4" name="Straight Arrow Connector 33"/>
          <p:cNvCxnSpPr>
            <a:stCxn id="28" idx="0"/>
            <a:endCxn id="31" idx="5"/>
          </p:cNvCxnSpPr>
          <p:nvPr/>
        </p:nvCxnSpPr>
        <p:spPr>
          <a:xfrm flipH="1" flipV="1">
            <a:off x="8477484" y="1393789"/>
            <a:ext cx="247817" cy="100812"/>
          </a:xfrm>
          <a:prstGeom prst="straightConnector1">
            <a:avLst/>
          </a:prstGeom>
          <a:noFill/>
          <a:ln w="6350" cap="flat" cmpd="sng" algn="ctr">
            <a:solidFill>
              <a:srgbClr val="5B9BD5"/>
            </a:solidFill>
            <a:prstDash val="solid"/>
            <a:miter lim="800000"/>
            <a:tailEnd type="triangle"/>
          </a:ln>
          <a:effectLst/>
        </p:spPr>
      </p:cxnSp>
      <p:cxnSp>
        <p:nvCxnSpPr>
          <p:cNvPr id="35" name="Straight Arrow Connector 34"/>
          <p:cNvCxnSpPr/>
          <p:nvPr/>
        </p:nvCxnSpPr>
        <p:spPr>
          <a:xfrm flipH="1" flipV="1">
            <a:off x="8616648" y="1909086"/>
            <a:ext cx="56471" cy="117165"/>
          </a:xfrm>
          <a:prstGeom prst="straightConnector1">
            <a:avLst/>
          </a:prstGeom>
          <a:noFill/>
          <a:ln w="6350" cap="flat" cmpd="sng" algn="ctr">
            <a:solidFill>
              <a:srgbClr val="0072A4"/>
            </a:solidFill>
            <a:prstDash val="solid"/>
            <a:miter lim="800000"/>
            <a:tailEnd type="triangle"/>
          </a:ln>
          <a:effectLst/>
        </p:spPr>
      </p:cxnSp>
      <p:cxnSp>
        <p:nvCxnSpPr>
          <p:cNvPr id="36" name="Straight Arrow Connector 35"/>
          <p:cNvCxnSpPr/>
          <p:nvPr/>
        </p:nvCxnSpPr>
        <p:spPr>
          <a:xfrm flipH="1" flipV="1">
            <a:off x="8616647" y="2434753"/>
            <a:ext cx="56471" cy="117165"/>
          </a:xfrm>
          <a:prstGeom prst="straightConnector1">
            <a:avLst/>
          </a:prstGeom>
          <a:noFill/>
          <a:ln w="6350" cap="flat" cmpd="sng" algn="ctr">
            <a:solidFill>
              <a:srgbClr val="5B9BD5"/>
            </a:solidFill>
            <a:prstDash val="solid"/>
            <a:miter lim="800000"/>
            <a:tailEnd type="triangle"/>
          </a:ln>
          <a:effectLst/>
        </p:spPr>
      </p:cxnSp>
      <p:sp>
        <p:nvSpPr>
          <p:cNvPr id="44" name="Rectangle 43"/>
          <p:cNvSpPr/>
          <p:nvPr/>
        </p:nvSpPr>
        <p:spPr>
          <a:xfrm>
            <a:off x="5619913" y="1516106"/>
            <a:ext cx="632617" cy="180872"/>
          </a:xfrm>
          <a:prstGeom prst="rect">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5" name="Oval 44"/>
          <p:cNvSpPr/>
          <p:nvPr/>
        </p:nvSpPr>
        <p:spPr>
          <a:xfrm>
            <a:off x="4273554" y="1085693"/>
            <a:ext cx="1268715" cy="2558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46" name="Oval 45"/>
          <p:cNvSpPr/>
          <p:nvPr/>
        </p:nvSpPr>
        <p:spPr>
          <a:xfrm>
            <a:off x="4328150" y="1859998"/>
            <a:ext cx="1061720" cy="221421"/>
          </a:xfrm>
          <a:prstGeom prst="ellipse">
            <a:avLst/>
          </a:prstGeom>
          <a:solidFill>
            <a:srgbClr val="5B9BD5"/>
          </a:solidFill>
          <a:ln w="12700" cap="flat" cmpd="sng" algn="ctr">
            <a:solidFill>
              <a:srgbClr val="0072A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Username1</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47" name="Straight Arrow Connector 46"/>
          <p:cNvCxnSpPr>
            <a:stCxn id="44" idx="1"/>
            <a:endCxn id="45" idx="5"/>
          </p:cNvCxnSpPr>
          <p:nvPr/>
        </p:nvCxnSpPr>
        <p:spPr>
          <a:xfrm flipH="1" flipV="1">
            <a:off x="5356470" y="1304032"/>
            <a:ext cx="263443" cy="302510"/>
          </a:xfrm>
          <a:prstGeom prst="straightConnector1">
            <a:avLst/>
          </a:prstGeom>
          <a:noFill/>
          <a:ln w="6350" cap="flat" cmpd="sng" algn="ctr">
            <a:solidFill>
              <a:srgbClr val="5B9BD5"/>
            </a:solidFill>
            <a:prstDash val="solid"/>
            <a:miter lim="800000"/>
            <a:tailEnd type="triangle"/>
          </a:ln>
          <a:effectLst/>
        </p:spPr>
      </p:cxnSp>
      <p:cxnSp>
        <p:nvCxnSpPr>
          <p:cNvPr id="48" name="Straight Arrow Connector 47"/>
          <p:cNvCxnSpPr>
            <a:stCxn id="44" idx="1"/>
            <a:endCxn id="46" idx="7"/>
          </p:cNvCxnSpPr>
          <p:nvPr/>
        </p:nvCxnSpPr>
        <p:spPr>
          <a:xfrm flipH="1">
            <a:off x="5234385" y="1606542"/>
            <a:ext cx="385528" cy="285882"/>
          </a:xfrm>
          <a:prstGeom prst="straightConnector1">
            <a:avLst/>
          </a:prstGeom>
          <a:noFill/>
          <a:ln w="6350" cap="flat" cmpd="sng" algn="ctr">
            <a:solidFill>
              <a:srgbClr val="0072A4"/>
            </a:solidFill>
            <a:prstDash val="solid"/>
            <a:miter lim="800000"/>
            <a:tailEnd type="triangle"/>
          </a:ln>
          <a:effectLst/>
        </p:spPr>
      </p:cxnSp>
      <p:sp>
        <p:nvSpPr>
          <p:cNvPr id="49" name="Rectangle 48"/>
          <p:cNvSpPr/>
          <p:nvPr/>
        </p:nvSpPr>
        <p:spPr>
          <a:xfrm>
            <a:off x="5621141" y="2645175"/>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0" name="Oval 49"/>
          <p:cNvSpPr/>
          <p:nvPr/>
        </p:nvSpPr>
        <p:spPr>
          <a:xfrm>
            <a:off x="4274783" y="2184680"/>
            <a:ext cx="1267486" cy="28588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51" name="Oval 50"/>
          <p:cNvSpPr/>
          <p:nvPr/>
        </p:nvSpPr>
        <p:spPr>
          <a:xfrm>
            <a:off x="4327438" y="2995844"/>
            <a:ext cx="1062432" cy="21321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Username2</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52" name="Straight Arrow Connector 51"/>
          <p:cNvCxnSpPr>
            <a:stCxn id="49" idx="1"/>
            <a:endCxn id="50" idx="5"/>
          </p:cNvCxnSpPr>
          <p:nvPr/>
        </p:nvCxnSpPr>
        <p:spPr>
          <a:xfrm flipH="1" flipV="1">
            <a:off x="5356650" y="2428695"/>
            <a:ext cx="264491" cy="306916"/>
          </a:xfrm>
          <a:prstGeom prst="straightConnector1">
            <a:avLst/>
          </a:prstGeom>
          <a:noFill/>
          <a:ln w="6350" cap="flat" cmpd="sng" algn="ctr">
            <a:solidFill>
              <a:srgbClr val="5B9BD5"/>
            </a:solidFill>
            <a:prstDash val="solid"/>
            <a:miter lim="800000"/>
            <a:tailEnd type="triangle"/>
          </a:ln>
          <a:effectLst/>
        </p:spPr>
      </p:cxnSp>
      <p:cxnSp>
        <p:nvCxnSpPr>
          <p:cNvPr id="53" name="Straight Arrow Connector 52"/>
          <p:cNvCxnSpPr>
            <a:stCxn id="49" idx="1"/>
            <a:endCxn id="51" idx="7"/>
          </p:cNvCxnSpPr>
          <p:nvPr/>
        </p:nvCxnSpPr>
        <p:spPr>
          <a:xfrm flipH="1">
            <a:off x="5234280" y="2735611"/>
            <a:ext cx="386861" cy="291457"/>
          </a:xfrm>
          <a:prstGeom prst="straightConnector1">
            <a:avLst/>
          </a:prstGeom>
          <a:noFill/>
          <a:ln w="6350" cap="flat" cmpd="sng" algn="ctr">
            <a:solidFill>
              <a:srgbClr val="5B9BD5"/>
            </a:solidFill>
            <a:prstDash val="solid"/>
            <a:miter lim="800000"/>
            <a:tailEnd type="triangle"/>
          </a:ln>
          <a:effectLst/>
        </p:spPr>
      </p:cxnSp>
      <p:cxnSp>
        <p:nvCxnSpPr>
          <p:cNvPr id="54" name="Straight Arrow Connector 53"/>
          <p:cNvCxnSpPr>
            <a:stCxn id="44" idx="3"/>
            <a:endCxn id="28" idx="1"/>
          </p:cNvCxnSpPr>
          <p:nvPr/>
        </p:nvCxnSpPr>
        <p:spPr>
          <a:xfrm flipV="1">
            <a:off x="6252530" y="1585037"/>
            <a:ext cx="2156462" cy="21506"/>
          </a:xfrm>
          <a:prstGeom prst="straightConnector1">
            <a:avLst/>
          </a:prstGeom>
          <a:noFill/>
          <a:ln w="6350" cap="flat" cmpd="sng" algn="ctr">
            <a:solidFill>
              <a:srgbClr val="0072A4"/>
            </a:solidFill>
            <a:prstDash val="solid"/>
            <a:miter lim="800000"/>
            <a:tailEnd type="triangle"/>
          </a:ln>
          <a:effectLst/>
        </p:spPr>
      </p:cxnSp>
      <p:cxnSp>
        <p:nvCxnSpPr>
          <p:cNvPr id="55" name="Straight Arrow Connector 54"/>
          <p:cNvCxnSpPr>
            <a:stCxn id="44" idx="3"/>
            <a:endCxn id="29" idx="1"/>
          </p:cNvCxnSpPr>
          <p:nvPr/>
        </p:nvCxnSpPr>
        <p:spPr>
          <a:xfrm>
            <a:off x="6252530" y="1606543"/>
            <a:ext cx="2156462" cy="489242"/>
          </a:xfrm>
          <a:prstGeom prst="straightConnector1">
            <a:avLst/>
          </a:prstGeom>
          <a:noFill/>
          <a:ln w="6350" cap="flat" cmpd="sng" algn="ctr">
            <a:solidFill>
              <a:srgbClr val="0072A4"/>
            </a:solidFill>
            <a:prstDash val="solid"/>
            <a:miter lim="800000"/>
            <a:tailEnd type="triangle"/>
          </a:ln>
          <a:effectLst/>
        </p:spPr>
      </p:cxnSp>
      <p:cxnSp>
        <p:nvCxnSpPr>
          <p:cNvPr id="56" name="Straight Arrow Connector 55"/>
          <p:cNvCxnSpPr>
            <a:stCxn id="49" idx="3"/>
            <a:endCxn id="29" idx="1"/>
          </p:cNvCxnSpPr>
          <p:nvPr/>
        </p:nvCxnSpPr>
        <p:spPr>
          <a:xfrm flipV="1">
            <a:off x="6253757" y="2095784"/>
            <a:ext cx="2155235" cy="639827"/>
          </a:xfrm>
          <a:prstGeom prst="straightConnector1">
            <a:avLst/>
          </a:prstGeom>
          <a:noFill/>
          <a:ln w="6350" cap="flat" cmpd="sng" algn="ctr">
            <a:solidFill>
              <a:srgbClr val="5B9BD5"/>
            </a:solidFill>
            <a:prstDash val="solid"/>
            <a:miter lim="800000"/>
            <a:tailEnd type="triangle"/>
          </a:ln>
          <a:effectLst/>
        </p:spPr>
      </p:cxnSp>
      <p:cxnSp>
        <p:nvCxnSpPr>
          <p:cNvPr id="57" name="Straight Arrow Connector 56"/>
          <p:cNvCxnSpPr>
            <a:stCxn id="49" idx="3"/>
            <a:endCxn id="30" idx="1"/>
          </p:cNvCxnSpPr>
          <p:nvPr/>
        </p:nvCxnSpPr>
        <p:spPr>
          <a:xfrm flipV="1">
            <a:off x="6253757" y="2645176"/>
            <a:ext cx="2155235" cy="90436"/>
          </a:xfrm>
          <a:prstGeom prst="straightConnector1">
            <a:avLst/>
          </a:prstGeom>
          <a:noFill/>
          <a:ln w="6350" cap="flat" cmpd="sng" algn="ctr">
            <a:solidFill>
              <a:srgbClr val="5B9BD5"/>
            </a:solidFill>
            <a:prstDash val="solid"/>
            <a:miter lim="800000"/>
            <a:tailEnd type="triangle"/>
          </a:ln>
          <a:effectLst/>
        </p:spPr>
      </p:cxnSp>
      <p:sp>
        <p:nvSpPr>
          <p:cNvPr id="60" name="Rectangle 59"/>
          <p:cNvSpPr/>
          <p:nvPr/>
        </p:nvSpPr>
        <p:spPr>
          <a:xfrm>
            <a:off x="6180676" y="3291423"/>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Oval 60"/>
          <p:cNvSpPr/>
          <p:nvPr/>
        </p:nvSpPr>
        <p:spPr>
          <a:xfrm>
            <a:off x="6180675" y="3594262"/>
            <a:ext cx="632617" cy="17909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2" name="TextBox 61"/>
          <p:cNvSpPr txBox="1"/>
          <p:nvPr/>
        </p:nvSpPr>
        <p:spPr>
          <a:xfrm>
            <a:off x="6857907" y="3243360"/>
            <a:ext cx="891591"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Object</a:t>
            </a:r>
          </a:p>
        </p:txBody>
      </p:sp>
      <p:sp>
        <p:nvSpPr>
          <p:cNvPr id="63" name="TextBox 62"/>
          <p:cNvSpPr txBox="1"/>
          <p:nvPr/>
        </p:nvSpPr>
        <p:spPr>
          <a:xfrm>
            <a:off x="6857907" y="3543990"/>
            <a:ext cx="1026243"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Attribute</a:t>
            </a:r>
          </a:p>
        </p:txBody>
      </p:sp>
      <p:cxnSp>
        <p:nvCxnSpPr>
          <p:cNvPr id="37" name="Straight Arrow Connector 36"/>
          <p:cNvCxnSpPr>
            <a:stCxn id="4" idx="3"/>
          </p:cNvCxnSpPr>
          <p:nvPr/>
        </p:nvCxnSpPr>
        <p:spPr>
          <a:xfrm>
            <a:off x="2314895" y="2353082"/>
            <a:ext cx="1723706" cy="0"/>
          </a:xfrm>
          <a:prstGeom prst="straightConnector1">
            <a:avLst/>
          </a:prstGeom>
          <a:noFill/>
          <a:ln w="6350" cap="flat" cmpd="sng" algn="ctr">
            <a:solidFill>
              <a:sysClr val="windowText" lastClr="000000"/>
            </a:solidFill>
            <a:prstDash val="dash"/>
            <a:miter lim="800000"/>
            <a:tailEnd type="triangle"/>
          </a:ln>
          <a:effectLst/>
        </p:spPr>
      </p:cxnSp>
      <p:sp>
        <p:nvSpPr>
          <p:cNvPr id="3" name="Rectangle 2"/>
          <p:cNvSpPr/>
          <p:nvPr/>
        </p:nvSpPr>
        <p:spPr>
          <a:xfrm>
            <a:off x="4038601" y="720968"/>
            <a:ext cx="5052646" cy="370449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5234280" y="4055844"/>
            <a:ext cx="2890984" cy="369332"/>
          </a:xfrm>
          <a:prstGeom prst="rect">
            <a:avLst/>
          </a:prstGeom>
          <a:noFill/>
        </p:spPr>
        <p:txBody>
          <a:bodyPr wrap="none" rtlCol="0">
            <a:spAutoFit/>
          </a:bodyPr>
          <a:lstStyle/>
          <a:p>
            <a:r>
              <a:rPr lang="en-GB" dirty="0" smtClean="0"/>
              <a:t>Authorisation Database</a:t>
            </a:r>
            <a:endParaRPr lang="en-GB" dirty="0"/>
          </a:p>
        </p:txBody>
      </p:sp>
      <p:sp>
        <p:nvSpPr>
          <p:cNvPr id="8" name="TextBox 7"/>
          <p:cNvSpPr txBox="1"/>
          <p:nvPr/>
        </p:nvSpPr>
        <p:spPr>
          <a:xfrm>
            <a:off x="263292" y="3985197"/>
            <a:ext cx="3655103" cy="369332"/>
          </a:xfrm>
          <a:prstGeom prst="rect">
            <a:avLst/>
          </a:prstGeom>
          <a:noFill/>
        </p:spPr>
        <p:txBody>
          <a:bodyPr wrap="none" rtlCol="0">
            <a:spAutoFit/>
          </a:bodyPr>
          <a:lstStyle/>
          <a:p>
            <a:r>
              <a:rPr lang="en-GB" dirty="0" smtClean="0"/>
              <a:t>Secure Login Service Provider</a:t>
            </a:r>
            <a:endParaRPr lang="en-GB" dirty="0"/>
          </a:p>
        </p:txBody>
      </p:sp>
    </p:spTree>
    <p:extLst>
      <p:ext uri="{BB962C8B-B14F-4D97-AF65-F5344CB8AC3E}">
        <p14:creationId xmlns:p14="http://schemas.microsoft.com/office/powerpoint/2010/main" val="7490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26428" y="1034821"/>
            <a:ext cx="4120896" cy="3093420"/>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1" name="Rectangle 80"/>
          <p:cNvSpPr/>
          <p:nvPr/>
        </p:nvSpPr>
        <p:spPr>
          <a:xfrm>
            <a:off x="5009332" y="580036"/>
            <a:ext cx="4134667" cy="3878253"/>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2" name="TextBox 81"/>
          <p:cNvSpPr txBox="1"/>
          <p:nvPr/>
        </p:nvSpPr>
        <p:spPr>
          <a:xfrm>
            <a:off x="6435985" y="4150512"/>
            <a:ext cx="1426499" cy="307777"/>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rPr>
              <a:t>MO Application</a:t>
            </a:r>
            <a:endParaRPr lang="en-GB" sz="1400" dirty="0">
              <a:solidFill>
                <a:prstClr val="black"/>
              </a:solidFill>
              <a:latin typeface="Calibri" panose="020F0502020204030204"/>
            </a:endParaRPr>
          </a:p>
        </p:txBody>
      </p:sp>
      <p:sp>
        <p:nvSpPr>
          <p:cNvPr id="83" name="TextBox 82"/>
          <p:cNvSpPr txBox="1"/>
          <p:nvPr/>
        </p:nvSpPr>
        <p:spPr>
          <a:xfrm>
            <a:off x="6159961" y="3668555"/>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consumer</a:t>
            </a:r>
            <a:endParaRPr lang="en-GB" sz="1400" dirty="0">
              <a:solidFill>
                <a:prstClr val="black"/>
              </a:solidFill>
              <a:latin typeface="Calibri" panose="020F0502020204030204"/>
            </a:endParaRPr>
          </a:p>
        </p:txBody>
      </p:sp>
      <p:sp>
        <p:nvSpPr>
          <p:cNvPr id="40" name="Rectangle 39"/>
          <p:cNvSpPr/>
          <p:nvPr/>
        </p:nvSpPr>
        <p:spPr>
          <a:xfrm>
            <a:off x="0" y="1104070"/>
            <a:ext cx="4120896" cy="3024171"/>
          </a:xfrm>
          <a:prstGeom prst="rect">
            <a:avLst/>
          </a:prstGeom>
          <a:solidFill>
            <a:srgbClr val="A5A5A5">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Rectangle 42"/>
          <p:cNvSpPr/>
          <p:nvPr/>
        </p:nvSpPr>
        <p:spPr>
          <a:xfrm>
            <a:off x="6697647" y="1242572"/>
            <a:ext cx="903177" cy="58151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Security Service</a:t>
            </a:r>
          </a:p>
        </p:txBody>
      </p:sp>
      <p:sp>
        <p:nvSpPr>
          <p:cNvPr id="44" name="Oval 43"/>
          <p:cNvSpPr/>
          <p:nvPr/>
        </p:nvSpPr>
        <p:spPr>
          <a:xfrm>
            <a:off x="1506590" y="1242573"/>
            <a:ext cx="1033089" cy="5815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kern="0" dirty="0">
                <a:solidFill>
                  <a:prstClr val="black"/>
                </a:solidFill>
                <a:latin typeface="Calibri" panose="020F0502020204030204"/>
              </a:rPr>
              <a:t>Security Service</a:t>
            </a:r>
          </a:p>
        </p:txBody>
      </p:sp>
      <p:sp>
        <p:nvSpPr>
          <p:cNvPr id="45" name="Rectangle 44"/>
          <p:cNvSpPr/>
          <p:nvPr/>
        </p:nvSpPr>
        <p:spPr>
          <a:xfrm>
            <a:off x="8102558" y="1242571"/>
            <a:ext cx="903177" cy="58151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sp>
        <p:nvSpPr>
          <p:cNvPr id="46" name="Oval 45"/>
          <p:cNvSpPr/>
          <p:nvPr/>
        </p:nvSpPr>
        <p:spPr>
          <a:xfrm>
            <a:off x="101608" y="1242571"/>
            <a:ext cx="1033089" cy="581518"/>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latin typeface="Calibri" panose="020F0502020204030204"/>
                <a:ea typeface="+mn-ea"/>
                <a:cs typeface="+mn-cs"/>
              </a:rPr>
              <a:t>AuthId negotiation</a:t>
            </a:r>
          </a:p>
        </p:txBody>
      </p:sp>
      <p:cxnSp>
        <p:nvCxnSpPr>
          <p:cNvPr id="47" name="Straight Connector 46"/>
          <p:cNvCxnSpPr/>
          <p:nvPr/>
        </p:nvCxnSpPr>
        <p:spPr>
          <a:xfrm flipH="1">
            <a:off x="3492833" y="1824090"/>
            <a:ext cx="0" cy="1908000"/>
          </a:xfrm>
          <a:prstGeom prst="line">
            <a:avLst/>
          </a:prstGeom>
          <a:noFill/>
          <a:ln w="6350" cap="flat" cmpd="sng" algn="ctr">
            <a:solidFill>
              <a:sysClr val="windowText" lastClr="000000"/>
            </a:solidFill>
            <a:prstDash val="solid"/>
            <a:miter lim="800000"/>
          </a:ln>
          <a:effectLst/>
        </p:spPr>
      </p:cxnSp>
      <p:cxnSp>
        <p:nvCxnSpPr>
          <p:cNvPr id="48" name="Straight Connector 47"/>
          <p:cNvCxnSpPr/>
          <p:nvPr/>
        </p:nvCxnSpPr>
        <p:spPr>
          <a:xfrm flipH="1">
            <a:off x="2023134" y="1824090"/>
            <a:ext cx="0" cy="1908000"/>
          </a:xfrm>
          <a:prstGeom prst="line">
            <a:avLst/>
          </a:prstGeom>
          <a:noFill/>
          <a:ln w="12700" cap="flat" cmpd="sng" algn="ctr">
            <a:solidFill>
              <a:srgbClr val="70AD47"/>
            </a:solidFill>
            <a:prstDash val="solid"/>
            <a:miter lim="800000"/>
          </a:ln>
          <a:effectLst/>
        </p:spPr>
      </p:cxnSp>
      <p:cxnSp>
        <p:nvCxnSpPr>
          <p:cNvPr id="49" name="Straight Connector 48"/>
          <p:cNvCxnSpPr/>
          <p:nvPr/>
        </p:nvCxnSpPr>
        <p:spPr>
          <a:xfrm flipH="1">
            <a:off x="617912" y="1824088"/>
            <a:ext cx="0" cy="1908000"/>
          </a:xfrm>
          <a:prstGeom prst="line">
            <a:avLst/>
          </a:prstGeom>
          <a:noFill/>
          <a:ln w="12700" cap="flat" cmpd="sng" algn="ctr">
            <a:solidFill>
              <a:srgbClr val="4472C4"/>
            </a:solidFill>
            <a:prstDash val="solid"/>
            <a:miter lim="800000"/>
          </a:ln>
          <a:effectLst/>
        </p:spPr>
      </p:cxnSp>
      <p:cxnSp>
        <p:nvCxnSpPr>
          <p:cNvPr id="50" name="Straight Connector 49"/>
          <p:cNvCxnSpPr/>
          <p:nvPr/>
        </p:nvCxnSpPr>
        <p:spPr>
          <a:xfrm flipH="1">
            <a:off x="5679297" y="1824088"/>
            <a:ext cx="0" cy="1908000"/>
          </a:xfrm>
          <a:prstGeom prst="line">
            <a:avLst/>
          </a:prstGeom>
          <a:noFill/>
          <a:ln w="6350" cap="flat" cmpd="sng" algn="ctr">
            <a:solidFill>
              <a:sysClr val="windowText" lastClr="000000"/>
            </a:solidFill>
            <a:prstDash val="solid"/>
            <a:miter lim="800000"/>
          </a:ln>
          <a:effectLst/>
        </p:spPr>
      </p:cxnSp>
      <p:cxnSp>
        <p:nvCxnSpPr>
          <p:cNvPr id="51" name="Straight Connector 50"/>
          <p:cNvCxnSpPr/>
          <p:nvPr/>
        </p:nvCxnSpPr>
        <p:spPr>
          <a:xfrm flipH="1">
            <a:off x="7149235" y="1824088"/>
            <a:ext cx="0" cy="1908000"/>
          </a:xfrm>
          <a:prstGeom prst="line">
            <a:avLst/>
          </a:prstGeom>
          <a:noFill/>
          <a:ln w="12700" cap="flat" cmpd="sng" algn="ctr">
            <a:solidFill>
              <a:srgbClr val="70AD47"/>
            </a:solidFill>
            <a:prstDash val="solid"/>
            <a:miter lim="800000"/>
          </a:ln>
          <a:effectLst/>
        </p:spPr>
      </p:cxnSp>
      <p:cxnSp>
        <p:nvCxnSpPr>
          <p:cNvPr id="52" name="Straight Connector 51"/>
          <p:cNvCxnSpPr/>
          <p:nvPr/>
        </p:nvCxnSpPr>
        <p:spPr>
          <a:xfrm flipH="1">
            <a:off x="8554146" y="1824088"/>
            <a:ext cx="0" cy="1908000"/>
          </a:xfrm>
          <a:prstGeom prst="line">
            <a:avLst/>
          </a:prstGeom>
          <a:noFill/>
          <a:ln w="12700" cap="flat" cmpd="sng" algn="ctr">
            <a:solidFill>
              <a:srgbClr val="4472C4"/>
            </a:solidFill>
            <a:prstDash val="solid"/>
            <a:miter lim="800000"/>
          </a:ln>
          <a:effectLst/>
        </p:spPr>
      </p:cxnSp>
      <p:cxnSp>
        <p:nvCxnSpPr>
          <p:cNvPr id="53" name="Straight Arrow Connector 52"/>
          <p:cNvCxnSpPr/>
          <p:nvPr/>
        </p:nvCxnSpPr>
        <p:spPr>
          <a:xfrm flipH="1">
            <a:off x="3492833" y="1971089"/>
            <a:ext cx="2186465" cy="75523"/>
          </a:xfrm>
          <a:prstGeom prst="straightConnector1">
            <a:avLst/>
          </a:prstGeom>
          <a:noFill/>
          <a:ln w="6350" cap="flat" cmpd="sng" algn="ctr">
            <a:solidFill>
              <a:sysClr val="windowText" lastClr="000000"/>
            </a:solidFill>
            <a:prstDash val="solid"/>
            <a:miter lim="800000"/>
            <a:tailEnd type="triangle"/>
          </a:ln>
          <a:effectLst/>
        </p:spPr>
      </p:cxnSp>
      <p:sp>
        <p:nvSpPr>
          <p:cNvPr id="54" name="TextBox 53"/>
          <p:cNvSpPr txBox="1"/>
          <p:nvPr/>
        </p:nvSpPr>
        <p:spPr>
          <a:xfrm>
            <a:off x="3954895" y="1738835"/>
            <a:ext cx="1347228"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Request : </a:t>
            </a: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lumMod val="75000"/>
                  </a:srgbClr>
                </a:solidFill>
                <a:latin typeface="Calibri" panose="020F0502020204030204"/>
              </a:rPr>
              <a:t>URI</a:t>
            </a:r>
            <a:r>
              <a:rPr lang="en-GB" sz="1200" dirty="0" smtClean="0">
                <a:solidFill>
                  <a:prstClr val="black"/>
                </a:solidFill>
                <a:latin typeface="Calibri" panose="020F0502020204030204"/>
              </a:rPr>
              <a:t> </a:t>
            </a:r>
            <a:endParaRPr lang="en-GB" sz="1200" dirty="0">
              <a:solidFill>
                <a:prstClr val="black"/>
              </a:solidFill>
              <a:latin typeface="Calibri" panose="020F0502020204030204"/>
            </a:endParaRPr>
          </a:p>
        </p:txBody>
      </p:sp>
      <p:sp>
        <p:nvSpPr>
          <p:cNvPr id="56" name="TextBox 55"/>
          <p:cNvSpPr txBox="1"/>
          <p:nvPr/>
        </p:nvSpPr>
        <p:spPr>
          <a:xfrm>
            <a:off x="6946295" y="96557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URI</a:t>
            </a:r>
            <a:endParaRPr lang="en-GB" dirty="0">
              <a:solidFill>
                <a:srgbClr val="70AD47"/>
              </a:solidFill>
              <a:latin typeface="Calibri" panose="020F0502020204030204"/>
            </a:endParaRPr>
          </a:p>
        </p:txBody>
      </p:sp>
      <p:cxnSp>
        <p:nvCxnSpPr>
          <p:cNvPr id="57" name="Straight Arrow Connector 56"/>
          <p:cNvCxnSpPr/>
          <p:nvPr/>
        </p:nvCxnSpPr>
        <p:spPr>
          <a:xfrm flipH="1">
            <a:off x="2022823" y="2101992"/>
            <a:ext cx="1470010" cy="91618"/>
          </a:xfrm>
          <a:prstGeom prst="straightConnector1">
            <a:avLst/>
          </a:prstGeom>
          <a:noFill/>
          <a:ln w="6350" cap="flat" cmpd="sng" algn="ctr">
            <a:solidFill>
              <a:sysClr val="windowText" lastClr="000000"/>
            </a:solidFill>
            <a:prstDash val="dash"/>
            <a:miter lim="800000"/>
            <a:tailEnd type="triangle"/>
          </a:ln>
          <a:effectLst/>
        </p:spPr>
      </p:cxnSp>
      <p:cxnSp>
        <p:nvCxnSpPr>
          <p:cNvPr id="58" name="Straight Arrow Connector 57"/>
          <p:cNvCxnSpPr/>
          <p:nvPr/>
        </p:nvCxnSpPr>
        <p:spPr>
          <a:xfrm flipV="1">
            <a:off x="2022823" y="2281985"/>
            <a:ext cx="5126412" cy="0"/>
          </a:xfrm>
          <a:prstGeom prst="straightConnector1">
            <a:avLst/>
          </a:prstGeom>
          <a:noFill/>
          <a:ln w="6350" cap="flat" cmpd="sng" algn="ctr">
            <a:solidFill>
              <a:srgbClr val="70AD47"/>
            </a:solidFill>
            <a:prstDash val="solid"/>
            <a:miter lim="800000"/>
            <a:headEnd type="triangle"/>
            <a:tailEnd type="triangle"/>
          </a:ln>
          <a:effectLst/>
        </p:spPr>
      </p:cxnSp>
      <p:sp>
        <p:nvSpPr>
          <p:cNvPr id="62" name="TextBox 61"/>
          <p:cNvSpPr txBox="1"/>
          <p:nvPr/>
        </p:nvSpPr>
        <p:spPr>
          <a:xfrm>
            <a:off x="2431110" y="1887300"/>
            <a:ext cx="694421"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r>
              <a:rPr lang="en-GB" sz="1200" dirty="0" smtClean="0">
                <a:solidFill>
                  <a:prstClr val="black"/>
                </a:solidFill>
                <a:latin typeface="Calibri" panose="020F0502020204030204"/>
              </a:rPr>
              <a:t>, </a:t>
            </a:r>
            <a:r>
              <a:rPr lang="en-GB" sz="1200" dirty="0" smtClean="0">
                <a:solidFill>
                  <a:srgbClr val="70AD47"/>
                </a:solidFill>
                <a:latin typeface="Calibri" panose="020F0502020204030204"/>
              </a:rPr>
              <a:t>URI</a:t>
            </a:r>
            <a:endParaRPr lang="en-GB" sz="1200" dirty="0">
              <a:solidFill>
                <a:srgbClr val="70AD47"/>
              </a:solidFill>
              <a:latin typeface="Calibri" panose="020F0502020204030204"/>
            </a:endParaRPr>
          </a:p>
        </p:txBody>
      </p:sp>
      <p:cxnSp>
        <p:nvCxnSpPr>
          <p:cNvPr id="68" name="Straight Arrow Connector 67"/>
          <p:cNvCxnSpPr/>
          <p:nvPr/>
        </p:nvCxnSpPr>
        <p:spPr>
          <a:xfrm>
            <a:off x="628064" y="3438908"/>
            <a:ext cx="2864769" cy="71042"/>
          </a:xfrm>
          <a:prstGeom prst="straightConnector1">
            <a:avLst/>
          </a:prstGeom>
          <a:noFill/>
          <a:ln w="6350" cap="flat" cmpd="sng" algn="ctr">
            <a:solidFill>
              <a:sysClr val="windowText" lastClr="000000"/>
            </a:solidFill>
            <a:prstDash val="dash"/>
            <a:miter lim="800000"/>
            <a:tailEnd type="triangle"/>
          </a:ln>
          <a:effectLst/>
        </p:spPr>
      </p:cxnSp>
      <p:sp>
        <p:nvSpPr>
          <p:cNvPr id="69" name="TextBox 68"/>
          <p:cNvSpPr txBox="1"/>
          <p:nvPr/>
        </p:nvSpPr>
        <p:spPr>
          <a:xfrm>
            <a:off x="1429645" y="3188145"/>
            <a:ext cx="604653" cy="276999"/>
          </a:xfrm>
          <a:prstGeom prst="rect">
            <a:avLst/>
          </a:prstGeom>
          <a:noFill/>
        </p:spPr>
        <p:txBody>
          <a:bodyPr wrap="none" rtlCol="0">
            <a:spAutoFit/>
          </a:bodyPr>
          <a:lstStyle/>
          <a:p>
            <a:pPr fontAlgn="auto">
              <a:spcBef>
                <a:spcPts val="0"/>
              </a:spcBef>
              <a:spcAft>
                <a:spcPts val="0"/>
              </a:spcAft>
            </a:pPr>
            <a:r>
              <a:rPr lang="en-GB" sz="1200" dirty="0" smtClean="0">
                <a:solidFill>
                  <a:prstClr val="black"/>
                </a:solidFill>
                <a:latin typeface="Calibri" panose="020F0502020204030204"/>
              </a:rPr>
              <a:t>AuthId</a:t>
            </a:r>
            <a:endParaRPr lang="en-GB" dirty="0">
              <a:solidFill>
                <a:prstClr val="black"/>
              </a:solidFill>
              <a:latin typeface="Calibri" panose="020F0502020204030204"/>
            </a:endParaRPr>
          </a:p>
        </p:txBody>
      </p:sp>
      <p:cxnSp>
        <p:nvCxnSpPr>
          <p:cNvPr id="70" name="Straight Arrow Connector 69"/>
          <p:cNvCxnSpPr/>
          <p:nvPr/>
        </p:nvCxnSpPr>
        <p:spPr>
          <a:xfrm>
            <a:off x="3493388" y="3508658"/>
            <a:ext cx="2180139" cy="102651"/>
          </a:xfrm>
          <a:prstGeom prst="straightConnector1">
            <a:avLst/>
          </a:prstGeom>
          <a:noFill/>
          <a:ln w="6350" cap="flat" cmpd="sng" algn="ctr">
            <a:solidFill>
              <a:sysClr val="windowText" lastClr="000000"/>
            </a:solidFill>
            <a:prstDash val="solid"/>
            <a:miter lim="800000"/>
            <a:tailEnd type="triangle"/>
          </a:ln>
          <a:effectLst/>
        </p:spPr>
      </p:cxnSp>
      <p:sp>
        <p:nvSpPr>
          <p:cNvPr id="71" name="TextBox 70"/>
          <p:cNvSpPr txBox="1"/>
          <p:nvPr/>
        </p:nvSpPr>
        <p:spPr>
          <a:xfrm>
            <a:off x="3563188" y="3235636"/>
            <a:ext cx="2045753" cy="261610"/>
          </a:xfrm>
          <a:prstGeom prst="rect">
            <a:avLst/>
          </a:prstGeom>
          <a:noFill/>
        </p:spPr>
        <p:txBody>
          <a:bodyPr wrap="none" rtlCol="0">
            <a:spAutoFit/>
          </a:bodyPr>
          <a:lstStyle/>
          <a:p>
            <a:pPr fontAlgn="auto">
              <a:spcBef>
                <a:spcPts val="0"/>
              </a:spcBef>
              <a:spcAft>
                <a:spcPts val="0"/>
              </a:spcAft>
            </a:pPr>
            <a:r>
              <a:rPr lang="en-GB" sz="1100" dirty="0" smtClean="0">
                <a:solidFill>
                  <a:prstClr val="black"/>
                </a:solidFill>
                <a:latin typeface="Calibri" panose="020F0502020204030204"/>
              </a:rPr>
              <a:t>Response : AuthId, </a:t>
            </a:r>
            <a:r>
              <a:rPr lang="en-GB" sz="1100" dirty="0" err="1" smtClean="0">
                <a:solidFill>
                  <a:prstClr val="black"/>
                </a:solidFill>
                <a:latin typeface="Calibri" panose="020F0502020204030204"/>
              </a:rPr>
              <a:t>loginInstance</a:t>
            </a:r>
            <a:endParaRPr lang="en-GB" sz="1100" dirty="0">
              <a:solidFill>
                <a:prstClr val="black"/>
              </a:solidFill>
              <a:latin typeface="Calibri" panose="020F0502020204030204"/>
            </a:endParaRPr>
          </a:p>
        </p:txBody>
      </p:sp>
      <p:sp>
        <p:nvSpPr>
          <p:cNvPr id="55" name="TextBox 54"/>
          <p:cNvSpPr txBox="1"/>
          <p:nvPr/>
        </p:nvSpPr>
        <p:spPr>
          <a:xfrm>
            <a:off x="3801287" y="2046612"/>
            <a:ext cx="1569917" cy="276999"/>
          </a:xfrm>
          <a:prstGeom prst="rect">
            <a:avLst/>
          </a:prstGeom>
          <a:noFill/>
        </p:spPr>
        <p:txBody>
          <a:bodyPr wrap="none" rtlCol="0">
            <a:spAutoFit/>
          </a:bodyPr>
          <a:lstStyle/>
          <a:p>
            <a:pPr fontAlgn="auto">
              <a:spcBef>
                <a:spcPts val="0"/>
              </a:spcBef>
              <a:spcAft>
                <a:spcPts val="0"/>
              </a:spcAft>
            </a:pPr>
            <a:r>
              <a:rPr lang="en-GB" sz="1200" dirty="0" smtClean="0">
                <a:solidFill>
                  <a:srgbClr val="70AD47"/>
                </a:solidFill>
                <a:latin typeface="Calibri" panose="020F0502020204030204"/>
              </a:rPr>
              <a:t>Secure Authentication</a:t>
            </a:r>
            <a:endParaRPr lang="en-GB" dirty="0">
              <a:solidFill>
                <a:srgbClr val="70AD47"/>
              </a:solidFill>
              <a:latin typeface="Calibri" panose="020F0502020204030204"/>
            </a:endParaRPr>
          </a:p>
        </p:txBody>
      </p:sp>
      <p:sp>
        <p:nvSpPr>
          <p:cNvPr id="61" name="Rectangle 60"/>
          <p:cNvSpPr/>
          <p:nvPr/>
        </p:nvSpPr>
        <p:spPr>
          <a:xfrm>
            <a:off x="2022823" y="3005035"/>
            <a:ext cx="5126412" cy="23060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63" name="Straight Arrow Connector 62"/>
          <p:cNvCxnSpPr>
            <a:stCxn id="61" idx="1"/>
            <a:endCxn id="61" idx="3"/>
          </p:cNvCxnSpPr>
          <p:nvPr/>
        </p:nvCxnSpPr>
        <p:spPr>
          <a:xfrm>
            <a:off x="2022823" y="3120336"/>
            <a:ext cx="5126412" cy="0"/>
          </a:xfrm>
          <a:prstGeom prst="straightConnector1">
            <a:avLst/>
          </a:prstGeom>
          <a:noFill/>
          <a:ln w="6350" cap="flat" cmpd="sng" algn="ctr">
            <a:solidFill>
              <a:srgbClr val="5B9BD5"/>
            </a:solidFill>
            <a:prstDash val="solid"/>
            <a:miter lim="800000"/>
            <a:headEnd type="triangle"/>
            <a:tailEnd type="triangle"/>
          </a:ln>
          <a:effectLst/>
        </p:spPr>
      </p:cxnSp>
      <p:sp>
        <p:nvSpPr>
          <p:cNvPr id="66" name="TextBox 65"/>
          <p:cNvSpPr txBox="1"/>
          <p:nvPr/>
        </p:nvSpPr>
        <p:spPr>
          <a:xfrm>
            <a:off x="3930044" y="2715683"/>
            <a:ext cx="1357231" cy="276999"/>
          </a:xfrm>
          <a:prstGeom prst="rect">
            <a:avLst/>
          </a:prstGeom>
          <a:noFill/>
        </p:spPr>
        <p:txBody>
          <a:bodyPr wrap="none" rtlCol="0">
            <a:spAutoFit/>
          </a:bodyPr>
          <a:lstStyle/>
          <a:p>
            <a:pPr fontAlgn="auto">
              <a:spcBef>
                <a:spcPts val="0"/>
              </a:spcBef>
              <a:spcAft>
                <a:spcPts val="0"/>
              </a:spcAft>
            </a:pPr>
            <a:r>
              <a:rPr lang="en-GB" sz="1200" dirty="0" smtClean="0">
                <a:solidFill>
                  <a:srgbClr val="0070C0"/>
                </a:solidFill>
                <a:latin typeface="Calibri" panose="020F0502020204030204"/>
              </a:rPr>
              <a:t>AuthId negotiation</a:t>
            </a:r>
            <a:endParaRPr lang="en-GB" sz="1200" dirty="0">
              <a:solidFill>
                <a:srgbClr val="0070C0"/>
              </a:solidFill>
              <a:latin typeface="Calibri" panose="020F0502020204030204"/>
            </a:endParaRPr>
          </a:p>
        </p:txBody>
      </p:sp>
      <p:cxnSp>
        <p:nvCxnSpPr>
          <p:cNvPr id="67" name="Straight Arrow Connector 66"/>
          <p:cNvCxnSpPr>
            <a:endCxn id="61" idx="1"/>
          </p:cNvCxnSpPr>
          <p:nvPr/>
        </p:nvCxnSpPr>
        <p:spPr>
          <a:xfrm>
            <a:off x="617912" y="3120336"/>
            <a:ext cx="1404911" cy="0"/>
          </a:xfrm>
          <a:prstGeom prst="straightConnector1">
            <a:avLst/>
          </a:prstGeom>
          <a:noFill/>
          <a:ln w="6350" cap="flat" cmpd="sng" algn="ctr">
            <a:solidFill>
              <a:srgbClr val="5B9BD5"/>
            </a:solidFill>
            <a:prstDash val="dash"/>
            <a:miter lim="800000"/>
            <a:headEnd type="arrow" w="med" len="med"/>
            <a:tailEnd type="arrow" w="med" len="med"/>
          </a:ln>
          <a:effectLst/>
        </p:spPr>
      </p:cxnSp>
      <p:cxnSp>
        <p:nvCxnSpPr>
          <p:cNvPr id="72" name="Straight Arrow Connector 71"/>
          <p:cNvCxnSpPr/>
          <p:nvPr/>
        </p:nvCxnSpPr>
        <p:spPr>
          <a:xfrm>
            <a:off x="7149235" y="3120336"/>
            <a:ext cx="1394118" cy="0"/>
          </a:xfrm>
          <a:prstGeom prst="straightConnector1">
            <a:avLst/>
          </a:prstGeom>
          <a:noFill/>
          <a:ln w="6350" cap="flat" cmpd="sng" algn="ctr">
            <a:solidFill>
              <a:srgbClr val="5B9BD5"/>
            </a:solidFill>
            <a:prstDash val="dash"/>
            <a:miter lim="800000"/>
            <a:headEnd type="arrow" w="med" len="med"/>
            <a:tailEnd type="arrow" w="med" len="med"/>
          </a:ln>
          <a:effectLst/>
        </p:spPr>
      </p:cxnSp>
      <p:sp>
        <p:nvSpPr>
          <p:cNvPr id="64" name="TextBox 63"/>
          <p:cNvSpPr txBox="1"/>
          <p:nvPr/>
        </p:nvSpPr>
        <p:spPr>
          <a:xfrm>
            <a:off x="1973126" y="2348123"/>
            <a:ext cx="357790" cy="276999"/>
          </a:xfrm>
          <a:prstGeom prst="rect">
            <a:avLst/>
          </a:prstGeom>
          <a:noFill/>
        </p:spPr>
        <p:txBody>
          <a:bodyPr wrap="none" rtlCol="0">
            <a:spAutoFit/>
          </a:bodyPr>
          <a:lstStyle/>
          <a:p>
            <a:pPr fontAlgn="auto">
              <a:spcBef>
                <a:spcPts val="0"/>
              </a:spcBef>
              <a:spcAft>
                <a:spcPts val="0"/>
              </a:spcAft>
            </a:pPr>
            <a:r>
              <a:rPr lang="en-GB" sz="1200" dirty="0" smtClean="0">
                <a:latin typeface="Calibri" panose="020F0502020204030204"/>
              </a:rPr>
              <a:t>Ok</a:t>
            </a:r>
            <a:endParaRPr lang="en-GB" sz="1200" dirty="0">
              <a:latin typeface="Calibri" panose="020F0502020204030204"/>
            </a:endParaRPr>
          </a:p>
        </p:txBody>
      </p:sp>
      <p:sp>
        <p:nvSpPr>
          <p:cNvPr id="65" name="TextBox 64"/>
          <p:cNvSpPr txBox="1"/>
          <p:nvPr/>
        </p:nvSpPr>
        <p:spPr>
          <a:xfrm>
            <a:off x="977358" y="3668556"/>
            <a:ext cx="2090929" cy="523220"/>
          </a:xfrm>
          <a:prstGeom prst="rect">
            <a:avLst/>
          </a:prstGeom>
          <a:noFill/>
        </p:spPr>
        <p:txBody>
          <a:bodyPr wrap="square" rtlCol="0">
            <a:spAutoFit/>
          </a:bodyPr>
          <a:lstStyle/>
          <a:p>
            <a:pPr algn="ctr" fontAlgn="auto">
              <a:spcBef>
                <a:spcPts val="0"/>
              </a:spcBef>
              <a:spcAft>
                <a:spcPts val="0"/>
              </a:spcAft>
            </a:pPr>
            <a:r>
              <a:rPr lang="en-GB" sz="1400" dirty="0" smtClean="0">
                <a:solidFill>
                  <a:prstClr val="black"/>
                </a:solidFill>
                <a:latin typeface="Calibri" panose="020F0502020204030204"/>
              </a:rPr>
              <a:t>Secure Login </a:t>
            </a:r>
            <a:r>
              <a:rPr lang="en-GB" sz="1400" dirty="0">
                <a:solidFill>
                  <a:prstClr val="black"/>
                </a:solidFill>
                <a:latin typeface="Calibri" panose="020F0502020204030204"/>
              </a:rPr>
              <a:t>service </a:t>
            </a:r>
            <a:r>
              <a:rPr lang="en-GB" sz="1400" dirty="0" smtClean="0">
                <a:solidFill>
                  <a:prstClr val="black"/>
                </a:solidFill>
                <a:latin typeface="Calibri" panose="020F0502020204030204"/>
              </a:rPr>
              <a:t>provider</a:t>
            </a:r>
            <a:endParaRPr lang="en-GB" sz="1400" dirty="0">
              <a:solidFill>
                <a:prstClr val="black"/>
              </a:solidFill>
              <a:latin typeface="Calibri" panose="020F0502020204030204"/>
            </a:endParaRPr>
          </a:p>
        </p:txBody>
      </p:sp>
      <p:sp>
        <p:nvSpPr>
          <p:cNvPr id="74" name="Title 1"/>
          <p:cNvSpPr>
            <a:spLocks noGrp="1"/>
          </p:cNvSpPr>
          <p:nvPr>
            <p:ph type="title"/>
          </p:nvPr>
        </p:nvSpPr>
        <p:spPr>
          <a:xfrm>
            <a:off x="143086" y="149150"/>
            <a:ext cx="7174846" cy="430887"/>
          </a:xfrm>
        </p:spPr>
        <p:txBody>
          <a:bodyPr/>
          <a:lstStyle/>
          <a:p>
            <a:r>
              <a:rPr lang="en-GB" dirty="0" smtClean="0"/>
              <a:t>Login Stage</a:t>
            </a:r>
            <a:endParaRPr lang="en-GB" dirty="0"/>
          </a:p>
        </p:txBody>
      </p:sp>
      <p:sp>
        <p:nvSpPr>
          <p:cNvPr id="73" name="Oval 72"/>
          <p:cNvSpPr/>
          <p:nvPr/>
        </p:nvSpPr>
        <p:spPr>
          <a:xfrm>
            <a:off x="5162753" y="1242573"/>
            <a:ext cx="1033089" cy="581518"/>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smtClean="0">
                <a:solidFill>
                  <a:prstClr val="black"/>
                </a:solidFill>
                <a:latin typeface="Calibri" panose="020F0502020204030204"/>
              </a:rPr>
              <a:t>MO Login Service CSI</a:t>
            </a:r>
          </a:p>
        </p:txBody>
      </p:sp>
      <p:sp>
        <p:nvSpPr>
          <p:cNvPr id="75" name="Rectangle 74"/>
          <p:cNvSpPr/>
          <p:nvPr/>
        </p:nvSpPr>
        <p:spPr>
          <a:xfrm>
            <a:off x="3041413" y="1242573"/>
            <a:ext cx="903177" cy="58151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fontAlgn="auto">
              <a:spcBef>
                <a:spcPts val="0"/>
              </a:spcBef>
              <a:spcAft>
                <a:spcPts val="0"/>
              </a:spcAft>
            </a:pPr>
            <a:r>
              <a:rPr lang="en-GB" sz="1100" kern="0" dirty="0">
                <a:solidFill>
                  <a:prstClr val="black"/>
                </a:solidFill>
                <a:latin typeface="Calibri" panose="020F0502020204030204"/>
              </a:rPr>
              <a:t>MO Login </a:t>
            </a:r>
            <a:r>
              <a:rPr lang="en-GB" sz="1100" kern="0" dirty="0" smtClean="0">
                <a:solidFill>
                  <a:prstClr val="black"/>
                </a:solidFill>
                <a:latin typeface="Calibri" panose="020F0502020204030204"/>
              </a:rPr>
              <a:t>Service PSI</a:t>
            </a:r>
            <a:endParaRPr lang="en-GB" sz="1100" kern="0" dirty="0">
              <a:solidFill>
                <a:prstClr val="black"/>
              </a:solidFill>
              <a:latin typeface="Calibri" panose="020F0502020204030204"/>
            </a:endParaRPr>
          </a:p>
        </p:txBody>
      </p:sp>
      <p:cxnSp>
        <p:nvCxnSpPr>
          <p:cNvPr id="76" name="Straight Arrow Connector 75"/>
          <p:cNvCxnSpPr/>
          <p:nvPr/>
        </p:nvCxnSpPr>
        <p:spPr>
          <a:xfrm flipH="1">
            <a:off x="1577690" y="2591946"/>
            <a:ext cx="445134" cy="99313"/>
          </a:xfrm>
          <a:prstGeom prst="straightConnector1">
            <a:avLst/>
          </a:prstGeom>
          <a:noFill/>
          <a:ln w="6350" cap="flat" cmpd="sng" algn="ctr">
            <a:solidFill>
              <a:sysClr val="windowText" lastClr="000000"/>
            </a:solidFill>
            <a:prstDash val="dash"/>
            <a:miter lim="800000"/>
            <a:tailEnd type="triangle"/>
          </a:ln>
          <a:effectLst/>
        </p:spPr>
      </p:cxnSp>
      <p:sp>
        <p:nvSpPr>
          <p:cNvPr id="79" name="Rounded Rectangle 78"/>
          <p:cNvSpPr/>
          <p:nvPr/>
        </p:nvSpPr>
        <p:spPr>
          <a:xfrm>
            <a:off x="1181582" y="2519162"/>
            <a:ext cx="381416" cy="355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cxnSp>
        <p:nvCxnSpPr>
          <p:cNvPr id="80" name="Straight Arrow Connector 79"/>
          <p:cNvCxnSpPr/>
          <p:nvPr/>
        </p:nvCxnSpPr>
        <p:spPr>
          <a:xfrm flipH="1">
            <a:off x="632581" y="2744093"/>
            <a:ext cx="515992" cy="130343"/>
          </a:xfrm>
          <a:prstGeom prst="straightConnector1">
            <a:avLst/>
          </a:prstGeom>
          <a:noFill/>
          <a:ln w="6350" cap="flat" cmpd="sng" algn="ctr">
            <a:solidFill>
              <a:sysClr val="windowText" lastClr="000000"/>
            </a:solidFill>
            <a:prstDash val="dash"/>
            <a:miter lim="800000"/>
            <a:tailEnd type="triangle"/>
          </a:ln>
          <a:effectLst/>
        </p:spPr>
      </p:cxnSp>
      <p:sp>
        <p:nvSpPr>
          <p:cNvPr id="84" name="TextBox 83"/>
          <p:cNvSpPr txBox="1"/>
          <p:nvPr/>
        </p:nvSpPr>
        <p:spPr>
          <a:xfrm>
            <a:off x="2900757" y="4216618"/>
            <a:ext cx="1483098" cy="276999"/>
          </a:xfrm>
          <a:prstGeom prst="rect">
            <a:avLst/>
          </a:prstGeom>
          <a:noFill/>
        </p:spPr>
        <p:txBody>
          <a:bodyPr wrap="none" rtlCol="0">
            <a:spAutoFit/>
          </a:bodyPr>
          <a:lstStyle/>
          <a:p>
            <a:r>
              <a:rPr lang="en-GB" sz="1200" dirty="0">
                <a:solidFill>
                  <a:prstClr val="black"/>
                </a:solidFill>
                <a:latin typeface="Calibri" panose="020F0502020204030204"/>
              </a:rPr>
              <a:t>AD : </a:t>
            </a:r>
            <a:r>
              <a:rPr lang="en-GB" sz="1050" dirty="0">
                <a:solidFill>
                  <a:prstClr val="black"/>
                </a:solidFill>
                <a:latin typeface="Calibri" panose="020F0502020204030204"/>
              </a:rPr>
              <a:t>AuthorisationData</a:t>
            </a:r>
            <a:endParaRPr lang="en-GB" sz="1200" dirty="0">
              <a:solidFill>
                <a:srgbClr val="70AD47"/>
              </a:solidFill>
              <a:latin typeface="Calibri" panose="020F0502020204030204"/>
            </a:endParaRPr>
          </a:p>
        </p:txBody>
      </p:sp>
      <p:sp>
        <p:nvSpPr>
          <p:cNvPr id="85" name="Rounded Rectangle 84"/>
          <p:cNvSpPr/>
          <p:nvPr/>
        </p:nvSpPr>
        <p:spPr>
          <a:xfrm>
            <a:off x="216503" y="4159805"/>
            <a:ext cx="401409" cy="36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A</a:t>
            </a:r>
          </a:p>
        </p:txBody>
      </p:sp>
      <p:sp>
        <p:nvSpPr>
          <p:cNvPr id="86" name="TextBox 85"/>
          <p:cNvSpPr txBox="1"/>
          <p:nvPr/>
        </p:nvSpPr>
        <p:spPr>
          <a:xfrm>
            <a:off x="711731" y="4242710"/>
            <a:ext cx="1590500" cy="253916"/>
          </a:xfrm>
          <a:prstGeom prst="rect">
            <a:avLst/>
          </a:prstGeom>
          <a:noFill/>
        </p:spPr>
        <p:txBody>
          <a:bodyPr wrap="none" rtlCol="0">
            <a:spAutoFit/>
          </a:bodyPr>
          <a:lstStyle/>
          <a:p>
            <a:r>
              <a:rPr lang="en-GB" sz="1050" dirty="0"/>
              <a:t>Authorisation component</a:t>
            </a:r>
          </a:p>
        </p:txBody>
      </p:sp>
      <p:sp>
        <p:nvSpPr>
          <p:cNvPr id="87" name="TextBox 86"/>
          <p:cNvSpPr txBox="1"/>
          <p:nvPr/>
        </p:nvSpPr>
        <p:spPr>
          <a:xfrm>
            <a:off x="696023" y="2536611"/>
            <a:ext cx="409086" cy="276999"/>
          </a:xfrm>
          <a:prstGeom prst="rect">
            <a:avLst/>
          </a:prstGeom>
          <a:noFill/>
        </p:spPr>
        <p:txBody>
          <a:bodyPr wrap="none" rtlCol="0">
            <a:spAutoFit/>
          </a:bodyPr>
          <a:lstStyle/>
          <a:p>
            <a:r>
              <a:rPr lang="en-GB" sz="1200" dirty="0" smtClean="0"/>
              <a:t>AD</a:t>
            </a:r>
            <a:endParaRPr lang="en-GB" dirty="0"/>
          </a:p>
        </p:txBody>
      </p:sp>
      <p:sp>
        <p:nvSpPr>
          <p:cNvPr id="59" name="Hexagon 58"/>
          <p:cNvSpPr/>
          <p:nvPr/>
        </p:nvSpPr>
        <p:spPr>
          <a:xfrm>
            <a:off x="775351" y="694506"/>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60" name="Hexagon 59"/>
          <p:cNvSpPr/>
          <p:nvPr/>
        </p:nvSpPr>
        <p:spPr>
          <a:xfrm>
            <a:off x="6086531" y="635582"/>
            <a:ext cx="2125406" cy="340582"/>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panose="020F0502020204030204"/>
                <a:ea typeface="+mn-ea"/>
                <a:cs typeface="+mn-cs"/>
              </a:rPr>
              <a:t>Database</a:t>
            </a:r>
          </a:p>
        </p:txBody>
      </p:sp>
      <p:sp>
        <p:nvSpPr>
          <p:cNvPr id="77" name="TextBox 76"/>
          <p:cNvSpPr txBox="1"/>
          <p:nvPr/>
        </p:nvSpPr>
        <p:spPr>
          <a:xfrm>
            <a:off x="1617898" y="2367525"/>
            <a:ext cx="399468" cy="276999"/>
          </a:xfrm>
          <a:prstGeom prst="rect">
            <a:avLst/>
          </a:prstGeom>
          <a:noFill/>
        </p:spPr>
        <p:txBody>
          <a:bodyPr wrap="none" rtlCol="0">
            <a:spAutoFit/>
          </a:bodyPr>
          <a:lstStyle/>
          <a:p>
            <a:pPr fontAlgn="auto">
              <a:spcBef>
                <a:spcPts val="0"/>
              </a:spcBef>
              <a:spcAft>
                <a:spcPts val="0"/>
              </a:spcAft>
            </a:pPr>
            <a:r>
              <a:rPr lang="en-GB" sz="1200" dirty="0" err="1" smtClean="0">
                <a:solidFill>
                  <a:prstClr val="black"/>
                </a:solidFill>
                <a:latin typeface="Calibri" panose="020F0502020204030204"/>
              </a:rPr>
              <a:t>Prfl</a:t>
            </a:r>
            <a:endParaRPr lang="en-GB" sz="1200" dirty="0">
              <a:solidFill>
                <a:srgbClr val="70AD47"/>
              </a:solidFill>
              <a:latin typeface="Calibri" panose="020F0502020204030204"/>
            </a:endParaRPr>
          </a:p>
        </p:txBody>
      </p:sp>
      <p:sp>
        <p:nvSpPr>
          <p:cNvPr id="2" name="Oval 1"/>
          <p:cNvSpPr/>
          <p:nvPr/>
        </p:nvSpPr>
        <p:spPr>
          <a:xfrm>
            <a:off x="552886" y="1938558"/>
            <a:ext cx="1605392" cy="1484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rot="19006800">
            <a:off x="1569074" y="1031671"/>
            <a:ext cx="2945038" cy="340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69159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43086" y="619991"/>
            <a:ext cx="9000914"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a:t>Role Based Access control</a:t>
            </a:r>
          </a:p>
        </p:txBody>
      </p:sp>
      <p:sp>
        <p:nvSpPr>
          <p:cNvPr id="4" name="Rounded Rectangle 3"/>
          <p:cNvSpPr/>
          <p:nvPr/>
        </p:nvSpPr>
        <p:spPr>
          <a:xfrm>
            <a:off x="170049" y="2203613"/>
            <a:ext cx="2144846" cy="298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latin typeface="Calibri" panose="020F0502020204030204" pitchFamily="34" charset="0"/>
                <a:cs typeface="Calibri" panose="020F0502020204030204" pitchFamily="34" charset="0"/>
              </a:rPr>
              <a:t>Authorisation (SLS Component)</a:t>
            </a:r>
          </a:p>
        </p:txBody>
      </p:sp>
      <p:cxnSp>
        <p:nvCxnSpPr>
          <p:cNvPr id="5" name="Straight Arrow Connector 4"/>
          <p:cNvCxnSpPr/>
          <p:nvPr/>
        </p:nvCxnSpPr>
        <p:spPr>
          <a:xfrm>
            <a:off x="1242472" y="1734486"/>
            <a:ext cx="0" cy="452113"/>
          </a:xfrm>
          <a:prstGeom prst="straightConnector1">
            <a:avLst/>
          </a:prstGeom>
          <a:noFill/>
          <a:ln w="6350" cap="flat" cmpd="sng" algn="ctr">
            <a:solidFill>
              <a:sysClr val="windowText" lastClr="000000"/>
            </a:solidFill>
            <a:prstDash val="dash"/>
            <a:miter lim="800000"/>
            <a:tailEnd type="triangle"/>
          </a:ln>
          <a:effectLst/>
        </p:spPr>
      </p:cxnSp>
      <p:sp>
        <p:nvSpPr>
          <p:cNvPr id="7" name="TextBox 6"/>
          <p:cNvSpPr txBox="1"/>
          <p:nvPr/>
        </p:nvSpPr>
        <p:spPr>
          <a:xfrm>
            <a:off x="1410698" y="1288069"/>
            <a:ext cx="2191626" cy="646331"/>
          </a:xfrm>
          <a:prstGeom prst="rect">
            <a:avLst/>
          </a:prstGeom>
          <a:noFill/>
        </p:spPr>
        <p:txBody>
          <a:bodyPr wrap="none" rtlCol="0">
            <a:spAutoFit/>
          </a:bodyPr>
          <a:lstStyle/>
          <a:p>
            <a:r>
              <a:rPr lang="en-GB" sz="1200" dirty="0" err="1" smtClean="0"/>
              <a:t>Prfl</a:t>
            </a:r>
            <a:r>
              <a:rPr lang="en-GB" sz="1200" dirty="0" smtClean="0"/>
              <a:t> : </a:t>
            </a:r>
          </a:p>
          <a:p>
            <a:r>
              <a:rPr lang="en-GB" sz="1200" dirty="0" smtClean="0"/>
              <a:t>username = “username1”</a:t>
            </a:r>
          </a:p>
          <a:p>
            <a:r>
              <a:rPr lang="en-GB" sz="1200" dirty="0" smtClean="0"/>
              <a:t>role =  “Telemetry”</a:t>
            </a:r>
            <a:endParaRPr lang="en-GB" dirty="0"/>
          </a:p>
        </p:txBody>
      </p:sp>
      <p:sp>
        <p:nvSpPr>
          <p:cNvPr id="28" name="Rectangle 27"/>
          <p:cNvSpPr/>
          <p:nvPr/>
        </p:nvSpPr>
        <p:spPr>
          <a:xfrm>
            <a:off x="8408992" y="1494601"/>
            <a:ext cx="632617" cy="180872"/>
          </a:xfrm>
          <a:prstGeom prst="rect">
            <a:avLst/>
          </a:prstGeom>
          <a:solidFill>
            <a:srgbClr val="5B9BD5"/>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9" name="Rectangle 28"/>
          <p:cNvSpPr/>
          <p:nvPr/>
        </p:nvSpPr>
        <p:spPr>
          <a:xfrm>
            <a:off x="8408992" y="2005349"/>
            <a:ext cx="632617" cy="180872"/>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0" name="Rectangle 29"/>
          <p:cNvSpPr/>
          <p:nvPr/>
        </p:nvSpPr>
        <p:spPr>
          <a:xfrm>
            <a:off x="8408992" y="2554739"/>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1" name="Oval 30"/>
          <p:cNvSpPr/>
          <p:nvPr/>
        </p:nvSpPr>
        <p:spPr>
          <a:xfrm>
            <a:off x="7793223" y="1231759"/>
            <a:ext cx="801662" cy="189830"/>
          </a:xfrm>
          <a:prstGeom prst="ellipse">
            <a:avLst/>
          </a:prstGeom>
          <a:solidFill>
            <a:srgbClr val="5B9BD5"/>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2" name="Oval 31"/>
          <p:cNvSpPr/>
          <p:nvPr/>
        </p:nvSpPr>
        <p:spPr>
          <a:xfrm>
            <a:off x="7848590" y="1733565"/>
            <a:ext cx="958557" cy="211937"/>
          </a:xfrm>
          <a:prstGeom prst="ellipse">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 name="Oval 32"/>
          <p:cNvSpPr/>
          <p:nvPr/>
        </p:nvSpPr>
        <p:spPr>
          <a:xfrm>
            <a:off x="7884150" y="2274783"/>
            <a:ext cx="987474" cy="19708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Agregation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34" name="Straight Arrow Connector 33"/>
          <p:cNvCxnSpPr>
            <a:stCxn id="28" idx="0"/>
            <a:endCxn id="31" idx="5"/>
          </p:cNvCxnSpPr>
          <p:nvPr/>
        </p:nvCxnSpPr>
        <p:spPr>
          <a:xfrm flipH="1" flipV="1">
            <a:off x="8477484" y="1393789"/>
            <a:ext cx="247817" cy="100812"/>
          </a:xfrm>
          <a:prstGeom prst="straightConnector1">
            <a:avLst/>
          </a:prstGeom>
          <a:noFill/>
          <a:ln w="6350" cap="flat" cmpd="sng" algn="ctr">
            <a:solidFill>
              <a:srgbClr val="5B9BD5"/>
            </a:solidFill>
            <a:prstDash val="solid"/>
            <a:miter lim="800000"/>
            <a:tailEnd type="triangle"/>
          </a:ln>
          <a:effectLst/>
        </p:spPr>
      </p:cxnSp>
      <p:cxnSp>
        <p:nvCxnSpPr>
          <p:cNvPr id="35" name="Straight Arrow Connector 34"/>
          <p:cNvCxnSpPr/>
          <p:nvPr/>
        </p:nvCxnSpPr>
        <p:spPr>
          <a:xfrm flipH="1" flipV="1">
            <a:off x="8616648" y="1909086"/>
            <a:ext cx="56471" cy="117165"/>
          </a:xfrm>
          <a:prstGeom prst="straightConnector1">
            <a:avLst/>
          </a:prstGeom>
          <a:noFill/>
          <a:ln w="19050" cap="flat" cmpd="sng" algn="ctr">
            <a:solidFill>
              <a:srgbClr val="008542"/>
            </a:solidFill>
            <a:prstDash val="solid"/>
            <a:miter lim="800000"/>
            <a:tailEnd type="triangle"/>
          </a:ln>
          <a:effectLst/>
        </p:spPr>
      </p:cxnSp>
      <p:cxnSp>
        <p:nvCxnSpPr>
          <p:cNvPr id="36" name="Straight Arrow Connector 35"/>
          <p:cNvCxnSpPr/>
          <p:nvPr/>
        </p:nvCxnSpPr>
        <p:spPr>
          <a:xfrm flipH="1" flipV="1">
            <a:off x="8616647" y="2434753"/>
            <a:ext cx="56471" cy="117165"/>
          </a:xfrm>
          <a:prstGeom prst="straightConnector1">
            <a:avLst/>
          </a:prstGeom>
          <a:noFill/>
          <a:ln w="6350" cap="flat" cmpd="sng" algn="ctr">
            <a:solidFill>
              <a:srgbClr val="5B9BD5"/>
            </a:solidFill>
            <a:prstDash val="solid"/>
            <a:miter lim="800000"/>
            <a:tailEnd type="triangle"/>
          </a:ln>
          <a:effectLst/>
        </p:spPr>
      </p:cxnSp>
      <p:sp>
        <p:nvSpPr>
          <p:cNvPr id="44" name="Rectangle 43"/>
          <p:cNvSpPr/>
          <p:nvPr/>
        </p:nvSpPr>
        <p:spPr>
          <a:xfrm>
            <a:off x="5619913" y="1516106"/>
            <a:ext cx="632617" cy="180872"/>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5" name="Oval 44"/>
          <p:cNvSpPr/>
          <p:nvPr/>
        </p:nvSpPr>
        <p:spPr>
          <a:xfrm>
            <a:off x="4273554" y="1085693"/>
            <a:ext cx="1268715" cy="2558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46" name="Oval 45"/>
          <p:cNvSpPr/>
          <p:nvPr/>
        </p:nvSpPr>
        <p:spPr>
          <a:xfrm>
            <a:off x="4328150" y="1859998"/>
            <a:ext cx="1061720" cy="221421"/>
          </a:xfrm>
          <a:prstGeom prst="ellipse">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Username1</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47" name="Straight Arrow Connector 46"/>
          <p:cNvCxnSpPr>
            <a:stCxn id="44" idx="1"/>
            <a:endCxn id="45" idx="5"/>
          </p:cNvCxnSpPr>
          <p:nvPr/>
        </p:nvCxnSpPr>
        <p:spPr>
          <a:xfrm flipH="1" flipV="1">
            <a:off x="5356470" y="1304032"/>
            <a:ext cx="263443" cy="302510"/>
          </a:xfrm>
          <a:prstGeom prst="straightConnector1">
            <a:avLst/>
          </a:prstGeom>
          <a:noFill/>
          <a:ln w="6350" cap="flat" cmpd="sng" algn="ctr">
            <a:solidFill>
              <a:srgbClr val="5B9BD5"/>
            </a:solidFill>
            <a:prstDash val="solid"/>
            <a:miter lim="800000"/>
            <a:tailEnd type="triangle"/>
          </a:ln>
          <a:effectLst/>
        </p:spPr>
      </p:cxnSp>
      <p:cxnSp>
        <p:nvCxnSpPr>
          <p:cNvPr id="48" name="Straight Arrow Connector 47"/>
          <p:cNvCxnSpPr>
            <a:stCxn id="44" idx="1"/>
            <a:endCxn id="46" idx="7"/>
          </p:cNvCxnSpPr>
          <p:nvPr/>
        </p:nvCxnSpPr>
        <p:spPr>
          <a:xfrm flipH="1">
            <a:off x="5234385" y="1606542"/>
            <a:ext cx="385528" cy="285882"/>
          </a:xfrm>
          <a:prstGeom prst="straightConnector1">
            <a:avLst/>
          </a:prstGeom>
          <a:noFill/>
          <a:ln w="19050" cap="flat" cmpd="sng" algn="ctr">
            <a:solidFill>
              <a:srgbClr val="008542"/>
            </a:solidFill>
            <a:prstDash val="solid"/>
            <a:miter lim="800000"/>
            <a:tailEnd type="triangle"/>
          </a:ln>
          <a:effectLst/>
        </p:spPr>
      </p:cxnSp>
      <p:sp>
        <p:nvSpPr>
          <p:cNvPr id="49" name="Rectangle 48"/>
          <p:cNvSpPr/>
          <p:nvPr/>
        </p:nvSpPr>
        <p:spPr>
          <a:xfrm>
            <a:off x="5621141" y="2645175"/>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0" name="Oval 49"/>
          <p:cNvSpPr/>
          <p:nvPr/>
        </p:nvSpPr>
        <p:spPr>
          <a:xfrm>
            <a:off x="4274783" y="2184680"/>
            <a:ext cx="1267486" cy="28588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51" name="Oval 50"/>
          <p:cNvSpPr/>
          <p:nvPr/>
        </p:nvSpPr>
        <p:spPr>
          <a:xfrm>
            <a:off x="4327438" y="2995844"/>
            <a:ext cx="1062432" cy="21321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Username2</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52" name="Straight Arrow Connector 51"/>
          <p:cNvCxnSpPr>
            <a:stCxn id="49" idx="1"/>
            <a:endCxn id="50" idx="5"/>
          </p:cNvCxnSpPr>
          <p:nvPr/>
        </p:nvCxnSpPr>
        <p:spPr>
          <a:xfrm flipH="1" flipV="1">
            <a:off x="5356650" y="2428695"/>
            <a:ext cx="264491" cy="306916"/>
          </a:xfrm>
          <a:prstGeom prst="straightConnector1">
            <a:avLst/>
          </a:prstGeom>
          <a:noFill/>
          <a:ln w="6350" cap="flat" cmpd="sng" algn="ctr">
            <a:solidFill>
              <a:srgbClr val="5B9BD5"/>
            </a:solidFill>
            <a:prstDash val="solid"/>
            <a:miter lim="800000"/>
            <a:tailEnd type="triangle"/>
          </a:ln>
          <a:effectLst/>
        </p:spPr>
      </p:cxnSp>
      <p:cxnSp>
        <p:nvCxnSpPr>
          <p:cNvPr id="53" name="Straight Arrow Connector 52"/>
          <p:cNvCxnSpPr>
            <a:stCxn id="49" idx="1"/>
            <a:endCxn id="51" idx="7"/>
          </p:cNvCxnSpPr>
          <p:nvPr/>
        </p:nvCxnSpPr>
        <p:spPr>
          <a:xfrm flipH="1">
            <a:off x="5234280" y="2735611"/>
            <a:ext cx="386861" cy="291457"/>
          </a:xfrm>
          <a:prstGeom prst="straightConnector1">
            <a:avLst/>
          </a:prstGeom>
          <a:noFill/>
          <a:ln w="6350" cap="flat" cmpd="sng" algn="ctr">
            <a:solidFill>
              <a:srgbClr val="5B9BD5"/>
            </a:solidFill>
            <a:prstDash val="solid"/>
            <a:miter lim="800000"/>
            <a:tailEnd type="triangle"/>
          </a:ln>
          <a:effectLst/>
        </p:spPr>
      </p:cxnSp>
      <p:cxnSp>
        <p:nvCxnSpPr>
          <p:cNvPr id="54" name="Straight Arrow Connector 53"/>
          <p:cNvCxnSpPr>
            <a:stCxn id="44" idx="3"/>
            <a:endCxn id="28" idx="1"/>
          </p:cNvCxnSpPr>
          <p:nvPr/>
        </p:nvCxnSpPr>
        <p:spPr>
          <a:xfrm flipV="1">
            <a:off x="6252530" y="1585037"/>
            <a:ext cx="2156462" cy="21506"/>
          </a:xfrm>
          <a:prstGeom prst="straightConnector1">
            <a:avLst/>
          </a:prstGeom>
          <a:noFill/>
          <a:ln w="6350" cap="flat" cmpd="sng" algn="ctr">
            <a:solidFill>
              <a:srgbClr val="FF0000"/>
            </a:solidFill>
            <a:prstDash val="solid"/>
            <a:miter lim="800000"/>
            <a:tailEnd type="triangle"/>
          </a:ln>
          <a:effectLst/>
        </p:spPr>
      </p:cxnSp>
      <p:cxnSp>
        <p:nvCxnSpPr>
          <p:cNvPr id="55" name="Straight Arrow Connector 54"/>
          <p:cNvCxnSpPr>
            <a:stCxn id="44" idx="3"/>
            <a:endCxn id="29" idx="1"/>
          </p:cNvCxnSpPr>
          <p:nvPr/>
        </p:nvCxnSpPr>
        <p:spPr>
          <a:xfrm>
            <a:off x="6252530" y="1606543"/>
            <a:ext cx="2156462" cy="489242"/>
          </a:xfrm>
          <a:prstGeom prst="straightConnector1">
            <a:avLst/>
          </a:prstGeom>
          <a:noFill/>
          <a:ln w="19050" cap="flat" cmpd="sng" algn="ctr">
            <a:solidFill>
              <a:srgbClr val="008542"/>
            </a:solidFill>
            <a:prstDash val="solid"/>
            <a:miter lim="800000"/>
            <a:tailEnd type="triangle"/>
          </a:ln>
          <a:effectLst/>
        </p:spPr>
      </p:cxnSp>
      <p:cxnSp>
        <p:nvCxnSpPr>
          <p:cNvPr id="56" name="Straight Arrow Connector 55"/>
          <p:cNvCxnSpPr>
            <a:stCxn id="49" idx="3"/>
            <a:endCxn id="29" idx="1"/>
          </p:cNvCxnSpPr>
          <p:nvPr/>
        </p:nvCxnSpPr>
        <p:spPr>
          <a:xfrm flipV="1">
            <a:off x="6253757" y="2095784"/>
            <a:ext cx="2155235" cy="639827"/>
          </a:xfrm>
          <a:prstGeom prst="straightConnector1">
            <a:avLst/>
          </a:prstGeom>
          <a:noFill/>
          <a:ln w="6350" cap="flat" cmpd="sng" algn="ctr">
            <a:solidFill>
              <a:srgbClr val="5B9BD5"/>
            </a:solidFill>
            <a:prstDash val="solid"/>
            <a:miter lim="800000"/>
            <a:tailEnd type="triangle"/>
          </a:ln>
          <a:effectLst/>
        </p:spPr>
      </p:cxnSp>
      <p:cxnSp>
        <p:nvCxnSpPr>
          <p:cNvPr id="57" name="Straight Arrow Connector 56"/>
          <p:cNvCxnSpPr>
            <a:stCxn id="49" idx="3"/>
            <a:endCxn id="30" idx="1"/>
          </p:cNvCxnSpPr>
          <p:nvPr/>
        </p:nvCxnSpPr>
        <p:spPr>
          <a:xfrm flipV="1">
            <a:off x="6253757" y="2645176"/>
            <a:ext cx="2155235" cy="90436"/>
          </a:xfrm>
          <a:prstGeom prst="straightConnector1">
            <a:avLst/>
          </a:prstGeom>
          <a:noFill/>
          <a:ln w="6350" cap="flat" cmpd="sng" algn="ctr">
            <a:solidFill>
              <a:srgbClr val="5B9BD5"/>
            </a:solidFill>
            <a:prstDash val="solid"/>
            <a:miter lim="800000"/>
            <a:tailEnd type="triangle"/>
          </a:ln>
          <a:effectLst/>
        </p:spPr>
      </p:cxnSp>
      <p:sp>
        <p:nvSpPr>
          <p:cNvPr id="60" name="Rectangle 59"/>
          <p:cNvSpPr/>
          <p:nvPr/>
        </p:nvSpPr>
        <p:spPr>
          <a:xfrm>
            <a:off x="6180676" y="3291423"/>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Oval 60"/>
          <p:cNvSpPr/>
          <p:nvPr/>
        </p:nvSpPr>
        <p:spPr>
          <a:xfrm>
            <a:off x="6180675" y="3594262"/>
            <a:ext cx="632617" cy="17909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2" name="TextBox 61"/>
          <p:cNvSpPr txBox="1"/>
          <p:nvPr/>
        </p:nvSpPr>
        <p:spPr>
          <a:xfrm>
            <a:off x="6857907" y="3243360"/>
            <a:ext cx="891591"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Object</a:t>
            </a:r>
          </a:p>
        </p:txBody>
      </p:sp>
      <p:sp>
        <p:nvSpPr>
          <p:cNvPr id="63" name="TextBox 62"/>
          <p:cNvSpPr txBox="1"/>
          <p:nvPr/>
        </p:nvSpPr>
        <p:spPr>
          <a:xfrm>
            <a:off x="6857907" y="3543990"/>
            <a:ext cx="1026243"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Attribute</a:t>
            </a:r>
          </a:p>
        </p:txBody>
      </p:sp>
      <p:cxnSp>
        <p:nvCxnSpPr>
          <p:cNvPr id="66" name="Straight Arrow Connector 65"/>
          <p:cNvCxnSpPr/>
          <p:nvPr/>
        </p:nvCxnSpPr>
        <p:spPr>
          <a:xfrm>
            <a:off x="2314895" y="2353082"/>
            <a:ext cx="1723706" cy="0"/>
          </a:xfrm>
          <a:prstGeom prst="straightConnector1">
            <a:avLst/>
          </a:prstGeom>
          <a:noFill/>
          <a:ln w="6350" cap="flat" cmpd="sng" algn="ctr">
            <a:solidFill>
              <a:sysClr val="windowText" lastClr="000000"/>
            </a:solidFill>
            <a:prstDash val="dash"/>
            <a:miter lim="800000"/>
            <a:tailEnd type="triangle"/>
          </a:ln>
          <a:effectLst/>
        </p:spPr>
      </p:cxnSp>
      <p:sp>
        <p:nvSpPr>
          <p:cNvPr id="67" name="Rectangle 66"/>
          <p:cNvSpPr/>
          <p:nvPr/>
        </p:nvSpPr>
        <p:spPr>
          <a:xfrm>
            <a:off x="4038601" y="720968"/>
            <a:ext cx="5052646" cy="370449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8" name="TextBox 67"/>
          <p:cNvSpPr txBox="1"/>
          <p:nvPr/>
        </p:nvSpPr>
        <p:spPr>
          <a:xfrm>
            <a:off x="4978962" y="4055844"/>
            <a:ext cx="3498522" cy="369332"/>
          </a:xfrm>
          <a:prstGeom prst="rect">
            <a:avLst/>
          </a:prstGeom>
          <a:noFill/>
        </p:spPr>
        <p:txBody>
          <a:bodyPr wrap="none" rtlCol="0">
            <a:spAutoFit/>
          </a:bodyPr>
          <a:lstStyle/>
          <a:p>
            <a:r>
              <a:rPr lang="en-GB" dirty="0" smtClean="0"/>
              <a:t>Authorisation local Database</a:t>
            </a:r>
            <a:endParaRPr lang="en-GB" dirty="0"/>
          </a:p>
        </p:txBody>
      </p:sp>
      <p:sp>
        <p:nvSpPr>
          <p:cNvPr id="38" name="TextBox 37"/>
          <p:cNvSpPr txBox="1"/>
          <p:nvPr/>
        </p:nvSpPr>
        <p:spPr>
          <a:xfrm>
            <a:off x="263292" y="3985197"/>
            <a:ext cx="3655103" cy="369332"/>
          </a:xfrm>
          <a:prstGeom prst="rect">
            <a:avLst/>
          </a:prstGeom>
          <a:noFill/>
        </p:spPr>
        <p:txBody>
          <a:bodyPr wrap="none" rtlCol="0">
            <a:spAutoFit/>
          </a:bodyPr>
          <a:lstStyle/>
          <a:p>
            <a:r>
              <a:rPr lang="en-GB" dirty="0" smtClean="0"/>
              <a:t>Secure Login Service Provider</a:t>
            </a:r>
            <a:endParaRPr lang="en-GB" dirty="0"/>
          </a:p>
        </p:txBody>
      </p:sp>
    </p:spTree>
    <p:extLst>
      <p:ext uri="{BB962C8B-B14F-4D97-AF65-F5344CB8AC3E}">
        <p14:creationId xmlns:p14="http://schemas.microsoft.com/office/powerpoint/2010/main" val="37553608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43086" y="619991"/>
            <a:ext cx="9000914"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5" name="TextBox 44"/>
          <p:cNvSpPr txBox="1"/>
          <p:nvPr/>
        </p:nvSpPr>
        <p:spPr>
          <a:xfrm>
            <a:off x="263292" y="3985197"/>
            <a:ext cx="3655103" cy="369332"/>
          </a:xfrm>
          <a:prstGeom prst="rect">
            <a:avLst/>
          </a:prstGeom>
          <a:noFill/>
        </p:spPr>
        <p:txBody>
          <a:bodyPr wrap="none" rtlCol="0">
            <a:spAutoFit/>
          </a:bodyPr>
          <a:lstStyle/>
          <a:p>
            <a:r>
              <a:rPr lang="en-GB" dirty="0" smtClean="0"/>
              <a:t>Secure Login Service Provider</a:t>
            </a:r>
            <a:endParaRPr lang="en-GB" dirty="0"/>
          </a:p>
        </p:txBody>
      </p:sp>
      <p:sp>
        <p:nvSpPr>
          <p:cNvPr id="2" name="Title 1"/>
          <p:cNvSpPr>
            <a:spLocks noGrp="1"/>
          </p:cNvSpPr>
          <p:nvPr>
            <p:ph type="title"/>
          </p:nvPr>
        </p:nvSpPr>
        <p:spPr/>
        <p:txBody>
          <a:bodyPr/>
          <a:lstStyle/>
          <a:p>
            <a:r>
              <a:rPr lang="en-GB" dirty="0"/>
              <a:t>Role Based Access control</a:t>
            </a:r>
          </a:p>
        </p:txBody>
      </p:sp>
      <p:sp>
        <p:nvSpPr>
          <p:cNvPr id="4" name="Rounded Rectangle 3"/>
          <p:cNvSpPr/>
          <p:nvPr/>
        </p:nvSpPr>
        <p:spPr>
          <a:xfrm>
            <a:off x="170049" y="2203613"/>
            <a:ext cx="2144846" cy="298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latin typeface="Calibri" panose="020F0502020204030204" pitchFamily="34" charset="0"/>
                <a:cs typeface="Calibri" panose="020F0502020204030204" pitchFamily="34" charset="0"/>
              </a:rPr>
              <a:t>Authorisation (SLS Component)</a:t>
            </a:r>
          </a:p>
        </p:txBody>
      </p:sp>
      <p:cxnSp>
        <p:nvCxnSpPr>
          <p:cNvPr id="5" name="Straight Arrow Connector 4"/>
          <p:cNvCxnSpPr/>
          <p:nvPr/>
        </p:nvCxnSpPr>
        <p:spPr>
          <a:xfrm>
            <a:off x="1242472" y="1734486"/>
            <a:ext cx="0" cy="452113"/>
          </a:xfrm>
          <a:prstGeom prst="straightConnector1">
            <a:avLst/>
          </a:prstGeom>
          <a:noFill/>
          <a:ln w="6350" cap="flat" cmpd="sng" algn="ctr">
            <a:solidFill>
              <a:sysClr val="windowText" lastClr="000000"/>
            </a:solidFill>
            <a:prstDash val="dash"/>
            <a:miter lim="800000"/>
            <a:tailEnd type="triangle"/>
          </a:ln>
          <a:effectLst/>
        </p:spPr>
      </p:cxnSp>
      <p:sp>
        <p:nvSpPr>
          <p:cNvPr id="7" name="TextBox 6"/>
          <p:cNvSpPr txBox="1"/>
          <p:nvPr/>
        </p:nvSpPr>
        <p:spPr>
          <a:xfrm>
            <a:off x="1410698" y="1288069"/>
            <a:ext cx="2191626" cy="646331"/>
          </a:xfrm>
          <a:prstGeom prst="rect">
            <a:avLst/>
          </a:prstGeom>
          <a:noFill/>
        </p:spPr>
        <p:txBody>
          <a:bodyPr wrap="none" rtlCol="0">
            <a:spAutoFit/>
          </a:bodyPr>
          <a:lstStyle/>
          <a:p>
            <a:r>
              <a:rPr lang="en-GB" sz="1200" dirty="0" err="1" smtClean="0"/>
              <a:t>Prfl</a:t>
            </a:r>
            <a:r>
              <a:rPr lang="en-GB" sz="1200" dirty="0" smtClean="0"/>
              <a:t> : </a:t>
            </a:r>
          </a:p>
          <a:p>
            <a:r>
              <a:rPr lang="en-GB" sz="1200" dirty="0" smtClean="0"/>
              <a:t>username = “username1”</a:t>
            </a:r>
          </a:p>
          <a:p>
            <a:r>
              <a:rPr lang="en-GB" sz="1200" dirty="0" smtClean="0"/>
              <a:t>role =  “Telemetry”</a:t>
            </a:r>
            <a:endParaRPr lang="en-GB" dirty="0"/>
          </a:p>
        </p:txBody>
      </p:sp>
      <p:cxnSp>
        <p:nvCxnSpPr>
          <p:cNvPr id="9" name="Straight Arrow Connector 8"/>
          <p:cNvCxnSpPr/>
          <p:nvPr/>
        </p:nvCxnSpPr>
        <p:spPr>
          <a:xfrm>
            <a:off x="1242472" y="2505334"/>
            <a:ext cx="0" cy="452113"/>
          </a:xfrm>
          <a:prstGeom prst="straightConnector1">
            <a:avLst/>
          </a:prstGeom>
          <a:noFill/>
          <a:ln w="6350" cap="flat" cmpd="sng" algn="ctr">
            <a:solidFill>
              <a:sysClr val="windowText" lastClr="000000"/>
            </a:solidFill>
            <a:prstDash val="dash"/>
            <a:miter lim="800000"/>
            <a:tailEnd type="triangle"/>
          </a:ln>
          <a:effectLst/>
        </p:spPr>
      </p:cxnSp>
      <p:sp>
        <p:nvSpPr>
          <p:cNvPr id="11" name="TextBox 10"/>
          <p:cNvSpPr txBox="1"/>
          <p:nvPr/>
        </p:nvSpPr>
        <p:spPr>
          <a:xfrm>
            <a:off x="1247152" y="2554568"/>
            <a:ext cx="2588567" cy="276999"/>
          </a:xfrm>
          <a:prstGeom prst="rect">
            <a:avLst/>
          </a:prstGeom>
          <a:noFill/>
        </p:spPr>
        <p:txBody>
          <a:bodyPr wrap="square" rtlCol="0">
            <a:spAutoFit/>
          </a:bodyPr>
          <a:lstStyle/>
          <a:p>
            <a:r>
              <a:rPr lang="en-GB" sz="1200" dirty="0" err="1" smtClean="0"/>
              <a:t>authorisationData</a:t>
            </a:r>
            <a:r>
              <a:rPr lang="en-GB" sz="1200" dirty="0" smtClean="0"/>
              <a:t> = Telemetry</a:t>
            </a:r>
            <a:endParaRPr lang="en-GB" dirty="0"/>
          </a:p>
        </p:txBody>
      </p:sp>
      <p:sp>
        <p:nvSpPr>
          <p:cNvPr id="60" name="Rectangle 59"/>
          <p:cNvSpPr/>
          <p:nvPr/>
        </p:nvSpPr>
        <p:spPr>
          <a:xfrm>
            <a:off x="6180676" y="3291423"/>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Oval 60"/>
          <p:cNvSpPr/>
          <p:nvPr/>
        </p:nvSpPr>
        <p:spPr>
          <a:xfrm>
            <a:off x="6180675" y="3594262"/>
            <a:ext cx="632617" cy="17909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2" name="TextBox 61"/>
          <p:cNvSpPr txBox="1"/>
          <p:nvPr/>
        </p:nvSpPr>
        <p:spPr>
          <a:xfrm>
            <a:off x="6857907" y="3243360"/>
            <a:ext cx="891591"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Object</a:t>
            </a:r>
          </a:p>
        </p:txBody>
      </p:sp>
      <p:sp>
        <p:nvSpPr>
          <p:cNvPr id="63" name="TextBox 62"/>
          <p:cNvSpPr txBox="1"/>
          <p:nvPr/>
        </p:nvSpPr>
        <p:spPr>
          <a:xfrm>
            <a:off x="6857907" y="3543990"/>
            <a:ext cx="1026243"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 COM Attribute</a:t>
            </a:r>
          </a:p>
        </p:txBody>
      </p:sp>
      <p:cxnSp>
        <p:nvCxnSpPr>
          <p:cNvPr id="66" name="Straight Arrow Connector 65"/>
          <p:cNvCxnSpPr/>
          <p:nvPr/>
        </p:nvCxnSpPr>
        <p:spPr>
          <a:xfrm>
            <a:off x="2314895" y="2353082"/>
            <a:ext cx="1723706" cy="0"/>
          </a:xfrm>
          <a:prstGeom prst="straightConnector1">
            <a:avLst/>
          </a:prstGeom>
          <a:noFill/>
          <a:ln w="6350" cap="flat" cmpd="sng" algn="ctr">
            <a:solidFill>
              <a:sysClr val="windowText" lastClr="000000"/>
            </a:solidFill>
            <a:prstDash val="dash"/>
            <a:miter lim="800000"/>
            <a:tailEnd type="triangle"/>
          </a:ln>
          <a:effectLst/>
        </p:spPr>
      </p:cxnSp>
      <p:sp>
        <p:nvSpPr>
          <p:cNvPr id="67" name="Rectangle 66"/>
          <p:cNvSpPr/>
          <p:nvPr/>
        </p:nvSpPr>
        <p:spPr>
          <a:xfrm>
            <a:off x="4038601" y="720968"/>
            <a:ext cx="5052646" cy="370449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8" name="Rectangle 37"/>
          <p:cNvSpPr/>
          <p:nvPr/>
        </p:nvSpPr>
        <p:spPr>
          <a:xfrm>
            <a:off x="8408992" y="1494601"/>
            <a:ext cx="632617" cy="180872"/>
          </a:xfrm>
          <a:prstGeom prst="rect">
            <a:avLst/>
          </a:prstGeom>
          <a:solidFill>
            <a:srgbClr val="5B9BD5"/>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9" name="Rectangle 38"/>
          <p:cNvSpPr/>
          <p:nvPr/>
        </p:nvSpPr>
        <p:spPr>
          <a:xfrm>
            <a:off x="8408992" y="2005349"/>
            <a:ext cx="632617" cy="180872"/>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0" name="Rectangle 39"/>
          <p:cNvSpPr/>
          <p:nvPr/>
        </p:nvSpPr>
        <p:spPr>
          <a:xfrm>
            <a:off x="8408992" y="2554739"/>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7793223" y="1231759"/>
            <a:ext cx="801662" cy="189830"/>
          </a:xfrm>
          <a:prstGeom prst="ellipse">
            <a:avLst/>
          </a:prstGeom>
          <a:solidFill>
            <a:srgbClr val="5B9BD5"/>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2" name="Oval 41"/>
          <p:cNvSpPr/>
          <p:nvPr/>
        </p:nvSpPr>
        <p:spPr>
          <a:xfrm>
            <a:off x="7848590" y="1733565"/>
            <a:ext cx="958557" cy="211937"/>
          </a:xfrm>
          <a:prstGeom prst="ellipse">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Telemetry</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3" name="Oval 42"/>
          <p:cNvSpPr/>
          <p:nvPr/>
        </p:nvSpPr>
        <p:spPr>
          <a:xfrm>
            <a:off x="7884150" y="2274783"/>
            <a:ext cx="987474" cy="19708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Agregation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58" name="Straight Arrow Connector 57"/>
          <p:cNvCxnSpPr>
            <a:stCxn id="38" idx="0"/>
            <a:endCxn id="41" idx="5"/>
          </p:cNvCxnSpPr>
          <p:nvPr/>
        </p:nvCxnSpPr>
        <p:spPr>
          <a:xfrm flipH="1" flipV="1">
            <a:off x="8477484" y="1393789"/>
            <a:ext cx="247817" cy="100812"/>
          </a:xfrm>
          <a:prstGeom prst="straightConnector1">
            <a:avLst/>
          </a:prstGeom>
          <a:noFill/>
          <a:ln w="6350" cap="flat" cmpd="sng" algn="ctr">
            <a:solidFill>
              <a:srgbClr val="5B9BD5"/>
            </a:solidFill>
            <a:prstDash val="solid"/>
            <a:miter lim="800000"/>
            <a:tailEnd type="triangle"/>
          </a:ln>
          <a:effectLst/>
        </p:spPr>
      </p:cxnSp>
      <p:cxnSp>
        <p:nvCxnSpPr>
          <p:cNvPr id="59" name="Straight Arrow Connector 58"/>
          <p:cNvCxnSpPr/>
          <p:nvPr/>
        </p:nvCxnSpPr>
        <p:spPr>
          <a:xfrm flipH="1" flipV="1">
            <a:off x="8616648" y="1909086"/>
            <a:ext cx="56471" cy="117165"/>
          </a:xfrm>
          <a:prstGeom prst="straightConnector1">
            <a:avLst/>
          </a:prstGeom>
          <a:noFill/>
          <a:ln w="19050" cap="flat" cmpd="sng" algn="ctr">
            <a:solidFill>
              <a:srgbClr val="008542"/>
            </a:solidFill>
            <a:prstDash val="solid"/>
            <a:miter lim="800000"/>
            <a:tailEnd type="triangle"/>
          </a:ln>
          <a:effectLst/>
        </p:spPr>
      </p:cxnSp>
      <p:cxnSp>
        <p:nvCxnSpPr>
          <p:cNvPr id="64" name="Straight Arrow Connector 63"/>
          <p:cNvCxnSpPr/>
          <p:nvPr/>
        </p:nvCxnSpPr>
        <p:spPr>
          <a:xfrm flipH="1" flipV="1">
            <a:off x="8616647" y="2434753"/>
            <a:ext cx="56471" cy="117165"/>
          </a:xfrm>
          <a:prstGeom prst="straightConnector1">
            <a:avLst/>
          </a:prstGeom>
          <a:noFill/>
          <a:ln w="6350" cap="flat" cmpd="sng" algn="ctr">
            <a:solidFill>
              <a:srgbClr val="5B9BD5"/>
            </a:solidFill>
            <a:prstDash val="solid"/>
            <a:miter lim="800000"/>
            <a:tailEnd type="triangle"/>
          </a:ln>
          <a:effectLst/>
        </p:spPr>
      </p:cxnSp>
      <p:sp>
        <p:nvSpPr>
          <p:cNvPr id="65" name="Rectangle 64"/>
          <p:cNvSpPr/>
          <p:nvPr/>
        </p:nvSpPr>
        <p:spPr>
          <a:xfrm>
            <a:off x="5619913" y="1516106"/>
            <a:ext cx="632617" cy="180872"/>
          </a:xfrm>
          <a:prstGeom prst="rect">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9" name="Oval 68"/>
          <p:cNvSpPr/>
          <p:nvPr/>
        </p:nvSpPr>
        <p:spPr>
          <a:xfrm>
            <a:off x="4273554" y="1085693"/>
            <a:ext cx="1268715" cy="2558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70" name="Oval 69"/>
          <p:cNvSpPr/>
          <p:nvPr/>
        </p:nvSpPr>
        <p:spPr>
          <a:xfrm>
            <a:off x="4328150" y="1859998"/>
            <a:ext cx="1061720" cy="221421"/>
          </a:xfrm>
          <a:prstGeom prst="ellipse">
            <a:avLst/>
          </a:prstGeom>
          <a:solidFill>
            <a:srgbClr val="5B9BD5"/>
          </a:solidFill>
          <a:ln w="19050" cap="flat" cmpd="sng" algn="ctr">
            <a:solidFill>
              <a:srgbClr val="00854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Username1</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71" name="Straight Arrow Connector 70"/>
          <p:cNvCxnSpPr>
            <a:stCxn id="65" idx="1"/>
            <a:endCxn id="69" idx="5"/>
          </p:cNvCxnSpPr>
          <p:nvPr/>
        </p:nvCxnSpPr>
        <p:spPr>
          <a:xfrm flipH="1" flipV="1">
            <a:off x="5356470" y="1304032"/>
            <a:ext cx="263443" cy="302510"/>
          </a:xfrm>
          <a:prstGeom prst="straightConnector1">
            <a:avLst/>
          </a:prstGeom>
          <a:noFill/>
          <a:ln w="6350" cap="flat" cmpd="sng" algn="ctr">
            <a:solidFill>
              <a:srgbClr val="5B9BD5"/>
            </a:solidFill>
            <a:prstDash val="solid"/>
            <a:miter lim="800000"/>
            <a:tailEnd type="triangle"/>
          </a:ln>
          <a:effectLst/>
        </p:spPr>
      </p:cxnSp>
      <p:cxnSp>
        <p:nvCxnSpPr>
          <p:cNvPr id="72" name="Straight Arrow Connector 71"/>
          <p:cNvCxnSpPr>
            <a:stCxn id="65" idx="1"/>
            <a:endCxn id="70" idx="7"/>
          </p:cNvCxnSpPr>
          <p:nvPr/>
        </p:nvCxnSpPr>
        <p:spPr>
          <a:xfrm flipH="1">
            <a:off x="5234385" y="1606542"/>
            <a:ext cx="385528" cy="285882"/>
          </a:xfrm>
          <a:prstGeom prst="straightConnector1">
            <a:avLst/>
          </a:prstGeom>
          <a:noFill/>
          <a:ln w="19050" cap="flat" cmpd="sng" algn="ctr">
            <a:solidFill>
              <a:srgbClr val="008542"/>
            </a:solidFill>
            <a:prstDash val="solid"/>
            <a:miter lim="800000"/>
            <a:tailEnd type="triangle"/>
          </a:ln>
          <a:effectLst/>
        </p:spPr>
      </p:cxnSp>
      <p:sp>
        <p:nvSpPr>
          <p:cNvPr id="73" name="Rectangle 72"/>
          <p:cNvSpPr/>
          <p:nvPr/>
        </p:nvSpPr>
        <p:spPr>
          <a:xfrm>
            <a:off x="5621141" y="2645175"/>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prstClr val="white"/>
                </a:solidFill>
                <a:effectLst/>
                <a:uLnTx/>
                <a:uFillTx/>
                <a:latin typeface="Calibri" panose="020F0502020204030204"/>
                <a:ea typeface="+mn-ea"/>
                <a:cs typeface="+mn-cs"/>
              </a:rPr>
              <a:t>UserInfo</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4" name="Oval 73"/>
          <p:cNvSpPr/>
          <p:nvPr/>
        </p:nvSpPr>
        <p:spPr>
          <a:xfrm>
            <a:off x="4274783" y="2184680"/>
            <a:ext cx="1267486" cy="28588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Authentication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material</a:t>
            </a:r>
          </a:p>
        </p:txBody>
      </p:sp>
      <p:sp>
        <p:nvSpPr>
          <p:cNvPr id="75" name="Oval 74"/>
          <p:cNvSpPr/>
          <p:nvPr/>
        </p:nvSpPr>
        <p:spPr>
          <a:xfrm>
            <a:off x="4327438" y="2995844"/>
            <a:ext cx="1062432" cy="21321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Username2</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76" name="Straight Arrow Connector 75"/>
          <p:cNvCxnSpPr>
            <a:stCxn id="73" idx="1"/>
            <a:endCxn id="74" idx="5"/>
          </p:cNvCxnSpPr>
          <p:nvPr/>
        </p:nvCxnSpPr>
        <p:spPr>
          <a:xfrm flipH="1" flipV="1">
            <a:off x="5356650" y="2428695"/>
            <a:ext cx="264491" cy="306916"/>
          </a:xfrm>
          <a:prstGeom prst="straightConnector1">
            <a:avLst/>
          </a:prstGeom>
          <a:noFill/>
          <a:ln w="6350" cap="flat" cmpd="sng" algn="ctr">
            <a:solidFill>
              <a:srgbClr val="5B9BD5"/>
            </a:solidFill>
            <a:prstDash val="solid"/>
            <a:miter lim="800000"/>
            <a:tailEnd type="triangle"/>
          </a:ln>
          <a:effectLst/>
        </p:spPr>
      </p:cxnSp>
      <p:cxnSp>
        <p:nvCxnSpPr>
          <p:cNvPr id="77" name="Straight Arrow Connector 76"/>
          <p:cNvCxnSpPr>
            <a:stCxn id="73" idx="1"/>
            <a:endCxn id="75" idx="7"/>
          </p:cNvCxnSpPr>
          <p:nvPr/>
        </p:nvCxnSpPr>
        <p:spPr>
          <a:xfrm flipH="1">
            <a:off x="5234280" y="2735611"/>
            <a:ext cx="386861" cy="291457"/>
          </a:xfrm>
          <a:prstGeom prst="straightConnector1">
            <a:avLst/>
          </a:prstGeom>
          <a:noFill/>
          <a:ln w="6350" cap="flat" cmpd="sng" algn="ctr">
            <a:solidFill>
              <a:srgbClr val="5B9BD5"/>
            </a:solidFill>
            <a:prstDash val="solid"/>
            <a:miter lim="800000"/>
            <a:tailEnd type="triangle"/>
          </a:ln>
          <a:effectLst/>
        </p:spPr>
      </p:cxnSp>
      <p:cxnSp>
        <p:nvCxnSpPr>
          <p:cNvPr id="78" name="Straight Arrow Connector 77"/>
          <p:cNvCxnSpPr>
            <a:stCxn id="65" idx="3"/>
            <a:endCxn id="38" idx="1"/>
          </p:cNvCxnSpPr>
          <p:nvPr/>
        </p:nvCxnSpPr>
        <p:spPr>
          <a:xfrm flipV="1">
            <a:off x="6252530" y="1585037"/>
            <a:ext cx="2156462" cy="21506"/>
          </a:xfrm>
          <a:prstGeom prst="straightConnector1">
            <a:avLst/>
          </a:prstGeom>
          <a:noFill/>
          <a:ln w="6350" cap="flat" cmpd="sng" algn="ctr">
            <a:solidFill>
              <a:srgbClr val="FF0000"/>
            </a:solidFill>
            <a:prstDash val="solid"/>
            <a:miter lim="800000"/>
            <a:tailEnd type="triangle"/>
          </a:ln>
          <a:effectLst/>
        </p:spPr>
      </p:cxnSp>
      <p:cxnSp>
        <p:nvCxnSpPr>
          <p:cNvPr id="79" name="Straight Arrow Connector 78"/>
          <p:cNvCxnSpPr>
            <a:stCxn id="65" idx="3"/>
            <a:endCxn id="39" idx="1"/>
          </p:cNvCxnSpPr>
          <p:nvPr/>
        </p:nvCxnSpPr>
        <p:spPr>
          <a:xfrm>
            <a:off x="6252530" y="1606543"/>
            <a:ext cx="2156462" cy="489242"/>
          </a:xfrm>
          <a:prstGeom prst="straightConnector1">
            <a:avLst/>
          </a:prstGeom>
          <a:noFill/>
          <a:ln w="19050" cap="flat" cmpd="sng" algn="ctr">
            <a:solidFill>
              <a:srgbClr val="008542"/>
            </a:solidFill>
            <a:prstDash val="solid"/>
            <a:miter lim="800000"/>
            <a:tailEnd type="triangle"/>
          </a:ln>
          <a:effectLst/>
        </p:spPr>
      </p:cxnSp>
      <p:cxnSp>
        <p:nvCxnSpPr>
          <p:cNvPr id="80" name="Straight Arrow Connector 79"/>
          <p:cNvCxnSpPr>
            <a:stCxn id="73" idx="3"/>
            <a:endCxn id="39" idx="1"/>
          </p:cNvCxnSpPr>
          <p:nvPr/>
        </p:nvCxnSpPr>
        <p:spPr>
          <a:xfrm flipV="1">
            <a:off x="6253757" y="2095784"/>
            <a:ext cx="2155235" cy="639827"/>
          </a:xfrm>
          <a:prstGeom prst="straightConnector1">
            <a:avLst/>
          </a:prstGeom>
          <a:noFill/>
          <a:ln w="6350" cap="flat" cmpd="sng" algn="ctr">
            <a:solidFill>
              <a:srgbClr val="5B9BD5"/>
            </a:solidFill>
            <a:prstDash val="solid"/>
            <a:miter lim="800000"/>
            <a:tailEnd type="triangle"/>
          </a:ln>
          <a:effectLst/>
        </p:spPr>
      </p:cxnSp>
      <p:cxnSp>
        <p:nvCxnSpPr>
          <p:cNvPr id="81" name="Straight Arrow Connector 80"/>
          <p:cNvCxnSpPr>
            <a:stCxn id="73" idx="3"/>
            <a:endCxn id="40" idx="1"/>
          </p:cNvCxnSpPr>
          <p:nvPr/>
        </p:nvCxnSpPr>
        <p:spPr>
          <a:xfrm flipV="1">
            <a:off x="6253757" y="2645176"/>
            <a:ext cx="2155235" cy="90436"/>
          </a:xfrm>
          <a:prstGeom prst="straightConnector1">
            <a:avLst/>
          </a:prstGeom>
          <a:noFill/>
          <a:ln w="6350" cap="flat" cmpd="sng" algn="ctr">
            <a:solidFill>
              <a:srgbClr val="5B9BD5"/>
            </a:solidFill>
            <a:prstDash val="solid"/>
            <a:miter lim="800000"/>
            <a:tailEnd type="triangle"/>
          </a:ln>
          <a:effectLst/>
        </p:spPr>
      </p:cxnSp>
      <p:sp>
        <p:nvSpPr>
          <p:cNvPr id="82" name="TextBox 81"/>
          <p:cNvSpPr txBox="1"/>
          <p:nvPr/>
        </p:nvSpPr>
        <p:spPr>
          <a:xfrm>
            <a:off x="4978962" y="4055844"/>
            <a:ext cx="3498522" cy="369332"/>
          </a:xfrm>
          <a:prstGeom prst="rect">
            <a:avLst/>
          </a:prstGeom>
          <a:noFill/>
        </p:spPr>
        <p:txBody>
          <a:bodyPr wrap="none" rtlCol="0">
            <a:spAutoFit/>
          </a:bodyPr>
          <a:lstStyle/>
          <a:p>
            <a:r>
              <a:rPr lang="en-GB" dirty="0" smtClean="0"/>
              <a:t>Authorisation local Database</a:t>
            </a:r>
            <a:endParaRPr lang="en-GB" dirty="0"/>
          </a:p>
        </p:txBody>
      </p:sp>
    </p:spTree>
    <p:extLst>
      <p:ext uri="{BB962C8B-B14F-4D97-AF65-F5344CB8AC3E}">
        <p14:creationId xmlns:p14="http://schemas.microsoft.com/office/powerpoint/2010/main" val="12993247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Based Access control</a:t>
            </a:r>
          </a:p>
        </p:txBody>
      </p:sp>
      <p:sp>
        <p:nvSpPr>
          <p:cNvPr id="5" name="Rectangle 4"/>
          <p:cNvSpPr/>
          <p:nvPr/>
        </p:nvSpPr>
        <p:spPr>
          <a:xfrm>
            <a:off x="5399116" y="3517339"/>
            <a:ext cx="1050693"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2828350" y="3524566"/>
            <a:ext cx="955122" cy="47555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5402114" y="2520755"/>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8" name="Rectangle 7"/>
          <p:cNvSpPr/>
          <p:nvPr/>
        </p:nvSpPr>
        <p:spPr>
          <a:xfrm>
            <a:off x="1143751" y="2520755"/>
            <a:ext cx="2644792" cy="1670590"/>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a:solidFill>
                <a:prstClr val="white"/>
              </a:solidFill>
              <a:latin typeface="Calibri" panose="020F0502020204030204"/>
            </a:endParaRPr>
          </a:p>
        </p:txBody>
      </p:sp>
      <p:sp>
        <p:nvSpPr>
          <p:cNvPr id="9" name="Rectangle 8"/>
          <p:cNvSpPr/>
          <p:nvPr/>
        </p:nvSpPr>
        <p:spPr>
          <a:xfrm>
            <a:off x="4193503" y="1813760"/>
            <a:ext cx="724523" cy="48744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black"/>
                </a:solidFill>
                <a:latin typeface="Calibri" panose="020F0502020204030204"/>
              </a:rPr>
              <a:t>Central</a:t>
            </a:r>
          </a:p>
          <a:p>
            <a:pPr algn="ctr" defTabSz="914526" fontAlgn="auto">
              <a:spcBef>
                <a:spcPts val="0"/>
              </a:spcBef>
              <a:spcAft>
                <a:spcPts val="0"/>
              </a:spcAft>
              <a:defRPr/>
            </a:pPr>
            <a:r>
              <a:rPr lang="en-GB" sz="1050" kern="0" dirty="0">
                <a:solidFill>
                  <a:prstClr val="black"/>
                </a:solidFill>
                <a:latin typeface="Calibri" panose="020F0502020204030204"/>
              </a:rPr>
              <a:t>Authority</a:t>
            </a:r>
          </a:p>
          <a:p>
            <a:pPr algn="ctr" defTabSz="914526" fontAlgn="auto">
              <a:spcBef>
                <a:spcPts val="0"/>
              </a:spcBef>
              <a:spcAft>
                <a:spcPts val="0"/>
              </a:spcAft>
              <a:defRPr/>
            </a:pPr>
            <a:r>
              <a:rPr lang="en-GB" sz="1050" kern="0" dirty="0">
                <a:solidFill>
                  <a:prstClr val="black"/>
                </a:solidFill>
                <a:latin typeface="Calibri" panose="020F0502020204030204"/>
              </a:rPr>
              <a:t>Service</a:t>
            </a:r>
          </a:p>
        </p:txBody>
      </p:sp>
      <p:sp>
        <p:nvSpPr>
          <p:cNvPr id="10" name="Rectangle 9"/>
          <p:cNvSpPr/>
          <p:nvPr/>
        </p:nvSpPr>
        <p:spPr>
          <a:xfrm>
            <a:off x="4140267" y="926810"/>
            <a:ext cx="815963" cy="52554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Provider</a:t>
            </a:r>
          </a:p>
        </p:txBody>
      </p:sp>
      <p:sp>
        <p:nvSpPr>
          <p:cNvPr id="11" name="Oval 10"/>
          <p:cNvSpPr/>
          <p:nvPr/>
        </p:nvSpPr>
        <p:spPr>
          <a:xfrm>
            <a:off x="2333208" y="2604537"/>
            <a:ext cx="1107353" cy="509215"/>
          </a:xfrm>
          <a:prstGeom prst="ellipse">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Consumer</a:t>
            </a:r>
          </a:p>
        </p:txBody>
      </p:sp>
      <p:sp>
        <p:nvSpPr>
          <p:cNvPr id="12" name="Rectangle 11"/>
          <p:cNvSpPr/>
          <p:nvPr/>
        </p:nvSpPr>
        <p:spPr>
          <a:xfrm>
            <a:off x="5712156" y="2642833"/>
            <a:ext cx="1093883" cy="411663"/>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w="6350" cap="flat" cmpd="sng" algn="ctr">
            <a:solidFill>
              <a:sysClr val="windowText" lastClr="000000"/>
            </a:solidFill>
            <a:prstDash val="solid"/>
            <a:miter lim="800000"/>
          </a:ln>
          <a:effectLst/>
        </p:spPr>
        <p:txBody>
          <a:bodyPr rtlCol="0" anchor="ctr"/>
          <a:lstStyle/>
          <a:p>
            <a:pPr algn="ctr" defTabSz="914526" fontAlgn="auto">
              <a:spcBef>
                <a:spcPts val="0"/>
              </a:spcBef>
              <a:spcAft>
                <a:spcPts val="0"/>
              </a:spcAft>
              <a:defRPr/>
            </a:pPr>
            <a:r>
              <a:rPr lang="en-GB" sz="1050" kern="0" dirty="0">
                <a:solidFill>
                  <a:prstClr val="white"/>
                </a:solidFill>
                <a:latin typeface="Calibri" panose="020F0502020204030204"/>
              </a:rPr>
              <a:t>Any Provider</a:t>
            </a:r>
            <a:endParaRPr lang="en-GB" kern="0" dirty="0">
              <a:solidFill>
                <a:prstClr val="white"/>
              </a:solidFill>
              <a:latin typeface="Calibri" panose="020F0502020204030204"/>
            </a:endParaRPr>
          </a:p>
        </p:txBody>
      </p:sp>
      <p:sp>
        <p:nvSpPr>
          <p:cNvPr id="13" name="Oval 12"/>
          <p:cNvSpPr/>
          <p:nvPr/>
        </p:nvSpPr>
        <p:spPr>
          <a:xfrm>
            <a:off x="1143753" y="2604537"/>
            <a:ext cx="1074656" cy="509215"/>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pPr>
            <a:r>
              <a:rPr lang="en-GB" sz="1050" kern="0" dirty="0">
                <a:solidFill>
                  <a:prstClr val="black"/>
                </a:solidFill>
                <a:latin typeface="Calibri" panose="020F0502020204030204"/>
              </a:rPr>
              <a:t>SLS Consumer</a:t>
            </a:r>
          </a:p>
        </p:txBody>
      </p:sp>
      <p:sp>
        <p:nvSpPr>
          <p:cNvPr id="14" name="Rectangle 13"/>
          <p:cNvSpPr/>
          <p:nvPr/>
        </p:nvSpPr>
        <p:spPr>
          <a:xfrm>
            <a:off x="3269887" y="358661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sp>
        <p:nvSpPr>
          <p:cNvPr id="15" name="Rectangle 14"/>
          <p:cNvSpPr/>
          <p:nvPr/>
        </p:nvSpPr>
        <p:spPr>
          <a:xfrm>
            <a:off x="5405809" y="3586610"/>
            <a:ext cx="518655" cy="332968"/>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526" fontAlgn="auto">
              <a:spcBef>
                <a:spcPts val="0"/>
              </a:spcBef>
              <a:spcAft>
                <a:spcPts val="0"/>
              </a:spcAft>
              <a:defRPr/>
            </a:pPr>
            <a:r>
              <a:rPr lang="en-GB" kern="0" dirty="0">
                <a:solidFill>
                  <a:prstClr val="white"/>
                </a:solidFill>
                <a:latin typeface="Calibri" panose="020F0502020204030204"/>
              </a:rPr>
              <a:t>AC</a:t>
            </a:r>
          </a:p>
        </p:txBody>
      </p:sp>
      <p:cxnSp>
        <p:nvCxnSpPr>
          <p:cNvPr id="16" name="Straight Arrow Connector 15"/>
          <p:cNvCxnSpPr>
            <a:stCxn id="13" idx="0"/>
          </p:cNvCxnSpPr>
          <p:nvPr/>
        </p:nvCxnSpPr>
        <p:spPr>
          <a:xfrm flipV="1">
            <a:off x="1681078" y="1033255"/>
            <a:ext cx="2459187" cy="1571277"/>
          </a:xfrm>
          <a:prstGeom prst="straightConnector1">
            <a:avLst/>
          </a:prstGeom>
          <a:noFill/>
          <a:ln w="19050" cap="flat" cmpd="sng" algn="ctr">
            <a:solidFill>
              <a:srgbClr val="70AD47"/>
            </a:solidFill>
            <a:prstDash val="solid"/>
            <a:miter lim="800000"/>
            <a:headEnd type="triangle"/>
            <a:tailEnd type="triangle"/>
          </a:ln>
          <a:effectLst/>
        </p:spPr>
      </p:cxnSp>
      <p:cxnSp>
        <p:nvCxnSpPr>
          <p:cNvPr id="17" name="Straight Arrow Connector 16"/>
          <p:cNvCxnSpPr>
            <a:stCxn id="13" idx="7"/>
          </p:cNvCxnSpPr>
          <p:nvPr/>
        </p:nvCxnSpPr>
        <p:spPr>
          <a:xfrm flipV="1">
            <a:off x="2061031" y="1353295"/>
            <a:ext cx="2079239" cy="1325811"/>
          </a:xfrm>
          <a:prstGeom prst="straightConnector1">
            <a:avLst/>
          </a:prstGeom>
          <a:noFill/>
          <a:ln w="19050" cap="flat" cmpd="sng" algn="ctr">
            <a:solidFill>
              <a:srgbClr val="4472C4"/>
            </a:solidFill>
            <a:prstDash val="solid"/>
            <a:miter lim="800000"/>
            <a:headEnd type="triangle"/>
            <a:tailEnd type="triangle"/>
          </a:ln>
          <a:effectLst/>
        </p:spPr>
      </p:cxnSp>
      <p:sp>
        <p:nvSpPr>
          <p:cNvPr id="18" name="TextBox 17"/>
          <p:cNvSpPr txBox="1"/>
          <p:nvPr/>
        </p:nvSpPr>
        <p:spPr>
          <a:xfrm rot="19686365">
            <a:off x="2004177" y="1282017"/>
            <a:ext cx="1748028" cy="523220"/>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Secure</a:t>
            </a:r>
          </a:p>
          <a:p>
            <a:pPr algn="ctr" defTabSz="457200" fontAlgn="auto">
              <a:spcBef>
                <a:spcPts val="0"/>
              </a:spcBef>
              <a:spcAft>
                <a:spcPts val="0"/>
              </a:spcAft>
            </a:pPr>
            <a:r>
              <a:rPr lang="en-GB" sz="1400" dirty="0">
                <a:solidFill>
                  <a:prstClr val="black"/>
                </a:solidFill>
                <a:latin typeface="Calibri" panose="020F0502020204030204"/>
              </a:rPr>
              <a:t>authentication</a:t>
            </a:r>
          </a:p>
        </p:txBody>
      </p:sp>
      <p:sp>
        <p:nvSpPr>
          <p:cNvPr id="19" name="TextBox 18"/>
          <p:cNvSpPr txBox="1"/>
          <p:nvPr/>
        </p:nvSpPr>
        <p:spPr>
          <a:xfrm rot="19696691">
            <a:off x="2156675" y="1719516"/>
            <a:ext cx="1964449" cy="307777"/>
          </a:xfrm>
          <a:prstGeom prst="rect">
            <a:avLst/>
          </a:prstGeom>
          <a:noFill/>
        </p:spPr>
        <p:txBody>
          <a:bodyPr wrap="square" rtlCol="0">
            <a:spAutoFit/>
          </a:bodyPr>
          <a:lstStyle/>
          <a:p>
            <a:pPr algn="ctr" defTabSz="457200" fontAlgn="auto">
              <a:spcBef>
                <a:spcPts val="0"/>
              </a:spcBef>
              <a:spcAft>
                <a:spcPts val="0"/>
              </a:spcAft>
            </a:pPr>
            <a:r>
              <a:rPr lang="en-GB" sz="1400" dirty="0">
                <a:solidFill>
                  <a:prstClr val="black"/>
                </a:solidFill>
                <a:latin typeface="Calibri" panose="020F0502020204030204"/>
              </a:rPr>
              <a:t>authId negotiation</a:t>
            </a:r>
          </a:p>
        </p:txBody>
      </p:sp>
      <p:sp>
        <p:nvSpPr>
          <p:cNvPr id="20" name="Arc 19"/>
          <p:cNvSpPr/>
          <p:nvPr/>
        </p:nvSpPr>
        <p:spPr>
          <a:xfrm rot="10800000">
            <a:off x="1824500" y="2883369"/>
            <a:ext cx="855850" cy="489593"/>
          </a:xfrm>
          <a:prstGeom prst="arc">
            <a:avLst>
              <a:gd name="adj1" fmla="val 10703230"/>
              <a:gd name="adj2" fmla="val 21445794"/>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1" name="TextBox 20"/>
          <p:cNvSpPr txBox="1"/>
          <p:nvPr/>
        </p:nvSpPr>
        <p:spPr>
          <a:xfrm>
            <a:off x="1911942" y="3111925"/>
            <a:ext cx="622286"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endParaRPr lang="en-GB" dirty="0">
              <a:solidFill>
                <a:prstClr val="black"/>
              </a:solidFill>
              <a:latin typeface="Calibri" panose="020F0502020204030204"/>
            </a:endParaRPr>
          </a:p>
        </p:txBody>
      </p:sp>
      <p:cxnSp>
        <p:nvCxnSpPr>
          <p:cNvPr id="22" name="Straight Arrow Connector 21"/>
          <p:cNvCxnSpPr>
            <a:stCxn id="14" idx="3"/>
            <a:endCxn id="15" idx="1"/>
          </p:cNvCxnSpPr>
          <p:nvPr/>
        </p:nvCxnSpPr>
        <p:spPr>
          <a:xfrm>
            <a:off x="3788544" y="3753094"/>
            <a:ext cx="1617266" cy="0"/>
          </a:xfrm>
          <a:prstGeom prst="straightConnector1">
            <a:avLst/>
          </a:prstGeom>
          <a:noFill/>
          <a:ln w="12700" cap="flat" cmpd="sng" algn="ctr">
            <a:solidFill>
              <a:sysClr val="windowText" lastClr="000000"/>
            </a:solidFill>
            <a:prstDash val="solid"/>
            <a:miter lim="800000"/>
            <a:headEnd type="none" w="med" len="med"/>
            <a:tailEnd type="arrow" w="med" len="med"/>
          </a:ln>
          <a:effectLst/>
        </p:spPr>
      </p:cxnSp>
      <p:sp>
        <p:nvSpPr>
          <p:cNvPr id="23" name="Arc 22"/>
          <p:cNvSpPr/>
          <p:nvPr/>
        </p:nvSpPr>
        <p:spPr>
          <a:xfrm rot="9363021">
            <a:off x="5494309" y="2854633"/>
            <a:ext cx="876855" cy="858693"/>
          </a:xfrm>
          <a:prstGeom prst="arc">
            <a:avLst>
              <a:gd name="adj1" fmla="val 10415306"/>
              <a:gd name="adj2" fmla="val 17548426"/>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4" name="Arc 23"/>
          <p:cNvSpPr/>
          <p:nvPr/>
        </p:nvSpPr>
        <p:spPr>
          <a:xfrm rot="13099628">
            <a:off x="2972422" y="2514889"/>
            <a:ext cx="902164" cy="1222753"/>
          </a:xfrm>
          <a:prstGeom prst="arc">
            <a:avLst>
              <a:gd name="adj1" fmla="val 14672724"/>
              <a:gd name="adj2" fmla="val 19284282"/>
            </a:avLst>
          </a:prstGeom>
          <a:noFill/>
          <a:ln w="12700" cap="flat" cmpd="sng" algn="ctr">
            <a:solidFill>
              <a:sysClr val="windowText" lastClr="000000"/>
            </a:solidFill>
            <a:prstDash val="dash"/>
            <a:miter lim="800000"/>
            <a:headEnd type="arrow" w="med" len="med"/>
            <a:tailEnd type="none" w="med" len="med"/>
          </a:ln>
          <a:effectLst/>
        </p:spPr>
        <p:txBody>
          <a:bodyPr rtlCol="0" anchor="ctr"/>
          <a:lstStyle/>
          <a:p>
            <a:pPr algn="ctr" defTabSz="914526" fontAlgn="auto">
              <a:spcBef>
                <a:spcPts val="0"/>
              </a:spcBef>
              <a:spcAft>
                <a:spcPts val="0"/>
              </a:spcAft>
              <a:defRPr/>
            </a:pPr>
            <a:endParaRPr lang="en-GB" kern="0">
              <a:solidFill>
                <a:prstClr val="black"/>
              </a:solidFill>
              <a:latin typeface="Calibri" panose="020F0502020204030204"/>
            </a:endParaRPr>
          </a:p>
        </p:txBody>
      </p:sp>
      <p:sp>
        <p:nvSpPr>
          <p:cNvPr id="25" name="TextBox 24"/>
          <p:cNvSpPr txBox="1"/>
          <p:nvPr/>
        </p:nvSpPr>
        <p:spPr>
          <a:xfrm>
            <a:off x="2911431" y="3173719"/>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AuthId1/</a:t>
            </a:r>
            <a:r>
              <a:rPr lang="en-GB" sz="1050" dirty="0" err="1">
                <a:solidFill>
                  <a:prstClr val="black"/>
                </a:solidFill>
                <a:latin typeface="Calibri" panose="020F0502020204030204"/>
              </a:rPr>
              <a:t>msg</a:t>
            </a:r>
            <a:endParaRPr lang="en-GB" dirty="0">
              <a:solidFill>
                <a:prstClr val="black"/>
              </a:solidFill>
              <a:latin typeface="Calibri" panose="020F0502020204030204"/>
            </a:endParaRPr>
          </a:p>
        </p:txBody>
      </p:sp>
      <p:sp>
        <p:nvSpPr>
          <p:cNvPr id="26" name="TextBox 25"/>
          <p:cNvSpPr txBox="1"/>
          <p:nvPr/>
        </p:nvSpPr>
        <p:spPr>
          <a:xfrm>
            <a:off x="5850011" y="3200498"/>
            <a:ext cx="409086" cy="253916"/>
          </a:xfrm>
          <a:prstGeom prst="rect">
            <a:avLst/>
          </a:prstGeom>
          <a:noFill/>
        </p:spPr>
        <p:txBody>
          <a:bodyPr wrap="none" rtlCol="0">
            <a:spAutoFit/>
          </a:bodyPr>
          <a:lstStyle/>
          <a:p>
            <a:pPr defTabSz="457200" fontAlgn="auto">
              <a:spcBef>
                <a:spcPts val="0"/>
              </a:spcBef>
              <a:spcAft>
                <a:spcPts val="0"/>
              </a:spcAft>
            </a:pPr>
            <a:r>
              <a:rPr lang="en-GB" sz="1050" dirty="0" err="1" smtClean="0">
                <a:solidFill>
                  <a:prstClr val="black"/>
                </a:solidFill>
                <a:latin typeface="Calibri" panose="020F0502020204030204"/>
              </a:rPr>
              <a:t>msg</a:t>
            </a:r>
            <a:endParaRPr lang="en-GB" dirty="0">
              <a:solidFill>
                <a:prstClr val="black"/>
              </a:solidFill>
              <a:latin typeface="Calibri" panose="020F0502020204030204"/>
            </a:endParaRPr>
          </a:p>
        </p:txBody>
      </p:sp>
      <p:sp>
        <p:nvSpPr>
          <p:cNvPr id="27" name="TextBox 26"/>
          <p:cNvSpPr txBox="1"/>
          <p:nvPr/>
        </p:nvSpPr>
        <p:spPr>
          <a:xfrm>
            <a:off x="4092833" y="3511557"/>
            <a:ext cx="898003" cy="253916"/>
          </a:xfrm>
          <a:prstGeom prst="rect">
            <a:avLst/>
          </a:prstGeom>
          <a:noFill/>
        </p:spPr>
        <p:txBody>
          <a:bodyPr wrap="none" rtlCol="0">
            <a:spAutoFit/>
          </a:bodyPr>
          <a:lstStyle/>
          <a:p>
            <a:pPr defTabSz="457200" fontAlgn="auto">
              <a:spcBef>
                <a:spcPts val="0"/>
              </a:spcBef>
              <a:spcAft>
                <a:spcPts val="0"/>
              </a:spcAft>
            </a:pPr>
            <a:r>
              <a:rPr lang="en-GB" sz="1050" dirty="0">
                <a:solidFill>
                  <a:prstClr val="black"/>
                </a:solidFill>
                <a:latin typeface="Calibri" panose="020F0502020204030204"/>
              </a:rPr>
              <a:t>AuthId2/</a:t>
            </a:r>
            <a:r>
              <a:rPr lang="en-GB" sz="1050" dirty="0" err="1">
                <a:solidFill>
                  <a:prstClr val="black"/>
                </a:solidFill>
                <a:latin typeface="Calibri" panose="020F0502020204030204"/>
              </a:rPr>
              <a:t>msg</a:t>
            </a:r>
            <a:endParaRPr lang="en-GB" sz="1050" dirty="0">
              <a:solidFill>
                <a:prstClr val="black"/>
              </a:solidFill>
              <a:latin typeface="Calibri" panose="020F0502020204030204"/>
            </a:endParaRPr>
          </a:p>
        </p:txBody>
      </p:sp>
      <p:cxnSp>
        <p:nvCxnSpPr>
          <p:cNvPr id="28" name="Straight Arrow Connector 27"/>
          <p:cNvCxnSpPr>
            <a:stCxn id="9" idx="2"/>
          </p:cNvCxnSpPr>
          <p:nvPr/>
        </p:nvCxnSpPr>
        <p:spPr>
          <a:xfrm flipH="1">
            <a:off x="3788440" y="2301208"/>
            <a:ext cx="767325" cy="1440837"/>
          </a:xfrm>
          <a:prstGeom prst="straightConnector1">
            <a:avLst/>
          </a:prstGeom>
          <a:noFill/>
          <a:ln w="12700" cap="flat" cmpd="sng" algn="ctr">
            <a:solidFill>
              <a:srgbClr val="FFC000"/>
            </a:solidFill>
            <a:prstDash val="solid"/>
            <a:miter lim="800000"/>
            <a:headEnd type="arrow" w="med" len="med"/>
            <a:tailEnd type="arrow" w="med" len="med"/>
          </a:ln>
          <a:effectLst/>
        </p:spPr>
      </p:cxnSp>
      <p:cxnSp>
        <p:nvCxnSpPr>
          <p:cNvPr id="29" name="Straight Arrow Connector 28"/>
          <p:cNvCxnSpPr>
            <a:stCxn id="9" idx="2"/>
          </p:cNvCxnSpPr>
          <p:nvPr/>
        </p:nvCxnSpPr>
        <p:spPr>
          <a:xfrm>
            <a:off x="4555764" y="2301208"/>
            <a:ext cx="846246" cy="1440837"/>
          </a:xfrm>
          <a:prstGeom prst="straightConnector1">
            <a:avLst/>
          </a:prstGeom>
          <a:noFill/>
          <a:ln w="12700" cap="flat" cmpd="sng" algn="ctr">
            <a:solidFill>
              <a:srgbClr val="FFC000"/>
            </a:solidFill>
            <a:prstDash val="solid"/>
            <a:miter lim="800000"/>
            <a:headEnd type="arrow" w="med" len="med"/>
            <a:tailEnd type="arrow" w="med" len="med"/>
          </a:ln>
          <a:effectLst/>
        </p:spPr>
      </p:cxnSp>
      <p:sp>
        <p:nvSpPr>
          <p:cNvPr id="30" name="TextBox 29"/>
          <p:cNvSpPr txBox="1"/>
          <p:nvPr/>
        </p:nvSpPr>
        <p:spPr>
          <a:xfrm>
            <a:off x="2786239" y="3637553"/>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1" name="TextBox 30"/>
          <p:cNvSpPr txBox="1"/>
          <p:nvPr/>
        </p:nvSpPr>
        <p:spPr>
          <a:xfrm>
            <a:off x="6031657" y="3615818"/>
            <a:ext cx="425116" cy="248209"/>
          </a:xfrm>
          <a:prstGeom prst="rect">
            <a:avLst/>
          </a:prstGeom>
          <a:noFill/>
        </p:spPr>
        <p:txBody>
          <a:bodyPr wrap="none" rtlCol="0">
            <a:spAutoFit/>
          </a:bodyPr>
          <a:lstStyle/>
          <a:p>
            <a:pPr defTabSz="457200" fontAlgn="auto">
              <a:spcBef>
                <a:spcPts val="0"/>
              </a:spcBef>
              <a:spcAft>
                <a:spcPts val="0"/>
              </a:spcAft>
            </a:pPr>
            <a:r>
              <a:rPr lang="en-GB" sz="1013" dirty="0">
                <a:solidFill>
                  <a:prstClr val="black"/>
                </a:solidFill>
                <a:latin typeface="Calibri" panose="020F0502020204030204"/>
              </a:rPr>
              <a:t>MAL</a:t>
            </a:r>
          </a:p>
        </p:txBody>
      </p:sp>
      <p:sp>
        <p:nvSpPr>
          <p:cNvPr id="32" name="TextBox 31"/>
          <p:cNvSpPr txBox="1"/>
          <p:nvPr/>
        </p:nvSpPr>
        <p:spPr>
          <a:xfrm>
            <a:off x="1510834" y="3952764"/>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3" name="TextBox 32"/>
          <p:cNvSpPr txBox="1"/>
          <p:nvPr/>
        </p:nvSpPr>
        <p:spPr>
          <a:xfrm>
            <a:off x="5769196" y="3952764"/>
            <a:ext cx="1910627" cy="261610"/>
          </a:xfrm>
          <a:prstGeom prst="rect">
            <a:avLst/>
          </a:prstGeom>
          <a:noFill/>
        </p:spPr>
        <p:txBody>
          <a:bodyPr wrap="square" rtlCol="0">
            <a:spAutoFit/>
          </a:bodyPr>
          <a:lstStyle/>
          <a:p>
            <a:pPr algn="ctr" defTabSz="457200" fontAlgn="auto">
              <a:spcBef>
                <a:spcPts val="0"/>
              </a:spcBef>
              <a:spcAft>
                <a:spcPts val="0"/>
              </a:spcAft>
            </a:pPr>
            <a:r>
              <a:rPr lang="en-GB" sz="1100" dirty="0">
                <a:solidFill>
                  <a:prstClr val="black"/>
                </a:solidFill>
                <a:latin typeface="Calibri" panose="020F0502020204030204"/>
              </a:rPr>
              <a:t>MO Application</a:t>
            </a:r>
          </a:p>
        </p:txBody>
      </p:sp>
      <p:sp>
        <p:nvSpPr>
          <p:cNvPr id="34" name="Hexagon 33"/>
          <p:cNvSpPr/>
          <p:nvPr/>
        </p:nvSpPr>
        <p:spPr>
          <a:xfrm>
            <a:off x="1252487" y="3560452"/>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5" name="Hexagon 34"/>
          <p:cNvSpPr/>
          <p:nvPr/>
        </p:nvSpPr>
        <p:spPr>
          <a:xfrm>
            <a:off x="6972249" y="3542142"/>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36" name="Hexagon 35"/>
          <p:cNvSpPr/>
          <p:nvPr/>
        </p:nvSpPr>
        <p:spPr>
          <a:xfrm>
            <a:off x="4086593" y="1470670"/>
            <a:ext cx="923311" cy="317514"/>
          </a:xfrm>
          <a:prstGeom prst="hexagon">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685911" fontAlgn="auto">
              <a:spcBef>
                <a:spcPts val="0"/>
              </a:spcBef>
              <a:spcAft>
                <a:spcPts val="0"/>
              </a:spcAft>
              <a:defRPr/>
            </a:pPr>
            <a:r>
              <a:rPr lang="en-GB" sz="1050" kern="0" dirty="0">
                <a:solidFill>
                  <a:prstClr val="black"/>
                </a:solidFill>
                <a:latin typeface="Calibri" panose="020F0502020204030204"/>
              </a:rPr>
              <a:t>Database</a:t>
            </a:r>
          </a:p>
        </p:txBody>
      </p:sp>
      <p:sp>
        <p:nvSpPr>
          <p:cNvPr id="69" name="Oval 68"/>
          <p:cNvSpPr/>
          <p:nvPr/>
        </p:nvSpPr>
        <p:spPr>
          <a:xfrm>
            <a:off x="4956230" y="3023189"/>
            <a:ext cx="1605392" cy="1484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rot="19006800">
            <a:off x="5972418" y="2116302"/>
            <a:ext cx="2945038" cy="340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49555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Based Access control</a:t>
            </a:r>
          </a:p>
        </p:txBody>
      </p:sp>
      <p:sp>
        <p:nvSpPr>
          <p:cNvPr id="4" name="Rectangle 3"/>
          <p:cNvSpPr/>
          <p:nvPr/>
        </p:nvSpPr>
        <p:spPr>
          <a:xfrm>
            <a:off x="876736" y="995990"/>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5" name="Rectangle 4"/>
          <p:cNvSpPr/>
          <p:nvPr/>
        </p:nvSpPr>
        <p:spPr>
          <a:xfrm>
            <a:off x="876736" y="1413792"/>
            <a:ext cx="7280367" cy="2496892"/>
          </a:xfrm>
          <a:prstGeom prst="rect">
            <a:avLst/>
          </a:prstGeom>
          <a:solidFill>
            <a:srgbClr val="C9C9C9">
              <a:alpha val="58824"/>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6" name="Rectangle 5"/>
          <p:cNvSpPr/>
          <p:nvPr/>
        </p:nvSpPr>
        <p:spPr>
          <a:xfrm>
            <a:off x="4914102" y="2029250"/>
            <a:ext cx="2752686" cy="1653297"/>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cxnSp>
        <p:nvCxnSpPr>
          <p:cNvPr id="7" name="Straight Arrow Connector 6"/>
          <p:cNvCxnSpPr>
            <a:stCxn id="4" idx="2"/>
          </p:cNvCxnSpPr>
          <p:nvPr/>
        </p:nvCxnSpPr>
        <p:spPr>
          <a:xfrm flipH="1">
            <a:off x="4510640" y="1204891"/>
            <a:ext cx="0" cy="324000"/>
          </a:xfrm>
          <a:prstGeom prst="straightConnector1">
            <a:avLst/>
          </a:prstGeom>
          <a:noFill/>
          <a:ln w="19050" cap="flat" cmpd="sng" algn="ctr">
            <a:solidFill>
              <a:sysClr val="windowText" lastClr="000000"/>
            </a:solidFill>
            <a:prstDash val="solid"/>
            <a:miter lim="800000"/>
            <a:tailEnd type="triangle"/>
          </a:ln>
          <a:effectLst/>
        </p:spPr>
      </p:cxnSp>
      <p:sp>
        <p:nvSpPr>
          <p:cNvPr id="8" name="Rectangle 7"/>
          <p:cNvSpPr/>
          <p:nvPr/>
        </p:nvSpPr>
        <p:spPr>
          <a:xfrm>
            <a:off x="1245294" y="2010578"/>
            <a:ext cx="2752686" cy="1706283"/>
          </a:xfrm>
          <a:prstGeom prst="rect">
            <a:avLst/>
          </a:prstGeom>
          <a:solidFill>
            <a:srgbClr val="C9C9C9">
              <a:alpha val="74902"/>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9" name="Rounded Rectangle 8"/>
          <p:cNvSpPr/>
          <p:nvPr/>
        </p:nvSpPr>
        <p:spPr>
          <a:xfrm>
            <a:off x="5403993" y="2157505"/>
            <a:ext cx="1765571" cy="459632"/>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Signature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panose="020F0502020204030204"/>
                <a:ea typeface="+mn-ea"/>
                <a:cs typeface="+mn-cs"/>
              </a:rPr>
              <a:t>Verification</a:t>
            </a:r>
          </a:p>
        </p:txBody>
      </p:sp>
      <p:sp>
        <p:nvSpPr>
          <p:cNvPr id="10" name="Rounded Rectangle 9"/>
          <p:cNvSpPr/>
          <p:nvPr/>
        </p:nvSpPr>
        <p:spPr>
          <a:xfrm>
            <a:off x="5403993" y="3095968"/>
            <a:ext cx="1765571" cy="4596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bg1"/>
                </a:solidFill>
                <a:effectLst/>
                <a:uLnTx/>
                <a:uFillTx/>
                <a:latin typeface="Calibri" panose="020F0502020204030204"/>
                <a:ea typeface="+mn-ea"/>
                <a:cs typeface="+mn-cs"/>
              </a:rPr>
              <a:t>Authorisation</a:t>
            </a:r>
            <a:endParaRPr kumimoji="0" lang="en-GB" sz="1013" b="0" i="0" u="none" strike="noStrike" kern="0" cap="none" spc="0" normalizeH="0" baseline="0" noProof="0" dirty="0" smtClean="0">
              <a:ln>
                <a:noFill/>
              </a:ln>
              <a:solidFill>
                <a:schemeClr val="bg1"/>
              </a:solidFill>
              <a:effectLst/>
              <a:uLnTx/>
              <a:uFillTx/>
              <a:latin typeface="Calibri" panose="020F0502020204030204"/>
              <a:ea typeface="+mn-ea"/>
              <a:cs typeface="+mn-cs"/>
            </a:endParaRPr>
          </a:p>
        </p:txBody>
      </p:sp>
      <p:sp>
        <p:nvSpPr>
          <p:cNvPr id="11" name="Diamond 10"/>
          <p:cNvSpPr/>
          <p:nvPr/>
        </p:nvSpPr>
        <p:spPr>
          <a:xfrm>
            <a:off x="4228891" y="1549536"/>
            <a:ext cx="576364" cy="368090"/>
          </a:xfrm>
          <a:prstGeom prst="diamond">
            <a:avLst/>
          </a:prstGeom>
          <a:solidFill>
            <a:sysClr val="windowText" lastClr="000000"/>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1695834" y="1505766"/>
            <a:ext cx="978153"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Sending Side</a:t>
            </a:r>
          </a:p>
        </p:txBody>
      </p:sp>
      <p:sp>
        <p:nvSpPr>
          <p:cNvPr id="13" name="TextBox 12"/>
          <p:cNvSpPr txBox="1"/>
          <p:nvPr/>
        </p:nvSpPr>
        <p:spPr>
          <a:xfrm>
            <a:off x="6231308" y="1462113"/>
            <a:ext cx="1111010"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Reception Side</a:t>
            </a:r>
          </a:p>
        </p:txBody>
      </p:sp>
      <p:sp>
        <p:nvSpPr>
          <p:cNvPr id="14" name="TextBox 13"/>
          <p:cNvSpPr txBox="1"/>
          <p:nvPr/>
        </p:nvSpPr>
        <p:spPr>
          <a:xfrm>
            <a:off x="4553478" y="1178766"/>
            <a:ext cx="998991"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AuthId2/</a:t>
            </a:r>
            <a:r>
              <a:rPr lang="en-GB" sz="1200" dirty="0" err="1" smtClean="0">
                <a:solidFill>
                  <a:prstClr val="black"/>
                </a:solidFill>
                <a:latin typeface="Calibri" panose="020F0502020204030204"/>
              </a:rPr>
              <a:t>msg</a:t>
            </a:r>
            <a:endParaRPr lang="en-GB" sz="1200" dirty="0">
              <a:solidFill>
                <a:prstClr val="black"/>
              </a:solidFill>
              <a:latin typeface="Calibri" panose="020F0502020204030204"/>
            </a:endParaRPr>
          </a:p>
        </p:txBody>
      </p:sp>
      <p:cxnSp>
        <p:nvCxnSpPr>
          <p:cNvPr id="15" name="Straight Arrow Connector 14"/>
          <p:cNvCxnSpPr>
            <a:stCxn id="9" idx="2"/>
            <a:endCxn id="10" idx="0"/>
          </p:cNvCxnSpPr>
          <p:nvPr/>
        </p:nvCxnSpPr>
        <p:spPr>
          <a:xfrm>
            <a:off x="6286779" y="2617137"/>
            <a:ext cx="0" cy="478831"/>
          </a:xfrm>
          <a:prstGeom prst="straightConnector1">
            <a:avLst/>
          </a:prstGeom>
          <a:noFill/>
          <a:ln w="19050" cap="flat" cmpd="sng" algn="ctr">
            <a:solidFill>
              <a:sysClr val="windowText" lastClr="000000"/>
            </a:solidFill>
            <a:prstDash val="solid"/>
            <a:miter lim="800000"/>
            <a:tailEnd type="triangle"/>
          </a:ln>
          <a:effectLst/>
        </p:spPr>
      </p:cxnSp>
      <p:sp>
        <p:nvSpPr>
          <p:cNvPr id="16" name="TextBox 15"/>
          <p:cNvSpPr txBox="1"/>
          <p:nvPr/>
        </p:nvSpPr>
        <p:spPr>
          <a:xfrm>
            <a:off x="5287787" y="1774776"/>
            <a:ext cx="998991"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AuthId2/</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17" name="TextBox 16"/>
          <p:cNvSpPr txBox="1"/>
          <p:nvPr/>
        </p:nvSpPr>
        <p:spPr>
          <a:xfrm>
            <a:off x="6355815" y="2696077"/>
            <a:ext cx="1627497" cy="276999"/>
          </a:xfrm>
          <a:prstGeom prst="rect">
            <a:avLst/>
          </a:prstGeom>
          <a:noFill/>
        </p:spPr>
        <p:txBody>
          <a:bodyPr wrap="none" rtlCol="0">
            <a:spAutoFit/>
          </a:bodyPr>
          <a:lstStyle/>
          <a:p>
            <a:pPr defTabSz="457200" fontAlgn="auto">
              <a:spcBef>
                <a:spcPts val="0"/>
              </a:spcBef>
              <a:spcAft>
                <a:spcPts val="0"/>
              </a:spcAft>
            </a:pPr>
            <a:r>
              <a:rPr lang="en-GB" sz="1200" dirty="0">
                <a:solidFill>
                  <a:prstClr val="black"/>
                </a:solidFill>
                <a:latin typeface="Calibri" panose="020F0502020204030204"/>
              </a:rPr>
              <a:t>authorisationData/</a:t>
            </a:r>
            <a:r>
              <a:rPr lang="en-GB" sz="1200" dirty="0" err="1">
                <a:solidFill>
                  <a:prstClr val="black"/>
                </a:solidFill>
                <a:latin typeface="Calibri" panose="020F0502020204030204"/>
              </a:rPr>
              <a:t>msg</a:t>
            </a:r>
            <a:endParaRPr lang="en-GB" sz="1200" dirty="0">
              <a:solidFill>
                <a:prstClr val="black"/>
              </a:solidFill>
              <a:latin typeface="Calibri" panose="020F0502020204030204"/>
            </a:endParaRPr>
          </a:p>
        </p:txBody>
      </p:sp>
      <p:sp>
        <p:nvSpPr>
          <p:cNvPr id="18" name="TextBox 17"/>
          <p:cNvSpPr txBox="1"/>
          <p:nvPr/>
        </p:nvSpPr>
        <p:spPr>
          <a:xfrm>
            <a:off x="3866556" y="3606801"/>
            <a:ext cx="1250920" cy="307777"/>
          </a:xfrm>
          <a:prstGeom prst="rect">
            <a:avLst/>
          </a:prstGeom>
          <a:noFill/>
        </p:spPr>
        <p:txBody>
          <a:bodyPr wrap="none" rtlCol="0">
            <a:spAutoFit/>
          </a:bodyPr>
          <a:lstStyle/>
          <a:p>
            <a:pPr defTabSz="457200" fontAlgn="auto">
              <a:spcBef>
                <a:spcPts val="0"/>
              </a:spcBef>
              <a:spcAft>
                <a:spcPts val="0"/>
              </a:spcAft>
            </a:pPr>
            <a:r>
              <a:rPr lang="en-GB" sz="1400" dirty="0">
                <a:solidFill>
                  <a:prstClr val="black"/>
                </a:solidFill>
                <a:latin typeface="Calibri" panose="020F0502020204030204"/>
              </a:rPr>
              <a:t>Access Control</a:t>
            </a:r>
          </a:p>
        </p:txBody>
      </p:sp>
      <p:sp>
        <p:nvSpPr>
          <p:cNvPr id="19" name="Oval 18"/>
          <p:cNvSpPr/>
          <p:nvPr/>
        </p:nvSpPr>
        <p:spPr>
          <a:xfrm>
            <a:off x="6681164" y="2269191"/>
            <a:ext cx="446103" cy="242849"/>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algn="ctr" defTabSz="685911" fontAlgn="auto">
              <a:spcBef>
                <a:spcPts val="0"/>
              </a:spcBef>
              <a:spcAft>
                <a:spcPts val="0"/>
              </a:spcAft>
              <a:defRPr/>
            </a:pPr>
            <a:r>
              <a:rPr lang="en-GB" sz="900" kern="0" dirty="0">
                <a:solidFill>
                  <a:prstClr val="black"/>
                </a:solidFill>
                <a:latin typeface="Calibri" panose="020F0502020204030204"/>
              </a:rPr>
              <a:t>CA</a:t>
            </a:r>
          </a:p>
        </p:txBody>
      </p:sp>
      <p:cxnSp>
        <p:nvCxnSpPr>
          <p:cNvPr id="20" name="Elbow Connector 19"/>
          <p:cNvCxnSpPr>
            <a:stCxn id="11" idx="3"/>
            <a:endCxn id="9" idx="0"/>
          </p:cNvCxnSpPr>
          <p:nvPr/>
        </p:nvCxnSpPr>
        <p:spPr>
          <a:xfrm>
            <a:off x="4805255" y="1733581"/>
            <a:ext cx="1481524" cy="423924"/>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1" idx="1"/>
          </p:cNvCxnSpPr>
          <p:nvPr/>
        </p:nvCxnSpPr>
        <p:spPr>
          <a:xfrm rot="10800000" flipV="1">
            <a:off x="2626303" y="1733581"/>
            <a:ext cx="1602588" cy="441230"/>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6735" y="4085396"/>
            <a:ext cx="7280367" cy="208901"/>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13" b="0" i="0" u="none" strike="noStrike" kern="0" cap="none" spc="0" normalizeH="0" baseline="0" noProof="0" dirty="0" smtClean="0">
                <a:ln>
                  <a:noFill/>
                </a:ln>
                <a:solidFill>
                  <a:prstClr val="black"/>
                </a:solidFill>
                <a:effectLst/>
                <a:uLnTx/>
                <a:uFillTx/>
                <a:latin typeface="Calibri" panose="020F0502020204030204"/>
                <a:ea typeface="+mn-ea"/>
                <a:cs typeface="+mn-cs"/>
              </a:rPr>
              <a:t>MAL</a:t>
            </a:r>
          </a:p>
        </p:txBody>
      </p:sp>
      <p:sp>
        <p:nvSpPr>
          <p:cNvPr id="23" name="Arc 22"/>
          <p:cNvSpPr/>
          <p:nvPr/>
        </p:nvSpPr>
        <p:spPr>
          <a:xfrm rot="4018782">
            <a:off x="7197380" y="3190596"/>
            <a:ext cx="256540" cy="236880"/>
          </a:xfrm>
          <a:prstGeom prst="arc">
            <a:avLst>
              <a:gd name="adj1" fmla="val 8093663"/>
              <a:gd name="adj2" fmla="val 4401138"/>
            </a:avLst>
          </a:prstGeom>
          <a:noFill/>
          <a:ln w="1270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7410070" y="3181977"/>
            <a:ext cx="793807"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prstClr val="black"/>
                </a:solidFill>
                <a:latin typeface="Calibri" panose="020F0502020204030204"/>
              </a:rPr>
              <a:t>Authorise</a:t>
            </a:r>
            <a:endParaRPr lang="en-GB" sz="1200" dirty="0">
              <a:solidFill>
                <a:prstClr val="black"/>
              </a:solidFill>
              <a:latin typeface="Calibri" panose="020F0502020204030204"/>
            </a:endParaRPr>
          </a:p>
        </p:txBody>
      </p:sp>
      <p:sp>
        <p:nvSpPr>
          <p:cNvPr id="25" name="Oval 24"/>
          <p:cNvSpPr/>
          <p:nvPr/>
        </p:nvSpPr>
        <p:spPr>
          <a:xfrm>
            <a:off x="5453324" y="2580050"/>
            <a:ext cx="1605392" cy="1484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rot="19006800">
            <a:off x="6469512" y="1673163"/>
            <a:ext cx="2945038" cy="340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271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43086" y="619991"/>
            <a:ext cx="9000914"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2" name="Title 1"/>
          <p:cNvSpPr>
            <a:spLocks noGrp="1"/>
          </p:cNvSpPr>
          <p:nvPr>
            <p:ph type="title"/>
          </p:nvPr>
        </p:nvSpPr>
        <p:spPr/>
        <p:txBody>
          <a:bodyPr/>
          <a:lstStyle/>
          <a:p>
            <a:r>
              <a:rPr lang="en-GB" dirty="0"/>
              <a:t>Role Based Access control</a:t>
            </a:r>
          </a:p>
        </p:txBody>
      </p:sp>
      <p:sp>
        <p:nvSpPr>
          <p:cNvPr id="6" name="Rectangle 5"/>
          <p:cNvSpPr/>
          <p:nvPr/>
        </p:nvSpPr>
        <p:spPr>
          <a:xfrm>
            <a:off x="7620278" y="1761129"/>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262424" y="1721311"/>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8" name="Rectangle 7"/>
          <p:cNvSpPr/>
          <p:nvPr/>
        </p:nvSpPr>
        <p:spPr>
          <a:xfrm>
            <a:off x="7626140" y="1968878"/>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250700" y="1933875"/>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2,1,5,2</a:t>
            </a:r>
          </a:p>
        </p:txBody>
      </p:sp>
      <p:sp>
        <p:nvSpPr>
          <p:cNvPr id="10" name="Rectangle 9"/>
          <p:cNvSpPr/>
          <p:nvPr/>
        </p:nvSpPr>
        <p:spPr>
          <a:xfrm>
            <a:off x="7620278" y="2181442"/>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8262424" y="2141624"/>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12" name="Rectangle 11"/>
          <p:cNvSpPr/>
          <p:nvPr/>
        </p:nvSpPr>
        <p:spPr>
          <a:xfrm>
            <a:off x="7626140" y="238919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8268285" y="234937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4,1,2,2</a:t>
            </a:r>
          </a:p>
        </p:txBody>
      </p:sp>
      <p:sp>
        <p:nvSpPr>
          <p:cNvPr id="14" name="Rectangle 13"/>
          <p:cNvSpPr/>
          <p:nvPr/>
        </p:nvSpPr>
        <p:spPr>
          <a:xfrm>
            <a:off x="7626139" y="2586180"/>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8268284" y="254636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a:t>
            </a:r>
          </a:p>
        </p:txBody>
      </p:sp>
      <p:sp>
        <p:nvSpPr>
          <p:cNvPr id="16" name="Rectangle 15"/>
          <p:cNvSpPr/>
          <p:nvPr/>
        </p:nvSpPr>
        <p:spPr>
          <a:xfrm>
            <a:off x="7632000" y="2793929"/>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8274145" y="275411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a:t>
            </a:r>
          </a:p>
        </p:txBody>
      </p:sp>
      <p:sp>
        <p:nvSpPr>
          <p:cNvPr id="18" name="Rectangle 17"/>
          <p:cNvSpPr/>
          <p:nvPr/>
        </p:nvSpPr>
        <p:spPr>
          <a:xfrm>
            <a:off x="7631999" y="300264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8274144" y="296282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2,1,2,*</a:t>
            </a:r>
          </a:p>
        </p:txBody>
      </p:sp>
      <p:sp>
        <p:nvSpPr>
          <p:cNvPr id="20" name="Rectangle 19"/>
          <p:cNvSpPr/>
          <p:nvPr/>
        </p:nvSpPr>
        <p:spPr>
          <a:xfrm>
            <a:off x="7637860" y="3210390"/>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280005" y="317057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22" name="Rectangle 21"/>
          <p:cNvSpPr/>
          <p:nvPr/>
        </p:nvSpPr>
        <p:spPr>
          <a:xfrm>
            <a:off x="4915915" y="1916123"/>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4" name="Rectangle 23"/>
          <p:cNvSpPr/>
          <p:nvPr/>
        </p:nvSpPr>
        <p:spPr>
          <a:xfrm>
            <a:off x="4915915" y="2976261"/>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5" name="Oval 24"/>
          <p:cNvSpPr/>
          <p:nvPr/>
        </p:nvSpPr>
        <p:spPr>
          <a:xfrm>
            <a:off x="4300146" y="1653281"/>
            <a:ext cx="801662" cy="18983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7" name="Oval 26"/>
          <p:cNvSpPr/>
          <p:nvPr/>
        </p:nvSpPr>
        <p:spPr>
          <a:xfrm>
            <a:off x="4391072" y="2696305"/>
            <a:ext cx="1071881" cy="22341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Aggregation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2" idx="0"/>
            <a:endCxn id="25" idx="5"/>
          </p:cNvCxnSpPr>
          <p:nvPr/>
        </p:nvCxnSpPr>
        <p:spPr>
          <a:xfrm flipH="1" flipV="1">
            <a:off x="4984407" y="1815311"/>
            <a:ext cx="247817" cy="100812"/>
          </a:xfrm>
          <a:prstGeom prst="straightConnector1">
            <a:avLst/>
          </a:prstGeom>
          <a:noFill/>
          <a:ln w="6350" cap="flat" cmpd="sng" algn="ctr">
            <a:solidFill>
              <a:srgbClr val="5B9BD5"/>
            </a:solidFill>
            <a:prstDash val="solid"/>
            <a:miter lim="800000"/>
            <a:tailEnd type="triangle"/>
          </a:ln>
          <a:effectLst/>
        </p:spPr>
      </p:cxnSp>
      <p:cxnSp>
        <p:nvCxnSpPr>
          <p:cNvPr id="30" name="Straight Arrow Connector 29"/>
          <p:cNvCxnSpPr/>
          <p:nvPr/>
        </p:nvCxnSpPr>
        <p:spPr>
          <a:xfrm flipH="1" flipV="1">
            <a:off x="5123570" y="2856275"/>
            <a:ext cx="56471" cy="117165"/>
          </a:xfrm>
          <a:prstGeom prst="straightConnector1">
            <a:avLst/>
          </a:prstGeom>
          <a:noFill/>
          <a:ln w="6350" cap="flat" cmpd="sng" algn="ctr">
            <a:solidFill>
              <a:srgbClr val="5B9BD5"/>
            </a:solidFill>
            <a:prstDash val="solid"/>
            <a:miter lim="800000"/>
            <a:tailEnd type="triangle"/>
          </a:ln>
          <a:effectLst/>
        </p:spPr>
      </p:cxnSp>
      <p:cxnSp>
        <p:nvCxnSpPr>
          <p:cNvPr id="31" name="Straight Arrow Connector 30"/>
          <p:cNvCxnSpPr>
            <a:stCxn id="22" idx="3"/>
            <a:endCxn id="20" idx="1"/>
          </p:cNvCxnSpPr>
          <p:nvPr/>
        </p:nvCxnSpPr>
        <p:spPr>
          <a:xfrm>
            <a:off x="5548532" y="2006559"/>
            <a:ext cx="2089328" cy="1281936"/>
          </a:xfrm>
          <a:prstGeom prst="straightConnector1">
            <a:avLst/>
          </a:prstGeom>
          <a:noFill/>
          <a:ln w="6350" cap="flat" cmpd="sng" algn="ctr">
            <a:solidFill>
              <a:srgbClr val="5B9BD5"/>
            </a:solidFill>
            <a:prstDash val="solid"/>
            <a:miter lim="800000"/>
            <a:tailEnd type="triangle"/>
          </a:ln>
          <a:effectLst/>
        </p:spPr>
      </p:cxnSp>
      <p:cxnSp>
        <p:nvCxnSpPr>
          <p:cNvPr id="32" name="Straight Arrow Connector 31"/>
          <p:cNvCxnSpPr>
            <a:stCxn id="22" idx="3"/>
            <a:endCxn id="8" idx="1"/>
          </p:cNvCxnSpPr>
          <p:nvPr/>
        </p:nvCxnSpPr>
        <p:spPr>
          <a:xfrm>
            <a:off x="5548532" y="2006559"/>
            <a:ext cx="2077608" cy="40424"/>
          </a:xfrm>
          <a:prstGeom prst="straightConnector1">
            <a:avLst/>
          </a:prstGeom>
          <a:noFill/>
          <a:ln w="6350" cap="flat" cmpd="sng" algn="ctr">
            <a:solidFill>
              <a:srgbClr val="5B9BD5"/>
            </a:solidFill>
            <a:prstDash val="solid"/>
            <a:miter lim="800000"/>
            <a:tailEnd type="triangle"/>
          </a:ln>
          <a:effectLst/>
        </p:spPr>
      </p:cxnSp>
      <p:cxnSp>
        <p:nvCxnSpPr>
          <p:cNvPr id="33" name="Straight Arrow Connector 32"/>
          <p:cNvCxnSpPr>
            <a:stCxn id="22" idx="3"/>
            <a:endCxn id="14" idx="1"/>
          </p:cNvCxnSpPr>
          <p:nvPr/>
        </p:nvCxnSpPr>
        <p:spPr>
          <a:xfrm>
            <a:off x="5548532" y="2006559"/>
            <a:ext cx="2077607" cy="657726"/>
          </a:xfrm>
          <a:prstGeom prst="straightConnector1">
            <a:avLst/>
          </a:prstGeom>
          <a:noFill/>
          <a:ln w="6350" cap="flat" cmpd="sng" algn="ctr">
            <a:solidFill>
              <a:srgbClr val="5B9BD5"/>
            </a:solidFill>
            <a:prstDash val="solid"/>
            <a:miter lim="800000"/>
            <a:tailEnd type="triangle"/>
          </a:ln>
          <a:effectLst/>
        </p:spPr>
      </p:cxnSp>
      <p:cxnSp>
        <p:nvCxnSpPr>
          <p:cNvPr id="37" name="Straight Arrow Connector 36"/>
          <p:cNvCxnSpPr>
            <a:stCxn id="24" idx="3"/>
            <a:endCxn id="16" idx="1"/>
          </p:cNvCxnSpPr>
          <p:nvPr/>
        </p:nvCxnSpPr>
        <p:spPr>
          <a:xfrm flipV="1">
            <a:off x="5548532" y="2872034"/>
            <a:ext cx="2083468" cy="194663"/>
          </a:xfrm>
          <a:prstGeom prst="straightConnector1">
            <a:avLst/>
          </a:prstGeom>
          <a:noFill/>
          <a:ln w="6350" cap="flat" cmpd="sng" algn="ctr">
            <a:solidFill>
              <a:srgbClr val="5B9BD5"/>
            </a:solidFill>
            <a:prstDash val="solid"/>
            <a:miter lim="800000"/>
            <a:tailEnd type="triangle"/>
          </a:ln>
          <a:effectLst/>
        </p:spPr>
      </p:cxnSp>
      <p:sp>
        <p:nvSpPr>
          <p:cNvPr id="38" name="Rectangle 37"/>
          <p:cNvSpPr/>
          <p:nvPr/>
        </p:nvSpPr>
        <p:spPr>
          <a:xfrm>
            <a:off x="7626138" y="154693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9" name="TextBox 38"/>
          <p:cNvSpPr txBox="1"/>
          <p:nvPr/>
        </p:nvSpPr>
        <p:spPr>
          <a:xfrm>
            <a:off x="8250700" y="1495708"/>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a:t>
            </a:r>
          </a:p>
        </p:txBody>
      </p:sp>
      <p:cxnSp>
        <p:nvCxnSpPr>
          <p:cNvPr id="40" name="Straight Arrow Connector 39"/>
          <p:cNvCxnSpPr>
            <a:endCxn id="44" idx="0"/>
          </p:cNvCxnSpPr>
          <p:nvPr/>
        </p:nvCxnSpPr>
        <p:spPr>
          <a:xfrm flipH="1">
            <a:off x="1572404" y="1189967"/>
            <a:ext cx="0" cy="743908"/>
          </a:xfrm>
          <a:prstGeom prst="straightConnector1">
            <a:avLst/>
          </a:prstGeom>
          <a:noFill/>
          <a:ln w="6350" cap="flat" cmpd="sng" algn="ctr">
            <a:solidFill>
              <a:sysClr val="windowText" lastClr="000000"/>
            </a:solidFill>
            <a:prstDash val="dash"/>
            <a:miter lim="800000"/>
            <a:tailEnd type="triangle"/>
          </a:ln>
          <a:effectLst/>
        </p:spPr>
      </p:cxnSp>
      <p:sp>
        <p:nvSpPr>
          <p:cNvPr id="41" name="TextBox 40"/>
          <p:cNvSpPr txBox="1"/>
          <p:nvPr/>
        </p:nvSpPr>
        <p:spPr>
          <a:xfrm>
            <a:off x="1572404" y="1107657"/>
            <a:ext cx="2287806" cy="415498"/>
          </a:xfrm>
          <a:prstGeom prst="rect">
            <a:avLst/>
          </a:prstGeom>
          <a:noFill/>
        </p:spPr>
        <p:txBody>
          <a:bodyPr wrap="none" rtlCol="0">
            <a:spAutoFit/>
          </a:bodyPr>
          <a:lstStyle/>
          <a:p>
            <a:r>
              <a:rPr lang="en-GB" sz="1050" dirty="0" err="1" smtClean="0"/>
              <a:t>AuthorisationData</a:t>
            </a:r>
            <a:r>
              <a:rPr lang="en-GB" sz="1050" dirty="0" smtClean="0"/>
              <a:t> : Telemetry </a:t>
            </a:r>
          </a:p>
          <a:p>
            <a:r>
              <a:rPr lang="en-GB" sz="1050" dirty="0" err="1" smtClean="0"/>
              <a:t>msg</a:t>
            </a:r>
            <a:endParaRPr lang="en-GB" sz="1050" dirty="0"/>
          </a:p>
        </p:txBody>
      </p:sp>
      <p:sp>
        <p:nvSpPr>
          <p:cNvPr id="44" name="Rectangle 43"/>
          <p:cNvSpPr/>
          <p:nvPr/>
        </p:nvSpPr>
        <p:spPr>
          <a:xfrm>
            <a:off x="933496" y="1933875"/>
            <a:ext cx="1277816" cy="2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get role</a:t>
            </a:r>
          </a:p>
        </p:txBody>
      </p:sp>
      <p:sp>
        <p:nvSpPr>
          <p:cNvPr id="47" name="Rectangle 46"/>
          <p:cNvSpPr/>
          <p:nvPr/>
        </p:nvSpPr>
        <p:spPr>
          <a:xfrm>
            <a:off x="4038601" y="720968"/>
            <a:ext cx="5052646" cy="370449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8" name="TextBox 47"/>
          <p:cNvSpPr txBox="1"/>
          <p:nvPr/>
        </p:nvSpPr>
        <p:spPr>
          <a:xfrm>
            <a:off x="4978962" y="4055844"/>
            <a:ext cx="3498522" cy="369332"/>
          </a:xfrm>
          <a:prstGeom prst="rect">
            <a:avLst/>
          </a:prstGeom>
          <a:noFill/>
        </p:spPr>
        <p:txBody>
          <a:bodyPr wrap="none" rtlCol="0">
            <a:spAutoFit/>
          </a:bodyPr>
          <a:lstStyle/>
          <a:p>
            <a:r>
              <a:rPr lang="en-GB" dirty="0" smtClean="0"/>
              <a:t>Authorisation local Database</a:t>
            </a:r>
            <a:endParaRPr lang="en-GB" dirty="0"/>
          </a:p>
        </p:txBody>
      </p:sp>
      <p:sp>
        <p:nvSpPr>
          <p:cNvPr id="53" name="Rounded Rectangle 52"/>
          <p:cNvSpPr/>
          <p:nvPr/>
        </p:nvSpPr>
        <p:spPr>
          <a:xfrm>
            <a:off x="506731" y="1544243"/>
            <a:ext cx="2144846" cy="1857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Calibri" panose="020F0502020204030204" pitchFamily="34" charset="0"/>
              <a:cs typeface="Calibri" panose="020F0502020204030204" pitchFamily="34" charset="0"/>
            </a:endParaRPr>
          </a:p>
        </p:txBody>
      </p:sp>
      <p:sp>
        <p:nvSpPr>
          <p:cNvPr id="54" name="TextBox 53"/>
          <p:cNvSpPr txBox="1"/>
          <p:nvPr/>
        </p:nvSpPr>
        <p:spPr>
          <a:xfrm>
            <a:off x="868699" y="2769727"/>
            <a:ext cx="1342613" cy="592145"/>
          </a:xfrm>
          <a:prstGeom prst="rect">
            <a:avLst/>
          </a:prstGeom>
          <a:noFill/>
        </p:spPr>
        <p:txBody>
          <a:bodyPr wrap="square" rtlCol="0">
            <a:spAutoFit/>
          </a:bodyPr>
          <a:lstStyle/>
          <a:p>
            <a:pPr algn="ctr"/>
            <a:r>
              <a:rPr lang="en-GB" sz="1050" dirty="0" smtClean="0"/>
              <a:t>Authorisation Access Control component</a:t>
            </a:r>
            <a:endParaRPr lang="en-GB" sz="1050" dirty="0"/>
          </a:p>
        </p:txBody>
      </p:sp>
      <p:sp>
        <p:nvSpPr>
          <p:cNvPr id="43" name="TextBox 42"/>
          <p:cNvSpPr txBox="1"/>
          <p:nvPr/>
        </p:nvSpPr>
        <p:spPr>
          <a:xfrm>
            <a:off x="1149720" y="3992964"/>
            <a:ext cx="1882247" cy="369332"/>
          </a:xfrm>
          <a:prstGeom prst="rect">
            <a:avLst/>
          </a:prstGeom>
          <a:noFill/>
        </p:spPr>
        <p:txBody>
          <a:bodyPr wrap="none" rtlCol="0">
            <a:spAutoFit/>
          </a:bodyPr>
          <a:lstStyle/>
          <a:p>
            <a:r>
              <a:rPr lang="en-GB" dirty="0" smtClean="0"/>
              <a:t>Access Control</a:t>
            </a:r>
            <a:endParaRPr lang="en-GB" dirty="0"/>
          </a:p>
        </p:txBody>
      </p:sp>
    </p:spTree>
    <p:extLst>
      <p:ext uri="{BB962C8B-B14F-4D97-AF65-F5344CB8AC3E}">
        <p14:creationId xmlns:p14="http://schemas.microsoft.com/office/powerpoint/2010/main" val="19792685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43086" y="619991"/>
            <a:ext cx="9000914" cy="3891623"/>
          </a:xfrm>
          <a:prstGeom prst="rect">
            <a:avLst/>
          </a:prstGeom>
          <a:solidFill>
            <a:srgbClr val="A5A5A5">
              <a:lumMod val="60000"/>
              <a:lumOff val="40000"/>
              <a:alpha val="50000"/>
            </a:srgbClr>
          </a:solidFill>
          <a:ln>
            <a:noFill/>
          </a:ln>
          <a:effectLst/>
        </p:spPr>
        <p:txBody>
          <a:bodyPr rtlCol="0" anchor="ctr"/>
          <a:lstStyle/>
          <a:p>
            <a:pPr algn="ctr" defTabSz="914526" fontAlgn="auto">
              <a:spcBef>
                <a:spcPts val="0"/>
              </a:spcBef>
              <a:spcAft>
                <a:spcPts val="0"/>
              </a:spcAft>
              <a:defRPr/>
            </a:pPr>
            <a:endParaRPr lang="en-GB" kern="0" dirty="0">
              <a:solidFill>
                <a:prstClr val="white"/>
              </a:solidFill>
              <a:latin typeface="Calibri" panose="020F0502020204030204"/>
            </a:endParaRPr>
          </a:p>
        </p:txBody>
      </p:sp>
      <p:sp>
        <p:nvSpPr>
          <p:cNvPr id="49" name="TextBox 48"/>
          <p:cNvSpPr txBox="1"/>
          <p:nvPr/>
        </p:nvSpPr>
        <p:spPr>
          <a:xfrm>
            <a:off x="1149720" y="3992964"/>
            <a:ext cx="1882247" cy="369332"/>
          </a:xfrm>
          <a:prstGeom prst="rect">
            <a:avLst/>
          </a:prstGeom>
          <a:noFill/>
        </p:spPr>
        <p:txBody>
          <a:bodyPr wrap="none" rtlCol="0">
            <a:spAutoFit/>
          </a:bodyPr>
          <a:lstStyle/>
          <a:p>
            <a:r>
              <a:rPr lang="en-GB" dirty="0" smtClean="0"/>
              <a:t>Access Control</a:t>
            </a:r>
            <a:endParaRPr lang="en-GB" dirty="0"/>
          </a:p>
        </p:txBody>
      </p:sp>
      <p:sp>
        <p:nvSpPr>
          <p:cNvPr id="2" name="Title 1"/>
          <p:cNvSpPr>
            <a:spLocks noGrp="1"/>
          </p:cNvSpPr>
          <p:nvPr>
            <p:ph type="title"/>
          </p:nvPr>
        </p:nvSpPr>
        <p:spPr/>
        <p:txBody>
          <a:bodyPr/>
          <a:lstStyle/>
          <a:p>
            <a:r>
              <a:rPr lang="en-GB" dirty="0"/>
              <a:t>Role Based Access control</a:t>
            </a:r>
          </a:p>
        </p:txBody>
      </p:sp>
      <p:sp>
        <p:nvSpPr>
          <p:cNvPr id="6" name="Rectangle 5"/>
          <p:cNvSpPr/>
          <p:nvPr/>
        </p:nvSpPr>
        <p:spPr>
          <a:xfrm>
            <a:off x="7620278" y="1761129"/>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262424" y="1721311"/>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8" name="Rectangle 7"/>
          <p:cNvSpPr/>
          <p:nvPr/>
        </p:nvSpPr>
        <p:spPr>
          <a:xfrm>
            <a:off x="7626140" y="1968878"/>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250700" y="1933875"/>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2,1,5,2</a:t>
            </a:r>
          </a:p>
        </p:txBody>
      </p:sp>
      <p:sp>
        <p:nvSpPr>
          <p:cNvPr id="10" name="Rectangle 9"/>
          <p:cNvSpPr/>
          <p:nvPr/>
        </p:nvSpPr>
        <p:spPr>
          <a:xfrm>
            <a:off x="7620278" y="2181442"/>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8262424" y="2141624"/>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12" name="Rectangle 11"/>
          <p:cNvSpPr/>
          <p:nvPr/>
        </p:nvSpPr>
        <p:spPr>
          <a:xfrm>
            <a:off x="7626140" y="238919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8268285" y="234937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4,1,2,2</a:t>
            </a:r>
          </a:p>
        </p:txBody>
      </p:sp>
      <p:sp>
        <p:nvSpPr>
          <p:cNvPr id="14" name="Rectangle 13"/>
          <p:cNvSpPr/>
          <p:nvPr/>
        </p:nvSpPr>
        <p:spPr>
          <a:xfrm>
            <a:off x="7626139" y="2586180"/>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8268284" y="254636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a:t>
            </a:r>
          </a:p>
        </p:txBody>
      </p:sp>
      <p:sp>
        <p:nvSpPr>
          <p:cNvPr id="16" name="Rectangle 15"/>
          <p:cNvSpPr/>
          <p:nvPr/>
        </p:nvSpPr>
        <p:spPr>
          <a:xfrm>
            <a:off x="7632000" y="2793929"/>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8274145" y="275411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a:t>
            </a:r>
          </a:p>
        </p:txBody>
      </p:sp>
      <p:sp>
        <p:nvSpPr>
          <p:cNvPr id="18" name="Rectangle 17"/>
          <p:cNvSpPr/>
          <p:nvPr/>
        </p:nvSpPr>
        <p:spPr>
          <a:xfrm>
            <a:off x="7631999" y="300264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8274144" y="2962823"/>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2,1,2,*</a:t>
            </a:r>
          </a:p>
        </p:txBody>
      </p:sp>
      <p:sp>
        <p:nvSpPr>
          <p:cNvPr id="20" name="Rectangle 19"/>
          <p:cNvSpPr/>
          <p:nvPr/>
        </p:nvSpPr>
        <p:spPr>
          <a:xfrm>
            <a:off x="7637860" y="3210390"/>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8280005" y="3170572"/>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1,1,2,2</a:t>
            </a:r>
          </a:p>
        </p:txBody>
      </p:sp>
      <p:sp>
        <p:nvSpPr>
          <p:cNvPr id="22" name="Rectangle 21"/>
          <p:cNvSpPr/>
          <p:nvPr/>
        </p:nvSpPr>
        <p:spPr>
          <a:xfrm>
            <a:off x="4915915" y="1916123"/>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4" name="Rectangle 23"/>
          <p:cNvSpPr/>
          <p:nvPr/>
        </p:nvSpPr>
        <p:spPr>
          <a:xfrm>
            <a:off x="4915915" y="2976261"/>
            <a:ext cx="632617" cy="18087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Role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5" name="Oval 24"/>
          <p:cNvSpPr/>
          <p:nvPr/>
        </p:nvSpPr>
        <p:spPr>
          <a:xfrm>
            <a:off x="4300146" y="1653281"/>
            <a:ext cx="801662" cy="18983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Control</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7" name="Oval 26"/>
          <p:cNvSpPr/>
          <p:nvPr/>
        </p:nvSpPr>
        <p:spPr>
          <a:xfrm>
            <a:off x="4391072" y="2696305"/>
            <a:ext cx="1071881" cy="22341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Aggregation</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2" idx="0"/>
            <a:endCxn id="25" idx="5"/>
          </p:cNvCxnSpPr>
          <p:nvPr/>
        </p:nvCxnSpPr>
        <p:spPr>
          <a:xfrm flipH="1" flipV="1">
            <a:off x="4984407" y="1815311"/>
            <a:ext cx="247817" cy="100812"/>
          </a:xfrm>
          <a:prstGeom prst="straightConnector1">
            <a:avLst/>
          </a:prstGeom>
          <a:noFill/>
          <a:ln w="6350" cap="flat" cmpd="sng" algn="ctr">
            <a:solidFill>
              <a:srgbClr val="5B9BD5"/>
            </a:solidFill>
            <a:prstDash val="solid"/>
            <a:miter lim="800000"/>
            <a:tailEnd type="triangle"/>
          </a:ln>
          <a:effectLst/>
        </p:spPr>
      </p:cxnSp>
      <p:cxnSp>
        <p:nvCxnSpPr>
          <p:cNvPr id="30" name="Straight Arrow Connector 29"/>
          <p:cNvCxnSpPr/>
          <p:nvPr/>
        </p:nvCxnSpPr>
        <p:spPr>
          <a:xfrm flipH="1" flipV="1">
            <a:off x="5123570" y="2856275"/>
            <a:ext cx="56471" cy="117165"/>
          </a:xfrm>
          <a:prstGeom prst="straightConnector1">
            <a:avLst/>
          </a:prstGeom>
          <a:noFill/>
          <a:ln w="6350" cap="flat" cmpd="sng" algn="ctr">
            <a:solidFill>
              <a:srgbClr val="5B9BD5"/>
            </a:solidFill>
            <a:prstDash val="solid"/>
            <a:miter lim="800000"/>
            <a:tailEnd type="triangle"/>
          </a:ln>
          <a:effectLst/>
        </p:spPr>
      </p:cxnSp>
      <p:cxnSp>
        <p:nvCxnSpPr>
          <p:cNvPr id="31" name="Straight Arrow Connector 30"/>
          <p:cNvCxnSpPr>
            <a:stCxn id="22" idx="3"/>
            <a:endCxn id="20" idx="1"/>
          </p:cNvCxnSpPr>
          <p:nvPr/>
        </p:nvCxnSpPr>
        <p:spPr>
          <a:xfrm>
            <a:off x="5548532" y="2006559"/>
            <a:ext cx="2089328" cy="1281936"/>
          </a:xfrm>
          <a:prstGeom prst="straightConnector1">
            <a:avLst/>
          </a:prstGeom>
          <a:noFill/>
          <a:ln w="6350" cap="flat" cmpd="sng" algn="ctr">
            <a:solidFill>
              <a:srgbClr val="5B9BD5"/>
            </a:solidFill>
            <a:prstDash val="solid"/>
            <a:miter lim="800000"/>
            <a:tailEnd type="triangle"/>
          </a:ln>
          <a:effectLst/>
        </p:spPr>
      </p:cxnSp>
      <p:cxnSp>
        <p:nvCxnSpPr>
          <p:cNvPr id="32" name="Straight Arrow Connector 31"/>
          <p:cNvCxnSpPr>
            <a:stCxn id="22" idx="3"/>
            <a:endCxn id="8" idx="1"/>
          </p:cNvCxnSpPr>
          <p:nvPr/>
        </p:nvCxnSpPr>
        <p:spPr>
          <a:xfrm>
            <a:off x="5548532" y="2006559"/>
            <a:ext cx="2077608" cy="40424"/>
          </a:xfrm>
          <a:prstGeom prst="straightConnector1">
            <a:avLst/>
          </a:prstGeom>
          <a:noFill/>
          <a:ln w="6350" cap="flat" cmpd="sng" algn="ctr">
            <a:solidFill>
              <a:srgbClr val="5B9BD5"/>
            </a:solidFill>
            <a:prstDash val="solid"/>
            <a:miter lim="800000"/>
            <a:tailEnd type="triangle"/>
          </a:ln>
          <a:effectLst/>
        </p:spPr>
      </p:cxnSp>
      <p:cxnSp>
        <p:nvCxnSpPr>
          <p:cNvPr id="33" name="Straight Arrow Connector 32"/>
          <p:cNvCxnSpPr>
            <a:stCxn id="22" idx="3"/>
            <a:endCxn id="14" idx="1"/>
          </p:cNvCxnSpPr>
          <p:nvPr/>
        </p:nvCxnSpPr>
        <p:spPr>
          <a:xfrm>
            <a:off x="5548532" y="2006559"/>
            <a:ext cx="2077607" cy="657726"/>
          </a:xfrm>
          <a:prstGeom prst="straightConnector1">
            <a:avLst/>
          </a:prstGeom>
          <a:noFill/>
          <a:ln w="6350" cap="flat" cmpd="sng" algn="ctr">
            <a:solidFill>
              <a:srgbClr val="5B9BD5"/>
            </a:solidFill>
            <a:prstDash val="solid"/>
            <a:miter lim="800000"/>
            <a:tailEnd type="triangle"/>
          </a:ln>
          <a:effectLst/>
        </p:spPr>
      </p:cxnSp>
      <p:cxnSp>
        <p:nvCxnSpPr>
          <p:cNvPr id="37" name="Straight Arrow Connector 36"/>
          <p:cNvCxnSpPr>
            <a:stCxn id="24" idx="3"/>
            <a:endCxn id="16" idx="1"/>
          </p:cNvCxnSpPr>
          <p:nvPr/>
        </p:nvCxnSpPr>
        <p:spPr>
          <a:xfrm flipV="1">
            <a:off x="5548532" y="2872034"/>
            <a:ext cx="2083468" cy="194663"/>
          </a:xfrm>
          <a:prstGeom prst="straightConnector1">
            <a:avLst/>
          </a:prstGeom>
          <a:noFill/>
          <a:ln w="6350" cap="flat" cmpd="sng" algn="ctr">
            <a:solidFill>
              <a:srgbClr val="5B9BD5"/>
            </a:solidFill>
            <a:prstDash val="solid"/>
            <a:miter lim="800000"/>
            <a:tailEnd type="triangle"/>
          </a:ln>
          <a:effectLst/>
        </p:spPr>
      </p:cxnSp>
      <p:sp>
        <p:nvSpPr>
          <p:cNvPr id="38" name="Rectangle 37"/>
          <p:cNvSpPr/>
          <p:nvPr/>
        </p:nvSpPr>
        <p:spPr>
          <a:xfrm>
            <a:off x="7626138" y="1546931"/>
            <a:ext cx="636284" cy="1562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prstClr val="white"/>
                </a:solidFill>
                <a:effectLst/>
                <a:uLnTx/>
                <a:uFillTx/>
                <a:latin typeface="Calibri" panose="020F0502020204030204"/>
                <a:ea typeface="+mn-ea"/>
                <a:cs typeface="+mn-cs"/>
              </a:rPr>
              <a:t>Privilege</a:t>
            </a:r>
            <a:endParaRPr kumimoji="0" lang="en-GB" sz="1013"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9" name="TextBox 38"/>
          <p:cNvSpPr txBox="1"/>
          <p:nvPr/>
        </p:nvSpPr>
        <p:spPr>
          <a:xfrm>
            <a:off x="8250700" y="1495708"/>
            <a:ext cx="502061" cy="230832"/>
          </a:xfrm>
          <a:prstGeom prst="rect">
            <a:avLst/>
          </a:prstGeom>
          <a:noFill/>
        </p:spPr>
        <p:txBody>
          <a:bodyPr wrap="none" rtlCol="0">
            <a:spAutoFit/>
          </a:bodyPr>
          <a:lstStyle/>
          <a:p>
            <a:pPr defTabSz="457200" fontAlgn="auto">
              <a:spcBef>
                <a:spcPts val="0"/>
              </a:spcBef>
              <a:spcAft>
                <a:spcPts val="0"/>
              </a:spcAft>
            </a:pPr>
            <a:r>
              <a:rPr lang="en-GB" sz="900" dirty="0">
                <a:solidFill>
                  <a:prstClr val="black"/>
                </a:solidFill>
                <a:latin typeface="Calibri" panose="020F0502020204030204"/>
              </a:rPr>
              <a:t>*,*,*,*</a:t>
            </a:r>
          </a:p>
        </p:txBody>
      </p:sp>
      <p:cxnSp>
        <p:nvCxnSpPr>
          <p:cNvPr id="40" name="Straight Arrow Connector 39"/>
          <p:cNvCxnSpPr>
            <a:endCxn id="44" idx="0"/>
          </p:cNvCxnSpPr>
          <p:nvPr/>
        </p:nvCxnSpPr>
        <p:spPr>
          <a:xfrm flipH="1">
            <a:off x="1572404" y="1189967"/>
            <a:ext cx="0" cy="743908"/>
          </a:xfrm>
          <a:prstGeom prst="straightConnector1">
            <a:avLst/>
          </a:prstGeom>
          <a:noFill/>
          <a:ln w="6350" cap="flat" cmpd="sng" algn="ctr">
            <a:solidFill>
              <a:sysClr val="windowText" lastClr="000000"/>
            </a:solidFill>
            <a:prstDash val="dash"/>
            <a:miter lim="800000"/>
            <a:tailEnd type="triangle"/>
          </a:ln>
          <a:effectLst/>
        </p:spPr>
      </p:cxnSp>
      <p:sp>
        <p:nvSpPr>
          <p:cNvPr id="41" name="TextBox 40"/>
          <p:cNvSpPr txBox="1"/>
          <p:nvPr/>
        </p:nvSpPr>
        <p:spPr>
          <a:xfrm>
            <a:off x="1572404" y="1107657"/>
            <a:ext cx="2287806" cy="415498"/>
          </a:xfrm>
          <a:prstGeom prst="rect">
            <a:avLst/>
          </a:prstGeom>
          <a:noFill/>
        </p:spPr>
        <p:txBody>
          <a:bodyPr wrap="none" rtlCol="0">
            <a:spAutoFit/>
          </a:bodyPr>
          <a:lstStyle/>
          <a:p>
            <a:r>
              <a:rPr lang="en-GB" sz="1050" dirty="0" err="1" smtClean="0"/>
              <a:t>AuthorisationData</a:t>
            </a:r>
            <a:r>
              <a:rPr lang="en-GB" sz="1050" dirty="0" smtClean="0"/>
              <a:t> : Telemetry </a:t>
            </a:r>
          </a:p>
          <a:p>
            <a:r>
              <a:rPr lang="en-GB" sz="1050" dirty="0" err="1" smtClean="0"/>
              <a:t>msg</a:t>
            </a:r>
            <a:endParaRPr lang="en-GB" sz="1050" dirty="0"/>
          </a:p>
        </p:txBody>
      </p:sp>
      <p:sp>
        <p:nvSpPr>
          <p:cNvPr id="44" name="Rectangle 43"/>
          <p:cNvSpPr/>
          <p:nvPr/>
        </p:nvSpPr>
        <p:spPr>
          <a:xfrm>
            <a:off x="933496" y="1933875"/>
            <a:ext cx="1277816" cy="2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get role</a:t>
            </a:r>
          </a:p>
        </p:txBody>
      </p:sp>
      <p:cxnSp>
        <p:nvCxnSpPr>
          <p:cNvPr id="46" name="Straight Arrow Connector 45"/>
          <p:cNvCxnSpPr>
            <a:stCxn id="44" idx="3"/>
          </p:cNvCxnSpPr>
          <p:nvPr/>
        </p:nvCxnSpPr>
        <p:spPr>
          <a:xfrm>
            <a:off x="2211312" y="2082615"/>
            <a:ext cx="1827289" cy="0"/>
          </a:xfrm>
          <a:prstGeom prst="straightConnector1">
            <a:avLst/>
          </a:prstGeom>
          <a:noFill/>
          <a:ln w="6350" cap="flat" cmpd="sng" algn="ctr">
            <a:solidFill>
              <a:srgbClr val="FF0000"/>
            </a:solidFill>
            <a:prstDash val="dash"/>
            <a:miter lim="800000"/>
            <a:tailEnd type="triangle"/>
          </a:ln>
          <a:effectLst/>
        </p:spPr>
      </p:cxnSp>
      <p:sp>
        <p:nvSpPr>
          <p:cNvPr id="47" name="Rectangle 46"/>
          <p:cNvSpPr/>
          <p:nvPr/>
        </p:nvSpPr>
        <p:spPr>
          <a:xfrm>
            <a:off x="4038601" y="720968"/>
            <a:ext cx="5052646" cy="3704493"/>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8" name="TextBox 47"/>
          <p:cNvSpPr txBox="1"/>
          <p:nvPr/>
        </p:nvSpPr>
        <p:spPr>
          <a:xfrm>
            <a:off x="4978962" y="4055844"/>
            <a:ext cx="3498522" cy="369332"/>
          </a:xfrm>
          <a:prstGeom prst="rect">
            <a:avLst/>
          </a:prstGeom>
          <a:noFill/>
        </p:spPr>
        <p:txBody>
          <a:bodyPr wrap="none" rtlCol="0">
            <a:spAutoFit/>
          </a:bodyPr>
          <a:lstStyle/>
          <a:p>
            <a:r>
              <a:rPr lang="en-GB" dirty="0" smtClean="0"/>
              <a:t>Authorisation local Database</a:t>
            </a:r>
            <a:endParaRPr lang="en-GB" dirty="0"/>
          </a:p>
        </p:txBody>
      </p:sp>
      <p:sp>
        <p:nvSpPr>
          <p:cNvPr id="52" name="TextBox 51"/>
          <p:cNvSpPr txBox="1"/>
          <p:nvPr/>
        </p:nvSpPr>
        <p:spPr>
          <a:xfrm>
            <a:off x="2850220" y="1803712"/>
            <a:ext cx="898003" cy="261610"/>
          </a:xfrm>
          <a:prstGeom prst="rect">
            <a:avLst/>
          </a:prstGeom>
          <a:noFill/>
        </p:spPr>
        <p:txBody>
          <a:bodyPr wrap="none" rtlCol="0">
            <a:spAutoFit/>
          </a:bodyPr>
          <a:lstStyle/>
          <a:p>
            <a:r>
              <a:rPr lang="en-GB" sz="1050" dirty="0">
                <a:solidFill>
                  <a:srgbClr val="FF0000"/>
                </a:solidFill>
              </a:rPr>
              <a:t>Telemetry</a:t>
            </a:r>
            <a:endParaRPr lang="en-GB" sz="1200" dirty="0">
              <a:solidFill>
                <a:srgbClr val="FF0000"/>
              </a:solidFill>
            </a:endParaRPr>
          </a:p>
        </p:txBody>
      </p:sp>
      <p:sp>
        <p:nvSpPr>
          <p:cNvPr id="42" name="Rounded Rectangle 41"/>
          <p:cNvSpPr/>
          <p:nvPr/>
        </p:nvSpPr>
        <p:spPr>
          <a:xfrm>
            <a:off x="506731" y="1544243"/>
            <a:ext cx="2144846" cy="1857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Calibri" panose="020F0502020204030204" pitchFamily="34" charset="0"/>
              <a:cs typeface="Calibri" panose="020F0502020204030204" pitchFamily="34" charset="0"/>
            </a:endParaRPr>
          </a:p>
        </p:txBody>
      </p:sp>
      <p:sp>
        <p:nvSpPr>
          <p:cNvPr id="45" name="TextBox 44"/>
          <p:cNvSpPr txBox="1"/>
          <p:nvPr/>
        </p:nvSpPr>
        <p:spPr>
          <a:xfrm>
            <a:off x="868699" y="2769727"/>
            <a:ext cx="1342613" cy="592145"/>
          </a:xfrm>
          <a:prstGeom prst="rect">
            <a:avLst/>
          </a:prstGeom>
          <a:noFill/>
        </p:spPr>
        <p:txBody>
          <a:bodyPr wrap="square" rtlCol="0">
            <a:spAutoFit/>
          </a:bodyPr>
          <a:lstStyle/>
          <a:p>
            <a:pPr algn="ctr"/>
            <a:r>
              <a:rPr lang="en-GB" sz="1050" dirty="0" smtClean="0"/>
              <a:t>Authorisation Access Control component</a:t>
            </a:r>
            <a:endParaRPr lang="en-GB" sz="1050" dirty="0"/>
          </a:p>
        </p:txBody>
      </p:sp>
    </p:spTree>
    <p:extLst>
      <p:ext uri="{BB962C8B-B14F-4D97-AF65-F5344CB8AC3E}">
        <p14:creationId xmlns:p14="http://schemas.microsoft.com/office/powerpoint/2010/main" val="2243078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2400B10DFB1C46B04FF58A649F8282" ma:contentTypeVersion="2" ma:contentTypeDescription="Create a new document." ma:contentTypeScope="" ma:versionID="bc4abe98f2c17b4bdeb03b6ebfab1bd4">
  <xsd:schema xmlns:xsd="http://www.w3.org/2001/XMLSchema" xmlns:xs="http://www.w3.org/2001/XMLSchema" xmlns:p="http://schemas.microsoft.com/office/2006/metadata/properties" xmlns:ns2="23bae514-ea2d-4635-8ee3-60ca40ca4733" xmlns:ns3="bfab6d5d-f488-475d-ad0d-58c4c1ee8d01" targetNamespace="http://schemas.microsoft.com/office/2006/metadata/properties" ma:root="true" ma:fieldsID="34a701023f841d145a335e8c4ed112a5" ns2:_="" ns3:_="">
    <xsd:import namespace="23bae514-ea2d-4635-8ee3-60ca40ca4733"/>
    <xsd:import namespace="bfab6d5d-f488-475d-ad0d-58c4c1ee8d0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ae514-ea2d-4635-8ee3-60ca40ca47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ab6d5d-f488-475d-ad0d-58c4c1ee8d01"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8E22279E-2C4C-4C93-8498-455A58D1433E}">
  <ds:schemaRefs>
    <ds:schemaRef ds:uri="f2760952-b3bb-408f-ace6-eb1e07642b8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74E539E-D24E-4479-B95D-EC7F0B8BEE57}"/>
</file>

<file path=docProps/app.xml><?xml version="1.0" encoding="utf-8"?>
<Properties xmlns="http://schemas.openxmlformats.org/officeDocument/2006/extended-properties" xmlns:vt="http://schemas.openxmlformats.org/officeDocument/2006/docPropsVTypes">
  <Template>ESA Presentation 16-9</Template>
  <TotalTime>3088</TotalTime>
  <Words>7033</Words>
  <Application>Microsoft Office PowerPoint</Application>
  <PresentationFormat>On-screen Show (16:9)</PresentationFormat>
  <Paragraphs>2006</Paragraphs>
  <Slides>108</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108</vt:i4>
      </vt:variant>
    </vt:vector>
  </HeadingPairs>
  <TitlesOfParts>
    <vt:vector size="116" baseType="lpstr">
      <vt:lpstr>Arial</vt:lpstr>
      <vt:lpstr>Calibri</vt:lpstr>
      <vt:lpstr>Courier New</vt:lpstr>
      <vt:lpstr>Georgia</vt:lpstr>
      <vt:lpstr>Times New Roman</vt:lpstr>
      <vt:lpstr>Verdana</vt:lpstr>
      <vt:lpstr>Wingdings</vt:lpstr>
      <vt:lpstr>Esa presentation</vt:lpstr>
      <vt:lpstr>PowerPoint Presentation</vt:lpstr>
      <vt:lpstr>Overview</vt:lpstr>
      <vt:lpstr>Context and Objectives</vt:lpstr>
      <vt:lpstr>Mission Operations Services</vt:lpstr>
      <vt:lpstr>Definition</vt:lpstr>
      <vt:lpstr>Current concept - Authentication</vt:lpstr>
      <vt:lpstr>Authentication concerns</vt:lpstr>
      <vt:lpstr>Authentication concerns</vt:lpstr>
      <vt:lpstr>Current concept – Access Control and Authorisation</vt:lpstr>
      <vt:lpstr>Current concept – Data Integrity is Delegated</vt:lpstr>
      <vt:lpstr>Security delegation concerns</vt:lpstr>
      <vt:lpstr>Security delegation concerns</vt:lpstr>
      <vt:lpstr>Security delegation concerns</vt:lpstr>
      <vt:lpstr>Proposed solution</vt:lpstr>
      <vt:lpstr>Overview of the architecture</vt:lpstr>
      <vt:lpstr>Modularity</vt:lpstr>
      <vt:lpstr>Login Stage : Secure Login Service</vt:lpstr>
      <vt:lpstr>Login Stage : Secure Login Service components</vt:lpstr>
      <vt:lpstr>Login Stage : Secure Login Service components</vt:lpstr>
      <vt:lpstr>Security Service and AuthId Negotiation Pseudo Service</vt:lpstr>
      <vt:lpstr>Specification of the specific Security Service</vt:lpstr>
      <vt:lpstr>Specification of a general Security Service</vt:lpstr>
      <vt:lpstr>Login Stage : Authentication</vt:lpstr>
      <vt:lpstr>Login Stage : Authentication</vt:lpstr>
      <vt:lpstr>Login Stage : Authentication</vt:lpstr>
      <vt:lpstr>Login Stage : Authentication</vt:lpstr>
      <vt:lpstr>Login Stage : Authentication</vt:lpstr>
      <vt:lpstr>Login Stage : Authentication</vt:lpstr>
      <vt:lpstr>Login stage : AuthId Negotiation</vt:lpstr>
      <vt:lpstr>Login Stage : Authentication</vt:lpstr>
      <vt:lpstr>Login Stage : AuthId Negotiation</vt:lpstr>
      <vt:lpstr>Login Stage : AuthId Negotiation</vt:lpstr>
      <vt:lpstr>Login Stage : Authentication</vt:lpstr>
      <vt:lpstr>Signature stage</vt:lpstr>
      <vt:lpstr>Signature stage : Access Control components</vt:lpstr>
      <vt:lpstr>Signature stage : Signature computation</vt:lpstr>
      <vt:lpstr>Signature stage : Signature computation</vt:lpstr>
      <vt:lpstr>Signature stage : Signature computation</vt:lpstr>
      <vt:lpstr>Signature stage : Signature computation</vt:lpstr>
      <vt:lpstr>Signature stage : Signature computation</vt:lpstr>
      <vt:lpstr>Signature stage : Signature computation</vt:lpstr>
      <vt:lpstr>Signature stage : Signature verification</vt:lpstr>
      <vt:lpstr>Signature stage : Signature verification</vt:lpstr>
      <vt:lpstr>Signature stage : Signature verification</vt:lpstr>
      <vt:lpstr>Signature stage : Signature verification</vt:lpstr>
      <vt:lpstr>Signature stage : Signature verification</vt:lpstr>
      <vt:lpstr>Proof of concept</vt:lpstr>
      <vt:lpstr>Test</vt:lpstr>
      <vt:lpstr>PowerPoint Presentation</vt:lpstr>
      <vt:lpstr>Login Stage : Challenge-handshake authentication protocol authentication</vt:lpstr>
      <vt:lpstr>Wireshark capture</vt:lpstr>
      <vt:lpstr>PowerPoint Presentation</vt:lpstr>
      <vt:lpstr>Secure channel</vt:lpstr>
      <vt:lpstr>Capture Wireshark</vt:lpstr>
      <vt:lpstr>Capture Wireshark</vt:lpstr>
      <vt:lpstr>Proof of concept</vt:lpstr>
      <vt:lpstr>Asymmetric authenticity scheme</vt:lpstr>
      <vt:lpstr>Test Service</vt:lpstr>
      <vt:lpstr>Test Service</vt:lpstr>
      <vt:lpstr>Test Service</vt:lpstr>
      <vt:lpstr>Test Service</vt:lpstr>
      <vt:lpstr>Test Service</vt:lpstr>
      <vt:lpstr>Test Service</vt:lpstr>
      <vt:lpstr>Test Service</vt:lpstr>
      <vt:lpstr>Proof of concept</vt:lpstr>
      <vt:lpstr>Basic concept</vt:lpstr>
      <vt:lpstr>Symmetric authenticity scheme : Kerberos</vt:lpstr>
      <vt:lpstr>Symmetric authenticity scheme : Kerberos</vt:lpstr>
      <vt:lpstr>Symmetric authenticity scheme : Kerberos</vt:lpstr>
      <vt:lpstr>Symmetric authenticity scheme : Kerberos</vt:lpstr>
      <vt:lpstr>Symmetric authenticity scheme : Kerberos</vt:lpstr>
      <vt:lpstr>Symmetric authenticity scheme : Kerberos</vt:lpstr>
      <vt:lpstr>Test Service</vt:lpstr>
      <vt:lpstr>Test Service</vt:lpstr>
      <vt:lpstr>Test Service</vt:lpstr>
      <vt:lpstr>Test Service</vt:lpstr>
      <vt:lpstr>Test Service</vt:lpstr>
      <vt:lpstr>Authenticity scheme comparison</vt:lpstr>
      <vt:lpstr>Issues identified</vt:lpstr>
      <vt:lpstr>Issues identified</vt:lpstr>
      <vt:lpstr>Future Work and Improvements</vt:lpstr>
      <vt:lpstr>Conclusion</vt:lpstr>
      <vt:lpstr>Follow up</vt:lpstr>
      <vt:lpstr>Recommendations (1/2)</vt:lpstr>
      <vt:lpstr>Recommendations (2/2)</vt:lpstr>
      <vt:lpstr>PowerPoint Presentation</vt:lpstr>
      <vt:lpstr>PowerPoint Presentation</vt:lpstr>
      <vt:lpstr>Access Control: Login Stage</vt:lpstr>
      <vt:lpstr>Role Based Access control</vt:lpstr>
      <vt:lpstr>Role Based Access control</vt:lpstr>
      <vt:lpstr>Role Based Access control</vt:lpstr>
      <vt:lpstr>Role Based Access control</vt:lpstr>
      <vt:lpstr>Login Stage</vt:lpstr>
      <vt:lpstr>Role Based Access control</vt:lpstr>
      <vt:lpstr>Role Based Access control</vt:lpstr>
      <vt:lpstr>Role Based Access control</vt:lpstr>
      <vt:lpstr>Role Based Access control</vt:lpstr>
      <vt:lpstr>Role Based Access control</vt:lpstr>
      <vt:lpstr>Role Based Access control</vt:lpstr>
      <vt:lpstr>Role Based Access control</vt:lpstr>
      <vt:lpstr>Access Control example</vt:lpstr>
      <vt:lpstr>Role Based Access control</vt:lpstr>
      <vt:lpstr>Role Based Access control</vt:lpstr>
      <vt:lpstr>Role Based Access control</vt:lpstr>
      <vt:lpstr>Confidentiality</vt:lpstr>
      <vt:lpstr>Confidentiality</vt:lpstr>
      <vt:lpstr>Confidentiality</vt:lpstr>
      <vt:lpstr>Confidentiality</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Proof of concept : Security in Mission Operation Services</dc:title>
  <dc:subject>Proof of concept : Security in Mission Operation Services</dc:subject>
  <dc:creator>Maxime Garnier</dc:creator>
  <cp:keywords/>
  <dc:description/>
  <cp:lastModifiedBy>marcus wallum</cp:lastModifiedBy>
  <cp:revision>504</cp:revision>
  <cp:lastPrinted>2008-08-26T16:26:23Z</cp:lastPrinted>
  <dcterms:created xsi:type="dcterms:W3CDTF">2018-07-12T12:53:20Z</dcterms:created>
  <dcterms:modified xsi:type="dcterms:W3CDTF">2018-10-16T13:29:27Z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Maxime Garnier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0x010100C02400B10DFB1C46B04FF58A649F8282</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Internal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2018-07-11T22:00:00Z</vt:filetime>
  </property>
  <property fmtid="{D5CDD505-2E9C-101B-9397-08002B2CF9AE}" pid="30" name="Organisational_x0020_entity">
    <vt:lpwstr/>
  </property>
  <property fmtid="{D5CDD505-2E9C-101B-9397-08002B2CF9AE}" pid="31" name="Organisational entity">
    <vt:lpwstr/>
  </property>
</Properties>
</file>