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4.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8"/>
  </p:notesMasterIdLst>
  <p:handoutMasterIdLst>
    <p:handoutMasterId r:id="rId19"/>
  </p:handoutMasterIdLst>
  <p:sldIdLst>
    <p:sldId id="284" r:id="rId3"/>
    <p:sldId id="285" r:id="rId4"/>
    <p:sldId id="286" r:id="rId5"/>
    <p:sldId id="287" r:id="rId6"/>
    <p:sldId id="288" r:id="rId7"/>
    <p:sldId id="289" r:id="rId8"/>
    <p:sldId id="290" r:id="rId9"/>
    <p:sldId id="291" r:id="rId10"/>
    <p:sldId id="298" r:id="rId11"/>
    <p:sldId id="292" r:id="rId12"/>
    <p:sldId id="293" r:id="rId13"/>
    <p:sldId id="294" r:id="rId14"/>
    <p:sldId id="296" r:id="rId15"/>
    <p:sldId id="297" r:id="rId16"/>
    <p:sldId id="295" r:id="rId17"/>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868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58" autoAdjust="0"/>
    <p:restoredTop sz="94660"/>
  </p:normalViewPr>
  <p:slideViewPr>
    <p:cSldViewPr>
      <p:cViewPr>
        <p:scale>
          <a:sx n="100" d="100"/>
          <a:sy n="100" d="100"/>
        </p:scale>
        <p:origin x="268" y="-42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8" d="100"/>
          <a:sy n="68" d="100"/>
        </p:scale>
        <p:origin x="-277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26" Type="http://schemas.openxmlformats.org/officeDocument/2006/relationships/customXml" Target="../customXml/item4.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ustomXml" Target="../customXml/item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ustomXml" Target="../customXml/item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7F4AE8B-A150-4820-BC27-EE42D733F4B8}" type="datetimeFigureOut">
              <a:rPr lang="en-GB" smtClean="0"/>
              <a:t>19/10/2022</a:t>
            </a:fld>
            <a:endParaRPr lang="en-GB"/>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3F05C2D-D39A-48CE-B0EB-51A11E4633C9}" type="slidenum">
              <a:rPr lang="en-GB" smtClean="0"/>
              <a:t>‹#›</a:t>
            </a:fld>
            <a:endParaRPr lang="en-GB"/>
          </a:p>
        </p:txBody>
      </p:sp>
    </p:spTree>
    <p:extLst>
      <p:ext uri="{BB962C8B-B14F-4D97-AF65-F5344CB8AC3E}">
        <p14:creationId xmlns:p14="http://schemas.microsoft.com/office/powerpoint/2010/main" val="12694910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de-DE" dirty="0"/>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45B75E70-762A-4375-AA7C-DE9BB7CC9339}" type="datetimeFigureOut">
              <a:rPr lang="de-DE" smtClean="0"/>
              <a:pPr/>
              <a:t>19.10.2022</a:t>
            </a:fld>
            <a:endParaRPr lang="de-DE" dirty="0"/>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de-DE" dirty="0"/>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DF1895BC-06EC-475A-97CA-BF53472F2E03}" type="slidenum">
              <a:rPr lang="de-DE" smtClean="0"/>
              <a:pPr/>
              <a:t>‹#›</a:t>
            </a:fld>
            <a:endParaRPr lang="de-DE" dirty="0"/>
          </a:p>
        </p:txBody>
      </p:sp>
    </p:spTree>
    <p:extLst>
      <p:ext uri="{BB962C8B-B14F-4D97-AF65-F5344CB8AC3E}">
        <p14:creationId xmlns:p14="http://schemas.microsoft.com/office/powerpoint/2010/main" val="1636837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pic>
        <p:nvPicPr>
          <p:cNvPr id="10" name="Picture 2" descr="\\psf\Host\Users\cd\Desktop\Startbild_4zu3-E.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45"/>
          <p:cNvSpPr>
            <a:spLocks noGrp="1" noChangeArrowheads="1"/>
          </p:cNvSpPr>
          <p:nvPr>
            <p:ph type="ctrTitle" sz="quarter" hasCustomPrompt="1"/>
          </p:nvPr>
        </p:nvSpPr>
        <p:spPr>
          <a:xfrm>
            <a:off x="878400" y="1573200"/>
            <a:ext cx="7779600" cy="741362"/>
          </a:xfrm>
          <a:prstGeom prst="rect">
            <a:avLst/>
          </a:prstGeom>
        </p:spPr>
        <p:txBody>
          <a:bodyPr lIns="0" tIns="0" rIns="0" bIns="0" anchor="t"/>
          <a:lstStyle>
            <a:lvl1pPr>
              <a:tabLst>
                <a:tab pos="2038350" algn="l"/>
              </a:tabLst>
              <a:defRPr b="1"/>
            </a:lvl1pPr>
          </a:lstStyle>
          <a:p>
            <a:pPr lvl="0"/>
            <a:r>
              <a:rPr lang="en-GB" noProof="0" dirty="0"/>
              <a:t>Click here to insert lecture title</a:t>
            </a:r>
          </a:p>
        </p:txBody>
      </p:sp>
      <p:sp>
        <p:nvSpPr>
          <p:cNvPr id="8" name="Untertitel 2"/>
          <p:cNvSpPr>
            <a:spLocks noGrp="1"/>
          </p:cNvSpPr>
          <p:nvPr>
            <p:ph type="subTitle" idx="1" hasCustomPrompt="1"/>
          </p:nvPr>
        </p:nvSpPr>
        <p:spPr>
          <a:xfrm>
            <a:off x="878400" y="2429999"/>
            <a:ext cx="7779600" cy="1152000"/>
          </a:xfrm>
        </p:spPr>
        <p:txBody>
          <a:bodyPr/>
          <a:lstStyle>
            <a:lvl1pPr marL="0" marR="0" indent="0" algn="l" defTabSz="914400" rtl="0" eaLnBrk="1" fontAlgn="auto" latinLnBrk="0" hangingPunct="1">
              <a:lnSpc>
                <a:spcPct val="100000"/>
              </a:lnSpc>
              <a:spcBef>
                <a:spcPts val="300"/>
              </a:spcBef>
              <a:spcAft>
                <a:spcPts val="300"/>
              </a:spcAft>
              <a:buClrTx/>
              <a:buSzTx/>
              <a:buFontTx/>
              <a:buNone/>
              <a:tabLst/>
              <a:defRPr sz="2400">
                <a:solidFill>
                  <a:srgbClr val="686868"/>
                </a:solidFill>
              </a:defRPr>
            </a:lvl1pPr>
          </a:lstStyle>
          <a:p>
            <a:pPr lvl="0"/>
            <a:r>
              <a:rPr lang="en-GB" noProof="0" dirty="0"/>
              <a:t>Click here to insert lecture subtitle</a:t>
            </a:r>
          </a:p>
        </p:txBody>
      </p:sp>
      <p:sp>
        <p:nvSpPr>
          <p:cNvPr id="2" name="Fußzeilenplatzhalter 1"/>
          <p:cNvSpPr>
            <a:spLocks noGrp="1"/>
          </p:cNvSpPr>
          <p:nvPr>
            <p:ph type="ftr" sz="quarter" idx="10"/>
          </p:nvPr>
        </p:nvSpPr>
        <p:spPr/>
        <p:txBody>
          <a:bodyPr/>
          <a:lstStyle/>
          <a:p>
            <a:pPr>
              <a:defRPr/>
            </a:pPr>
            <a:r>
              <a:rPr lang="en-GB" noProof="0"/>
              <a:t>&gt; GSOC visits NST &gt; Edoardo Barbieri  •  Scheduling Scenarios &gt; 27.09.2022</a:t>
            </a:r>
            <a:endParaRPr lang="en-GB" noProof="0" dirty="0"/>
          </a:p>
        </p:txBody>
      </p:sp>
      <p:sp>
        <p:nvSpPr>
          <p:cNvPr id="3" name="Foliennummernplatzhalter 2"/>
          <p:cNvSpPr>
            <a:spLocks noGrp="1"/>
          </p:cNvSpPr>
          <p:nvPr>
            <p:ph type="sldNum" sz="quarter" idx="11"/>
          </p:nvPr>
        </p:nvSpPr>
        <p:spPr/>
        <p:txBody>
          <a:bodyPr/>
          <a:lstStyle/>
          <a:p>
            <a:pPr>
              <a:defRPr/>
            </a:pPr>
            <a:r>
              <a:rPr lang="en-GB" noProof="0"/>
              <a:t>DLR.de  •  Chart </a:t>
            </a:r>
            <a:fld id="{18C7CB6D-895A-4F21-B0E7-2185F6FE5534}" type="slidenum">
              <a:rPr lang="en-GB" noProof="0" smtClean="0"/>
              <a:pPr>
                <a:defRPr/>
              </a:pPr>
              <a:t>‹#›</a:t>
            </a:fld>
            <a:endParaRPr lang="en-GB" noProof="0" dirty="0"/>
          </a:p>
        </p:txBody>
      </p:sp>
      <p:pic>
        <p:nvPicPr>
          <p:cNvPr id="11" name="Grafik 10" descr="dlr_signet.pn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44475" y="5857875"/>
            <a:ext cx="857250"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2853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9" name="Textplatzhalter 8"/>
          <p:cNvSpPr>
            <a:spLocks noGrp="1"/>
          </p:cNvSpPr>
          <p:nvPr>
            <p:ph type="body" sz="quarter" idx="12" hasCustomPrompt="1"/>
          </p:nvPr>
        </p:nvSpPr>
        <p:spPr>
          <a:xfrm>
            <a:off x="486000" y="1591199"/>
            <a:ext cx="8172000" cy="4338000"/>
          </a:xfrm>
        </p:spPr>
        <p:txBody>
          <a:bodyPr/>
          <a:lstStyle/>
          <a:p>
            <a:pPr lvl="0"/>
            <a:r>
              <a:rPr lang="en-GB" noProof="0" dirty="0"/>
              <a:t>Click here to insert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3" name="Titel 12"/>
          <p:cNvSpPr>
            <a:spLocks noGrp="1"/>
          </p:cNvSpPr>
          <p:nvPr>
            <p:ph type="title" hasCustomPrompt="1"/>
          </p:nvPr>
        </p:nvSpPr>
        <p:spPr/>
        <p:txBody>
          <a:bodyPr/>
          <a:lstStyle/>
          <a:p>
            <a:r>
              <a:rPr lang="en-GB" noProof="0" dirty="0"/>
              <a:t>Click here to insert chart title</a:t>
            </a:r>
          </a:p>
        </p:txBody>
      </p:sp>
      <p:sp>
        <p:nvSpPr>
          <p:cNvPr id="2" name="Fußzeilenplatzhalter 1"/>
          <p:cNvSpPr>
            <a:spLocks noGrp="1"/>
          </p:cNvSpPr>
          <p:nvPr>
            <p:ph type="ftr" sz="quarter" idx="13"/>
          </p:nvPr>
        </p:nvSpPr>
        <p:spPr/>
        <p:txBody>
          <a:bodyPr/>
          <a:lstStyle/>
          <a:p>
            <a:pPr>
              <a:defRPr/>
            </a:pPr>
            <a:r>
              <a:rPr lang="en-GB" noProof="0"/>
              <a:t>&gt; GSOC visits NST &gt; Edoardo Barbieri  •  Scheduling Scenarios &gt; 27.09.2022</a:t>
            </a:r>
            <a:endParaRPr lang="en-GB" noProof="0" dirty="0"/>
          </a:p>
        </p:txBody>
      </p:sp>
      <p:sp>
        <p:nvSpPr>
          <p:cNvPr id="3" name="Foliennummernplatzhalter 2"/>
          <p:cNvSpPr>
            <a:spLocks noGrp="1"/>
          </p:cNvSpPr>
          <p:nvPr>
            <p:ph type="sldNum" sz="quarter" idx="14"/>
          </p:nvPr>
        </p:nvSpPr>
        <p:spPr/>
        <p:txBody>
          <a:bodyPr/>
          <a:lstStyle/>
          <a:p>
            <a:pPr>
              <a:defRPr/>
            </a:pPr>
            <a:r>
              <a:rPr lang="en-GB" noProof="0"/>
              <a:t>DLR.de  •  Chart </a:t>
            </a:r>
            <a:fld id="{18C7CB6D-895A-4F21-B0E7-2185F6FE5534}" type="slidenum">
              <a:rPr lang="en-GB" noProof="0" smtClean="0"/>
              <a:pPr>
                <a:defRPr/>
              </a:pPr>
              <a:t>‹#›</a:t>
            </a:fld>
            <a:endParaRPr lang="en-GB" noProof="0" dirty="0"/>
          </a:p>
        </p:txBody>
      </p:sp>
    </p:spTree>
    <p:extLst>
      <p:ext uri="{BB962C8B-B14F-4D97-AF65-F5344CB8AC3E}">
        <p14:creationId xmlns:p14="http://schemas.microsoft.com/office/powerpoint/2010/main" val="3075751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halt und Bild">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a:t>Click here to insert chart title</a:t>
            </a:r>
          </a:p>
        </p:txBody>
      </p:sp>
      <p:sp>
        <p:nvSpPr>
          <p:cNvPr id="10" name="Textplatzhalter 9"/>
          <p:cNvSpPr>
            <a:spLocks noGrp="1"/>
          </p:cNvSpPr>
          <p:nvPr>
            <p:ph type="body" sz="quarter" idx="12" hasCustomPrompt="1"/>
          </p:nvPr>
        </p:nvSpPr>
        <p:spPr>
          <a:xfrm>
            <a:off x="486000" y="1591200"/>
            <a:ext cx="4086000" cy="4338000"/>
          </a:xfrm>
        </p:spPr>
        <p:txBody>
          <a:bodyPr/>
          <a:lstStyle/>
          <a:p>
            <a:pPr lvl="0"/>
            <a:r>
              <a:rPr lang="en-GB" noProof="0" dirty="0"/>
              <a:t>Click here to insert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Bildplatzhalter 5"/>
          <p:cNvSpPr>
            <a:spLocks noGrp="1"/>
          </p:cNvSpPr>
          <p:nvPr>
            <p:ph type="pic" sz="quarter" idx="13" hasCustomPrompt="1"/>
          </p:nvPr>
        </p:nvSpPr>
        <p:spPr>
          <a:xfrm>
            <a:off x="4698000" y="1591200"/>
            <a:ext cx="3960812" cy="4338000"/>
          </a:xfrm>
        </p:spPr>
        <p:txBody>
          <a:bodyPr/>
          <a:lstStyle>
            <a:lvl1pPr marL="0" indent="0">
              <a:buNone/>
              <a:defRPr baseline="0"/>
            </a:lvl1pPr>
          </a:lstStyle>
          <a:p>
            <a:r>
              <a:rPr lang="en-GB" noProof="0" dirty="0"/>
              <a:t>Click onto symbol to insert picture</a:t>
            </a:r>
          </a:p>
        </p:txBody>
      </p:sp>
      <p:sp>
        <p:nvSpPr>
          <p:cNvPr id="5" name="Fußzeilenplatzhalter 4"/>
          <p:cNvSpPr>
            <a:spLocks noGrp="1"/>
          </p:cNvSpPr>
          <p:nvPr>
            <p:ph type="ftr" sz="quarter" idx="14"/>
          </p:nvPr>
        </p:nvSpPr>
        <p:spPr/>
        <p:txBody>
          <a:bodyPr/>
          <a:lstStyle/>
          <a:p>
            <a:pPr>
              <a:defRPr/>
            </a:pPr>
            <a:r>
              <a:rPr lang="en-GB" noProof="0"/>
              <a:t>&gt; GSOC visits NST &gt; Edoardo Barbieri  •  Scheduling Scenarios &gt; 27.09.2022</a:t>
            </a:r>
            <a:endParaRPr lang="en-GB" noProof="0" dirty="0"/>
          </a:p>
        </p:txBody>
      </p:sp>
      <p:sp>
        <p:nvSpPr>
          <p:cNvPr id="7" name="Foliennummernplatzhalter 6"/>
          <p:cNvSpPr>
            <a:spLocks noGrp="1"/>
          </p:cNvSpPr>
          <p:nvPr>
            <p:ph type="sldNum" sz="quarter" idx="15"/>
          </p:nvPr>
        </p:nvSpPr>
        <p:spPr/>
        <p:txBody>
          <a:bodyPr/>
          <a:lstStyle/>
          <a:p>
            <a:pPr>
              <a:defRPr/>
            </a:pPr>
            <a:r>
              <a:rPr lang="en-GB" noProof="0"/>
              <a:t>DLR.de  •  Chart </a:t>
            </a:r>
            <a:fld id="{18C7CB6D-895A-4F21-B0E7-2185F6FE5534}" type="slidenum">
              <a:rPr lang="en-GB" noProof="0" smtClean="0"/>
              <a:pPr>
                <a:defRPr/>
              </a:pPr>
              <a:t>‹#›</a:t>
            </a:fld>
            <a:endParaRPr lang="en-GB" noProof="0" dirty="0"/>
          </a:p>
        </p:txBody>
      </p:sp>
    </p:spTree>
    <p:extLst>
      <p:ext uri="{BB962C8B-B14F-4D97-AF65-F5344CB8AC3E}">
        <p14:creationId xmlns:p14="http://schemas.microsoft.com/office/powerpoint/2010/main" val="2490958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in Inhalt links">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a:t>Click here to insert chart title</a:t>
            </a:r>
          </a:p>
        </p:txBody>
      </p:sp>
      <p:sp>
        <p:nvSpPr>
          <p:cNvPr id="10" name="Textplatzhalter 9"/>
          <p:cNvSpPr>
            <a:spLocks noGrp="1"/>
          </p:cNvSpPr>
          <p:nvPr>
            <p:ph type="body" sz="quarter" idx="12" hasCustomPrompt="1"/>
          </p:nvPr>
        </p:nvSpPr>
        <p:spPr>
          <a:xfrm>
            <a:off x="486000" y="1591200"/>
            <a:ext cx="4086000" cy="4338000"/>
          </a:xfrm>
        </p:spPr>
        <p:txBody>
          <a:bodyPr/>
          <a:lstStyle/>
          <a:p>
            <a:pPr lvl="0"/>
            <a:r>
              <a:rPr lang="en-GB" noProof="0" dirty="0"/>
              <a:t>Click here to insert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ußzeilenplatzhalter 4"/>
          <p:cNvSpPr>
            <a:spLocks noGrp="1"/>
          </p:cNvSpPr>
          <p:nvPr>
            <p:ph type="ftr" sz="quarter" idx="14"/>
          </p:nvPr>
        </p:nvSpPr>
        <p:spPr/>
        <p:txBody>
          <a:bodyPr/>
          <a:lstStyle/>
          <a:p>
            <a:pPr>
              <a:defRPr/>
            </a:pPr>
            <a:r>
              <a:rPr lang="en-GB" noProof="0"/>
              <a:t>&gt; GSOC visits NST &gt; Edoardo Barbieri  •  Scheduling Scenarios &gt; 27.09.2022</a:t>
            </a:r>
            <a:endParaRPr lang="en-GB" noProof="0" dirty="0"/>
          </a:p>
        </p:txBody>
      </p:sp>
      <p:sp>
        <p:nvSpPr>
          <p:cNvPr id="7" name="Foliennummernplatzhalter 6"/>
          <p:cNvSpPr>
            <a:spLocks noGrp="1"/>
          </p:cNvSpPr>
          <p:nvPr>
            <p:ph type="sldNum" sz="quarter" idx="15"/>
          </p:nvPr>
        </p:nvSpPr>
        <p:spPr/>
        <p:txBody>
          <a:bodyPr/>
          <a:lstStyle/>
          <a:p>
            <a:pPr>
              <a:defRPr/>
            </a:pPr>
            <a:r>
              <a:rPr lang="en-GB" noProof="0"/>
              <a:t>DLR.de  •  Chart </a:t>
            </a:r>
            <a:fld id="{18C7CB6D-895A-4F21-B0E7-2185F6FE5534}" type="slidenum">
              <a:rPr lang="en-GB" noProof="0" smtClean="0"/>
              <a:pPr>
                <a:defRPr/>
              </a:pPr>
              <a:t>‹#›</a:t>
            </a:fld>
            <a:endParaRPr lang="en-GB" noProof="0" dirty="0"/>
          </a:p>
        </p:txBody>
      </p:sp>
    </p:spTree>
    <p:extLst>
      <p:ext uri="{BB962C8B-B14F-4D97-AF65-F5344CB8AC3E}">
        <p14:creationId xmlns:p14="http://schemas.microsoft.com/office/powerpoint/2010/main" val="2733353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a:t>Click here to insert chart title</a:t>
            </a:r>
          </a:p>
        </p:txBody>
      </p:sp>
      <p:sp>
        <p:nvSpPr>
          <p:cNvPr id="10" name="Textplatzhalter 9"/>
          <p:cNvSpPr>
            <a:spLocks noGrp="1"/>
          </p:cNvSpPr>
          <p:nvPr>
            <p:ph type="body" sz="quarter" idx="12" hasCustomPrompt="1"/>
          </p:nvPr>
        </p:nvSpPr>
        <p:spPr>
          <a:xfrm>
            <a:off x="486000" y="1591200"/>
            <a:ext cx="4086000" cy="4338000"/>
          </a:xfrm>
        </p:spPr>
        <p:txBody>
          <a:bodyPr/>
          <a:lstStyle/>
          <a:p>
            <a:pPr lvl="0"/>
            <a:r>
              <a:rPr lang="en-GB" noProof="0" dirty="0"/>
              <a:t>Click here to insert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ußzeilenplatzhalter 4"/>
          <p:cNvSpPr>
            <a:spLocks noGrp="1"/>
          </p:cNvSpPr>
          <p:nvPr>
            <p:ph type="ftr" sz="quarter" idx="14"/>
          </p:nvPr>
        </p:nvSpPr>
        <p:spPr/>
        <p:txBody>
          <a:bodyPr/>
          <a:lstStyle/>
          <a:p>
            <a:pPr>
              <a:defRPr/>
            </a:pPr>
            <a:r>
              <a:rPr lang="en-GB" noProof="0"/>
              <a:t>&gt; GSOC visits NST &gt; Edoardo Barbieri  •  Scheduling Scenarios &gt; 27.09.2022</a:t>
            </a:r>
            <a:endParaRPr lang="en-GB" noProof="0" dirty="0"/>
          </a:p>
        </p:txBody>
      </p:sp>
      <p:sp>
        <p:nvSpPr>
          <p:cNvPr id="7" name="Foliennummernplatzhalter 6"/>
          <p:cNvSpPr>
            <a:spLocks noGrp="1"/>
          </p:cNvSpPr>
          <p:nvPr>
            <p:ph type="sldNum" sz="quarter" idx="15"/>
          </p:nvPr>
        </p:nvSpPr>
        <p:spPr/>
        <p:txBody>
          <a:bodyPr/>
          <a:lstStyle/>
          <a:p>
            <a:pPr>
              <a:defRPr/>
            </a:pPr>
            <a:r>
              <a:rPr lang="en-GB" noProof="0"/>
              <a:t>DLR.de  •  Chart </a:t>
            </a:r>
            <a:fld id="{18C7CB6D-895A-4F21-B0E7-2185F6FE5534}" type="slidenum">
              <a:rPr lang="en-GB" noProof="0" smtClean="0"/>
              <a:pPr>
                <a:defRPr/>
              </a:pPr>
              <a:t>‹#›</a:t>
            </a:fld>
            <a:endParaRPr lang="en-GB" noProof="0" dirty="0"/>
          </a:p>
        </p:txBody>
      </p:sp>
      <p:sp>
        <p:nvSpPr>
          <p:cNvPr id="6" name="Textplatzhalter 9"/>
          <p:cNvSpPr>
            <a:spLocks noGrp="1"/>
          </p:cNvSpPr>
          <p:nvPr>
            <p:ph type="body" sz="quarter" idx="16" hasCustomPrompt="1"/>
          </p:nvPr>
        </p:nvSpPr>
        <p:spPr>
          <a:xfrm>
            <a:off x="4698000" y="1591200"/>
            <a:ext cx="3960000" cy="4338000"/>
          </a:xfrm>
        </p:spPr>
        <p:txBody>
          <a:bodyPr/>
          <a:lstStyle/>
          <a:p>
            <a:pPr lvl="0"/>
            <a:r>
              <a:rPr lang="en-GB" noProof="0" dirty="0"/>
              <a:t>Click here to insert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Tree>
    <p:extLst>
      <p:ext uri="{BB962C8B-B14F-4D97-AF65-F5344CB8AC3E}">
        <p14:creationId xmlns:p14="http://schemas.microsoft.com/office/powerpoint/2010/main" val="1168119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a:t>Click here to insert chart title</a:t>
            </a:r>
          </a:p>
        </p:txBody>
      </p:sp>
      <p:sp>
        <p:nvSpPr>
          <p:cNvPr id="9" name="Textplatzhalter 1"/>
          <p:cNvSpPr>
            <a:spLocks noGrp="1"/>
          </p:cNvSpPr>
          <p:nvPr>
            <p:ph type="body" idx="13" hasCustomPrompt="1"/>
          </p:nvPr>
        </p:nvSpPr>
        <p:spPr>
          <a:xfrm>
            <a:off x="467544" y="1591200"/>
            <a:ext cx="3960000" cy="333425"/>
          </a:xfrm>
        </p:spPr>
        <p:txBody>
          <a:bodyPr/>
          <a:lstStyle>
            <a:lvl1pPr marL="0" indent="0">
              <a:buFontTx/>
              <a:buNone/>
              <a:defRPr b="1"/>
            </a:lvl1pPr>
          </a:lstStyle>
          <a:p>
            <a:pPr lvl="0"/>
            <a:r>
              <a:rPr lang="en-GB" noProof="0" dirty="0"/>
              <a:t>Click here to insert header line</a:t>
            </a:r>
          </a:p>
        </p:txBody>
      </p:sp>
      <p:sp>
        <p:nvSpPr>
          <p:cNvPr id="10" name="Textplatzhalter 1"/>
          <p:cNvSpPr>
            <a:spLocks noGrp="1"/>
          </p:cNvSpPr>
          <p:nvPr>
            <p:ph type="body" idx="14" hasCustomPrompt="1"/>
          </p:nvPr>
        </p:nvSpPr>
        <p:spPr>
          <a:xfrm>
            <a:off x="4698000" y="1591200"/>
            <a:ext cx="3960000" cy="333425"/>
          </a:xfrm>
        </p:spPr>
        <p:txBody>
          <a:bodyPr/>
          <a:lstStyle>
            <a:lvl1pPr marL="0" indent="0">
              <a:buFontTx/>
              <a:buNone/>
              <a:defRPr b="1"/>
            </a:lvl1pPr>
          </a:lstStyle>
          <a:p>
            <a:pPr lvl="0"/>
            <a:r>
              <a:rPr lang="en-GB" noProof="0" dirty="0"/>
              <a:t>Click here to insert header line</a:t>
            </a:r>
          </a:p>
        </p:txBody>
      </p:sp>
      <p:sp>
        <p:nvSpPr>
          <p:cNvPr id="11" name="Textplatzhalter 10"/>
          <p:cNvSpPr>
            <a:spLocks noGrp="1"/>
          </p:cNvSpPr>
          <p:nvPr>
            <p:ph type="body" sz="quarter" idx="15" hasCustomPrompt="1"/>
          </p:nvPr>
        </p:nvSpPr>
        <p:spPr>
          <a:xfrm>
            <a:off x="486000" y="2142000"/>
            <a:ext cx="3960000" cy="3787200"/>
          </a:xfrm>
        </p:spPr>
        <p:txBody>
          <a:bodyPr/>
          <a:lstStyle/>
          <a:p>
            <a:pPr lvl="0"/>
            <a:r>
              <a:rPr lang="en-GB" noProof="0" dirty="0"/>
              <a:t>Click here to insert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2" name="Textplatzhalter 10"/>
          <p:cNvSpPr>
            <a:spLocks noGrp="1"/>
          </p:cNvSpPr>
          <p:nvPr>
            <p:ph type="body" sz="quarter" idx="16" hasCustomPrompt="1"/>
          </p:nvPr>
        </p:nvSpPr>
        <p:spPr>
          <a:xfrm>
            <a:off x="4698000" y="2142000"/>
            <a:ext cx="3960000" cy="3787200"/>
          </a:xfrm>
        </p:spPr>
        <p:txBody>
          <a:bodyPr/>
          <a:lstStyle/>
          <a:p>
            <a:pPr lvl="0"/>
            <a:r>
              <a:rPr lang="en-GB" noProof="0" dirty="0"/>
              <a:t>Click here to insert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ußzeilenplatzhalter 4"/>
          <p:cNvSpPr>
            <a:spLocks noGrp="1"/>
          </p:cNvSpPr>
          <p:nvPr>
            <p:ph type="ftr" sz="quarter" idx="17"/>
          </p:nvPr>
        </p:nvSpPr>
        <p:spPr/>
        <p:txBody>
          <a:bodyPr/>
          <a:lstStyle/>
          <a:p>
            <a:pPr>
              <a:defRPr/>
            </a:pPr>
            <a:r>
              <a:rPr lang="en-GB" noProof="0"/>
              <a:t>&gt; GSOC visits NST &gt; Edoardo Barbieri  •  Scheduling Scenarios &gt; 27.09.2022</a:t>
            </a:r>
            <a:endParaRPr lang="en-GB" noProof="0" dirty="0"/>
          </a:p>
        </p:txBody>
      </p:sp>
      <p:sp>
        <p:nvSpPr>
          <p:cNvPr id="6" name="Foliennummernplatzhalter 5"/>
          <p:cNvSpPr>
            <a:spLocks noGrp="1"/>
          </p:cNvSpPr>
          <p:nvPr>
            <p:ph type="sldNum" sz="quarter" idx="18"/>
          </p:nvPr>
        </p:nvSpPr>
        <p:spPr/>
        <p:txBody>
          <a:bodyPr/>
          <a:lstStyle/>
          <a:p>
            <a:pPr>
              <a:defRPr/>
            </a:pPr>
            <a:r>
              <a:rPr lang="en-GB" noProof="0"/>
              <a:t>DLR.de  •  Chart </a:t>
            </a:r>
            <a:fld id="{18C7CB6D-895A-4F21-B0E7-2185F6FE5534}" type="slidenum">
              <a:rPr lang="en-GB" noProof="0" smtClean="0"/>
              <a:pPr>
                <a:defRPr/>
              </a:pPr>
              <a:t>‹#›</a:t>
            </a:fld>
            <a:endParaRPr lang="en-GB" noProof="0" dirty="0"/>
          </a:p>
        </p:txBody>
      </p:sp>
    </p:spTree>
    <p:extLst>
      <p:ext uri="{BB962C8B-B14F-4D97-AF65-F5344CB8AC3E}">
        <p14:creationId xmlns:p14="http://schemas.microsoft.com/office/powerpoint/2010/main" val="1999296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a:t>Click here to insert chart title</a:t>
            </a:r>
          </a:p>
        </p:txBody>
      </p:sp>
      <p:sp>
        <p:nvSpPr>
          <p:cNvPr id="5" name="Fußzeilenplatzhalter 4"/>
          <p:cNvSpPr>
            <a:spLocks noGrp="1"/>
          </p:cNvSpPr>
          <p:nvPr>
            <p:ph type="ftr" sz="quarter" idx="10"/>
          </p:nvPr>
        </p:nvSpPr>
        <p:spPr/>
        <p:txBody>
          <a:bodyPr/>
          <a:lstStyle/>
          <a:p>
            <a:pPr>
              <a:defRPr/>
            </a:pPr>
            <a:r>
              <a:rPr lang="en-GB" noProof="0"/>
              <a:t>&gt; GSOC visits NST &gt; Edoardo Barbieri  •  Scheduling Scenarios &gt; 27.09.2022</a:t>
            </a:r>
            <a:endParaRPr lang="en-GB" noProof="0" dirty="0"/>
          </a:p>
        </p:txBody>
      </p:sp>
      <p:sp>
        <p:nvSpPr>
          <p:cNvPr id="6" name="Foliennummernplatzhalter 5"/>
          <p:cNvSpPr>
            <a:spLocks noGrp="1"/>
          </p:cNvSpPr>
          <p:nvPr>
            <p:ph type="sldNum" sz="quarter" idx="11"/>
          </p:nvPr>
        </p:nvSpPr>
        <p:spPr/>
        <p:txBody>
          <a:bodyPr/>
          <a:lstStyle/>
          <a:p>
            <a:pPr>
              <a:defRPr/>
            </a:pPr>
            <a:r>
              <a:rPr lang="en-GB" noProof="0"/>
              <a:t>DLR.de  •  Chart </a:t>
            </a:r>
            <a:fld id="{18C7CB6D-895A-4F21-B0E7-2185F6FE5534}" type="slidenum">
              <a:rPr lang="en-GB" noProof="0" smtClean="0"/>
              <a:pPr>
                <a:defRPr/>
              </a:pPr>
              <a:t>‹#›</a:t>
            </a:fld>
            <a:endParaRPr lang="en-GB" noProof="0" dirty="0"/>
          </a:p>
        </p:txBody>
      </p:sp>
    </p:spTree>
    <p:extLst>
      <p:ext uri="{BB962C8B-B14F-4D97-AF65-F5344CB8AC3E}">
        <p14:creationId xmlns:p14="http://schemas.microsoft.com/office/powerpoint/2010/main" val="1774471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pPr>
              <a:defRPr/>
            </a:pPr>
            <a:r>
              <a:rPr lang="en-GB" noProof="0"/>
              <a:t>&gt; GSOC visits NST &gt; Edoardo Barbieri  •  Scheduling Scenarios &gt; 27.09.2022</a:t>
            </a:r>
            <a:endParaRPr lang="en-GB" noProof="0" dirty="0"/>
          </a:p>
        </p:txBody>
      </p:sp>
      <p:sp>
        <p:nvSpPr>
          <p:cNvPr id="5" name="Foliennummernplatzhalter 4"/>
          <p:cNvSpPr>
            <a:spLocks noGrp="1"/>
          </p:cNvSpPr>
          <p:nvPr>
            <p:ph type="sldNum" sz="quarter" idx="11"/>
          </p:nvPr>
        </p:nvSpPr>
        <p:spPr/>
        <p:txBody>
          <a:bodyPr/>
          <a:lstStyle/>
          <a:p>
            <a:pPr>
              <a:defRPr/>
            </a:pPr>
            <a:r>
              <a:rPr lang="en-GB" noProof="0"/>
              <a:t>DLR.de  •  Chart </a:t>
            </a:r>
            <a:fld id="{18C7CB6D-895A-4F21-B0E7-2185F6FE5534}" type="slidenum">
              <a:rPr lang="en-GB" noProof="0" smtClean="0"/>
              <a:pPr>
                <a:defRPr/>
              </a:pPr>
              <a:t>‹#›</a:t>
            </a:fld>
            <a:endParaRPr lang="en-GB" noProof="0" dirty="0"/>
          </a:p>
        </p:txBody>
      </p:sp>
    </p:spTree>
    <p:extLst>
      <p:ext uri="{BB962C8B-B14F-4D97-AF65-F5344CB8AC3E}">
        <p14:creationId xmlns:p14="http://schemas.microsoft.com/office/powerpoint/2010/main" val="43923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Leer ohne Hintergrun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pPr>
              <a:defRPr/>
            </a:pPr>
            <a:r>
              <a:rPr lang="en-GB" noProof="0"/>
              <a:t>&gt; GSOC visits NST &gt; Edoardo Barbieri  •  Scheduling Scenarios &gt; 27.09.2022</a:t>
            </a:r>
            <a:endParaRPr lang="en-GB" noProof="0" dirty="0"/>
          </a:p>
        </p:txBody>
      </p:sp>
      <p:sp>
        <p:nvSpPr>
          <p:cNvPr id="5" name="Foliennummernplatzhalter 4"/>
          <p:cNvSpPr>
            <a:spLocks noGrp="1"/>
          </p:cNvSpPr>
          <p:nvPr>
            <p:ph type="sldNum" sz="quarter" idx="11"/>
          </p:nvPr>
        </p:nvSpPr>
        <p:spPr/>
        <p:txBody>
          <a:bodyPr/>
          <a:lstStyle/>
          <a:p>
            <a:pPr>
              <a:defRPr/>
            </a:pPr>
            <a:r>
              <a:rPr lang="en-GB" noProof="0"/>
              <a:t>DLR.de  •  Chart </a:t>
            </a:r>
            <a:fld id="{18C7CB6D-895A-4F21-B0E7-2185F6FE5534}" type="slidenum">
              <a:rPr lang="en-GB" noProof="0" smtClean="0"/>
              <a:pPr>
                <a:defRPr/>
              </a:pPr>
              <a:t>‹#›</a:t>
            </a:fld>
            <a:endParaRPr lang="en-GB" noProof="0" dirty="0"/>
          </a:p>
        </p:txBody>
      </p:sp>
    </p:spTree>
    <p:extLst>
      <p:ext uri="{BB962C8B-B14F-4D97-AF65-F5344CB8AC3E}">
        <p14:creationId xmlns:p14="http://schemas.microsoft.com/office/powerpoint/2010/main" val="4092720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8" descr="\\psf\Host\Users\cd\Desktop\Startbild_4zu3-Fuss.jp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6307138"/>
            <a:ext cx="9144000" cy="55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2"/>
          <p:cNvSpPr>
            <a:spLocks noGrp="1" noChangeArrowheads="1"/>
          </p:cNvSpPr>
          <p:nvPr>
            <p:ph type="title"/>
          </p:nvPr>
        </p:nvSpPr>
        <p:spPr bwMode="auto">
          <a:xfrm>
            <a:off x="486000" y="648000"/>
            <a:ext cx="8172000"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noProof="0" dirty="0"/>
              <a:t>Click here to insert chart title</a:t>
            </a:r>
          </a:p>
        </p:txBody>
      </p:sp>
      <p:sp>
        <p:nvSpPr>
          <p:cNvPr id="10" name="Rectangle 3"/>
          <p:cNvSpPr>
            <a:spLocks noGrp="1" noChangeArrowheads="1"/>
          </p:cNvSpPr>
          <p:nvPr>
            <p:ph type="body" idx="1"/>
          </p:nvPr>
        </p:nvSpPr>
        <p:spPr bwMode="auto">
          <a:xfrm>
            <a:off x="485999" y="1591200"/>
            <a:ext cx="8172000" cy="433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noProof="0" dirty="0"/>
              <a:t>Master text format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Rectangle 50"/>
          <p:cNvSpPr>
            <a:spLocks noGrp="1" noChangeArrowheads="1"/>
          </p:cNvSpPr>
          <p:nvPr>
            <p:ph type="sldNum" sz="quarter" idx="4"/>
          </p:nvPr>
        </p:nvSpPr>
        <p:spPr bwMode="auto">
          <a:xfrm>
            <a:off x="486000" y="125999"/>
            <a:ext cx="1044000" cy="14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100000"/>
              </a:lnSpc>
              <a:buFontTx/>
              <a:buNone/>
              <a:defRPr lang="de-DE" sz="800" kern="1200">
                <a:solidFill>
                  <a:srgbClr val="686868"/>
                </a:solidFill>
                <a:latin typeface="Arial" charset="0"/>
                <a:ea typeface="ヒラギノ角ゴ Pro W3" charset="-128"/>
                <a:cs typeface="+mn-cs"/>
              </a:defRPr>
            </a:lvl1pPr>
          </a:lstStyle>
          <a:p>
            <a:pPr>
              <a:defRPr/>
            </a:pPr>
            <a:r>
              <a:rPr lang="en-GB" noProof="0" dirty="0"/>
              <a:t>DLR.de  •  Chart </a:t>
            </a:r>
            <a:fld id="{18C7CB6D-895A-4F21-B0E7-2185F6FE5534}" type="slidenum">
              <a:rPr lang="en-GB" noProof="0" smtClean="0"/>
              <a:pPr>
                <a:defRPr/>
              </a:pPr>
              <a:t>‹#›</a:t>
            </a:fld>
            <a:endParaRPr lang="en-GB" noProof="0" dirty="0"/>
          </a:p>
        </p:txBody>
      </p:sp>
      <p:sp>
        <p:nvSpPr>
          <p:cNvPr id="8" name="Rectangle 51"/>
          <p:cNvSpPr>
            <a:spLocks noGrp="1" noChangeArrowheads="1"/>
          </p:cNvSpPr>
          <p:nvPr>
            <p:ph type="ftr" sz="quarter" idx="3"/>
          </p:nvPr>
        </p:nvSpPr>
        <p:spPr bwMode="auto">
          <a:xfrm>
            <a:off x="1529999" y="125999"/>
            <a:ext cx="7128000" cy="14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100000"/>
              </a:lnSpc>
              <a:buFontTx/>
              <a:buNone/>
              <a:defRPr sz="800">
                <a:solidFill>
                  <a:srgbClr val="686868"/>
                </a:solidFill>
                <a:latin typeface="Arial" pitchFamily="34" charset="0"/>
                <a:cs typeface="+mn-cs"/>
              </a:defRPr>
            </a:lvl1pPr>
          </a:lstStyle>
          <a:p>
            <a:pPr>
              <a:defRPr/>
            </a:pPr>
            <a:r>
              <a:rPr lang="en-GB" noProof="0"/>
              <a:t>&gt; GSOC visits NST &gt; Edoardo Barbieri  •  Scheduling Scenarios &gt; 27.09.2022</a:t>
            </a:r>
            <a:endParaRPr lang="en-GB" noProof="0" dirty="0"/>
          </a:p>
        </p:txBody>
      </p:sp>
      <p:pic>
        <p:nvPicPr>
          <p:cNvPr id="11" name="Grafik 10" descr="dlr_signet.png"/>
          <p:cNvPicPr>
            <a:picLocks noChangeAspect="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34963" y="6143625"/>
            <a:ext cx="571500"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8367548"/>
      </p:ext>
    </p:extLst>
  </p:cSld>
  <p:clrMap bg1="lt1" tx1="dk1" bg2="lt2" tx2="dk2" accent1="accent1" accent2="accent2" accent3="accent3" accent4="accent4" accent5="accent5" accent6="accent6" hlink="hlink" folHlink="folHlink"/>
  <p:sldLayoutIdLst>
    <p:sldLayoutId id="2147483649" r:id="rId1"/>
    <p:sldLayoutId id="2147483659" r:id="rId2"/>
    <p:sldLayoutId id="2147483660" r:id="rId3"/>
    <p:sldLayoutId id="2147483664" r:id="rId4"/>
    <p:sldLayoutId id="2147483665" r:id="rId5"/>
    <p:sldLayoutId id="2147483661" r:id="rId6"/>
    <p:sldLayoutId id="2147483662" r:id="rId7"/>
    <p:sldLayoutId id="2147483663" r:id="rId8"/>
    <p:sldLayoutId id="2147483666" r:id="rId9"/>
  </p:sldLayoutIdLst>
  <p:hf hdr="0" dt="0"/>
  <p:txStyles>
    <p:titleStyle>
      <a:lvl1pPr algn="l" defTabSz="914400" rtl="0" eaLnBrk="1" latinLnBrk="0" hangingPunct="1">
        <a:spcBef>
          <a:spcPct val="0"/>
        </a:spcBef>
        <a:buNone/>
        <a:defRPr sz="2400" b="1" kern="1200">
          <a:solidFill>
            <a:srgbClr val="686868"/>
          </a:solidFill>
          <a:latin typeface="Arial" pitchFamily="34" charset="0"/>
          <a:ea typeface="+mj-ea"/>
          <a:cs typeface="Arial" pitchFamily="34" charset="0"/>
        </a:defRPr>
      </a:lvl1pPr>
    </p:titleStyle>
    <p:bodyStyle>
      <a:lvl1pPr marL="180000" indent="-180000" algn="l" defTabSz="914400" rtl="0" eaLnBrk="1" latinLnBrk="0" hangingPunct="1">
        <a:spcBef>
          <a:spcPts val="300"/>
        </a:spcBef>
        <a:spcAft>
          <a:spcPts val="0"/>
        </a:spcAft>
        <a:buFont typeface="Arial" pitchFamily="34" charset="0"/>
        <a:buChar char="•"/>
        <a:defRPr sz="1800" kern="1200">
          <a:solidFill>
            <a:schemeClr val="tx1"/>
          </a:solidFill>
          <a:latin typeface="Arial" pitchFamily="34" charset="0"/>
          <a:ea typeface="+mn-ea"/>
          <a:cs typeface="Arial" pitchFamily="34" charset="0"/>
        </a:defRPr>
      </a:lvl1pPr>
      <a:lvl2pPr marL="626400" indent="-180000" algn="l" defTabSz="914400" rtl="0" eaLnBrk="1" latinLnBrk="0" hangingPunct="1">
        <a:spcBef>
          <a:spcPts val="0"/>
        </a:spcBef>
        <a:buFont typeface="Arial" pitchFamily="34" charset="0"/>
        <a:buChar char="•"/>
        <a:defRPr sz="1800" kern="1200">
          <a:solidFill>
            <a:schemeClr val="tx1"/>
          </a:solidFill>
          <a:latin typeface="Arial" pitchFamily="34" charset="0"/>
          <a:ea typeface="+mn-ea"/>
          <a:cs typeface="Arial" pitchFamily="34" charset="0"/>
        </a:defRPr>
      </a:lvl2pPr>
      <a:lvl3pPr marL="1076400" indent="-180000" algn="l" defTabSz="914400" rtl="0" eaLnBrk="1" latinLnBrk="0" hangingPunct="1">
        <a:spcBef>
          <a:spcPts val="0"/>
        </a:spcBef>
        <a:buFont typeface="Arial" pitchFamily="34" charset="0"/>
        <a:buChar char="•"/>
        <a:defRPr sz="1800" kern="1200">
          <a:solidFill>
            <a:schemeClr val="tx1"/>
          </a:solidFill>
          <a:latin typeface="Arial" pitchFamily="34" charset="0"/>
          <a:ea typeface="+mn-ea"/>
          <a:cs typeface="Arial" pitchFamily="34" charset="0"/>
        </a:defRPr>
      </a:lvl3pPr>
      <a:lvl4pPr marL="1522800" indent="-180000" algn="l" defTabSz="914400" rtl="0" eaLnBrk="1" latinLnBrk="0" hangingPunct="1">
        <a:spcBef>
          <a:spcPts val="0"/>
        </a:spcBef>
        <a:buFont typeface="Arial" pitchFamily="34" charset="0"/>
        <a:buChar char="•"/>
        <a:defRPr sz="1800" kern="1200">
          <a:solidFill>
            <a:schemeClr val="tx1"/>
          </a:solidFill>
          <a:latin typeface="Arial" pitchFamily="34" charset="0"/>
          <a:ea typeface="+mn-ea"/>
          <a:cs typeface="Arial" pitchFamily="34" charset="0"/>
        </a:defRPr>
      </a:lvl4pPr>
      <a:lvl5pPr marL="1969200" indent="-180000" algn="l" defTabSz="914400" rtl="0" eaLnBrk="1" latinLnBrk="0" hangingPunct="1">
        <a:spcBef>
          <a:spcPts val="0"/>
        </a:spcBef>
        <a:buFont typeface="Arial" pitchFamily="34" charset="0"/>
        <a:buChar char="•"/>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sz="quarter"/>
          </p:nvPr>
        </p:nvSpPr>
        <p:spPr/>
        <p:txBody>
          <a:bodyPr/>
          <a:lstStyle/>
          <a:p>
            <a:r>
              <a:rPr lang="en-GB" dirty="0"/>
              <a:t>GSSNG – NST Scheduling scenarios</a:t>
            </a:r>
          </a:p>
        </p:txBody>
      </p:sp>
      <p:sp>
        <p:nvSpPr>
          <p:cNvPr id="4" name="Fußzeilenplatzhalter 3"/>
          <p:cNvSpPr>
            <a:spLocks noGrp="1"/>
          </p:cNvSpPr>
          <p:nvPr>
            <p:ph type="ftr" sz="quarter" idx="10"/>
          </p:nvPr>
        </p:nvSpPr>
        <p:spPr>
          <a:xfrm>
            <a:off x="1529999" y="125999"/>
            <a:ext cx="7128000" cy="144000"/>
          </a:xfrm>
        </p:spPr>
        <p:txBody>
          <a:bodyPr/>
          <a:lstStyle/>
          <a:p>
            <a:r>
              <a:rPr lang="en-GB" noProof="0"/>
              <a:t>&gt; GSOC visits NST &gt; Edoardo Barbieri  •  Scheduling Scenarios &gt; 27.09.2022</a:t>
            </a:r>
            <a:endParaRPr lang="en-GB" noProof="0" dirty="0"/>
          </a:p>
        </p:txBody>
      </p:sp>
      <p:sp>
        <p:nvSpPr>
          <p:cNvPr id="5" name="Foliennummernplatzhalter 4"/>
          <p:cNvSpPr>
            <a:spLocks noGrp="1"/>
          </p:cNvSpPr>
          <p:nvPr>
            <p:ph type="sldNum" sz="quarter" idx="11"/>
          </p:nvPr>
        </p:nvSpPr>
        <p:spPr>
          <a:xfrm>
            <a:off x="486000" y="125999"/>
            <a:ext cx="1044000" cy="144000"/>
          </a:xfrm>
        </p:spPr>
        <p:txBody>
          <a:bodyPr/>
          <a:lstStyle/>
          <a:p>
            <a:r>
              <a:rPr lang="en-GB" noProof="0"/>
              <a:t>DLR.de  •  Chart </a:t>
            </a:r>
            <a:fld id="{18C7CB6D-895A-4F21-B0E7-2185F6FE5534}" type="slidenum">
              <a:rPr lang="en-GB" noProof="0" smtClean="0"/>
              <a:pPr/>
              <a:t>1</a:t>
            </a:fld>
            <a:endParaRPr lang="en-GB" noProof="0" dirty="0"/>
          </a:p>
        </p:txBody>
      </p:sp>
      <p:sp>
        <p:nvSpPr>
          <p:cNvPr id="6" name="Untertitel 5"/>
          <p:cNvSpPr>
            <a:spLocks noGrp="1"/>
          </p:cNvSpPr>
          <p:nvPr>
            <p:ph type="subTitle" idx="1"/>
          </p:nvPr>
        </p:nvSpPr>
        <p:spPr>
          <a:xfrm>
            <a:off x="878400" y="2133600"/>
            <a:ext cx="7779600" cy="115200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de-DE" dirty="0"/>
              <a:t>A </a:t>
            </a:r>
            <a:r>
              <a:rPr lang="de-DE" dirty="0" err="1"/>
              <a:t>brief</a:t>
            </a:r>
            <a:r>
              <a:rPr lang="de-DE" dirty="0"/>
              <a:t> </a:t>
            </a:r>
            <a:r>
              <a:rPr lang="de-DE" dirty="0" err="1"/>
              <a:t>overview</a:t>
            </a:r>
            <a:r>
              <a:rPr lang="de-DE" dirty="0"/>
              <a:t> </a:t>
            </a:r>
            <a:r>
              <a:rPr lang="de-DE" dirty="0" err="1"/>
              <a:t>of</a:t>
            </a:r>
            <a:r>
              <a:rPr lang="de-DE" dirty="0"/>
              <a:t> </a:t>
            </a:r>
            <a:r>
              <a:rPr lang="de-DE" dirty="0" err="1"/>
              <a:t>the</a:t>
            </a:r>
            <a:r>
              <a:rPr lang="de-DE" dirty="0"/>
              <a:t> </a:t>
            </a:r>
            <a:r>
              <a:rPr lang="de-DE" dirty="0" err="1"/>
              <a:t>message</a:t>
            </a:r>
            <a:r>
              <a:rPr lang="de-DE" dirty="0"/>
              <a:t> </a:t>
            </a:r>
            <a:r>
              <a:rPr lang="de-DE" dirty="0" err="1"/>
              <a:t>exchange</a:t>
            </a:r>
            <a:r>
              <a:rPr lang="de-DE" dirty="0"/>
              <a:t> </a:t>
            </a:r>
            <a:r>
              <a:rPr lang="de-DE" dirty="0" err="1"/>
              <a:t>patterns</a:t>
            </a:r>
            <a:r>
              <a:rPr lang="de-DE" dirty="0"/>
              <a:t> </a:t>
            </a:r>
            <a:r>
              <a:rPr lang="de-DE" dirty="0" err="1"/>
              <a:t>between</a:t>
            </a:r>
            <a:r>
              <a:rPr lang="de-DE" dirty="0"/>
              <a:t> NST and </a:t>
            </a:r>
            <a:r>
              <a:rPr lang="de-DE" dirty="0" err="1"/>
              <a:t>the</a:t>
            </a:r>
            <a:r>
              <a:rPr lang="de-DE" dirty="0"/>
              <a:t> </a:t>
            </a:r>
            <a:r>
              <a:rPr lang="de-DE" dirty="0" err="1"/>
              <a:t>new</a:t>
            </a:r>
            <a:r>
              <a:rPr lang="de-DE" dirty="0"/>
              <a:t> Scheduling System at GSOC</a:t>
            </a:r>
          </a:p>
        </p:txBody>
      </p:sp>
    </p:spTree>
    <p:extLst>
      <p:ext uri="{BB962C8B-B14F-4D97-AF65-F5344CB8AC3E}">
        <p14:creationId xmlns:p14="http://schemas.microsoft.com/office/powerpoint/2010/main" val="361101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3B2B14C-3904-4B75-973C-9B38DF156569}"/>
              </a:ext>
            </a:extLst>
          </p:cNvPr>
          <p:cNvSpPr>
            <a:spLocks noGrp="1"/>
          </p:cNvSpPr>
          <p:nvPr>
            <p:ph type="title"/>
          </p:nvPr>
        </p:nvSpPr>
        <p:spPr/>
        <p:txBody>
          <a:bodyPr/>
          <a:lstStyle/>
          <a:p>
            <a:r>
              <a:rPr lang="en-GB" dirty="0"/>
              <a:t>GSSNG messages examples – Service Package Request</a:t>
            </a:r>
            <a:br>
              <a:rPr lang="en-GB" dirty="0"/>
            </a:br>
            <a:endParaRPr lang="de-DE" dirty="0"/>
          </a:p>
        </p:txBody>
      </p:sp>
      <p:sp>
        <p:nvSpPr>
          <p:cNvPr id="4" name="Footer Placeholder 3">
            <a:extLst>
              <a:ext uri="{FF2B5EF4-FFF2-40B4-BE49-F238E27FC236}">
                <a16:creationId xmlns:a16="http://schemas.microsoft.com/office/drawing/2014/main" id="{30ADCA80-D862-4B47-848A-FC3CE7D6263A}"/>
              </a:ext>
            </a:extLst>
          </p:cNvPr>
          <p:cNvSpPr>
            <a:spLocks noGrp="1"/>
          </p:cNvSpPr>
          <p:nvPr>
            <p:ph type="ftr" sz="quarter" idx="13"/>
          </p:nvPr>
        </p:nvSpPr>
        <p:spPr/>
        <p:txBody>
          <a:bodyPr/>
          <a:lstStyle/>
          <a:p>
            <a:pPr>
              <a:defRPr/>
            </a:pPr>
            <a:r>
              <a:rPr lang="en-GB" noProof="0"/>
              <a:t>&gt; GSOC visits NST &gt; Edoardo Barbieri  •  Scheduling Scenarios &gt; 27.09.2022</a:t>
            </a:r>
            <a:endParaRPr lang="en-GB" noProof="0" dirty="0"/>
          </a:p>
        </p:txBody>
      </p:sp>
      <p:sp>
        <p:nvSpPr>
          <p:cNvPr id="5" name="Slide Number Placeholder 4">
            <a:extLst>
              <a:ext uri="{FF2B5EF4-FFF2-40B4-BE49-F238E27FC236}">
                <a16:creationId xmlns:a16="http://schemas.microsoft.com/office/drawing/2014/main" id="{938F7B2B-8C94-4281-BFB2-11A938BEFC32}"/>
              </a:ext>
            </a:extLst>
          </p:cNvPr>
          <p:cNvSpPr>
            <a:spLocks noGrp="1"/>
          </p:cNvSpPr>
          <p:nvPr>
            <p:ph type="sldNum" sz="quarter" idx="14"/>
          </p:nvPr>
        </p:nvSpPr>
        <p:spPr/>
        <p:txBody>
          <a:bodyPr/>
          <a:lstStyle/>
          <a:p>
            <a:pPr>
              <a:defRPr/>
            </a:pPr>
            <a:r>
              <a:rPr lang="en-GB" noProof="0"/>
              <a:t>DLR.de  •  Chart </a:t>
            </a:r>
            <a:fld id="{18C7CB6D-895A-4F21-B0E7-2185F6FE5534}" type="slidenum">
              <a:rPr lang="en-GB" noProof="0" smtClean="0"/>
              <a:pPr>
                <a:defRPr/>
              </a:pPr>
              <a:t>10</a:t>
            </a:fld>
            <a:endParaRPr lang="en-GB" noProof="0" dirty="0"/>
          </a:p>
        </p:txBody>
      </p:sp>
      <p:pic>
        <p:nvPicPr>
          <p:cNvPr id="6" name="Picture 5">
            <a:extLst>
              <a:ext uri="{FF2B5EF4-FFF2-40B4-BE49-F238E27FC236}">
                <a16:creationId xmlns:a16="http://schemas.microsoft.com/office/drawing/2014/main" id="{5ED1524F-87B6-46B5-B7D5-0BA1AFA2198E}"/>
              </a:ext>
            </a:extLst>
          </p:cNvPr>
          <p:cNvPicPr>
            <a:picLocks noChangeAspect="1"/>
          </p:cNvPicPr>
          <p:nvPr/>
        </p:nvPicPr>
        <p:blipFill rotWithShape="1">
          <a:blip r:embed="rId2"/>
          <a:srcRect/>
          <a:stretch/>
        </p:blipFill>
        <p:spPr>
          <a:xfrm>
            <a:off x="1295400" y="1386187"/>
            <a:ext cx="6848475" cy="4800600"/>
          </a:xfrm>
          <a:prstGeom prst="rect">
            <a:avLst/>
          </a:prstGeom>
        </p:spPr>
      </p:pic>
    </p:spTree>
    <p:extLst>
      <p:ext uri="{BB962C8B-B14F-4D97-AF65-F5344CB8AC3E}">
        <p14:creationId xmlns:p14="http://schemas.microsoft.com/office/powerpoint/2010/main" val="1112009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7FFB27A-F363-446B-9828-77E983343D0A}"/>
              </a:ext>
            </a:extLst>
          </p:cNvPr>
          <p:cNvPicPr>
            <a:picLocks noChangeAspect="1"/>
          </p:cNvPicPr>
          <p:nvPr/>
        </p:nvPicPr>
        <p:blipFill>
          <a:blip r:embed="rId2"/>
          <a:stretch>
            <a:fillRect/>
          </a:stretch>
        </p:blipFill>
        <p:spPr>
          <a:xfrm>
            <a:off x="1023937" y="1700212"/>
            <a:ext cx="7096125" cy="3457575"/>
          </a:xfrm>
          <a:prstGeom prst="rect">
            <a:avLst/>
          </a:prstGeom>
        </p:spPr>
      </p:pic>
      <p:sp>
        <p:nvSpPr>
          <p:cNvPr id="3" name="Title 2">
            <a:extLst>
              <a:ext uri="{FF2B5EF4-FFF2-40B4-BE49-F238E27FC236}">
                <a16:creationId xmlns:a16="http://schemas.microsoft.com/office/drawing/2014/main" id="{C6257019-F9B7-420A-BD9C-0B2436834383}"/>
              </a:ext>
            </a:extLst>
          </p:cNvPr>
          <p:cNvSpPr>
            <a:spLocks noGrp="1"/>
          </p:cNvSpPr>
          <p:nvPr>
            <p:ph type="title"/>
          </p:nvPr>
        </p:nvSpPr>
        <p:spPr/>
        <p:txBody>
          <a:bodyPr/>
          <a:lstStyle/>
          <a:p>
            <a:r>
              <a:rPr lang="en-GB" dirty="0"/>
              <a:t>GSSNG messages examples – Service Package Data Format</a:t>
            </a:r>
            <a:br>
              <a:rPr lang="en-GB" dirty="0"/>
            </a:br>
            <a:endParaRPr lang="de-DE" dirty="0"/>
          </a:p>
        </p:txBody>
      </p:sp>
      <p:sp>
        <p:nvSpPr>
          <p:cNvPr id="4" name="Footer Placeholder 3">
            <a:extLst>
              <a:ext uri="{FF2B5EF4-FFF2-40B4-BE49-F238E27FC236}">
                <a16:creationId xmlns:a16="http://schemas.microsoft.com/office/drawing/2014/main" id="{24B75CA5-6FE6-40A8-B9F6-C2ECA018DE9D}"/>
              </a:ext>
            </a:extLst>
          </p:cNvPr>
          <p:cNvSpPr>
            <a:spLocks noGrp="1"/>
          </p:cNvSpPr>
          <p:nvPr>
            <p:ph type="ftr" sz="quarter" idx="13"/>
          </p:nvPr>
        </p:nvSpPr>
        <p:spPr/>
        <p:txBody>
          <a:bodyPr/>
          <a:lstStyle/>
          <a:p>
            <a:pPr>
              <a:defRPr/>
            </a:pPr>
            <a:r>
              <a:rPr lang="en-GB" noProof="0"/>
              <a:t>&gt; GSOC visits NST &gt; Edoardo Barbieri  •  Scheduling Scenarios &gt; 27.09.2022</a:t>
            </a:r>
            <a:endParaRPr lang="en-GB" noProof="0" dirty="0"/>
          </a:p>
        </p:txBody>
      </p:sp>
      <p:sp>
        <p:nvSpPr>
          <p:cNvPr id="5" name="Slide Number Placeholder 4">
            <a:extLst>
              <a:ext uri="{FF2B5EF4-FFF2-40B4-BE49-F238E27FC236}">
                <a16:creationId xmlns:a16="http://schemas.microsoft.com/office/drawing/2014/main" id="{324D9F29-9730-4951-909D-D66D82DB2EE6}"/>
              </a:ext>
            </a:extLst>
          </p:cNvPr>
          <p:cNvSpPr>
            <a:spLocks noGrp="1"/>
          </p:cNvSpPr>
          <p:nvPr>
            <p:ph type="sldNum" sz="quarter" idx="14"/>
          </p:nvPr>
        </p:nvSpPr>
        <p:spPr/>
        <p:txBody>
          <a:bodyPr/>
          <a:lstStyle/>
          <a:p>
            <a:pPr>
              <a:defRPr/>
            </a:pPr>
            <a:r>
              <a:rPr lang="en-GB" noProof="0"/>
              <a:t>DLR.de  •  Chart </a:t>
            </a:r>
            <a:fld id="{18C7CB6D-895A-4F21-B0E7-2185F6FE5534}" type="slidenum">
              <a:rPr lang="en-GB" noProof="0" smtClean="0"/>
              <a:pPr>
                <a:defRPr/>
              </a:pPr>
              <a:t>11</a:t>
            </a:fld>
            <a:endParaRPr lang="en-GB" noProof="0" dirty="0"/>
          </a:p>
        </p:txBody>
      </p:sp>
    </p:spTree>
    <p:extLst>
      <p:ext uri="{BB962C8B-B14F-4D97-AF65-F5344CB8AC3E}">
        <p14:creationId xmlns:p14="http://schemas.microsoft.com/office/powerpoint/2010/main" val="2503983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EE7E146-062F-4FD2-A944-475FBB753FFD}"/>
              </a:ext>
            </a:extLst>
          </p:cNvPr>
          <p:cNvSpPr>
            <a:spLocks noGrp="1"/>
          </p:cNvSpPr>
          <p:nvPr>
            <p:ph type="title"/>
          </p:nvPr>
        </p:nvSpPr>
        <p:spPr>
          <a:xfrm>
            <a:off x="486000" y="648001"/>
            <a:ext cx="8172000" cy="571200"/>
          </a:xfrm>
        </p:spPr>
        <p:txBody>
          <a:bodyPr/>
          <a:lstStyle/>
          <a:p>
            <a:r>
              <a:rPr lang="en-GB" dirty="0"/>
              <a:t>GSSNG messages examples – Delete Service Package</a:t>
            </a:r>
            <a:endParaRPr lang="de-DE" dirty="0"/>
          </a:p>
        </p:txBody>
      </p:sp>
      <p:sp>
        <p:nvSpPr>
          <p:cNvPr id="4" name="Footer Placeholder 3">
            <a:extLst>
              <a:ext uri="{FF2B5EF4-FFF2-40B4-BE49-F238E27FC236}">
                <a16:creationId xmlns:a16="http://schemas.microsoft.com/office/drawing/2014/main" id="{168754BC-9614-4B52-B965-EB052BE82EB4}"/>
              </a:ext>
            </a:extLst>
          </p:cNvPr>
          <p:cNvSpPr>
            <a:spLocks noGrp="1"/>
          </p:cNvSpPr>
          <p:nvPr>
            <p:ph type="ftr" sz="quarter" idx="13"/>
          </p:nvPr>
        </p:nvSpPr>
        <p:spPr/>
        <p:txBody>
          <a:bodyPr/>
          <a:lstStyle/>
          <a:p>
            <a:pPr>
              <a:defRPr/>
            </a:pPr>
            <a:r>
              <a:rPr lang="en-GB" noProof="0"/>
              <a:t>&gt; GSOC visits NST &gt; Edoardo Barbieri  •  Scheduling Scenarios &gt; 27.09.2022</a:t>
            </a:r>
            <a:endParaRPr lang="en-GB" noProof="0" dirty="0"/>
          </a:p>
        </p:txBody>
      </p:sp>
      <p:sp>
        <p:nvSpPr>
          <p:cNvPr id="5" name="Slide Number Placeholder 4">
            <a:extLst>
              <a:ext uri="{FF2B5EF4-FFF2-40B4-BE49-F238E27FC236}">
                <a16:creationId xmlns:a16="http://schemas.microsoft.com/office/drawing/2014/main" id="{301D93BB-FD96-4E92-B218-DFF622CBEABF}"/>
              </a:ext>
            </a:extLst>
          </p:cNvPr>
          <p:cNvSpPr>
            <a:spLocks noGrp="1"/>
          </p:cNvSpPr>
          <p:nvPr>
            <p:ph type="sldNum" sz="quarter" idx="14"/>
          </p:nvPr>
        </p:nvSpPr>
        <p:spPr/>
        <p:txBody>
          <a:bodyPr/>
          <a:lstStyle/>
          <a:p>
            <a:pPr>
              <a:defRPr/>
            </a:pPr>
            <a:r>
              <a:rPr lang="en-GB" noProof="0"/>
              <a:t>DLR.de  •  Chart </a:t>
            </a:r>
            <a:fld id="{18C7CB6D-895A-4F21-B0E7-2185F6FE5534}" type="slidenum">
              <a:rPr lang="en-GB" noProof="0" smtClean="0"/>
              <a:pPr>
                <a:defRPr/>
              </a:pPr>
              <a:t>12</a:t>
            </a:fld>
            <a:endParaRPr lang="en-GB" noProof="0" dirty="0"/>
          </a:p>
        </p:txBody>
      </p:sp>
      <p:pic>
        <p:nvPicPr>
          <p:cNvPr id="6" name="Picture 5">
            <a:extLst>
              <a:ext uri="{FF2B5EF4-FFF2-40B4-BE49-F238E27FC236}">
                <a16:creationId xmlns:a16="http://schemas.microsoft.com/office/drawing/2014/main" id="{2A4285AD-08AB-4B03-B167-D482C98B1E90}"/>
              </a:ext>
            </a:extLst>
          </p:cNvPr>
          <p:cNvPicPr>
            <a:picLocks noChangeAspect="1"/>
          </p:cNvPicPr>
          <p:nvPr/>
        </p:nvPicPr>
        <p:blipFill>
          <a:blip r:embed="rId2"/>
          <a:stretch>
            <a:fillRect/>
          </a:stretch>
        </p:blipFill>
        <p:spPr>
          <a:xfrm>
            <a:off x="1804987" y="1828800"/>
            <a:ext cx="5534025" cy="3200400"/>
          </a:xfrm>
          <a:prstGeom prst="rect">
            <a:avLst/>
          </a:prstGeom>
        </p:spPr>
      </p:pic>
    </p:spTree>
    <p:extLst>
      <p:ext uri="{BB962C8B-B14F-4D97-AF65-F5344CB8AC3E}">
        <p14:creationId xmlns:p14="http://schemas.microsoft.com/office/powerpoint/2010/main" val="57062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D03445A-A7F9-4236-B44D-7653A1FF491C}"/>
              </a:ext>
            </a:extLst>
          </p:cNvPr>
          <p:cNvSpPr>
            <a:spLocks noGrp="1"/>
          </p:cNvSpPr>
          <p:nvPr>
            <p:ph type="title"/>
          </p:nvPr>
        </p:nvSpPr>
        <p:spPr/>
        <p:txBody>
          <a:bodyPr/>
          <a:lstStyle/>
          <a:p>
            <a:r>
              <a:rPr lang="en-GB" dirty="0"/>
              <a:t>GSSNG messages examples – Info Request</a:t>
            </a:r>
            <a:endParaRPr lang="de-DE" dirty="0"/>
          </a:p>
        </p:txBody>
      </p:sp>
      <p:sp>
        <p:nvSpPr>
          <p:cNvPr id="4" name="Footer Placeholder 3">
            <a:extLst>
              <a:ext uri="{FF2B5EF4-FFF2-40B4-BE49-F238E27FC236}">
                <a16:creationId xmlns:a16="http://schemas.microsoft.com/office/drawing/2014/main" id="{45EDD486-8ED9-4620-A8BF-8DCD5CA28DA2}"/>
              </a:ext>
            </a:extLst>
          </p:cNvPr>
          <p:cNvSpPr>
            <a:spLocks noGrp="1"/>
          </p:cNvSpPr>
          <p:nvPr>
            <p:ph type="ftr" sz="quarter" idx="13"/>
          </p:nvPr>
        </p:nvSpPr>
        <p:spPr/>
        <p:txBody>
          <a:bodyPr/>
          <a:lstStyle/>
          <a:p>
            <a:pPr>
              <a:defRPr/>
            </a:pPr>
            <a:r>
              <a:rPr lang="en-GB" noProof="0"/>
              <a:t>&gt; GSOC visits NST &gt; Edoardo Barbieri  •  Scheduling Scenarios &gt; 27.09.2022</a:t>
            </a:r>
            <a:endParaRPr lang="en-GB" noProof="0" dirty="0"/>
          </a:p>
        </p:txBody>
      </p:sp>
      <p:sp>
        <p:nvSpPr>
          <p:cNvPr id="5" name="Slide Number Placeholder 4">
            <a:extLst>
              <a:ext uri="{FF2B5EF4-FFF2-40B4-BE49-F238E27FC236}">
                <a16:creationId xmlns:a16="http://schemas.microsoft.com/office/drawing/2014/main" id="{A5D9D9C8-C360-449D-9651-4E7022198593}"/>
              </a:ext>
            </a:extLst>
          </p:cNvPr>
          <p:cNvSpPr>
            <a:spLocks noGrp="1"/>
          </p:cNvSpPr>
          <p:nvPr>
            <p:ph type="sldNum" sz="quarter" idx="14"/>
          </p:nvPr>
        </p:nvSpPr>
        <p:spPr/>
        <p:txBody>
          <a:bodyPr/>
          <a:lstStyle/>
          <a:p>
            <a:pPr>
              <a:defRPr/>
            </a:pPr>
            <a:r>
              <a:rPr lang="en-GB" noProof="0"/>
              <a:t>DLR.de  •  Chart </a:t>
            </a:r>
            <a:fld id="{18C7CB6D-895A-4F21-B0E7-2185F6FE5534}" type="slidenum">
              <a:rPr lang="en-GB" noProof="0" smtClean="0"/>
              <a:pPr>
                <a:defRPr/>
              </a:pPr>
              <a:t>13</a:t>
            </a:fld>
            <a:endParaRPr lang="en-GB" noProof="0" dirty="0"/>
          </a:p>
        </p:txBody>
      </p:sp>
      <p:pic>
        <p:nvPicPr>
          <p:cNvPr id="6" name="Picture 5">
            <a:extLst>
              <a:ext uri="{FF2B5EF4-FFF2-40B4-BE49-F238E27FC236}">
                <a16:creationId xmlns:a16="http://schemas.microsoft.com/office/drawing/2014/main" id="{FDFA216B-702C-4C4B-B879-6D888D8869BB}"/>
              </a:ext>
            </a:extLst>
          </p:cNvPr>
          <p:cNvPicPr>
            <a:picLocks noChangeAspect="1"/>
          </p:cNvPicPr>
          <p:nvPr/>
        </p:nvPicPr>
        <p:blipFill>
          <a:blip r:embed="rId2"/>
          <a:stretch>
            <a:fillRect/>
          </a:stretch>
        </p:blipFill>
        <p:spPr>
          <a:xfrm>
            <a:off x="2057400" y="2362200"/>
            <a:ext cx="4781550" cy="2333625"/>
          </a:xfrm>
          <a:prstGeom prst="rect">
            <a:avLst/>
          </a:prstGeom>
        </p:spPr>
      </p:pic>
    </p:spTree>
    <p:extLst>
      <p:ext uri="{BB962C8B-B14F-4D97-AF65-F5344CB8AC3E}">
        <p14:creationId xmlns:p14="http://schemas.microsoft.com/office/powerpoint/2010/main" val="1114192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8308A99-2050-4A32-8BE5-5440CFB15135}"/>
              </a:ext>
            </a:extLst>
          </p:cNvPr>
          <p:cNvSpPr>
            <a:spLocks noGrp="1"/>
          </p:cNvSpPr>
          <p:nvPr>
            <p:ph type="title"/>
          </p:nvPr>
        </p:nvSpPr>
        <p:spPr/>
        <p:txBody>
          <a:bodyPr/>
          <a:lstStyle/>
          <a:p>
            <a:r>
              <a:rPr lang="en-GB" dirty="0"/>
              <a:t>GSSNG messages examples – Info Request Result</a:t>
            </a:r>
            <a:endParaRPr lang="de-DE" dirty="0"/>
          </a:p>
        </p:txBody>
      </p:sp>
      <p:sp>
        <p:nvSpPr>
          <p:cNvPr id="4" name="Footer Placeholder 3">
            <a:extLst>
              <a:ext uri="{FF2B5EF4-FFF2-40B4-BE49-F238E27FC236}">
                <a16:creationId xmlns:a16="http://schemas.microsoft.com/office/drawing/2014/main" id="{02F625E7-B22A-4252-81FA-A980A11874F5}"/>
              </a:ext>
            </a:extLst>
          </p:cNvPr>
          <p:cNvSpPr>
            <a:spLocks noGrp="1"/>
          </p:cNvSpPr>
          <p:nvPr>
            <p:ph type="ftr" sz="quarter" idx="13"/>
          </p:nvPr>
        </p:nvSpPr>
        <p:spPr/>
        <p:txBody>
          <a:bodyPr/>
          <a:lstStyle/>
          <a:p>
            <a:pPr>
              <a:defRPr/>
            </a:pPr>
            <a:r>
              <a:rPr lang="en-GB" noProof="0"/>
              <a:t>&gt; GSOC visits NST &gt; Edoardo Barbieri  •  Scheduling Scenarios &gt; 27.09.2022</a:t>
            </a:r>
            <a:endParaRPr lang="en-GB" noProof="0" dirty="0"/>
          </a:p>
        </p:txBody>
      </p:sp>
      <p:sp>
        <p:nvSpPr>
          <p:cNvPr id="5" name="Slide Number Placeholder 4">
            <a:extLst>
              <a:ext uri="{FF2B5EF4-FFF2-40B4-BE49-F238E27FC236}">
                <a16:creationId xmlns:a16="http://schemas.microsoft.com/office/drawing/2014/main" id="{2B131AF8-6C55-4F27-91C2-7BED8A39D620}"/>
              </a:ext>
            </a:extLst>
          </p:cNvPr>
          <p:cNvSpPr>
            <a:spLocks noGrp="1"/>
          </p:cNvSpPr>
          <p:nvPr>
            <p:ph type="sldNum" sz="quarter" idx="14"/>
          </p:nvPr>
        </p:nvSpPr>
        <p:spPr/>
        <p:txBody>
          <a:bodyPr/>
          <a:lstStyle/>
          <a:p>
            <a:pPr>
              <a:defRPr/>
            </a:pPr>
            <a:r>
              <a:rPr lang="en-GB" noProof="0"/>
              <a:t>DLR.de  •  Chart </a:t>
            </a:r>
            <a:fld id="{18C7CB6D-895A-4F21-B0E7-2185F6FE5534}" type="slidenum">
              <a:rPr lang="en-GB" noProof="0" smtClean="0"/>
              <a:pPr>
                <a:defRPr/>
              </a:pPr>
              <a:t>14</a:t>
            </a:fld>
            <a:endParaRPr lang="en-GB" noProof="0" dirty="0"/>
          </a:p>
        </p:txBody>
      </p:sp>
      <p:pic>
        <p:nvPicPr>
          <p:cNvPr id="6" name="Picture 5">
            <a:extLst>
              <a:ext uri="{FF2B5EF4-FFF2-40B4-BE49-F238E27FC236}">
                <a16:creationId xmlns:a16="http://schemas.microsoft.com/office/drawing/2014/main" id="{7017DE88-A95A-42C3-89CE-00AD0FB22B10}"/>
              </a:ext>
            </a:extLst>
          </p:cNvPr>
          <p:cNvPicPr>
            <a:picLocks noChangeAspect="1"/>
          </p:cNvPicPr>
          <p:nvPr/>
        </p:nvPicPr>
        <p:blipFill rotWithShape="1">
          <a:blip r:embed="rId2"/>
          <a:srcRect l="1176" b="29671"/>
          <a:stretch/>
        </p:blipFill>
        <p:spPr>
          <a:xfrm>
            <a:off x="1676400" y="1219200"/>
            <a:ext cx="6015224" cy="4876800"/>
          </a:xfrm>
          <a:prstGeom prst="rect">
            <a:avLst/>
          </a:prstGeom>
        </p:spPr>
      </p:pic>
    </p:spTree>
    <p:extLst>
      <p:ext uri="{BB962C8B-B14F-4D97-AF65-F5344CB8AC3E}">
        <p14:creationId xmlns:p14="http://schemas.microsoft.com/office/powerpoint/2010/main" val="32772219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4FB03E0-C43E-4DEF-83BE-4396ACC2B25A}"/>
              </a:ext>
            </a:extLst>
          </p:cNvPr>
          <p:cNvSpPr>
            <a:spLocks noGrp="1"/>
          </p:cNvSpPr>
          <p:nvPr>
            <p:ph type="title"/>
          </p:nvPr>
        </p:nvSpPr>
        <p:spPr>
          <a:xfrm>
            <a:off x="381000" y="1981200"/>
            <a:ext cx="8172000" cy="2667000"/>
          </a:xfrm>
        </p:spPr>
        <p:txBody>
          <a:bodyPr/>
          <a:lstStyle/>
          <a:p>
            <a:pPr algn="ctr"/>
            <a:r>
              <a:rPr lang="de-DE" dirty="0" err="1"/>
              <a:t>Thank</a:t>
            </a:r>
            <a:r>
              <a:rPr lang="de-DE" dirty="0"/>
              <a:t> </a:t>
            </a:r>
            <a:r>
              <a:rPr lang="de-DE" dirty="0" err="1"/>
              <a:t>you</a:t>
            </a:r>
            <a:r>
              <a:rPr lang="de-DE" dirty="0"/>
              <a:t> </a:t>
            </a:r>
            <a:r>
              <a:rPr lang="de-DE" dirty="0" err="1"/>
              <a:t>for</a:t>
            </a:r>
            <a:r>
              <a:rPr lang="de-DE" dirty="0"/>
              <a:t> </a:t>
            </a:r>
            <a:r>
              <a:rPr lang="de-DE" dirty="0" err="1"/>
              <a:t>your</a:t>
            </a:r>
            <a:r>
              <a:rPr lang="de-DE" dirty="0"/>
              <a:t> </a:t>
            </a:r>
            <a:r>
              <a:rPr lang="de-DE" dirty="0" err="1"/>
              <a:t>attention</a:t>
            </a:r>
            <a:r>
              <a:rPr lang="de-DE" dirty="0"/>
              <a:t>!</a:t>
            </a:r>
            <a:br>
              <a:rPr lang="de-DE" dirty="0"/>
            </a:br>
            <a:br>
              <a:rPr lang="de-DE" dirty="0"/>
            </a:br>
            <a:br>
              <a:rPr lang="de-DE" dirty="0"/>
            </a:br>
            <a:br>
              <a:rPr lang="de-DE" dirty="0"/>
            </a:br>
            <a:r>
              <a:rPr lang="de-DE" dirty="0"/>
              <a:t>Q &amp; A</a:t>
            </a:r>
          </a:p>
        </p:txBody>
      </p:sp>
      <p:sp>
        <p:nvSpPr>
          <p:cNvPr id="4" name="Footer Placeholder 3">
            <a:extLst>
              <a:ext uri="{FF2B5EF4-FFF2-40B4-BE49-F238E27FC236}">
                <a16:creationId xmlns:a16="http://schemas.microsoft.com/office/drawing/2014/main" id="{11C76CA8-8163-4121-B716-63EFFAE7C353}"/>
              </a:ext>
            </a:extLst>
          </p:cNvPr>
          <p:cNvSpPr>
            <a:spLocks noGrp="1"/>
          </p:cNvSpPr>
          <p:nvPr>
            <p:ph type="ftr" sz="quarter" idx="13"/>
          </p:nvPr>
        </p:nvSpPr>
        <p:spPr/>
        <p:txBody>
          <a:bodyPr/>
          <a:lstStyle/>
          <a:p>
            <a:pPr>
              <a:defRPr/>
            </a:pPr>
            <a:r>
              <a:rPr lang="en-GB" noProof="0"/>
              <a:t>&gt; GSOC visits NST &gt; Edoardo Barbieri  •  Scheduling Scenarios &gt; 27.09.2022</a:t>
            </a:r>
            <a:endParaRPr lang="en-GB" noProof="0" dirty="0"/>
          </a:p>
        </p:txBody>
      </p:sp>
      <p:sp>
        <p:nvSpPr>
          <p:cNvPr id="5" name="Slide Number Placeholder 4">
            <a:extLst>
              <a:ext uri="{FF2B5EF4-FFF2-40B4-BE49-F238E27FC236}">
                <a16:creationId xmlns:a16="http://schemas.microsoft.com/office/drawing/2014/main" id="{4A9D56DF-5780-47A9-BE78-0EB84B06D4EC}"/>
              </a:ext>
            </a:extLst>
          </p:cNvPr>
          <p:cNvSpPr>
            <a:spLocks noGrp="1"/>
          </p:cNvSpPr>
          <p:nvPr>
            <p:ph type="sldNum" sz="quarter" idx="14"/>
          </p:nvPr>
        </p:nvSpPr>
        <p:spPr/>
        <p:txBody>
          <a:bodyPr/>
          <a:lstStyle/>
          <a:p>
            <a:pPr>
              <a:defRPr/>
            </a:pPr>
            <a:r>
              <a:rPr lang="en-GB" noProof="0"/>
              <a:t>DLR.de  •  Chart </a:t>
            </a:r>
            <a:fld id="{18C7CB6D-895A-4F21-B0E7-2185F6FE5534}" type="slidenum">
              <a:rPr lang="en-GB" noProof="0" smtClean="0"/>
              <a:pPr>
                <a:defRPr/>
              </a:pPr>
              <a:t>15</a:t>
            </a:fld>
            <a:endParaRPr lang="en-GB" noProof="0" dirty="0"/>
          </a:p>
        </p:txBody>
      </p:sp>
    </p:spTree>
    <p:extLst>
      <p:ext uri="{BB962C8B-B14F-4D97-AF65-F5344CB8AC3E}">
        <p14:creationId xmlns:p14="http://schemas.microsoft.com/office/powerpoint/2010/main" val="14104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2"/>
          </p:nvPr>
        </p:nvSpPr>
        <p:spPr/>
        <p:txBody>
          <a:bodyPr/>
          <a:lstStyle/>
          <a:p>
            <a:r>
              <a:rPr lang="en-GB" dirty="0"/>
              <a:t>Review of the scheduling scenarios</a:t>
            </a:r>
          </a:p>
          <a:p>
            <a:pPr marL="789300" lvl="1" indent="-342900">
              <a:buFont typeface="+mj-lt"/>
              <a:buAutoNum type="arabicPeriod"/>
            </a:pPr>
            <a:r>
              <a:rPr lang="en-GB" dirty="0"/>
              <a:t>Request GSOC to NST</a:t>
            </a:r>
          </a:p>
          <a:p>
            <a:pPr marL="789300" lvl="1" indent="-342900">
              <a:buFont typeface="+mj-lt"/>
              <a:buAutoNum type="arabicPeriod"/>
            </a:pPr>
            <a:r>
              <a:rPr lang="en-GB" dirty="0"/>
              <a:t>Acceptance of scheduling request</a:t>
            </a:r>
          </a:p>
          <a:p>
            <a:pPr marL="789300" lvl="1" indent="-342900">
              <a:buFont typeface="+mj-lt"/>
              <a:buAutoNum type="arabicPeriod"/>
            </a:pPr>
            <a:r>
              <a:rPr lang="en-GB" dirty="0"/>
              <a:t>Rejection of scheduling request</a:t>
            </a:r>
          </a:p>
          <a:p>
            <a:pPr marL="789300" lvl="1" indent="-342900">
              <a:buFont typeface="+mj-lt"/>
              <a:buAutoNum type="arabicPeriod"/>
            </a:pPr>
            <a:r>
              <a:rPr lang="en-GB" dirty="0"/>
              <a:t>Cancellation of scheduling request (User side)</a:t>
            </a:r>
          </a:p>
          <a:p>
            <a:pPr marL="789300" lvl="1" indent="-342900">
              <a:buFont typeface="+mj-lt"/>
              <a:buAutoNum type="arabicPeriod"/>
            </a:pPr>
            <a:r>
              <a:rPr lang="en-GB" dirty="0"/>
              <a:t>Modification of schedule request (User side)</a:t>
            </a:r>
          </a:p>
          <a:p>
            <a:pPr marL="789300" lvl="1" indent="-342900">
              <a:buFont typeface="+mj-lt"/>
              <a:buAutoNum type="arabicPeriod"/>
            </a:pPr>
            <a:r>
              <a:rPr lang="en-GB" dirty="0"/>
              <a:t>Cancellation of scheduling request (Provider side)</a:t>
            </a:r>
          </a:p>
          <a:p>
            <a:pPr marL="789300" lvl="1" indent="-342900">
              <a:buFont typeface="+mj-lt"/>
              <a:buAutoNum type="arabicPeriod"/>
            </a:pPr>
            <a:endParaRPr lang="en-GB" dirty="0"/>
          </a:p>
          <a:p>
            <a:r>
              <a:rPr lang="de-DE" dirty="0"/>
              <a:t>Service-Packages‘ </a:t>
            </a:r>
            <a:r>
              <a:rPr lang="de-DE" dirty="0" err="1"/>
              <a:t>state</a:t>
            </a:r>
            <a:r>
              <a:rPr lang="de-DE" dirty="0"/>
              <a:t> </a:t>
            </a:r>
            <a:r>
              <a:rPr lang="en-US" dirty="0"/>
              <a:t>machine</a:t>
            </a:r>
            <a:r>
              <a:rPr lang="de-DE" dirty="0"/>
              <a:t> in GSSNG </a:t>
            </a:r>
          </a:p>
          <a:p>
            <a:endParaRPr lang="en-GB" sz="1600" dirty="0"/>
          </a:p>
          <a:p>
            <a:r>
              <a:rPr lang="en-GB" dirty="0"/>
              <a:t>GSSNG messages examples</a:t>
            </a:r>
          </a:p>
          <a:p>
            <a:pPr lvl="1"/>
            <a:r>
              <a:rPr lang="en-GB" dirty="0"/>
              <a:t>Service Package Request</a:t>
            </a:r>
          </a:p>
          <a:p>
            <a:pPr lvl="1"/>
            <a:r>
              <a:rPr lang="en-GB" dirty="0"/>
              <a:t>Service Package Data Format</a:t>
            </a:r>
          </a:p>
          <a:p>
            <a:pPr lvl="1"/>
            <a:r>
              <a:rPr lang="en-GB" dirty="0"/>
              <a:t>Delete Service Package Request</a:t>
            </a:r>
          </a:p>
          <a:p>
            <a:pPr lvl="1"/>
            <a:r>
              <a:rPr lang="en-GB" dirty="0"/>
              <a:t>Info Request</a:t>
            </a:r>
          </a:p>
          <a:p>
            <a:pPr lvl="1"/>
            <a:endParaRPr lang="en-GB" sz="2000" dirty="0"/>
          </a:p>
          <a:p>
            <a:pPr lvl="1"/>
            <a:endParaRPr lang="en-GB" sz="2000" dirty="0"/>
          </a:p>
          <a:p>
            <a:pPr marL="789300" lvl="1" indent="-342900">
              <a:buFont typeface="+mj-lt"/>
              <a:buAutoNum type="arabicPeriod"/>
            </a:pPr>
            <a:endParaRPr lang="en-GB" dirty="0"/>
          </a:p>
          <a:p>
            <a:pPr marL="789300" lvl="1" indent="-342900">
              <a:buFont typeface="+mj-lt"/>
              <a:buAutoNum type="arabicPeriod"/>
            </a:pPr>
            <a:endParaRPr lang="en-GB" dirty="0"/>
          </a:p>
        </p:txBody>
      </p:sp>
      <p:sp>
        <p:nvSpPr>
          <p:cNvPr id="2" name="Titel 1"/>
          <p:cNvSpPr>
            <a:spLocks noGrp="1"/>
          </p:cNvSpPr>
          <p:nvPr>
            <p:ph type="title"/>
          </p:nvPr>
        </p:nvSpPr>
        <p:spPr/>
        <p:txBody>
          <a:bodyPr/>
          <a:lstStyle/>
          <a:p>
            <a:r>
              <a:rPr lang="en-GB" dirty="0"/>
              <a:t>Outline	</a:t>
            </a:r>
          </a:p>
        </p:txBody>
      </p:sp>
      <p:sp>
        <p:nvSpPr>
          <p:cNvPr id="4" name="Fußzeilenplatzhalter 3"/>
          <p:cNvSpPr>
            <a:spLocks noGrp="1"/>
          </p:cNvSpPr>
          <p:nvPr>
            <p:ph type="ftr" sz="quarter" idx="13"/>
          </p:nvPr>
        </p:nvSpPr>
        <p:spPr/>
        <p:txBody>
          <a:bodyPr/>
          <a:lstStyle/>
          <a:p>
            <a:r>
              <a:rPr lang="en-GB" noProof="0"/>
              <a:t>&gt; GSOC visits NST &gt; Edoardo Barbieri  •  Scheduling Scenarios &gt; 27.09.2022</a:t>
            </a:r>
            <a:endParaRPr lang="en-GB" noProof="0" dirty="0"/>
          </a:p>
        </p:txBody>
      </p:sp>
      <p:sp>
        <p:nvSpPr>
          <p:cNvPr id="5" name="Foliennummernplatzhalter 4"/>
          <p:cNvSpPr>
            <a:spLocks noGrp="1"/>
          </p:cNvSpPr>
          <p:nvPr>
            <p:ph type="sldNum" sz="quarter" idx="14"/>
          </p:nvPr>
        </p:nvSpPr>
        <p:spPr/>
        <p:txBody>
          <a:bodyPr/>
          <a:lstStyle/>
          <a:p>
            <a:r>
              <a:rPr lang="en-GB" noProof="0"/>
              <a:t>DLR.de  •  Chart </a:t>
            </a:r>
            <a:fld id="{18C7CB6D-895A-4F21-B0E7-2185F6FE5534}" type="slidenum">
              <a:rPr lang="en-GB" noProof="0" smtClean="0"/>
              <a:pPr/>
              <a:t>2</a:t>
            </a:fld>
            <a:endParaRPr lang="en-GB" noProof="0" dirty="0"/>
          </a:p>
        </p:txBody>
      </p:sp>
    </p:spTree>
    <p:extLst>
      <p:ext uri="{BB962C8B-B14F-4D97-AF65-F5344CB8AC3E}">
        <p14:creationId xmlns:p14="http://schemas.microsoft.com/office/powerpoint/2010/main" val="4188449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09AE97E-D64E-4E8D-9006-6E0733ACF7E2}"/>
              </a:ext>
            </a:extLst>
          </p:cNvPr>
          <p:cNvSpPr>
            <a:spLocks noGrp="1"/>
          </p:cNvSpPr>
          <p:nvPr>
            <p:ph type="body" sz="quarter" idx="12"/>
          </p:nvPr>
        </p:nvSpPr>
        <p:spPr>
          <a:xfrm>
            <a:off x="485999" y="1972200"/>
            <a:ext cx="2333401" cy="3361800"/>
          </a:xfrm>
        </p:spPr>
        <p:txBody>
          <a:bodyPr/>
          <a:lstStyle/>
          <a:p>
            <a:r>
              <a:rPr lang="en-US" sz="1200" dirty="0"/>
              <a:t>A customer of DLR (or the scheduling officer) introduces the request in the online GSOC scheduling system (GSSNG).</a:t>
            </a:r>
          </a:p>
          <a:p>
            <a:endParaRPr lang="en-US" sz="1200" dirty="0"/>
          </a:p>
          <a:p>
            <a:r>
              <a:rPr lang="en-US" sz="1200" dirty="0"/>
              <a:t>The request format is generated at GSSNG and sent via REST POST method, to NST scheduling system. </a:t>
            </a:r>
          </a:p>
          <a:p>
            <a:endParaRPr lang="en-US" sz="1200" dirty="0"/>
          </a:p>
          <a:p>
            <a:r>
              <a:rPr lang="en-US" sz="1200" dirty="0"/>
              <a:t>After receiving the request, NST acknowledges the request by sending a service-package-data-format to GSOC.</a:t>
            </a:r>
            <a:endParaRPr lang="de-DE" sz="1200" dirty="0"/>
          </a:p>
        </p:txBody>
      </p:sp>
      <p:sp>
        <p:nvSpPr>
          <p:cNvPr id="3" name="Title 2">
            <a:extLst>
              <a:ext uri="{FF2B5EF4-FFF2-40B4-BE49-F238E27FC236}">
                <a16:creationId xmlns:a16="http://schemas.microsoft.com/office/drawing/2014/main" id="{2ACF291B-7309-4B03-B989-C32F04A6974A}"/>
              </a:ext>
            </a:extLst>
          </p:cNvPr>
          <p:cNvSpPr>
            <a:spLocks noGrp="1"/>
          </p:cNvSpPr>
          <p:nvPr>
            <p:ph type="title"/>
          </p:nvPr>
        </p:nvSpPr>
        <p:spPr/>
        <p:txBody>
          <a:bodyPr/>
          <a:lstStyle/>
          <a:p>
            <a:r>
              <a:rPr lang="de-DE" dirty="0"/>
              <a:t>Scenario 1 - </a:t>
            </a:r>
            <a:r>
              <a:rPr lang="en-US" dirty="0"/>
              <a:t>Scheduling Request issued by GSOC to NST</a:t>
            </a:r>
            <a:endParaRPr lang="de-DE" dirty="0"/>
          </a:p>
        </p:txBody>
      </p:sp>
      <p:sp>
        <p:nvSpPr>
          <p:cNvPr id="4" name="Footer Placeholder 3">
            <a:extLst>
              <a:ext uri="{FF2B5EF4-FFF2-40B4-BE49-F238E27FC236}">
                <a16:creationId xmlns:a16="http://schemas.microsoft.com/office/drawing/2014/main" id="{7FADB6E1-58D9-4F96-94D0-C5DF6A68DF5D}"/>
              </a:ext>
            </a:extLst>
          </p:cNvPr>
          <p:cNvSpPr>
            <a:spLocks noGrp="1"/>
          </p:cNvSpPr>
          <p:nvPr>
            <p:ph type="ftr" sz="quarter" idx="13"/>
          </p:nvPr>
        </p:nvSpPr>
        <p:spPr/>
        <p:txBody>
          <a:bodyPr/>
          <a:lstStyle/>
          <a:p>
            <a:pPr>
              <a:defRPr/>
            </a:pPr>
            <a:r>
              <a:rPr lang="en-GB" noProof="0"/>
              <a:t>&gt; GSOC visits NST &gt; Edoardo Barbieri  •  Scheduling Scenarios &gt; 27.09.2022</a:t>
            </a:r>
            <a:endParaRPr lang="en-GB" noProof="0" dirty="0"/>
          </a:p>
        </p:txBody>
      </p:sp>
      <p:sp>
        <p:nvSpPr>
          <p:cNvPr id="5" name="Slide Number Placeholder 4">
            <a:extLst>
              <a:ext uri="{FF2B5EF4-FFF2-40B4-BE49-F238E27FC236}">
                <a16:creationId xmlns:a16="http://schemas.microsoft.com/office/drawing/2014/main" id="{F816BD87-768D-4CA4-87F9-1A0BD866A8FA}"/>
              </a:ext>
            </a:extLst>
          </p:cNvPr>
          <p:cNvSpPr>
            <a:spLocks noGrp="1"/>
          </p:cNvSpPr>
          <p:nvPr>
            <p:ph type="sldNum" sz="quarter" idx="14"/>
          </p:nvPr>
        </p:nvSpPr>
        <p:spPr/>
        <p:txBody>
          <a:bodyPr/>
          <a:lstStyle/>
          <a:p>
            <a:pPr>
              <a:defRPr/>
            </a:pPr>
            <a:r>
              <a:rPr lang="en-GB" noProof="0"/>
              <a:t>DLR.de  •  Chart </a:t>
            </a:r>
            <a:fld id="{18C7CB6D-895A-4F21-B0E7-2185F6FE5534}" type="slidenum">
              <a:rPr lang="en-GB" noProof="0" smtClean="0"/>
              <a:pPr>
                <a:defRPr/>
              </a:pPr>
              <a:t>3</a:t>
            </a:fld>
            <a:endParaRPr lang="en-GB" noProof="0" dirty="0"/>
          </a:p>
        </p:txBody>
      </p:sp>
      <p:pic>
        <p:nvPicPr>
          <p:cNvPr id="11" name="Picture 10">
            <a:extLst>
              <a:ext uri="{FF2B5EF4-FFF2-40B4-BE49-F238E27FC236}">
                <a16:creationId xmlns:a16="http://schemas.microsoft.com/office/drawing/2014/main" id="{0C084FB8-B245-467C-8A9F-582285705E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5677" y="2057400"/>
            <a:ext cx="5298558" cy="2667000"/>
          </a:xfrm>
          <a:prstGeom prst="rect">
            <a:avLst/>
          </a:prstGeom>
        </p:spPr>
      </p:pic>
    </p:spTree>
    <p:extLst>
      <p:ext uri="{BB962C8B-B14F-4D97-AF65-F5344CB8AC3E}">
        <p14:creationId xmlns:p14="http://schemas.microsoft.com/office/powerpoint/2010/main" val="2127413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FC2BB37-F75B-4883-BA5A-EEC8FD4E5511}"/>
              </a:ext>
            </a:extLst>
          </p:cNvPr>
          <p:cNvSpPr>
            <a:spLocks noGrp="1"/>
          </p:cNvSpPr>
          <p:nvPr>
            <p:ph type="body" sz="quarter" idx="12"/>
          </p:nvPr>
        </p:nvSpPr>
        <p:spPr>
          <a:xfrm>
            <a:off x="486000" y="1972199"/>
            <a:ext cx="2638200" cy="3133201"/>
          </a:xfrm>
        </p:spPr>
        <p:txBody>
          <a:bodyPr/>
          <a:lstStyle/>
          <a:p>
            <a:r>
              <a:rPr lang="en-US" sz="1200" dirty="0"/>
              <a:t>After checking internally for available resources, NST reaches a decision on the schedule request and decides to support the requested pass.</a:t>
            </a:r>
          </a:p>
          <a:p>
            <a:pPr marL="0" indent="0">
              <a:buNone/>
            </a:pPr>
            <a:r>
              <a:rPr lang="en-US" sz="1200" dirty="0"/>
              <a:t> </a:t>
            </a:r>
          </a:p>
          <a:p>
            <a:r>
              <a:rPr lang="en-US" sz="1200" dirty="0"/>
              <a:t>After the decision has been taken, NST system has to notify GSOC system about the scheduling decision. It does so by sending the same Service Package in SPD Format with the updated status </a:t>
            </a:r>
          </a:p>
          <a:p>
            <a:pPr marL="0" indent="0">
              <a:buNone/>
            </a:pPr>
            <a:r>
              <a:rPr lang="en-US" sz="1200" dirty="0"/>
              <a:t>    (CREATED -&gt; SCHEDULED).  </a:t>
            </a:r>
            <a:endParaRPr lang="de-DE" sz="1200" dirty="0"/>
          </a:p>
        </p:txBody>
      </p:sp>
      <p:sp>
        <p:nvSpPr>
          <p:cNvPr id="3" name="Title 2">
            <a:extLst>
              <a:ext uri="{FF2B5EF4-FFF2-40B4-BE49-F238E27FC236}">
                <a16:creationId xmlns:a16="http://schemas.microsoft.com/office/drawing/2014/main" id="{74FE5B5E-A31B-4D68-BA08-9D51066EB8A4}"/>
              </a:ext>
            </a:extLst>
          </p:cNvPr>
          <p:cNvSpPr>
            <a:spLocks noGrp="1"/>
          </p:cNvSpPr>
          <p:nvPr>
            <p:ph type="title"/>
          </p:nvPr>
        </p:nvSpPr>
        <p:spPr/>
        <p:txBody>
          <a:bodyPr/>
          <a:lstStyle/>
          <a:p>
            <a:r>
              <a:rPr lang="de-DE" dirty="0"/>
              <a:t>Scenario 2 - </a:t>
            </a:r>
            <a:r>
              <a:rPr lang="en-US" dirty="0"/>
              <a:t>Use Case 2: Schedule Request is accepted at NST</a:t>
            </a:r>
            <a:endParaRPr lang="de-DE" dirty="0"/>
          </a:p>
        </p:txBody>
      </p:sp>
      <p:sp>
        <p:nvSpPr>
          <p:cNvPr id="4" name="Footer Placeholder 3">
            <a:extLst>
              <a:ext uri="{FF2B5EF4-FFF2-40B4-BE49-F238E27FC236}">
                <a16:creationId xmlns:a16="http://schemas.microsoft.com/office/drawing/2014/main" id="{E037522F-1331-468B-B4F2-FB0B650B7B0A}"/>
              </a:ext>
            </a:extLst>
          </p:cNvPr>
          <p:cNvSpPr>
            <a:spLocks noGrp="1"/>
          </p:cNvSpPr>
          <p:nvPr>
            <p:ph type="ftr" sz="quarter" idx="13"/>
          </p:nvPr>
        </p:nvSpPr>
        <p:spPr/>
        <p:txBody>
          <a:bodyPr/>
          <a:lstStyle/>
          <a:p>
            <a:pPr>
              <a:defRPr/>
            </a:pPr>
            <a:r>
              <a:rPr lang="en-GB" noProof="0"/>
              <a:t>&gt; GSOC visits NST &gt; Edoardo Barbieri  •  Scheduling Scenarios &gt; 27.09.2022</a:t>
            </a:r>
            <a:endParaRPr lang="en-GB" noProof="0" dirty="0"/>
          </a:p>
        </p:txBody>
      </p:sp>
      <p:sp>
        <p:nvSpPr>
          <p:cNvPr id="5" name="Slide Number Placeholder 4">
            <a:extLst>
              <a:ext uri="{FF2B5EF4-FFF2-40B4-BE49-F238E27FC236}">
                <a16:creationId xmlns:a16="http://schemas.microsoft.com/office/drawing/2014/main" id="{4B1D7C20-DF88-45FD-9B82-13C72172517D}"/>
              </a:ext>
            </a:extLst>
          </p:cNvPr>
          <p:cNvSpPr>
            <a:spLocks noGrp="1"/>
          </p:cNvSpPr>
          <p:nvPr>
            <p:ph type="sldNum" sz="quarter" idx="14"/>
          </p:nvPr>
        </p:nvSpPr>
        <p:spPr/>
        <p:txBody>
          <a:bodyPr/>
          <a:lstStyle/>
          <a:p>
            <a:pPr>
              <a:defRPr/>
            </a:pPr>
            <a:r>
              <a:rPr lang="en-GB" noProof="0"/>
              <a:t>DLR.de  •  Chart </a:t>
            </a:r>
            <a:fld id="{18C7CB6D-895A-4F21-B0E7-2185F6FE5534}" type="slidenum">
              <a:rPr lang="en-GB" noProof="0" smtClean="0"/>
              <a:pPr>
                <a:defRPr/>
              </a:pPr>
              <a:t>4</a:t>
            </a:fld>
            <a:endParaRPr lang="en-GB" noProof="0" dirty="0"/>
          </a:p>
        </p:txBody>
      </p:sp>
      <p:pic>
        <p:nvPicPr>
          <p:cNvPr id="7" name="Picture 6">
            <a:extLst>
              <a:ext uri="{FF2B5EF4-FFF2-40B4-BE49-F238E27FC236}">
                <a16:creationId xmlns:a16="http://schemas.microsoft.com/office/drawing/2014/main" id="{EE6C02B5-134D-46CE-8766-6079FDD204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5243" y="1981200"/>
            <a:ext cx="5302755" cy="2660186"/>
          </a:xfrm>
          <a:prstGeom prst="rect">
            <a:avLst/>
          </a:prstGeom>
        </p:spPr>
      </p:pic>
    </p:spTree>
    <p:extLst>
      <p:ext uri="{BB962C8B-B14F-4D97-AF65-F5344CB8AC3E}">
        <p14:creationId xmlns:p14="http://schemas.microsoft.com/office/powerpoint/2010/main" val="1438634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6CC2D5C-BF77-4088-99A8-9A8C317CC8A3}"/>
              </a:ext>
            </a:extLst>
          </p:cNvPr>
          <p:cNvSpPr>
            <a:spLocks noGrp="1"/>
          </p:cNvSpPr>
          <p:nvPr>
            <p:ph type="body" sz="quarter" idx="12"/>
          </p:nvPr>
        </p:nvSpPr>
        <p:spPr>
          <a:xfrm>
            <a:off x="486000" y="1895999"/>
            <a:ext cx="2333400" cy="3209401"/>
          </a:xfrm>
        </p:spPr>
        <p:txBody>
          <a:bodyPr/>
          <a:lstStyle/>
          <a:p>
            <a:r>
              <a:rPr lang="en-US" sz="1200" dirty="0"/>
              <a:t>After checking internally for available resources, NST reaches a decision on the schedule request and decides not to provide support for the requested pass. </a:t>
            </a:r>
          </a:p>
          <a:p>
            <a:pPr marL="0" indent="0">
              <a:buNone/>
            </a:pPr>
            <a:endParaRPr lang="en-US" sz="1200" dirty="0"/>
          </a:p>
          <a:p>
            <a:r>
              <a:rPr lang="en-US" sz="1200" dirty="0"/>
              <a:t>After the decision has been taken, NST system has to notify GSOC system about the scheduling decision.</a:t>
            </a:r>
            <a:br>
              <a:rPr lang="en-US" sz="1200" dirty="0"/>
            </a:br>
            <a:r>
              <a:rPr lang="en-US" sz="1200" dirty="0"/>
              <a:t>It does so by sending the same Service Package in SPD Format with the updated status</a:t>
            </a:r>
            <a:br>
              <a:rPr lang="en-US" sz="1200" dirty="0"/>
            </a:br>
            <a:r>
              <a:rPr lang="en-US" sz="1200" dirty="0"/>
              <a:t>(CREATED -&gt; REJECTED). </a:t>
            </a:r>
            <a:r>
              <a:rPr lang="en-US" dirty="0"/>
              <a:t> </a:t>
            </a:r>
            <a:endParaRPr lang="de-DE" dirty="0"/>
          </a:p>
        </p:txBody>
      </p:sp>
      <p:sp>
        <p:nvSpPr>
          <p:cNvPr id="3" name="Title 2">
            <a:extLst>
              <a:ext uri="{FF2B5EF4-FFF2-40B4-BE49-F238E27FC236}">
                <a16:creationId xmlns:a16="http://schemas.microsoft.com/office/drawing/2014/main" id="{B49295EF-BC0E-431E-9EAB-6D1BC25E9C48}"/>
              </a:ext>
            </a:extLst>
          </p:cNvPr>
          <p:cNvSpPr>
            <a:spLocks noGrp="1"/>
          </p:cNvSpPr>
          <p:nvPr>
            <p:ph type="title"/>
          </p:nvPr>
        </p:nvSpPr>
        <p:spPr/>
        <p:txBody>
          <a:bodyPr/>
          <a:lstStyle/>
          <a:p>
            <a:r>
              <a:rPr lang="en-US" dirty="0"/>
              <a:t>Scenario 3: Schedule Request is REJECTED at NST </a:t>
            </a:r>
            <a:endParaRPr lang="de-DE" dirty="0"/>
          </a:p>
        </p:txBody>
      </p:sp>
      <p:sp>
        <p:nvSpPr>
          <p:cNvPr id="4" name="Footer Placeholder 3">
            <a:extLst>
              <a:ext uri="{FF2B5EF4-FFF2-40B4-BE49-F238E27FC236}">
                <a16:creationId xmlns:a16="http://schemas.microsoft.com/office/drawing/2014/main" id="{35735B05-51CC-46FE-9090-8A34F9593103}"/>
              </a:ext>
            </a:extLst>
          </p:cNvPr>
          <p:cNvSpPr>
            <a:spLocks noGrp="1"/>
          </p:cNvSpPr>
          <p:nvPr>
            <p:ph type="ftr" sz="quarter" idx="13"/>
          </p:nvPr>
        </p:nvSpPr>
        <p:spPr/>
        <p:txBody>
          <a:bodyPr/>
          <a:lstStyle/>
          <a:p>
            <a:pPr>
              <a:defRPr/>
            </a:pPr>
            <a:r>
              <a:rPr lang="en-GB" noProof="0"/>
              <a:t>&gt; GSOC visits NST &gt; Edoardo Barbieri  •  Scheduling Scenarios &gt; 27.09.2022</a:t>
            </a:r>
            <a:endParaRPr lang="en-GB" noProof="0" dirty="0"/>
          </a:p>
        </p:txBody>
      </p:sp>
      <p:sp>
        <p:nvSpPr>
          <p:cNvPr id="5" name="Slide Number Placeholder 4">
            <a:extLst>
              <a:ext uri="{FF2B5EF4-FFF2-40B4-BE49-F238E27FC236}">
                <a16:creationId xmlns:a16="http://schemas.microsoft.com/office/drawing/2014/main" id="{E3145316-A3B8-4A60-B65B-E9295EC40E62}"/>
              </a:ext>
            </a:extLst>
          </p:cNvPr>
          <p:cNvSpPr>
            <a:spLocks noGrp="1"/>
          </p:cNvSpPr>
          <p:nvPr>
            <p:ph type="sldNum" sz="quarter" idx="14"/>
          </p:nvPr>
        </p:nvSpPr>
        <p:spPr/>
        <p:txBody>
          <a:bodyPr/>
          <a:lstStyle/>
          <a:p>
            <a:pPr>
              <a:defRPr/>
            </a:pPr>
            <a:r>
              <a:rPr lang="en-GB" noProof="0"/>
              <a:t>DLR.de  •  Chart </a:t>
            </a:r>
            <a:fld id="{18C7CB6D-895A-4F21-B0E7-2185F6FE5534}" type="slidenum">
              <a:rPr lang="en-GB" noProof="0" smtClean="0"/>
              <a:pPr>
                <a:defRPr/>
              </a:pPr>
              <a:t>5</a:t>
            </a:fld>
            <a:endParaRPr lang="en-GB" noProof="0" dirty="0"/>
          </a:p>
        </p:txBody>
      </p:sp>
      <p:pic>
        <p:nvPicPr>
          <p:cNvPr id="7" name="Picture 6">
            <a:extLst>
              <a:ext uri="{FF2B5EF4-FFF2-40B4-BE49-F238E27FC236}">
                <a16:creationId xmlns:a16="http://schemas.microsoft.com/office/drawing/2014/main" id="{549FB670-3EB2-43D9-AAB8-5584DEE2D8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6947" y="1901750"/>
            <a:ext cx="5411052" cy="2746450"/>
          </a:xfrm>
          <a:prstGeom prst="rect">
            <a:avLst/>
          </a:prstGeom>
        </p:spPr>
      </p:pic>
    </p:spTree>
    <p:extLst>
      <p:ext uri="{BB962C8B-B14F-4D97-AF65-F5344CB8AC3E}">
        <p14:creationId xmlns:p14="http://schemas.microsoft.com/office/powerpoint/2010/main" val="106643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A770036-526A-45C1-855D-6B0444805677}"/>
              </a:ext>
            </a:extLst>
          </p:cNvPr>
          <p:cNvSpPr>
            <a:spLocks noGrp="1"/>
          </p:cNvSpPr>
          <p:nvPr>
            <p:ph type="body" sz="quarter" idx="12"/>
          </p:nvPr>
        </p:nvSpPr>
        <p:spPr>
          <a:xfrm>
            <a:off x="486000" y="2062800"/>
            <a:ext cx="2181000" cy="3195000"/>
          </a:xfrm>
        </p:spPr>
        <p:txBody>
          <a:bodyPr/>
          <a:lstStyle/>
          <a:p>
            <a:r>
              <a:rPr lang="en-US" sz="1200" dirty="0"/>
              <a:t>The DLR customer ( or the scheduling officer for them) withdraws the requested passage (for any reason).</a:t>
            </a:r>
            <a:br>
              <a:rPr lang="en-US" sz="1200" dirty="0"/>
            </a:br>
            <a:r>
              <a:rPr lang="en-US" sz="1200" dirty="0"/>
              <a:t>It does so by sending via REST POST a Deletion request (</a:t>
            </a:r>
            <a:r>
              <a:rPr lang="en-US" sz="1200" dirty="0" err="1"/>
              <a:t>DeleteSrvPkgReq</a:t>
            </a:r>
            <a:r>
              <a:rPr lang="en-US" sz="1200" dirty="0"/>
              <a:t>).</a:t>
            </a:r>
          </a:p>
          <a:p>
            <a:pPr marL="0" indent="0">
              <a:buNone/>
            </a:pPr>
            <a:endParaRPr lang="en-US" sz="1200" dirty="0"/>
          </a:p>
          <a:p>
            <a:r>
              <a:rPr lang="en-US" sz="1200" dirty="0"/>
              <a:t>NST acknowledges the withdrawal and sends the SPDF of the</a:t>
            </a:r>
            <a:br>
              <a:rPr lang="en-US" sz="1200" dirty="0"/>
            </a:br>
            <a:r>
              <a:rPr lang="en-US" sz="1200" dirty="0"/>
              <a:t>cancelled Service-Package with the status updated to "cancelled". </a:t>
            </a:r>
            <a:r>
              <a:rPr lang="en-US" sz="1400" dirty="0"/>
              <a:t> </a:t>
            </a:r>
            <a:endParaRPr lang="de-DE" sz="1400" dirty="0"/>
          </a:p>
        </p:txBody>
      </p:sp>
      <p:sp>
        <p:nvSpPr>
          <p:cNvPr id="3" name="Title 2">
            <a:extLst>
              <a:ext uri="{FF2B5EF4-FFF2-40B4-BE49-F238E27FC236}">
                <a16:creationId xmlns:a16="http://schemas.microsoft.com/office/drawing/2014/main" id="{725217AC-6E01-48F9-8857-86C3D34CF1B4}"/>
              </a:ext>
            </a:extLst>
          </p:cNvPr>
          <p:cNvSpPr>
            <a:spLocks noGrp="1"/>
          </p:cNvSpPr>
          <p:nvPr>
            <p:ph type="title"/>
          </p:nvPr>
        </p:nvSpPr>
        <p:spPr/>
        <p:txBody>
          <a:bodyPr/>
          <a:lstStyle/>
          <a:p>
            <a:r>
              <a:rPr lang="en-US" dirty="0"/>
              <a:t>Scenario 4: Schedule Request is CANCELLED at GSOC (User side)</a:t>
            </a:r>
            <a:endParaRPr lang="de-DE" dirty="0"/>
          </a:p>
        </p:txBody>
      </p:sp>
      <p:sp>
        <p:nvSpPr>
          <p:cNvPr id="4" name="Footer Placeholder 3">
            <a:extLst>
              <a:ext uri="{FF2B5EF4-FFF2-40B4-BE49-F238E27FC236}">
                <a16:creationId xmlns:a16="http://schemas.microsoft.com/office/drawing/2014/main" id="{0086899D-D8C9-4F04-B273-D1D93DB23471}"/>
              </a:ext>
            </a:extLst>
          </p:cNvPr>
          <p:cNvSpPr>
            <a:spLocks noGrp="1"/>
          </p:cNvSpPr>
          <p:nvPr>
            <p:ph type="ftr" sz="quarter" idx="13"/>
          </p:nvPr>
        </p:nvSpPr>
        <p:spPr/>
        <p:txBody>
          <a:bodyPr/>
          <a:lstStyle/>
          <a:p>
            <a:pPr>
              <a:defRPr/>
            </a:pPr>
            <a:r>
              <a:rPr lang="en-GB" noProof="0"/>
              <a:t>&gt; GSOC visits NST &gt; Edoardo Barbieri  •  Scheduling Scenarios &gt; 27.09.2022</a:t>
            </a:r>
            <a:endParaRPr lang="en-GB" noProof="0" dirty="0"/>
          </a:p>
        </p:txBody>
      </p:sp>
      <p:sp>
        <p:nvSpPr>
          <p:cNvPr id="5" name="Slide Number Placeholder 4">
            <a:extLst>
              <a:ext uri="{FF2B5EF4-FFF2-40B4-BE49-F238E27FC236}">
                <a16:creationId xmlns:a16="http://schemas.microsoft.com/office/drawing/2014/main" id="{C29F90C4-8BD7-4EFD-9916-42429D4F0DAE}"/>
              </a:ext>
            </a:extLst>
          </p:cNvPr>
          <p:cNvSpPr>
            <a:spLocks noGrp="1"/>
          </p:cNvSpPr>
          <p:nvPr>
            <p:ph type="sldNum" sz="quarter" idx="14"/>
          </p:nvPr>
        </p:nvSpPr>
        <p:spPr/>
        <p:txBody>
          <a:bodyPr/>
          <a:lstStyle/>
          <a:p>
            <a:pPr>
              <a:defRPr/>
            </a:pPr>
            <a:r>
              <a:rPr lang="en-GB" noProof="0"/>
              <a:t>DLR.de  •  Chart </a:t>
            </a:r>
            <a:fld id="{18C7CB6D-895A-4F21-B0E7-2185F6FE5534}" type="slidenum">
              <a:rPr lang="en-GB" noProof="0" smtClean="0"/>
              <a:pPr>
                <a:defRPr/>
              </a:pPr>
              <a:t>6</a:t>
            </a:fld>
            <a:endParaRPr lang="en-GB" noProof="0" dirty="0"/>
          </a:p>
        </p:txBody>
      </p:sp>
      <p:pic>
        <p:nvPicPr>
          <p:cNvPr id="7" name="Picture 6">
            <a:extLst>
              <a:ext uri="{FF2B5EF4-FFF2-40B4-BE49-F238E27FC236}">
                <a16:creationId xmlns:a16="http://schemas.microsoft.com/office/drawing/2014/main" id="{62C2BB00-F51D-4392-9163-2F64497E67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6571" y="2090344"/>
            <a:ext cx="5591427" cy="2786456"/>
          </a:xfrm>
          <a:prstGeom prst="rect">
            <a:avLst/>
          </a:prstGeom>
        </p:spPr>
      </p:pic>
    </p:spTree>
    <p:extLst>
      <p:ext uri="{BB962C8B-B14F-4D97-AF65-F5344CB8AC3E}">
        <p14:creationId xmlns:p14="http://schemas.microsoft.com/office/powerpoint/2010/main" val="1343335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A604690-8718-497A-9408-664385916EEB}"/>
              </a:ext>
            </a:extLst>
          </p:cNvPr>
          <p:cNvSpPr>
            <a:spLocks noGrp="1"/>
          </p:cNvSpPr>
          <p:nvPr>
            <p:ph type="body" sz="quarter" idx="12"/>
          </p:nvPr>
        </p:nvSpPr>
        <p:spPr>
          <a:xfrm>
            <a:off x="486000" y="1895999"/>
            <a:ext cx="2181000" cy="3819001"/>
          </a:xfrm>
        </p:spPr>
        <p:txBody>
          <a:bodyPr/>
          <a:lstStyle/>
          <a:p>
            <a:r>
              <a:rPr lang="en-US" sz="1200" dirty="0"/>
              <a:t>The DLR customer ( or the scheduling officer for them) changes the requested booking (for any reason).</a:t>
            </a:r>
            <a:br>
              <a:rPr lang="en-US" sz="1200" dirty="0"/>
            </a:br>
            <a:r>
              <a:rPr lang="en-US" sz="1200" dirty="0"/>
              <a:t>for example by changing configuration profile for the pass or the requested start/stop times.</a:t>
            </a:r>
            <a:br>
              <a:rPr lang="en-US" sz="1200" dirty="0"/>
            </a:br>
            <a:r>
              <a:rPr lang="en-US" sz="1200" dirty="0"/>
              <a:t>It does so by sending via REST POST an Update request (</a:t>
            </a:r>
            <a:r>
              <a:rPr lang="en-US" sz="1200" dirty="0" err="1"/>
              <a:t>ReplaceSrvPkg</a:t>
            </a:r>
            <a:r>
              <a:rPr lang="en-US" sz="1200" dirty="0"/>
              <a:t>). </a:t>
            </a:r>
          </a:p>
          <a:p>
            <a:endParaRPr lang="en-US" sz="1200" dirty="0"/>
          </a:p>
          <a:p>
            <a:r>
              <a:rPr lang="en-US" sz="1200" dirty="0"/>
              <a:t>NST acknowledges the updates and sends the SPDF of the</a:t>
            </a:r>
            <a:br>
              <a:rPr lang="en-US" sz="1200" dirty="0"/>
            </a:br>
            <a:r>
              <a:rPr lang="en-US" sz="1200" dirty="0"/>
              <a:t>modified Service Package including the updated parameters in the body of the xml message.  </a:t>
            </a:r>
            <a:endParaRPr lang="de-DE" sz="1200" dirty="0"/>
          </a:p>
        </p:txBody>
      </p:sp>
      <p:sp>
        <p:nvSpPr>
          <p:cNvPr id="3" name="Title 2">
            <a:extLst>
              <a:ext uri="{FF2B5EF4-FFF2-40B4-BE49-F238E27FC236}">
                <a16:creationId xmlns:a16="http://schemas.microsoft.com/office/drawing/2014/main" id="{686147CC-D6A6-461F-B122-7ABB22CFECF9}"/>
              </a:ext>
            </a:extLst>
          </p:cNvPr>
          <p:cNvSpPr>
            <a:spLocks noGrp="1"/>
          </p:cNvSpPr>
          <p:nvPr>
            <p:ph type="title"/>
          </p:nvPr>
        </p:nvSpPr>
        <p:spPr/>
        <p:txBody>
          <a:bodyPr/>
          <a:lstStyle/>
          <a:p>
            <a:r>
              <a:rPr lang="en-US" dirty="0"/>
              <a:t>Scenario 5: Service Package is modified at GSOC (User side)</a:t>
            </a:r>
            <a:endParaRPr lang="de-DE" dirty="0"/>
          </a:p>
        </p:txBody>
      </p:sp>
      <p:sp>
        <p:nvSpPr>
          <p:cNvPr id="4" name="Footer Placeholder 3">
            <a:extLst>
              <a:ext uri="{FF2B5EF4-FFF2-40B4-BE49-F238E27FC236}">
                <a16:creationId xmlns:a16="http://schemas.microsoft.com/office/drawing/2014/main" id="{C6387AF3-C1C5-42B5-A3A2-5BDE38C025EA}"/>
              </a:ext>
            </a:extLst>
          </p:cNvPr>
          <p:cNvSpPr>
            <a:spLocks noGrp="1"/>
          </p:cNvSpPr>
          <p:nvPr>
            <p:ph type="ftr" sz="quarter" idx="13"/>
          </p:nvPr>
        </p:nvSpPr>
        <p:spPr/>
        <p:txBody>
          <a:bodyPr/>
          <a:lstStyle/>
          <a:p>
            <a:pPr>
              <a:defRPr/>
            </a:pPr>
            <a:r>
              <a:rPr lang="en-GB" noProof="0"/>
              <a:t>&gt; GSOC visits NST &gt; Edoardo Barbieri  •  Scheduling Scenarios &gt; 27.09.2022</a:t>
            </a:r>
            <a:endParaRPr lang="en-GB" noProof="0" dirty="0"/>
          </a:p>
        </p:txBody>
      </p:sp>
      <p:sp>
        <p:nvSpPr>
          <p:cNvPr id="5" name="Slide Number Placeholder 4">
            <a:extLst>
              <a:ext uri="{FF2B5EF4-FFF2-40B4-BE49-F238E27FC236}">
                <a16:creationId xmlns:a16="http://schemas.microsoft.com/office/drawing/2014/main" id="{B4C7BA65-CFAE-439E-AB56-955DD87397EF}"/>
              </a:ext>
            </a:extLst>
          </p:cNvPr>
          <p:cNvSpPr>
            <a:spLocks noGrp="1"/>
          </p:cNvSpPr>
          <p:nvPr>
            <p:ph type="sldNum" sz="quarter" idx="14"/>
          </p:nvPr>
        </p:nvSpPr>
        <p:spPr/>
        <p:txBody>
          <a:bodyPr/>
          <a:lstStyle/>
          <a:p>
            <a:pPr>
              <a:defRPr/>
            </a:pPr>
            <a:r>
              <a:rPr lang="en-GB" noProof="0"/>
              <a:t>DLR.de  •  Chart </a:t>
            </a:r>
            <a:fld id="{18C7CB6D-895A-4F21-B0E7-2185F6FE5534}" type="slidenum">
              <a:rPr lang="en-GB" noProof="0" smtClean="0"/>
              <a:pPr>
                <a:defRPr/>
              </a:pPr>
              <a:t>7</a:t>
            </a:fld>
            <a:endParaRPr lang="en-GB" noProof="0" dirty="0"/>
          </a:p>
        </p:txBody>
      </p:sp>
      <p:pic>
        <p:nvPicPr>
          <p:cNvPr id="7" name="Picture 6">
            <a:extLst>
              <a:ext uri="{FF2B5EF4-FFF2-40B4-BE49-F238E27FC236}">
                <a16:creationId xmlns:a16="http://schemas.microsoft.com/office/drawing/2014/main" id="{35ADF60D-EB47-4779-ABED-BE7BE6BFC6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6974" y="1895999"/>
            <a:ext cx="5591025" cy="2828401"/>
          </a:xfrm>
          <a:prstGeom prst="rect">
            <a:avLst/>
          </a:prstGeom>
        </p:spPr>
      </p:pic>
    </p:spTree>
    <p:extLst>
      <p:ext uri="{BB962C8B-B14F-4D97-AF65-F5344CB8AC3E}">
        <p14:creationId xmlns:p14="http://schemas.microsoft.com/office/powerpoint/2010/main" val="1853505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AC351B8-E88F-444F-B662-BF4722DA1F93}"/>
              </a:ext>
            </a:extLst>
          </p:cNvPr>
          <p:cNvSpPr>
            <a:spLocks noGrp="1"/>
          </p:cNvSpPr>
          <p:nvPr>
            <p:ph type="body" sz="quarter" idx="12"/>
          </p:nvPr>
        </p:nvSpPr>
        <p:spPr>
          <a:xfrm>
            <a:off x="486000" y="1895999"/>
            <a:ext cx="2028600" cy="3819001"/>
          </a:xfrm>
        </p:spPr>
        <p:txBody>
          <a:bodyPr/>
          <a:lstStyle/>
          <a:p>
            <a:r>
              <a:rPr lang="en-US" sz="1200" dirty="0"/>
              <a:t>The DLR customer ( or the scheduling officer for them) changes the requested booking (for any reason).</a:t>
            </a:r>
            <a:br>
              <a:rPr lang="en-US" sz="1200" dirty="0"/>
            </a:br>
            <a:r>
              <a:rPr lang="en-US" sz="1200" dirty="0"/>
              <a:t>for example by changing configuration profile for the pass or the requested start/stop times.</a:t>
            </a:r>
            <a:br>
              <a:rPr lang="en-US" sz="1200" dirty="0"/>
            </a:br>
            <a:r>
              <a:rPr lang="en-US" sz="1200" dirty="0"/>
              <a:t>It does so by sending via REST POST an Update request (</a:t>
            </a:r>
            <a:r>
              <a:rPr lang="en-US" sz="1200" dirty="0" err="1"/>
              <a:t>ReplaceSrvPkg</a:t>
            </a:r>
            <a:r>
              <a:rPr lang="en-US" sz="1200" dirty="0"/>
              <a:t>). </a:t>
            </a:r>
          </a:p>
          <a:p>
            <a:pPr marL="0" indent="0">
              <a:buNone/>
            </a:pPr>
            <a:endParaRPr lang="en-US" sz="1200" dirty="0"/>
          </a:p>
          <a:p>
            <a:r>
              <a:rPr lang="en-US" sz="1200" dirty="0" err="1"/>
              <a:t>Neustrelitz</a:t>
            </a:r>
            <a:r>
              <a:rPr lang="en-US" sz="1200" dirty="0"/>
              <a:t> acknowledges the updates and sends the SPDF of the</a:t>
            </a:r>
            <a:br>
              <a:rPr lang="en-US" sz="1200" dirty="0"/>
            </a:br>
            <a:r>
              <a:rPr lang="en-US" sz="1200" dirty="0"/>
              <a:t>modified Service Package including the updated parameters in the body of the xml message. </a:t>
            </a:r>
            <a:r>
              <a:rPr lang="en-US" sz="1400" dirty="0"/>
              <a:t> </a:t>
            </a:r>
            <a:endParaRPr lang="de-DE" sz="1400" dirty="0"/>
          </a:p>
        </p:txBody>
      </p:sp>
      <p:sp>
        <p:nvSpPr>
          <p:cNvPr id="3" name="Title 2">
            <a:extLst>
              <a:ext uri="{FF2B5EF4-FFF2-40B4-BE49-F238E27FC236}">
                <a16:creationId xmlns:a16="http://schemas.microsoft.com/office/drawing/2014/main" id="{05894B1D-7CFD-464C-BB78-CBC2CA67EE0D}"/>
              </a:ext>
            </a:extLst>
          </p:cNvPr>
          <p:cNvSpPr>
            <a:spLocks noGrp="1"/>
          </p:cNvSpPr>
          <p:nvPr>
            <p:ph type="title"/>
          </p:nvPr>
        </p:nvSpPr>
        <p:spPr/>
        <p:txBody>
          <a:bodyPr/>
          <a:lstStyle/>
          <a:p>
            <a:r>
              <a:rPr lang="en-US" dirty="0"/>
              <a:t>Scenario 6: Service Package is CANCELLED at NST (Provider side) after being SCHEDULED</a:t>
            </a:r>
            <a:endParaRPr lang="de-DE" dirty="0"/>
          </a:p>
        </p:txBody>
      </p:sp>
      <p:sp>
        <p:nvSpPr>
          <p:cNvPr id="4" name="Footer Placeholder 3">
            <a:extLst>
              <a:ext uri="{FF2B5EF4-FFF2-40B4-BE49-F238E27FC236}">
                <a16:creationId xmlns:a16="http://schemas.microsoft.com/office/drawing/2014/main" id="{1810DA31-D67E-4258-82CF-DCD7B90EFAA6}"/>
              </a:ext>
            </a:extLst>
          </p:cNvPr>
          <p:cNvSpPr>
            <a:spLocks noGrp="1"/>
          </p:cNvSpPr>
          <p:nvPr>
            <p:ph type="ftr" sz="quarter" idx="13"/>
          </p:nvPr>
        </p:nvSpPr>
        <p:spPr/>
        <p:txBody>
          <a:bodyPr/>
          <a:lstStyle/>
          <a:p>
            <a:pPr>
              <a:defRPr/>
            </a:pPr>
            <a:r>
              <a:rPr lang="en-GB" noProof="0"/>
              <a:t>&gt; GSOC visits NST &gt; Edoardo Barbieri  •  Scheduling Scenarios &gt; 27.09.2022</a:t>
            </a:r>
            <a:endParaRPr lang="en-GB" noProof="0" dirty="0"/>
          </a:p>
        </p:txBody>
      </p:sp>
      <p:sp>
        <p:nvSpPr>
          <p:cNvPr id="5" name="Slide Number Placeholder 4">
            <a:extLst>
              <a:ext uri="{FF2B5EF4-FFF2-40B4-BE49-F238E27FC236}">
                <a16:creationId xmlns:a16="http://schemas.microsoft.com/office/drawing/2014/main" id="{7E6186AD-D7A8-4E04-9B8C-2D098EB59105}"/>
              </a:ext>
            </a:extLst>
          </p:cNvPr>
          <p:cNvSpPr>
            <a:spLocks noGrp="1"/>
          </p:cNvSpPr>
          <p:nvPr>
            <p:ph type="sldNum" sz="quarter" idx="14"/>
          </p:nvPr>
        </p:nvSpPr>
        <p:spPr/>
        <p:txBody>
          <a:bodyPr/>
          <a:lstStyle/>
          <a:p>
            <a:pPr>
              <a:defRPr/>
            </a:pPr>
            <a:r>
              <a:rPr lang="en-GB" noProof="0"/>
              <a:t>DLR.de  •  Chart </a:t>
            </a:r>
            <a:fld id="{18C7CB6D-895A-4F21-B0E7-2185F6FE5534}" type="slidenum">
              <a:rPr lang="en-GB" noProof="0" smtClean="0"/>
              <a:pPr>
                <a:defRPr/>
              </a:pPr>
              <a:t>8</a:t>
            </a:fld>
            <a:endParaRPr lang="en-GB" noProof="0" dirty="0"/>
          </a:p>
        </p:txBody>
      </p:sp>
      <p:pic>
        <p:nvPicPr>
          <p:cNvPr id="7" name="Picture 6">
            <a:extLst>
              <a:ext uri="{FF2B5EF4-FFF2-40B4-BE49-F238E27FC236}">
                <a16:creationId xmlns:a16="http://schemas.microsoft.com/office/drawing/2014/main" id="{CED16FB3-7BC6-4DF6-92C8-F6CB46DB0D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0400" y="1981200"/>
            <a:ext cx="5457598" cy="2774431"/>
          </a:xfrm>
          <a:prstGeom prst="rect">
            <a:avLst/>
          </a:prstGeom>
        </p:spPr>
      </p:pic>
    </p:spTree>
    <p:extLst>
      <p:ext uri="{BB962C8B-B14F-4D97-AF65-F5344CB8AC3E}">
        <p14:creationId xmlns:p14="http://schemas.microsoft.com/office/powerpoint/2010/main" val="3139369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94D1B8E-9DF8-43B0-8F38-549A3CD859E3}"/>
              </a:ext>
            </a:extLst>
          </p:cNvPr>
          <p:cNvSpPr>
            <a:spLocks noGrp="1"/>
          </p:cNvSpPr>
          <p:nvPr>
            <p:ph type="body" sz="quarter" idx="12"/>
          </p:nvPr>
        </p:nvSpPr>
        <p:spPr>
          <a:xfrm>
            <a:off x="486000" y="1591199"/>
            <a:ext cx="8172000" cy="390001"/>
          </a:xfrm>
        </p:spPr>
        <p:txBody>
          <a:bodyPr/>
          <a:lstStyle/>
          <a:p>
            <a:r>
              <a:rPr lang="en-US" sz="1400" dirty="0"/>
              <a:t>In GSSNG every Service-Package follows the following State machine ( reflected on its </a:t>
            </a:r>
            <a:r>
              <a:rPr lang="en-US" sz="1400" i="1" dirty="0"/>
              <a:t>status</a:t>
            </a:r>
            <a:r>
              <a:rPr lang="en-US" sz="1400" dirty="0"/>
              <a:t> property):</a:t>
            </a:r>
          </a:p>
        </p:txBody>
      </p:sp>
      <p:sp>
        <p:nvSpPr>
          <p:cNvPr id="3" name="Title 2">
            <a:extLst>
              <a:ext uri="{FF2B5EF4-FFF2-40B4-BE49-F238E27FC236}">
                <a16:creationId xmlns:a16="http://schemas.microsoft.com/office/drawing/2014/main" id="{F9EB5B7C-1FEC-4444-846D-EC90FCC56D10}"/>
              </a:ext>
            </a:extLst>
          </p:cNvPr>
          <p:cNvSpPr>
            <a:spLocks noGrp="1"/>
          </p:cNvSpPr>
          <p:nvPr>
            <p:ph type="title"/>
          </p:nvPr>
        </p:nvSpPr>
        <p:spPr/>
        <p:txBody>
          <a:bodyPr/>
          <a:lstStyle/>
          <a:p>
            <a:r>
              <a:rPr lang="de-DE" dirty="0"/>
              <a:t>Service Packages‘ State </a:t>
            </a:r>
            <a:r>
              <a:rPr lang="en-US" dirty="0"/>
              <a:t>Machine</a:t>
            </a:r>
            <a:r>
              <a:rPr lang="de-DE" dirty="0"/>
              <a:t> in GSSNG </a:t>
            </a:r>
          </a:p>
        </p:txBody>
      </p:sp>
      <p:sp>
        <p:nvSpPr>
          <p:cNvPr id="4" name="Footer Placeholder 3">
            <a:extLst>
              <a:ext uri="{FF2B5EF4-FFF2-40B4-BE49-F238E27FC236}">
                <a16:creationId xmlns:a16="http://schemas.microsoft.com/office/drawing/2014/main" id="{8A7BC24F-C3C9-49B2-99D8-6C256B44E7FC}"/>
              </a:ext>
            </a:extLst>
          </p:cNvPr>
          <p:cNvSpPr>
            <a:spLocks noGrp="1"/>
          </p:cNvSpPr>
          <p:nvPr>
            <p:ph type="ftr" sz="quarter" idx="13"/>
          </p:nvPr>
        </p:nvSpPr>
        <p:spPr/>
        <p:txBody>
          <a:bodyPr/>
          <a:lstStyle/>
          <a:p>
            <a:pPr>
              <a:defRPr/>
            </a:pPr>
            <a:r>
              <a:rPr lang="en-GB" noProof="0"/>
              <a:t>&gt; GSOC visits NST &gt; Edoardo Barbieri  •  Scheduling Scenarios &gt; 27.09.2022</a:t>
            </a:r>
            <a:endParaRPr lang="en-GB" noProof="0" dirty="0"/>
          </a:p>
        </p:txBody>
      </p:sp>
      <p:sp>
        <p:nvSpPr>
          <p:cNvPr id="5" name="Slide Number Placeholder 4">
            <a:extLst>
              <a:ext uri="{FF2B5EF4-FFF2-40B4-BE49-F238E27FC236}">
                <a16:creationId xmlns:a16="http://schemas.microsoft.com/office/drawing/2014/main" id="{30433C50-257B-430F-9334-B16973237041}"/>
              </a:ext>
            </a:extLst>
          </p:cNvPr>
          <p:cNvSpPr>
            <a:spLocks noGrp="1"/>
          </p:cNvSpPr>
          <p:nvPr>
            <p:ph type="sldNum" sz="quarter" idx="14"/>
          </p:nvPr>
        </p:nvSpPr>
        <p:spPr/>
        <p:txBody>
          <a:bodyPr/>
          <a:lstStyle/>
          <a:p>
            <a:pPr>
              <a:defRPr/>
            </a:pPr>
            <a:r>
              <a:rPr lang="en-GB" noProof="0"/>
              <a:t>DLR.de  •  Chart </a:t>
            </a:r>
            <a:fld id="{18C7CB6D-895A-4F21-B0E7-2185F6FE5534}" type="slidenum">
              <a:rPr lang="en-GB" noProof="0" smtClean="0"/>
              <a:pPr>
                <a:defRPr/>
              </a:pPr>
              <a:t>9</a:t>
            </a:fld>
            <a:endParaRPr lang="en-GB" noProof="0" dirty="0"/>
          </a:p>
        </p:txBody>
      </p:sp>
      <p:sp>
        <p:nvSpPr>
          <p:cNvPr id="8" name="Text Placeholder 1">
            <a:extLst>
              <a:ext uri="{FF2B5EF4-FFF2-40B4-BE49-F238E27FC236}">
                <a16:creationId xmlns:a16="http://schemas.microsoft.com/office/drawing/2014/main" id="{E89BCA04-0467-4922-ACAD-8237005F5A8E}"/>
              </a:ext>
            </a:extLst>
          </p:cNvPr>
          <p:cNvSpPr txBox="1">
            <a:spLocks/>
          </p:cNvSpPr>
          <p:nvPr/>
        </p:nvSpPr>
        <p:spPr bwMode="auto">
          <a:xfrm>
            <a:off x="459496" y="5486400"/>
            <a:ext cx="8172000" cy="390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180000" indent="-180000" algn="l" defTabSz="914400" rtl="0" eaLnBrk="1" latinLnBrk="0" hangingPunct="1">
              <a:spcBef>
                <a:spcPts val="300"/>
              </a:spcBef>
              <a:spcAft>
                <a:spcPts val="0"/>
              </a:spcAft>
              <a:buFont typeface="Arial" pitchFamily="34" charset="0"/>
              <a:buChar char="•"/>
              <a:defRPr sz="1800" kern="1200">
                <a:solidFill>
                  <a:schemeClr val="tx1"/>
                </a:solidFill>
                <a:latin typeface="Arial" pitchFamily="34" charset="0"/>
                <a:ea typeface="+mn-ea"/>
                <a:cs typeface="Arial" pitchFamily="34" charset="0"/>
              </a:defRPr>
            </a:lvl1pPr>
            <a:lvl2pPr marL="626400" indent="-180000" algn="l" defTabSz="914400" rtl="0" eaLnBrk="1" latinLnBrk="0" hangingPunct="1">
              <a:spcBef>
                <a:spcPts val="0"/>
              </a:spcBef>
              <a:buFont typeface="Arial" pitchFamily="34" charset="0"/>
              <a:buChar char="•"/>
              <a:defRPr sz="1800" kern="1200">
                <a:solidFill>
                  <a:schemeClr val="tx1"/>
                </a:solidFill>
                <a:latin typeface="Arial" pitchFamily="34" charset="0"/>
                <a:ea typeface="+mn-ea"/>
                <a:cs typeface="Arial" pitchFamily="34" charset="0"/>
              </a:defRPr>
            </a:lvl2pPr>
            <a:lvl3pPr marL="1076400" indent="-180000" algn="l" defTabSz="914400" rtl="0" eaLnBrk="1" latinLnBrk="0" hangingPunct="1">
              <a:spcBef>
                <a:spcPts val="0"/>
              </a:spcBef>
              <a:buFont typeface="Arial" pitchFamily="34" charset="0"/>
              <a:buChar char="•"/>
              <a:defRPr sz="1800" kern="1200">
                <a:solidFill>
                  <a:schemeClr val="tx1"/>
                </a:solidFill>
                <a:latin typeface="Arial" pitchFamily="34" charset="0"/>
                <a:ea typeface="+mn-ea"/>
                <a:cs typeface="Arial" pitchFamily="34" charset="0"/>
              </a:defRPr>
            </a:lvl3pPr>
            <a:lvl4pPr marL="1522800" indent="-180000" algn="l" defTabSz="914400" rtl="0" eaLnBrk="1" latinLnBrk="0" hangingPunct="1">
              <a:spcBef>
                <a:spcPts val="0"/>
              </a:spcBef>
              <a:buFont typeface="Arial" pitchFamily="34" charset="0"/>
              <a:buChar char="•"/>
              <a:defRPr sz="1800" kern="1200">
                <a:solidFill>
                  <a:schemeClr val="tx1"/>
                </a:solidFill>
                <a:latin typeface="Arial" pitchFamily="34" charset="0"/>
                <a:ea typeface="+mn-ea"/>
                <a:cs typeface="Arial" pitchFamily="34" charset="0"/>
              </a:defRPr>
            </a:lvl4pPr>
            <a:lvl5pPr marL="1969200" indent="-180000" algn="l" defTabSz="914400" rtl="0" eaLnBrk="1" latinLnBrk="0" hangingPunct="1">
              <a:spcBef>
                <a:spcPts val="0"/>
              </a:spcBef>
              <a:buFont typeface="Arial" pitchFamily="34" charset="0"/>
              <a:buChar char="•"/>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400" dirty="0"/>
              <a:t>The state ARCHIVED is applied immediately after the workflows of previous states have been completed.</a:t>
            </a:r>
          </a:p>
        </p:txBody>
      </p:sp>
      <p:pic>
        <p:nvPicPr>
          <p:cNvPr id="9" name="Picture 8">
            <a:extLst>
              <a:ext uri="{FF2B5EF4-FFF2-40B4-BE49-F238E27FC236}">
                <a16:creationId xmlns:a16="http://schemas.microsoft.com/office/drawing/2014/main" id="{DD9B5117-AAA2-4F0D-9EEB-D06496B50E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6000" y="2395814"/>
            <a:ext cx="8077200" cy="2636215"/>
          </a:xfrm>
          <a:prstGeom prst="rect">
            <a:avLst/>
          </a:prstGeom>
        </p:spPr>
      </p:pic>
    </p:spTree>
    <p:extLst>
      <p:ext uri="{BB962C8B-B14F-4D97-AF65-F5344CB8AC3E}">
        <p14:creationId xmlns:p14="http://schemas.microsoft.com/office/powerpoint/2010/main" val="3235347678"/>
      </p:ext>
    </p:extLst>
  </p:cSld>
  <p:clrMapOvr>
    <a:masterClrMapping/>
  </p:clrMapOvr>
</p:sld>
</file>

<file path=ppt/theme/theme1.xml><?xml version="1.0" encoding="utf-8"?>
<a:theme xmlns:a="http://schemas.openxmlformats.org/drawingml/2006/main" name="DLR-Präsentation 4:3 Englisch">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tx1"/>
          </a:solidFill>
        </a:ln>
      </a:spPr>
      <a:bodyPr rtlCol="0" anchor="ctr">
        <a:noAutofit/>
      </a:bodyPr>
      <a:lstStyle>
        <a:defPPr algn="ctr">
          <a:defRPr dirty="0" smtClean="0">
            <a:solidFill>
              <a:schemeClr val="tx1"/>
            </a:solidFill>
            <a:latin typeface="Arial" pitchFamily="34" charset="0"/>
            <a:cs typeface="Arial"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dirty="0"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tns:customPropertyEditors xmlns:tns="http://schemas.microsoft.com/office/2006/customDocumentInformationPanel">
  <tns:showOnOpen>false</tns:showOnOpen>
  <tns:defaultPropertyEditorNamespace>Standardeigenschaften</tns:defaultPropertyEditorNamespace>
</tns:customPropertyEditors>
</file>

<file path=customXml/item2.xml><?xml version="1.0" encoding="utf-8"?>
<ct:contentTypeSchema xmlns:ct="http://schemas.microsoft.com/office/2006/metadata/contentType" xmlns:ma="http://schemas.microsoft.com/office/2006/metadata/properties/metaAttributes" ct:_="" ma:_="" ma:contentTypeName="Document" ma:contentTypeID="0x01010062519C13F5234A43A6B360F5DBB76A87" ma:contentTypeVersion="1" ma:contentTypeDescription="Create a new document." ma:contentTypeScope="" ma:versionID="2ec741695a9a4fd69fe0de2abc0ce0a2">
  <xsd:schema xmlns:xsd="http://www.w3.org/2001/XMLSchema" xmlns:xs="http://www.w3.org/2001/XMLSchema" xmlns:p="http://schemas.microsoft.com/office/2006/metadata/properties" xmlns:ns2="e738c1dd-527b-462d-8f99-0f1c6192028f" targetNamespace="http://schemas.microsoft.com/office/2006/metadata/properties" ma:root="true" ma:fieldsID="018601a662b052e221faacd66e60b3f1" ns2:_="">
    <xsd:import namespace="e738c1dd-527b-462d-8f99-0f1c6192028f"/>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38c1dd-527b-462d-8f99-0f1c6192028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17849E6-5DFA-4EA3-975F-03189BF675FF}">
  <ds:schemaRefs>
    <ds:schemaRef ds:uri="http://schemas.microsoft.com/office/2006/customDocumentInformationPanel"/>
  </ds:schemaRefs>
</ds:datastoreItem>
</file>

<file path=customXml/itemProps2.xml><?xml version="1.0" encoding="utf-8"?>
<ds:datastoreItem xmlns:ds="http://schemas.openxmlformats.org/officeDocument/2006/customXml" ds:itemID="{B3DE9C33-751C-43D0-BF49-48D467F85D50}"/>
</file>

<file path=customXml/itemProps3.xml><?xml version="1.0" encoding="utf-8"?>
<ds:datastoreItem xmlns:ds="http://schemas.openxmlformats.org/officeDocument/2006/customXml" ds:itemID="{1E8B8B6A-A709-4DD2-9B12-940224A778C3}"/>
</file>

<file path=customXml/itemProps4.xml><?xml version="1.0" encoding="utf-8"?>
<ds:datastoreItem xmlns:ds="http://schemas.openxmlformats.org/officeDocument/2006/customXml" ds:itemID="{48180211-CA9F-4AA8-B331-8748F4F89BB5}"/>
</file>

<file path=docProps/app.xml><?xml version="1.0" encoding="utf-8"?>
<Properties xmlns="http://schemas.openxmlformats.org/officeDocument/2006/extended-properties" xmlns:vt="http://schemas.openxmlformats.org/officeDocument/2006/docPropsVTypes">
  <Template>DLR_Präsentation_4zu3_EN</Template>
  <TotalTime>0</TotalTime>
  <Words>939</Words>
  <Application>Microsoft Office PowerPoint</Application>
  <PresentationFormat>On-screen Show (4:3)</PresentationFormat>
  <Paragraphs>86</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ヒラギノ角ゴ Pro W3</vt:lpstr>
      <vt:lpstr>DLR-Präsentation 4:3 Englisch</vt:lpstr>
      <vt:lpstr>GSSNG – NST Scheduling scenarios</vt:lpstr>
      <vt:lpstr>Outline </vt:lpstr>
      <vt:lpstr>Scenario 1 - Scheduling Request issued by GSOC to NST</vt:lpstr>
      <vt:lpstr>Scenario 2 - Use Case 2: Schedule Request is accepted at NST</vt:lpstr>
      <vt:lpstr>Scenario 3: Schedule Request is REJECTED at NST </vt:lpstr>
      <vt:lpstr>Scenario 4: Schedule Request is CANCELLED at GSOC (User side)</vt:lpstr>
      <vt:lpstr>Scenario 5: Service Package is modified at GSOC (User side)</vt:lpstr>
      <vt:lpstr>Scenario 6: Service Package is CANCELLED at NST (Provider side) after being SCHEDULED</vt:lpstr>
      <vt:lpstr>Service Packages‘ State Machine in GSSNG </vt:lpstr>
      <vt:lpstr>GSSNG messages examples – Service Package Request </vt:lpstr>
      <vt:lpstr>GSSNG messages examples – Service Package Data Format </vt:lpstr>
      <vt:lpstr>GSSNG messages examples – Delete Service Package</vt:lpstr>
      <vt:lpstr>GSSNG messages examples – Info Request</vt:lpstr>
      <vt:lpstr>GSSNG messages examples – Info Request Result</vt:lpstr>
      <vt:lpstr>Thank you for your attention!    Q &amp; A</vt:lpstr>
    </vt:vector>
  </TitlesOfParts>
  <Company>DLR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GSSNG – NST Scheduling scenarios</dc:title>
  <dc:creator>Barbieri, Edoardo</dc:creator>
  <cp:lastModifiedBy>Barbieri, Edoardo</cp:lastModifiedBy>
  <cp:revision>20</cp:revision>
  <dcterms:created xsi:type="dcterms:W3CDTF">2022-09-23T09:37:36Z</dcterms:created>
  <dcterms:modified xsi:type="dcterms:W3CDTF">2022-10-19T08:39:38Z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0x01010062519C13F5234A43A6B360F5DBB76A87</vt:lpwstr>
  </property>
</Properties>
</file>