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25"/>
  </p:notesMasterIdLst>
  <p:handoutMasterIdLst>
    <p:handoutMasterId r:id="rId26"/>
  </p:handoutMasterIdLst>
  <p:sldIdLst>
    <p:sldId id="644" r:id="rId6"/>
    <p:sldId id="659" r:id="rId7"/>
    <p:sldId id="660" r:id="rId8"/>
    <p:sldId id="661" r:id="rId9"/>
    <p:sldId id="662" r:id="rId10"/>
    <p:sldId id="663" r:id="rId11"/>
    <p:sldId id="664" r:id="rId12"/>
    <p:sldId id="665" r:id="rId13"/>
    <p:sldId id="666" r:id="rId14"/>
    <p:sldId id="667" r:id="rId15"/>
    <p:sldId id="668" r:id="rId16"/>
    <p:sldId id="669" r:id="rId17"/>
    <p:sldId id="670" r:id="rId18"/>
    <p:sldId id="671" r:id="rId19"/>
    <p:sldId id="672" r:id="rId20"/>
    <p:sldId id="673" r:id="rId21"/>
    <p:sldId id="674" r:id="rId22"/>
    <p:sldId id="675" r:id="rId23"/>
    <p:sldId id="658" r:id="rId24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E85DB1-0FF7-448A-876A-E6A0BCA6260A}">
          <p14:sldIdLst>
            <p14:sldId id="644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75"/>
            <p14:sldId id="6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t, Marcin" initials="GM" lastIdx="2" clrIdx="0">
    <p:extLst>
      <p:ext uri="{19B8F6BF-5375-455C-9EA6-DF929625EA0E}">
        <p15:presenceInfo xmlns:p15="http://schemas.microsoft.com/office/powerpoint/2012/main" userId="S-1-5-21-1156737867-681972312-1097073633-109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3591" autoAdjust="0"/>
  </p:normalViewPr>
  <p:slideViewPr>
    <p:cSldViewPr>
      <p:cViewPr varScale="1">
        <p:scale>
          <a:sx n="105" d="100"/>
          <a:sy n="105" d="100"/>
        </p:scale>
        <p:origin x="76" y="1516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044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081"/>
            <a:ext cx="8229600" cy="515508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97A61-8ED8-40AB-B049-3B759D4AAD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7D8E4-4583-4B26-814E-AE06ABED8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9C0E02-EB51-4876-B4FC-FC390626E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D8E4-4583-4B26-814E-AE06ABED89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we.ccsds.org/css/docs/CSS-SM/CWE%20Private/Book%20Production/Blue/Service%20Agreement%20and%20Service%20Config%20Profile/White%20Book/Planning%20and%20Dev%20Materials/Service_Agreement_collection_2022-10-13.xlsx?d=wb080ab900784442c965b291713e4801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ssAreaG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52322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CCSDS Fall 2022 Toulouse Meetings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610622" y="3313785"/>
            <a:ext cx="3947171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CSSM WG Meeting Summary</a:t>
            </a: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02 Nov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C1259-1D9E-4FB8-B5D7-737D1A24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Service -- APIs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502DB-3DCD-4B3E-AEEA-62E99B179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Reviewed a presentation from E. Barbieri on internal DLR scheduling, service package states, and APIs</a:t>
            </a:r>
          </a:p>
          <a:p>
            <a:pPr lvl="1"/>
            <a:r>
              <a:rPr lang="en-US" dirty="0"/>
              <a:t>Shows use of </a:t>
            </a:r>
            <a:r>
              <a:rPr lang="en-US" dirty="0" err="1"/>
              <a:t>ReST</a:t>
            </a:r>
            <a:r>
              <a:rPr lang="en-US" dirty="0"/>
              <a:t> POST re SMURF and SPDF exchanges</a:t>
            </a:r>
          </a:p>
          <a:p>
            <a:pPr lvl="2"/>
            <a:r>
              <a:rPr lang="en-US" dirty="0"/>
              <a:t>Both client and server have webservers running to allow for POST exchanges</a:t>
            </a:r>
          </a:p>
          <a:p>
            <a:r>
              <a:rPr lang="en-US" dirty="0"/>
              <a:t>Looked at the API definitions for AWS (Amazon) Ground Station</a:t>
            </a:r>
          </a:p>
          <a:p>
            <a:pPr lvl="1"/>
            <a:r>
              <a:rPr lang="en-US" dirty="0"/>
              <a:t>Similarity with CCSDS SM S-1 noted</a:t>
            </a:r>
          </a:p>
          <a:p>
            <a:pPr lvl="1"/>
            <a:r>
              <a:rPr lang="en-US" dirty="0"/>
              <a:t>Various states are implied by the API definitions</a:t>
            </a:r>
          </a:p>
          <a:p>
            <a:r>
              <a:rPr lang="en-US" dirty="0"/>
              <a:t>Agreed that we start work on a management services book outline</a:t>
            </a:r>
          </a:p>
          <a:p>
            <a:pPr lvl="1"/>
            <a:r>
              <a:rPr lang="en-US" dirty="0"/>
              <a:t>Conceptually this consists of state machines with the APIs being the transition edges along the states (of the state machine)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1A72-A3BD-42A0-91EB-4BB9DBF4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Inter-recommendation Tracking Spreadsheet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A543-C620-49B8-A675-AF240FCE6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Reviewed the inter-recommendation tracking spreadsheet, noted the following</a:t>
            </a:r>
          </a:p>
          <a:p>
            <a:pPr lvl="1"/>
            <a:r>
              <a:rPr lang="en-US" dirty="0"/>
              <a:t>Book model to add book abbreviations (e.g., SSF, SPDF, etc.)</a:t>
            </a:r>
          </a:p>
          <a:p>
            <a:pPr lvl="1"/>
            <a:r>
              <a:rPr lang="en-US" dirty="0"/>
              <a:t>Has been updated with latest referential framework diagram</a:t>
            </a:r>
          </a:p>
          <a:p>
            <a:pPr lvl="1"/>
            <a:r>
              <a:rPr lang="en-US" dirty="0"/>
              <a:t>Service management header is out of date – E. Barkley to update</a:t>
            </a:r>
          </a:p>
          <a:p>
            <a:pPr lvl="1"/>
            <a:r>
              <a:rPr lang="en-US" dirty="0"/>
              <a:t>State machine models are out of date – M. Gnat to update</a:t>
            </a:r>
          </a:p>
          <a:p>
            <a:pPr lvl="1"/>
            <a:r>
              <a:rPr lang="en-US" dirty="0"/>
              <a:t>Sana registry types is out of date – update needed but at a low priority</a:t>
            </a:r>
          </a:p>
          <a:p>
            <a:pPr lvl="1"/>
            <a:r>
              <a:rPr lang="en-US" dirty="0"/>
              <a:t>ADD terms referenced – needs to be checked – but at a very low priority</a:t>
            </a:r>
          </a:p>
          <a:p>
            <a:pPr lvl="1"/>
            <a:r>
              <a:rPr lang="en-US" dirty="0"/>
              <a:t>XML Schema Conventions – E. Barkley to update re “rules of engagement” in using GitHub, etc.</a:t>
            </a:r>
          </a:p>
          <a:p>
            <a:pPr lvl="1"/>
            <a:r>
              <a:rPr lang="en-US" dirty="0"/>
              <a:t>Behavioral considerations – a reminder that we are collecting these in the spreadsheet</a:t>
            </a:r>
          </a:p>
        </p:txBody>
      </p:sp>
    </p:spTree>
    <p:extLst>
      <p:ext uri="{BB962C8B-B14F-4D97-AF65-F5344CB8AC3E}">
        <p14:creationId xmlns:p14="http://schemas.microsoft.com/office/powerpoint/2010/main" val="3198728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C407D-B46B-45DA-BFBA-65B8A026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Session with DDOR 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73E3E-9FB4-438B-91B4-696727B0A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presentation “221019-ProposedApproach-DOR-CSSM-Stds.pptx” for details on the proposed approach</a:t>
            </a:r>
          </a:p>
          <a:p>
            <a:r>
              <a:rPr lang="en-US" dirty="0"/>
              <a:t>Recognized that SE D-DOR standards need to operate where CSS CSSM standards are not implemented</a:t>
            </a:r>
          </a:p>
          <a:p>
            <a:r>
              <a:rPr lang="en-US" dirty="0"/>
              <a:t>Recognized that SE DOR standards need to also operate in a context where CSS CSSM standards are implemented</a:t>
            </a:r>
          </a:p>
          <a:p>
            <a:r>
              <a:rPr lang="en-US" dirty="0"/>
              <a:t>Conclusion of the joint session</a:t>
            </a:r>
          </a:p>
          <a:p>
            <a:pPr lvl="1"/>
            <a:r>
              <a:rPr lang="en-US" dirty="0"/>
              <a:t>SE D-DOR WG will continue with work on the DDOR Magenta 3 book</a:t>
            </a:r>
          </a:p>
          <a:p>
            <a:pPr lvl="1"/>
            <a:r>
              <a:rPr lang="en-US" dirty="0"/>
              <a:t>CSSM WG will indicate where, in the case of conflict, the CSSM information will take precedence in the case that both the DOR and CSSM standards are being used simultaneously; this includes</a:t>
            </a:r>
          </a:p>
          <a:p>
            <a:pPr lvl="2"/>
            <a:r>
              <a:rPr lang="en-US" dirty="0"/>
              <a:t>Configuration profile DOR tones</a:t>
            </a:r>
          </a:p>
          <a:p>
            <a:pPr lvl="2"/>
            <a:r>
              <a:rPr lang="en-US" dirty="0"/>
              <a:t>Spacecraft DOR tone on/off times</a:t>
            </a:r>
          </a:p>
          <a:p>
            <a:pPr lvl="2"/>
            <a:r>
              <a:rPr lang="en-US" dirty="0"/>
              <a:t>Ground observation sequence</a:t>
            </a:r>
          </a:p>
          <a:p>
            <a:r>
              <a:rPr lang="en-US" dirty="0"/>
              <a:t>CSSM WG agreed to provide sample language when available to indicate how SE D-DOR standards are being treated in CSSM standards context</a:t>
            </a:r>
          </a:p>
          <a:p>
            <a:r>
              <a:rPr lang="en-US" dirty="0"/>
              <a:t>CSS AD agreed to provide information to SE D-DOR WG on DOR related parameters that are being captured in the CSS Area FRM (Functional Resource Model)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70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2CFA-1A36-4CB8-99E2-6BC9ACA9C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Area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27329-9805-4868-845A-F5FA4A168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Discussed the FRM and event definitions and event sequence</a:t>
            </a:r>
          </a:p>
          <a:p>
            <a:pPr lvl="1"/>
            <a:r>
              <a:rPr lang="en-US" dirty="0"/>
              <a:t>H. Dreihahn observed that the events at the level of the FRM offer a confirmation of the state changes in the event sequence</a:t>
            </a:r>
          </a:p>
          <a:p>
            <a:r>
              <a:rPr lang="en-US" dirty="0"/>
              <a:t>Discussion re FRM and configuration levels</a:t>
            </a:r>
          </a:p>
          <a:p>
            <a:pPr lvl="1"/>
            <a:r>
              <a:rPr lang="en-US" dirty="0"/>
              <a:t>Agreed that a level 5 definition can be added which implies configurable, in a managed service context, during tracking pass execution (SC-CSTS)</a:t>
            </a:r>
          </a:p>
          <a:p>
            <a:pPr lvl="1"/>
            <a:r>
              <a:rPr lang="en-US" dirty="0"/>
              <a:t>Agreed that CSSM WG will continue developing the configuration levels spreadsheet and then send to the CSTS WG for considerations re level 5 definitions</a:t>
            </a:r>
          </a:p>
        </p:txBody>
      </p:sp>
    </p:spTree>
    <p:extLst>
      <p:ext uri="{BB962C8B-B14F-4D97-AF65-F5344CB8AC3E}">
        <p14:creationId xmlns:p14="http://schemas.microsoft.com/office/powerpoint/2010/main" val="389131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7478-2BAF-4584-850F-2E652112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Adoption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022CD-6469-44F5-B885-8A284776D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84" y="851458"/>
            <a:ext cx="8229600" cy="5155084"/>
          </a:xfrm>
        </p:spPr>
        <p:txBody>
          <a:bodyPr/>
          <a:lstStyle/>
          <a:p>
            <a:r>
              <a:rPr lang="en-US" dirty="0"/>
              <a:t>JAXA provided a presentation on developing a generic ICD for implementation of service management</a:t>
            </a:r>
          </a:p>
          <a:p>
            <a:pPr lvl="1"/>
            <a:r>
              <a:rPr lang="en-US" dirty="0"/>
              <a:t>Presentation illustrates the various service management parameters and JAXA’ approach re implementation</a:t>
            </a:r>
          </a:p>
          <a:p>
            <a:pPr lvl="1"/>
            <a:r>
              <a:rPr lang="en-US" dirty="0"/>
              <a:t>Agreed that this needs further consideration, examination by the WG</a:t>
            </a:r>
          </a:p>
          <a:p>
            <a:r>
              <a:rPr lang="en-US" dirty="0"/>
              <a:t>ESA and DLR already have significant SMURF implementations</a:t>
            </a:r>
          </a:p>
          <a:p>
            <a:pPr lvl="1"/>
            <a:r>
              <a:rPr lang="en-US" dirty="0"/>
              <a:t>Various white book versions are supported</a:t>
            </a:r>
          </a:p>
          <a:p>
            <a:pPr lvl="2"/>
            <a:r>
              <a:rPr lang="en-US" dirty="0"/>
              <a:t>ESA: v0.6 and v0.9</a:t>
            </a:r>
          </a:p>
          <a:p>
            <a:pPr lvl="3"/>
            <a:r>
              <a:rPr lang="en-US" dirty="0"/>
              <a:t>Willing to support v0.10 if that is what JAXA wants</a:t>
            </a:r>
          </a:p>
          <a:p>
            <a:pPr lvl="2"/>
            <a:r>
              <a:rPr lang="en-US" dirty="0"/>
              <a:t>DLR: v0.9 and v 0.16</a:t>
            </a:r>
          </a:p>
          <a:p>
            <a:pPr lvl="2"/>
            <a:r>
              <a:rPr lang="en-US" dirty="0"/>
              <a:t>Both DLR and ESA have implemented the SSF</a:t>
            </a:r>
          </a:p>
          <a:p>
            <a:r>
              <a:rPr lang="en-US" dirty="0"/>
              <a:t>Discussed when SMURF blue book might be available</a:t>
            </a:r>
          </a:p>
          <a:p>
            <a:pPr lvl="1"/>
            <a:r>
              <a:rPr lang="en-US" dirty="0"/>
              <a:t>If there are no subsequent agency reviews, July 2023 is likely the earliest date</a:t>
            </a:r>
          </a:p>
          <a:p>
            <a:pPr lvl="1"/>
            <a:r>
              <a:rPr lang="en-US" dirty="0"/>
              <a:t>JAXA representatives indicated that they want to implement the SMURF now</a:t>
            </a:r>
          </a:p>
          <a:p>
            <a:r>
              <a:rPr lang="en-US" dirty="0"/>
              <a:t>NASA/NSN</a:t>
            </a:r>
          </a:p>
          <a:p>
            <a:pPr lvl="1"/>
            <a:r>
              <a:rPr lang="en-US" dirty="0"/>
              <a:t>Sees accountability standards as a ripe area for adoption as some of their commercial providers have nothing in place for this</a:t>
            </a:r>
          </a:p>
          <a:p>
            <a:pPr lvl="1"/>
            <a:r>
              <a:rPr lang="en-US" dirty="0"/>
              <a:t>W. Eddy provided a presentation on potential applicability of management service for NSN (slides cannot be released until permission is granted)</a:t>
            </a:r>
          </a:p>
          <a:p>
            <a:r>
              <a:rPr lang="en-US" dirty="0"/>
              <a:t>NASA/DSN</a:t>
            </a:r>
          </a:p>
          <a:p>
            <a:pPr lvl="1"/>
            <a:r>
              <a:rPr lang="en-US" dirty="0"/>
              <a:t>SSF implemented</a:t>
            </a:r>
          </a:p>
          <a:p>
            <a:pPr lvl="1"/>
            <a:r>
              <a:rPr lang="en-US" dirty="0"/>
              <a:t>Supported CPIF prototyping</a:t>
            </a:r>
          </a:p>
          <a:p>
            <a:pPr lvl="1"/>
            <a:r>
              <a:rPr lang="en-US" dirty="0"/>
              <a:t>Some preliminary discussions have occurred internally re adoption of SMURF and SPDF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35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5B629-52BC-4BFB-9084-BEBDF8A3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AOB – Accountability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BF8B3-28A9-44CF-A5E0-69CAD084C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W. Eddy noted that commercial providers that NSN deals with tend lack any real kind of accountability report and/or don't provide anything </a:t>
            </a:r>
          </a:p>
          <a:p>
            <a:r>
              <a:rPr lang="en-US" dirty="0"/>
              <a:t>Agreed to look at some existing material including</a:t>
            </a:r>
          </a:p>
          <a:p>
            <a:pPr lvl="1"/>
            <a:r>
              <a:rPr lang="en-US" dirty="0"/>
              <a:t>ESA ICD on accountability </a:t>
            </a:r>
          </a:p>
          <a:p>
            <a:pPr lvl="1"/>
            <a:r>
              <a:rPr lang="en-US" dirty="0"/>
              <a:t>NASA/DSN post pas report </a:t>
            </a:r>
          </a:p>
          <a:p>
            <a:pPr lvl="1"/>
            <a:r>
              <a:rPr lang="en-US" dirty="0"/>
              <a:t>A general request/action to the WG to provide relevant material for eventual accountability standard into the Service Accounting/White Book/Planning and Dev Materials directory</a:t>
            </a:r>
          </a:p>
          <a:p>
            <a:pPr lvl="2"/>
            <a:r>
              <a:rPr lang="en-US" dirty="0"/>
              <a:t>More specific request/action to E. Barkley, E. Barbieri, M. Unal to provide inputs for NASA/DSN, DLR, ESA/ESTRACK respectively</a:t>
            </a:r>
          </a:p>
        </p:txBody>
      </p:sp>
    </p:spTree>
    <p:extLst>
      <p:ext uri="{BB962C8B-B14F-4D97-AF65-F5344CB8AC3E}">
        <p14:creationId xmlns:p14="http://schemas.microsoft.com/office/powerpoint/2010/main" val="1025713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CB24-EF12-46E9-A4C0-7225C7AD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AOB – Engagement with Commercial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9A94C-73D9-40ED-9E04-432C9D8F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Discussed publishing a success story</a:t>
            </a:r>
          </a:p>
          <a:p>
            <a:pPr lvl="1"/>
            <a:r>
              <a:rPr lang="en-US" dirty="0"/>
              <a:t>ESA and DLR significant SMRUF implementations</a:t>
            </a:r>
          </a:p>
          <a:p>
            <a:pPr lvl="1"/>
            <a:r>
              <a:rPr lang="en-US" dirty="0"/>
              <a:t>ESA, DLR, NASA/DSN – SSF implementation</a:t>
            </a:r>
          </a:p>
          <a:p>
            <a:pPr lvl="1"/>
            <a:r>
              <a:rPr lang="en-US" dirty="0"/>
              <a:t>SSC (Swedish Space Corporation) SSF implementation, supports SMURF request for SSF</a:t>
            </a:r>
          </a:p>
          <a:p>
            <a:pPr lvl="1"/>
            <a:r>
              <a:rPr lang="en-US" dirty="0"/>
              <a:t>Action to E. Barkley to find out what happened to CCSDS press room</a:t>
            </a:r>
          </a:p>
          <a:p>
            <a:r>
              <a:rPr lang="en-US" dirty="0"/>
              <a:t>Noted that as management service begins to be developed we can create a publicly viewable GitHub repository for API definitions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55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654E4-6920-4B56-9923-AC7C50CC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AOB – latest IOAG Service Catalog 1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7E775-DC5C-4FE3-9A72-5DFB4F278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M. Gnat walked through the latest updates for IOAG Service Catalog 1, especially section 5 on management service</a:t>
            </a:r>
          </a:p>
          <a:p>
            <a:r>
              <a:rPr lang="en-US" dirty="0"/>
              <a:t>The WG had no objections to the revised section</a:t>
            </a:r>
          </a:p>
          <a:p>
            <a:r>
              <a:rPr lang="en-US" dirty="0"/>
              <a:t>Noted that the updated service catalog will likely be available sometime in January 2023</a:t>
            </a:r>
          </a:p>
        </p:txBody>
      </p:sp>
    </p:spTree>
    <p:extLst>
      <p:ext uri="{BB962C8B-B14F-4D97-AF65-F5344CB8AC3E}">
        <p14:creationId xmlns:p14="http://schemas.microsoft.com/office/powerpoint/2010/main" val="2202460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7D27-2999-4DE3-9099-18AF113A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AOB – Developer’s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B25E9-8E04-4082-B2A6-C282CE2E2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Prototype findings, management service, and agency adoption plans led to a discussion of the different ways in which the data formats and </a:t>
            </a:r>
            <a:r>
              <a:rPr lang="en-US" dirty="0" err="1"/>
              <a:t>ReST</a:t>
            </a:r>
            <a:r>
              <a:rPr lang="en-US" dirty="0"/>
              <a:t> APIs are being implemented</a:t>
            </a:r>
          </a:p>
          <a:p>
            <a:r>
              <a:rPr lang="en-US" dirty="0"/>
              <a:t>Some sort of forum among the interested agencies could help in promoting interoperability by settling on common methodology for API/implementations</a:t>
            </a:r>
          </a:p>
          <a:p>
            <a:r>
              <a:rPr lang="en-US" dirty="0"/>
              <a:t>Idea is to get the lead engineers/developers to discuss during a multi-lateral technical interchange meeting different implementation considerations and techniques</a:t>
            </a:r>
          </a:p>
          <a:p>
            <a:r>
              <a:rPr lang="en-US" dirty="0"/>
              <a:t>This could also help to speed standards infusion</a:t>
            </a:r>
          </a:p>
          <a:p>
            <a:r>
              <a:rPr lang="en-US" dirty="0"/>
              <a:t>Difficulty of arranging such a face-to-face meeting was noted</a:t>
            </a:r>
          </a:p>
          <a:p>
            <a:pPr lvl="1"/>
            <a:r>
              <a:rPr lang="en-US" dirty="0"/>
              <a:t>An option discussed was to set aside 1 to 1.5 days at the Spring 2022 meetings (assuming they will be in-person) if a sufficient number of leading engineers can be confirmed and/or travel arranged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26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B446-1EC2-4E10-A45D-F59EC7E1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Book Status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11376F-8F0F-4727-89DB-5BA955119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91683"/>
              </p:ext>
            </p:extLst>
          </p:nvPr>
        </p:nvGraphicFramePr>
        <p:xfrm>
          <a:off x="385855" y="894270"/>
          <a:ext cx="8564315" cy="39496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3802095">
                  <a:extLst>
                    <a:ext uri="{9D8B030D-6E8A-4147-A177-3AD203B41FA5}">
                      <a16:colId xmlns:a16="http://schemas.microsoft.com/office/drawing/2014/main" val="3396895876"/>
                    </a:ext>
                  </a:extLst>
                </a:gridCol>
                <a:gridCol w="1997060">
                  <a:extLst>
                    <a:ext uri="{9D8B030D-6E8A-4147-A177-3AD203B41FA5}">
                      <a16:colId xmlns:a16="http://schemas.microsoft.com/office/drawing/2014/main" val="3572984777"/>
                    </a:ext>
                  </a:extLst>
                </a:gridCol>
                <a:gridCol w="2765160">
                  <a:extLst>
                    <a:ext uri="{9D8B030D-6E8A-4147-A177-3AD203B41FA5}">
                      <a16:colId xmlns:a16="http://schemas.microsoft.com/office/drawing/2014/main" val="3452997614"/>
                    </a:ext>
                  </a:extLst>
                </a:gridCol>
              </a:tblGrid>
              <a:tr h="5317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CSSM Document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Document Number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Current Status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123443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Concept Green Book</a:t>
                      </a:r>
                      <a:endParaRPr lang="en-US" sz="1300" b="0" i="0" u="none" strike="noStrike" dirty="0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CCSDS 902.0-G-1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Published/overdue for 5Y refresh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95562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Simple Schedule Format Specification</a:t>
                      </a:r>
                      <a:endParaRPr lang="en-US" sz="1300" b="0" i="0" u="none" strike="noStrike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902.1-B-1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Published; 5Y refresh due 2023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406815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Planning Information Formats</a:t>
                      </a:r>
                      <a:endParaRPr lang="en-US" sz="1300" b="0" i="0" u="none" strike="noStrike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902.2-B-1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Published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67870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Service Package Data Formats</a:t>
                      </a:r>
                      <a:endParaRPr lang="en-US" sz="1300" b="0" i="0" u="none" strike="noStrike" dirty="0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902.4-B-1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In agency review 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116653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Service Agreement and Service Configuration</a:t>
                      </a:r>
                      <a:endParaRPr lang="en-US" sz="1300" b="0" i="0" u="none" strike="noStrike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902.5-B-1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Project initiation in progress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814925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Space Link Event Sequence Data Format</a:t>
                      </a:r>
                      <a:endParaRPr lang="en-US" sz="1300" b="0" i="0" u="none" strike="noStrike" dirty="0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902.6-B-1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>
                          <a:effectLst/>
                        </a:rPr>
                        <a:t>Pre-project draft in progress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269090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Service Catalog</a:t>
                      </a:r>
                      <a:endParaRPr lang="en-US" sz="1300" b="0" i="0" u="none" strike="noStrike" dirty="0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902.7-M-1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Pre-project draft completed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657695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Service Accounting</a:t>
                      </a:r>
                      <a:endParaRPr lang="en-US" sz="1300" b="0" i="0" u="none" strike="noStrike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902.8-B-1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Not started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336549"/>
                  </a:ext>
                </a:extLst>
              </a:tr>
              <a:tr h="426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Service Management Utilization Request Formats</a:t>
                      </a:r>
                      <a:endParaRPr lang="en-US" sz="1300" b="0" i="0" u="none" strike="noStrike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902.9-B-1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In agency review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332773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Management Services (Automation)</a:t>
                      </a:r>
                      <a:endParaRPr lang="en-US" sz="1300" b="0" i="0" u="none" strike="noStrike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902.10-B-1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Intial</a:t>
                      </a:r>
                      <a:r>
                        <a:rPr lang="en-US" sz="1300" u="none" strike="noStrike" dirty="0">
                          <a:effectLst/>
                        </a:rPr>
                        <a:t> scope identified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667103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Best Practices</a:t>
                      </a:r>
                      <a:endParaRPr lang="en-US" sz="1300" b="0" i="0" u="none" strike="noStrike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902.11-M-1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Not started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173515"/>
                  </a:ext>
                </a:extLst>
              </a:tr>
              <a:tr h="213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Terrestrial Generic File Transfer</a:t>
                      </a:r>
                      <a:endParaRPr lang="en-US" sz="1300" b="0" i="0" u="none" strike="noStrike">
                        <a:solidFill>
                          <a:srgbClr val="00009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927.1-B-1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Published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84221"/>
                  </a:ext>
                </a:extLst>
              </a:tr>
              <a:tr h="426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CSSA Service Management Common Data Entities</a:t>
                      </a:r>
                      <a:endParaRPr lang="en-US" sz="13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CCSDS 902.12-M-1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Published; M2 in agency review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241615"/>
                  </a:ext>
                </a:extLst>
              </a:tr>
              <a:tr h="218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Abstract Event Definition</a:t>
                      </a:r>
                      <a:endParaRPr lang="en-US" sz="13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CCSDS 902.13-M-1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Published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5" marR="4955" marT="49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632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07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4E40A44-C033-4338-AE81-F9449FED6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20" y="932675"/>
            <a:ext cx="6579381" cy="57717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B62D37-B081-488B-B9F5-EBADA6A48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Agenda/Agenda Status for Fall Meetings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E8C020-CF6A-4BBF-B992-EF8271D4D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748" y="797934"/>
            <a:ext cx="4878251" cy="343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80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C4E5-379A-402D-B910-9B79560E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545" y="274637"/>
            <a:ext cx="8229600" cy="504418"/>
          </a:xfrm>
        </p:spPr>
        <p:txBody>
          <a:bodyPr/>
          <a:lstStyle/>
          <a:p>
            <a:r>
              <a:rPr lang="en-US" dirty="0"/>
              <a:t>SMURF Prototype Status/Review (also SPDF)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25A3-2C97-4983-9089-56B587BD6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SMURF prototyping between ESA and DLR is essentially complete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modResParm</a:t>
            </a:r>
            <a:r>
              <a:rPr lang="en-US" dirty="0"/>
              <a:t>” (pass specific configuration profile parameter </a:t>
            </a:r>
            <a:r>
              <a:rPr lang="en-US" dirty="0" err="1"/>
              <a:t>modificiation</a:t>
            </a:r>
            <a:r>
              <a:rPr lang="en-US" dirty="0"/>
              <a:t>) not yet prototyped</a:t>
            </a:r>
          </a:p>
          <a:p>
            <a:r>
              <a:rPr lang="en-US" dirty="0"/>
              <a:t>Most of the issues are not SMURF issues per se but related to interpretation of various parameters referenced via the SMURF</a:t>
            </a:r>
          </a:p>
          <a:p>
            <a:pPr lvl="1"/>
            <a:r>
              <a:rPr lang="en-US" dirty="0"/>
              <a:t>Service agreement reference – project vs spacecraft?</a:t>
            </a:r>
          </a:p>
          <a:p>
            <a:pPr lvl="1"/>
            <a:r>
              <a:rPr lang="en-US" dirty="0"/>
              <a:t>Aperture names can coordinates (we still have issues with SANA Service Sites and Apertures registry)</a:t>
            </a:r>
          </a:p>
          <a:p>
            <a:pPr lvl="1"/>
            <a:r>
              <a:rPr lang="en-US" dirty="0"/>
              <a:t>SICF identifiers – pass by pass vs “permanent” identifiers</a:t>
            </a:r>
          </a:p>
          <a:p>
            <a:pPr lvl="2"/>
            <a:r>
              <a:rPr lang="en-US" dirty="0"/>
              <a:t>Current operational practice tends to be with “permanent” identifiers</a:t>
            </a:r>
          </a:p>
          <a:p>
            <a:pPr lvl="1"/>
            <a:r>
              <a:rPr lang="en-US" dirty="0"/>
              <a:t>Trajectory reference – pass by pass vs “permanent” </a:t>
            </a:r>
            <a:r>
              <a:rPr lang="en-US" dirty="0" err="1"/>
              <a:t>identier</a:t>
            </a:r>
            <a:endParaRPr lang="en-US" dirty="0"/>
          </a:p>
          <a:p>
            <a:pPr lvl="2"/>
            <a:r>
              <a:rPr lang="en-US" dirty="0"/>
              <a:t>Current operational practice tends to be with “permanent”</a:t>
            </a:r>
          </a:p>
          <a:p>
            <a:r>
              <a:rPr lang="en-US" dirty="0"/>
              <a:t>DLR prototype is able to generate SPDF </a:t>
            </a:r>
          </a:p>
        </p:txBody>
      </p:sp>
    </p:spTree>
    <p:extLst>
      <p:ext uri="{BB962C8B-B14F-4D97-AF65-F5344CB8AC3E}">
        <p14:creationId xmlns:p14="http://schemas.microsoft.com/office/powerpoint/2010/main" val="83976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DFEC4-FA28-4FCB-905E-45507F2AA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40" y="274637"/>
            <a:ext cx="8229600" cy="504418"/>
          </a:xfrm>
        </p:spPr>
        <p:txBody>
          <a:bodyPr/>
          <a:lstStyle/>
          <a:p>
            <a:r>
              <a:rPr lang="en-US" dirty="0"/>
              <a:t>Service Sites and Apertures Registry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87B8-DEA8-4550-940D-1568B0D65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Spot checked multiple site and aperture definitions</a:t>
            </a:r>
          </a:p>
          <a:p>
            <a:pPr lvl="1"/>
            <a:r>
              <a:rPr lang="en-US" dirty="0"/>
              <a:t>Many service sites have the same coordinates (for western Siberia)</a:t>
            </a:r>
          </a:p>
          <a:p>
            <a:pPr lvl="1"/>
            <a:r>
              <a:rPr lang="en-US" dirty="0"/>
              <a:t>Frequency band information is often lacking – indicated as “other” for many apertures </a:t>
            </a:r>
          </a:p>
          <a:p>
            <a:pPr lvl="1"/>
            <a:r>
              <a:rPr lang="en-US" dirty="0"/>
              <a:t>Short names generally do not look like real operational names</a:t>
            </a:r>
          </a:p>
          <a:p>
            <a:pPr lvl="1"/>
            <a:r>
              <a:rPr lang="en-US" dirty="0"/>
              <a:t>The list of services listed for the apertures tend to be cut-and-paste of services from the IOAG service catalog</a:t>
            </a:r>
          </a:p>
          <a:p>
            <a:pPr lvl="2"/>
            <a:r>
              <a:rPr lang="en-US" dirty="0" err="1"/>
              <a:t>E.g</a:t>
            </a:r>
            <a:r>
              <a:rPr lang="en-US" dirty="0"/>
              <a:t>, forward and return file which was always a rather fanciful service definition and does not exist at all</a:t>
            </a:r>
          </a:p>
          <a:p>
            <a:pPr lvl="1"/>
            <a:r>
              <a:rPr lang="en-US" dirty="0"/>
              <a:t>CNES aperture </a:t>
            </a:r>
            <a:r>
              <a:rPr lang="en-US" dirty="0" err="1"/>
              <a:t>defintions</a:t>
            </a:r>
            <a:r>
              <a:rPr lang="en-US" dirty="0"/>
              <a:t> for </a:t>
            </a:r>
            <a:r>
              <a:rPr lang="en-US" dirty="0" err="1"/>
              <a:t>Aussaguel</a:t>
            </a:r>
            <a:r>
              <a:rPr lang="en-US" dirty="0"/>
              <a:t> site are generally in good shape</a:t>
            </a:r>
          </a:p>
        </p:txBody>
      </p:sp>
    </p:spTree>
    <p:extLst>
      <p:ext uri="{BB962C8B-B14F-4D97-AF65-F5344CB8AC3E}">
        <p14:creationId xmlns:p14="http://schemas.microsoft.com/office/powerpoint/2010/main" val="69690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9FD87-150C-409F-8D7A-2B1F12F6B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Agreement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2D072-CF31-4A30-A86A-5B497374E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walked through the spreadsheet designed by M. Gnat</a:t>
            </a:r>
          </a:p>
          <a:p>
            <a:r>
              <a:rPr lang="en-US" dirty="0"/>
              <a:t>Inputs have been provided by DLR and UKSPACE/</a:t>
            </a:r>
            <a:r>
              <a:rPr lang="en-US" dirty="0" err="1"/>
              <a:t>Goonhilly</a:t>
            </a:r>
            <a:endParaRPr lang="en-US" dirty="0"/>
          </a:p>
          <a:p>
            <a:r>
              <a:rPr lang="en-US" dirty="0"/>
              <a:t>WG membership is requested/reminded to please provide inputs on the </a:t>
            </a:r>
            <a:r>
              <a:rPr lang="en-US" dirty="0">
                <a:hlinkClick r:id="rId2"/>
              </a:rPr>
              <a:t>spreadsheet</a:t>
            </a:r>
            <a:r>
              <a:rPr lang="en-US" dirty="0"/>
              <a:t> (</a:t>
            </a:r>
            <a:r>
              <a:rPr lang="en-US" dirty="0" err="1"/>
              <a:t>cwe</a:t>
            </a:r>
            <a:r>
              <a:rPr lang="en-US" dirty="0"/>
              <a:t> login required)</a:t>
            </a:r>
          </a:p>
          <a:p>
            <a:pPr lvl="1"/>
            <a:r>
              <a:rPr lang="en-US" dirty="0"/>
              <a:t>https://cwe.ccsds.org/css/docs/CSS-SM/CWE%20Private/Book%20Production/Blue/Service%20Agreement%20and%20Service%20Config%20Profile/White%20Book/Planning%20and%20Dev%20Materials/Service_Agreement_collection_2022-10-13.xlsx?d=wb080ab900784442c965b291713e48019 </a:t>
            </a:r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085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B7700-0AD5-4D59-8CBE-F35CA3D5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repositories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3729C-68D0-4260-A89E-15F73261A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Looked at repositories for UML Model, XML Schema, and XML instances that have been set up in </a:t>
            </a:r>
            <a:r>
              <a:rPr lang="en-US" dirty="0" err="1"/>
              <a:t>github</a:t>
            </a:r>
            <a:r>
              <a:rPr lang="en-US" dirty="0"/>
              <a:t> (see </a:t>
            </a:r>
            <a:r>
              <a:rPr lang="en-US" dirty="0">
                <a:hlinkClick r:id="rId2"/>
              </a:rPr>
              <a:t>https://github.com/cssAreaGH</a:t>
            </a:r>
            <a:r>
              <a:rPr lang="en-US" dirty="0"/>
              <a:t> )</a:t>
            </a:r>
          </a:p>
          <a:p>
            <a:r>
              <a:rPr lang="en-US" dirty="0"/>
              <a:t>Added A. Crowson, M. Gnat, and E. Barkley as collaborators for the 3 repositories</a:t>
            </a:r>
          </a:p>
          <a:p>
            <a:pPr lvl="1"/>
            <a:r>
              <a:rPr lang="en-US" dirty="0"/>
              <a:t>Others are welcome to become collaborators as well</a:t>
            </a:r>
          </a:p>
          <a:p>
            <a:pPr lvl="2"/>
            <a:r>
              <a:rPr lang="en-US" dirty="0"/>
              <a:t>Requires creation of a </a:t>
            </a:r>
            <a:r>
              <a:rPr lang="en-US" dirty="0" err="1"/>
              <a:t>github</a:t>
            </a:r>
            <a:r>
              <a:rPr lang="en-US" dirty="0"/>
              <a:t> account if not already done</a:t>
            </a:r>
          </a:p>
          <a:p>
            <a:r>
              <a:rPr lang="en-US" dirty="0"/>
              <a:t>A. Crowson and M. Gnat to be added to the CCSDS CSS Area </a:t>
            </a:r>
            <a:r>
              <a:rPr lang="en-US" dirty="0" err="1"/>
              <a:t>github</a:t>
            </a:r>
            <a:r>
              <a:rPr lang="en-US" dirty="0"/>
              <a:t> email distribution list</a:t>
            </a:r>
          </a:p>
        </p:txBody>
      </p:sp>
    </p:spTree>
    <p:extLst>
      <p:ext uri="{BB962C8B-B14F-4D97-AF65-F5344CB8AC3E}">
        <p14:creationId xmlns:p14="http://schemas.microsoft.com/office/powerpoint/2010/main" val="145393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FB1A3-DE80-447D-B818-FF4CCF29C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Schema Versioning &amp; GitHub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358E5-E13E-4BEE-9E45-4AE187574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agreed that the file naming conventions for blue book schemas will be retained</a:t>
            </a:r>
          </a:p>
          <a:p>
            <a:r>
              <a:rPr lang="en-US" dirty="0"/>
              <a:t>The blue book file name will be used from the start of development of particular schema</a:t>
            </a:r>
          </a:p>
          <a:p>
            <a:r>
              <a:rPr lang="en-US" dirty="0"/>
              <a:t>For subsequent blue-2, etc., a new repository will be established</a:t>
            </a:r>
          </a:p>
          <a:p>
            <a:r>
              <a:rPr lang="en-US" dirty="0"/>
              <a:t>Agreed on having a service management version</a:t>
            </a:r>
          </a:p>
          <a:p>
            <a:pPr lvl="1"/>
            <a:r>
              <a:rPr lang="en-US" dirty="0"/>
              <a:t>Implies a management configuration file to indicate what versions of the XML Schema files </a:t>
            </a:r>
            <a:r>
              <a:rPr lang="en-US" dirty="0" err="1"/>
              <a:t>consititute</a:t>
            </a:r>
            <a:r>
              <a:rPr lang="en-US" dirty="0"/>
              <a:t> which version of service management</a:t>
            </a:r>
          </a:p>
          <a:p>
            <a:pPr lvl="2"/>
            <a:r>
              <a:rPr lang="en-US" dirty="0"/>
              <a:t>E.g., Service Management 2.0 has SMURF Version X, SPDF Version Y, etc.</a:t>
            </a:r>
          </a:p>
          <a:p>
            <a:pPr lvl="1"/>
            <a:r>
              <a:rPr lang="en-US" dirty="0"/>
              <a:t>Management configuration file also to be maintained in </a:t>
            </a:r>
            <a:r>
              <a:rPr lang="en-US" dirty="0" err="1"/>
              <a:t>github</a:t>
            </a:r>
            <a:endParaRPr lang="en-US" dirty="0"/>
          </a:p>
          <a:p>
            <a:r>
              <a:rPr lang="en-US" dirty="0"/>
              <a:t>Agreed on using namespace </a:t>
            </a:r>
            <a:r>
              <a:rPr lang="en-US" dirty="0" err="1"/>
              <a:t>vesioning</a:t>
            </a:r>
            <a:r>
              <a:rPr lang="en-US" dirty="0"/>
              <a:t> for different blue book releases</a:t>
            </a:r>
          </a:p>
          <a:p>
            <a:r>
              <a:rPr lang="en-US" dirty="0"/>
              <a:t>Agreed to use native </a:t>
            </a:r>
            <a:r>
              <a:rPr lang="en-US" dirty="0" err="1"/>
              <a:t>xsd</a:t>
            </a:r>
            <a:r>
              <a:rPr lang="en-US" dirty="0"/>
              <a:t> version attribute numbers</a:t>
            </a:r>
          </a:p>
          <a:p>
            <a:r>
              <a:rPr lang="en-US" dirty="0"/>
              <a:t>E. Barkley, A. Crowson, and M. Gnat agreed to an action to set up a </a:t>
            </a:r>
            <a:r>
              <a:rPr lang="en-US" dirty="0" err="1"/>
              <a:t>a</a:t>
            </a:r>
            <a:r>
              <a:rPr lang="en-US" dirty="0"/>
              <a:t> </a:t>
            </a:r>
            <a:r>
              <a:rPr lang="en-US" dirty="0" err="1"/>
              <a:t>github</a:t>
            </a:r>
            <a:r>
              <a:rPr lang="en-US" dirty="0"/>
              <a:t> “sandbox” repository to prototype the versioning approach outlined and report on how it does and/or does not work</a:t>
            </a:r>
          </a:p>
        </p:txBody>
      </p:sp>
    </p:spTree>
    <p:extLst>
      <p:ext uri="{BB962C8B-B14F-4D97-AF65-F5344CB8AC3E}">
        <p14:creationId xmlns:p14="http://schemas.microsoft.com/office/powerpoint/2010/main" val="362812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6953-243D-4753-9FEA-BF5175321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SACP White Book Status/Project Initiation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AD2E7-F0A6-4C34-ADFD-A1668D5BE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white book</a:t>
            </a:r>
          </a:p>
          <a:p>
            <a:pPr lvl="1"/>
            <a:r>
              <a:rPr lang="en-US" dirty="0"/>
              <a:t>M. Unal requests that the service agreement include a list of parameters that cannot change as part of a service request (i.e. </a:t>
            </a:r>
            <a:r>
              <a:rPr lang="en-US" dirty="0" err="1"/>
              <a:t>modResParm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Terminology such as  “</a:t>
            </a:r>
            <a:r>
              <a:rPr lang="en-US" dirty="0" err="1"/>
              <a:t>customParameter</a:t>
            </a:r>
            <a:r>
              <a:rPr lang="en-US" dirty="0"/>
              <a:t>” needs to be make consistent with “established” terminology such as “extensibility point”</a:t>
            </a:r>
          </a:p>
          <a:p>
            <a:pPr lvl="1"/>
            <a:r>
              <a:rPr lang="en-US" dirty="0"/>
              <a:t>The “dependency configuration profile” (i.e., wiring diagram from the original FRM concept material) does not really seem to have a point any more</a:t>
            </a:r>
          </a:p>
          <a:p>
            <a:pPr lvl="2"/>
            <a:r>
              <a:rPr lang="en-US" dirty="0"/>
              <a:t>To be left in the book for the time being</a:t>
            </a:r>
          </a:p>
          <a:p>
            <a:pPr lvl="1"/>
            <a:r>
              <a:rPr lang="en-US" dirty="0"/>
              <a:t>Noted that SMURF indicates the mapping to the SICF (i.e., the SLE transfer services), not the configuration profile</a:t>
            </a:r>
          </a:p>
          <a:p>
            <a:pPr lvl="2"/>
            <a:r>
              <a:rPr lang="en-US" dirty="0"/>
              <a:t>The SMURF SICF reference is to a single file, implies that the SICF is required to have all of the SLE instances needed represented)</a:t>
            </a:r>
          </a:p>
          <a:p>
            <a:pPr lvl="2"/>
            <a:r>
              <a:rPr lang="en-US" dirty="0"/>
              <a:t>Noted that, if using “permanent” SICFs, that the information can be kept in the service agreement</a:t>
            </a:r>
          </a:p>
          <a:p>
            <a:r>
              <a:rPr lang="en-US" dirty="0"/>
              <a:t>SACP project initiation</a:t>
            </a:r>
          </a:p>
          <a:p>
            <a:pPr lvl="1"/>
            <a:r>
              <a:rPr lang="en-US" dirty="0"/>
              <a:t>DLR offered a preliminary commitment for prototyping</a:t>
            </a:r>
          </a:p>
          <a:p>
            <a:pPr lvl="1"/>
            <a:r>
              <a:rPr lang="en-US" dirty="0"/>
              <a:t>NASA/GSFC offered a preliminary commitment for prototyping</a:t>
            </a:r>
          </a:p>
          <a:p>
            <a:pPr lvl="1"/>
            <a:r>
              <a:rPr lang="en-US" dirty="0"/>
              <a:t>ESA offered to investigate feasibility for supporting prototyping</a:t>
            </a:r>
          </a:p>
          <a:p>
            <a:pPr lvl="1"/>
            <a:r>
              <a:rPr lang="en-US" dirty="0"/>
              <a:t>Action to E. Barkley to update the draft project schedule definition in the CWE </a:t>
            </a:r>
          </a:p>
        </p:txBody>
      </p:sp>
    </p:spTree>
    <p:extLst>
      <p:ext uri="{BB962C8B-B14F-4D97-AF65-F5344CB8AC3E}">
        <p14:creationId xmlns:p14="http://schemas.microsoft.com/office/powerpoint/2010/main" val="205868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C888-9BB5-4289-AE91-EADAD49CF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Service – State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22CC6-35D8-4791-A1D8-56A20A1C2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Reviewed presentation from Spring 2019 (Mountain View)</a:t>
            </a:r>
          </a:p>
          <a:p>
            <a:r>
              <a:rPr lang="en-US" dirty="0"/>
              <a:t>Discussion re service package request re-surfaced considerations as to standing order being too complex in a cross support environment</a:t>
            </a:r>
          </a:p>
          <a:p>
            <a:pPr lvl="1"/>
            <a:r>
              <a:rPr lang="en-US" dirty="0"/>
              <a:t>Some agreement in principal that request could be reduced to just a single service request</a:t>
            </a:r>
          </a:p>
          <a:p>
            <a:pPr lvl="1"/>
            <a:r>
              <a:rPr lang="en-US" dirty="0"/>
              <a:t>But also noted that consideration of going to another agency review (given the fairly significant change likely) was not desirable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44541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939DA9-D439-454C-BF11-59D8ED211DD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18359</TotalTime>
  <Pages>51</Pages>
  <Words>2064</Words>
  <Application>Microsoft Office PowerPoint</Application>
  <PresentationFormat>Letter Paper (8.5x11 in)</PresentationFormat>
  <Paragraphs>195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TMOD Presentations</vt:lpstr>
      <vt:lpstr>Custom Design</vt:lpstr>
      <vt:lpstr>PowerPoint Presentation</vt:lpstr>
      <vt:lpstr>Agenda/Agenda Status for Fall Meetings</vt:lpstr>
      <vt:lpstr>SMURF Prototype Status/Review (also SPDF)</vt:lpstr>
      <vt:lpstr>Service Sites and Apertures Registry Review</vt:lpstr>
      <vt:lpstr>Service Agreement Parameters</vt:lpstr>
      <vt:lpstr>GitHub repositories </vt:lpstr>
      <vt:lpstr>XML Schema Versioning &amp; GitHub</vt:lpstr>
      <vt:lpstr>SACP White Book Status/Project Initiation</vt:lpstr>
      <vt:lpstr>Management Service – State Machines</vt:lpstr>
      <vt:lpstr>Management Service -- APIs</vt:lpstr>
      <vt:lpstr>Inter-recommendation Tracking Spreadsheet</vt:lpstr>
      <vt:lpstr>Joint Session with DDOR WG</vt:lpstr>
      <vt:lpstr>CSS Area Plenary</vt:lpstr>
      <vt:lpstr>Agency Adoption Plans</vt:lpstr>
      <vt:lpstr>AOB – Accountability Standard</vt:lpstr>
      <vt:lpstr>AOB – Engagement with Commercial Providers</vt:lpstr>
      <vt:lpstr>AOB – latest IOAG Service Catalog 1 draft</vt:lpstr>
      <vt:lpstr>AOB – Developer’s Forum</vt:lpstr>
      <vt:lpstr>Current Book Status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Barkley, Erik J (US 3970)</dc:creator>
  <cp:lastModifiedBy>Barkley, Erik J (US 3970)</cp:lastModifiedBy>
  <cp:revision>1363</cp:revision>
  <cp:lastPrinted>2001-11-29T04:39:41Z</cp:lastPrinted>
  <dcterms:created xsi:type="dcterms:W3CDTF">1998-05-20T16:00:08Z</dcterms:created>
  <dcterms:modified xsi:type="dcterms:W3CDTF">2022-11-02T23:58:55Z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