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6"/>
  </p:notesMasterIdLst>
  <p:handoutMasterIdLst>
    <p:handoutMasterId r:id="rId17"/>
  </p:handoutMasterIdLst>
  <p:sldIdLst>
    <p:sldId id="644" r:id="rId6"/>
    <p:sldId id="659" r:id="rId7"/>
    <p:sldId id="662" r:id="rId8"/>
    <p:sldId id="664" r:id="rId9"/>
    <p:sldId id="663" r:id="rId10"/>
    <p:sldId id="666" r:id="rId11"/>
    <p:sldId id="667" r:id="rId12"/>
    <p:sldId id="668" r:id="rId13"/>
    <p:sldId id="670" r:id="rId14"/>
    <p:sldId id="669" r:id="rId15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 varScale="1">
        <p:scale>
          <a:sx n="171" d="100"/>
          <a:sy n="171" d="100"/>
        </p:scale>
        <p:origin x="1340" y="9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384995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DLR </a:t>
            </a:r>
            <a:r>
              <a:rPr lang="de-DE" sz="28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implementation</a:t>
            </a: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de-DE" sz="28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status</a:t>
            </a: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de-DE" sz="28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of</a:t>
            </a: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CSS SM</a:t>
            </a:r>
          </a:p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147608" y="3313785"/>
            <a:ext cx="487319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CSS SM Fall Meetings 2022, Toulouse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>
                <a:solidFill>
                  <a:srgbClr val="000099"/>
                </a:solidFill>
                <a:latin typeface="Calibri" pitchFamily="34" charset="0"/>
              </a:rPr>
              <a:t>Edoardo Barbieri, DLR/GSOC</a:t>
            </a:r>
          </a:p>
          <a:p>
            <a:pPr algn="ctr" eaLnBrk="0" hangingPunct="0"/>
            <a:r>
              <a:rPr lang="en-US" sz="2000" i="1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2000" i="1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756C2D4-68D5-4E26-A467-C36BC08A0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03748"/>
              </p:ext>
            </p:extLst>
          </p:nvPr>
        </p:nvGraphicFramePr>
        <p:xfrm>
          <a:off x="462665" y="1124700"/>
          <a:ext cx="8224135" cy="422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336">
                  <a:extLst>
                    <a:ext uri="{9D8B030D-6E8A-4147-A177-3AD203B41FA5}">
                      <a16:colId xmlns:a16="http://schemas.microsoft.com/office/drawing/2014/main" val="940147667"/>
                    </a:ext>
                  </a:extLst>
                </a:gridCol>
                <a:gridCol w="2295683">
                  <a:extLst>
                    <a:ext uri="{9D8B030D-6E8A-4147-A177-3AD203B41FA5}">
                      <a16:colId xmlns:a16="http://schemas.microsoft.com/office/drawing/2014/main" val="2416500058"/>
                    </a:ext>
                  </a:extLst>
                </a:gridCol>
                <a:gridCol w="2057058">
                  <a:extLst>
                    <a:ext uri="{9D8B030D-6E8A-4147-A177-3AD203B41FA5}">
                      <a16:colId xmlns:a16="http://schemas.microsoft.com/office/drawing/2014/main" val="4094024404"/>
                    </a:ext>
                  </a:extLst>
                </a:gridCol>
                <a:gridCol w="2057058">
                  <a:extLst>
                    <a:ext uri="{9D8B030D-6E8A-4147-A177-3AD203B41FA5}">
                      <a16:colId xmlns:a16="http://schemas.microsoft.com/office/drawing/2014/main" val="3424722564"/>
                    </a:ext>
                  </a:extLst>
                </a:gridCol>
              </a:tblGrid>
              <a:tr h="69193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Request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Data </a:t>
                      </a:r>
                      <a:r>
                        <a:rPr lang="de-DE" dirty="0" err="1"/>
                        <a:t>Entities</a:t>
                      </a:r>
                      <a:r>
                        <a:rPr lang="de-DE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Implementation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44957"/>
                  </a:ext>
                </a:extLst>
              </a:tr>
              <a:tr h="691937">
                <a:tc rowSpan="5">
                  <a:txBody>
                    <a:bodyPr/>
                    <a:lstStyle/>
                    <a:p>
                      <a:r>
                        <a:rPr lang="de-DE" dirty="0"/>
                        <a:t>Submission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Trajectory</a:t>
                      </a:r>
                      <a:r>
                        <a:rPr lang="de-DE" dirty="0"/>
                        <a:t> Submission </a:t>
                      </a:r>
                      <a:r>
                        <a:rPr lang="de-DE" dirty="0" err="1"/>
                        <a:t>Req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Supported in v16 </a:t>
                      </a:r>
                      <a:r>
                        <a:rPr lang="de-DE" sz="1400" dirty="0" err="1"/>
                        <a:t>flavour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57123"/>
                  </a:ext>
                </a:extLst>
              </a:tr>
              <a:tr h="71016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Configuration</a:t>
                      </a:r>
                      <a:r>
                        <a:rPr lang="de-DE" dirty="0"/>
                        <a:t> Profile Submission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Supported but CPs </a:t>
                      </a:r>
                      <a:r>
                        <a:rPr lang="de-DE" sz="1400" dirty="0" err="1"/>
                        <a:t>are</a:t>
                      </a:r>
                      <a:r>
                        <a:rPr lang="de-DE" sz="1400" dirty="0"/>
                        <a:t> not </a:t>
                      </a:r>
                      <a:r>
                        <a:rPr lang="de-DE" sz="1400" dirty="0" err="1"/>
                        <a:t>persisted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57059"/>
                  </a:ext>
                </a:extLst>
              </a:tr>
              <a:tr h="71016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Event </a:t>
                      </a:r>
                      <a:r>
                        <a:rPr lang="de-DE" dirty="0" err="1"/>
                        <a:t>Sequence</a:t>
                      </a:r>
                      <a:r>
                        <a:rPr lang="de-DE" dirty="0"/>
                        <a:t> Submission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206728"/>
                  </a:ext>
                </a:extLst>
              </a:tr>
              <a:tr h="71016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DDOR Scan Pattern Submission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570822"/>
                  </a:ext>
                </a:extLst>
              </a:tr>
              <a:tr h="71016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Service Instance </a:t>
                      </a:r>
                      <a:r>
                        <a:rPr lang="de-DE" dirty="0" err="1"/>
                        <a:t>Configuration</a:t>
                      </a:r>
                      <a:r>
                        <a:rPr lang="de-DE" dirty="0"/>
                        <a:t>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48042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0A11289-1D8C-4C49-9A95-AC08ACC2A7A9}"/>
              </a:ext>
            </a:extLst>
          </p:cNvPr>
          <p:cNvSpPr txBox="1">
            <a:spLocks/>
          </p:cNvSpPr>
          <p:nvPr/>
        </p:nvSpPr>
        <p:spPr>
          <a:xfrm>
            <a:off x="577880" y="274637"/>
            <a:ext cx="8229600" cy="73484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kern="0" dirty="0"/>
              <a:t>SMURF – Implementation Status</a:t>
            </a:r>
            <a:br>
              <a:rPr lang="en-US" kern="0" dirty="0"/>
            </a:br>
            <a:endParaRPr lang="en-US" kern="0" dirty="0"/>
          </a:p>
        </p:txBody>
      </p:sp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F6EA8FD9-1345-4BB4-BA4D-B55D226E8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8506" y="1892800"/>
            <a:ext cx="530279" cy="530279"/>
          </a:xfrm>
          <a:prstGeom prst="rect">
            <a:avLst/>
          </a:prstGeom>
        </p:spPr>
      </p:pic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77CEB202-E180-4C2D-B4C2-35F4DDE29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8506" y="2555160"/>
            <a:ext cx="530279" cy="530279"/>
          </a:xfrm>
          <a:prstGeom prst="rect">
            <a:avLst/>
          </a:prstGeom>
        </p:spPr>
      </p:pic>
      <p:pic>
        <p:nvPicPr>
          <p:cNvPr id="7" name="Graphic 6" descr="Close">
            <a:extLst>
              <a:ext uri="{FF2B5EF4-FFF2-40B4-BE49-F238E27FC236}">
                <a16:creationId xmlns:a16="http://schemas.microsoft.com/office/drawing/2014/main" id="{5FB86797-3BE4-49AA-A100-74705AFED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8505" y="3242283"/>
            <a:ext cx="530279" cy="530279"/>
          </a:xfrm>
          <a:prstGeom prst="rect">
            <a:avLst/>
          </a:prstGeom>
        </p:spPr>
      </p:pic>
      <p:pic>
        <p:nvPicPr>
          <p:cNvPr id="8" name="Graphic 7" descr="Close">
            <a:extLst>
              <a:ext uri="{FF2B5EF4-FFF2-40B4-BE49-F238E27FC236}">
                <a16:creationId xmlns:a16="http://schemas.microsoft.com/office/drawing/2014/main" id="{DF6E334C-784D-4026-AB64-3E4C94F76D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8505" y="4008466"/>
            <a:ext cx="530279" cy="530279"/>
          </a:xfrm>
          <a:prstGeom prst="rect">
            <a:avLst/>
          </a:prstGeom>
        </p:spPr>
      </p:pic>
      <p:pic>
        <p:nvPicPr>
          <p:cNvPr id="9" name="Graphic 8" descr="Close">
            <a:extLst>
              <a:ext uri="{FF2B5EF4-FFF2-40B4-BE49-F238E27FC236}">
                <a16:creationId xmlns:a16="http://schemas.microsoft.com/office/drawing/2014/main" id="{CDD96139-4DB9-471C-A04D-7FE73424F4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8505" y="4720305"/>
            <a:ext cx="530279" cy="5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5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Outline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DE569C-6BDE-4110-8D18-7C4EF2EA8BEB}"/>
              </a:ext>
            </a:extLst>
          </p:cNvPr>
          <p:cNvSpPr txBox="1"/>
          <p:nvPr/>
        </p:nvSpPr>
        <p:spPr>
          <a:xfrm>
            <a:off x="544940" y="1355130"/>
            <a:ext cx="80211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e-DE" sz="2800" b="0" dirty="0"/>
          </a:p>
          <a:p>
            <a:pPr marL="457200" lvl="0" indent="-457200">
              <a:buFont typeface="+mj-lt"/>
              <a:buAutoNum type="arabicPeriod"/>
            </a:pPr>
            <a:r>
              <a:rPr lang="de-DE" sz="2800" b="0" dirty="0"/>
              <a:t>Ground Station Scheduling Next Generation – a </a:t>
            </a:r>
            <a:r>
              <a:rPr lang="de-DE" sz="2800" b="0" dirty="0" err="1"/>
              <a:t>brief</a:t>
            </a:r>
            <a:r>
              <a:rPr lang="de-DE" sz="2800" b="0" dirty="0"/>
              <a:t> </a:t>
            </a:r>
            <a:r>
              <a:rPr lang="de-DE" sz="2800" b="0" dirty="0" err="1"/>
              <a:t>overview</a:t>
            </a:r>
            <a:endParaRPr lang="de-DE" sz="2800" b="0" dirty="0"/>
          </a:p>
          <a:p>
            <a:pPr marL="457200" lvl="0" indent="-457200">
              <a:buFont typeface="+mj-lt"/>
              <a:buAutoNum type="arabicPeriod"/>
            </a:pPr>
            <a:r>
              <a:rPr lang="de-DE" sz="2800" b="0" dirty="0"/>
              <a:t>SM Supported </a:t>
            </a:r>
            <a:r>
              <a:rPr lang="de-DE" sz="2800" b="0" dirty="0" err="1"/>
              <a:t>Entities</a:t>
            </a:r>
            <a:r>
              <a:rPr lang="de-DE" sz="2800" b="0" dirty="0"/>
              <a:t> and </a:t>
            </a:r>
            <a:r>
              <a:rPr lang="de-DE" sz="2800" b="0" dirty="0" err="1"/>
              <a:t>data</a:t>
            </a:r>
            <a:r>
              <a:rPr lang="de-DE" sz="2800" b="0" dirty="0"/>
              <a:t> </a:t>
            </a:r>
            <a:r>
              <a:rPr lang="de-DE" sz="2800" b="0" dirty="0" err="1"/>
              <a:t>structures</a:t>
            </a:r>
            <a:r>
              <a:rPr lang="de-DE" sz="2800" b="0" dirty="0"/>
              <a:t> in GSSNG </a:t>
            </a:r>
            <a:r>
              <a:rPr lang="de-DE" sz="2800" b="0" dirty="0" err="1"/>
              <a:t>database</a:t>
            </a:r>
            <a:endParaRPr lang="de-DE" sz="2800" b="0" dirty="0"/>
          </a:p>
          <a:p>
            <a:pPr marL="457200" lvl="0" indent="-457200">
              <a:buFont typeface="+mj-lt"/>
              <a:buAutoNum type="arabicPeriod"/>
            </a:pPr>
            <a:r>
              <a:rPr lang="de-DE" sz="2800" b="0" dirty="0"/>
              <a:t>SMURF </a:t>
            </a:r>
            <a:r>
              <a:rPr lang="de-DE" sz="2800" b="0" dirty="0" err="1"/>
              <a:t>implementation</a:t>
            </a:r>
            <a:r>
              <a:rPr lang="de-DE" sz="2800" b="0" dirty="0"/>
              <a:t> </a:t>
            </a:r>
            <a:r>
              <a:rPr lang="de-DE" sz="2800" b="0" dirty="0" err="1"/>
              <a:t>status</a:t>
            </a:r>
            <a:endParaRPr lang="de-DE" sz="2800" b="0" dirty="0"/>
          </a:p>
          <a:p>
            <a:pPr lvl="0"/>
            <a:endParaRPr lang="de-DE" sz="2000" b="0" dirty="0"/>
          </a:p>
          <a:p>
            <a:pPr lvl="0"/>
            <a:endParaRPr lang="de-DE" sz="2000" b="0" dirty="0"/>
          </a:p>
          <a:p>
            <a:pPr lvl="0"/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790"/>
            <a:ext cx="8229600" cy="734848"/>
          </a:xfrm>
        </p:spPr>
        <p:txBody>
          <a:bodyPr/>
          <a:lstStyle/>
          <a:p>
            <a:r>
              <a:rPr lang="en-US" dirty="0"/>
              <a:t>  Ground Station Scheduling Next Generation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9630AD-FD85-42D4-9237-4952F2264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0" y="2315255"/>
            <a:ext cx="9071840" cy="33412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201AAA-7982-4E0D-95FF-82E4539D4E6C}"/>
              </a:ext>
            </a:extLst>
          </p:cNvPr>
          <p:cNvSpPr txBox="1"/>
          <p:nvPr/>
        </p:nvSpPr>
        <p:spPr>
          <a:xfrm>
            <a:off x="457200" y="126367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0" dirty="0"/>
              <a:t>Web-</a:t>
            </a:r>
            <a:r>
              <a:rPr lang="de-DE" b="0" dirty="0" err="1"/>
              <a:t>Based</a:t>
            </a:r>
            <a:r>
              <a:rPr lang="de-DE" b="0" dirty="0"/>
              <a:t> Scheduling Software</a:t>
            </a:r>
          </a:p>
          <a:p>
            <a:pPr marL="285750" indent="-285750">
              <a:buFontTx/>
              <a:buChar char="-"/>
            </a:pPr>
            <a:r>
              <a:rPr lang="de-DE" b="0" dirty="0"/>
              <a:t>Implements </a:t>
            </a:r>
            <a:r>
              <a:rPr lang="de-DE" b="0" dirty="0" err="1"/>
              <a:t>some</a:t>
            </a:r>
            <a:r>
              <a:rPr lang="de-DE" b="0" dirty="0"/>
              <a:t> </a:t>
            </a:r>
            <a:r>
              <a:rPr lang="de-DE" b="0" dirty="0" err="1"/>
              <a:t>data</a:t>
            </a:r>
            <a:r>
              <a:rPr lang="de-DE" b="0" dirty="0"/>
              <a:t> </a:t>
            </a:r>
            <a:r>
              <a:rPr lang="de-DE" b="0" dirty="0" err="1"/>
              <a:t>structures</a:t>
            </a:r>
            <a:r>
              <a:rPr lang="de-DE" b="0" dirty="0"/>
              <a:t> </a:t>
            </a:r>
            <a:r>
              <a:rPr lang="de-DE" b="0" dirty="0" err="1"/>
              <a:t>from</a:t>
            </a:r>
            <a:r>
              <a:rPr lang="de-DE" b="0" dirty="0"/>
              <a:t> CSS-Service Management</a:t>
            </a:r>
          </a:p>
          <a:p>
            <a:pPr marL="285750" indent="-285750">
              <a:buFontTx/>
              <a:buChar char="-"/>
            </a:pPr>
            <a:r>
              <a:rPr lang="de-DE" b="0" dirty="0"/>
              <a:t>Scheduling </a:t>
            </a:r>
            <a:r>
              <a:rPr lang="de-DE" b="0" dirty="0" err="1"/>
              <a:t>revolves</a:t>
            </a:r>
            <a:r>
              <a:rPr lang="de-DE" b="0" dirty="0"/>
              <a:t> </a:t>
            </a:r>
            <a:r>
              <a:rPr lang="de-DE" b="0" dirty="0" err="1"/>
              <a:t>around</a:t>
            </a:r>
            <a:r>
              <a:rPr lang="de-DE" b="0" dirty="0"/>
              <a:t> </a:t>
            </a:r>
            <a:r>
              <a:rPr lang="de-DE" b="0" dirty="0" err="1"/>
              <a:t>the</a:t>
            </a:r>
            <a:r>
              <a:rPr lang="de-DE" b="0" dirty="0"/>
              <a:t> Service Package </a:t>
            </a:r>
            <a:r>
              <a:rPr lang="de-DE" b="0" dirty="0" err="1"/>
              <a:t>data</a:t>
            </a:r>
            <a:r>
              <a:rPr lang="de-DE" b="0" dirty="0"/>
              <a:t> </a:t>
            </a:r>
            <a:r>
              <a:rPr lang="de-DE" b="0" dirty="0" err="1"/>
              <a:t>entity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372808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331AB95-9A78-4F23-B38A-4298AECC0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9790"/>
            <a:ext cx="8229600" cy="734848"/>
          </a:xfrm>
        </p:spPr>
        <p:txBody>
          <a:bodyPr/>
          <a:lstStyle/>
          <a:p>
            <a:r>
              <a:rPr lang="en-US" dirty="0"/>
              <a:t>  Ground Station Scheduling Next Generation</a:t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EC233F-50B9-44ED-88D9-BD53DE8BA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30" y="2276850"/>
            <a:ext cx="6953250" cy="36957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30047D6-D7E1-4D8E-ADBC-E7598145D19F}"/>
              </a:ext>
            </a:extLst>
          </p:cNvPr>
          <p:cNvSpPr txBox="1"/>
          <p:nvPr/>
        </p:nvSpPr>
        <p:spPr>
          <a:xfrm>
            <a:off x="457200" y="11247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0" dirty="0"/>
              <a:t>Supports SPDF </a:t>
            </a:r>
          </a:p>
        </p:txBody>
      </p:sp>
    </p:spTree>
    <p:extLst>
      <p:ext uri="{BB962C8B-B14F-4D97-AF65-F5344CB8AC3E}">
        <p14:creationId xmlns:p14="http://schemas.microsoft.com/office/powerpoint/2010/main" val="327798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7E2FC2-2F1F-4771-B5EC-FD08AFCD8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344" y="1009485"/>
            <a:ext cx="5108456" cy="56564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C15F8D-A21F-4CAA-A9F5-1F5BAD0F0FED}"/>
              </a:ext>
            </a:extLst>
          </p:cNvPr>
          <p:cNvSpPr txBox="1"/>
          <p:nvPr/>
        </p:nvSpPr>
        <p:spPr>
          <a:xfrm>
            <a:off x="457200" y="1124699"/>
            <a:ext cx="2962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b="0" dirty="0"/>
              <a:t>Supports Simple Schedule v9 and v16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1A6E086-0373-493E-A21A-C91D5BF1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9790"/>
            <a:ext cx="8229600" cy="734848"/>
          </a:xfrm>
        </p:spPr>
        <p:txBody>
          <a:bodyPr/>
          <a:lstStyle/>
          <a:p>
            <a:r>
              <a:rPr lang="en-US" dirty="0"/>
              <a:t>  Ground Station Scheduling Next Generation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1DDF8F-DAE0-42CF-9937-F4EEF346C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Entities</a:t>
            </a:r>
            <a:r>
              <a:rPr lang="de-DE" dirty="0"/>
              <a:t> in GSSNG Database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A0454E-675A-4C5C-AAE0-4085AA96B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3"/>
          <a:stretch/>
        </p:blipFill>
        <p:spPr>
          <a:xfrm>
            <a:off x="3112610" y="935309"/>
            <a:ext cx="5569041" cy="51929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F2D8FEB-FFDD-41F4-8BC1-B99BDC0C0B8D}"/>
              </a:ext>
            </a:extLst>
          </p:cNvPr>
          <p:cNvSpPr txBox="1"/>
          <p:nvPr/>
        </p:nvSpPr>
        <p:spPr>
          <a:xfrm>
            <a:off x="462350" y="1355129"/>
            <a:ext cx="22662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0" dirty="0"/>
              <a:t>A </a:t>
            </a:r>
            <a:r>
              <a:rPr lang="de-DE" b="0" dirty="0" err="1"/>
              <a:t>few</a:t>
            </a:r>
            <a:r>
              <a:rPr lang="de-DE" b="0" dirty="0"/>
              <a:t> </a:t>
            </a:r>
            <a:r>
              <a:rPr lang="de-DE" b="0" dirty="0" err="1"/>
              <a:t>data</a:t>
            </a:r>
            <a:r>
              <a:rPr lang="de-DE" b="0" dirty="0"/>
              <a:t> </a:t>
            </a:r>
            <a:r>
              <a:rPr lang="de-DE" b="0" dirty="0" err="1"/>
              <a:t>entities</a:t>
            </a:r>
            <a:r>
              <a:rPr lang="de-DE" b="0" dirty="0"/>
              <a:t> </a:t>
            </a:r>
            <a:r>
              <a:rPr lang="de-DE" b="0" dirty="0" err="1"/>
              <a:t>from</a:t>
            </a:r>
            <a:r>
              <a:rPr lang="de-DE" b="0" dirty="0"/>
              <a:t> CSS-SM </a:t>
            </a:r>
            <a:r>
              <a:rPr lang="de-DE" b="0" dirty="0" err="1"/>
              <a:t>were</a:t>
            </a:r>
            <a:r>
              <a:rPr lang="de-DE" b="0" dirty="0"/>
              <a:t> </a:t>
            </a:r>
            <a:r>
              <a:rPr lang="de-DE" b="0" dirty="0" err="1"/>
              <a:t>chosen</a:t>
            </a:r>
            <a:r>
              <a:rPr lang="de-DE" b="0" dirty="0"/>
              <a:t> </a:t>
            </a:r>
            <a:r>
              <a:rPr lang="de-DE" b="0" dirty="0" err="1"/>
              <a:t>to</a:t>
            </a:r>
            <a:r>
              <a:rPr lang="de-DE" b="0" dirty="0"/>
              <a:t> </a:t>
            </a:r>
            <a:r>
              <a:rPr lang="de-DE" b="0" dirty="0" err="1"/>
              <a:t>be</a:t>
            </a:r>
            <a:r>
              <a:rPr lang="de-DE" b="0" dirty="0"/>
              <a:t> </a:t>
            </a:r>
            <a:r>
              <a:rPr lang="de-DE" b="0" dirty="0" err="1"/>
              <a:t>persisted</a:t>
            </a:r>
            <a:r>
              <a:rPr lang="de-DE" b="0" dirty="0"/>
              <a:t> in a Relational </a:t>
            </a:r>
            <a:r>
              <a:rPr lang="de-DE" b="0" dirty="0" err="1"/>
              <a:t>database</a:t>
            </a:r>
            <a:r>
              <a:rPr lang="de-DE" b="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0" dirty="0" err="1"/>
              <a:t>Mainly</a:t>
            </a:r>
            <a:r>
              <a:rPr lang="de-DE" b="0" dirty="0"/>
              <a:t> </a:t>
            </a:r>
            <a:r>
              <a:rPr lang="de-DE" b="0" dirty="0" err="1"/>
              <a:t>entities</a:t>
            </a:r>
            <a:r>
              <a:rPr lang="de-DE" b="0" dirty="0"/>
              <a:t> </a:t>
            </a:r>
            <a:r>
              <a:rPr lang="de-DE" b="0" dirty="0" err="1"/>
              <a:t>with</a:t>
            </a:r>
            <a:r>
              <a:rPr lang="de-DE" b="0" dirty="0"/>
              <a:t> </a:t>
            </a:r>
            <a:r>
              <a:rPr lang="de-DE" b="0" dirty="0" err="1"/>
              <a:t>relation</a:t>
            </a:r>
            <a:r>
              <a:rPr lang="de-DE" b="0" dirty="0"/>
              <a:t> </a:t>
            </a:r>
            <a:r>
              <a:rPr lang="de-DE" b="0" dirty="0" err="1"/>
              <a:t>to</a:t>
            </a:r>
            <a:r>
              <a:rPr lang="de-DE" b="0" dirty="0"/>
              <a:t> Service Package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0" dirty="0"/>
              <a:t>Database </a:t>
            </a:r>
            <a:r>
              <a:rPr lang="de-DE" b="0" dirty="0" err="1"/>
              <a:t>Tables</a:t>
            </a:r>
            <a:r>
              <a:rPr lang="de-DE" b="0" dirty="0"/>
              <a:t> </a:t>
            </a:r>
            <a:r>
              <a:rPr lang="de-DE" b="0" dirty="0" err="1"/>
              <a:t>from</a:t>
            </a:r>
            <a:r>
              <a:rPr lang="de-DE" b="0" dirty="0"/>
              <a:t> CSS-SM </a:t>
            </a:r>
            <a:r>
              <a:rPr lang="de-DE" b="0" dirty="0" err="1"/>
              <a:t>are</a:t>
            </a:r>
            <a:r>
              <a:rPr lang="de-DE" b="0" dirty="0"/>
              <a:t> </a:t>
            </a:r>
            <a:r>
              <a:rPr lang="de-DE" b="0" dirty="0" err="1"/>
              <a:t>marked</a:t>
            </a:r>
            <a:r>
              <a:rPr lang="de-DE" b="0" dirty="0"/>
              <a:t> </a:t>
            </a:r>
            <a:r>
              <a:rPr lang="de-DE" b="0" dirty="0" err="1"/>
              <a:t>wtih</a:t>
            </a:r>
            <a:r>
              <a:rPr lang="de-DE" b="0" dirty="0"/>
              <a:t> „</a:t>
            </a:r>
            <a:r>
              <a:rPr lang="de-DE" b="0" dirty="0" err="1"/>
              <a:t>sm</a:t>
            </a:r>
            <a:r>
              <a:rPr lang="de-DE" b="0" dirty="0"/>
              <a:t>“</a:t>
            </a:r>
          </a:p>
          <a:p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28890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SMURF – Implementation Status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06AB2B-5685-41D0-984B-D85FE9B7F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98192"/>
              </p:ext>
            </p:extLst>
          </p:nvPr>
        </p:nvGraphicFramePr>
        <p:xfrm>
          <a:off x="457200" y="2008015"/>
          <a:ext cx="8300946" cy="344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399">
                  <a:extLst>
                    <a:ext uri="{9D8B030D-6E8A-4147-A177-3AD203B41FA5}">
                      <a16:colId xmlns:a16="http://schemas.microsoft.com/office/drawing/2014/main" val="940147667"/>
                    </a:ext>
                  </a:extLst>
                </a:gridCol>
                <a:gridCol w="2165501">
                  <a:extLst>
                    <a:ext uri="{9D8B030D-6E8A-4147-A177-3AD203B41FA5}">
                      <a16:colId xmlns:a16="http://schemas.microsoft.com/office/drawing/2014/main" val="2416500058"/>
                    </a:ext>
                  </a:extLst>
                </a:gridCol>
                <a:gridCol w="1689820">
                  <a:extLst>
                    <a:ext uri="{9D8B030D-6E8A-4147-A177-3AD203B41FA5}">
                      <a16:colId xmlns:a16="http://schemas.microsoft.com/office/drawing/2014/main" val="4094024404"/>
                    </a:ext>
                  </a:extLst>
                </a:gridCol>
                <a:gridCol w="1728226">
                  <a:extLst>
                    <a:ext uri="{9D8B030D-6E8A-4147-A177-3AD203B41FA5}">
                      <a16:colId xmlns:a16="http://schemas.microsoft.com/office/drawing/2014/main" val="4274637229"/>
                    </a:ext>
                  </a:extLst>
                </a:gridCol>
              </a:tblGrid>
              <a:tr h="62364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Request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Data </a:t>
                      </a:r>
                      <a:r>
                        <a:rPr lang="de-DE" dirty="0" err="1"/>
                        <a:t>Entities</a:t>
                      </a:r>
                      <a:r>
                        <a:rPr lang="de-DE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Implementation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44957"/>
                  </a:ext>
                </a:extLst>
              </a:tr>
              <a:tr h="1133985"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Planning</a:t>
                      </a:r>
                      <a:r>
                        <a:rPr lang="de-DE" dirty="0"/>
                        <a:t> Information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57123"/>
                  </a:ext>
                </a:extLst>
              </a:tr>
              <a:tr h="652858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Report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Simple 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Applicable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to</a:t>
                      </a:r>
                      <a:r>
                        <a:rPr lang="de-DE" sz="1400" dirty="0"/>
                        <a:t> all SCHEDULED </a:t>
                      </a:r>
                      <a:r>
                        <a:rPr lang="de-DE" sz="1400" dirty="0" err="1"/>
                        <a:t>service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packages</a:t>
                      </a:r>
                      <a:r>
                        <a:rPr lang="de-DE" sz="1400" dirty="0"/>
                        <a:t> in </a:t>
                      </a:r>
                      <a:r>
                        <a:rPr lang="de-DE" sz="1400" dirty="0" err="1"/>
                        <a:t>our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system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206728"/>
                  </a:ext>
                </a:extLst>
              </a:tr>
              <a:tr h="722287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Accounting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Waiting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CCSDS </a:t>
                      </a:r>
                      <a:r>
                        <a:rPr lang="de-DE" sz="1400" dirty="0" err="1"/>
                        <a:t>recommendation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570822"/>
                  </a:ext>
                </a:extLst>
              </a:tr>
            </a:tbl>
          </a:graphicData>
        </a:graphic>
      </p:graphicFrame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A2D98982-841E-49BB-A580-B527E7848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92985" y="3813050"/>
            <a:ext cx="530279" cy="530279"/>
          </a:xfrm>
          <a:prstGeom prst="rect">
            <a:avLst/>
          </a:prstGeom>
        </p:spPr>
      </p:pic>
      <p:pic>
        <p:nvPicPr>
          <p:cNvPr id="9" name="Graphic 8" descr="Close">
            <a:extLst>
              <a:ext uri="{FF2B5EF4-FFF2-40B4-BE49-F238E27FC236}">
                <a16:creationId xmlns:a16="http://schemas.microsoft.com/office/drawing/2014/main" id="{B66D7705-0348-4786-B69E-7285EC3A7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2985" y="4811580"/>
            <a:ext cx="530279" cy="530279"/>
          </a:xfrm>
          <a:prstGeom prst="rect">
            <a:avLst/>
          </a:prstGeom>
        </p:spPr>
      </p:pic>
      <p:pic>
        <p:nvPicPr>
          <p:cNvPr id="10" name="Graphic 9" descr="Close">
            <a:extLst>
              <a:ext uri="{FF2B5EF4-FFF2-40B4-BE49-F238E27FC236}">
                <a16:creationId xmlns:a16="http://schemas.microsoft.com/office/drawing/2014/main" id="{80151788-8799-4061-93AB-1DECBDC4D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2985" y="2937126"/>
            <a:ext cx="530279" cy="5302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1FFE0C-080B-4585-87E9-5302B06CE6B4}"/>
              </a:ext>
            </a:extLst>
          </p:cNvPr>
          <p:cNvSpPr txBox="1"/>
          <p:nvPr/>
        </p:nvSpPr>
        <p:spPr>
          <a:xfrm>
            <a:off x="448626" y="102738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0" dirty="0" err="1"/>
              <a:t>Priority</a:t>
            </a:r>
            <a:r>
              <a:rPr lang="de-DE" b="0" dirty="0"/>
              <a:t> was </a:t>
            </a:r>
            <a:r>
              <a:rPr lang="de-DE" b="0" dirty="0" err="1"/>
              <a:t>given</a:t>
            </a:r>
            <a:r>
              <a:rPr lang="de-DE" b="0" dirty="0"/>
              <a:t> </a:t>
            </a:r>
            <a:r>
              <a:rPr lang="de-DE" b="0" dirty="0" err="1"/>
              <a:t>to</a:t>
            </a:r>
            <a:r>
              <a:rPr lang="de-DE" b="0" dirty="0"/>
              <a:t> </a:t>
            </a:r>
            <a:r>
              <a:rPr lang="de-DE" b="0" dirty="0" err="1"/>
              <a:t>those</a:t>
            </a:r>
            <a:r>
              <a:rPr lang="de-DE" b="0" dirty="0"/>
              <a:t> </a:t>
            </a:r>
            <a:r>
              <a:rPr lang="de-DE" b="0" dirty="0" err="1"/>
              <a:t>requests</a:t>
            </a:r>
            <a:r>
              <a:rPr lang="de-DE" b="0" dirty="0"/>
              <a:t> </a:t>
            </a:r>
            <a:r>
              <a:rPr lang="de-DE" b="0" dirty="0" err="1"/>
              <a:t>necessary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</a:t>
            </a:r>
            <a:r>
              <a:rPr lang="de-DE" b="0" dirty="0" err="1"/>
              <a:t>the</a:t>
            </a:r>
            <a:r>
              <a:rPr lang="de-DE" b="0" dirty="0"/>
              <a:t> </a:t>
            </a:r>
            <a:r>
              <a:rPr lang="de-DE" b="0" dirty="0" err="1"/>
              <a:t>purpose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</a:t>
            </a:r>
            <a:r>
              <a:rPr lang="de-DE" b="0" dirty="0" err="1"/>
              <a:t>scheduling</a:t>
            </a:r>
            <a:r>
              <a:rPr lang="de-DE" b="0" dirty="0"/>
              <a:t> and </a:t>
            </a:r>
            <a:r>
              <a:rPr lang="de-DE" b="0" dirty="0" err="1"/>
              <a:t>booking</a:t>
            </a:r>
            <a:r>
              <a:rPr lang="de-DE" b="0" dirty="0"/>
              <a:t> </a:t>
            </a:r>
            <a:r>
              <a:rPr lang="de-DE" b="0" dirty="0" err="1"/>
              <a:t>resources</a:t>
            </a:r>
            <a:r>
              <a:rPr lang="de-DE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26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756C2D4-68D5-4E26-A467-C36BC08A0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64767"/>
              </p:ext>
            </p:extLst>
          </p:nvPr>
        </p:nvGraphicFramePr>
        <p:xfrm>
          <a:off x="462665" y="1124700"/>
          <a:ext cx="8224135" cy="5223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336">
                  <a:extLst>
                    <a:ext uri="{9D8B030D-6E8A-4147-A177-3AD203B41FA5}">
                      <a16:colId xmlns:a16="http://schemas.microsoft.com/office/drawing/2014/main" val="940147667"/>
                    </a:ext>
                  </a:extLst>
                </a:gridCol>
                <a:gridCol w="2295683">
                  <a:extLst>
                    <a:ext uri="{9D8B030D-6E8A-4147-A177-3AD203B41FA5}">
                      <a16:colId xmlns:a16="http://schemas.microsoft.com/office/drawing/2014/main" val="2416500058"/>
                    </a:ext>
                  </a:extLst>
                </a:gridCol>
                <a:gridCol w="2034781">
                  <a:extLst>
                    <a:ext uri="{9D8B030D-6E8A-4147-A177-3AD203B41FA5}">
                      <a16:colId xmlns:a16="http://schemas.microsoft.com/office/drawing/2014/main" val="4094024404"/>
                    </a:ext>
                  </a:extLst>
                </a:gridCol>
                <a:gridCol w="2079335">
                  <a:extLst>
                    <a:ext uri="{9D8B030D-6E8A-4147-A177-3AD203B41FA5}">
                      <a16:colId xmlns:a16="http://schemas.microsoft.com/office/drawing/2014/main" val="2782400732"/>
                    </a:ext>
                  </a:extLst>
                </a:gridCol>
              </a:tblGrid>
              <a:tr h="508866">
                <a:tc>
                  <a:txBody>
                    <a:bodyPr/>
                    <a:lstStyle/>
                    <a:p>
                      <a:r>
                        <a:rPr lang="de-DE" dirty="0"/>
                        <a:t>Request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Data </a:t>
                      </a:r>
                      <a:r>
                        <a:rPr lang="de-DE" dirty="0" err="1"/>
                        <a:t>Entities</a:t>
                      </a:r>
                      <a:r>
                        <a:rPr lang="de-DE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Implementation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Comment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44957"/>
                  </a:ext>
                </a:extLst>
              </a:tr>
              <a:tr h="508866">
                <a:tc rowSpan="7">
                  <a:txBody>
                    <a:bodyPr/>
                    <a:lstStyle/>
                    <a:p>
                      <a:r>
                        <a:rPr lang="de-DE" dirty="0"/>
                        <a:t>Information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Configuration</a:t>
                      </a:r>
                      <a:r>
                        <a:rPr lang="de-DE" dirty="0"/>
                        <a:t> Profile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Placeholder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implementation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57123"/>
                  </a:ext>
                </a:extLst>
              </a:tr>
              <a:tr h="50886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Event </a:t>
                      </a:r>
                      <a:r>
                        <a:rPr lang="de-DE" dirty="0" err="1"/>
                        <a:t>Sequence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May </a:t>
                      </a:r>
                      <a:r>
                        <a:rPr lang="de-DE" sz="1400" dirty="0" err="1"/>
                        <a:t>be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implemented</a:t>
                      </a:r>
                      <a:r>
                        <a:rPr lang="de-DE" sz="1400" dirty="0"/>
                        <a:t> in </a:t>
                      </a:r>
                      <a:r>
                        <a:rPr lang="de-DE" sz="1400" dirty="0" err="1"/>
                        <a:t>the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future</a:t>
                      </a:r>
                      <a:r>
                        <a:rPr lang="de-DE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57059"/>
                  </a:ext>
                </a:extLst>
              </a:tr>
              <a:tr h="50886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Service Agreement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Waiting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standards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206728"/>
                  </a:ext>
                </a:extLst>
              </a:tr>
              <a:tr h="50886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Service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Available</a:t>
                      </a:r>
                      <a:r>
                        <a:rPr lang="de-DE" sz="1400" dirty="0"/>
                        <a:t> on </a:t>
                      </a:r>
                      <a:r>
                        <a:rPr lang="de-DE" sz="1400" dirty="0" err="1"/>
                        <a:t>demand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as</a:t>
                      </a:r>
                      <a:r>
                        <a:rPr lang="de-DE" sz="1400" dirty="0"/>
                        <a:t> SPDF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570822"/>
                  </a:ext>
                </a:extLst>
              </a:tr>
              <a:tr h="50886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Trajectory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/>
                        <a:t>Trajectory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data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is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fetched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from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our</a:t>
                      </a:r>
                      <a:r>
                        <a:rPr lang="de-DE" sz="1400" dirty="0"/>
                        <a:t> internal FD </a:t>
                      </a:r>
                      <a:r>
                        <a:rPr lang="de-DE" sz="1400" dirty="0" err="1"/>
                        <a:t>service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by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requesting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norad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ids</a:t>
                      </a:r>
                      <a:r>
                        <a:rPr lang="de-DE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480421"/>
                  </a:ext>
                </a:extLst>
              </a:tr>
              <a:tr h="50886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DDOR Scan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1910"/>
                  </a:ext>
                </a:extLst>
              </a:tr>
              <a:tr h="50886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Service Instance </a:t>
                      </a:r>
                      <a:r>
                        <a:rPr lang="de-DE" dirty="0" err="1"/>
                        <a:t>Configuration</a:t>
                      </a:r>
                      <a:r>
                        <a:rPr lang="de-DE" dirty="0"/>
                        <a:t> File (SICF)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Implementation in SM </a:t>
                      </a:r>
                      <a:r>
                        <a:rPr lang="de-DE" sz="1600" dirty="0" err="1"/>
                        <a:t>context</a:t>
                      </a:r>
                      <a:r>
                        <a:rPr lang="de-DE" sz="1600" dirty="0"/>
                        <a:t> not in </a:t>
                      </a:r>
                      <a:r>
                        <a:rPr lang="de-DE" sz="1600" dirty="0" err="1"/>
                        <a:t>place</a:t>
                      </a:r>
                      <a:r>
                        <a:rPr lang="de-DE" sz="1600" dirty="0"/>
                        <a:t>, but </a:t>
                      </a:r>
                      <a:r>
                        <a:rPr lang="de-DE" sz="1600" dirty="0" err="1"/>
                        <a:t>file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is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used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237634"/>
                  </a:ext>
                </a:extLst>
              </a:tr>
            </a:tbl>
          </a:graphicData>
        </a:graphic>
      </p:graphicFrame>
      <p:sp>
        <p:nvSpPr>
          <p:cNvPr id="18" name="Title 1">
            <a:extLst>
              <a:ext uri="{FF2B5EF4-FFF2-40B4-BE49-F238E27FC236}">
                <a16:creationId xmlns:a16="http://schemas.microsoft.com/office/drawing/2014/main" id="{5F5F95C0-C446-4332-8CCD-78F0F510CBDB}"/>
              </a:ext>
            </a:extLst>
          </p:cNvPr>
          <p:cNvSpPr txBox="1">
            <a:spLocks/>
          </p:cNvSpPr>
          <p:nvPr/>
        </p:nvSpPr>
        <p:spPr>
          <a:xfrm>
            <a:off x="577880" y="274414"/>
            <a:ext cx="8229600" cy="73484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kern="0"/>
              <a:t>SMURF – Implementation Status</a:t>
            </a:r>
            <a:br>
              <a:rPr lang="en-US" kern="0"/>
            </a:br>
            <a:endParaRPr lang="en-US" kern="0" dirty="0"/>
          </a:p>
        </p:txBody>
      </p:sp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94F82146-0297-4D00-B1D5-111623385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2708" y="1808210"/>
            <a:ext cx="530279" cy="530279"/>
          </a:xfrm>
          <a:prstGeom prst="rect">
            <a:avLst/>
          </a:prstGeom>
        </p:spPr>
      </p:pic>
      <p:pic>
        <p:nvPicPr>
          <p:cNvPr id="21" name="Graphic 20" descr="Checkmark">
            <a:extLst>
              <a:ext uri="{FF2B5EF4-FFF2-40B4-BE49-F238E27FC236}">
                <a16:creationId xmlns:a16="http://schemas.microsoft.com/office/drawing/2014/main" id="{F2CE15D5-7DEB-4905-8E03-A83C6BF91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2708" y="3275380"/>
            <a:ext cx="530279" cy="530279"/>
          </a:xfrm>
          <a:prstGeom prst="rect">
            <a:avLst/>
          </a:prstGeom>
        </p:spPr>
      </p:pic>
      <p:pic>
        <p:nvPicPr>
          <p:cNvPr id="22" name="Graphic 21" descr="Checkmark">
            <a:extLst>
              <a:ext uri="{FF2B5EF4-FFF2-40B4-BE49-F238E27FC236}">
                <a16:creationId xmlns:a16="http://schemas.microsoft.com/office/drawing/2014/main" id="{30815F78-81F9-42CC-ADEC-FBC1B296D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2708" y="4089276"/>
            <a:ext cx="530279" cy="530279"/>
          </a:xfrm>
          <a:prstGeom prst="rect">
            <a:avLst/>
          </a:prstGeom>
        </p:spPr>
      </p:pic>
      <p:pic>
        <p:nvPicPr>
          <p:cNvPr id="23" name="Graphic 22" descr="Close">
            <a:extLst>
              <a:ext uri="{FF2B5EF4-FFF2-40B4-BE49-F238E27FC236}">
                <a16:creationId xmlns:a16="http://schemas.microsoft.com/office/drawing/2014/main" id="{4446C52B-EAA6-450D-9638-9A0B84A2FB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2707" y="2238445"/>
            <a:ext cx="530279" cy="530279"/>
          </a:xfrm>
          <a:prstGeom prst="rect">
            <a:avLst/>
          </a:prstGeom>
        </p:spPr>
      </p:pic>
      <p:pic>
        <p:nvPicPr>
          <p:cNvPr id="25" name="Graphic 24" descr="Close">
            <a:extLst>
              <a:ext uri="{FF2B5EF4-FFF2-40B4-BE49-F238E27FC236}">
                <a16:creationId xmlns:a16="http://schemas.microsoft.com/office/drawing/2014/main" id="{166619F2-F025-44BC-ACBA-C7607BE36E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2707" y="2737710"/>
            <a:ext cx="530279" cy="530279"/>
          </a:xfrm>
          <a:prstGeom prst="rect">
            <a:avLst/>
          </a:prstGeom>
        </p:spPr>
      </p:pic>
      <p:pic>
        <p:nvPicPr>
          <p:cNvPr id="30" name="Graphic 29" descr="Close">
            <a:extLst>
              <a:ext uri="{FF2B5EF4-FFF2-40B4-BE49-F238E27FC236}">
                <a16:creationId xmlns:a16="http://schemas.microsoft.com/office/drawing/2014/main" id="{E423361C-5C3B-450F-B4E7-34B901FED2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7491" y="4773175"/>
            <a:ext cx="530279" cy="530279"/>
          </a:xfrm>
          <a:prstGeom prst="rect">
            <a:avLst/>
          </a:prstGeom>
        </p:spPr>
      </p:pic>
      <p:pic>
        <p:nvPicPr>
          <p:cNvPr id="12" name="Graphic 11" descr="Checkmark">
            <a:extLst>
              <a:ext uri="{FF2B5EF4-FFF2-40B4-BE49-F238E27FC236}">
                <a16:creationId xmlns:a16="http://schemas.microsoft.com/office/drawing/2014/main" id="{7ECCDF9F-47F7-4004-B7DE-127733921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2706" y="5542662"/>
            <a:ext cx="530279" cy="5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86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756C2D4-68D5-4E26-A467-C36BC08A0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853180"/>
              </p:ext>
            </p:extLst>
          </p:nvPr>
        </p:nvGraphicFramePr>
        <p:xfrm>
          <a:off x="462665" y="894270"/>
          <a:ext cx="8224135" cy="4820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64">
                  <a:extLst>
                    <a:ext uri="{9D8B030D-6E8A-4147-A177-3AD203B41FA5}">
                      <a16:colId xmlns:a16="http://schemas.microsoft.com/office/drawing/2014/main" val="940147667"/>
                    </a:ext>
                  </a:extLst>
                </a:gridCol>
                <a:gridCol w="2931905">
                  <a:extLst>
                    <a:ext uri="{9D8B030D-6E8A-4147-A177-3AD203B41FA5}">
                      <a16:colId xmlns:a16="http://schemas.microsoft.com/office/drawing/2014/main" val="2416500058"/>
                    </a:ext>
                  </a:extLst>
                </a:gridCol>
                <a:gridCol w="1684083">
                  <a:extLst>
                    <a:ext uri="{9D8B030D-6E8A-4147-A177-3AD203B41FA5}">
                      <a16:colId xmlns:a16="http://schemas.microsoft.com/office/drawing/2014/main" val="4094024404"/>
                    </a:ext>
                  </a:extLst>
                </a:gridCol>
                <a:gridCol w="1684083">
                  <a:extLst>
                    <a:ext uri="{9D8B030D-6E8A-4147-A177-3AD203B41FA5}">
                      <a16:colId xmlns:a16="http://schemas.microsoft.com/office/drawing/2014/main" val="136113732"/>
                    </a:ext>
                  </a:extLst>
                </a:gridCol>
              </a:tblGrid>
              <a:tr h="682999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Request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Data </a:t>
                      </a:r>
                      <a:r>
                        <a:rPr lang="de-DE" dirty="0" err="1"/>
                        <a:t>Entities</a:t>
                      </a:r>
                      <a:r>
                        <a:rPr lang="de-DE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Implementation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44957"/>
                  </a:ext>
                </a:extLst>
              </a:tr>
              <a:tr h="593126">
                <a:tc rowSpan="7">
                  <a:txBody>
                    <a:bodyPr/>
                    <a:lstStyle/>
                    <a:p>
                      <a:pPr algn="ctr"/>
                      <a:r>
                        <a:rPr lang="de-DE" dirty="0"/>
                        <a:t>Service Package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New Online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Supported via REST </a:t>
                      </a:r>
                      <a:r>
                        <a:rPr lang="de-DE" sz="1400" dirty="0" err="1"/>
                        <a:t>or</a:t>
                      </a:r>
                      <a:r>
                        <a:rPr lang="de-DE" sz="1400" dirty="0"/>
                        <a:t> ftp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557123"/>
                  </a:ext>
                </a:extLst>
              </a:tr>
              <a:tr h="57789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err="1"/>
                        <a:t>Replace</a:t>
                      </a:r>
                      <a:r>
                        <a:rPr lang="de-DE" sz="1800" dirty="0"/>
                        <a:t> Online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57059"/>
                  </a:ext>
                </a:extLst>
              </a:tr>
              <a:tr h="57789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New </a:t>
                      </a:r>
                      <a:r>
                        <a:rPr lang="de-DE" sz="1800" dirty="0" err="1"/>
                        <a:t>Offiline</a:t>
                      </a:r>
                      <a:r>
                        <a:rPr lang="de-DE" sz="1800" dirty="0"/>
                        <a:t>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206728"/>
                  </a:ext>
                </a:extLst>
              </a:tr>
              <a:tr h="57789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err="1"/>
                        <a:t>Replace</a:t>
                      </a:r>
                      <a:r>
                        <a:rPr lang="de-DE" sz="1800" dirty="0"/>
                        <a:t> Offline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570822"/>
                  </a:ext>
                </a:extLst>
              </a:tr>
              <a:tr h="59312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err="1"/>
                        <a:t>Replace</a:t>
                      </a:r>
                      <a:r>
                        <a:rPr lang="de-DE" sz="1800" dirty="0"/>
                        <a:t> Service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/>
                        <a:t>Used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SPs </a:t>
                      </a:r>
                      <a:r>
                        <a:rPr lang="de-DE" sz="1400" dirty="0" err="1"/>
                        <a:t>modifications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480421"/>
                  </a:ext>
                </a:extLst>
              </a:tr>
              <a:tr h="57789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Delete Service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1910"/>
                  </a:ext>
                </a:extLst>
              </a:tr>
              <a:tr h="61795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Delete Service Package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23763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0A11289-1D8C-4C49-9A95-AC08ACC2A7A9}"/>
              </a:ext>
            </a:extLst>
          </p:cNvPr>
          <p:cNvSpPr txBox="1">
            <a:spLocks/>
          </p:cNvSpPr>
          <p:nvPr/>
        </p:nvSpPr>
        <p:spPr>
          <a:xfrm>
            <a:off x="577880" y="274637"/>
            <a:ext cx="8229600" cy="73484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kern="0" dirty="0"/>
              <a:t>SMURF – Implementation Status</a:t>
            </a:r>
            <a:br>
              <a:rPr lang="en-US" kern="0" dirty="0"/>
            </a:br>
            <a:endParaRPr lang="en-US" kern="0" dirty="0"/>
          </a:p>
        </p:txBody>
      </p:sp>
      <p:pic>
        <p:nvPicPr>
          <p:cNvPr id="5" name="Graphic 4" descr="Checkmark">
            <a:extLst>
              <a:ext uri="{FF2B5EF4-FFF2-40B4-BE49-F238E27FC236}">
                <a16:creationId xmlns:a16="http://schemas.microsoft.com/office/drawing/2014/main" id="{CFF88517-5408-4F30-84C8-A44A7515D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5594" y="1665535"/>
            <a:ext cx="460860" cy="460860"/>
          </a:xfrm>
          <a:prstGeom prst="rect">
            <a:avLst/>
          </a:prstGeom>
        </p:spPr>
      </p:pic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2C04F311-B17E-4D58-A59C-2BDB44B81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5594" y="4619555"/>
            <a:ext cx="460860" cy="460860"/>
          </a:xfrm>
          <a:prstGeom prst="rect">
            <a:avLst/>
          </a:prstGeom>
        </p:spPr>
      </p:pic>
      <p:pic>
        <p:nvPicPr>
          <p:cNvPr id="8" name="Graphic 7" descr="Close">
            <a:extLst>
              <a:ext uri="{FF2B5EF4-FFF2-40B4-BE49-F238E27FC236}">
                <a16:creationId xmlns:a16="http://schemas.microsoft.com/office/drawing/2014/main" id="{8D46729E-978D-425D-A525-16E6F1295F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16175" y="2801711"/>
            <a:ext cx="530279" cy="530279"/>
          </a:xfrm>
          <a:prstGeom prst="rect">
            <a:avLst/>
          </a:prstGeom>
        </p:spPr>
      </p:pic>
      <p:pic>
        <p:nvPicPr>
          <p:cNvPr id="9" name="Graphic 8" descr="Close">
            <a:extLst>
              <a:ext uri="{FF2B5EF4-FFF2-40B4-BE49-F238E27FC236}">
                <a16:creationId xmlns:a16="http://schemas.microsoft.com/office/drawing/2014/main" id="{0ACFD452-18D3-4F78-A8BB-EB4EE73453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54953" y="3409628"/>
            <a:ext cx="530279" cy="530279"/>
          </a:xfrm>
          <a:prstGeom prst="rect">
            <a:avLst/>
          </a:prstGeom>
        </p:spPr>
      </p:pic>
      <p:pic>
        <p:nvPicPr>
          <p:cNvPr id="11" name="Graphic 10" descr="Close">
            <a:extLst>
              <a:ext uri="{FF2B5EF4-FFF2-40B4-BE49-F238E27FC236}">
                <a16:creationId xmlns:a16="http://schemas.microsoft.com/office/drawing/2014/main" id="{E152D763-2C97-4D31-99FF-F6D6B96097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85594" y="5203021"/>
            <a:ext cx="530279" cy="530279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94FE0E10-E405-4EEE-9534-6BAF41F3F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5594" y="3955700"/>
            <a:ext cx="460860" cy="460860"/>
          </a:xfrm>
          <a:prstGeom prst="rect">
            <a:avLst/>
          </a:prstGeom>
        </p:spPr>
      </p:pic>
      <p:pic>
        <p:nvPicPr>
          <p:cNvPr id="12" name="Graphic 11" descr="Close">
            <a:extLst>
              <a:ext uri="{FF2B5EF4-FFF2-40B4-BE49-F238E27FC236}">
                <a16:creationId xmlns:a16="http://schemas.microsoft.com/office/drawing/2014/main" id="{54FA91E8-41A5-4FB3-8CA3-D56A536E7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3566" y="2200040"/>
            <a:ext cx="530279" cy="5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19890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FD0F3C-859B-4493-9E31-92046AC6B88A}"/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Pages>51</Pages>
  <Words>352</Words>
  <Application>Microsoft Office PowerPoint</Application>
  <PresentationFormat>Letter Paper (8.5x11 in)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TMOD Presentations</vt:lpstr>
      <vt:lpstr>Custom Design</vt:lpstr>
      <vt:lpstr>PowerPoint Presentation</vt:lpstr>
      <vt:lpstr>Outline </vt:lpstr>
      <vt:lpstr>  Ground Station Scheduling Next Generation </vt:lpstr>
      <vt:lpstr>  Ground Station Scheduling Next Generation </vt:lpstr>
      <vt:lpstr>  Ground Station Scheduling Next Generation </vt:lpstr>
      <vt:lpstr>Data Entities in GSSNG Database</vt:lpstr>
      <vt:lpstr>SMURF – Implementation Status </vt:lpstr>
      <vt:lpstr> </vt:lpstr>
      <vt:lpstr> </vt:lpstr>
      <vt:lpstr> 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Barkley, Erik J (US 3970)</cp:lastModifiedBy>
  <cp:revision>1285</cp:revision>
  <cp:lastPrinted>2001-11-29T04:39:41Z</cp:lastPrinted>
  <dcterms:created xsi:type="dcterms:W3CDTF">1998-05-20T16:00:08Z</dcterms:created>
  <dcterms:modified xsi:type="dcterms:W3CDTF">2022-11-01T17:03:10Z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