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58" r:id="rId5"/>
  </p:sldMasterIdLst>
  <p:notesMasterIdLst>
    <p:notesMasterId r:id="rId19"/>
  </p:notesMasterIdLst>
  <p:handoutMasterIdLst>
    <p:handoutMasterId r:id="rId20"/>
  </p:handoutMasterIdLst>
  <p:sldIdLst>
    <p:sldId id="644" r:id="rId6"/>
    <p:sldId id="645" r:id="rId7"/>
    <p:sldId id="655" r:id="rId8"/>
    <p:sldId id="654" r:id="rId9"/>
    <p:sldId id="650" r:id="rId10"/>
    <p:sldId id="651" r:id="rId11"/>
    <p:sldId id="652" r:id="rId12"/>
    <p:sldId id="653" r:id="rId13"/>
    <p:sldId id="649" r:id="rId14"/>
    <p:sldId id="647" r:id="rId15"/>
    <p:sldId id="656" r:id="rId16"/>
    <p:sldId id="648" r:id="rId17"/>
    <p:sldId id="657" r:id="rId18"/>
  </p:sldIdLst>
  <p:sldSz cx="9144000" cy="6858000" type="letter"/>
  <p:notesSz cx="7315200" cy="9601200"/>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B7E85DB1-0FF7-448A-876A-E6A0BCA6260A}">
          <p14:sldIdLst>
            <p14:sldId id="644"/>
            <p14:sldId id="645"/>
            <p14:sldId id="655"/>
            <p14:sldId id="654"/>
            <p14:sldId id="650"/>
            <p14:sldId id="651"/>
            <p14:sldId id="652"/>
            <p14:sldId id="653"/>
            <p14:sldId id="649"/>
            <p14:sldId id="647"/>
            <p14:sldId id="656"/>
            <p14:sldId id="648"/>
            <p14:sldId id="657"/>
          </p14:sldIdLst>
        </p14:section>
      </p14:sectionLst>
    </p:ex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nat, Marcin" initials="GM" lastIdx="2" clrIdx="0">
    <p:extLst>
      <p:ext uri="{19B8F6BF-5375-455C-9EA6-DF929625EA0E}">
        <p15:presenceInfo xmlns:p15="http://schemas.microsoft.com/office/powerpoint/2012/main" userId="S-1-5-21-1156737867-681972312-1097073633-1099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8080"/>
    <a:srgbClr val="5F5F5F"/>
    <a:srgbClr val="B2B2B2"/>
    <a:srgbClr val="FFFF00"/>
    <a:srgbClr val="A6D86E"/>
    <a:srgbClr val="97D256"/>
    <a:srgbClr val="FFFF99"/>
    <a:srgbClr val="008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3591" autoAdjust="0"/>
  </p:normalViewPr>
  <p:slideViewPr>
    <p:cSldViewPr>
      <p:cViewPr varScale="1">
        <p:scale>
          <a:sx n="156" d="100"/>
          <a:sy n="156" d="100"/>
        </p:scale>
        <p:origin x="172" y="100"/>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271588" y="727075"/>
            <a:ext cx="4783137" cy="35877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noChangeArrowheads="1"/>
          </p:cNvSpPr>
          <p:nvPr>
            <p:ph type="sldNum" sz="quarter" idx="5"/>
          </p:nvPr>
        </p:nvSpPr>
        <p:spPr>
          <a:noFill/>
        </p:spPr>
        <p:txBody>
          <a:bodyPr/>
          <a:lstStyle/>
          <a:p>
            <a:fld id="{55CAB2D9-3F25-4E52-B6C6-A8F0F24465A8}" type="slidenum">
              <a:rPr lang="en-US" smtClean="0"/>
              <a:pPr/>
              <a:t>1</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50F184A-3E09-4500-951E-290CACA948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0EA7DB8E-5075-4354-95A0-0C3EA6180E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C040D8F-0D86-4756-B131-D043A31045F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1193352B-30E4-4116-9E16-EE112B5023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04418"/>
          </a:xfrm>
          <a:prstGeom prst="rect">
            <a:avLst/>
          </a:prstGeom>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a:xfrm>
            <a:off x="457200" y="971081"/>
            <a:ext cx="8229600" cy="5155084"/>
          </a:xfrm>
          <a:prstGeom prst="rect">
            <a:avLst/>
          </a:prstGeom>
        </p:spPr>
        <p:txBody>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21097A61-8ED8-40AB-B049-3B759D4AADBF}"/>
              </a:ext>
            </a:extLst>
          </p:cNvPr>
          <p:cNvSpPr>
            <a:spLocks noGrp="1"/>
          </p:cNvSpPr>
          <p:nvPr>
            <p:ph type="sldNum" sz="quarter" idx="10"/>
          </p:nvPr>
        </p:nvSpPr>
        <p:spPr/>
        <p:txBody>
          <a:bodyPr/>
          <a:lstStyle/>
          <a:p>
            <a:fld id="{EC67D8E4-4583-4B26-814E-AE06ABED89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12F2749-C343-4621-9D19-8A0DACDC26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5" name="Slide Number Placeholder 5"/>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F3E92332-FE11-4BA3-90E6-942EABC1E7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5"/>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6" name="Slide Number Placeholder 6"/>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2557947A-BD3E-41CB-96E6-55ADA2069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7"/>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8" name="Slide Number Placeholder 8"/>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682DB156-1FEE-4915-A27E-5E28A0AD27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3"/>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4" name="Slide Number Placeholder 4"/>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EEB2ED57-B0AC-456B-9432-63BD1E6FC9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a:xfrm>
            <a:off x="3124200" y="6356350"/>
            <a:ext cx="2895600" cy="365125"/>
          </a:xfrm>
          <a:prstGeom prst="rect">
            <a:avLst/>
          </a:prstGeom>
        </p:spPr>
        <p:txBody>
          <a:bodyPr/>
          <a:lstStyle>
            <a:lvl1pPr eaLnBrk="0" hangingPunct="0">
              <a:lnSpc>
                <a:spcPct val="90000"/>
              </a:lnSpc>
              <a:spcAft>
                <a:spcPct val="10000"/>
              </a:spcAft>
              <a:buSzPct val="125000"/>
              <a:defRPr sz="1800"/>
            </a:lvl1pPr>
          </a:lstStyle>
          <a:p>
            <a:pPr>
              <a:defRPr/>
            </a:pPr>
            <a:endParaRPr lang="en-US"/>
          </a:p>
        </p:txBody>
      </p:sp>
      <p:sp>
        <p:nvSpPr>
          <p:cNvPr id="3" name="Slide Number Placeholder 3"/>
          <p:cNvSpPr>
            <a:spLocks noGrp="1"/>
          </p:cNvSpPr>
          <p:nvPr>
            <p:ph type="sldNum" sz="quarter" idx="11"/>
          </p:nvPr>
        </p:nvSpPr>
        <p:spPr>
          <a:xfrm>
            <a:off x="6553200" y="6356350"/>
            <a:ext cx="2133600" cy="365125"/>
          </a:xfrm>
          <a:prstGeom prst="rect">
            <a:avLst/>
          </a:prstGeom>
        </p:spPr>
        <p:txBody>
          <a:bodyPr/>
          <a:lstStyle>
            <a:lvl1pPr eaLnBrk="0" hangingPunct="0">
              <a:lnSpc>
                <a:spcPct val="90000"/>
              </a:lnSpc>
              <a:spcAft>
                <a:spcPct val="10000"/>
              </a:spcAft>
              <a:buSzPct val="125000"/>
              <a:defRPr sz="1800"/>
            </a:lvl1pPr>
          </a:lstStyle>
          <a:p>
            <a:pPr>
              <a:defRPr/>
            </a:pPr>
            <a:fld id="{497A59C1-726A-49C4-AFD8-3942A77FFAD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0" y="0"/>
            <a:ext cx="1295400" cy="569913"/>
          </a:xfrm>
          <a:prstGeom prst="rect">
            <a:avLst/>
          </a:prstGeom>
          <a:noFill/>
          <a:ln w="9525">
            <a:noFill/>
            <a:miter lim="800000"/>
            <a:headEnd/>
            <a:tailEnd/>
          </a:ln>
        </p:spPr>
      </p:pic>
      <p:sp>
        <p:nvSpPr>
          <p:cNvPr id="540649" name="Line 1001"/>
          <p:cNvSpPr>
            <a:spLocks noChangeShapeType="1"/>
          </p:cNvSpPr>
          <p:nvPr userDrawn="1"/>
        </p:nvSpPr>
        <p:spPr bwMode="auto">
          <a:xfrm>
            <a:off x="487363" y="68580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pic>
        <p:nvPicPr>
          <p:cNvPr id="1029" name="Picture 1" descr="part1"/>
          <p:cNvPicPr>
            <a:picLocks noChangeAspect="1" noChangeArrowheads="1"/>
          </p:cNvPicPr>
          <p:nvPr userDrawn="1"/>
        </p:nvPicPr>
        <p:blipFill>
          <a:blip r:embed="rId5" cstate="print"/>
          <a:srcRect/>
          <a:stretch>
            <a:fillRect/>
          </a:stretch>
        </p:blipFill>
        <p:spPr bwMode="auto">
          <a:xfrm>
            <a:off x="3276600" y="6477000"/>
            <a:ext cx="2590800" cy="341313"/>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759C0E02-EB51-4876-B4FC-FC390626E75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7D8E4-4583-4B26-814E-AE06ABED89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cstate="print"/>
          <a:srcRect/>
          <a:stretch>
            <a:fillRect/>
          </a:stretch>
        </p:blipFill>
        <p:spPr bwMode="auto">
          <a:xfrm>
            <a:off x="3886200" y="76200"/>
            <a:ext cx="1295400" cy="569913"/>
          </a:xfrm>
          <a:prstGeom prst="rect">
            <a:avLst/>
          </a:prstGeom>
          <a:noFill/>
          <a:ln w="9525">
            <a:noFill/>
            <a:miter lim="800000"/>
            <a:headEnd/>
            <a:tailEnd/>
          </a:ln>
        </p:spPr>
      </p:pic>
      <p:sp>
        <p:nvSpPr>
          <p:cNvPr id="19458" name="Rectangle 5"/>
          <p:cNvSpPr>
            <a:spLocks noChangeArrowheads="1"/>
          </p:cNvSpPr>
          <p:nvPr/>
        </p:nvSpPr>
        <p:spPr bwMode="auto">
          <a:xfrm>
            <a:off x="0" y="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59" name="Rectangle 6"/>
          <p:cNvSpPr>
            <a:spLocks noChangeArrowheads="1"/>
          </p:cNvSpPr>
          <p:nvPr/>
        </p:nvSpPr>
        <p:spPr bwMode="auto">
          <a:xfrm>
            <a:off x="7696200" y="0"/>
            <a:ext cx="1447800" cy="6858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19460" name="Rectangle 8"/>
          <p:cNvSpPr>
            <a:spLocks noChangeArrowheads="1"/>
          </p:cNvSpPr>
          <p:nvPr/>
        </p:nvSpPr>
        <p:spPr bwMode="auto">
          <a:xfrm>
            <a:off x="7772400" y="6248400"/>
            <a:ext cx="1371600" cy="609600"/>
          </a:xfrm>
          <a:prstGeom prst="rect">
            <a:avLst/>
          </a:prstGeom>
          <a:solidFill>
            <a:schemeClr val="bg1"/>
          </a:solidFill>
          <a:ln w="9525" algn="ctr">
            <a:noFill/>
            <a:miter lim="800000"/>
            <a:headEnd/>
            <a:tailEnd/>
          </a:ln>
        </p:spPr>
        <p:txBody>
          <a:bodyPr wrap="none" anchor="ctr"/>
          <a:lstStyle/>
          <a:p>
            <a:pPr eaLnBrk="0" hangingPunct="0">
              <a:lnSpc>
                <a:spcPct val="90000"/>
              </a:lnSpc>
              <a:spcAft>
                <a:spcPct val="10000"/>
              </a:spcAft>
              <a:buSzPct val="125000"/>
            </a:pPr>
            <a:endParaRPr lang="en-GB" sz="1800"/>
          </a:p>
        </p:txBody>
      </p:sp>
      <p:sp>
        <p:nvSpPr>
          <p:cNvPr id="929803" name="Text Box 11"/>
          <p:cNvSpPr txBox="1">
            <a:spLocks noChangeArrowheads="1"/>
          </p:cNvSpPr>
          <p:nvPr/>
        </p:nvSpPr>
        <p:spPr bwMode="auto">
          <a:xfrm>
            <a:off x="685800" y="1201510"/>
            <a:ext cx="7597775" cy="523220"/>
          </a:xfrm>
          <a:prstGeom prst="rect">
            <a:avLst/>
          </a:prstGeom>
          <a:noFill/>
          <a:ln w="76200">
            <a:solidFill>
              <a:srgbClr val="000099"/>
            </a:solidFill>
            <a:miter lim="800000"/>
            <a:headEnd type="none" w="sm" len="sm"/>
            <a:tailEnd type="none" w="sm" len="sm"/>
          </a:ln>
          <a:effectLst/>
        </p:spPr>
        <p:txBody>
          <a:bodyPr>
            <a:spAutoFit/>
          </a:bodyPr>
          <a:lstStyle/>
          <a:p>
            <a:pPr algn="ctr" eaLnBrk="0" hangingPunct="0">
              <a:defRPr/>
            </a:pPr>
            <a:r>
              <a:rPr lang="de-DE" sz="2800" dirty="0">
                <a:solidFill>
                  <a:srgbClr val="000099"/>
                </a:solidFill>
                <a:effectLst>
                  <a:outerShdw blurRad="38100" dist="38100" dir="2700000" algn="tl">
                    <a:srgbClr val="C0C0C0"/>
                  </a:outerShdw>
                </a:effectLst>
                <a:latin typeface="Calibri" pitchFamily="34" charset="0"/>
              </a:rPr>
              <a:t>CCSDS Service Management + </a:t>
            </a:r>
            <a:r>
              <a:rPr lang="de-DE" sz="2800">
                <a:solidFill>
                  <a:srgbClr val="000099"/>
                </a:solidFill>
                <a:effectLst>
                  <a:outerShdw blurRad="38100" dist="38100" dir="2700000" algn="tl">
                    <a:srgbClr val="C0C0C0"/>
                  </a:outerShdw>
                </a:effectLst>
                <a:latin typeface="Calibri" pitchFamily="34" charset="0"/>
              </a:rPr>
              <a:t>DDOR Standards</a:t>
            </a:r>
            <a:endParaRPr lang="en-US" sz="2800" dirty="0">
              <a:solidFill>
                <a:srgbClr val="000099"/>
              </a:solidFill>
              <a:effectLst>
                <a:outerShdw blurRad="38100" dist="38100" dir="2700000" algn="tl">
                  <a:srgbClr val="C0C0C0"/>
                </a:outerShdw>
              </a:effectLst>
              <a:latin typeface="Calibri" pitchFamily="34" charset="0"/>
            </a:endParaRPr>
          </a:p>
        </p:txBody>
      </p:sp>
      <p:sp>
        <p:nvSpPr>
          <p:cNvPr id="19462" name="Text Box 12"/>
          <p:cNvSpPr txBox="1">
            <a:spLocks noChangeArrowheads="1"/>
          </p:cNvSpPr>
          <p:nvPr/>
        </p:nvSpPr>
        <p:spPr bwMode="auto">
          <a:xfrm>
            <a:off x="737915" y="3313785"/>
            <a:ext cx="7597776" cy="1569660"/>
          </a:xfrm>
          <a:prstGeom prst="rect">
            <a:avLst/>
          </a:prstGeom>
          <a:noFill/>
          <a:ln w="12700">
            <a:noFill/>
            <a:miter lim="800000"/>
            <a:headEnd type="none" w="sm" len="sm"/>
            <a:tailEnd type="none" w="sm" len="sm"/>
          </a:ln>
        </p:spPr>
        <p:txBody>
          <a:bodyPr wrap="square">
            <a:spAutoFit/>
          </a:bodyPr>
          <a:lstStyle/>
          <a:p>
            <a:pPr algn="ctr" eaLnBrk="0" hangingPunct="0"/>
            <a:r>
              <a:rPr lang="en-US" sz="2400" dirty="0">
                <a:solidFill>
                  <a:srgbClr val="000099"/>
                </a:solidFill>
                <a:latin typeface="Calibri" pitchFamily="34" charset="0"/>
              </a:rPr>
              <a:t>Proposed Approach re Coordination for Standards Development re SEA DOR and CSS CSSM WGs</a:t>
            </a:r>
          </a:p>
          <a:p>
            <a:pPr algn="ctr" eaLnBrk="0" hangingPunct="0"/>
            <a:endParaRPr lang="en-US" sz="2400" dirty="0">
              <a:solidFill>
                <a:srgbClr val="000099"/>
              </a:solidFill>
              <a:latin typeface="Calibri" pitchFamily="34" charset="0"/>
            </a:endParaRPr>
          </a:p>
          <a:p>
            <a:pPr algn="ctr" eaLnBrk="0" hangingPunct="0"/>
            <a:r>
              <a:rPr lang="en-US" sz="2400" dirty="0">
                <a:solidFill>
                  <a:srgbClr val="000099"/>
                </a:solidFill>
                <a:latin typeface="Calibri" pitchFamily="34" charset="0"/>
              </a:rPr>
              <a:t>29 September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A6C2-92C7-4C8B-BB1C-BED70644B5D0}"/>
              </a:ext>
            </a:extLst>
          </p:cNvPr>
          <p:cNvSpPr>
            <a:spLocks noGrp="1"/>
          </p:cNvSpPr>
          <p:nvPr>
            <p:ph type="title"/>
          </p:nvPr>
        </p:nvSpPr>
        <p:spPr>
          <a:xfrm>
            <a:off x="1077145" y="-11196"/>
            <a:ext cx="8103455" cy="504418"/>
          </a:xfrm>
        </p:spPr>
        <p:txBody>
          <a:bodyPr/>
          <a:lstStyle/>
          <a:p>
            <a:r>
              <a:rPr lang="en-US" sz="2400" dirty="0"/>
              <a:t>SEA-D-DOR WG Scan Pattern Definition </a:t>
            </a:r>
            <a:br>
              <a:rPr lang="en-US" sz="2400" dirty="0"/>
            </a:br>
            <a:r>
              <a:rPr lang="en-US" sz="2400" dirty="0"/>
              <a:t>(Taken from 506X0P3_18nov2020 – Graphical Version)</a:t>
            </a:r>
          </a:p>
        </p:txBody>
      </p:sp>
      <p:pic>
        <p:nvPicPr>
          <p:cNvPr id="9" name="Content Placeholder 8">
            <a:extLst>
              <a:ext uri="{FF2B5EF4-FFF2-40B4-BE49-F238E27FC236}">
                <a16:creationId xmlns:a16="http://schemas.microsoft.com/office/drawing/2014/main" id="{8EFBA98F-6EA5-4043-A840-2AE84A82C7D8}"/>
              </a:ext>
            </a:extLst>
          </p:cNvPr>
          <p:cNvPicPr>
            <a:picLocks noGrp="1" noChangeAspect="1"/>
          </p:cNvPicPr>
          <p:nvPr>
            <p:ph idx="1"/>
          </p:nvPr>
        </p:nvPicPr>
        <p:blipFill>
          <a:blip r:embed="rId2"/>
          <a:stretch>
            <a:fillRect/>
          </a:stretch>
        </p:blipFill>
        <p:spPr>
          <a:xfrm>
            <a:off x="25659" y="1239915"/>
            <a:ext cx="8985180" cy="4259678"/>
          </a:xfrm>
          <a:prstGeom prst="rect">
            <a:avLst/>
          </a:prstGeom>
        </p:spPr>
      </p:pic>
    </p:spTree>
    <p:extLst>
      <p:ext uri="{BB962C8B-B14F-4D97-AF65-F5344CB8AC3E}">
        <p14:creationId xmlns:p14="http://schemas.microsoft.com/office/powerpoint/2010/main" val="1416218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75CFA-0449-4F13-9C0B-75C776FA95AF}"/>
              </a:ext>
            </a:extLst>
          </p:cNvPr>
          <p:cNvSpPr>
            <a:spLocks noGrp="1"/>
          </p:cNvSpPr>
          <p:nvPr>
            <p:ph type="title"/>
          </p:nvPr>
        </p:nvSpPr>
        <p:spPr>
          <a:xfrm>
            <a:off x="1077145" y="68853"/>
            <a:ext cx="7988240" cy="504418"/>
          </a:xfrm>
        </p:spPr>
        <p:txBody>
          <a:bodyPr/>
          <a:lstStyle/>
          <a:p>
            <a:r>
              <a:rPr lang="en-US" dirty="0"/>
              <a:t>CSS-SM Envisioned Process and DDOR Fit</a:t>
            </a:r>
          </a:p>
        </p:txBody>
      </p:sp>
      <p:sp>
        <p:nvSpPr>
          <p:cNvPr id="3" name="Content Placeholder 2">
            <a:extLst>
              <a:ext uri="{FF2B5EF4-FFF2-40B4-BE49-F238E27FC236}">
                <a16:creationId xmlns:a16="http://schemas.microsoft.com/office/drawing/2014/main" id="{25E4B486-FBD6-43E5-9B1A-99D377BDD1D7}"/>
              </a:ext>
            </a:extLst>
          </p:cNvPr>
          <p:cNvSpPr>
            <a:spLocks noGrp="1"/>
          </p:cNvSpPr>
          <p:nvPr>
            <p:ph idx="1"/>
          </p:nvPr>
        </p:nvSpPr>
        <p:spPr>
          <a:xfrm>
            <a:off x="413330" y="1009485"/>
            <a:ext cx="8229600" cy="5155084"/>
          </a:xfrm>
        </p:spPr>
        <p:txBody>
          <a:bodyPr/>
          <a:lstStyle/>
          <a:p>
            <a:r>
              <a:rPr lang="en-US" dirty="0"/>
              <a:t>General process envisioned and mapping from DDOR considerations in a standardized service management context (process is notional, not exact)</a:t>
            </a:r>
          </a:p>
          <a:p>
            <a:endParaRPr lang="en-US" dirty="0"/>
          </a:p>
          <a:p>
            <a:pPr marL="0" indent="0">
              <a:buNone/>
            </a:pPr>
            <a:endParaRPr lang="en-US" dirty="0"/>
          </a:p>
          <a:p>
            <a:pPr lvl="1"/>
            <a:endParaRPr lang="en-US" dirty="0"/>
          </a:p>
        </p:txBody>
      </p:sp>
      <p:pic>
        <p:nvPicPr>
          <p:cNvPr id="4" name="Picture 3">
            <a:extLst>
              <a:ext uri="{FF2B5EF4-FFF2-40B4-BE49-F238E27FC236}">
                <a16:creationId xmlns:a16="http://schemas.microsoft.com/office/drawing/2014/main" id="{83F1DE49-98C0-4F9E-8A51-EE4CD5F4E4AC}"/>
              </a:ext>
            </a:extLst>
          </p:cNvPr>
          <p:cNvPicPr>
            <a:picLocks noChangeAspect="1"/>
          </p:cNvPicPr>
          <p:nvPr/>
        </p:nvPicPr>
        <p:blipFill>
          <a:blip r:embed="rId2"/>
          <a:stretch>
            <a:fillRect/>
          </a:stretch>
        </p:blipFill>
        <p:spPr>
          <a:xfrm>
            <a:off x="309045" y="2120237"/>
            <a:ext cx="8026645" cy="2000519"/>
          </a:xfrm>
          <a:prstGeom prst="rect">
            <a:avLst/>
          </a:prstGeom>
        </p:spPr>
      </p:pic>
      <p:sp>
        <p:nvSpPr>
          <p:cNvPr id="5" name="TextBox 4">
            <a:extLst>
              <a:ext uri="{FF2B5EF4-FFF2-40B4-BE49-F238E27FC236}">
                <a16:creationId xmlns:a16="http://schemas.microsoft.com/office/drawing/2014/main" id="{ABD7A250-9620-4A48-BF33-F4C0FF7B5B1F}"/>
              </a:ext>
            </a:extLst>
          </p:cNvPr>
          <p:cNvSpPr txBox="1"/>
          <p:nvPr/>
        </p:nvSpPr>
        <p:spPr>
          <a:xfrm>
            <a:off x="2075675" y="1739180"/>
            <a:ext cx="1420985" cy="400110"/>
          </a:xfrm>
          <a:prstGeom prst="rect">
            <a:avLst/>
          </a:prstGeom>
          <a:noFill/>
        </p:spPr>
        <p:txBody>
          <a:bodyPr wrap="square" rtlCol="0">
            <a:spAutoFit/>
          </a:bodyPr>
          <a:lstStyle/>
          <a:p>
            <a:r>
              <a:rPr lang="en-US" sz="1000" b="0" i="1" dirty="0"/>
              <a:t>DOR Tone definitions can fit in here</a:t>
            </a:r>
          </a:p>
        </p:txBody>
      </p:sp>
      <p:sp>
        <p:nvSpPr>
          <p:cNvPr id="6" name="TextBox 5">
            <a:extLst>
              <a:ext uri="{FF2B5EF4-FFF2-40B4-BE49-F238E27FC236}">
                <a16:creationId xmlns:a16="http://schemas.microsoft.com/office/drawing/2014/main" id="{5E48DA36-E884-40C1-A5D0-E54871726489}"/>
              </a:ext>
            </a:extLst>
          </p:cNvPr>
          <p:cNvSpPr txBox="1"/>
          <p:nvPr/>
        </p:nvSpPr>
        <p:spPr>
          <a:xfrm>
            <a:off x="5263290" y="1739180"/>
            <a:ext cx="1420985" cy="400110"/>
          </a:xfrm>
          <a:prstGeom prst="rect">
            <a:avLst/>
          </a:prstGeom>
          <a:noFill/>
        </p:spPr>
        <p:txBody>
          <a:bodyPr wrap="square" rtlCol="0">
            <a:spAutoFit/>
          </a:bodyPr>
          <a:lstStyle/>
          <a:p>
            <a:r>
              <a:rPr lang="en-US" sz="1000" b="0" i="1" dirty="0"/>
              <a:t>DOR Tones On/Off can fit in here</a:t>
            </a:r>
          </a:p>
        </p:txBody>
      </p:sp>
      <p:sp>
        <p:nvSpPr>
          <p:cNvPr id="7" name="TextBox 6">
            <a:extLst>
              <a:ext uri="{FF2B5EF4-FFF2-40B4-BE49-F238E27FC236}">
                <a16:creationId xmlns:a16="http://schemas.microsoft.com/office/drawing/2014/main" id="{20B0F5CD-4399-45AA-89A1-6AB8EF24A15D}"/>
              </a:ext>
            </a:extLst>
          </p:cNvPr>
          <p:cNvSpPr txBox="1"/>
          <p:nvPr/>
        </p:nvSpPr>
        <p:spPr>
          <a:xfrm>
            <a:off x="6991515" y="3360220"/>
            <a:ext cx="1420985" cy="400110"/>
          </a:xfrm>
          <a:prstGeom prst="rect">
            <a:avLst/>
          </a:prstGeom>
          <a:noFill/>
        </p:spPr>
        <p:txBody>
          <a:bodyPr wrap="square" rtlCol="0">
            <a:spAutoFit/>
          </a:bodyPr>
          <a:lstStyle/>
          <a:p>
            <a:r>
              <a:rPr lang="en-US" sz="1000" b="0" i="1" dirty="0"/>
              <a:t>Scan Pattern can be attached here</a:t>
            </a:r>
          </a:p>
        </p:txBody>
      </p:sp>
    </p:spTree>
    <p:extLst>
      <p:ext uri="{BB962C8B-B14F-4D97-AF65-F5344CB8AC3E}">
        <p14:creationId xmlns:p14="http://schemas.microsoft.com/office/powerpoint/2010/main" val="51167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75CFA-0449-4F13-9C0B-75C776FA95AF}"/>
              </a:ext>
            </a:extLst>
          </p:cNvPr>
          <p:cNvSpPr>
            <a:spLocks noGrp="1"/>
          </p:cNvSpPr>
          <p:nvPr>
            <p:ph type="title"/>
          </p:nvPr>
        </p:nvSpPr>
        <p:spPr>
          <a:xfrm>
            <a:off x="1077145" y="68853"/>
            <a:ext cx="7988240" cy="504418"/>
          </a:xfrm>
        </p:spPr>
        <p:txBody>
          <a:bodyPr/>
          <a:lstStyle/>
          <a:p>
            <a:r>
              <a:rPr lang="en-US" dirty="0"/>
              <a:t>Proposed approach, from CSS-SM WG perspective</a:t>
            </a:r>
          </a:p>
        </p:txBody>
      </p:sp>
      <p:sp>
        <p:nvSpPr>
          <p:cNvPr id="8" name="TextBox 7">
            <a:extLst>
              <a:ext uri="{FF2B5EF4-FFF2-40B4-BE49-F238E27FC236}">
                <a16:creationId xmlns:a16="http://schemas.microsoft.com/office/drawing/2014/main" id="{3347EB72-F48F-4A74-BC4D-6E6CE0C7E98E}"/>
              </a:ext>
            </a:extLst>
          </p:cNvPr>
          <p:cNvSpPr txBox="1"/>
          <p:nvPr/>
        </p:nvSpPr>
        <p:spPr>
          <a:xfrm>
            <a:off x="181477" y="817460"/>
            <a:ext cx="8781045" cy="5816977"/>
          </a:xfrm>
          <a:prstGeom prst="rect">
            <a:avLst/>
          </a:prstGeom>
          <a:noFill/>
        </p:spPr>
        <p:txBody>
          <a:bodyPr wrap="square" rtlCol="0">
            <a:spAutoFit/>
          </a:bodyPr>
          <a:lstStyle/>
          <a:p>
            <a:pPr marL="285750" indent="-285750">
              <a:buFont typeface="Arial" panose="020B0604020202020204" pitchFamily="34" charset="0"/>
              <a:buChar char="•"/>
            </a:pPr>
            <a:r>
              <a:rPr lang="en-US" sz="1200" dirty="0"/>
              <a:t>Spacecraft DOR Tone Definitions:</a:t>
            </a:r>
          </a:p>
          <a:p>
            <a:pPr marL="742950" lvl="1" indent="-285750">
              <a:buFont typeface="Arial" panose="020B0604020202020204" pitchFamily="34" charset="0"/>
              <a:buChar char="•"/>
            </a:pPr>
            <a:r>
              <a:rPr lang="en-US" sz="1200" dirty="0"/>
              <a:t>The CSS Area in general has developed the Functional Resource Model (FRM) – a standardized model of all the functions, in the abstract, that a ground station needs to provide along with configuration, monitoring and control parameters (for each function)</a:t>
            </a:r>
          </a:p>
          <a:p>
            <a:pPr marL="1200150" lvl="2" indent="-285750">
              <a:buFont typeface="Arial" panose="020B0604020202020204" pitchFamily="34" charset="0"/>
              <a:buChar char="•"/>
            </a:pPr>
            <a:r>
              <a:rPr lang="en-US" sz="1200" dirty="0"/>
              <a:t>This leads to standardized monitor data item definitions as well as standardized configuration parameter definitions</a:t>
            </a:r>
          </a:p>
          <a:p>
            <a:pPr marL="742950" lvl="1" indent="-285750">
              <a:buFont typeface="Arial" panose="020B0604020202020204" pitchFamily="34" charset="0"/>
              <a:buChar char="•"/>
            </a:pPr>
            <a:r>
              <a:rPr lang="en-US" sz="1200" dirty="0"/>
              <a:t>Proposed approach is to </a:t>
            </a:r>
          </a:p>
          <a:p>
            <a:pPr marL="1200150" lvl="2" indent="-285750">
              <a:buFont typeface="Arial" panose="020B0604020202020204" pitchFamily="34" charset="0"/>
              <a:buChar char="•"/>
            </a:pPr>
            <a:r>
              <a:rPr lang="en-US" sz="1200" dirty="0"/>
              <a:t>include the DOR Tone definitions in the FRM, which means it will, in turn, be part of the CSS-SM defined configuration profile (i.e., CCSDS 902.5, in development)</a:t>
            </a:r>
          </a:p>
          <a:p>
            <a:pPr marL="1200150" lvl="2" indent="-285750">
              <a:buFont typeface="Arial" panose="020B0604020202020204" pitchFamily="34" charset="0"/>
              <a:buChar char="•"/>
            </a:pPr>
            <a:r>
              <a:rPr lang="en-US" sz="1200" dirty="0"/>
              <a:t>Request the SEA-D-DOR WG to review the DOR Tone definitions in the FRM </a:t>
            </a:r>
          </a:p>
          <a:p>
            <a:pPr marL="285750" indent="-285750">
              <a:buFont typeface="Arial" panose="020B0604020202020204" pitchFamily="34" charset="0"/>
              <a:buChar char="•"/>
            </a:pPr>
            <a:r>
              <a:rPr lang="en-US" sz="1200" dirty="0"/>
              <a:t>Spacecraft DOR Tone On/Off Times:</a:t>
            </a:r>
          </a:p>
          <a:p>
            <a:pPr marL="742950" lvl="1" indent="-285750">
              <a:buFont typeface="Arial" panose="020B0604020202020204" pitchFamily="34" charset="0"/>
              <a:buChar char="•"/>
            </a:pPr>
            <a:r>
              <a:rPr lang="en-US" sz="1200" dirty="0"/>
              <a:t>The CSS Area has a draft of recommendation for sequencing of space link services in progress (CCSDS 902.6)</a:t>
            </a:r>
          </a:p>
          <a:p>
            <a:pPr marL="1200150" lvl="2" indent="-285750">
              <a:buFont typeface="Arial" panose="020B0604020202020204" pitchFamily="34" charset="0"/>
              <a:buChar char="•"/>
            </a:pPr>
            <a:r>
              <a:rPr lang="en-US" sz="1200" dirty="0"/>
              <a:t>As this addresses the entire set of space link service sequencing (e.g.,  command (uplink), telemetry (downlink) modulation, ranging tone modulation (uplink and downlink), DDOR tones (downlink)), it is proposed that information in the event sequence would ultimately take precedence over DOR tone on/off times defined in information conveyed outside the context of service management, when/where service management is implemented</a:t>
            </a:r>
          </a:p>
          <a:p>
            <a:pPr marL="285750" indent="-285750">
              <a:buFont typeface="Arial" panose="020B0604020202020204" pitchFamily="34" charset="0"/>
              <a:buChar char="•"/>
            </a:pPr>
            <a:r>
              <a:rPr lang="en-US" sz="1200" dirty="0"/>
              <a:t>Ground observation, Scan Pattern:</a:t>
            </a:r>
          </a:p>
          <a:p>
            <a:pPr marL="742950" lvl="1" indent="-285750">
              <a:buFont typeface="Arial" panose="020B0604020202020204" pitchFamily="34" charset="0"/>
              <a:buChar char="•"/>
            </a:pPr>
            <a:r>
              <a:rPr lang="en-US" sz="1200" dirty="0"/>
              <a:t>In general, CSSM WG prefers that DDOR WG develop the definitions needed for DDOR</a:t>
            </a:r>
          </a:p>
          <a:p>
            <a:pPr marL="1200150" lvl="2" indent="-285750">
              <a:buFont typeface="Arial" panose="020B0604020202020204" pitchFamily="34" charset="0"/>
              <a:buChar char="•"/>
            </a:pPr>
            <a:r>
              <a:rPr lang="en-US" sz="1200" dirty="0"/>
              <a:t>But can this be done in XML ? </a:t>
            </a:r>
          </a:p>
          <a:p>
            <a:pPr marL="1657350" lvl="3" indent="-285750">
              <a:buFont typeface="Arial" panose="020B0604020202020204" pitchFamily="34" charset="0"/>
              <a:buChar char="•"/>
            </a:pPr>
            <a:r>
              <a:rPr lang="en-US" sz="1200" dirty="0"/>
              <a:t>Seem to have a good start with work done with Jim Border</a:t>
            </a:r>
          </a:p>
          <a:p>
            <a:pPr marL="285750" indent="-285750">
              <a:buFont typeface="Arial" panose="020B0604020202020204" pitchFamily="34" charset="0"/>
              <a:buChar char="•"/>
            </a:pPr>
            <a:r>
              <a:rPr lang="en-US" sz="1200" dirty="0"/>
              <a:t>In general: understood that DDOR standards have to be useable where standardized service management does not exists or its implementation is not sufficiently complete</a:t>
            </a:r>
          </a:p>
          <a:p>
            <a:pPr marL="285750" indent="-285750">
              <a:buFont typeface="Arial" panose="020B0604020202020204" pitchFamily="34" charset="0"/>
              <a:buChar char="•"/>
            </a:pPr>
            <a:r>
              <a:rPr lang="en-US" sz="1200" dirty="0"/>
              <a:t>But also foresee that CSSM WG standards will be adopted and therefore CSSM WG proposes to take the approach of indicating what parts of DDOR standards might be ignored or “overridden” in a CSSM context</a:t>
            </a:r>
          </a:p>
          <a:p>
            <a:pPr marL="1200150" lvl="2" indent="-285750">
              <a:buFont typeface="Arial" panose="020B0604020202020204" pitchFamily="34" charset="0"/>
              <a:buChar char="•"/>
            </a:pPr>
            <a:r>
              <a:rPr lang="en-US" sz="1200" dirty="0"/>
              <a:t>E.g., if the CSSM event sequence indicates spacecraft DDOR tones on at time A, propose to indicate that a scan pattern definition indicating time other than time A will be ignored</a:t>
            </a:r>
          </a:p>
          <a:p>
            <a:pPr marL="1200150" lvl="2" indent="-285750">
              <a:buFont typeface="Arial" panose="020B0604020202020204" pitchFamily="34" charset="0"/>
              <a:buChar char="•"/>
            </a:pPr>
            <a:r>
              <a:rPr lang="en-US" sz="1200" dirty="0"/>
              <a:t>This would be done via adding NOTEs in the CSSM recommendations as appropriate</a:t>
            </a:r>
          </a:p>
          <a:p>
            <a:pPr marL="1200150" lvl="2" indent="-285750">
              <a:buFont typeface="Arial" panose="020B0604020202020204" pitchFamily="34" charset="0"/>
              <a:buChar char="•"/>
            </a:pPr>
            <a:r>
              <a:rPr lang="en-US" sz="1200" dirty="0"/>
              <a:t>The NOTEs will be collected and distributed to the DDOR WG for consideration/review</a:t>
            </a:r>
          </a:p>
          <a:p>
            <a:endParaRPr lang="en-US" sz="1200" dirty="0"/>
          </a:p>
        </p:txBody>
      </p:sp>
    </p:spTree>
    <p:extLst>
      <p:ext uri="{BB962C8B-B14F-4D97-AF65-F5344CB8AC3E}">
        <p14:creationId xmlns:p14="http://schemas.microsoft.com/office/powerpoint/2010/main" val="145026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69908-36AC-4F2D-B767-57F767B46EF4}"/>
              </a:ext>
            </a:extLst>
          </p:cNvPr>
          <p:cNvSpPr>
            <a:spLocks noGrp="1"/>
          </p:cNvSpPr>
          <p:nvPr>
            <p:ph type="title"/>
          </p:nvPr>
        </p:nvSpPr>
        <p:spPr/>
        <p:txBody>
          <a:bodyPr/>
          <a:lstStyle/>
          <a:p>
            <a:r>
              <a:rPr lang="en-US" dirty="0"/>
              <a:t>Comments, Questions, Discussion</a:t>
            </a:r>
          </a:p>
        </p:txBody>
      </p:sp>
      <p:sp>
        <p:nvSpPr>
          <p:cNvPr id="3" name="Content Placeholder 2">
            <a:extLst>
              <a:ext uri="{FF2B5EF4-FFF2-40B4-BE49-F238E27FC236}">
                <a16:creationId xmlns:a16="http://schemas.microsoft.com/office/drawing/2014/main" id="{865CBB5A-E494-4723-B377-F8E51883D96E}"/>
              </a:ext>
            </a:extLst>
          </p:cNvPr>
          <p:cNvSpPr>
            <a:spLocks noGrp="1"/>
          </p:cNvSpPr>
          <p:nvPr>
            <p:ph idx="1"/>
          </p:nvPr>
        </p:nvSpPr>
        <p:spPr/>
        <p:txBody>
          <a:bodyPr/>
          <a:lstStyle/>
          <a:p>
            <a:r>
              <a:rPr lang="en-US" dirty="0"/>
              <a:t>?</a:t>
            </a:r>
          </a:p>
        </p:txBody>
      </p:sp>
    </p:spTree>
    <p:extLst>
      <p:ext uri="{BB962C8B-B14F-4D97-AF65-F5344CB8AC3E}">
        <p14:creationId xmlns:p14="http://schemas.microsoft.com/office/powerpoint/2010/main" val="394681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BAED-58CE-4DAB-BD11-3C4809DCCBEF}"/>
              </a:ext>
            </a:extLst>
          </p:cNvPr>
          <p:cNvSpPr>
            <a:spLocks noGrp="1"/>
          </p:cNvSpPr>
          <p:nvPr>
            <p:ph type="title"/>
          </p:nvPr>
        </p:nvSpPr>
        <p:spPr/>
        <p:txBody>
          <a:bodyPr/>
          <a:lstStyle/>
          <a:p>
            <a:r>
              <a:rPr lang="en-US" dirty="0"/>
              <a:t>Background/Intro (1/2)</a:t>
            </a:r>
          </a:p>
        </p:txBody>
      </p:sp>
      <p:sp>
        <p:nvSpPr>
          <p:cNvPr id="3" name="Content Placeholder 2">
            <a:extLst>
              <a:ext uri="{FF2B5EF4-FFF2-40B4-BE49-F238E27FC236}">
                <a16:creationId xmlns:a16="http://schemas.microsoft.com/office/drawing/2014/main" id="{CE58C98A-224C-4107-89B9-58136AD1EA67}"/>
              </a:ext>
            </a:extLst>
          </p:cNvPr>
          <p:cNvSpPr>
            <a:spLocks noGrp="1"/>
          </p:cNvSpPr>
          <p:nvPr>
            <p:ph idx="1"/>
          </p:nvPr>
        </p:nvSpPr>
        <p:spPr>
          <a:xfrm>
            <a:off x="270640" y="817460"/>
            <a:ext cx="8416160" cy="5952775"/>
          </a:xfrm>
        </p:spPr>
        <p:txBody>
          <a:bodyPr>
            <a:noAutofit/>
          </a:bodyPr>
          <a:lstStyle/>
          <a:p>
            <a:r>
              <a:rPr lang="en-US" sz="1400" dirty="0"/>
              <a:t>SE Area DOR WG (SEA-D-DOR) has produced and is producing standards for coordinating and processing inter-agency Differenced Doppler One-Way Ranging (DDOR) measurements</a:t>
            </a:r>
          </a:p>
          <a:p>
            <a:r>
              <a:rPr lang="en-US" sz="1400" dirty="0"/>
              <a:t>CSS Area CSSM WG (CSS-SM) has produced and is producing standards for inter-agency cross support service management including, but not limited to service package request, service package definition, event sequence, and configuration profile</a:t>
            </a:r>
          </a:p>
          <a:p>
            <a:r>
              <a:rPr lang="en-US" sz="1400" dirty="0"/>
              <a:t>Common to both these efforts is the need for specifying a scan pattern for performing a DDOR measurement</a:t>
            </a:r>
          </a:p>
          <a:p>
            <a:r>
              <a:rPr lang="en-US" sz="1400" dirty="0"/>
              <a:t>For the CSS-SM standards, for the service management messages involved, there is a commonly defined service management header</a:t>
            </a:r>
          </a:p>
          <a:p>
            <a:r>
              <a:rPr lang="en-US" sz="1400" dirty="0"/>
              <a:t>The CSS-SM service management header as well as the service package request, configuration profile, and event sequence overlap some of the information found in the SEA-D-DOR definition for the scan pattern</a:t>
            </a:r>
          </a:p>
          <a:p>
            <a:r>
              <a:rPr lang="en-US" sz="1400" dirty="0"/>
              <a:t>The overlapping set of concerns have to do with</a:t>
            </a:r>
          </a:p>
          <a:p>
            <a:pPr lvl="1"/>
            <a:r>
              <a:rPr lang="en-US" sz="1400" dirty="0"/>
              <a:t>Spacecraft DDOR Tones in SEA-D-DOR, Configuration Profile in CSS-SM</a:t>
            </a:r>
          </a:p>
          <a:p>
            <a:pPr lvl="1"/>
            <a:r>
              <a:rPr lang="en-US" sz="1400" dirty="0"/>
              <a:t>Spacecraft DOR Tones on/off time in SEA-D-DOR, Event Sequence in CSS-SM</a:t>
            </a:r>
          </a:p>
          <a:p>
            <a:pPr lvl="1"/>
            <a:r>
              <a:rPr lang="en-US" sz="1400" dirty="0"/>
              <a:t>Ground Observation definition/scan pattern in SEA-D-DOR, Service Request and Service Package in CSS-SM </a:t>
            </a:r>
          </a:p>
          <a:p>
            <a:r>
              <a:rPr lang="en-US" sz="1400" dirty="0"/>
              <a:t>This is not surprising as SEA-D-DOR standards need to operate in an environment (such as we currently have) where standardized CSS-SM service management is only partially adopted and still in development</a:t>
            </a:r>
          </a:p>
          <a:p>
            <a:r>
              <a:rPr lang="en-US" sz="1400" dirty="0"/>
              <a:t>At the same time, it would be good for agencies that do adopt the CSS-SM standards to be able to incorporate SEA-D-DOR such that there are a consistent set of standards that address both service management and DDOR</a:t>
            </a:r>
          </a:p>
          <a:p>
            <a:pPr marL="0" indent="0">
              <a:buNone/>
            </a:pPr>
            <a:endParaRPr lang="en-US" sz="1400" dirty="0"/>
          </a:p>
        </p:txBody>
      </p:sp>
    </p:spTree>
    <p:extLst>
      <p:ext uri="{BB962C8B-B14F-4D97-AF65-F5344CB8AC3E}">
        <p14:creationId xmlns:p14="http://schemas.microsoft.com/office/powerpoint/2010/main" val="324433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BAED-58CE-4DAB-BD11-3C4809DCCBEF}"/>
              </a:ext>
            </a:extLst>
          </p:cNvPr>
          <p:cNvSpPr>
            <a:spLocks noGrp="1"/>
          </p:cNvSpPr>
          <p:nvPr>
            <p:ph type="title"/>
          </p:nvPr>
        </p:nvSpPr>
        <p:spPr/>
        <p:txBody>
          <a:bodyPr/>
          <a:lstStyle/>
          <a:p>
            <a:r>
              <a:rPr lang="en-US" dirty="0"/>
              <a:t>Background/Intro (2/2)</a:t>
            </a:r>
          </a:p>
        </p:txBody>
      </p:sp>
      <p:sp>
        <p:nvSpPr>
          <p:cNvPr id="3" name="Content Placeholder 2">
            <a:extLst>
              <a:ext uri="{FF2B5EF4-FFF2-40B4-BE49-F238E27FC236}">
                <a16:creationId xmlns:a16="http://schemas.microsoft.com/office/drawing/2014/main" id="{CE58C98A-224C-4107-89B9-58136AD1EA67}"/>
              </a:ext>
            </a:extLst>
          </p:cNvPr>
          <p:cNvSpPr>
            <a:spLocks noGrp="1"/>
          </p:cNvSpPr>
          <p:nvPr>
            <p:ph idx="1"/>
          </p:nvPr>
        </p:nvSpPr>
        <p:spPr>
          <a:xfrm>
            <a:off x="270640" y="817460"/>
            <a:ext cx="8416160" cy="5952775"/>
          </a:xfrm>
        </p:spPr>
        <p:txBody>
          <a:bodyPr>
            <a:noAutofit/>
          </a:bodyPr>
          <a:lstStyle/>
          <a:p>
            <a:r>
              <a:rPr lang="en-US" sz="1400" dirty="0"/>
              <a:t>J. Border, when he was chair of the SEA-D-DOR , did some work with the CSS-SM and jointly we developed a scan pattern definition that more-or-less works</a:t>
            </a:r>
          </a:p>
          <a:p>
            <a:pPr lvl="1"/>
            <a:r>
              <a:rPr lang="en-US" sz="1400" dirty="0"/>
              <a:t>At least from the CSS-SM perspective</a:t>
            </a:r>
          </a:p>
          <a:p>
            <a:r>
              <a:rPr lang="en-US" sz="1400" dirty="0"/>
              <a:t>Following is</a:t>
            </a:r>
          </a:p>
          <a:p>
            <a:pPr lvl="1"/>
            <a:r>
              <a:rPr lang="en-US" sz="1400" dirty="0"/>
              <a:t>Reference information re CSSM program of work</a:t>
            </a:r>
          </a:p>
          <a:p>
            <a:pPr lvl="1"/>
            <a:r>
              <a:rPr lang="en-US" sz="1400" dirty="0"/>
              <a:t>Current 506.0-M-2 DDOR Ground Observation Sequence definition</a:t>
            </a:r>
          </a:p>
          <a:p>
            <a:pPr lvl="1"/>
            <a:r>
              <a:rPr lang="en-US" sz="1400" dirty="0"/>
              <a:t>XML DDOR Scan Pattern definition developed jointly with Jim Border</a:t>
            </a:r>
          </a:p>
          <a:p>
            <a:pPr lvl="1"/>
            <a:r>
              <a:rPr lang="en-US" sz="1400" dirty="0"/>
              <a:t>Proposed approach for development and coordination</a:t>
            </a:r>
          </a:p>
        </p:txBody>
      </p:sp>
    </p:spTree>
    <p:extLst>
      <p:ext uri="{BB962C8B-B14F-4D97-AF65-F5344CB8AC3E}">
        <p14:creationId xmlns:p14="http://schemas.microsoft.com/office/powerpoint/2010/main" val="425913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F9549-2A3E-4936-9C19-D6E6FABD03FA}"/>
              </a:ext>
            </a:extLst>
          </p:cNvPr>
          <p:cNvSpPr>
            <a:spLocks noGrp="1"/>
          </p:cNvSpPr>
          <p:nvPr>
            <p:ph type="title"/>
          </p:nvPr>
        </p:nvSpPr>
        <p:spPr/>
        <p:txBody>
          <a:bodyPr/>
          <a:lstStyle/>
          <a:p>
            <a:r>
              <a:rPr lang="en-US" dirty="0"/>
              <a:t>CSSM Program of Work Overview</a:t>
            </a:r>
          </a:p>
        </p:txBody>
      </p:sp>
      <p:pic>
        <p:nvPicPr>
          <p:cNvPr id="4" name="Content Placeholder 3">
            <a:extLst>
              <a:ext uri="{FF2B5EF4-FFF2-40B4-BE49-F238E27FC236}">
                <a16:creationId xmlns:a16="http://schemas.microsoft.com/office/drawing/2014/main" id="{00000000-0008-0000-0100-000002000000}"/>
              </a:ext>
            </a:extLst>
          </p:cNvPr>
          <p:cNvPicPr>
            <a:picLocks noGrp="1" noChangeAspect="1"/>
          </p:cNvPicPr>
          <p:nvPr>
            <p:ph idx="1"/>
          </p:nvPr>
        </p:nvPicPr>
        <p:blipFill>
          <a:blip r:embed="rId2"/>
          <a:stretch>
            <a:fillRect/>
          </a:stretch>
        </p:blipFill>
        <p:spPr>
          <a:xfrm>
            <a:off x="193830" y="1547155"/>
            <a:ext cx="8229600" cy="4030332"/>
          </a:xfrm>
          <a:prstGeom prst="rect">
            <a:avLst/>
          </a:prstGeom>
        </p:spPr>
      </p:pic>
    </p:spTree>
    <p:extLst>
      <p:ext uri="{BB962C8B-B14F-4D97-AF65-F5344CB8AC3E}">
        <p14:creationId xmlns:p14="http://schemas.microsoft.com/office/powerpoint/2010/main" val="3291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17611-32FE-4ED7-9024-8E22B37E1432}"/>
              </a:ext>
            </a:extLst>
          </p:cNvPr>
          <p:cNvSpPr>
            <a:spLocks noGrp="1"/>
          </p:cNvSpPr>
          <p:nvPr>
            <p:ph type="title"/>
          </p:nvPr>
        </p:nvSpPr>
        <p:spPr>
          <a:xfrm>
            <a:off x="1102033" y="6082"/>
            <a:ext cx="7571250" cy="504418"/>
          </a:xfrm>
        </p:spPr>
        <p:txBody>
          <a:bodyPr/>
          <a:lstStyle/>
          <a:p>
            <a:r>
              <a:rPr lang="en-US" dirty="0"/>
              <a:t>506.0-M-2 DDOR </a:t>
            </a:r>
            <a:r>
              <a:rPr lang="en-US" dirty="0" err="1"/>
              <a:t>Grnd</a:t>
            </a:r>
            <a:r>
              <a:rPr lang="en-US" dirty="0"/>
              <a:t> </a:t>
            </a:r>
            <a:r>
              <a:rPr lang="en-US" dirty="0" err="1"/>
              <a:t>Obs</a:t>
            </a:r>
            <a:r>
              <a:rPr lang="en-US" dirty="0"/>
              <a:t> Seq w CSSM </a:t>
            </a:r>
            <a:r>
              <a:rPr lang="en-US" dirty="0" err="1"/>
              <a:t>Cmts</a:t>
            </a:r>
            <a:r>
              <a:rPr lang="en-US" dirty="0"/>
              <a:t> (1/4)  </a:t>
            </a:r>
          </a:p>
        </p:txBody>
      </p:sp>
      <p:pic>
        <p:nvPicPr>
          <p:cNvPr id="23" name="Picture 22">
            <a:extLst>
              <a:ext uri="{FF2B5EF4-FFF2-40B4-BE49-F238E27FC236}">
                <a16:creationId xmlns:a16="http://schemas.microsoft.com/office/drawing/2014/main" id="{E24BD684-FC13-4B52-9633-FEB2A39DAF4C}"/>
              </a:ext>
            </a:extLst>
          </p:cNvPr>
          <p:cNvPicPr>
            <a:picLocks noChangeAspect="1"/>
          </p:cNvPicPr>
          <p:nvPr/>
        </p:nvPicPr>
        <p:blipFill>
          <a:blip r:embed="rId2"/>
          <a:stretch>
            <a:fillRect/>
          </a:stretch>
        </p:blipFill>
        <p:spPr>
          <a:xfrm>
            <a:off x="539475" y="817460"/>
            <a:ext cx="7639050" cy="3968750"/>
          </a:xfrm>
          <a:prstGeom prst="rect">
            <a:avLst/>
          </a:prstGeom>
        </p:spPr>
      </p:pic>
      <p:sp>
        <p:nvSpPr>
          <p:cNvPr id="25" name="TextBox 24">
            <a:extLst>
              <a:ext uri="{FF2B5EF4-FFF2-40B4-BE49-F238E27FC236}">
                <a16:creationId xmlns:a16="http://schemas.microsoft.com/office/drawing/2014/main" id="{52EAA47F-FE39-4E12-A2FF-B13CF3D07871}"/>
              </a:ext>
            </a:extLst>
          </p:cNvPr>
          <p:cNvSpPr txBox="1"/>
          <p:nvPr/>
        </p:nvSpPr>
        <p:spPr>
          <a:xfrm>
            <a:off x="309046" y="5272440"/>
            <a:ext cx="8364238" cy="1169551"/>
          </a:xfrm>
          <a:prstGeom prst="rect">
            <a:avLst/>
          </a:prstGeom>
          <a:noFill/>
        </p:spPr>
        <p:txBody>
          <a:bodyPr wrap="square" rtlCol="0">
            <a:spAutoFit/>
          </a:bodyPr>
          <a:lstStyle/>
          <a:p>
            <a:pPr marL="285750" indent="-285750">
              <a:buFont typeface="Arial" panose="020B0604020202020204" pitchFamily="34" charset="0"/>
              <a:buChar char="•"/>
            </a:pPr>
            <a:r>
              <a:rPr lang="en-US" sz="1400" i="1" dirty="0"/>
              <a:t>In CSSM context, this is all addressed via a common service management header</a:t>
            </a:r>
          </a:p>
          <a:p>
            <a:pPr marL="285750" indent="-285750">
              <a:buFont typeface="Arial" panose="020B0604020202020204" pitchFamily="34" charset="0"/>
              <a:buChar char="•"/>
            </a:pPr>
            <a:r>
              <a:rPr lang="en-US" sz="1400" i="1" dirty="0"/>
              <a:t>SMURF (Service Management Utilization Request Format) 902.9 is where service request is defined </a:t>
            </a:r>
          </a:p>
          <a:p>
            <a:pPr marL="742950" lvl="1" indent="-285750">
              <a:buFont typeface="Arial" panose="020B0604020202020204" pitchFamily="34" charset="0"/>
              <a:buChar char="•"/>
            </a:pPr>
            <a:r>
              <a:rPr lang="en-US" sz="1400" i="1" dirty="0"/>
              <a:t>Including DDOR scan pattern</a:t>
            </a:r>
          </a:p>
          <a:p>
            <a:endParaRPr lang="en-US" sz="1400" i="1" dirty="0"/>
          </a:p>
        </p:txBody>
      </p:sp>
    </p:spTree>
    <p:extLst>
      <p:ext uri="{BB962C8B-B14F-4D97-AF65-F5344CB8AC3E}">
        <p14:creationId xmlns:p14="http://schemas.microsoft.com/office/powerpoint/2010/main" val="195339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7308817-E3F6-4A3D-B6F6-8C0EA72B532C}"/>
              </a:ext>
            </a:extLst>
          </p:cNvPr>
          <p:cNvGrpSpPr/>
          <p:nvPr/>
        </p:nvGrpSpPr>
        <p:grpSpPr>
          <a:xfrm>
            <a:off x="457200" y="932675"/>
            <a:ext cx="7639050" cy="4375150"/>
            <a:chOff x="616285" y="1355130"/>
            <a:chExt cx="7639050" cy="4375150"/>
          </a:xfrm>
        </p:grpSpPr>
        <p:pic>
          <p:nvPicPr>
            <p:cNvPr id="5" name="Picture 4">
              <a:extLst>
                <a:ext uri="{FF2B5EF4-FFF2-40B4-BE49-F238E27FC236}">
                  <a16:creationId xmlns:a16="http://schemas.microsoft.com/office/drawing/2014/main" id="{1A9095D1-30F7-4BE4-9459-BFB38896A12F}"/>
                </a:ext>
              </a:extLst>
            </p:cNvPr>
            <p:cNvPicPr>
              <a:picLocks noChangeAspect="1"/>
            </p:cNvPicPr>
            <p:nvPr/>
          </p:nvPicPr>
          <p:blipFill>
            <a:blip r:embed="rId2"/>
            <a:stretch>
              <a:fillRect/>
            </a:stretch>
          </p:blipFill>
          <p:spPr>
            <a:xfrm>
              <a:off x="616285" y="1355130"/>
              <a:ext cx="7639050" cy="590550"/>
            </a:xfrm>
            <a:prstGeom prst="rect">
              <a:avLst/>
            </a:prstGeom>
          </p:spPr>
        </p:pic>
        <p:pic>
          <p:nvPicPr>
            <p:cNvPr id="7" name="Picture 6">
              <a:extLst>
                <a:ext uri="{FF2B5EF4-FFF2-40B4-BE49-F238E27FC236}">
                  <a16:creationId xmlns:a16="http://schemas.microsoft.com/office/drawing/2014/main" id="{8F8B7CA0-831A-476E-A4CC-7A141655282C}"/>
                </a:ext>
              </a:extLst>
            </p:cNvPr>
            <p:cNvPicPr>
              <a:picLocks noChangeAspect="1"/>
            </p:cNvPicPr>
            <p:nvPr/>
          </p:nvPicPr>
          <p:blipFill>
            <a:blip r:embed="rId3"/>
            <a:stretch>
              <a:fillRect/>
            </a:stretch>
          </p:blipFill>
          <p:spPr>
            <a:xfrm>
              <a:off x="616285" y="1945680"/>
              <a:ext cx="7639050" cy="3784600"/>
            </a:xfrm>
            <a:prstGeom prst="rect">
              <a:avLst/>
            </a:prstGeom>
          </p:spPr>
        </p:pic>
      </p:grpSp>
      <p:sp>
        <p:nvSpPr>
          <p:cNvPr id="9" name="TextBox 8">
            <a:extLst>
              <a:ext uri="{FF2B5EF4-FFF2-40B4-BE49-F238E27FC236}">
                <a16:creationId xmlns:a16="http://schemas.microsoft.com/office/drawing/2014/main" id="{7C062AEE-2C3D-4939-93E1-4A8CBE0755C6}"/>
              </a:ext>
            </a:extLst>
          </p:cNvPr>
          <p:cNvSpPr txBox="1"/>
          <p:nvPr/>
        </p:nvSpPr>
        <p:spPr>
          <a:xfrm>
            <a:off x="457200" y="5340550"/>
            <a:ext cx="7796215" cy="1384995"/>
          </a:xfrm>
          <a:prstGeom prst="rect">
            <a:avLst/>
          </a:prstGeom>
          <a:noFill/>
        </p:spPr>
        <p:txBody>
          <a:bodyPr wrap="square" rtlCol="0">
            <a:spAutoFit/>
          </a:bodyPr>
          <a:lstStyle/>
          <a:p>
            <a:pPr marL="285750" indent="-285750">
              <a:buFont typeface="Arial" panose="020B0604020202020204" pitchFamily="34" charset="0"/>
              <a:buChar char="•"/>
            </a:pPr>
            <a:r>
              <a:rPr lang="en-US" sz="1400" i="1" dirty="0"/>
              <a:t>Spacecraft DOR Tones (</a:t>
            </a:r>
            <a:r>
              <a:rPr lang="en-US" sz="1400" i="1" dirty="0" err="1"/>
              <a:t>ddorConfigProfileId</a:t>
            </a:r>
            <a:r>
              <a:rPr lang="en-US" sz="1400" i="1" dirty="0"/>
              <a:t>) will be part of the configuration profile definition</a:t>
            </a:r>
          </a:p>
          <a:p>
            <a:pPr marL="742950" lvl="1" indent="-285750">
              <a:buFont typeface="Arial" panose="020B0604020202020204" pitchFamily="34" charset="0"/>
              <a:buChar char="•"/>
            </a:pPr>
            <a:r>
              <a:rPr lang="en-US" sz="1400" i="1" dirty="0"/>
              <a:t>But quasar flux, etc. will not be part of the CSSM configuration profile definition</a:t>
            </a:r>
          </a:p>
          <a:p>
            <a:pPr marL="285750" indent="-285750">
              <a:buFont typeface="Arial" panose="020B0604020202020204" pitchFamily="34" charset="0"/>
              <a:buChar char="•"/>
            </a:pPr>
            <a:r>
              <a:rPr lang="en-US" sz="1400" i="1" dirty="0" err="1"/>
              <a:t>DorOn</a:t>
            </a:r>
            <a:r>
              <a:rPr lang="en-US" sz="1400" i="1" dirty="0"/>
              <a:t>/</a:t>
            </a:r>
            <a:r>
              <a:rPr lang="en-US" sz="1400" i="1" dirty="0" err="1"/>
              <a:t>DorOff</a:t>
            </a:r>
            <a:r>
              <a:rPr lang="en-US" sz="1400" i="1" dirty="0"/>
              <a:t> times addressed by Event Sequence Book – 902.6</a:t>
            </a:r>
          </a:p>
          <a:p>
            <a:pPr marL="285750" indent="-285750">
              <a:buFont typeface="Arial" panose="020B0604020202020204" pitchFamily="34" charset="0"/>
              <a:buChar char="•"/>
            </a:pPr>
            <a:r>
              <a:rPr lang="en-US" sz="1400" i="1" dirty="0"/>
              <a:t>Multi-spacecraft scan patterns do not currently fit will within CSSM – more work required </a:t>
            </a:r>
          </a:p>
        </p:txBody>
      </p:sp>
      <p:sp>
        <p:nvSpPr>
          <p:cNvPr id="10" name="Title 1">
            <a:extLst>
              <a:ext uri="{FF2B5EF4-FFF2-40B4-BE49-F238E27FC236}">
                <a16:creationId xmlns:a16="http://schemas.microsoft.com/office/drawing/2014/main" id="{5F77AA3F-69BB-493B-ADC3-E43FC5F7F2A0}"/>
              </a:ext>
            </a:extLst>
          </p:cNvPr>
          <p:cNvSpPr>
            <a:spLocks noGrp="1"/>
          </p:cNvSpPr>
          <p:nvPr>
            <p:ph type="title"/>
          </p:nvPr>
        </p:nvSpPr>
        <p:spPr>
          <a:xfrm>
            <a:off x="1071680" y="49360"/>
            <a:ext cx="7417630" cy="504825"/>
          </a:xfrm>
        </p:spPr>
        <p:txBody>
          <a:bodyPr/>
          <a:lstStyle/>
          <a:p>
            <a:r>
              <a:rPr lang="en-US" dirty="0"/>
              <a:t>506.0-M-2 DDOR </a:t>
            </a:r>
            <a:r>
              <a:rPr lang="en-US" dirty="0" err="1"/>
              <a:t>Grnd</a:t>
            </a:r>
            <a:r>
              <a:rPr lang="en-US" dirty="0"/>
              <a:t> </a:t>
            </a:r>
            <a:r>
              <a:rPr lang="en-US" dirty="0" err="1"/>
              <a:t>Obs</a:t>
            </a:r>
            <a:r>
              <a:rPr lang="en-US" dirty="0"/>
              <a:t> Seq w CSSM </a:t>
            </a:r>
            <a:r>
              <a:rPr lang="en-US" dirty="0" err="1"/>
              <a:t>Cmts</a:t>
            </a:r>
            <a:r>
              <a:rPr lang="en-US" dirty="0"/>
              <a:t> (2/4)  </a:t>
            </a:r>
          </a:p>
        </p:txBody>
      </p:sp>
    </p:spTree>
    <p:extLst>
      <p:ext uri="{BB962C8B-B14F-4D97-AF65-F5344CB8AC3E}">
        <p14:creationId xmlns:p14="http://schemas.microsoft.com/office/powerpoint/2010/main" val="78963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3516A2B9-C5EA-4477-809A-90DFF354B901}"/>
              </a:ext>
            </a:extLst>
          </p:cNvPr>
          <p:cNvGrpSpPr/>
          <p:nvPr/>
        </p:nvGrpSpPr>
        <p:grpSpPr>
          <a:xfrm>
            <a:off x="457200" y="855865"/>
            <a:ext cx="7255000" cy="5914370"/>
            <a:chOff x="693095" y="1278320"/>
            <a:chExt cx="7639050" cy="6356350"/>
          </a:xfrm>
        </p:grpSpPr>
        <p:pic>
          <p:nvPicPr>
            <p:cNvPr id="5" name="Picture 4">
              <a:extLst>
                <a:ext uri="{FF2B5EF4-FFF2-40B4-BE49-F238E27FC236}">
                  <a16:creationId xmlns:a16="http://schemas.microsoft.com/office/drawing/2014/main" id="{F691B12E-4279-4A80-BF72-0FFB53DB3A65}"/>
                </a:ext>
              </a:extLst>
            </p:cNvPr>
            <p:cNvPicPr>
              <a:picLocks noChangeAspect="1"/>
            </p:cNvPicPr>
            <p:nvPr/>
          </p:nvPicPr>
          <p:blipFill>
            <a:blip r:embed="rId2"/>
            <a:stretch>
              <a:fillRect/>
            </a:stretch>
          </p:blipFill>
          <p:spPr>
            <a:xfrm>
              <a:off x="693095" y="1278320"/>
              <a:ext cx="7639050" cy="590550"/>
            </a:xfrm>
            <a:prstGeom prst="rect">
              <a:avLst/>
            </a:prstGeom>
          </p:spPr>
        </p:pic>
        <p:pic>
          <p:nvPicPr>
            <p:cNvPr id="7" name="Picture 6">
              <a:extLst>
                <a:ext uri="{FF2B5EF4-FFF2-40B4-BE49-F238E27FC236}">
                  <a16:creationId xmlns:a16="http://schemas.microsoft.com/office/drawing/2014/main" id="{541DEC88-7030-4EC4-BB94-B057330EBFBE}"/>
                </a:ext>
              </a:extLst>
            </p:cNvPr>
            <p:cNvPicPr>
              <a:picLocks noChangeAspect="1"/>
            </p:cNvPicPr>
            <p:nvPr/>
          </p:nvPicPr>
          <p:blipFill>
            <a:blip r:embed="rId3"/>
            <a:stretch>
              <a:fillRect/>
            </a:stretch>
          </p:blipFill>
          <p:spPr>
            <a:xfrm>
              <a:off x="693095" y="1868870"/>
              <a:ext cx="7639050" cy="5765800"/>
            </a:xfrm>
            <a:prstGeom prst="rect">
              <a:avLst/>
            </a:prstGeom>
          </p:spPr>
        </p:pic>
      </p:grpSp>
      <p:sp>
        <p:nvSpPr>
          <p:cNvPr id="9" name="TextBox 8">
            <a:extLst>
              <a:ext uri="{FF2B5EF4-FFF2-40B4-BE49-F238E27FC236}">
                <a16:creationId xmlns:a16="http://schemas.microsoft.com/office/drawing/2014/main" id="{5276E7E3-48DB-44FB-BC5D-9BF9D5C94866}"/>
              </a:ext>
            </a:extLst>
          </p:cNvPr>
          <p:cNvSpPr txBox="1"/>
          <p:nvPr/>
        </p:nvSpPr>
        <p:spPr>
          <a:xfrm>
            <a:off x="7712200" y="1777585"/>
            <a:ext cx="1431800" cy="1169551"/>
          </a:xfrm>
          <a:prstGeom prst="rect">
            <a:avLst/>
          </a:prstGeom>
          <a:noFill/>
        </p:spPr>
        <p:txBody>
          <a:bodyPr wrap="square" rtlCol="0">
            <a:spAutoFit/>
          </a:bodyPr>
          <a:lstStyle/>
          <a:p>
            <a:r>
              <a:rPr lang="en-US" sz="1400" i="1" dirty="0"/>
              <a:t>Don’t anticipate CSSM will address Quasar Table</a:t>
            </a:r>
          </a:p>
        </p:txBody>
      </p:sp>
      <p:sp>
        <p:nvSpPr>
          <p:cNvPr id="10" name="TextBox 9">
            <a:extLst>
              <a:ext uri="{FF2B5EF4-FFF2-40B4-BE49-F238E27FC236}">
                <a16:creationId xmlns:a16="http://schemas.microsoft.com/office/drawing/2014/main" id="{66B932FE-0DEB-4786-943E-E4401F99EDCE}"/>
              </a:ext>
            </a:extLst>
          </p:cNvPr>
          <p:cNvSpPr txBox="1"/>
          <p:nvPr/>
        </p:nvSpPr>
        <p:spPr>
          <a:xfrm>
            <a:off x="7718489" y="4043480"/>
            <a:ext cx="1431800" cy="2246769"/>
          </a:xfrm>
          <a:prstGeom prst="rect">
            <a:avLst/>
          </a:prstGeom>
          <a:noFill/>
        </p:spPr>
        <p:txBody>
          <a:bodyPr wrap="square" rtlCol="0">
            <a:spAutoFit/>
          </a:bodyPr>
          <a:lstStyle/>
          <a:p>
            <a:r>
              <a:rPr lang="en-US" sz="1400" i="1" dirty="0"/>
              <a:t>CSSM plans to include this kind of info either in SMURF Book (902.9) for request and  SPDF Book (902.4) for execution</a:t>
            </a:r>
          </a:p>
        </p:txBody>
      </p:sp>
      <p:sp>
        <p:nvSpPr>
          <p:cNvPr id="11" name="Title 1">
            <a:extLst>
              <a:ext uri="{FF2B5EF4-FFF2-40B4-BE49-F238E27FC236}">
                <a16:creationId xmlns:a16="http://schemas.microsoft.com/office/drawing/2014/main" id="{74F341B6-32B5-46DB-9A93-47B509FE8442}"/>
              </a:ext>
            </a:extLst>
          </p:cNvPr>
          <p:cNvSpPr>
            <a:spLocks noGrp="1"/>
          </p:cNvSpPr>
          <p:nvPr>
            <p:ph type="title"/>
          </p:nvPr>
        </p:nvSpPr>
        <p:spPr>
          <a:xfrm>
            <a:off x="956465" y="-27450"/>
            <a:ext cx="7648060" cy="504825"/>
          </a:xfrm>
        </p:spPr>
        <p:txBody>
          <a:bodyPr/>
          <a:lstStyle/>
          <a:p>
            <a:r>
              <a:rPr lang="en-US" dirty="0"/>
              <a:t>506.0-M-2 DDOR </a:t>
            </a:r>
            <a:r>
              <a:rPr lang="en-US" dirty="0" err="1"/>
              <a:t>Grnd</a:t>
            </a:r>
            <a:r>
              <a:rPr lang="en-US" dirty="0"/>
              <a:t> </a:t>
            </a:r>
            <a:r>
              <a:rPr lang="en-US" dirty="0" err="1"/>
              <a:t>Obs</a:t>
            </a:r>
            <a:r>
              <a:rPr lang="en-US" dirty="0"/>
              <a:t> Seq w CSSM </a:t>
            </a:r>
            <a:r>
              <a:rPr lang="en-US" dirty="0" err="1"/>
              <a:t>Cmts</a:t>
            </a:r>
            <a:r>
              <a:rPr lang="en-US" dirty="0"/>
              <a:t> (3/4)  </a:t>
            </a:r>
          </a:p>
        </p:txBody>
      </p:sp>
    </p:spTree>
    <p:extLst>
      <p:ext uri="{BB962C8B-B14F-4D97-AF65-F5344CB8AC3E}">
        <p14:creationId xmlns:p14="http://schemas.microsoft.com/office/powerpoint/2010/main" val="2517074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98A47A6-5BCA-4C1D-89D5-9D1DE2509990}"/>
              </a:ext>
            </a:extLst>
          </p:cNvPr>
          <p:cNvPicPr>
            <a:picLocks noGrp="1" noChangeAspect="1"/>
          </p:cNvPicPr>
          <p:nvPr>
            <p:ph idx="1"/>
          </p:nvPr>
        </p:nvPicPr>
        <p:blipFill>
          <a:blip r:embed="rId2"/>
          <a:stretch>
            <a:fillRect/>
          </a:stretch>
        </p:blipFill>
        <p:spPr>
          <a:xfrm>
            <a:off x="446827" y="971080"/>
            <a:ext cx="7639050" cy="590550"/>
          </a:xfrm>
          <a:prstGeom prst="rect">
            <a:avLst/>
          </a:prstGeom>
        </p:spPr>
      </p:pic>
      <p:pic>
        <p:nvPicPr>
          <p:cNvPr id="6" name="Picture 5">
            <a:extLst>
              <a:ext uri="{FF2B5EF4-FFF2-40B4-BE49-F238E27FC236}">
                <a16:creationId xmlns:a16="http://schemas.microsoft.com/office/drawing/2014/main" id="{ABE91898-A26B-447C-8CB1-5ABB41B1ACF0}"/>
              </a:ext>
            </a:extLst>
          </p:cNvPr>
          <p:cNvPicPr>
            <a:picLocks noChangeAspect="1"/>
          </p:cNvPicPr>
          <p:nvPr/>
        </p:nvPicPr>
        <p:blipFill>
          <a:blip r:embed="rId3"/>
          <a:stretch>
            <a:fillRect/>
          </a:stretch>
        </p:blipFill>
        <p:spPr>
          <a:xfrm>
            <a:off x="446827" y="1546732"/>
            <a:ext cx="7639050" cy="1809750"/>
          </a:xfrm>
          <a:prstGeom prst="rect">
            <a:avLst/>
          </a:prstGeom>
        </p:spPr>
      </p:pic>
      <p:sp>
        <p:nvSpPr>
          <p:cNvPr id="7" name="TextBox 6">
            <a:extLst>
              <a:ext uri="{FF2B5EF4-FFF2-40B4-BE49-F238E27FC236}">
                <a16:creationId xmlns:a16="http://schemas.microsoft.com/office/drawing/2014/main" id="{69CBE444-36F3-49B5-A33F-1EBBD612C08C}"/>
              </a:ext>
            </a:extLst>
          </p:cNvPr>
          <p:cNvSpPr txBox="1"/>
          <p:nvPr/>
        </p:nvSpPr>
        <p:spPr>
          <a:xfrm>
            <a:off x="457200" y="3928265"/>
            <a:ext cx="7763275" cy="1077218"/>
          </a:xfrm>
          <a:prstGeom prst="rect">
            <a:avLst/>
          </a:prstGeom>
          <a:noFill/>
        </p:spPr>
        <p:txBody>
          <a:bodyPr wrap="square" rtlCol="0">
            <a:spAutoFit/>
          </a:bodyPr>
          <a:lstStyle/>
          <a:p>
            <a:pPr marL="285750" indent="-285750">
              <a:buFont typeface="Arial" panose="020B0604020202020204" pitchFamily="34" charset="0"/>
              <a:buChar char="•"/>
            </a:pPr>
            <a:r>
              <a:rPr lang="en-US" dirty="0"/>
              <a:t>Similar to previous slide this will be included with SMURF and SPDF books</a:t>
            </a:r>
          </a:p>
          <a:p>
            <a:pPr marL="285750" indent="-285750">
              <a:buFont typeface="Arial" panose="020B0604020202020204" pitchFamily="34" charset="0"/>
              <a:buChar char="•"/>
            </a:pPr>
            <a:r>
              <a:rPr lang="en-US" dirty="0"/>
              <a:t>Good work has been done on this, working with previous DDOR WG Chair (Jim Border)</a:t>
            </a:r>
          </a:p>
          <a:p>
            <a:pPr marL="285750" indent="-285750">
              <a:buFont typeface="Arial" panose="020B0604020202020204" pitchFamily="34" charset="0"/>
              <a:buChar char="•"/>
            </a:pPr>
            <a:r>
              <a:rPr lang="en-US" dirty="0"/>
              <a:t>Following Slides show this work</a:t>
            </a:r>
          </a:p>
        </p:txBody>
      </p:sp>
      <p:sp>
        <p:nvSpPr>
          <p:cNvPr id="8" name="Title 1">
            <a:extLst>
              <a:ext uri="{FF2B5EF4-FFF2-40B4-BE49-F238E27FC236}">
                <a16:creationId xmlns:a16="http://schemas.microsoft.com/office/drawing/2014/main" id="{C272C610-1575-429E-92B9-BE381C998CE9}"/>
              </a:ext>
            </a:extLst>
          </p:cNvPr>
          <p:cNvSpPr>
            <a:spLocks noGrp="1"/>
          </p:cNvSpPr>
          <p:nvPr>
            <p:ph type="title"/>
          </p:nvPr>
        </p:nvSpPr>
        <p:spPr>
          <a:xfrm>
            <a:off x="1129468" y="10955"/>
            <a:ext cx="7628677" cy="504825"/>
          </a:xfrm>
        </p:spPr>
        <p:txBody>
          <a:bodyPr/>
          <a:lstStyle/>
          <a:p>
            <a:r>
              <a:rPr lang="en-US" dirty="0"/>
              <a:t>506.0-M-2 DDOR </a:t>
            </a:r>
            <a:r>
              <a:rPr lang="en-US" dirty="0" err="1"/>
              <a:t>Grnd</a:t>
            </a:r>
            <a:r>
              <a:rPr lang="en-US" dirty="0"/>
              <a:t> </a:t>
            </a:r>
            <a:r>
              <a:rPr lang="en-US" dirty="0" err="1"/>
              <a:t>Obs</a:t>
            </a:r>
            <a:r>
              <a:rPr lang="en-US" dirty="0"/>
              <a:t> Seq w CSSM </a:t>
            </a:r>
            <a:r>
              <a:rPr lang="en-US" dirty="0" err="1"/>
              <a:t>Cmts</a:t>
            </a:r>
            <a:r>
              <a:rPr lang="en-US" dirty="0"/>
              <a:t> (4/4)  </a:t>
            </a:r>
          </a:p>
        </p:txBody>
      </p:sp>
    </p:spTree>
    <p:extLst>
      <p:ext uri="{BB962C8B-B14F-4D97-AF65-F5344CB8AC3E}">
        <p14:creationId xmlns:p14="http://schemas.microsoft.com/office/powerpoint/2010/main" val="203127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55A1-55E0-4468-9AD9-D5BA4FDEF12B}"/>
              </a:ext>
            </a:extLst>
          </p:cNvPr>
          <p:cNvSpPr>
            <a:spLocks noGrp="1"/>
          </p:cNvSpPr>
          <p:nvPr>
            <p:ph type="title"/>
          </p:nvPr>
        </p:nvSpPr>
        <p:spPr>
          <a:xfrm>
            <a:off x="951000" y="-65855"/>
            <a:ext cx="8229600" cy="504418"/>
          </a:xfrm>
        </p:spPr>
        <p:txBody>
          <a:bodyPr/>
          <a:lstStyle/>
          <a:p>
            <a:r>
              <a:rPr lang="en-US" sz="2800" dirty="0"/>
              <a:t>SEA-D-DOR WG Scan Pattern Definition </a:t>
            </a:r>
            <a:br>
              <a:rPr lang="en-US" sz="2800" dirty="0"/>
            </a:br>
            <a:r>
              <a:rPr lang="en-US" sz="2800" dirty="0"/>
              <a:t>(Taken from 506X0P3_18nov2020 – XML Text)</a:t>
            </a:r>
            <a:endParaRPr lang="en-US" dirty="0"/>
          </a:p>
        </p:txBody>
      </p:sp>
      <p:pic>
        <p:nvPicPr>
          <p:cNvPr id="4" name="Content Placeholder 3">
            <a:extLst>
              <a:ext uri="{FF2B5EF4-FFF2-40B4-BE49-F238E27FC236}">
                <a16:creationId xmlns:a16="http://schemas.microsoft.com/office/drawing/2014/main" id="{16D77B0B-BAE5-4AE2-B011-304DA5576485}"/>
              </a:ext>
            </a:extLst>
          </p:cNvPr>
          <p:cNvPicPr>
            <a:picLocks noGrp="1" noChangeAspect="1"/>
          </p:cNvPicPr>
          <p:nvPr>
            <p:ph idx="1"/>
          </p:nvPr>
        </p:nvPicPr>
        <p:blipFill>
          <a:blip r:embed="rId2"/>
          <a:stretch>
            <a:fillRect/>
          </a:stretch>
        </p:blipFill>
        <p:spPr>
          <a:xfrm>
            <a:off x="216015" y="1278320"/>
            <a:ext cx="8872762" cy="4238556"/>
          </a:xfrm>
          <a:prstGeom prst="rect">
            <a:avLst/>
          </a:prstGeom>
        </p:spPr>
      </p:pic>
    </p:spTree>
    <p:extLst>
      <p:ext uri="{BB962C8B-B14F-4D97-AF65-F5344CB8AC3E}">
        <p14:creationId xmlns:p14="http://schemas.microsoft.com/office/powerpoint/2010/main" val="1394778505"/>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0CC33A-6AB6-47A6-87BD-7D903B4DE8D7}"/>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3AF14BD0-ED18-40F8-BACF-92E33194557B}">
  <ds:schemaRefs>
    <ds:schemaRef ds:uri="http://www.w3.org/XML/1998/namespace"/>
    <ds:schemaRef ds:uri="http://purl.org/dc/dcmitype/"/>
    <ds:schemaRef ds:uri="http://schemas.microsoft.com/office/2006/documentManagement/types"/>
    <ds:schemaRef ds:uri="http://schemas.openxmlformats.org/package/2006/metadata/core-properties"/>
    <ds:schemaRef ds:uri="http://purl.org/dc/elements/1.1/"/>
    <ds:schemaRef ds:uri="http://purl.org/dc/term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23209</TotalTime>
  <Pages>51</Pages>
  <Words>1047</Words>
  <Application>Microsoft Office PowerPoint</Application>
  <PresentationFormat>Letter Paper (8.5x11 in)</PresentationFormat>
  <Paragraphs>71</Paragraphs>
  <Slides>13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Times New Roman</vt:lpstr>
      <vt:lpstr>TMOD Presentations</vt:lpstr>
      <vt:lpstr>Custom Design</vt:lpstr>
      <vt:lpstr>PowerPoint Presentation</vt:lpstr>
      <vt:lpstr>Background/Intro (1/2)</vt:lpstr>
      <vt:lpstr>Background/Intro (2/2)</vt:lpstr>
      <vt:lpstr>CSSM Program of Work Overview</vt:lpstr>
      <vt:lpstr>506.0-M-2 DDOR Grnd Obs Seq w CSSM Cmts (1/4)  </vt:lpstr>
      <vt:lpstr>506.0-M-2 DDOR Grnd Obs Seq w CSSM Cmts (2/4)  </vt:lpstr>
      <vt:lpstr>506.0-M-2 DDOR Grnd Obs Seq w CSSM Cmts (3/4)  </vt:lpstr>
      <vt:lpstr>506.0-M-2 DDOR Grnd Obs Seq w CSSM Cmts (4/4)  </vt:lpstr>
      <vt:lpstr>SEA-D-DOR WG Scan Pattern Definition  (Taken from 506X0P3_18nov2020 – XML Text)</vt:lpstr>
      <vt:lpstr>SEA-D-DOR WG Scan Pattern Definition  (Taken from 506X0P3_18nov2020 – Graphical Version)</vt:lpstr>
      <vt:lpstr>CSS-SM Envisioned Process and DDOR Fit</vt:lpstr>
      <vt:lpstr>Proposed approach, from CSS-SM WG perspective</vt:lpstr>
      <vt:lpstr>Comments, Questions, Discussion</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dc:creator>
  <cp:lastModifiedBy>Barkley, Erik J (US 3970)</cp:lastModifiedBy>
  <cp:revision>1371</cp:revision>
  <cp:lastPrinted>2001-11-29T04:39:41Z</cp:lastPrinted>
  <dcterms:created xsi:type="dcterms:W3CDTF">1998-05-20T16:00:08Z</dcterms:created>
  <dcterms:modified xsi:type="dcterms:W3CDTF">2022-09-29T20:13:09Z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