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385" r:id="rId3"/>
    <p:sldId id="350" r:id="rId4"/>
    <p:sldId id="387" r:id="rId5"/>
    <p:sldId id="433" r:id="rId6"/>
    <p:sldId id="418" r:id="rId7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8">
          <p15:clr>
            <a:srgbClr val="A4A3A4"/>
          </p15:clr>
        </p15:guide>
        <p15:guide id="2" pos="4160">
          <p15:clr>
            <a:srgbClr val="A4A3A4"/>
          </p15:clr>
        </p15:guide>
        <p15:guide id="3" pos="1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899FF"/>
    <a:srgbClr val="FFFFFF"/>
    <a:srgbClr val="FF9933"/>
    <a:srgbClr val="FF6699"/>
    <a:srgbClr val="FFFF00"/>
    <a:srgbClr val="1B82FF"/>
    <a:srgbClr val="006EF4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4570" autoAdjust="0"/>
    <p:restoredTop sz="94591" autoAdjust="0"/>
  </p:normalViewPr>
  <p:slideViewPr>
    <p:cSldViewPr snapToGrid="0">
      <p:cViewPr varScale="1">
        <p:scale>
          <a:sx n="106" d="100"/>
          <a:sy n="106" d="100"/>
        </p:scale>
        <p:origin x="1026" y="0"/>
      </p:cViewPr>
      <p:guideLst>
        <p:guide orient="horz" pos="2248"/>
        <p:guide pos="4160"/>
        <p:guide pos="152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172" y="-72"/>
      </p:cViewPr>
      <p:guideLst>
        <p:guide orient="horz" pos="292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8D93F47-F43B-4A5A-AB97-72A411C4099E}" type="slidenum">
              <a:rPr lang="en-GB"/>
              <a:pPr>
                <a:defRPr/>
              </a:pPr>
              <a:t>‹#›</a:t>
            </a:fld>
            <a:endParaRPr lang="en-GB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44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3437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4525" y="4415156"/>
            <a:ext cx="6541350" cy="41836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59" tIns="45830" rIns="91659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1EB9808-2A34-48DA-AD52-BB4BDA6E44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23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6107">
              <a:defRPr sz="2000">
                <a:solidFill>
                  <a:schemeClr val="bg1"/>
                </a:solidFill>
                <a:latin typeface="Arial" charset="0"/>
              </a:defRPr>
            </a:lvl1pPr>
            <a:lvl2pPr marL="741761" indent="-285293" defTabSz="916107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1171" indent="-228234" defTabSz="916107">
              <a:defRPr sz="2000">
                <a:solidFill>
                  <a:schemeClr val="bg1"/>
                </a:solidFill>
                <a:latin typeface="Arial" charset="0"/>
              </a:defRPr>
            </a:lvl3pPr>
            <a:lvl4pPr marL="1597640" indent="-228234" defTabSz="916107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4108" indent="-228234" defTabSz="916107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0577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67045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3514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79982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7D3A694C-9B91-49DD-8A48-1A4C24487A4E}" type="slidenum">
              <a:rPr lang="en-GB" altLang="en-US" sz="1200">
                <a:solidFill>
                  <a:schemeClr val="tx1"/>
                </a:solidFill>
              </a:rPr>
              <a:pPr/>
              <a:t>1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6107">
              <a:defRPr sz="2000">
                <a:solidFill>
                  <a:schemeClr val="bg1"/>
                </a:solidFill>
                <a:latin typeface="Arial" charset="0"/>
              </a:defRPr>
            </a:lvl1pPr>
            <a:lvl2pPr marL="741761" indent="-285293" defTabSz="916107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1171" indent="-228234" defTabSz="916107">
              <a:defRPr sz="2000">
                <a:solidFill>
                  <a:schemeClr val="bg1"/>
                </a:solidFill>
                <a:latin typeface="Arial" charset="0"/>
              </a:defRPr>
            </a:lvl3pPr>
            <a:lvl4pPr marL="1597640" indent="-228234" defTabSz="916107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4108" indent="-228234" defTabSz="916107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0577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67045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3514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79982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D37D04A1-DF6F-4453-B66D-22B6E698EE78}" type="slidenum">
              <a:rPr lang="en-GB" altLang="en-US" sz="1200">
                <a:solidFill>
                  <a:schemeClr val="tx1"/>
                </a:solidFill>
              </a:rPr>
              <a:pPr/>
              <a:t>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4813"/>
            <a:ext cx="3167063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843213" y="2781300"/>
            <a:ext cx="6048375" cy="66675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3573463"/>
            <a:ext cx="6018212" cy="496887"/>
          </a:xfrm>
        </p:spPr>
        <p:txBody>
          <a:bodyPr lIns="91435" tIns="45718"/>
          <a:lstStyle>
            <a:lvl1pPr marL="0" indent="0">
              <a:buFont typeface="Wingdings" pitchFamily="2" charset="2"/>
              <a:buNone/>
              <a:defRPr b="1"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72597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8A1F-41BA-4A9C-8E29-404304D11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991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013" y="260350"/>
            <a:ext cx="1555750" cy="5608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60350"/>
            <a:ext cx="4519613" cy="5608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4F18-412B-487B-AD22-1733DAA48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911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EF428-CDC8-4F7A-BAE8-5FA134E3D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210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D3C6-2CAC-4403-B5FF-40B9D9121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698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41438"/>
            <a:ext cx="1890712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0" y="1341438"/>
            <a:ext cx="18923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37FA-B176-4A36-842B-7F29A4CB4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247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054D6-3BFE-4E84-8CBC-529CDF485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236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0C762-EBE4-43E4-AD09-F4E6B7E3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47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DC36-AAC3-4E8D-82F7-623833A08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28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5B43F-09A1-4F47-AD39-C9DB70661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000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A640-26D9-469E-9313-9699C03FA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056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1438"/>
            <a:ext cx="3935412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000" tIns="288000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60350"/>
            <a:ext cx="6227763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0" y="6613525"/>
            <a:ext cx="2249488" cy="2444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000" i="1" smtClean="0">
                <a:solidFill>
                  <a:schemeClr val="tx1"/>
                </a:solidFill>
              </a:rPr>
              <a:t>www.ccsds.org</a:t>
            </a:r>
            <a:endParaRPr lang="en-GB" sz="1000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097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9765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AB33348-EFC2-4780-A34E-D2A7EB749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13"/>
          <p:cNvSpPr>
            <a:spLocks noChangeArrowheads="1"/>
          </p:cNvSpPr>
          <p:nvPr userDrawn="1"/>
        </p:nvSpPr>
        <p:spPr bwMode="auto">
          <a:xfrm>
            <a:off x="0" y="981075"/>
            <a:ext cx="9144000" cy="746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Char char="o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2409825"/>
            <a:ext cx="7442200" cy="1972052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Configuration Profiles And Space Link Service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Profiles – Recommendations for OID, Classifier, and FRIN Usage</a:t>
            </a:r>
            <a:endParaRPr lang="en-GB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22313" y="4553893"/>
            <a:ext cx="7594600" cy="1515697"/>
          </a:xfrm>
        </p:spPr>
        <p:txBody>
          <a:bodyPr/>
          <a:lstStyle/>
          <a:p>
            <a:pPr algn="ctr">
              <a:lnSpc>
                <a:spcPct val="80000"/>
              </a:lnSpc>
              <a:tabLst>
                <a:tab pos="3200400" algn="l"/>
              </a:tabLst>
            </a:pPr>
            <a:endParaRPr lang="en-US" altLang="en-US" sz="1600" dirty="0" smtClean="0"/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dirty="0" smtClean="0"/>
              <a:t>22 May 2018 </a:t>
            </a:r>
            <a:endParaRPr lang="en-US" altLang="en-US" sz="1400" dirty="0" smtClean="0"/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endParaRPr lang="en-US" altLang="en-US" sz="1400" dirty="0" smtClean="0"/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i="1" dirty="0" smtClean="0"/>
              <a:t>John Pietras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i="1" dirty="0" smtClean="0"/>
              <a:t>Global Science and Technology, Inc.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Recommendation: Use Classifiers instead of OIDs in Service Management Information Entities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434" y="1035049"/>
            <a:ext cx="8249180" cy="5646407"/>
          </a:xfrm>
        </p:spPr>
        <p:txBody>
          <a:bodyPr/>
          <a:lstStyle/>
          <a:p>
            <a:r>
              <a:rPr lang="en-US" sz="1600" dirty="0" smtClean="0"/>
              <a:t>OIDs were introduced in CSTSes for the purpose of identifying functional resource types and the parameters, events, and directives of those FR types</a:t>
            </a:r>
            <a:endParaRPr lang="en-US" sz="1600" dirty="0" smtClean="0"/>
          </a:p>
          <a:p>
            <a:r>
              <a:rPr lang="en-US" sz="1600" dirty="0" smtClean="0"/>
              <a:t>However, every FR type, parameter, event, and directive has a text classifier that is formally defined to be the equivalent of each OID</a:t>
            </a:r>
          </a:p>
          <a:p>
            <a:r>
              <a:rPr lang="en-US" sz="1600" dirty="0" smtClean="0"/>
              <a:t>Although SM info entities must be able to reference individual FR instances, parameters, event, and directives, it is not necessary for SM info entities to carry the OIDs themselves: the corresponding classifiers can be used in naming</a:t>
            </a:r>
          </a:p>
          <a:p>
            <a:pPr lvl="1"/>
            <a:r>
              <a:rPr lang="en-US" sz="1400" dirty="0" smtClean="0"/>
              <a:t>The only requirement is that the systems that exchange SM info entities be able to translate between classifiers and OIDs (i.e., “under the covers”)</a:t>
            </a:r>
          </a:p>
          <a:p>
            <a:pPr lvl="1"/>
            <a:r>
              <a:rPr lang="en-US" sz="1400" dirty="0" smtClean="0"/>
              <a:t>SANA Registry makes this authoritative and unambiguous</a:t>
            </a:r>
            <a:endParaRPr lang="en-US" sz="1400" dirty="0" smtClean="0"/>
          </a:p>
          <a:p>
            <a:r>
              <a:rPr lang="en-US" sz="1600" dirty="0" smtClean="0"/>
              <a:t>Recommendation is the SM info entities use </a:t>
            </a:r>
            <a:r>
              <a:rPr lang="en-US" sz="1600" u="sng" dirty="0" smtClean="0"/>
              <a:t>only</a:t>
            </a:r>
            <a:r>
              <a:rPr lang="en-US" sz="1600" dirty="0" smtClean="0"/>
              <a:t> classifiers and not OIDs</a:t>
            </a:r>
          </a:p>
          <a:p>
            <a:pPr lvl="1"/>
            <a:r>
              <a:rPr lang="en-US" sz="1400" dirty="0" smtClean="0"/>
              <a:t>Reduces info entity complexity</a:t>
            </a:r>
            <a:endParaRPr lang="en-US" sz="1400" dirty="0"/>
          </a:p>
          <a:p>
            <a:pPr lvl="1"/>
            <a:r>
              <a:rPr lang="en-US" sz="1400" dirty="0" smtClean="0"/>
              <a:t>Approach is already being used in the current draft of the </a:t>
            </a:r>
            <a:r>
              <a:rPr lang="en-US" sz="1400" dirty="0" err="1" smtClean="0"/>
              <a:t>Config</a:t>
            </a:r>
            <a:r>
              <a:rPr lang="en-US" sz="1400" dirty="0" smtClean="0"/>
              <a:t> Profile Tech Note</a:t>
            </a:r>
          </a:p>
          <a:p>
            <a:pPr lvl="1"/>
            <a:r>
              <a:rPr lang="en-US" sz="1400" dirty="0" smtClean="0"/>
              <a:t>The only other in-progress SM product affected would be the SMURF Service Package Request </a:t>
            </a:r>
            <a:r>
              <a:rPr lang="en-US" sz="1400" dirty="0" err="1" smtClean="0"/>
              <a:t>OIDParameter</a:t>
            </a:r>
            <a:r>
              <a:rPr lang="en-US" sz="1400" dirty="0" smtClean="0"/>
              <a:t> class (suggest it be renamed </a:t>
            </a:r>
            <a:r>
              <a:rPr lang="en-US" sz="1400" dirty="0" err="1" smtClean="0"/>
              <a:t>RespecifiedParameter</a:t>
            </a:r>
            <a:r>
              <a:rPr lang="en-US" sz="1400" dirty="0" smtClean="0"/>
              <a:t>, since that’s it purpose anyway)</a:t>
            </a:r>
          </a:p>
          <a:p>
            <a:pPr lvl="2"/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54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EF2402-9C3B-4ACB-9ECE-8F95E7A6824F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dirty="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2250"/>
            <a:ext cx="7432895" cy="611188"/>
          </a:xfrm>
        </p:spPr>
        <p:txBody>
          <a:bodyPr/>
          <a:lstStyle/>
          <a:p>
            <a:r>
              <a:rPr lang="en-US" sz="2400" dirty="0" smtClean="0"/>
              <a:t>Proposed </a:t>
            </a:r>
            <a:r>
              <a:rPr lang="en-US" sz="2400" dirty="0" err="1" smtClean="0"/>
              <a:t>RespecifiedParameter</a:t>
            </a:r>
            <a:r>
              <a:rPr lang="en-US" sz="2400" dirty="0" smtClean="0"/>
              <a:t> Type for SMURF</a:t>
            </a:r>
            <a:br>
              <a:rPr lang="en-US" sz="2400" dirty="0" smtClean="0"/>
            </a:br>
            <a:r>
              <a:rPr lang="en-US" sz="2400" dirty="0" smtClean="0"/>
              <a:t>(XML Schema)</a:t>
            </a:r>
            <a:endParaRPr lang="en-GB" alt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79" y="2110729"/>
            <a:ext cx="7687662" cy="365632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60055" cy="611188"/>
          </a:xfrm>
        </p:spPr>
        <p:txBody>
          <a:bodyPr/>
          <a:lstStyle/>
          <a:p>
            <a:r>
              <a:rPr lang="en-US" sz="2400" dirty="0" smtClean="0"/>
              <a:t>Corollary: OIDs are Absolutely Needed Only for Parameters that Must be Accessible by CSTSes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91" y="812425"/>
            <a:ext cx="9070109" cy="5867256"/>
          </a:xfrm>
        </p:spPr>
        <p:txBody>
          <a:bodyPr/>
          <a:lstStyle/>
          <a:p>
            <a:pPr>
              <a:defRPr/>
            </a:pPr>
            <a:r>
              <a:rPr lang="en-US" altLang="en-US" sz="1800" dirty="0" smtClean="0"/>
              <a:t>We do not need to define/register OIDs for parameters that </a:t>
            </a:r>
            <a:r>
              <a:rPr lang="en-US" altLang="en-US" sz="1800" dirty="0" err="1" smtClean="0"/>
              <a:t>aren’taccessible</a:t>
            </a:r>
            <a:r>
              <a:rPr lang="en-US" altLang="en-US" sz="1800" dirty="0" smtClean="0"/>
              <a:t> by CSTSes</a:t>
            </a:r>
          </a:p>
          <a:p>
            <a:pPr>
              <a:defRPr/>
            </a:pPr>
            <a:r>
              <a:rPr lang="en-US" altLang="en-US" sz="1800" dirty="0" smtClean="0"/>
              <a:t>The new SM configuration profile parameters would only </a:t>
            </a:r>
            <a:r>
              <a:rPr lang="en-US" altLang="en-US" sz="1800" u="sng" dirty="0" smtClean="0"/>
              <a:t>need</a:t>
            </a:r>
            <a:r>
              <a:rPr lang="en-US" altLang="en-US" sz="1800" dirty="0" smtClean="0"/>
              <a:t> to have OIDs if they are to be read and/or reconfigured via MD-CSTS and/or SC-CSTS (for example) </a:t>
            </a:r>
            <a:endParaRPr lang="en-US" altLang="en-US" sz="1800" dirty="0" smtClean="0"/>
          </a:p>
          <a:p>
            <a:pPr lvl="1">
              <a:defRPr/>
            </a:pPr>
            <a:r>
              <a:rPr lang="en-US" altLang="en-US" sz="1600" dirty="0" err="1" smtClean="0"/>
              <a:t>frin</a:t>
            </a:r>
            <a:endParaRPr lang="en-US" altLang="en-US" sz="1600" dirty="0" smtClean="0"/>
          </a:p>
          <a:p>
            <a:pPr lvl="2">
              <a:defRPr/>
            </a:pPr>
            <a:r>
              <a:rPr lang="en-US" altLang="en-US" sz="1400" dirty="0"/>
              <a:t>Configurable (configuration profile) and re-specifiable (Service Package </a:t>
            </a:r>
            <a:r>
              <a:rPr lang="en-US" altLang="en-US" sz="1400" dirty="0" smtClean="0"/>
              <a:t>Request, e.g</a:t>
            </a:r>
            <a:r>
              <a:rPr lang="en-US" altLang="en-US" sz="1400" dirty="0"/>
              <a:t>., to make a FR instance an alias of an FR instance in another configuration profile), but not real-time </a:t>
            </a:r>
            <a:r>
              <a:rPr lang="en-US" altLang="en-US" sz="1400" dirty="0" smtClean="0"/>
              <a:t>reconfigurable: no access by SC-CSTS</a:t>
            </a:r>
            <a:endParaRPr lang="en-US" altLang="en-US" sz="1400" dirty="0"/>
          </a:p>
          <a:p>
            <a:pPr lvl="2">
              <a:defRPr/>
            </a:pPr>
            <a:r>
              <a:rPr lang="en-US" altLang="en-US" sz="1400" dirty="0" smtClean="0"/>
              <a:t>No benefit to querying the </a:t>
            </a:r>
            <a:r>
              <a:rPr lang="en-US" altLang="en-US" sz="1400" dirty="0" err="1" smtClean="0"/>
              <a:t>frin</a:t>
            </a:r>
            <a:r>
              <a:rPr lang="en-US" altLang="en-US" sz="1400" dirty="0" smtClean="0"/>
              <a:t> via MD-CSTS, since the MD-CSTS user would need the FRIN to address the FR instance that contains the </a:t>
            </a:r>
            <a:r>
              <a:rPr lang="en-US" altLang="en-US" sz="1400" dirty="0" err="1" smtClean="0"/>
              <a:t>frin</a:t>
            </a:r>
            <a:r>
              <a:rPr lang="en-US" altLang="en-US" sz="1400" dirty="0" smtClean="0"/>
              <a:t> parameter</a:t>
            </a:r>
          </a:p>
          <a:p>
            <a:pPr lvl="1">
              <a:defRPr/>
            </a:pPr>
            <a:r>
              <a:rPr lang="en-US" altLang="en-US" sz="1600" dirty="0" err="1" smtClean="0"/>
              <a:t>frNickname</a:t>
            </a:r>
            <a:endParaRPr lang="en-US" altLang="en-US" sz="1600" dirty="0" smtClean="0"/>
          </a:p>
          <a:p>
            <a:pPr lvl="2">
              <a:defRPr/>
            </a:pPr>
            <a:r>
              <a:rPr lang="en-US" altLang="en-US" sz="1400" dirty="0" smtClean="0"/>
              <a:t>Configurable (configuration profile) </a:t>
            </a:r>
            <a:r>
              <a:rPr lang="en-US" altLang="en-US" sz="1400" dirty="0"/>
              <a:t>and </a:t>
            </a:r>
            <a:r>
              <a:rPr lang="en-US" altLang="en-US" sz="1400" dirty="0" smtClean="0"/>
              <a:t>re-specifiable (Service </a:t>
            </a:r>
            <a:r>
              <a:rPr lang="en-US" altLang="en-US" sz="1400" dirty="0"/>
              <a:t>Package </a:t>
            </a:r>
            <a:r>
              <a:rPr lang="en-US" altLang="en-US" sz="1400" dirty="0" smtClean="0"/>
              <a:t>Request, e.g</a:t>
            </a:r>
            <a:r>
              <a:rPr lang="en-US" altLang="en-US" sz="1400" dirty="0"/>
              <a:t>., to make a FR instance an alias of an FR instance in another configuration profile</a:t>
            </a:r>
            <a:r>
              <a:rPr lang="en-US" altLang="en-US" sz="1400" dirty="0" smtClean="0"/>
              <a:t>), but not real-time reconfigurable</a:t>
            </a:r>
            <a:r>
              <a:rPr lang="en-US" altLang="en-US" sz="1400" dirty="0"/>
              <a:t>: </a:t>
            </a:r>
            <a:r>
              <a:rPr lang="en-US" altLang="en-US" sz="1400" dirty="0" smtClean="0"/>
              <a:t>no access </a:t>
            </a:r>
            <a:r>
              <a:rPr lang="en-US" altLang="en-US" sz="1400" dirty="0"/>
              <a:t>by </a:t>
            </a:r>
            <a:r>
              <a:rPr lang="en-US" altLang="en-US" sz="1400" dirty="0" smtClean="0"/>
              <a:t>SC-CSTS</a:t>
            </a:r>
            <a:endParaRPr lang="en-US" altLang="en-US" sz="1400" dirty="0"/>
          </a:p>
          <a:p>
            <a:pPr lvl="2">
              <a:defRPr/>
            </a:pPr>
            <a:r>
              <a:rPr lang="en-US" altLang="en-US" sz="1400" dirty="0" smtClean="0"/>
              <a:t>Would any user need to query the </a:t>
            </a:r>
            <a:r>
              <a:rPr lang="en-US" altLang="en-US" sz="1400" dirty="0" err="1" smtClean="0"/>
              <a:t>frNickname</a:t>
            </a:r>
            <a:r>
              <a:rPr lang="en-US" altLang="en-US" sz="1400" dirty="0" smtClean="0"/>
              <a:t> during Service Package execution? If so, it </a:t>
            </a:r>
            <a:r>
              <a:rPr lang="en-US" altLang="en-US" sz="1400" dirty="0" err="1" smtClean="0"/>
              <a:t>whould</a:t>
            </a:r>
            <a:r>
              <a:rPr lang="en-US" altLang="en-US" sz="1400" dirty="0" smtClean="0"/>
              <a:t> get an OID</a:t>
            </a:r>
          </a:p>
          <a:p>
            <a:pPr lvl="1">
              <a:defRPr/>
            </a:pPr>
            <a:r>
              <a:rPr lang="en-US" altLang="en-US" sz="1600" dirty="0" smtClean="0"/>
              <a:t>&lt;required interface&gt;</a:t>
            </a:r>
            <a:r>
              <a:rPr lang="en-US" altLang="en-US" sz="1600" dirty="0" err="1" smtClean="0"/>
              <a:t>ProviderFrNames</a:t>
            </a:r>
            <a:endParaRPr lang="en-US" altLang="en-US" sz="1600" dirty="0" smtClean="0"/>
          </a:p>
          <a:p>
            <a:pPr lvl="2">
              <a:defRPr/>
            </a:pPr>
            <a:r>
              <a:rPr lang="en-US" altLang="en-US" sz="1400" dirty="0"/>
              <a:t>Configurable (configuration profile) and re-specifiable (Service Package </a:t>
            </a:r>
            <a:r>
              <a:rPr lang="en-US" altLang="en-US" sz="1400" dirty="0" smtClean="0"/>
              <a:t>Request, e.g</a:t>
            </a:r>
            <a:r>
              <a:rPr lang="en-US" altLang="en-US" sz="1400" dirty="0"/>
              <a:t>., to </a:t>
            </a:r>
            <a:r>
              <a:rPr lang="en-US" altLang="en-US" sz="1400" dirty="0" smtClean="0"/>
              <a:t>link to an FR in </a:t>
            </a:r>
            <a:r>
              <a:rPr lang="en-US" altLang="en-US" sz="1400" dirty="0"/>
              <a:t>another configuration profile), but not real-time reconfigurable: </a:t>
            </a:r>
            <a:r>
              <a:rPr lang="en-US" altLang="en-US" sz="1400" dirty="0" smtClean="0"/>
              <a:t>no </a:t>
            </a:r>
            <a:r>
              <a:rPr lang="en-US" altLang="en-US" sz="1400" dirty="0"/>
              <a:t>access by SC-CSTS</a:t>
            </a:r>
          </a:p>
          <a:p>
            <a:pPr lvl="2">
              <a:defRPr/>
            </a:pPr>
            <a:r>
              <a:rPr lang="en-US" altLang="en-US" sz="1400" dirty="0"/>
              <a:t>Would any user need to query </a:t>
            </a:r>
            <a:r>
              <a:rPr lang="en-US" altLang="en-US" sz="1400" dirty="0" smtClean="0"/>
              <a:t>these parameters during </a:t>
            </a:r>
            <a:r>
              <a:rPr lang="en-US" altLang="en-US" sz="1400" dirty="0"/>
              <a:t>Service Package execution? If so, </a:t>
            </a:r>
            <a:r>
              <a:rPr lang="en-US" altLang="en-US" sz="1400" dirty="0" smtClean="0"/>
              <a:t>the would </a:t>
            </a:r>
            <a:r>
              <a:rPr lang="en-US" altLang="en-US" sz="1400" dirty="0"/>
              <a:t>get </a:t>
            </a:r>
            <a:r>
              <a:rPr lang="en-US" altLang="en-US" sz="1400" dirty="0" smtClean="0"/>
              <a:t>OIDs</a:t>
            </a:r>
            <a:endParaRPr lang="en-US" altLang="en-US" sz="1400" dirty="0"/>
          </a:p>
          <a:p>
            <a:pPr lvl="2">
              <a:defRPr/>
            </a:pPr>
            <a:endParaRPr lang="en-US" altLang="en-US" sz="1400" dirty="0" smtClean="0"/>
          </a:p>
          <a:p>
            <a:pPr lvl="2">
              <a:defRPr/>
            </a:pPr>
            <a:endParaRPr lang="en-US" alt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69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825"/>
            <a:ext cx="7351414" cy="611188"/>
          </a:xfrm>
        </p:spPr>
        <p:txBody>
          <a:bodyPr/>
          <a:lstStyle/>
          <a:p>
            <a:r>
              <a:rPr lang="en-US" sz="2400" dirty="0" smtClean="0"/>
              <a:t>Recommendation: Define FRIN Subranges Based on FR Type OIDs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33" y="1115100"/>
            <a:ext cx="8484779" cy="5482549"/>
          </a:xfrm>
        </p:spPr>
        <p:txBody>
          <a:bodyPr/>
          <a:lstStyle/>
          <a:p>
            <a:r>
              <a:rPr lang="en-US" dirty="0" smtClean="0"/>
              <a:t>FRINs must be unique with the Configuration Profiles that are referenced by and Service Package Request/Service Package Result (and Event Sequence)</a:t>
            </a:r>
            <a:endParaRPr lang="en-US" dirty="0" smtClean="0"/>
          </a:p>
          <a:p>
            <a:r>
              <a:rPr lang="en-US" dirty="0" smtClean="0"/>
              <a:t>Mission engineers may be confused by open-ended options for assigning FRINs</a:t>
            </a:r>
            <a:endParaRPr lang="en-US" dirty="0" smtClean="0"/>
          </a:p>
          <a:p>
            <a:r>
              <a:rPr lang="en-US" dirty="0" smtClean="0"/>
              <a:t>Recommendations:</a:t>
            </a:r>
          </a:p>
          <a:p>
            <a:pPr lvl="1"/>
            <a:r>
              <a:rPr lang="en-US" dirty="0" smtClean="0"/>
              <a:t>Create subranges of FRINs for each FR Type</a:t>
            </a:r>
          </a:p>
          <a:p>
            <a:pPr lvl="1"/>
            <a:r>
              <a:rPr lang="en-US" dirty="0" smtClean="0"/>
              <a:t>Use the relative distinguished node number of the FR Type OID as the basis of the subranges: multiple the node number by 100 to provide a subrange 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nodeNumber</a:t>
            </a:r>
            <a:r>
              <a:rPr lang="en-US" dirty="0" smtClean="0"/>
              <a:t>*100 : </a:t>
            </a:r>
            <a:r>
              <a:rPr lang="en-US" dirty="0" err="1" smtClean="0"/>
              <a:t>nodeNumber</a:t>
            </a:r>
            <a:r>
              <a:rPr lang="en-US" dirty="0" smtClean="0"/>
              <a:t>*100+99]</a:t>
            </a:r>
          </a:p>
          <a:p>
            <a:pPr lvl="2"/>
            <a:r>
              <a:rPr lang="en-US" dirty="0" smtClean="0"/>
              <a:t>E.g., the FR Type OID for the Antenna FR is .1.3.112.4.4.2.1.1, where the final “1” is the node number, so the range for </a:t>
            </a:r>
            <a:r>
              <a:rPr lang="en-US" dirty="0" err="1" smtClean="0"/>
              <a:t>AntennaFr</a:t>
            </a:r>
            <a:r>
              <a:rPr lang="en-US" dirty="0" smtClean="0"/>
              <a:t> FRINs would be [100:199]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72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125077" cy="611188"/>
          </a:xfrm>
        </p:spPr>
        <p:txBody>
          <a:bodyPr/>
          <a:lstStyle/>
          <a:p>
            <a:r>
              <a:rPr lang="en-US" sz="2400" dirty="0"/>
              <a:t>Recommended Practice: Link FRINs and </a:t>
            </a:r>
            <a:r>
              <a:rPr lang="en-US" sz="2400" dirty="0" err="1"/>
              <a:t>frNicknames</a:t>
            </a:r>
            <a:r>
              <a:rPr lang="en-US" sz="2400" dirty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87" y="874712"/>
            <a:ext cx="8336151" cy="5335965"/>
          </a:xfrm>
        </p:spPr>
        <p:txBody>
          <a:bodyPr/>
          <a:lstStyle/>
          <a:p>
            <a:r>
              <a:rPr lang="en-US" dirty="0" smtClean="0"/>
              <a:t>Missions should use the same (</a:t>
            </a:r>
            <a:r>
              <a:rPr lang="en-US" dirty="0" err="1" smtClean="0"/>
              <a:t>frin:frNickame</a:t>
            </a:r>
            <a:r>
              <a:rPr lang="en-US" dirty="0" smtClean="0"/>
              <a:t>) pair for the same functional resource instance across all configuration profiles </a:t>
            </a:r>
            <a:endParaRPr lang="en-US" dirty="0" smtClean="0"/>
          </a:p>
          <a:p>
            <a:pPr lvl="1"/>
            <a:r>
              <a:rPr lang="en-US" dirty="0" smtClean="0"/>
              <a:t>E.g., for a Mission that has both an X-Band and an S-Band transmitter, and multiple return link configuration profiles for each:</a:t>
            </a:r>
          </a:p>
          <a:p>
            <a:pPr lvl="2"/>
            <a:r>
              <a:rPr lang="en-US" dirty="0" smtClean="0"/>
              <a:t>Use the same (</a:t>
            </a:r>
            <a:r>
              <a:rPr lang="en-US" dirty="0" err="1" smtClean="0"/>
              <a:t>frin:frNickame</a:t>
            </a:r>
            <a:r>
              <a:rPr lang="en-US" dirty="0" smtClean="0"/>
              <a:t>) pair for the Return 401 Space Link Carrier Reception FR instance in all </a:t>
            </a:r>
            <a:r>
              <a:rPr lang="en-US" dirty="0"/>
              <a:t>X-Band </a:t>
            </a:r>
            <a:r>
              <a:rPr lang="en-US" dirty="0" smtClean="0"/>
              <a:t>return link configuration profiles (e.g., (2101, “X-</a:t>
            </a:r>
            <a:r>
              <a:rPr lang="en-US" dirty="0" err="1" smtClean="0"/>
              <a:t>BandReturnCarrier</a:t>
            </a:r>
            <a:r>
              <a:rPr lang="en-US" dirty="0" smtClean="0"/>
              <a:t>”)</a:t>
            </a:r>
          </a:p>
          <a:p>
            <a:pPr lvl="2"/>
            <a:r>
              <a:rPr lang="en-US" dirty="0"/>
              <a:t>Use the same (</a:t>
            </a:r>
            <a:r>
              <a:rPr lang="en-US" dirty="0" err="1"/>
              <a:t>frin:frNickame</a:t>
            </a:r>
            <a:r>
              <a:rPr lang="en-US" dirty="0"/>
              <a:t>) pair for the Return 401 Space Link Carrier Reception FR instance in all </a:t>
            </a:r>
            <a:r>
              <a:rPr lang="en-US" dirty="0" smtClean="0"/>
              <a:t>S-Band </a:t>
            </a:r>
            <a:r>
              <a:rPr lang="en-US" dirty="0"/>
              <a:t>return link configuration profiles (e.g., (</a:t>
            </a:r>
            <a:r>
              <a:rPr lang="en-US" dirty="0" smtClean="0"/>
              <a:t>2102, “S-</a:t>
            </a:r>
            <a:r>
              <a:rPr lang="en-US" dirty="0" err="1" smtClean="0"/>
              <a:t>BandReturnCarrier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Allows Mission SW (and operators) to always equate the same FRIN and nickname with the same physical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74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E-SM Service Specification Red 1 - Overview3">
  <a:themeElements>
    <a:clrScheme name="SLE-SM Service Specification Red 1 - Overview3 10">
      <a:dk1>
        <a:srgbClr val="000000"/>
      </a:dk1>
      <a:lt1>
        <a:srgbClr val="FFFFFF"/>
      </a:lt1>
      <a:dk2>
        <a:srgbClr val="FFFFFF"/>
      </a:dk2>
      <a:lt2>
        <a:srgbClr val="022B47"/>
      </a:lt2>
      <a:accent1>
        <a:srgbClr val="0091CA"/>
      </a:accent1>
      <a:accent2>
        <a:srgbClr val="002B47"/>
      </a:accent2>
      <a:accent3>
        <a:srgbClr val="FFFFFF"/>
      </a:accent3>
      <a:accent4>
        <a:srgbClr val="000000"/>
      </a:accent4>
      <a:accent5>
        <a:srgbClr val="AAC7E1"/>
      </a:accent5>
      <a:accent6>
        <a:srgbClr val="00263F"/>
      </a:accent6>
      <a:hlink>
        <a:srgbClr val="000000"/>
      </a:hlink>
      <a:folHlink>
        <a:srgbClr val="000000"/>
      </a:folHlink>
    </a:clrScheme>
    <a:fontScheme name="SLE-SM Service Specification Red 1 - Overview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899FF">
            <a:alpha val="50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899FF">
            <a:alpha val="50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E-SM Service Specification Red 1 - Overview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E-SM Service Specification Red 1 - Overview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8">
        <a:dk1>
          <a:srgbClr val="000000"/>
        </a:dk1>
        <a:lt1>
          <a:srgbClr val="FFFFFF"/>
        </a:lt1>
        <a:dk2>
          <a:srgbClr val="0091CA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BFED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9">
        <a:dk1>
          <a:srgbClr val="000000"/>
        </a:dk1>
        <a:lt1>
          <a:srgbClr val="FFFFFF"/>
        </a:lt1>
        <a:dk2>
          <a:srgbClr val="FFFFFF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BFED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10">
        <a:dk1>
          <a:srgbClr val="000000"/>
        </a:dk1>
        <a:lt1>
          <a:srgbClr val="FFFFFF"/>
        </a:lt1>
        <a:dk2>
          <a:srgbClr val="FFFFFF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D3CC5D-59CB-4885-A1E8-883601AC0855}"/>
</file>

<file path=customXml/itemProps2.xml><?xml version="1.0" encoding="utf-8"?>
<ds:datastoreItem xmlns:ds="http://schemas.openxmlformats.org/officeDocument/2006/customXml" ds:itemID="{A36110F0-9343-442A-B715-15E37F52F568}"/>
</file>

<file path=customXml/itemProps3.xml><?xml version="1.0" encoding="utf-8"?>
<ds:datastoreItem xmlns:ds="http://schemas.openxmlformats.org/officeDocument/2006/customXml" ds:itemID="{86B6DBDE-BD6A-4381-B810-169052B1DFF2}"/>
</file>

<file path=docProps/app.xml><?xml version="1.0" encoding="utf-8"?>
<Properties xmlns="http://schemas.openxmlformats.org/officeDocument/2006/extended-properties" xmlns:vt="http://schemas.openxmlformats.org/officeDocument/2006/docPropsVTypes">
  <Template>SLE-SM Service Specification Red 1 - Overview3</Template>
  <TotalTime>38657</TotalTime>
  <Words>700</Words>
  <Application>Microsoft Office PowerPoint</Application>
  <PresentationFormat>On-screen Show (4:3)</PresentationFormat>
  <Paragraphs>49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Times New Roman</vt:lpstr>
      <vt:lpstr>Wingdings</vt:lpstr>
      <vt:lpstr>SLE-SM Service Specification Red 1 - Overview3</vt:lpstr>
      <vt:lpstr>Configuration Profiles And Space Link Service Profiles – Recommendations for OID, Classifier, and FRIN Usage</vt:lpstr>
      <vt:lpstr>Recommendation: Use Classifiers instead of OIDs in Service Management Information Entities  </vt:lpstr>
      <vt:lpstr>Proposed RespecifiedParameter Type for SMURF (XML Schema)</vt:lpstr>
      <vt:lpstr>Corollary: OIDs are Absolutely Needed Only for Parameters that Must be Accessible by CSTSes</vt:lpstr>
      <vt:lpstr>Recommendation: Define FRIN Subranges Based on FR Type OIDs</vt:lpstr>
      <vt:lpstr>Recommended Practice: Link FRINs and frNicknames </vt:lpstr>
    </vt:vector>
  </TitlesOfParts>
  <Company>VEGA Group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 SM Service Specification - Red 1  Overview</dc:title>
  <dc:creator>pquintela</dc:creator>
  <cp:keywords>SLE-SM</cp:keywords>
  <cp:lastModifiedBy>John Pietras</cp:lastModifiedBy>
  <cp:revision>927</cp:revision>
  <cp:lastPrinted>2018-04-05T17:26:36Z</cp:lastPrinted>
  <dcterms:created xsi:type="dcterms:W3CDTF">2006-05-15T11:39:39Z</dcterms:created>
  <dcterms:modified xsi:type="dcterms:W3CDTF">2018-05-22T21:35:46Z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