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7"/>
  </p:notesMasterIdLst>
  <p:handoutMasterIdLst>
    <p:handoutMasterId r:id="rId48"/>
  </p:handoutMasterIdLst>
  <p:sldIdLst>
    <p:sldId id="256" r:id="rId2"/>
    <p:sldId id="385" r:id="rId3"/>
    <p:sldId id="350" r:id="rId4"/>
    <p:sldId id="433" r:id="rId5"/>
    <p:sldId id="387" r:id="rId6"/>
    <p:sldId id="448" r:id="rId7"/>
    <p:sldId id="418" r:id="rId8"/>
    <p:sldId id="449" r:id="rId9"/>
    <p:sldId id="450" r:id="rId10"/>
    <p:sldId id="360" r:id="rId11"/>
    <p:sldId id="414" r:id="rId12"/>
    <p:sldId id="445" r:id="rId13"/>
    <p:sldId id="455" r:id="rId14"/>
    <p:sldId id="361" r:id="rId15"/>
    <p:sldId id="415" r:id="rId16"/>
    <p:sldId id="436" r:id="rId17"/>
    <p:sldId id="420" r:id="rId18"/>
    <p:sldId id="417" r:id="rId19"/>
    <p:sldId id="416" r:id="rId20"/>
    <p:sldId id="435" r:id="rId21"/>
    <p:sldId id="451" r:id="rId22"/>
    <p:sldId id="452" r:id="rId23"/>
    <p:sldId id="422" r:id="rId24"/>
    <p:sldId id="453" r:id="rId25"/>
    <p:sldId id="454" r:id="rId26"/>
    <p:sldId id="442" r:id="rId27"/>
    <p:sldId id="447" r:id="rId28"/>
    <p:sldId id="456" r:id="rId29"/>
    <p:sldId id="440" r:id="rId30"/>
    <p:sldId id="441" r:id="rId31"/>
    <p:sldId id="427" r:id="rId32"/>
    <p:sldId id="428" r:id="rId33"/>
    <p:sldId id="429" r:id="rId34"/>
    <p:sldId id="443" r:id="rId35"/>
    <p:sldId id="419" r:id="rId36"/>
    <p:sldId id="457" r:id="rId37"/>
    <p:sldId id="434" r:id="rId38"/>
    <p:sldId id="444" r:id="rId39"/>
    <p:sldId id="423" r:id="rId40"/>
    <p:sldId id="421" r:id="rId41"/>
    <p:sldId id="411" r:id="rId42"/>
    <p:sldId id="413" r:id="rId43"/>
    <p:sldId id="412" r:id="rId44"/>
    <p:sldId id="377" r:id="rId45"/>
    <p:sldId id="431" r:id="rId46"/>
  </p:sldIdLst>
  <p:sldSz cx="9144000" cy="6858000" type="screen4x3"/>
  <p:notesSz cx="7010400" cy="9296400"/>
  <p:defaultTextStyle>
    <a:defPPr>
      <a:defRPr lang="en-GB"/>
    </a:defPPr>
    <a:lvl1pPr algn="l" rtl="0" eaLnBrk="0" fontAlgn="base" hangingPunct="0">
      <a:spcBef>
        <a:spcPct val="0"/>
      </a:spcBef>
      <a:spcAft>
        <a:spcPct val="0"/>
      </a:spcAft>
      <a:defRPr sz="2000" kern="1200">
        <a:solidFill>
          <a:schemeClr val="bg1"/>
        </a:solidFill>
        <a:latin typeface="Arial" charset="0"/>
        <a:ea typeface="+mn-ea"/>
        <a:cs typeface="+mn-cs"/>
      </a:defRPr>
    </a:lvl1pPr>
    <a:lvl2pPr marL="457200" algn="l" rtl="0" eaLnBrk="0" fontAlgn="base" hangingPunct="0">
      <a:spcBef>
        <a:spcPct val="0"/>
      </a:spcBef>
      <a:spcAft>
        <a:spcPct val="0"/>
      </a:spcAft>
      <a:defRPr sz="2000" kern="1200">
        <a:solidFill>
          <a:schemeClr val="bg1"/>
        </a:solidFill>
        <a:latin typeface="Arial" charset="0"/>
        <a:ea typeface="+mn-ea"/>
        <a:cs typeface="+mn-cs"/>
      </a:defRPr>
    </a:lvl2pPr>
    <a:lvl3pPr marL="914400" algn="l" rtl="0" eaLnBrk="0" fontAlgn="base" hangingPunct="0">
      <a:spcBef>
        <a:spcPct val="0"/>
      </a:spcBef>
      <a:spcAft>
        <a:spcPct val="0"/>
      </a:spcAft>
      <a:defRPr sz="2000" kern="1200">
        <a:solidFill>
          <a:schemeClr val="bg1"/>
        </a:solidFill>
        <a:latin typeface="Arial" charset="0"/>
        <a:ea typeface="+mn-ea"/>
        <a:cs typeface="+mn-cs"/>
      </a:defRPr>
    </a:lvl3pPr>
    <a:lvl4pPr marL="1371600" algn="l" rtl="0" eaLnBrk="0" fontAlgn="base" hangingPunct="0">
      <a:spcBef>
        <a:spcPct val="0"/>
      </a:spcBef>
      <a:spcAft>
        <a:spcPct val="0"/>
      </a:spcAft>
      <a:defRPr sz="2000" kern="1200">
        <a:solidFill>
          <a:schemeClr val="bg1"/>
        </a:solidFill>
        <a:latin typeface="Arial" charset="0"/>
        <a:ea typeface="+mn-ea"/>
        <a:cs typeface="+mn-cs"/>
      </a:defRPr>
    </a:lvl4pPr>
    <a:lvl5pPr marL="1828800" algn="l" rtl="0" eaLnBrk="0" fontAlgn="base" hangingPunct="0">
      <a:spcBef>
        <a:spcPct val="0"/>
      </a:spcBef>
      <a:spcAft>
        <a:spcPct val="0"/>
      </a:spcAft>
      <a:defRPr sz="2000" kern="1200">
        <a:solidFill>
          <a:schemeClr val="bg1"/>
        </a:solidFill>
        <a:latin typeface="Arial" charset="0"/>
        <a:ea typeface="+mn-ea"/>
        <a:cs typeface="+mn-cs"/>
      </a:defRPr>
    </a:lvl5pPr>
    <a:lvl6pPr marL="2286000" algn="l" defTabSz="914400" rtl="0" eaLnBrk="1" latinLnBrk="0" hangingPunct="1">
      <a:defRPr sz="2000" kern="1200">
        <a:solidFill>
          <a:schemeClr val="bg1"/>
        </a:solidFill>
        <a:latin typeface="Arial" charset="0"/>
        <a:ea typeface="+mn-ea"/>
        <a:cs typeface="+mn-cs"/>
      </a:defRPr>
    </a:lvl6pPr>
    <a:lvl7pPr marL="2743200" algn="l" defTabSz="914400" rtl="0" eaLnBrk="1" latinLnBrk="0" hangingPunct="1">
      <a:defRPr sz="2000" kern="1200">
        <a:solidFill>
          <a:schemeClr val="bg1"/>
        </a:solidFill>
        <a:latin typeface="Arial" charset="0"/>
        <a:ea typeface="+mn-ea"/>
        <a:cs typeface="+mn-cs"/>
      </a:defRPr>
    </a:lvl7pPr>
    <a:lvl8pPr marL="3200400" algn="l" defTabSz="914400" rtl="0" eaLnBrk="1" latinLnBrk="0" hangingPunct="1">
      <a:defRPr sz="2000" kern="1200">
        <a:solidFill>
          <a:schemeClr val="bg1"/>
        </a:solidFill>
        <a:latin typeface="Arial" charset="0"/>
        <a:ea typeface="+mn-ea"/>
        <a:cs typeface="+mn-cs"/>
      </a:defRPr>
    </a:lvl8pPr>
    <a:lvl9pPr marL="3657600" algn="l" defTabSz="914400" rtl="0" eaLnBrk="1" latinLnBrk="0" hangingPunct="1">
      <a:defRPr sz="20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248">
          <p15:clr>
            <a:srgbClr val="A4A3A4"/>
          </p15:clr>
        </p15:guide>
        <p15:guide id="2" pos="4160">
          <p15:clr>
            <a:srgbClr val="A4A3A4"/>
          </p15:clr>
        </p15:guide>
        <p15:guide id="3" pos="152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899FF"/>
    <a:srgbClr val="FFFFFF"/>
    <a:srgbClr val="FF9933"/>
    <a:srgbClr val="FF6699"/>
    <a:srgbClr val="FFFF00"/>
    <a:srgbClr val="1B82FF"/>
    <a:srgbClr val="006EF4"/>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70" autoAdjust="0"/>
    <p:restoredTop sz="94591" autoAdjust="0"/>
  </p:normalViewPr>
  <p:slideViewPr>
    <p:cSldViewPr snapToGrid="0">
      <p:cViewPr varScale="1">
        <p:scale>
          <a:sx n="104" d="100"/>
          <a:sy n="104" d="100"/>
        </p:scale>
        <p:origin x="1254" y="72"/>
      </p:cViewPr>
      <p:guideLst>
        <p:guide orient="horz" pos="2248"/>
        <p:guide pos="4160"/>
        <p:guide pos="1520"/>
      </p:guideLst>
    </p:cSldViewPr>
  </p:slideViewPr>
  <p:outlineViewPr>
    <p:cViewPr>
      <p:scale>
        <a:sx n="66" d="100"/>
        <a:sy n="66" d="100"/>
      </p:scale>
      <p:origin x="0" y="0"/>
    </p:cViewPr>
  </p:outlineViewPr>
  <p:notesTextViewPr>
    <p:cViewPr>
      <p:scale>
        <a:sx n="75" d="100"/>
        <a:sy n="75" d="100"/>
      </p:scale>
      <p:origin x="0" y="0"/>
    </p:cViewPr>
  </p:notesTextViewPr>
  <p:sorterViewPr>
    <p:cViewPr>
      <p:scale>
        <a:sx n="86" d="100"/>
        <a:sy n="86" d="100"/>
      </p:scale>
      <p:origin x="0" y="-4176"/>
    </p:cViewPr>
  </p:sorterViewPr>
  <p:notesViewPr>
    <p:cSldViewPr snapToGrid="0">
      <p:cViewPr>
        <p:scale>
          <a:sx n="100" d="100"/>
          <a:sy n="100" d="100"/>
        </p:scale>
        <p:origin x="-2172" y="-72"/>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7735"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4035" name="Rectangle 3"/>
          <p:cNvSpPr>
            <a:spLocks noGrp="1" noChangeArrowheads="1"/>
          </p:cNvSpPr>
          <p:nvPr>
            <p:ph type="dt" sz="quarter" idx="1"/>
          </p:nvPr>
        </p:nvSpPr>
        <p:spPr bwMode="auto">
          <a:xfrm>
            <a:off x="3972667" y="0"/>
            <a:ext cx="3037734"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algn="r" defTabSz="916107">
              <a:defRPr sz="1200">
                <a:solidFill>
                  <a:schemeClr val="tx1"/>
                </a:solidFill>
                <a:latin typeface="Arial" charset="0"/>
              </a:defRPr>
            </a:lvl1pPr>
          </a:lstStyle>
          <a:p>
            <a:pPr>
              <a:defRPr/>
            </a:pPr>
            <a:endParaRPr lang="en-GB"/>
          </a:p>
        </p:txBody>
      </p:sp>
      <p:sp>
        <p:nvSpPr>
          <p:cNvPr id="44036" name="Rectangle 4"/>
          <p:cNvSpPr>
            <a:spLocks noGrp="1" noChangeArrowheads="1"/>
          </p:cNvSpPr>
          <p:nvPr>
            <p:ph type="ftr" sz="quarter" idx="2"/>
          </p:nvPr>
        </p:nvSpPr>
        <p:spPr bwMode="auto">
          <a:xfrm>
            <a:off x="0" y="8831898"/>
            <a:ext cx="3037735"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4037" name="Rectangle 5"/>
          <p:cNvSpPr>
            <a:spLocks noGrp="1" noChangeArrowheads="1"/>
          </p:cNvSpPr>
          <p:nvPr>
            <p:ph type="sldNum" sz="quarter" idx="3"/>
          </p:nvPr>
        </p:nvSpPr>
        <p:spPr bwMode="auto">
          <a:xfrm>
            <a:off x="3972667" y="8831898"/>
            <a:ext cx="3037734"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algn="r" defTabSz="916107">
              <a:defRPr sz="1200">
                <a:solidFill>
                  <a:schemeClr val="tx1"/>
                </a:solidFill>
                <a:latin typeface="Arial" charset="0"/>
              </a:defRPr>
            </a:lvl1pPr>
          </a:lstStyle>
          <a:p>
            <a:pPr>
              <a:defRPr/>
            </a:pPr>
            <a:fld id="{B8D93F47-F43B-4A5A-AB97-72A411C4099E}" type="slidenum">
              <a:rPr lang="en-GB"/>
              <a:pPr>
                <a:defRPr/>
              </a:pPr>
              <a:t>‹#›</a:t>
            </a:fld>
            <a:endParaRPr lang="en-GB">
              <a:latin typeface="Times New Roman" pitchFamily="18" charset="0"/>
            </a:endParaRPr>
          </a:p>
        </p:txBody>
      </p:sp>
    </p:spTree>
    <p:extLst>
      <p:ext uri="{BB962C8B-B14F-4D97-AF65-F5344CB8AC3E}">
        <p14:creationId xmlns:p14="http://schemas.microsoft.com/office/powerpoint/2010/main" val="361414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735"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0963" name="Rectangle 3"/>
          <p:cNvSpPr>
            <a:spLocks noGrp="1" noChangeArrowheads="1"/>
          </p:cNvSpPr>
          <p:nvPr>
            <p:ph type="dt" idx="1"/>
          </p:nvPr>
        </p:nvSpPr>
        <p:spPr bwMode="auto">
          <a:xfrm>
            <a:off x="3972667" y="0"/>
            <a:ext cx="3037734"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algn="r" defTabSz="916107">
              <a:defRPr sz="1200">
                <a:solidFill>
                  <a:schemeClr val="tx1"/>
                </a:solidFill>
                <a:latin typeface="Times New Roman" pitchFamily="18" charset="0"/>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1182688" y="696913"/>
            <a:ext cx="4643437"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234525" y="4415156"/>
            <a:ext cx="6541350" cy="4183697"/>
          </a:xfrm>
          <a:prstGeom prst="rect">
            <a:avLst/>
          </a:prstGeom>
          <a:noFill/>
          <a:ln w="12700">
            <a:noFill/>
            <a:miter lim="800000"/>
            <a:headEnd type="none" w="sm" len="sm"/>
            <a:tailEnd type="none" w="sm" len="sm"/>
          </a:ln>
          <a:effectLst/>
        </p:spPr>
        <p:txBody>
          <a:bodyPr vert="horz" wrap="square" lIns="91659" tIns="45830" rIns="91659" bIns="4583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831898"/>
            <a:ext cx="3037735"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0967" name="Rectangle 7"/>
          <p:cNvSpPr>
            <a:spLocks noGrp="1" noChangeArrowheads="1"/>
          </p:cNvSpPr>
          <p:nvPr>
            <p:ph type="sldNum" sz="quarter" idx="5"/>
          </p:nvPr>
        </p:nvSpPr>
        <p:spPr bwMode="auto">
          <a:xfrm>
            <a:off x="3972667" y="8831898"/>
            <a:ext cx="3037734"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algn="r" defTabSz="916107">
              <a:defRPr sz="1200">
                <a:solidFill>
                  <a:schemeClr val="tx1"/>
                </a:solidFill>
                <a:latin typeface="Arial" charset="0"/>
              </a:defRPr>
            </a:lvl1pPr>
          </a:lstStyle>
          <a:p>
            <a:pPr>
              <a:defRPr/>
            </a:pPr>
            <a:fld id="{31EB9808-2A34-48DA-AD52-BB4BDA6E4407}" type="slidenum">
              <a:rPr lang="en-GB"/>
              <a:pPr>
                <a:defRPr/>
              </a:pPr>
              <a:t>‹#›</a:t>
            </a:fld>
            <a:endParaRPr lang="en-GB"/>
          </a:p>
        </p:txBody>
      </p:sp>
    </p:spTree>
    <p:extLst>
      <p:ext uri="{BB962C8B-B14F-4D97-AF65-F5344CB8AC3E}">
        <p14:creationId xmlns:p14="http://schemas.microsoft.com/office/powerpoint/2010/main" val="811123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6107">
              <a:defRPr sz="2000">
                <a:solidFill>
                  <a:schemeClr val="bg1"/>
                </a:solidFill>
                <a:latin typeface="Arial" charset="0"/>
              </a:defRPr>
            </a:lvl1pPr>
            <a:lvl2pPr marL="741761" indent="-285293" defTabSz="916107">
              <a:defRPr sz="2000">
                <a:solidFill>
                  <a:schemeClr val="bg1"/>
                </a:solidFill>
                <a:latin typeface="Arial" charset="0"/>
              </a:defRPr>
            </a:lvl2pPr>
            <a:lvl3pPr marL="1141171" indent="-228234" defTabSz="916107">
              <a:defRPr sz="2000">
                <a:solidFill>
                  <a:schemeClr val="bg1"/>
                </a:solidFill>
                <a:latin typeface="Arial" charset="0"/>
              </a:defRPr>
            </a:lvl3pPr>
            <a:lvl4pPr marL="1597640" indent="-228234" defTabSz="916107">
              <a:defRPr sz="2000">
                <a:solidFill>
                  <a:schemeClr val="bg1"/>
                </a:solidFill>
                <a:latin typeface="Arial" charset="0"/>
              </a:defRPr>
            </a:lvl4pPr>
            <a:lvl5pPr marL="2054108" indent="-228234" defTabSz="916107">
              <a:defRPr sz="2000">
                <a:solidFill>
                  <a:schemeClr val="bg1"/>
                </a:solidFill>
                <a:latin typeface="Arial" charset="0"/>
              </a:defRPr>
            </a:lvl5pPr>
            <a:lvl6pPr marL="2510577" indent="-228234" defTabSz="916107" eaLnBrk="0" fontAlgn="base" hangingPunct="0">
              <a:spcBef>
                <a:spcPct val="0"/>
              </a:spcBef>
              <a:spcAft>
                <a:spcPct val="0"/>
              </a:spcAft>
              <a:defRPr sz="2000">
                <a:solidFill>
                  <a:schemeClr val="bg1"/>
                </a:solidFill>
                <a:latin typeface="Arial" charset="0"/>
              </a:defRPr>
            </a:lvl6pPr>
            <a:lvl7pPr marL="2967045" indent="-228234" defTabSz="916107" eaLnBrk="0" fontAlgn="base" hangingPunct="0">
              <a:spcBef>
                <a:spcPct val="0"/>
              </a:spcBef>
              <a:spcAft>
                <a:spcPct val="0"/>
              </a:spcAft>
              <a:defRPr sz="2000">
                <a:solidFill>
                  <a:schemeClr val="bg1"/>
                </a:solidFill>
                <a:latin typeface="Arial" charset="0"/>
              </a:defRPr>
            </a:lvl7pPr>
            <a:lvl8pPr marL="3423514" indent="-228234" defTabSz="916107" eaLnBrk="0" fontAlgn="base" hangingPunct="0">
              <a:spcBef>
                <a:spcPct val="0"/>
              </a:spcBef>
              <a:spcAft>
                <a:spcPct val="0"/>
              </a:spcAft>
              <a:defRPr sz="2000">
                <a:solidFill>
                  <a:schemeClr val="bg1"/>
                </a:solidFill>
                <a:latin typeface="Arial" charset="0"/>
              </a:defRPr>
            </a:lvl8pPr>
            <a:lvl9pPr marL="3879982" indent="-228234" defTabSz="916107" eaLnBrk="0" fontAlgn="base" hangingPunct="0">
              <a:spcBef>
                <a:spcPct val="0"/>
              </a:spcBef>
              <a:spcAft>
                <a:spcPct val="0"/>
              </a:spcAft>
              <a:defRPr sz="2000">
                <a:solidFill>
                  <a:schemeClr val="bg1"/>
                </a:solidFill>
                <a:latin typeface="Arial" charset="0"/>
              </a:defRPr>
            </a:lvl9pPr>
          </a:lstStyle>
          <a:p>
            <a:fld id="{7D3A694C-9B91-49DD-8A48-1A4C24487A4E}" type="slidenum">
              <a:rPr lang="en-GB" altLang="en-US" sz="1200">
                <a:solidFill>
                  <a:schemeClr val="tx1"/>
                </a:solidFill>
              </a:rPr>
              <a:pPr/>
              <a:t>1</a:t>
            </a:fld>
            <a:endParaRPr lang="en-GB" altLang="en-US" sz="120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6107">
              <a:defRPr sz="2000">
                <a:solidFill>
                  <a:schemeClr val="bg1"/>
                </a:solidFill>
                <a:latin typeface="Arial" charset="0"/>
              </a:defRPr>
            </a:lvl1pPr>
            <a:lvl2pPr marL="741761" indent="-285293" defTabSz="916107">
              <a:defRPr sz="2000">
                <a:solidFill>
                  <a:schemeClr val="bg1"/>
                </a:solidFill>
                <a:latin typeface="Arial" charset="0"/>
              </a:defRPr>
            </a:lvl2pPr>
            <a:lvl3pPr marL="1141171" indent="-228234" defTabSz="916107">
              <a:defRPr sz="2000">
                <a:solidFill>
                  <a:schemeClr val="bg1"/>
                </a:solidFill>
                <a:latin typeface="Arial" charset="0"/>
              </a:defRPr>
            </a:lvl3pPr>
            <a:lvl4pPr marL="1597640" indent="-228234" defTabSz="916107">
              <a:defRPr sz="2000">
                <a:solidFill>
                  <a:schemeClr val="bg1"/>
                </a:solidFill>
                <a:latin typeface="Arial" charset="0"/>
              </a:defRPr>
            </a:lvl4pPr>
            <a:lvl5pPr marL="2054108" indent="-228234" defTabSz="916107">
              <a:defRPr sz="2000">
                <a:solidFill>
                  <a:schemeClr val="bg1"/>
                </a:solidFill>
                <a:latin typeface="Arial" charset="0"/>
              </a:defRPr>
            </a:lvl5pPr>
            <a:lvl6pPr marL="2510577" indent="-228234" defTabSz="916107" eaLnBrk="0" fontAlgn="base" hangingPunct="0">
              <a:spcBef>
                <a:spcPct val="0"/>
              </a:spcBef>
              <a:spcAft>
                <a:spcPct val="0"/>
              </a:spcAft>
              <a:defRPr sz="2000">
                <a:solidFill>
                  <a:schemeClr val="bg1"/>
                </a:solidFill>
                <a:latin typeface="Arial" charset="0"/>
              </a:defRPr>
            </a:lvl6pPr>
            <a:lvl7pPr marL="2967045" indent="-228234" defTabSz="916107" eaLnBrk="0" fontAlgn="base" hangingPunct="0">
              <a:spcBef>
                <a:spcPct val="0"/>
              </a:spcBef>
              <a:spcAft>
                <a:spcPct val="0"/>
              </a:spcAft>
              <a:defRPr sz="2000">
                <a:solidFill>
                  <a:schemeClr val="bg1"/>
                </a:solidFill>
                <a:latin typeface="Arial" charset="0"/>
              </a:defRPr>
            </a:lvl7pPr>
            <a:lvl8pPr marL="3423514" indent="-228234" defTabSz="916107" eaLnBrk="0" fontAlgn="base" hangingPunct="0">
              <a:spcBef>
                <a:spcPct val="0"/>
              </a:spcBef>
              <a:spcAft>
                <a:spcPct val="0"/>
              </a:spcAft>
              <a:defRPr sz="2000">
                <a:solidFill>
                  <a:schemeClr val="bg1"/>
                </a:solidFill>
                <a:latin typeface="Arial" charset="0"/>
              </a:defRPr>
            </a:lvl8pPr>
            <a:lvl9pPr marL="3879982" indent="-228234" defTabSz="916107" eaLnBrk="0" fontAlgn="base" hangingPunct="0">
              <a:spcBef>
                <a:spcPct val="0"/>
              </a:spcBef>
              <a:spcAft>
                <a:spcPct val="0"/>
              </a:spcAft>
              <a:defRPr sz="2000">
                <a:solidFill>
                  <a:schemeClr val="bg1"/>
                </a:solidFill>
                <a:latin typeface="Arial" charset="0"/>
              </a:defRPr>
            </a:lvl9pPr>
          </a:lstStyle>
          <a:p>
            <a:fld id="{D37D04A1-DF6F-4453-B66D-22B6E698EE78}" type="slidenum">
              <a:rPr lang="en-GB" altLang="en-US" sz="1200">
                <a:solidFill>
                  <a:schemeClr val="tx1"/>
                </a:solidFill>
              </a:rPr>
              <a:pPr/>
              <a:t>3</a:t>
            </a:fld>
            <a:endParaRPr lang="en-GB" altLang="en-US" sz="120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775" y="404813"/>
            <a:ext cx="31670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Grp="1" noChangeArrowheads="1"/>
          </p:cNvSpPr>
          <p:nvPr>
            <p:ph type="ctrTitle"/>
          </p:nvPr>
        </p:nvSpPr>
        <p:spPr>
          <a:xfrm>
            <a:off x="2843213" y="2781300"/>
            <a:ext cx="6048375" cy="666750"/>
          </a:xfrm>
        </p:spPr>
        <p:txBody>
          <a:bodyPr anchor="t"/>
          <a:lstStyle>
            <a:lvl1pPr>
              <a:defRPr>
                <a:solidFill>
                  <a:schemeClr val="tx1"/>
                </a:solidFill>
              </a:defRPr>
            </a:lvl1pPr>
          </a:lstStyle>
          <a:p>
            <a:r>
              <a:rPr lang="en-GB"/>
              <a:t>Click to edit Master title style</a:t>
            </a:r>
          </a:p>
        </p:txBody>
      </p:sp>
      <p:sp>
        <p:nvSpPr>
          <p:cNvPr id="24584" name="Rectangle 8"/>
          <p:cNvSpPr>
            <a:spLocks noGrp="1" noChangeArrowheads="1"/>
          </p:cNvSpPr>
          <p:nvPr>
            <p:ph type="subTitle" idx="1"/>
          </p:nvPr>
        </p:nvSpPr>
        <p:spPr>
          <a:xfrm>
            <a:off x="2843213" y="3573463"/>
            <a:ext cx="6018212" cy="496887"/>
          </a:xfrm>
        </p:spPr>
        <p:txBody>
          <a:bodyPr lIns="91435" tIns="45718"/>
          <a:lstStyle>
            <a:lvl1pPr marL="0" indent="0">
              <a:buFont typeface="Wingdings" pitchFamily="2" charset="2"/>
              <a:buNone/>
              <a:defRPr b="1"/>
            </a:lvl1pPr>
          </a:lstStyle>
          <a:p>
            <a:r>
              <a:rPr lang="en-GB"/>
              <a:t>Click to edit Master subtitle style</a:t>
            </a:r>
          </a:p>
        </p:txBody>
      </p:sp>
    </p:spTree>
    <p:extLst>
      <p:ext uri="{BB962C8B-B14F-4D97-AF65-F5344CB8AC3E}">
        <p14:creationId xmlns:p14="http://schemas.microsoft.com/office/powerpoint/2010/main" val="4072597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E5528A1F-41BA-4A9C-8E29-404304D11BA7}" type="slidenum">
              <a:rPr lang="en-US"/>
              <a:pPr>
                <a:defRPr/>
              </a:pPr>
              <a:t>‹#›</a:t>
            </a:fld>
            <a:endParaRPr lang="en-US"/>
          </a:p>
        </p:txBody>
      </p:sp>
    </p:spTree>
    <p:extLst>
      <p:ext uri="{BB962C8B-B14F-4D97-AF65-F5344CB8AC3E}">
        <p14:creationId xmlns:p14="http://schemas.microsoft.com/office/powerpoint/2010/main" val="25519991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013" y="260350"/>
            <a:ext cx="1555750" cy="5608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60350"/>
            <a:ext cx="4519613" cy="5608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CB084F18-412B-487B-AD22-1733DAA48C0C}" type="slidenum">
              <a:rPr lang="en-US"/>
              <a:pPr>
                <a:defRPr/>
              </a:pPr>
              <a:t>‹#›</a:t>
            </a:fld>
            <a:endParaRPr lang="en-US"/>
          </a:p>
        </p:txBody>
      </p:sp>
    </p:spTree>
    <p:extLst>
      <p:ext uri="{BB962C8B-B14F-4D97-AF65-F5344CB8AC3E}">
        <p14:creationId xmlns:p14="http://schemas.microsoft.com/office/powerpoint/2010/main" val="3750991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C03EF428-CDC8-4F7A-BAE8-5FA134E3D3D4}" type="slidenum">
              <a:rPr lang="en-US"/>
              <a:pPr>
                <a:defRPr/>
              </a:pPr>
              <a:t>‹#›</a:t>
            </a:fld>
            <a:endParaRPr lang="en-US"/>
          </a:p>
        </p:txBody>
      </p:sp>
    </p:spTree>
    <p:extLst>
      <p:ext uri="{BB962C8B-B14F-4D97-AF65-F5344CB8AC3E}">
        <p14:creationId xmlns:p14="http://schemas.microsoft.com/office/powerpoint/2010/main" val="26666421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vl1pPr>
          </a:lstStyle>
          <a:p>
            <a:pPr>
              <a:defRPr/>
            </a:pPr>
            <a:fld id="{013CD3C6-2CAC-4403-B5FF-40B9D9121F48}" type="slidenum">
              <a:rPr lang="en-US"/>
              <a:pPr>
                <a:defRPr/>
              </a:pPr>
              <a:t>‹#›</a:t>
            </a:fld>
            <a:endParaRPr lang="en-US"/>
          </a:p>
        </p:txBody>
      </p:sp>
    </p:spTree>
    <p:extLst>
      <p:ext uri="{BB962C8B-B14F-4D97-AF65-F5344CB8AC3E}">
        <p14:creationId xmlns:p14="http://schemas.microsoft.com/office/powerpoint/2010/main" val="886269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341438"/>
            <a:ext cx="18907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2500" y="1341438"/>
            <a:ext cx="18923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pPr>
              <a:defRPr/>
            </a:pPr>
            <a:fld id="{7BCA37FA-B176-4A36-842B-7F29A4CB439F}" type="slidenum">
              <a:rPr lang="en-US"/>
              <a:pPr>
                <a:defRPr/>
              </a:pPr>
              <a:t>‹#›</a:t>
            </a:fld>
            <a:endParaRPr lang="en-US"/>
          </a:p>
        </p:txBody>
      </p:sp>
    </p:spTree>
    <p:extLst>
      <p:ext uri="{BB962C8B-B14F-4D97-AF65-F5344CB8AC3E}">
        <p14:creationId xmlns:p14="http://schemas.microsoft.com/office/powerpoint/2010/main" val="41830247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fld id="{4CD054D6-3BFE-4E84-8CBC-529CDF485D4C}" type="slidenum">
              <a:rPr lang="en-US"/>
              <a:pPr>
                <a:defRPr/>
              </a:pPr>
              <a:t>‹#›</a:t>
            </a:fld>
            <a:endParaRPr lang="en-US"/>
          </a:p>
        </p:txBody>
      </p:sp>
    </p:spTree>
    <p:extLst>
      <p:ext uri="{BB962C8B-B14F-4D97-AF65-F5344CB8AC3E}">
        <p14:creationId xmlns:p14="http://schemas.microsoft.com/office/powerpoint/2010/main" val="1562523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vl1pPr>
          </a:lstStyle>
          <a:p>
            <a:pPr>
              <a:defRPr/>
            </a:pPr>
            <a:fld id="{CEE0C762-EBE4-43E4-AD09-F4E6B7E32DAA}" type="slidenum">
              <a:rPr lang="en-US"/>
              <a:pPr>
                <a:defRPr/>
              </a:pPr>
              <a:t>‹#›</a:t>
            </a:fld>
            <a:endParaRPr lang="en-US"/>
          </a:p>
        </p:txBody>
      </p:sp>
    </p:spTree>
    <p:extLst>
      <p:ext uri="{BB962C8B-B14F-4D97-AF65-F5344CB8AC3E}">
        <p14:creationId xmlns:p14="http://schemas.microsoft.com/office/powerpoint/2010/main" val="13263247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pPr>
              <a:defRPr/>
            </a:pPr>
            <a:fld id="{4536DC36-AAC3-4E8D-82F7-623833A08C6D}" type="slidenum">
              <a:rPr lang="en-US"/>
              <a:pPr>
                <a:defRPr/>
              </a:pPr>
              <a:t>‹#›</a:t>
            </a:fld>
            <a:endParaRPr lang="en-US"/>
          </a:p>
        </p:txBody>
      </p:sp>
    </p:spTree>
    <p:extLst>
      <p:ext uri="{BB962C8B-B14F-4D97-AF65-F5344CB8AC3E}">
        <p14:creationId xmlns:p14="http://schemas.microsoft.com/office/powerpoint/2010/main" val="3737952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pPr>
              <a:defRPr/>
            </a:pPr>
            <a:fld id="{E045B43F-09A1-4F47-AD39-C9DB7066117E}" type="slidenum">
              <a:rPr lang="en-US"/>
              <a:pPr>
                <a:defRPr/>
              </a:pPr>
              <a:t>‹#›</a:t>
            </a:fld>
            <a:endParaRPr lang="en-US"/>
          </a:p>
        </p:txBody>
      </p:sp>
    </p:spTree>
    <p:extLst>
      <p:ext uri="{BB962C8B-B14F-4D97-AF65-F5344CB8AC3E}">
        <p14:creationId xmlns:p14="http://schemas.microsoft.com/office/powerpoint/2010/main" val="619700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pPr>
              <a:defRPr/>
            </a:pPr>
            <a:fld id="{A239A640-26D9-469E-9313-9699C03FA8FD}" type="slidenum">
              <a:rPr lang="en-US"/>
              <a:pPr>
                <a:defRPr/>
              </a:pPr>
              <a:t>‹#›</a:t>
            </a:fld>
            <a:endParaRPr lang="en-US"/>
          </a:p>
        </p:txBody>
      </p:sp>
    </p:spTree>
    <p:extLst>
      <p:ext uri="{BB962C8B-B14F-4D97-AF65-F5344CB8AC3E}">
        <p14:creationId xmlns:p14="http://schemas.microsoft.com/office/powerpoint/2010/main" val="25273056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79388" y="1341438"/>
            <a:ext cx="393541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Rectangle 3"/>
          <p:cNvSpPr>
            <a:spLocks noGrp="1" noChangeArrowheads="1"/>
          </p:cNvSpPr>
          <p:nvPr>
            <p:ph type="title"/>
          </p:nvPr>
        </p:nvSpPr>
        <p:spPr bwMode="auto">
          <a:xfrm>
            <a:off x="0" y="260350"/>
            <a:ext cx="62277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GB" altLang="en-US" smtClean="0"/>
              <a:t>Click to edit Master title style</a:t>
            </a:r>
          </a:p>
        </p:txBody>
      </p:sp>
      <p:sp>
        <p:nvSpPr>
          <p:cNvPr id="1028" name="Rectangle 4"/>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sp>
        <p:nvSpPr>
          <p:cNvPr id="1029" name="Text Box 6"/>
          <p:cNvSpPr txBox="1">
            <a:spLocks noChangeArrowheads="1"/>
          </p:cNvSpPr>
          <p:nvPr/>
        </p:nvSpPr>
        <p:spPr bwMode="auto">
          <a:xfrm>
            <a:off x="0" y="6613525"/>
            <a:ext cx="2249488" cy="244475"/>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spcBef>
                <a:spcPct val="50000"/>
              </a:spcBef>
              <a:defRPr/>
            </a:pPr>
            <a:r>
              <a:rPr lang="en-GB" sz="1000" i="1" smtClean="0">
                <a:solidFill>
                  <a:schemeClr val="tx1"/>
                </a:solidFill>
              </a:rPr>
              <a:t>www.ccsds.org</a:t>
            </a:r>
            <a:endParaRPr lang="en-GB" sz="1000" i="1" smtClean="0">
              <a:solidFill>
                <a:schemeClr val="tx1"/>
              </a:solidFill>
              <a:latin typeface="Times New Roman" pitchFamily="18" charset="0"/>
            </a:endParaRPr>
          </a:p>
        </p:txBody>
      </p:sp>
      <p:pic>
        <p:nvPicPr>
          <p:cNvPr id="103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260350"/>
            <a:ext cx="1409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1"/>
          <p:cNvSpPr>
            <a:spLocks noGrp="1" noChangeArrowheads="1"/>
          </p:cNvSpPr>
          <p:nvPr>
            <p:ph type="sldNum" sz="quarter" idx="4"/>
          </p:nvPr>
        </p:nvSpPr>
        <p:spPr bwMode="auto">
          <a:xfrm>
            <a:off x="7010400" y="6597650"/>
            <a:ext cx="2133600" cy="427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2AB33348-EFC2-4780-A34E-D2A7EB749224}" type="slidenum">
              <a:rPr lang="en-US"/>
              <a:pPr>
                <a:defRPr/>
              </a:pPr>
              <a:t>‹#›</a:t>
            </a:fld>
            <a:endParaRPr lang="en-US"/>
          </a:p>
        </p:txBody>
      </p:sp>
      <p:sp>
        <p:nvSpPr>
          <p:cNvPr id="1032" name="Rectangle 13"/>
          <p:cNvSpPr>
            <a:spLocks noChangeArrowheads="1"/>
          </p:cNvSpPr>
          <p:nvPr userDrawn="1"/>
        </p:nvSpPr>
        <p:spPr bwMode="auto">
          <a:xfrm>
            <a:off x="0" y="981075"/>
            <a:ext cx="9144000" cy="74613"/>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p:titleStyle>
    <p:body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22313" y="2409825"/>
            <a:ext cx="7442200" cy="1543050"/>
          </a:xfrm>
          <a:ln w="28575">
            <a:solidFill>
              <a:schemeClr val="tx1"/>
            </a:solidFill>
            <a:miter lim="800000"/>
            <a:headEnd/>
            <a:tailEnd/>
          </a:ln>
        </p:spPr>
        <p:txBody>
          <a:bodyPr anchor="ctr"/>
          <a:lstStyle/>
          <a:p>
            <a:pPr algn="ctr">
              <a:defRPr/>
            </a:pPr>
            <a:r>
              <a:rPr lang="en-US" dirty="0" smtClean="0">
                <a:effectLst>
                  <a:outerShdw blurRad="38100" dist="38100" dir="2700000" algn="tl">
                    <a:srgbClr val="DDDDDD"/>
                  </a:outerShdw>
                </a:effectLst>
                <a:ea typeface="ＭＳ Ｐゴシック" charset="0"/>
              </a:rPr>
              <a:t>Configuration Profiles And Space Link Service Profiles</a:t>
            </a:r>
            <a:endParaRPr lang="en-GB" dirty="0" smtClean="0"/>
          </a:p>
        </p:txBody>
      </p:sp>
      <p:sp>
        <p:nvSpPr>
          <p:cNvPr id="13315" name="Rectangle 2"/>
          <p:cNvSpPr>
            <a:spLocks noGrp="1" noChangeArrowheads="1"/>
          </p:cNvSpPr>
          <p:nvPr>
            <p:ph type="subTitle" idx="1"/>
          </p:nvPr>
        </p:nvSpPr>
        <p:spPr>
          <a:xfrm>
            <a:off x="722313" y="4197927"/>
            <a:ext cx="7594600" cy="1871663"/>
          </a:xfrm>
        </p:spPr>
        <p:txBody>
          <a:bodyPr/>
          <a:lstStyle/>
          <a:p>
            <a:pPr algn="ctr">
              <a:lnSpc>
                <a:spcPct val="80000"/>
              </a:lnSpc>
              <a:tabLst>
                <a:tab pos="3200400" algn="l"/>
              </a:tabLst>
            </a:pPr>
            <a:endParaRPr lang="en-US" altLang="en-US" sz="1600" dirty="0" smtClean="0"/>
          </a:p>
          <a:p>
            <a:pPr algn="ctr">
              <a:lnSpc>
                <a:spcPct val="80000"/>
              </a:lnSpc>
              <a:tabLst>
                <a:tab pos="3200400" algn="l"/>
              </a:tabLst>
            </a:pPr>
            <a:r>
              <a:rPr lang="en-US" altLang="en-US" sz="1400" dirty="0" smtClean="0"/>
              <a:t>CCSDS Spring 2018 Workshop</a:t>
            </a:r>
          </a:p>
          <a:p>
            <a:pPr algn="ctr">
              <a:lnSpc>
                <a:spcPct val="80000"/>
              </a:lnSpc>
              <a:tabLst>
                <a:tab pos="3200400" algn="l"/>
              </a:tabLst>
            </a:pPr>
            <a:r>
              <a:rPr lang="en-US" altLang="en-US" sz="1400" dirty="0" smtClean="0"/>
              <a:t>NIST</a:t>
            </a:r>
          </a:p>
          <a:p>
            <a:pPr algn="ctr">
              <a:lnSpc>
                <a:spcPct val="80000"/>
              </a:lnSpc>
              <a:tabLst>
                <a:tab pos="3200400" algn="l"/>
              </a:tabLst>
            </a:pPr>
            <a:r>
              <a:rPr lang="en-US" altLang="en-US" sz="1400" dirty="0" smtClean="0"/>
              <a:t>Gaithersburg, MD</a:t>
            </a:r>
          </a:p>
          <a:p>
            <a:pPr algn="ctr">
              <a:lnSpc>
                <a:spcPct val="80000"/>
              </a:lnSpc>
              <a:tabLst>
                <a:tab pos="3200400" algn="l"/>
              </a:tabLst>
            </a:pPr>
            <a:r>
              <a:rPr lang="en-US" altLang="en-US" sz="1400" dirty="0" smtClean="0"/>
              <a:t>9-13 April 2018 </a:t>
            </a:r>
          </a:p>
          <a:p>
            <a:pPr algn="ctr">
              <a:lnSpc>
                <a:spcPct val="80000"/>
              </a:lnSpc>
              <a:tabLst>
                <a:tab pos="3200400" algn="l"/>
              </a:tabLst>
            </a:pPr>
            <a:endParaRPr lang="en-US" altLang="en-US" sz="1400" dirty="0" smtClean="0"/>
          </a:p>
          <a:p>
            <a:pPr algn="ctr">
              <a:lnSpc>
                <a:spcPct val="80000"/>
              </a:lnSpc>
              <a:tabLst>
                <a:tab pos="3200400" algn="l"/>
              </a:tabLst>
            </a:pPr>
            <a:r>
              <a:rPr lang="en-US" altLang="en-US" sz="1400" i="1" dirty="0" smtClean="0"/>
              <a:t>John Pietras</a:t>
            </a:r>
          </a:p>
          <a:p>
            <a:pPr algn="ctr">
              <a:lnSpc>
                <a:spcPct val="80000"/>
              </a:lnSpc>
              <a:tabLst>
                <a:tab pos="3200400" algn="l"/>
              </a:tabLst>
            </a:pPr>
            <a:r>
              <a:rPr lang="en-US" altLang="en-US" sz="1400" i="1" dirty="0" smtClean="0"/>
              <a:t>Global Science and Technology, Inc.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10</a:t>
            </a:fld>
            <a:endParaRPr lang="en-US"/>
          </a:p>
        </p:txBody>
      </p:sp>
      <p:sp>
        <p:nvSpPr>
          <p:cNvPr id="5" name="Title 1"/>
          <p:cNvSpPr>
            <a:spLocks noGrp="1"/>
          </p:cNvSpPr>
          <p:nvPr>
            <p:ph type="title"/>
          </p:nvPr>
        </p:nvSpPr>
        <p:spPr>
          <a:xfrm>
            <a:off x="0" y="260350"/>
            <a:ext cx="7372349" cy="611188"/>
          </a:xfrm>
        </p:spPr>
        <p:txBody>
          <a:bodyPr/>
          <a:lstStyle/>
          <a:p>
            <a:r>
              <a:rPr lang="en-US" sz="2400" dirty="0" smtClean="0"/>
              <a:t>Representation of Relationships (1 of 2)</a:t>
            </a:r>
            <a:endParaRPr lang="en-US" altLang="en-US" sz="2400" dirty="0" smtClean="0"/>
          </a:p>
        </p:txBody>
      </p:sp>
      <p:sp>
        <p:nvSpPr>
          <p:cNvPr id="7" name="Content Placeholder 2"/>
          <p:cNvSpPr txBox="1">
            <a:spLocks/>
          </p:cNvSpPr>
          <p:nvPr/>
        </p:nvSpPr>
        <p:spPr bwMode="auto">
          <a:xfrm>
            <a:off x="-171450" y="836613"/>
            <a:ext cx="9315450" cy="57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a:defRPr/>
            </a:pPr>
            <a:r>
              <a:rPr lang="en-US" altLang="en-US" sz="1800" kern="0" dirty="0" smtClean="0"/>
              <a:t>Functional Resource Alias</a:t>
            </a:r>
          </a:p>
          <a:p>
            <a:pPr lvl="1">
              <a:defRPr/>
            </a:pPr>
            <a:r>
              <a:rPr lang="en-US" altLang="en-US" sz="1600" kern="0" dirty="0" smtClean="0"/>
              <a:t>Represented in UML/XML as a subclass/derived type that contains no parameters and has the Functional Resource Name of a FR instance for which a fully-populated instance exists, either:</a:t>
            </a:r>
          </a:p>
          <a:p>
            <a:pPr lvl="2">
              <a:defRPr/>
            </a:pPr>
            <a:r>
              <a:rPr lang="en-US" altLang="en-US" sz="1400" kern="0" dirty="0" smtClean="0"/>
              <a:t>Within the same Configuration Profile (can be validated when the Configuration Profile is validated)</a:t>
            </a:r>
          </a:p>
          <a:p>
            <a:pPr lvl="2">
              <a:defRPr/>
            </a:pPr>
            <a:r>
              <a:rPr lang="en-US" altLang="en-US" sz="1400" kern="0" dirty="0" smtClean="0"/>
              <a:t>Within a Configuration Profile that is referenced by the Service Package Request that references the Configuration Profile that contains the alias (can only be validated as part of the validation of the individual Service Package Request)</a:t>
            </a:r>
          </a:p>
          <a:p>
            <a:pPr>
              <a:defRPr/>
            </a:pPr>
            <a:r>
              <a:rPr lang="en-US" altLang="en-US" sz="1800" kern="0" dirty="0" smtClean="0"/>
              <a:t>Primary Relationships (primary data flows </a:t>
            </a:r>
            <a:r>
              <a:rPr lang="en-US" altLang="en-US" sz="1800" kern="0" dirty="0"/>
              <a:t>within Space Link Service </a:t>
            </a:r>
            <a:r>
              <a:rPr lang="en-US" altLang="en-US" sz="1800" kern="0" dirty="0" smtClean="0"/>
              <a:t>Profiles)</a:t>
            </a:r>
            <a:endParaRPr lang="en-US" altLang="en-US" sz="1800" i="1" kern="0" dirty="0" smtClean="0"/>
          </a:p>
          <a:p>
            <a:pPr lvl="1">
              <a:defRPr/>
            </a:pPr>
            <a:r>
              <a:rPr lang="en-US" altLang="en-US" sz="1600" kern="0" dirty="0"/>
              <a:t>Examples: an Antenna FR instance </a:t>
            </a:r>
            <a:r>
              <a:rPr lang="en-US" altLang="en-US" sz="1600" kern="0" dirty="0" smtClean="0"/>
              <a:t>provides a </a:t>
            </a:r>
            <a:r>
              <a:rPr lang="en-US" altLang="en-US" sz="1600" kern="0" dirty="0" smtClean="0">
                <a:latin typeface="Courier New" panose="02070309020205020404" pitchFamily="49" charset="0"/>
                <a:cs typeface="Courier New" panose="02070309020205020404" pitchFamily="49" charset="0"/>
              </a:rPr>
              <a:t>modulated waveform</a:t>
            </a:r>
            <a:r>
              <a:rPr lang="en-US" altLang="en-US" sz="1600" kern="0" dirty="0" smtClean="0"/>
              <a:t> access point to </a:t>
            </a:r>
            <a:r>
              <a:rPr lang="en-US" altLang="en-US" sz="1600" kern="0" dirty="0"/>
              <a:t>a Forward 401 Space Link Carrier Transmission FR instance, a Forward 401 Space Link Carrier Transmission FR instance </a:t>
            </a:r>
            <a:r>
              <a:rPr lang="en-US" altLang="en-US" sz="1600" kern="0" dirty="0" smtClean="0"/>
              <a:t>provides a </a:t>
            </a:r>
            <a:r>
              <a:rPr lang="en-US" altLang="en-US" sz="1600" kern="0" dirty="0" smtClean="0">
                <a:latin typeface="Courier New" panose="02070309020205020404" pitchFamily="49" charset="0"/>
                <a:cs typeface="Courier New" panose="02070309020205020404" pitchFamily="49" charset="0"/>
              </a:rPr>
              <a:t>forward physical channel symbol stream</a:t>
            </a:r>
            <a:r>
              <a:rPr lang="en-US" altLang="en-US" sz="1600" kern="0" dirty="0" smtClean="0"/>
              <a:t> access point to </a:t>
            </a:r>
            <a:r>
              <a:rPr lang="en-US" altLang="en-US" sz="1600" kern="0" dirty="0"/>
              <a:t>a Forward TC Sync and Channel Encoding FR instance, etc.</a:t>
            </a:r>
          </a:p>
          <a:p>
            <a:pPr lvl="1">
              <a:defRPr/>
            </a:pPr>
            <a:r>
              <a:rPr lang="en-US" altLang="en-US" sz="1600" kern="0" dirty="0" smtClean="0"/>
              <a:t>Expressed in UML as </a:t>
            </a:r>
            <a:r>
              <a:rPr lang="en-US" altLang="en-US" sz="1600" i="1" kern="0" dirty="0" smtClean="0"/>
              <a:t>composition</a:t>
            </a:r>
            <a:br>
              <a:rPr lang="en-US" altLang="en-US" sz="1600" i="1" kern="0" dirty="0" smtClean="0"/>
            </a:br>
            <a:r>
              <a:rPr lang="en-US" altLang="en-US" sz="1600" i="1" kern="0" dirty="0" smtClean="0"/>
              <a:t>                        </a:t>
            </a:r>
            <a:r>
              <a:rPr lang="en-US" altLang="en-US" sz="1400" kern="0" dirty="0" smtClean="0"/>
              <a:t>SAP                                      Accessor</a:t>
            </a:r>
          </a:p>
          <a:p>
            <a:pPr lvl="1">
              <a:defRPr/>
            </a:pPr>
            <a:r>
              <a:rPr lang="en-US" altLang="en-US" sz="1600" kern="0" dirty="0" smtClean="0"/>
              <a:t>Expressed in XML as containment in complex elements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79" y="5045074"/>
            <a:ext cx="1771796" cy="228600"/>
          </a:xfrm>
          <a:prstGeom prst="rect">
            <a:avLst/>
          </a:prstGeom>
        </p:spPr>
      </p:pic>
    </p:spTree>
    <p:extLst>
      <p:ext uri="{BB962C8B-B14F-4D97-AF65-F5344CB8AC3E}">
        <p14:creationId xmlns:p14="http://schemas.microsoft.com/office/powerpoint/2010/main" val="16271358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11</a:t>
            </a:fld>
            <a:endParaRPr lang="en-US"/>
          </a:p>
        </p:txBody>
      </p:sp>
      <p:sp>
        <p:nvSpPr>
          <p:cNvPr id="5" name="Title 1"/>
          <p:cNvSpPr>
            <a:spLocks noGrp="1"/>
          </p:cNvSpPr>
          <p:nvPr>
            <p:ph type="title"/>
          </p:nvPr>
        </p:nvSpPr>
        <p:spPr>
          <a:xfrm>
            <a:off x="0" y="260350"/>
            <a:ext cx="7372349" cy="611188"/>
          </a:xfrm>
        </p:spPr>
        <p:txBody>
          <a:bodyPr/>
          <a:lstStyle/>
          <a:p>
            <a:r>
              <a:rPr lang="en-US" sz="2400" dirty="0" smtClean="0"/>
              <a:t>Representation of Relationships (2 of 2)</a:t>
            </a:r>
            <a:endParaRPr lang="en-US" altLang="en-US" sz="2400" dirty="0" smtClean="0"/>
          </a:p>
        </p:txBody>
      </p:sp>
      <p:sp>
        <p:nvSpPr>
          <p:cNvPr id="6" name="Content Placeholder 2"/>
          <p:cNvSpPr txBox="1">
            <a:spLocks/>
          </p:cNvSpPr>
          <p:nvPr/>
        </p:nvSpPr>
        <p:spPr bwMode="auto">
          <a:xfrm>
            <a:off x="312738" y="1055689"/>
            <a:ext cx="8307387"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a:defRPr/>
            </a:pPr>
            <a:r>
              <a:rPr lang="en-US" altLang="en-US" sz="2000" kern="0" dirty="0" smtClean="0"/>
              <a:t>Ancillary Relationships (provide supporting information </a:t>
            </a:r>
            <a:r>
              <a:rPr lang="en-US" altLang="en-US" sz="2000" kern="0" dirty="0"/>
              <a:t>between Space Link Service </a:t>
            </a:r>
            <a:r>
              <a:rPr lang="en-US" altLang="en-US" sz="2000" kern="0" dirty="0" smtClean="0"/>
              <a:t>Profiles)</a:t>
            </a:r>
          </a:p>
          <a:p>
            <a:pPr lvl="1">
              <a:defRPr/>
            </a:pPr>
            <a:r>
              <a:rPr lang="en-US" altLang="en-US" sz="1800" kern="0" dirty="0" smtClean="0"/>
              <a:t>7 ancillary relationship types exist in the baseline set of </a:t>
            </a:r>
            <a:r>
              <a:rPr lang="en-US" altLang="en-US" sz="1800" kern="0" dirty="0"/>
              <a:t>Space Link </a:t>
            </a:r>
            <a:r>
              <a:rPr lang="en-US" altLang="en-US" sz="1800" kern="0" dirty="0" smtClean="0"/>
              <a:t>Service Profiles </a:t>
            </a:r>
          </a:p>
          <a:p>
            <a:pPr lvl="2">
              <a:defRPr/>
            </a:pPr>
            <a:r>
              <a:rPr lang="en-US" altLang="en-US" sz="1600" kern="0" dirty="0" smtClean="0"/>
              <a:t>Transmit Frequency</a:t>
            </a:r>
          </a:p>
          <a:p>
            <a:pPr lvl="2">
              <a:defRPr/>
            </a:pPr>
            <a:r>
              <a:rPr lang="en-US" altLang="en-US" sz="1600" kern="0" dirty="0" smtClean="0"/>
              <a:t>CLCW</a:t>
            </a:r>
          </a:p>
          <a:p>
            <a:pPr lvl="2">
              <a:defRPr/>
            </a:pPr>
            <a:r>
              <a:rPr lang="en-US" altLang="en-US" sz="1600" kern="0" dirty="0" smtClean="0"/>
              <a:t>Pointing Angles</a:t>
            </a:r>
          </a:p>
          <a:p>
            <a:pPr lvl="2">
              <a:defRPr/>
            </a:pPr>
            <a:r>
              <a:rPr lang="en-US" altLang="en-US" sz="1600" kern="0" dirty="0" smtClean="0"/>
              <a:t>Ranging Timing Signaling</a:t>
            </a:r>
          </a:p>
          <a:p>
            <a:pPr lvl="2">
              <a:defRPr/>
            </a:pPr>
            <a:r>
              <a:rPr lang="en-US" altLang="en-US" sz="1600" kern="0" dirty="0" smtClean="0"/>
              <a:t>Receive Frequency</a:t>
            </a:r>
          </a:p>
          <a:p>
            <a:pPr lvl="2">
              <a:defRPr/>
            </a:pPr>
            <a:r>
              <a:rPr lang="en-US" altLang="en-US" sz="1600" kern="0" dirty="0" smtClean="0"/>
              <a:t>Range and Doppler</a:t>
            </a:r>
          </a:p>
          <a:p>
            <a:pPr lvl="2">
              <a:defRPr/>
            </a:pPr>
            <a:r>
              <a:rPr lang="en-US" altLang="en-US" sz="1600" kern="0" dirty="0" smtClean="0"/>
              <a:t>CFDP-PDU</a:t>
            </a:r>
          </a:p>
          <a:p>
            <a:pPr lvl="1">
              <a:defRPr/>
            </a:pPr>
            <a:r>
              <a:rPr lang="en-US" altLang="en-US" sz="1800" kern="0" dirty="0" smtClean="0"/>
              <a:t>Represented in UML as </a:t>
            </a:r>
            <a:r>
              <a:rPr lang="en-US" altLang="en-US" sz="1800" i="1" kern="0" dirty="0" smtClean="0"/>
              <a:t>provided/required interfaces</a:t>
            </a:r>
            <a:br>
              <a:rPr lang="en-US" altLang="en-US" sz="1800" i="1" kern="0" dirty="0" smtClean="0"/>
            </a:br>
            <a:r>
              <a:rPr lang="en-US" altLang="en-US" sz="1800" i="1" kern="0" dirty="0" smtClean="0"/>
              <a:t/>
            </a:r>
            <a:br>
              <a:rPr lang="en-US" altLang="en-US" sz="1800" i="1" kern="0" dirty="0" smtClean="0"/>
            </a:br>
            <a:endParaRPr lang="en-US" altLang="en-US" sz="1800" i="1" kern="0" dirty="0" smtClean="0"/>
          </a:p>
          <a:p>
            <a:pPr lvl="1">
              <a:defRPr/>
            </a:pPr>
            <a:r>
              <a:rPr lang="en-US" altLang="en-US" sz="1800" kern="0" dirty="0" smtClean="0"/>
              <a:t>Represented in XML </a:t>
            </a:r>
            <a:r>
              <a:rPr lang="en-US" altLang="en-US" sz="1800" kern="0" dirty="0"/>
              <a:t>as </a:t>
            </a:r>
            <a:r>
              <a:rPr lang="en-US" altLang="en-US" sz="1800" kern="0" dirty="0" err="1">
                <a:latin typeface="Courier New" panose="02070309020205020404" pitchFamily="49" charset="0"/>
                <a:cs typeface="Courier New" panose="02070309020205020404" pitchFamily="49" charset="0"/>
              </a:rPr>
              <a:t>ProviderFrName</a:t>
            </a:r>
            <a:r>
              <a:rPr lang="en-US" altLang="en-US" sz="1800" kern="0" dirty="0"/>
              <a:t> parameters </a:t>
            </a:r>
            <a:r>
              <a:rPr lang="en-US" altLang="en-US" sz="1800" kern="0" dirty="0" smtClean="0"/>
              <a:t>in FRs with required interfaces that point to the FRs with the peer provider interfaces</a:t>
            </a:r>
          </a:p>
        </p:txBody>
      </p:sp>
      <p:grpSp>
        <p:nvGrpSpPr>
          <p:cNvPr id="9" name="Group 8"/>
          <p:cNvGrpSpPr/>
          <p:nvPr/>
        </p:nvGrpSpPr>
        <p:grpSpPr>
          <a:xfrm>
            <a:off x="1714500" y="5048250"/>
            <a:ext cx="6162676" cy="338554"/>
            <a:chOff x="1485900" y="5010150"/>
            <a:chExt cx="6162676" cy="33855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159" r="20284"/>
            <a:stretch/>
          </p:blipFill>
          <p:spPr>
            <a:xfrm>
              <a:off x="3300413" y="5114925"/>
              <a:ext cx="2412206" cy="209550"/>
            </a:xfrm>
            <a:prstGeom prst="rect">
              <a:avLst/>
            </a:prstGeom>
          </p:spPr>
        </p:pic>
        <p:sp>
          <p:nvSpPr>
            <p:cNvPr id="8" name="TextBox 7"/>
            <p:cNvSpPr txBox="1"/>
            <p:nvPr/>
          </p:nvSpPr>
          <p:spPr>
            <a:xfrm>
              <a:off x="1485900" y="5010150"/>
              <a:ext cx="6162676" cy="338554"/>
            </a:xfrm>
            <a:prstGeom prst="rect">
              <a:avLst/>
            </a:prstGeom>
            <a:noFill/>
          </p:spPr>
          <p:txBody>
            <a:bodyPr wrap="square" rtlCol="0">
              <a:spAutoFit/>
            </a:bodyPr>
            <a:lstStyle/>
            <a:p>
              <a:r>
                <a:rPr lang="en-US" altLang="en-US" sz="1600" kern="0" dirty="0">
                  <a:solidFill>
                    <a:schemeClr val="tx1"/>
                  </a:solidFill>
                </a:rPr>
                <a:t>provided interface                                             required </a:t>
              </a:r>
              <a:r>
                <a:rPr lang="en-US" altLang="en-US" sz="1600" kern="0" dirty="0" smtClean="0">
                  <a:solidFill>
                    <a:schemeClr val="tx1"/>
                  </a:solidFill>
                </a:rPr>
                <a:t>interface</a:t>
              </a:r>
              <a:endParaRPr lang="en-US" sz="1600" dirty="0">
                <a:solidFill>
                  <a:schemeClr val="tx1"/>
                </a:solidFill>
              </a:endParaRPr>
            </a:p>
          </p:txBody>
        </p:sp>
      </p:grpSp>
    </p:spTree>
    <p:extLst>
      <p:ext uri="{BB962C8B-B14F-4D97-AF65-F5344CB8AC3E}">
        <p14:creationId xmlns:p14="http://schemas.microsoft.com/office/powerpoint/2010/main" val="33014255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7527637" cy="611188"/>
          </a:xfrm>
        </p:spPr>
        <p:txBody>
          <a:bodyPr/>
          <a:lstStyle/>
          <a:p>
            <a:r>
              <a:rPr lang="en-US" sz="1800" dirty="0" smtClean="0"/>
              <a:t>Example Space Link Service Profiles, Single-Service Configuration Profiles and Service Packages that Use Single Service Profiles</a:t>
            </a:r>
            <a:endParaRPr lang="en-US" sz="1800" dirty="0"/>
          </a:p>
        </p:txBody>
      </p:sp>
      <p:sp>
        <p:nvSpPr>
          <p:cNvPr id="3" name="Content Placeholder 2"/>
          <p:cNvSpPr>
            <a:spLocks noGrp="1"/>
          </p:cNvSpPr>
          <p:nvPr>
            <p:ph idx="1"/>
          </p:nvPr>
        </p:nvSpPr>
        <p:spPr>
          <a:xfrm>
            <a:off x="293687" y="954088"/>
            <a:ext cx="8402637" cy="5307012"/>
          </a:xfrm>
        </p:spPr>
        <p:txBody>
          <a:bodyPr/>
          <a:lstStyle/>
          <a:p>
            <a:pPr>
              <a:defRPr/>
            </a:pPr>
            <a:r>
              <a:rPr lang="en-US" altLang="en-US" sz="1600" dirty="0" smtClean="0"/>
              <a:t>2 example </a:t>
            </a:r>
            <a:r>
              <a:rPr lang="en-US" altLang="en-US" sz="1600" dirty="0"/>
              <a:t>Space Link Service Profiles </a:t>
            </a:r>
            <a:r>
              <a:rPr lang="en-US" altLang="en-US" sz="1600" dirty="0" smtClean="0"/>
              <a:t>are fleshed </a:t>
            </a:r>
            <a:r>
              <a:rPr lang="en-US" altLang="en-US" sz="1600" dirty="0"/>
              <a:t>out for further </a:t>
            </a:r>
            <a:r>
              <a:rPr lang="en-US" altLang="en-US" sz="1600" dirty="0" smtClean="0"/>
              <a:t>proof-of-concept (UML Class Diagram)</a:t>
            </a:r>
          </a:p>
          <a:p>
            <a:pPr lvl="1">
              <a:defRPr/>
            </a:pPr>
            <a:r>
              <a:rPr lang="en-US" altLang="en-US" sz="1400" dirty="0"/>
              <a:t>Forward </a:t>
            </a:r>
            <a:r>
              <a:rPr lang="en-US" altLang="en-US" sz="1400" dirty="0" smtClean="0"/>
              <a:t>CLTU</a:t>
            </a:r>
          </a:p>
          <a:p>
            <a:pPr lvl="1">
              <a:defRPr/>
            </a:pPr>
            <a:r>
              <a:rPr lang="en-US" altLang="en-US" sz="1400" dirty="0"/>
              <a:t>Return Online Real-Time </a:t>
            </a:r>
            <a:r>
              <a:rPr lang="en-US" altLang="en-US" sz="1400" dirty="0" smtClean="0"/>
              <a:t>Comm</a:t>
            </a:r>
            <a:r>
              <a:rPr lang="en-US" altLang="en-US" sz="1400" dirty="0"/>
              <a:t>unication</a:t>
            </a:r>
          </a:p>
          <a:p>
            <a:pPr lvl="1">
              <a:defRPr/>
            </a:pPr>
            <a:r>
              <a:rPr lang="en-US" altLang="en-US" sz="1400" dirty="0" smtClean="0"/>
              <a:t>(</a:t>
            </a:r>
            <a:r>
              <a:rPr lang="en-US" altLang="en-US" sz="1400" dirty="0"/>
              <a:t>Draft) configuration parameters adopted from SANA Functional Resource registry </a:t>
            </a:r>
          </a:p>
          <a:p>
            <a:pPr lvl="2">
              <a:defRPr/>
            </a:pPr>
            <a:r>
              <a:rPr lang="en-US" altLang="en-US" sz="1200" dirty="0"/>
              <a:t>All configuration parameters are included in the Configuration Profile FRs, even though some may actually be set by the Service </a:t>
            </a:r>
            <a:r>
              <a:rPr lang="en-US" altLang="en-US" sz="1200" dirty="0" smtClean="0"/>
              <a:t>Agreement</a:t>
            </a:r>
            <a:endParaRPr lang="en-US" altLang="en-US" sz="1600" dirty="0" smtClean="0"/>
          </a:p>
          <a:p>
            <a:pPr>
              <a:defRPr/>
            </a:pPr>
            <a:r>
              <a:rPr lang="en-US" altLang="en-US" sz="1600" dirty="0" smtClean="0"/>
              <a:t>A single-service Configuration Profile for each of the 2 Space Link Service Profiles (UML class diagrams)</a:t>
            </a:r>
          </a:p>
          <a:p>
            <a:pPr>
              <a:defRPr/>
            </a:pPr>
            <a:r>
              <a:rPr lang="en-US" altLang="en-US" sz="1600" dirty="0" smtClean="0"/>
              <a:t>An instance of each of the 2 single-service Configuration Profiles</a:t>
            </a:r>
          </a:p>
          <a:p>
            <a:pPr>
              <a:defRPr/>
            </a:pPr>
            <a:r>
              <a:rPr lang="en-US" altLang="en-US" sz="1600" dirty="0" smtClean="0"/>
              <a:t>An example Service Package that uses two separate single-service Configuration Profiles</a:t>
            </a:r>
          </a:p>
          <a:p>
            <a:pPr>
              <a:defRPr/>
            </a:pPr>
            <a:r>
              <a:rPr lang="en-US" altLang="en-US" sz="1600" dirty="0" smtClean="0"/>
              <a:t>An example Service Package that uses only a single-service Forward CLTU Space Link Service Configuration Profile</a:t>
            </a:r>
          </a:p>
          <a:p>
            <a:pPr>
              <a:defRPr/>
            </a:pPr>
            <a:r>
              <a:rPr lang="en-US" altLang="en-US" sz="1600" dirty="0"/>
              <a:t>An example Service Package that uses only a single-service </a:t>
            </a:r>
            <a:r>
              <a:rPr lang="en-US" altLang="en-US" sz="1600" dirty="0" smtClean="0"/>
              <a:t>Return Online Real Time Communication Space </a:t>
            </a:r>
            <a:r>
              <a:rPr lang="en-US" altLang="en-US" sz="1600" dirty="0"/>
              <a:t>Link Service Configuration Profile</a:t>
            </a:r>
          </a:p>
          <a:p>
            <a:pPr marL="0" indent="0">
              <a:buNone/>
              <a:defRPr/>
            </a:pPr>
            <a:endParaRPr lang="en-US" altLang="en-US" sz="16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12</a:t>
            </a:fld>
            <a:endParaRPr lang="en-US"/>
          </a:p>
        </p:txBody>
      </p:sp>
    </p:spTree>
    <p:extLst>
      <p:ext uri="{BB962C8B-B14F-4D97-AF65-F5344CB8AC3E}">
        <p14:creationId xmlns:p14="http://schemas.microsoft.com/office/powerpoint/2010/main" val="13670603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010400" cy="611188"/>
          </a:xfrm>
        </p:spPr>
        <p:txBody>
          <a:bodyPr/>
          <a:lstStyle/>
          <a:p>
            <a:r>
              <a:rPr lang="en-US" sz="2400" dirty="0"/>
              <a:t>Example </a:t>
            </a:r>
            <a:r>
              <a:rPr lang="en-US" sz="2400" dirty="0" smtClean="0"/>
              <a:t>Multi-Service Configuration Profile </a:t>
            </a:r>
            <a:r>
              <a:rPr lang="en-US" sz="2400" dirty="0"/>
              <a:t>and Service </a:t>
            </a:r>
            <a:r>
              <a:rPr lang="en-US" sz="2400" dirty="0" smtClean="0"/>
              <a:t>Packages </a:t>
            </a:r>
            <a:r>
              <a:rPr lang="en-US" sz="2400" dirty="0"/>
              <a:t>that </a:t>
            </a:r>
            <a:r>
              <a:rPr lang="en-US" sz="2400" dirty="0" smtClean="0"/>
              <a:t>Use It</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13</a:t>
            </a:fld>
            <a:endParaRPr lang="en-US"/>
          </a:p>
        </p:txBody>
      </p:sp>
      <p:sp>
        <p:nvSpPr>
          <p:cNvPr id="5" name="Content Placeholder 2"/>
          <p:cNvSpPr>
            <a:spLocks noGrp="1"/>
          </p:cNvSpPr>
          <p:nvPr>
            <p:ph idx="1"/>
          </p:nvPr>
        </p:nvSpPr>
        <p:spPr>
          <a:xfrm>
            <a:off x="293687" y="954088"/>
            <a:ext cx="8402637" cy="2398712"/>
          </a:xfrm>
        </p:spPr>
        <p:txBody>
          <a:bodyPr/>
          <a:lstStyle/>
          <a:p>
            <a:pPr>
              <a:defRPr/>
            </a:pPr>
            <a:r>
              <a:rPr lang="en-US" altLang="en-US" sz="1800" dirty="0" smtClean="0"/>
              <a:t>Example Service Packages using a </a:t>
            </a:r>
            <a:r>
              <a:rPr lang="en-US" altLang="en-US" sz="1800" dirty="0"/>
              <a:t>combined Forward CLTU Space Link </a:t>
            </a:r>
            <a:r>
              <a:rPr lang="en-US" altLang="en-US" sz="1800" dirty="0" smtClean="0"/>
              <a:t>Service and </a:t>
            </a:r>
            <a:r>
              <a:rPr lang="en-US" altLang="en-US" sz="1800" dirty="0"/>
              <a:t>Return Online Real Time Communication Space Link Service Configuration </a:t>
            </a:r>
            <a:r>
              <a:rPr lang="en-US" altLang="en-US" sz="1800" dirty="0" smtClean="0"/>
              <a:t>Profile</a:t>
            </a:r>
          </a:p>
          <a:p>
            <a:pPr lvl="1">
              <a:defRPr/>
            </a:pPr>
            <a:r>
              <a:rPr lang="en-US" altLang="en-US" sz="1600" dirty="0" smtClean="0"/>
              <a:t>Both Forward and Return Service Package</a:t>
            </a:r>
          </a:p>
          <a:p>
            <a:pPr lvl="1">
              <a:defRPr/>
            </a:pPr>
            <a:r>
              <a:rPr lang="en-US" altLang="en-US" sz="1600" dirty="0" smtClean="0"/>
              <a:t>Forward-link-only Service Package</a:t>
            </a:r>
          </a:p>
          <a:p>
            <a:pPr lvl="1">
              <a:defRPr/>
            </a:pPr>
            <a:r>
              <a:rPr lang="en-US" altLang="en-US" sz="1600" dirty="0" smtClean="0"/>
              <a:t>Return-link-only Service Package </a:t>
            </a:r>
            <a:endParaRPr lang="en-US" altLang="en-US" sz="1600" dirty="0"/>
          </a:p>
          <a:p>
            <a:pPr>
              <a:defRPr/>
            </a:pPr>
            <a:endParaRPr lang="en-US" altLang="en-US" sz="1800" dirty="0"/>
          </a:p>
        </p:txBody>
      </p:sp>
    </p:spTree>
    <p:extLst>
      <p:ext uri="{BB962C8B-B14F-4D97-AF65-F5344CB8AC3E}">
        <p14:creationId xmlns:p14="http://schemas.microsoft.com/office/powerpoint/2010/main" val="30266636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010400" y="6569075"/>
            <a:ext cx="2133600" cy="427038"/>
          </a:xfrm>
        </p:spPr>
        <p:txBody>
          <a:bodyPr/>
          <a:lstStyle/>
          <a:p>
            <a:pPr>
              <a:defRPr/>
            </a:pPr>
            <a:fld id="{C03EF428-CDC8-4F7A-BAE8-5FA134E3D3D4}" type="slidenum">
              <a:rPr lang="en-US" smtClean="0"/>
              <a:pPr>
                <a:defRPr/>
              </a:pPr>
              <a:t>14</a:t>
            </a:fld>
            <a:endParaRPr lang="en-US"/>
          </a:p>
        </p:txBody>
      </p:sp>
      <p:sp>
        <p:nvSpPr>
          <p:cNvPr id="2" name="Title 1"/>
          <p:cNvSpPr>
            <a:spLocks noGrp="1"/>
          </p:cNvSpPr>
          <p:nvPr>
            <p:ph type="title"/>
          </p:nvPr>
        </p:nvSpPr>
        <p:spPr>
          <a:xfrm>
            <a:off x="0" y="260350"/>
            <a:ext cx="7343775" cy="611188"/>
          </a:xfrm>
        </p:spPr>
        <p:txBody>
          <a:bodyPr/>
          <a:lstStyle/>
          <a:p>
            <a:r>
              <a:rPr lang="en-US" sz="2400" dirty="0" smtClean="0"/>
              <a:t>Forward CLTU Space Link Service Profile (Informal Representation)</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554624"/>
            <a:ext cx="8362950" cy="1949911"/>
          </a:xfrm>
          <a:prstGeom prst="rect">
            <a:avLst/>
          </a:prstGeom>
        </p:spPr>
      </p:pic>
    </p:spTree>
    <p:extLst>
      <p:ext uri="{BB962C8B-B14F-4D97-AF65-F5344CB8AC3E}">
        <p14:creationId xmlns:p14="http://schemas.microsoft.com/office/powerpoint/2010/main" val="6393123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830" y="1126187"/>
            <a:ext cx="4255026" cy="5500255"/>
          </a:xfrm>
          <a:prstGeom prst="rect">
            <a:avLst/>
          </a:prstGeom>
        </p:spPr>
      </p:pic>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15</a:t>
            </a:fld>
            <a:endParaRPr lang="en-US"/>
          </a:p>
        </p:txBody>
      </p:sp>
      <p:sp>
        <p:nvSpPr>
          <p:cNvPr id="5" name="Title 1"/>
          <p:cNvSpPr>
            <a:spLocks noGrp="1"/>
          </p:cNvSpPr>
          <p:nvPr>
            <p:ph type="title"/>
          </p:nvPr>
        </p:nvSpPr>
        <p:spPr>
          <a:xfrm>
            <a:off x="0" y="260350"/>
            <a:ext cx="7477125" cy="611188"/>
          </a:xfrm>
        </p:spPr>
        <p:txBody>
          <a:bodyPr/>
          <a:lstStyle/>
          <a:p>
            <a:r>
              <a:rPr lang="en-US" sz="2400" dirty="0" smtClean="0"/>
              <a:t>Forward CLTU </a:t>
            </a:r>
            <a:r>
              <a:rPr lang="en-US" sz="2400" u="sng" dirty="0" smtClean="0"/>
              <a:t>Space Link Service Profile Template </a:t>
            </a:r>
            <a:r>
              <a:rPr lang="en-US" sz="2400" dirty="0" smtClean="0"/>
              <a:t>UML Class Diagram</a:t>
            </a:r>
            <a:endParaRPr lang="en-US" sz="2400" dirty="0"/>
          </a:p>
        </p:txBody>
      </p:sp>
      <p:sp>
        <p:nvSpPr>
          <p:cNvPr id="8" name="Line Callout 1 7"/>
          <p:cNvSpPr/>
          <p:nvPr/>
        </p:nvSpPr>
        <p:spPr bwMode="auto">
          <a:xfrm>
            <a:off x="1006764" y="1910412"/>
            <a:ext cx="2869922" cy="1377733"/>
          </a:xfrm>
          <a:prstGeom prst="borderCallout1">
            <a:avLst>
              <a:gd name="adj1" fmla="val 75686"/>
              <a:gd name="adj2" fmla="val 101956"/>
              <a:gd name="adj3" fmla="val 11858"/>
              <a:gd name="adj4" fmla="val 131888"/>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If </a:t>
            </a:r>
            <a:r>
              <a:rPr kumimoji="0" lang="en-US" sz="1000" b="0" i="0" u="none" strike="noStrike" cap="none" normalizeH="0" baseline="0" dirty="0" err="1" smtClean="0">
                <a:ln>
                  <a:noFill/>
                </a:ln>
                <a:solidFill>
                  <a:schemeClr val="tx1"/>
                </a:solidFill>
                <a:effectLst/>
                <a:latin typeface="Arial" charset="0"/>
              </a:rPr>
              <a:t>isAlias</a:t>
            </a:r>
            <a:r>
              <a:rPr kumimoji="0" lang="en-US" sz="1000" b="0" i="0" u="none" strike="noStrike" cap="none" normalizeH="0" dirty="0" smtClean="0">
                <a:ln>
                  <a:noFill/>
                </a:ln>
                <a:solidFill>
                  <a:schemeClr val="tx1"/>
                </a:solidFill>
                <a:effectLst/>
                <a:latin typeface="Arial" charset="0"/>
              </a:rPr>
              <a:t> = false, </a:t>
            </a:r>
            <a:r>
              <a:rPr kumimoji="0" lang="en-US" sz="1000" b="0" i="0" u="none" strike="noStrike" cap="none" normalizeH="0" dirty="0" err="1" smtClean="0">
                <a:ln>
                  <a:noFill/>
                </a:ln>
                <a:solidFill>
                  <a:schemeClr val="tx1"/>
                </a:solidFill>
                <a:effectLst/>
                <a:latin typeface="Arial" charset="0"/>
              </a:rPr>
              <a:t>AntennaParameters</a:t>
            </a:r>
            <a:r>
              <a:rPr kumimoji="0" lang="en-US" sz="1000" b="0" i="0" u="none" strike="noStrike" cap="none" normalizeH="0" dirty="0" smtClean="0">
                <a:ln>
                  <a:noFill/>
                </a:ln>
                <a:solidFill>
                  <a:schemeClr val="tx1"/>
                </a:solidFill>
                <a:effectLst/>
                <a:latin typeface="Arial" charset="0"/>
              </a:rPr>
              <a:t> m</a:t>
            </a:r>
            <a:r>
              <a:rPr lang="en-US" sz="1000" baseline="0" dirty="0" smtClean="0">
                <a:solidFill>
                  <a:schemeClr val="tx1"/>
                </a:solidFill>
              </a:rPr>
              <a:t>ust</a:t>
            </a:r>
            <a:r>
              <a:rPr lang="en-US" sz="1000" dirty="0" smtClean="0">
                <a:solidFill>
                  <a:schemeClr val="tx1"/>
                </a:solidFill>
              </a:rPr>
              <a:t> be </a:t>
            </a:r>
          </a:p>
          <a:p>
            <a:pPr marL="0" marR="0" indent="0"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present, populated, and are used in a </a:t>
            </a:r>
          </a:p>
          <a:p>
            <a:pPr marL="0" marR="0" indent="0"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configuration profile</a:t>
            </a:r>
          </a:p>
          <a:p>
            <a:r>
              <a:rPr lang="en-US" sz="1000" dirty="0">
                <a:solidFill>
                  <a:schemeClr val="tx1"/>
                </a:solidFill>
              </a:rPr>
              <a:t>If </a:t>
            </a:r>
            <a:r>
              <a:rPr lang="en-US" sz="1000" dirty="0" err="1">
                <a:solidFill>
                  <a:schemeClr val="tx1"/>
                </a:solidFill>
              </a:rPr>
              <a:t>isAlias</a:t>
            </a:r>
            <a:r>
              <a:rPr lang="en-US" sz="1000" dirty="0">
                <a:solidFill>
                  <a:schemeClr val="tx1"/>
                </a:solidFill>
              </a:rPr>
              <a:t> = </a:t>
            </a:r>
            <a:r>
              <a:rPr lang="en-US" sz="1000" dirty="0" smtClean="0">
                <a:solidFill>
                  <a:schemeClr val="tx1"/>
                </a:solidFill>
              </a:rPr>
              <a:t>true, </a:t>
            </a:r>
            <a:r>
              <a:rPr lang="en-US" sz="1000" dirty="0" err="1" smtClean="0">
                <a:solidFill>
                  <a:schemeClr val="tx1"/>
                </a:solidFill>
              </a:rPr>
              <a:t>AntennaParameters</a:t>
            </a:r>
            <a:r>
              <a:rPr lang="en-US" sz="1000" dirty="0" smtClean="0">
                <a:solidFill>
                  <a:schemeClr val="tx1"/>
                </a:solidFill>
              </a:rPr>
              <a:t> is ignored</a:t>
            </a:r>
            <a:endParaRPr lang="en-US" sz="1000" dirty="0">
              <a:solidFill>
                <a:schemeClr val="tx1"/>
              </a:solidFill>
            </a:endParaRPr>
          </a:p>
          <a:p>
            <a:r>
              <a:rPr lang="en-US" sz="1000" dirty="0" smtClean="0">
                <a:solidFill>
                  <a:schemeClr val="tx1"/>
                </a:solidFill>
              </a:rPr>
              <a:t>and any Service Package that uses this service</a:t>
            </a:r>
          </a:p>
          <a:p>
            <a:r>
              <a:rPr lang="en-US" sz="1000" dirty="0" smtClean="0">
                <a:solidFill>
                  <a:schemeClr val="tx1"/>
                </a:solidFill>
              </a:rPr>
              <a:t>profile MUST also contain a service profile with </a:t>
            </a:r>
            <a:endParaRPr lang="en-US" sz="1000" dirty="0">
              <a:solidFill>
                <a:schemeClr val="tx1"/>
              </a:solidFill>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a fully-populated Antenna FR with the same </a:t>
            </a:r>
          </a:p>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FRIN</a:t>
            </a:r>
          </a:p>
        </p:txBody>
      </p:sp>
    </p:spTree>
    <p:extLst>
      <p:ext uri="{BB962C8B-B14F-4D97-AF65-F5344CB8AC3E}">
        <p14:creationId xmlns:p14="http://schemas.microsoft.com/office/powerpoint/2010/main" val="38473000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16</a:t>
            </a:fld>
            <a:endParaRPr lang="en-US"/>
          </a:p>
        </p:txBody>
      </p:sp>
      <p:sp>
        <p:nvSpPr>
          <p:cNvPr id="5" name="Title 1"/>
          <p:cNvSpPr>
            <a:spLocks noGrp="1"/>
          </p:cNvSpPr>
          <p:nvPr>
            <p:ph type="title"/>
          </p:nvPr>
        </p:nvSpPr>
        <p:spPr>
          <a:xfrm>
            <a:off x="0" y="260350"/>
            <a:ext cx="7675418" cy="611188"/>
          </a:xfrm>
        </p:spPr>
        <p:txBody>
          <a:bodyPr/>
          <a:lstStyle/>
          <a:p>
            <a:pPr lvl="1"/>
            <a:r>
              <a:rPr lang="en-US" sz="2000" dirty="0"/>
              <a:t>Forward CLTU </a:t>
            </a:r>
            <a:r>
              <a:rPr lang="en-US" sz="2000" dirty="0" smtClean="0"/>
              <a:t>Space Link Service </a:t>
            </a:r>
            <a:r>
              <a:rPr lang="en-US" sz="2000" u="sng" dirty="0" smtClean="0"/>
              <a:t>Single-Service</a:t>
            </a:r>
            <a:r>
              <a:rPr lang="en-US" sz="2000" dirty="0" smtClean="0"/>
              <a:t> </a:t>
            </a:r>
            <a:r>
              <a:rPr lang="en-US" sz="2000" u="sng" dirty="0"/>
              <a:t>Configuration </a:t>
            </a:r>
            <a:r>
              <a:rPr lang="en-US" sz="2000" u="sng" dirty="0" smtClean="0"/>
              <a:t>Profile Template </a:t>
            </a:r>
            <a:r>
              <a:rPr lang="en-US" sz="2000" dirty="0" smtClean="0"/>
              <a:t>UML Class Diagram</a:t>
            </a:r>
            <a:endParaRPr lang="en-US" sz="2000"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796" y="1041977"/>
            <a:ext cx="4005641" cy="5555673"/>
          </a:xfrm>
          <a:prstGeom prst="rect">
            <a:avLst/>
          </a:prstGeom>
        </p:spPr>
      </p:pic>
    </p:spTree>
    <p:extLst>
      <p:ext uri="{BB962C8B-B14F-4D97-AF65-F5344CB8AC3E}">
        <p14:creationId xmlns:p14="http://schemas.microsoft.com/office/powerpoint/2010/main" val="4770071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7758545" cy="611188"/>
          </a:xfrm>
        </p:spPr>
        <p:txBody>
          <a:bodyPr/>
          <a:lstStyle/>
          <a:p>
            <a:pPr lvl="1"/>
            <a:r>
              <a:rPr lang="en-US" sz="2000" dirty="0"/>
              <a:t>Forward CLTU Space Link Service </a:t>
            </a:r>
            <a:r>
              <a:rPr lang="en-US" sz="2000" u="sng" dirty="0"/>
              <a:t>Single-Service</a:t>
            </a:r>
            <a:r>
              <a:rPr lang="en-US" sz="2000" dirty="0"/>
              <a:t> </a:t>
            </a:r>
            <a:r>
              <a:rPr lang="en-US" sz="2000" dirty="0" smtClean="0"/>
              <a:t/>
            </a:r>
            <a:br>
              <a:rPr lang="en-US" sz="2000" dirty="0" smtClean="0"/>
            </a:br>
            <a:r>
              <a:rPr lang="en-US" sz="2000" u="sng" dirty="0" smtClean="0"/>
              <a:t>Configuration </a:t>
            </a:r>
            <a:r>
              <a:rPr lang="en-US" sz="2000" u="sng" dirty="0"/>
              <a:t>Profile </a:t>
            </a:r>
            <a:r>
              <a:rPr lang="en-US" sz="2000" dirty="0" smtClean="0"/>
              <a:t>Example (Instantiated Objects)</a:t>
            </a:r>
            <a:endParaRPr lang="en-US" sz="2000" u="sng"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17</a:t>
            </a:fld>
            <a:endParaRPr lang="en-US"/>
          </a:p>
        </p:txBody>
      </p:sp>
      <p:sp>
        <p:nvSpPr>
          <p:cNvPr id="6" name="Content Placeholder 2"/>
          <p:cNvSpPr>
            <a:spLocks noGrp="1"/>
          </p:cNvSpPr>
          <p:nvPr>
            <p:ph idx="1"/>
          </p:nvPr>
        </p:nvSpPr>
        <p:spPr>
          <a:xfrm>
            <a:off x="161925" y="1322389"/>
            <a:ext cx="3588040" cy="4335462"/>
          </a:xfrm>
        </p:spPr>
        <p:txBody>
          <a:bodyPr/>
          <a:lstStyle/>
          <a:p>
            <a:r>
              <a:rPr lang="en-US" sz="1400" dirty="0" smtClean="0"/>
              <a:t>All </a:t>
            </a:r>
            <a:r>
              <a:rPr lang="en-US" sz="1400" dirty="0" err="1" smtClean="0">
                <a:latin typeface="Courier New" panose="02070309020205020404" pitchFamily="49" charset="0"/>
                <a:cs typeface="Courier New" panose="02070309020205020404" pitchFamily="49" charset="0"/>
              </a:rPr>
              <a:t>isConfigured</a:t>
            </a:r>
            <a:r>
              <a:rPr lang="en-US" sz="1400" dirty="0" smtClean="0"/>
              <a:t> parameters are set to </a:t>
            </a:r>
            <a:r>
              <a:rPr lang="en-US" sz="1400" dirty="0" smtClean="0">
                <a:latin typeface="Courier New" panose="02070309020205020404" pitchFamily="49" charset="0"/>
                <a:cs typeface="Courier New" panose="02070309020205020404" pitchFamily="49" charset="0"/>
              </a:rPr>
              <a:t>true</a:t>
            </a:r>
          </a:p>
          <a:p>
            <a:pPr lvl="1"/>
            <a:r>
              <a:rPr lang="en-US" sz="1200" dirty="0" smtClean="0">
                <a:cs typeface="Courier New" panose="02070309020205020404" pitchFamily="49" charset="0"/>
              </a:rPr>
              <a:t>All FRs will be included in a scheduled Service Package unless </a:t>
            </a:r>
            <a:r>
              <a:rPr lang="en-US" sz="1200" dirty="0" err="1" smtClean="0">
                <a:cs typeface="Courier New" panose="02070309020205020404" pitchFamily="49" charset="0"/>
              </a:rPr>
              <a:t>respecified</a:t>
            </a:r>
            <a:r>
              <a:rPr lang="en-US" sz="1200" dirty="0" smtClean="0">
                <a:cs typeface="Courier New" panose="02070309020205020404" pitchFamily="49" charset="0"/>
              </a:rPr>
              <a:t> out</a:t>
            </a:r>
          </a:p>
          <a:p>
            <a:r>
              <a:rPr lang="en-US" sz="1400" dirty="0" smtClean="0">
                <a:cs typeface="Courier New" panose="02070309020205020404" pitchFamily="49" charset="0"/>
              </a:rPr>
              <a:t>All </a:t>
            </a:r>
            <a:r>
              <a:rPr lang="en-US" sz="1400" dirty="0" err="1" smtClean="0">
                <a:latin typeface="Courier New" panose="02070309020205020404" pitchFamily="49" charset="0"/>
                <a:cs typeface="Courier New" panose="02070309020205020404" pitchFamily="49" charset="0"/>
              </a:rPr>
              <a:t>isAlias</a:t>
            </a:r>
            <a:r>
              <a:rPr lang="en-US" sz="1400" dirty="0" smtClean="0">
                <a:cs typeface="Courier New" panose="02070309020205020404" pitchFamily="49" charset="0"/>
              </a:rPr>
              <a:t> parameters are set to </a:t>
            </a:r>
            <a:r>
              <a:rPr lang="en-US" sz="1400" dirty="0" smtClean="0">
                <a:latin typeface="Courier New" panose="02070309020205020404" pitchFamily="49" charset="0"/>
                <a:cs typeface="Courier New" panose="02070309020205020404" pitchFamily="49" charset="0"/>
              </a:rPr>
              <a:t>false</a:t>
            </a:r>
          </a:p>
          <a:p>
            <a:pPr lvl="1"/>
            <a:r>
              <a:rPr lang="en-US" sz="1200" dirty="0" smtClean="0">
                <a:cs typeface="Courier New" panose="02070309020205020404" pitchFamily="49" charset="0"/>
              </a:rPr>
              <a:t>All FR </a:t>
            </a:r>
            <a:r>
              <a:rPr lang="en-US" sz="1200" b="1" dirty="0" smtClean="0">
                <a:latin typeface="Courier New" panose="02070309020205020404" pitchFamily="49" charset="0"/>
                <a:cs typeface="Courier New" panose="02070309020205020404" pitchFamily="49" charset="0"/>
              </a:rPr>
              <a:t>Parameters</a:t>
            </a:r>
            <a:r>
              <a:rPr lang="en-US" sz="1200" dirty="0" smtClean="0">
                <a:cs typeface="Courier New" panose="02070309020205020404" pitchFamily="49" charset="0"/>
              </a:rPr>
              <a:t> objects are included and fully populated, and will be used in </a:t>
            </a:r>
            <a:r>
              <a:rPr lang="en-US" sz="1200" dirty="0">
                <a:cs typeface="Courier New" panose="02070309020205020404" pitchFamily="49" charset="0"/>
              </a:rPr>
              <a:t>a scheduled Service Package unless </a:t>
            </a:r>
            <a:r>
              <a:rPr lang="en-US" sz="1200" dirty="0" err="1">
                <a:cs typeface="Courier New" panose="02070309020205020404" pitchFamily="49" charset="0"/>
              </a:rPr>
              <a:t>respecified</a:t>
            </a:r>
            <a:r>
              <a:rPr lang="en-US" sz="1200" dirty="0">
                <a:cs typeface="Courier New" panose="02070309020205020404" pitchFamily="49" charset="0"/>
              </a:rPr>
              <a:t> </a:t>
            </a:r>
            <a:r>
              <a:rPr lang="en-US" sz="1200" dirty="0" smtClean="0">
                <a:cs typeface="Courier New" panose="02070309020205020404" pitchFamily="49" charset="0"/>
              </a:rPr>
              <a:t>out by setting </a:t>
            </a:r>
            <a:r>
              <a:rPr lang="en-US" sz="1200" dirty="0" err="1" smtClean="0">
                <a:latin typeface="Courier New" panose="02070309020205020404" pitchFamily="49" charset="0"/>
                <a:cs typeface="Courier New" panose="02070309020205020404" pitchFamily="49" charset="0"/>
              </a:rPr>
              <a:t>isAlias</a:t>
            </a:r>
            <a:r>
              <a:rPr lang="en-US" sz="1200" dirty="0" smtClean="0">
                <a:cs typeface="Courier New" panose="02070309020205020404" pitchFamily="49" charset="0"/>
              </a:rPr>
              <a:t> to </a:t>
            </a:r>
            <a:r>
              <a:rPr lang="en-US" sz="1200" dirty="0" smtClean="0">
                <a:latin typeface="Courier New" panose="02070309020205020404" pitchFamily="49" charset="0"/>
                <a:cs typeface="Courier New" panose="02070309020205020404" pitchFamily="49" charset="0"/>
              </a:rPr>
              <a:t>true</a:t>
            </a:r>
          </a:p>
          <a:p>
            <a:r>
              <a:rPr lang="en-US" sz="1400" dirty="0" smtClean="0">
                <a:cs typeface="Courier New" panose="02070309020205020404" pitchFamily="49" charset="0"/>
              </a:rPr>
              <a:t>Parameters related to the optional CLCW required interface are set to </a:t>
            </a:r>
            <a:r>
              <a:rPr lang="en-US" sz="1400" dirty="0" err="1" smtClean="0">
                <a:latin typeface="Courier New" panose="02070309020205020404" pitchFamily="49" charset="0"/>
                <a:cs typeface="Courier New" panose="02070309020205020404" pitchFamily="49" charset="0"/>
              </a:rPr>
              <a:t>notUsed</a:t>
            </a:r>
            <a:endParaRPr lang="en-US" sz="1400" dirty="0">
              <a:latin typeface="Courier New" panose="02070309020205020404" pitchFamily="49" charset="0"/>
              <a:cs typeface="Courier New" panose="02070309020205020404" pitchFamily="49" charset="0"/>
            </a:endParaRPr>
          </a:p>
          <a:p>
            <a:pPr lvl="1"/>
            <a:r>
              <a:rPr lang="en-US" sz="1200" dirty="0" smtClean="0">
                <a:cs typeface="Courier New" panose="02070309020205020404" pitchFamily="49" charset="0"/>
              </a:rPr>
              <a:t>They must be </a:t>
            </a:r>
            <a:r>
              <a:rPr lang="en-US" sz="1200" dirty="0" err="1" smtClean="0">
                <a:cs typeface="Courier New" panose="02070309020205020404" pitchFamily="49" charset="0"/>
              </a:rPr>
              <a:t>respecified</a:t>
            </a:r>
            <a:r>
              <a:rPr lang="en-US" sz="1200" dirty="0" smtClean="0">
                <a:cs typeface="Courier New" panose="02070309020205020404" pitchFamily="49" charset="0"/>
              </a:rPr>
              <a:t> in a Service Package if CLCWs are to be used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25" y="1146898"/>
            <a:ext cx="4770123" cy="5535611"/>
          </a:xfrm>
          <a:prstGeom prst="rect">
            <a:avLst/>
          </a:prstGeom>
        </p:spPr>
      </p:pic>
    </p:spTree>
    <p:extLst>
      <p:ext uri="{BB962C8B-B14F-4D97-AF65-F5344CB8AC3E}">
        <p14:creationId xmlns:p14="http://schemas.microsoft.com/office/powerpoint/2010/main" val="12296018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18</a:t>
            </a:fld>
            <a:endParaRPr lang="en-US"/>
          </a:p>
        </p:txBody>
      </p:sp>
      <p:sp>
        <p:nvSpPr>
          <p:cNvPr id="5" name="Title 1"/>
          <p:cNvSpPr>
            <a:spLocks noGrp="1"/>
          </p:cNvSpPr>
          <p:nvPr>
            <p:ph type="title"/>
          </p:nvPr>
        </p:nvSpPr>
        <p:spPr>
          <a:xfrm>
            <a:off x="0" y="260350"/>
            <a:ext cx="7343775" cy="611188"/>
          </a:xfrm>
        </p:spPr>
        <p:txBody>
          <a:bodyPr/>
          <a:lstStyle/>
          <a:p>
            <a:r>
              <a:rPr lang="en-US" sz="2400" dirty="0" smtClean="0"/>
              <a:t>Return Online Real-Time Communication Space Link Service Profile (Informal Representation)</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1518980"/>
            <a:ext cx="8591550" cy="4347221"/>
          </a:xfrm>
          <a:prstGeom prst="rect">
            <a:avLst/>
          </a:prstGeom>
        </p:spPr>
      </p:pic>
    </p:spTree>
    <p:extLst>
      <p:ext uri="{BB962C8B-B14F-4D97-AF65-F5344CB8AC3E}">
        <p14:creationId xmlns:p14="http://schemas.microsoft.com/office/powerpoint/2010/main" val="35638847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19</a:t>
            </a:fld>
            <a:endParaRPr lang="en-US"/>
          </a:p>
        </p:txBody>
      </p:sp>
      <p:sp>
        <p:nvSpPr>
          <p:cNvPr id="6" name="Title 1"/>
          <p:cNvSpPr>
            <a:spLocks noGrp="1"/>
          </p:cNvSpPr>
          <p:nvPr>
            <p:ph type="title"/>
          </p:nvPr>
        </p:nvSpPr>
        <p:spPr>
          <a:xfrm>
            <a:off x="1" y="241300"/>
            <a:ext cx="7239000" cy="611188"/>
          </a:xfrm>
        </p:spPr>
        <p:txBody>
          <a:bodyPr/>
          <a:lstStyle/>
          <a:p>
            <a:r>
              <a:rPr lang="en-US" sz="2000" dirty="0" smtClean="0"/>
              <a:t>Return Online Real-Time Communication </a:t>
            </a:r>
            <a:r>
              <a:rPr lang="en-US" sz="2000" u="sng" dirty="0" smtClean="0"/>
              <a:t>Space Link Service Profile Template</a:t>
            </a:r>
            <a:r>
              <a:rPr lang="en-US" sz="2000" dirty="0" smtClean="0"/>
              <a:t> UML Class Diagram (1 of 3)</a:t>
            </a:r>
            <a:endParaRPr lang="en-US" sz="20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28" y="1188377"/>
            <a:ext cx="6068290" cy="5518799"/>
          </a:xfrm>
          <a:prstGeom prst="rect">
            <a:avLst/>
          </a:prstGeom>
        </p:spPr>
      </p:pic>
    </p:spTree>
    <p:extLst>
      <p:ext uri="{BB962C8B-B14F-4D97-AF65-F5344CB8AC3E}">
        <p14:creationId xmlns:p14="http://schemas.microsoft.com/office/powerpoint/2010/main" val="34561461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Outline</a:t>
            </a:r>
            <a:endParaRPr lang="en-US" sz="2400" dirty="0"/>
          </a:p>
        </p:txBody>
      </p:sp>
      <p:sp>
        <p:nvSpPr>
          <p:cNvPr id="3" name="Content Placeholder 2"/>
          <p:cNvSpPr>
            <a:spLocks noGrp="1"/>
          </p:cNvSpPr>
          <p:nvPr>
            <p:ph idx="1"/>
          </p:nvPr>
        </p:nvSpPr>
        <p:spPr>
          <a:xfrm>
            <a:off x="217487" y="1041544"/>
            <a:ext cx="8249180" cy="5399088"/>
          </a:xfrm>
        </p:spPr>
        <p:txBody>
          <a:bodyPr/>
          <a:lstStyle/>
          <a:p>
            <a:r>
              <a:rPr lang="en-US" sz="2000" dirty="0" smtClean="0"/>
              <a:t>Material based on </a:t>
            </a:r>
            <a:r>
              <a:rPr lang="en-US" sz="2000" i="1" dirty="0" smtClean="0"/>
              <a:t>Requirements for Simple Configuration Profiles and Service Agreements</a:t>
            </a:r>
            <a:r>
              <a:rPr lang="en-US" sz="2000" dirty="0" smtClean="0"/>
              <a:t> CSSA Tech Note version 1.1</a:t>
            </a:r>
          </a:p>
          <a:p>
            <a:r>
              <a:rPr lang="en-US" sz="2000" dirty="0" smtClean="0"/>
              <a:t>Space </a:t>
            </a:r>
            <a:r>
              <a:rPr lang="en-US" sz="2000" dirty="0"/>
              <a:t>Link Service </a:t>
            </a:r>
            <a:r>
              <a:rPr lang="en-US" sz="2000" dirty="0" smtClean="0"/>
              <a:t>Profiles, Configuration Profiles, and the relationships within and among them</a:t>
            </a:r>
          </a:p>
          <a:p>
            <a:r>
              <a:rPr lang="en-US" sz="2000" dirty="0" smtClean="0"/>
              <a:t>Example </a:t>
            </a:r>
            <a:r>
              <a:rPr lang="en-US" sz="2000" dirty="0"/>
              <a:t>Space Link </a:t>
            </a:r>
            <a:r>
              <a:rPr lang="en-US" sz="2000" dirty="0" smtClean="0"/>
              <a:t>Service Profiles</a:t>
            </a:r>
          </a:p>
          <a:p>
            <a:pPr lvl="1"/>
            <a:r>
              <a:rPr lang="en-US" sz="1800" dirty="0" smtClean="0"/>
              <a:t>Forward CLTU Space Link Service Profile</a:t>
            </a:r>
          </a:p>
          <a:p>
            <a:pPr lvl="1"/>
            <a:r>
              <a:rPr lang="en-US" sz="1800" dirty="0" smtClean="0"/>
              <a:t>Return Online Real-Time Communications Space Link Service Profile</a:t>
            </a:r>
          </a:p>
          <a:p>
            <a:r>
              <a:rPr lang="en-US" sz="2000" dirty="0" smtClean="0"/>
              <a:t>Examples </a:t>
            </a:r>
            <a:r>
              <a:rPr lang="en-US" sz="2000" dirty="0" smtClean="0"/>
              <a:t>of Configuration Profiles that combine the </a:t>
            </a:r>
            <a:r>
              <a:rPr lang="en-US" sz="2000" dirty="0"/>
              <a:t>example Space Link Service </a:t>
            </a:r>
            <a:r>
              <a:rPr lang="en-US" sz="2000" dirty="0" smtClean="0"/>
              <a:t>Profiles in different ways to get different </a:t>
            </a:r>
            <a:r>
              <a:rPr lang="en-US" sz="2000" dirty="0" smtClean="0"/>
              <a:t>features</a:t>
            </a:r>
          </a:p>
          <a:p>
            <a:r>
              <a:rPr lang="en-US" sz="2000" dirty="0" smtClean="0"/>
              <a:t>Examples of Service Packages that use the Configuration Profiles in different combinations</a:t>
            </a:r>
            <a:endParaRPr lang="en-US" sz="2000" dirty="0" smtClean="0"/>
          </a:p>
          <a:p>
            <a:r>
              <a:rPr lang="en-US" sz="2000" dirty="0" smtClean="0"/>
              <a:t>Questions/issues</a:t>
            </a:r>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a:t>
            </a:fld>
            <a:endParaRPr lang="en-US"/>
          </a:p>
        </p:txBody>
      </p:sp>
    </p:spTree>
    <p:extLst>
      <p:ext uri="{BB962C8B-B14F-4D97-AF65-F5344CB8AC3E}">
        <p14:creationId xmlns:p14="http://schemas.microsoft.com/office/powerpoint/2010/main" val="25083548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20</a:t>
            </a:fld>
            <a:endParaRPr lang="en-US"/>
          </a:p>
        </p:txBody>
      </p:sp>
      <p:sp>
        <p:nvSpPr>
          <p:cNvPr id="8" name="Title 1"/>
          <p:cNvSpPr txBox="1">
            <a:spLocks/>
          </p:cNvSpPr>
          <p:nvPr/>
        </p:nvSpPr>
        <p:spPr bwMode="auto">
          <a:xfrm>
            <a:off x="369455" y="245197"/>
            <a:ext cx="7239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000" kern="0" dirty="0" smtClean="0"/>
              <a:t>Return Online Real-Time Communication </a:t>
            </a:r>
            <a:r>
              <a:rPr lang="en-US" sz="2000" u="sng" kern="0" dirty="0" smtClean="0"/>
              <a:t>Space Link Service Profile Template</a:t>
            </a:r>
            <a:r>
              <a:rPr lang="en-US" sz="2000" kern="0" dirty="0" smtClean="0"/>
              <a:t> UML Class Diagram (2 of 3)</a:t>
            </a:r>
            <a:endParaRPr lang="en-US" sz="2000" u="sng" kern="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5" y="1214891"/>
            <a:ext cx="8358142" cy="4918053"/>
          </a:xfrm>
          <a:prstGeom prst="rect">
            <a:avLst/>
          </a:prstGeom>
        </p:spPr>
      </p:pic>
    </p:spTree>
    <p:extLst>
      <p:ext uri="{BB962C8B-B14F-4D97-AF65-F5344CB8AC3E}">
        <p14:creationId xmlns:p14="http://schemas.microsoft.com/office/powerpoint/2010/main" val="2260741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21</a:t>
            </a:fld>
            <a:endParaRPr lang="en-US"/>
          </a:p>
        </p:txBody>
      </p:sp>
      <p:sp>
        <p:nvSpPr>
          <p:cNvPr id="5" name="Title 1"/>
          <p:cNvSpPr txBox="1">
            <a:spLocks/>
          </p:cNvSpPr>
          <p:nvPr/>
        </p:nvSpPr>
        <p:spPr bwMode="auto">
          <a:xfrm>
            <a:off x="369455" y="245197"/>
            <a:ext cx="7239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000" kern="0" dirty="0" smtClean="0"/>
              <a:t>Return Online Real-Time Communication </a:t>
            </a:r>
            <a:r>
              <a:rPr lang="en-US" sz="2000" u="sng" kern="0" dirty="0" smtClean="0"/>
              <a:t>Space Link Service Profile Template</a:t>
            </a:r>
            <a:r>
              <a:rPr lang="en-US" sz="2000" kern="0" dirty="0" smtClean="0"/>
              <a:t> UML Class Diagram (3 of 3)</a:t>
            </a:r>
            <a:endParaRPr lang="en-US" sz="2000" u="sng" kern="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836" y="1303275"/>
            <a:ext cx="6400799" cy="5294375"/>
          </a:xfrm>
          <a:prstGeom prst="rect">
            <a:avLst/>
          </a:prstGeom>
        </p:spPr>
      </p:pic>
    </p:spTree>
    <p:extLst>
      <p:ext uri="{BB962C8B-B14F-4D97-AF65-F5344CB8AC3E}">
        <p14:creationId xmlns:p14="http://schemas.microsoft.com/office/powerpoint/2010/main" val="16789818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22</a:t>
            </a:fld>
            <a:endParaRPr lang="en-US"/>
          </a:p>
        </p:txBody>
      </p:sp>
      <p:sp>
        <p:nvSpPr>
          <p:cNvPr id="5" name="Rectangle 4"/>
          <p:cNvSpPr/>
          <p:nvPr/>
        </p:nvSpPr>
        <p:spPr>
          <a:xfrm>
            <a:off x="2286000" y="2767281"/>
            <a:ext cx="4572000" cy="1323439"/>
          </a:xfrm>
          <a:prstGeom prst="rect">
            <a:avLst/>
          </a:prstGeom>
        </p:spPr>
        <p:txBody>
          <a:bodyPr>
            <a:spAutoFit/>
          </a:bodyPr>
          <a:lstStyle/>
          <a:p>
            <a:r>
              <a:rPr lang="en-US" kern="0" dirty="0"/>
              <a:t>Return Online Real-Time Communication </a:t>
            </a:r>
            <a:r>
              <a:rPr lang="en-US" u="sng" kern="0" dirty="0"/>
              <a:t>Space Link Service Profile Template</a:t>
            </a:r>
            <a:r>
              <a:rPr lang="en-US" kern="0" dirty="0"/>
              <a:t> UML Class Diagram (3 of 3)</a:t>
            </a:r>
            <a:endParaRPr lang="en-US" u="sng" kern="0" dirty="0"/>
          </a:p>
        </p:txBody>
      </p:sp>
      <p:sp>
        <p:nvSpPr>
          <p:cNvPr id="6" name="Title 1"/>
          <p:cNvSpPr txBox="1">
            <a:spLocks/>
          </p:cNvSpPr>
          <p:nvPr/>
        </p:nvSpPr>
        <p:spPr bwMode="auto">
          <a:xfrm>
            <a:off x="179388" y="226725"/>
            <a:ext cx="753687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000" kern="0" dirty="0" smtClean="0"/>
              <a:t>Return Online Real-Time Communication Space Link Service Single-Service Configuration Profile Template UML Class Diagram (partial)</a:t>
            </a:r>
            <a:endParaRPr lang="en-US" sz="2000" u="sng" kern="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43" y="1820666"/>
            <a:ext cx="6752367" cy="3287043"/>
          </a:xfrm>
          <a:prstGeom prst="rect">
            <a:avLst/>
          </a:prstGeom>
        </p:spPr>
      </p:pic>
    </p:spTree>
    <p:extLst>
      <p:ext uri="{BB962C8B-B14F-4D97-AF65-F5344CB8AC3E}">
        <p14:creationId xmlns:p14="http://schemas.microsoft.com/office/powerpoint/2010/main" val="27340044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721600" cy="611188"/>
          </a:xfrm>
        </p:spPr>
        <p:txBody>
          <a:bodyPr/>
          <a:lstStyle/>
          <a:p>
            <a:r>
              <a:rPr lang="en-US" sz="2000" dirty="0"/>
              <a:t>Return Online Real-Time </a:t>
            </a:r>
            <a:r>
              <a:rPr lang="en-US" sz="2000" dirty="0" smtClean="0"/>
              <a:t>Communication </a:t>
            </a:r>
            <a:r>
              <a:rPr lang="en-US" sz="2000" dirty="0"/>
              <a:t>Space Link Service Single-Service</a:t>
            </a:r>
            <a:r>
              <a:rPr lang="en-US" sz="2000" dirty="0" smtClean="0"/>
              <a:t> </a:t>
            </a:r>
            <a:r>
              <a:rPr lang="en-US" sz="2000" dirty="0"/>
              <a:t>Configuration Profile </a:t>
            </a:r>
            <a:r>
              <a:rPr lang="en-US" sz="2000" dirty="0" smtClean="0"/>
              <a:t>Example (1 of 3)</a:t>
            </a:r>
            <a:endParaRPr lang="en-US" sz="20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63" y="1119425"/>
            <a:ext cx="5322865" cy="5609266"/>
          </a:xfrm>
          <a:prstGeom prst="rect">
            <a:avLst/>
          </a:prstGeom>
        </p:spPr>
      </p:pic>
    </p:spTree>
    <p:extLst>
      <p:ext uri="{BB962C8B-B14F-4D97-AF65-F5344CB8AC3E}">
        <p14:creationId xmlns:p14="http://schemas.microsoft.com/office/powerpoint/2010/main" val="33393926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24</a:t>
            </a:fld>
            <a:endParaRPr lang="en-US"/>
          </a:p>
        </p:txBody>
      </p:sp>
      <p:sp>
        <p:nvSpPr>
          <p:cNvPr id="5" name="Title 1"/>
          <p:cNvSpPr>
            <a:spLocks noGrp="1"/>
          </p:cNvSpPr>
          <p:nvPr>
            <p:ph type="title"/>
          </p:nvPr>
        </p:nvSpPr>
        <p:spPr>
          <a:xfrm>
            <a:off x="0" y="260350"/>
            <a:ext cx="7721600" cy="611188"/>
          </a:xfrm>
        </p:spPr>
        <p:txBody>
          <a:bodyPr/>
          <a:lstStyle/>
          <a:p>
            <a:r>
              <a:rPr lang="en-US" sz="2000" dirty="0"/>
              <a:t>Return Online Real-Time </a:t>
            </a:r>
            <a:r>
              <a:rPr lang="en-US" sz="2000" dirty="0" smtClean="0"/>
              <a:t>Communication </a:t>
            </a:r>
            <a:r>
              <a:rPr lang="en-US" sz="2000" dirty="0"/>
              <a:t>Space Link Service Single-Service</a:t>
            </a:r>
            <a:r>
              <a:rPr lang="en-US" sz="2000" dirty="0" smtClean="0"/>
              <a:t> </a:t>
            </a:r>
            <a:r>
              <a:rPr lang="en-US" sz="2000" dirty="0"/>
              <a:t>Configuration Profile </a:t>
            </a:r>
            <a:r>
              <a:rPr lang="en-US" sz="2000" dirty="0" smtClean="0"/>
              <a:t>Example (2 of 3)</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53" y="1436030"/>
            <a:ext cx="8100291" cy="4766330"/>
          </a:xfrm>
          <a:prstGeom prst="rect">
            <a:avLst/>
          </a:prstGeom>
        </p:spPr>
      </p:pic>
    </p:spTree>
    <p:extLst>
      <p:ext uri="{BB962C8B-B14F-4D97-AF65-F5344CB8AC3E}">
        <p14:creationId xmlns:p14="http://schemas.microsoft.com/office/powerpoint/2010/main" val="14500407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25</a:t>
            </a:fld>
            <a:endParaRPr lang="en-US"/>
          </a:p>
        </p:txBody>
      </p:sp>
      <p:sp>
        <p:nvSpPr>
          <p:cNvPr id="5" name="Title 1"/>
          <p:cNvSpPr>
            <a:spLocks noGrp="1"/>
          </p:cNvSpPr>
          <p:nvPr>
            <p:ph type="title"/>
          </p:nvPr>
        </p:nvSpPr>
        <p:spPr>
          <a:xfrm>
            <a:off x="0" y="260350"/>
            <a:ext cx="7721600" cy="611188"/>
          </a:xfrm>
        </p:spPr>
        <p:txBody>
          <a:bodyPr/>
          <a:lstStyle/>
          <a:p>
            <a:r>
              <a:rPr lang="en-US" sz="2000" dirty="0"/>
              <a:t>Return Online Real-Time </a:t>
            </a:r>
            <a:r>
              <a:rPr lang="en-US" sz="2000" dirty="0" smtClean="0"/>
              <a:t>Communication </a:t>
            </a:r>
            <a:r>
              <a:rPr lang="en-US" sz="2000" dirty="0"/>
              <a:t>Space Link Service Single-Service</a:t>
            </a:r>
            <a:r>
              <a:rPr lang="en-US" sz="2000" dirty="0" smtClean="0"/>
              <a:t> </a:t>
            </a:r>
            <a:r>
              <a:rPr lang="en-US" sz="2000" dirty="0"/>
              <a:t>Configuration Profile </a:t>
            </a:r>
            <a:r>
              <a:rPr lang="en-US" sz="2000" dirty="0" smtClean="0"/>
              <a:t>Example (3 of 3)</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67" y="1400595"/>
            <a:ext cx="7124642" cy="4732350"/>
          </a:xfrm>
          <a:prstGeom prst="rect">
            <a:avLst/>
          </a:prstGeom>
        </p:spPr>
      </p:pic>
    </p:spTree>
    <p:extLst>
      <p:ext uri="{BB962C8B-B14F-4D97-AF65-F5344CB8AC3E}">
        <p14:creationId xmlns:p14="http://schemas.microsoft.com/office/powerpoint/2010/main" val="21360292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7" y="1069446"/>
            <a:ext cx="8059737" cy="5636153"/>
          </a:xfrm>
        </p:spPr>
        <p:txBody>
          <a:bodyPr/>
          <a:lstStyle/>
          <a:p>
            <a:r>
              <a:rPr lang="en-US" sz="1800" dirty="0" smtClean="0"/>
              <a:t>Service Package contains (references) the Forward CLTU and Return </a:t>
            </a:r>
            <a:r>
              <a:rPr lang="en-US" sz="1800" dirty="0" err="1" smtClean="0"/>
              <a:t>Comm</a:t>
            </a:r>
            <a:r>
              <a:rPr lang="en-US" sz="1800" dirty="0" smtClean="0"/>
              <a:t> 1configuration profiles</a:t>
            </a:r>
          </a:p>
          <a:p>
            <a:pPr lvl="1"/>
            <a:r>
              <a:rPr lang="en-US" sz="1400" dirty="0" smtClean="0"/>
              <a:t>Forward CLTU Service starts 2 minutes after beginning of Service Package, ends 10 minutes before end of Service Package</a:t>
            </a:r>
          </a:p>
          <a:p>
            <a:pPr lvl="1"/>
            <a:r>
              <a:rPr lang="en-US" sz="1400" dirty="0" smtClean="0"/>
              <a:t>Return Online Real Time Communication service starts and ends concurrently with the Service Package</a:t>
            </a:r>
          </a:p>
          <a:p>
            <a:r>
              <a:rPr lang="en-US" sz="1800" dirty="0" err="1" smtClean="0"/>
              <a:t>Respecifications</a:t>
            </a:r>
            <a:r>
              <a:rPr lang="en-US" sz="1800" dirty="0" smtClean="0"/>
              <a:t> in the Service Package:</a:t>
            </a:r>
          </a:p>
          <a:p>
            <a:pPr lvl="1"/>
            <a:r>
              <a:rPr lang="en-US" sz="1600" dirty="0" smtClean="0"/>
              <a:t>Link Forward TC PLOP Sync and Channel Encoding FR to Return VC Reception FR that supplies CLCWs for GVCID {1:15:3}</a:t>
            </a:r>
          </a:p>
          <a:p>
            <a:pPr lvl="1"/>
            <a:r>
              <a:rPr lang="en-US" sz="1600" dirty="0" smtClean="0"/>
              <a:t>Set </a:t>
            </a:r>
            <a:r>
              <a:rPr lang="en-US" sz="1600" dirty="0"/>
              <a:t>Link Forward TC PLOP Sync and Channel Encoding FR </a:t>
            </a:r>
            <a:r>
              <a:rPr lang="en-US" sz="1600" dirty="0" smtClean="0"/>
              <a:t>to use RF Available and Bit Lock flags in CLCWs</a:t>
            </a:r>
          </a:p>
          <a:p>
            <a:pPr lvl="1"/>
            <a:r>
              <a:rPr lang="en-US" sz="1600" dirty="0" smtClean="0"/>
              <a:t>Make the return link Antenna an alias of the forward link Antenna to share the single aperture</a:t>
            </a:r>
          </a:p>
          <a:p>
            <a:pPr lvl="1"/>
            <a:r>
              <a:rPr lang="en-US" sz="1600" dirty="0" smtClean="0"/>
              <a:t>Link the Return 401 Space Link Carrier FR to the Forward </a:t>
            </a:r>
            <a:r>
              <a:rPr lang="en-US" sz="1600" dirty="0"/>
              <a:t>401 Space Link Carrier FR </a:t>
            </a:r>
            <a:r>
              <a:rPr lang="en-US" sz="1600" dirty="0" smtClean="0"/>
              <a:t>as the provider of the Transmit Frequency to which the return link is to be made coherent</a:t>
            </a:r>
          </a:p>
          <a:p>
            <a:pPr lvl="2"/>
            <a:r>
              <a:rPr lang="en-US" sz="1400" dirty="0" smtClean="0"/>
              <a:t>Also (not shown) reconfigure any other parameter of the </a:t>
            </a:r>
            <a:r>
              <a:rPr lang="en-US" sz="1400" dirty="0"/>
              <a:t>Return 401 Space Link Carrier </a:t>
            </a:r>
            <a:r>
              <a:rPr lang="en-US" sz="1400" dirty="0" smtClean="0"/>
              <a:t>FR to make it coherent</a:t>
            </a:r>
          </a:p>
          <a:p>
            <a:pPr lvl="1"/>
            <a:r>
              <a:rPr lang="en-US" sz="1600" dirty="0" smtClean="0"/>
              <a:t>Set RAF TS Provider Instance </a:t>
            </a:r>
            <a:r>
              <a:rPr lang="en-US" sz="1600" dirty="0" err="1" smtClean="0">
                <a:latin typeface="Courier New" panose="02070309020205020404" pitchFamily="49" charset="0"/>
                <a:cs typeface="Courier New" panose="02070309020205020404" pitchFamily="49" charset="0"/>
              </a:rPr>
              <a:t>isConfigured</a:t>
            </a:r>
            <a:r>
              <a:rPr lang="en-US" sz="1600" dirty="0" smtClean="0"/>
              <a:t> to false so that it is not scheduled</a:t>
            </a:r>
            <a:endParaRPr lang="en-US" sz="16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26</a:t>
            </a:fld>
            <a:endParaRPr lang="en-US"/>
          </a:p>
        </p:txBody>
      </p:sp>
      <p:sp>
        <p:nvSpPr>
          <p:cNvPr id="5" name="Title 1"/>
          <p:cNvSpPr>
            <a:spLocks noGrp="1"/>
          </p:cNvSpPr>
          <p:nvPr>
            <p:ph type="title"/>
          </p:nvPr>
        </p:nvSpPr>
        <p:spPr>
          <a:xfrm>
            <a:off x="0" y="260350"/>
            <a:ext cx="7296150" cy="611188"/>
          </a:xfrm>
        </p:spPr>
        <p:txBody>
          <a:bodyPr/>
          <a:lstStyle/>
          <a:p>
            <a:r>
              <a:rPr lang="en-US" sz="2400" dirty="0" smtClean="0"/>
              <a:t>Example Service Package Using Forward CLTU Service and Return </a:t>
            </a:r>
            <a:r>
              <a:rPr lang="en-US" sz="2400" dirty="0" err="1" smtClean="0"/>
              <a:t>Comm</a:t>
            </a:r>
            <a:r>
              <a:rPr lang="en-US" sz="2400" dirty="0" smtClean="0"/>
              <a:t> 1 </a:t>
            </a:r>
            <a:r>
              <a:rPr lang="en-US" sz="2400" dirty="0" err="1" smtClean="0"/>
              <a:t>ConfigProfiles</a:t>
            </a:r>
            <a:endParaRPr lang="en-US" sz="2400" dirty="0"/>
          </a:p>
        </p:txBody>
      </p:sp>
    </p:spTree>
    <p:extLst>
      <p:ext uri="{BB962C8B-B14F-4D97-AF65-F5344CB8AC3E}">
        <p14:creationId xmlns:p14="http://schemas.microsoft.com/office/powerpoint/2010/main" val="18482044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7467601" cy="611188"/>
          </a:xfrm>
        </p:spPr>
        <p:txBody>
          <a:bodyPr/>
          <a:lstStyle/>
          <a:p>
            <a:r>
              <a:rPr lang="en-US" sz="2400" dirty="0" smtClean="0"/>
              <a:t>SMURF – Online Service Package Request Details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83" y="1574800"/>
            <a:ext cx="7620275" cy="4470400"/>
          </a:xfrm>
          <a:prstGeom prst="rect">
            <a:avLst/>
          </a:prstGeom>
        </p:spPr>
      </p:pic>
      <p:sp>
        <p:nvSpPr>
          <p:cNvPr id="7" name="Rounded Rectangle 6"/>
          <p:cNvSpPr/>
          <p:nvPr/>
        </p:nvSpPr>
        <p:spPr bwMode="auto">
          <a:xfrm>
            <a:off x="3225800" y="1540933"/>
            <a:ext cx="2192867" cy="2091267"/>
          </a:xfrm>
          <a:prstGeom prst="roundRect">
            <a:avLst/>
          </a:prstGeom>
          <a:solidFill>
            <a:srgbClr val="4899FF">
              <a:alpha val="25098"/>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8" name="Rounded Rectangle 7"/>
          <p:cNvSpPr/>
          <p:nvPr/>
        </p:nvSpPr>
        <p:spPr bwMode="auto">
          <a:xfrm>
            <a:off x="982133" y="3352800"/>
            <a:ext cx="1972734" cy="1490133"/>
          </a:xfrm>
          <a:prstGeom prst="roundRect">
            <a:avLst/>
          </a:prstGeom>
          <a:solidFill>
            <a:srgbClr val="4899FF">
              <a:alpha val="25098"/>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Rounded Rectangle 8"/>
          <p:cNvSpPr/>
          <p:nvPr/>
        </p:nvSpPr>
        <p:spPr bwMode="auto">
          <a:xfrm>
            <a:off x="4842933" y="4817533"/>
            <a:ext cx="3014134" cy="1490133"/>
          </a:xfrm>
          <a:prstGeom prst="roundRect">
            <a:avLst/>
          </a:prstGeom>
          <a:solidFill>
            <a:srgbClr val="4899FF">
              <a:alpha val="25098"/>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4050690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222836" cy="611188"/>
          </a:xfrm>
        </p:spPr>
        <p:txBody>
          <a:bodyPr/>
          <a:lstStyle/>
          <a:p>
            <a:r>
              <a:rPr lang="en-US" sz="2000" dirty="0"/>
              <a:t>Example Service Package Using the Forward CLTU Service and Return </a:t>
            </a:r>
            <a:r>
              <a:rPr lang="en-US" sz="2000" dirty="0" err="1"/>
              <a:t>Comm</a:t>
            </a:r>
            <a:r>
              <a:rPr lang="en-US" sz="2000" dirty="0"/>
              <a:t> 1 </a:t>
            </a:r>
            <a:r>
              <a:rPr lang="en-US" sz="2000" dirty="0" err="1"/>
              <a:t>Config</a:t>
            </a:r>
            <a:r>
              <a:rPr lang="en-US" sz="2000" dirty="0"/>
              <a:t> Profiles </a:t>
            </a:r>
            <a:r>
              <a:rPr lang="en-US" sz="2000" dirty="0" smtClean="0"/>
              <a:t>(1 </a:t>
            </a:r>
            <a:r>
              <a:rPr lang="en-US" sz="2000" dirty="0"/>
              <a:t>of 2)</a:t>
            </a:r>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28</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69227" y="1089645"/>
            <a:ext cx="4907973" cy="5629160"/>
          </a:xfrm>
          <a:prstGeom prst="rect">
            <a:avLst/>
          </a:prstGeom>
        </p:spPr>
      </p:pic>
      <p:sp>
        <p:nvSpPr>
          <p:cNvPr id="7" name="TextBox 6"/>
          <p:cNvSpPr txBox="1"/>
          <p:nvPr/>
        </p:nvSpPr>
        <p:spPr>
          <a:xfrm>
            <a:off x="349827" y="1191705"/>
            <a:ext cx="3505200" cy="646331"/>
          </a:xfrm>
          <a:prstGeom prst="rect">
            <a:avLst/>
          </a:prstGeom>
          <a:noFill/>
        </p:spPr>
        <p:txBody>
          <a:bodyPr wrap="square" rtlCol="0">
            <a:spAutoFit/>
          </a:bodyPr>
          <a:lstStyle/>
          <a:p>
            <a:r>
              <a:rPr lang="en-US" sz="1800" dirty="0" err="1" smtClean="0">
                <a:solidFill>
                  <a:schemeClr val="tx1"/>
                </a:solidFill>
              </a:rPr>
              <a:t>Respecifications</a:t>
            </a:r>
            <a:r>
              <a:rPr lang="en-US" sz="1800" dirty="0" smtClean="0">
                <a:solidFill>
                  <a:schemeClr val="tx1"/>
                </a:solidFill>
              </a:rPr>
              <a:t> are used to link the forward and return profiles</a:t>
            </a:r>
            <a:endParaRPr lang="en-US" sz="1800" dirty="0">
              <a:solidFill>
                <a:schemeClr val="tx1"/>
              </a:solidFill>
            </a:endParaRPr>
          </a:p>
        </p:txBody>
      </p:sp>
    </p:spTree>
    <p:extLst>
      <p:ext uri="{BB962C8B-B14F-4D97-AF65-F5344CB8AC3E}">
        <p14:creationId xmlns:p14="http://schemas.microsoft.com/office/powerpoint/2010/main" val="35123336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505700" cy="611188"/>
          </a:xfrm>
        </p:spPr>
        <p:txBody>
          <a:bodyPr/>
          <a:lstStyle/>
          <a:p>
            <a:r>
              <a:rPr lang="en-US" sz="2000" dirty="0" smtClean="0"/>
              <a:t>Example Service Package Using the Forward CLTU Service and Return </a:t>
            </a:r>
            <a:r>
              <a:rPr lang="en-US" sz="2000" dirty="0" err="1" smtClean="0"/>
              <a:t>Comm</a:t>
            </a:r>
            <a:r>
              <a:rPr lang="en-US" sz="2000" dirty="0" smtClean="0"/>
              <a:t> 1 </a:t>
            </a:r>
            <a:r>
              <a:rPr lang="en-US" sz="2000" dirty="0" err="1" smtClean="0"/>
              <a:t>Config</a:t>
            </a:r>
            <a:r>
              <a:rPr lang="en-US" sz="2000" dirty="0" smtClean="0"/>
              <a:t> Profiles (2 of 2)</a:t>
            </a:r>
            <a:endParaRPr lang="en-US" sz="20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80" y="1283826"/>
            <a:ext cx="8629650" cy="5313824"/>
          </a:xfrm>
          <a:prstGeom prst="rect">
            <a:avLst/>
          </a:prstGeom>
        </p:spPr>
      </p:pic>
      <p:sp>
        <p:nvSpPr>
          <p:cNvPr id="8" name="Multiply 7"/>
          <p:cNvSpPr/>
          <p:nvPr/>
        </p:nvSpPr>
        <p:spPr bwMode="auto">
          <a:xfrm>
            <a:off x="8029575" y="2514599"/>
            <a:ext cx="485774" cy="447675"/>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8645651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1"/>
              </a:buClr>
              <a:buSzPct val="75000"/>
              <a:buFont typeface="Wingdings" pitchFamily="2" charset="2"/>
              <a:buChar char="§"/>
              <a:defRPr sz="2400">
                <a:solidFill>
                  <a:schemeClr val="tx1"/>
                </a:solidFill>
                <a:latin typeface="Arial"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charset="0"/>
              </a:defRPr>
            </a:lvl2pPr>
            <a:lvl3pPr marL="1143000" indent="-228600">
              <a:spcBef>
                <a:spcPct val="20000"/>
              </a:spcBef>
              <a:buClr>
                <a:schemeClr val="tx1"/>
              </a:buClr>
              <a:buSzPct val="60000"/>
              <a:buChar char="•"/>
              <a:defRPr>
                <a:solidFill>
                  <a:schemeClr val="tx1"/>
                </a:solidFill>
                <a:latin typeface="Arial" charset="0"/>
              </a:defRPr>
            </a:lvl3pPr>
            <a:lvl4pPr marL="1600200" indent="-228600">
              <a:spcBef>
                <a:spcPct val="20000"/>
              </a:spcBef>
              <a:buClr>
                <a:schemeClr val="tx1"/>
              </a:buClr>
              <a:buSzPct val="60000"/>
              <a:buChar char="o"/>
              <a:defRPr sz="1600">
                <a:solidFill>
                  <a:schemeClr val="tx1"/>
                </a:solidFill>
                <a:latin typeface="Arial" charset="0"/>
              </a:defRPr>
            </a:lvl4pPr>
            <a:lvl5pPr marL="2057400" indent="-228600">
              <a:spcBef>
                <a:spcPct val="20000"/>
              </a:spcBef>
              <a:buClr>
                <a:schemeClr val="tx1"/>
              </a:buClr>
              <a:buSzPct val="65000"/>
              <a:buChar char="•"/>
              <a:defRPr sz="1400">
                <a:solidFill>
                  <a:schemeClr val="tx1"/>
                </a:solidFill>
                <a:latin typeface="Arial"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charset="0"/>
              </a:defRPr>
            </a:lvl9pPr>
          </a:lstStyle>
          <a:p>
            <a:pPr>
              <a:spcBef>
                <a:spcPct val="0"/>
              </a:spcBef>
              <a:buClrTx/>
              <a:buSzTx/>
              <a:buFontTx/>
              <a:buNone/>
            </a:pPr>
            <a:fld id="{25EF2402-9C3B-4ACB-9ECE-8F95E7A6824F}" type="slidenum">
              <a:rPr lang="en-US" altLang="en-US" sz="1400" smtClean="0">
                <a:latin typeface="Times New Roman" pitchFamily="18" charset="0"/>
              </a:rPr>
              <a:pPr>
                <a:spcBef>
                  <a:spcPct val="0"/>
                </a:spcBef>
                <a:buClrTx/>
                <a:buSzTx/>
                <a:buFontTx/>
                <a:buNone/>
              </a:pPr>
              <a:t>3</a:t>
            </a:fld>
            <a:endParaRPr lang="en-US" altLang="en-US" sz="1400" dirty="0" smtClean="0">
              <a:latin typeface="Times New Roman" pitchFamily="18" charset="0"/>
            </a:endParaRPr>
          </a:p>
        </p:txBody>
      </p:sp>
      <p:sp>
        <p:nvSpPr>
          <p:cNvPr id="15363" name="Rectangle 2"/>
          <p:cNvSpPr>
            <a:spLocks noGrp="1" noChangeArrowheads="1"/>
          </p:cNvSpPr>
          <p:nvPr>
            <p:ph type="title"/>
          </p:nvPr>
        </p:nvSpPr>
        <p:spPr>
          <a:xfrm>
            <a:off x="0" y="222250"/>
            <a:ext cx="7648575" cy="611188"/>
          </a:xfrm>
        </p:spPr>
        <p:txBody>
          <a:bodyPr/>
          <a:lstStyle/>
          <a:p>
            <a:r>
              <a:rPr lang="en-US" sz="2400" dirty="0"/>
              <a:t>Space Link </a:t>
            </a:r>
            <a:r>
              <a:rPr lang="en-US" sz="2400" dirty="0" smtClean="0"/>
              <a:t>Service </a:t>
            </a:r>
            <a:r>
              <a:rPr lang="en-US" sz="2400" dirty="0"/>
              <a:t>Profiles, </a:t>
            </a:r>
            <a:r>
              <a:rPr lang="en-US" sz="2400" dirty="0" smtClean="0"/>
              <a:t>Configuration Profiles</a:t>
            </a:r>
            <a:r>
              <a:rPr lang="en-US" sz="2400" dirty="0"/>
              <a:t>, and the </a:t>
            </a:r>
            <a:r>
              <a:rPr lang="en-US" sz="2400" dirty="0" smtClean="0"/>
              <a:t>Relationships Within </a:t>
            </a:r>
            <a:r>
              <a:rPr lang="en-US" sz="2400" dirty="0"/>
              <a:t>and </a:t>
            </a:r>
            <a:r>
              <a:rPr lang="en-US" sz="2400" dirty="0" smtClean="0"/>
              <a:t>Among Them</a:t>
            </a:r>
            <a:endParaRPr lang="en-GB" altLang="en-US" sz="2400" dirty="0" smtClean="0"/>
          </a:p>
        </p:txBody>
      </p:sp>
      <p:sp>
        <p:nvSpPr>
          <p:cNvPr id="7" name="Rectangle 4"/>
          <p:cNvSpPr txBox="1">
            <a:spLocks noChangeArrowheads="1"/>
          </p:cNvSpPr>
          <p:nvPr/>
        </p:nvSpPr>
        <p:spPr bwMode="auto">
          <a:xfrm>
            <a:off x="0" y="849312"/>
            <a:ext cx="893445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000" tIns="288000" rIns="91435" bIns="45718"/>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a:defRPr/>
            </a:pPr>
            <a:r>
              <a:rPr lang="en-US" altLang="en-US" sz="1800" kern="0" dirty="0" smtClean="0"/>
              <a:t>Space Link Service Profiles</a:t>
            </a:r>
          </a:p>
          <a:p>
            <a:pPr lvl="1">
              <a:defRPr/>
            </a:pPr>
            <a:r>
              <a:rPr lang="en-US" altLang="en-US" sz="1600" kern="0" dirty="0" smtClean="0"/>
              <a:t>The templates (schemas) for the “cookie cutter” building blocks of Configuration Profiles</a:t>
            </a:r>
          </a:p>
          <a:p>
            <a:pPr lvl="1">
              <a:defRPr/>
            </a:pPr>
            <a:r>
              <a:rPr lang="en-US" altLang="en-US" sz="1600" b="1" kern="0" dirty="0"/>
              <a:t>Space Link </a:t>
            </a:r>
            <a:r>
              <a:rPr lang="en-US" altLang="en-US" sz="1600" b="1" kern="0" dirty="0" smtClean="0"/>
              <a:t>Service Profiles do not exist on their own – they are only instantiated within Configuration Profiles</a:t>
            </a:r>
          </a:p>
          <a:p>
            <a:pPr lvl="1">
              <a:defRPr/>
            </a:pPr>
            <a:r>
              <a:rPr lang="en-US" altLang="en-US" sz="1600" kern="0" dirty="0" smtClean="0"/>
              <a:t>Comprised of instances of Functional Resources</a:t>
            </a:r>
          </a:p>
          <a:p>
            <a:pPr lvl="1">
              <a:defRPr/>
            </a:pPr>
            <a:r>
              <a:rPr lang="en-US" altLang="en-US" sz="1600" kern="0" dirty="0" err="1" smtClean="0"/>
              <a:t>Mappable</a:t>
            </a:r>
            <a:r>
              <a:rPr lang="en-US" altLang="en-US" sz="1600" kern="0" dirty="0" smtClean="0"/>
              <a:t> to the “services” as defined and used in the Simple Schedule (APA-AZ/EL, TELEMETRY, RANGING, etc.)</a:t>
            </a:r>
          </a:p>
          <a:p>
            <a:pPr lvl="1">
              <a:defRPr/>
            </a:pPr>
            <a:r>
              <a:rPr lang="en-US" altLang="en-US" sz="1600" kern="0" dirty="0" smtClean="0"/>
              <a:t>More than one instance of a Space Link Service Profile type may exist in the same Configuration Profile, </a:t>
            </a:r>
            <a:r>
              <a:rPr lang="en-US" altLang="en-US" sz="1600" b="1" i="1" kern="0" dirty="0" smtClean="0"/>
              <a:t>as long as they are in different frequency bands</a:t>
            </a:r>
          </a:p>
          <a:p>
            <a:pPr>
              <a:defRPr/>
            </a:pPr>
            <a:r>
              <a:rPr lang="en-US" altLang="en-US" sz="1800" kern="0" dirty="0" smtClean="0"/>
              <a:t>Configuration Profiles </a:t>
            </a:r>
            <a:endParaRPr lang="en-US" altLang="en-US" sz="1600" u="sng" kern="0" dirty="0" smtClean="0"/>
          </a:p>
          <a:p>
            <a:pPr lvl="1">
              <a:defRPr/>
            </a:pPr>
            <a:r>
              <a:rPr lang="en-US" altLang="en-US" sz="1600" kern="0" dirty="0" smtClean="0"/>
              <a:t>Each Configuration Profile is comprised of one or </a:t>
            </a:r>
            <a:r>
              <a:rPr lang="en-US" altLang="en-US" sz="1600" kern="0" dirty="0"/>
              <a:t>more Space Link Service </a:t>
            </a:r>
            <a:r>
              <a:rPr lang="en-US" altLang="en-US" sz="1600" kern="0" dirty="0" smtClean="0"/>
              <a:t>Profiles</a:t>
            </a:r>
          </a:p>
          <a:p>
            <a:pPr lvl="1">
              <a:defRPr/>
            </a:pPr>
            <a:r>
              <a:rPr lang="en-US" altLang="en-US" sz="1600" kern="0" dirty="0" smtClean="0"/>
              <a:t>Service Package Requests and Service Package Results reference one or more Configuration Profiles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30</a:t>
            </a:fld>
            <a:endParaRPr lang="en-US"/>
          </a:p>
        </p:txBody>
      </p:sp>
      <p:sp>
        <p:nvSpPr>
          <p:cNvPr id="6" name="Title 1"/>
          <p:cNvSpPr>
            <a:spLocks noGrp="1"/>
          </p:cNvSpPr>
          <p:nvPr>
            <p:ph type="title"/>
          </p:nvPr>
        </p:nvSpPr>
        <p:spPr>
          <a:xfrm>
            <a:off x="0" y="260350"/>
            <a:ext cx="7505700" cy="611188"/>
          </a:xfrm>
        </p:spPr>
        <p:txBody>
          <a:bodyPr/>
          <a:lstStyle/>
          <a:p>
            <a:r>
              <a:rPr lang="en-US" sz="2000" dirty="0" smtClean="0"/>
              <a:t>Example Service Package Using Only the Forward CLTU Service</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524" y="1228436"/>
            <a:ext cx="4131655" cy="5449455"/>
          </a:xfrm>
          <a:prstGeom prst="rect">
            <a:avLst/>
          </a:prstGeom>
        </p:spPr>
      </p:pic>
    </p:spTree>
    <p:extLst>
      <p:ext uri="{BB962C8B-B14F-4D97-AF65-F5344CB8AC3E}">
        <p14:creationId xmlns:p14="http://schemas.microsoft.com/office/powerpoint/2010/main" val="30304236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31</a:t>
            </a:fld>
            <a:endParaRPr lang="en-US"/>
          </a:p>
        </p:txBody>
      </p:sp>
      <p:sp>
        <p:nvSpPr>
          <p:cNvPr id="7" name="Title 1"/>
          <p:cNvSpPr txBox="1">
            <a:spLocks/>
          </p:cNvSpPr>
          <p:nvPr/>
        </p:nvSpPr>
        <p:spPr bwMode="auto">
          <a:xfrm>
            <a:off x="110836" y="138112"/>
            <a:ext cx="75057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000" kern="0" dirty="0" smtClean="0"/>
              <a:t>Example Service Package Using Only the Return </a:t>
            </a:r>
            <a:r>
              <a:rPr lang="en-US" sz="2000" kern="0" dirty="0" err="1" smtClean="0"/>
              <a:t>Comm</a:t>
            </a:r>
            <a:r>
              <a:rPr lang="en-US" sz="2000" kern="0" dirty="0" smtClean="0"/>
              <a:t> 1 </a:t>
            </a:r>
            <a:r>
              <a:rPr lang="en-US" sz="2000" kern="0" dirty="0" err="1" smtClean="0"/>
              <a:t>Config</a:t>
            </a:r>
            <a:r>
              <a:rPr lang="en-US" sz="2000" kern="0" dirty="0" smtClean="0"/>
              <a:t> Profile</a:t>
            </a:r>
            <a:endParaRPr lang="en-US" sz="2000" kern="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506" y="1236363"/>
            <a:ext cx="5590030" cy="5501563"/>
          </a:xfrm>
          <a:prstGeom prst="rect">
            <a:avLst/>
          </a:prstGeom>
        </p:spPr>
      </p:pic>
    </p:spTree>
    <p:extLst>
      <p:ext uri="{BB962C8B-B14F-4D97-AF65-F5344CB8AC3E}">
        <p14:creationId xmlns:p14="http://schemas.microsoft.com/office/powerpoint/2010/main" val="42932966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32</a:t>
            </a:fld>
            <a:endParaRPr lang="en-US"/>
          </a:p>
        </p:txBody>
      </p:sp>
      <p:sp>
        <p:nvSpPr>
          <p:cNvPr id="10" name="Title 1"/>
          <p:cNvSpPr>
            <a:spLocks noGrp="1"/>
          </p:cNvSpPr>
          <p:nvPr>
            <p:ph type="title"/>
          </p:nvPr>
        </p:nvSpPr>
        <p:spPr>
          <a:xfrm>
            <a:off x="0" y="260350"/>
            <a:ext cx="7505700" cy="611188"/>
          </a:xfrm>
        </p:spPr>
        <p:txBody>
          <a:bodyPr/>
          <a:lstStyle/>
          <a:p>
            <a:r>
              <a:rPr lang="en-US" sz="1800" dirty="0" smtClean="0"/>
              <a:t>Example Configuration Profile Containing Both a Forward CLTU SLSP and a Return Online Real Time Communication SLSP</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2" y="1230840"/>
            <a:ext cx="7740073" cy="5366810"/>
          </a:xfrm>
          <a:prstGeom prst="rect">
            <a:avLst/>
          </a:prstGeom>
        </p:spPr>
      </p:pic>
    </p:spTree>
    <p:extLst>
      <p:ext uri="{BB962C8B-B14F-4D97-AF65-F5344CB8AC3E}">
        <p14:creationId xmlns:p14="http://schemas.microsoft.com/office/powerpoint/2010/main" val="28955868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33</a:t>
            </a:fld>
            <a:endParaRPr lang="en-US"/>
          </a:p>
        </p:txBody>
      </p:sp>
      <p:sp>
        <p:nvSpPr>
          <p:cNvPr id="6" name="Slide Number Placeholder 3"/>
          <p:cNvSpPr txBox="1">
            <a:spLocks/>
          </p:cNvSpPr>
          <p:nvPr/>
        </p:nvSpPr>
        <p:spPr bwMode="auto">
          <a:xfrm>
            <a:off x="7010400" y="6597650"/>
            <a:ext cx="2133600" cy="427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bg1"/>
                </a:solidFill>
                <a:latin typeface="Arial" charset="0"/>
                <a:ea typeface="+mn-ea"/>
                <a:cs typeface="+mn-cs"/>
              </a:defRPr>
            </a:lvl2pPr>
            <a:lvl3pPr marL="914400" algn="l" rtl="0" eaLnBrk="0" fontAlgn="base" hangingPunct="0">
              <a:spcBef>
                <a:spcPct val="0"/>
              </a:spcBef>
              <a:spcAft>
                <a:spcPct val="0"/>
              </a:spcAft>
              <a:defRPr sz="2000" kern="1200">
                <a:solidFill>
                  <a:schemeClr val="bg1"/>
                </a:solidFill>
                <a:latin typeface="Arial" charset="0"/>
                <a:ea typeface="+mn-ea"/>
                <a:cs typeface="+mn-cs"/>
              </a:defRPr>
            </a:lvl3pPr>
            <a:lvl4pPr marL="1371600" algn="l" rtl="0" eaLnBrk="0" fontAlgn="base" hangingPunct="0">
              <a:spcBef>
                <a:spcPct val="0"/>
              </a:spcBef>
              <a:spcAft>
                <a:spcPct val="0"/>
              </a:spcAft>
              <a:defRPr sz="2000" kern="1200">
                <a:solidFill>
                  <a:schemeClr val="bg1"/>
                </a:solidFill>
                <a:latin typeface="Arial" charset="0"/>
                <a:ea typeface="+mn-ea"/>
                <a:cs typeface="+mn-cs"/>
              </a:defRPr>
            </a:lvl4pPr>
            <a:lvl5pPr marL="1828800" algn="l" rtl="0" eaLnBrk="0" fontAlgn="base" hangingPunct="0">
              <a:spcBef>
                <a:spcPct val="0"/>
              </a:spcBef>
              <a:spcAft>
                <a:spcPct val="0"/>
              </a:spcAft>
              <a:defRPr sz="2000" kern="1200">
                <a:solidFill>
                  <a:schemeClr val="bg1"/>
                </a:solidFill>
                <a:latin typeface="Arial" charset="0"/>
                <a:ea typeface="+mn-ea"/>
                <a:cs typeface="+mn-cs"/>
              </a:defRPr>
            </a:lvl5pPr>
            <a:lvl6pPr marL="2286000" algn="l" defTabSz="914400" rtl="0" eaLnBrk="1" latinLnBrk="0" hangingPunct="1">
              <a:defRPr sz="2000" kern="1200">
                <a:solidFill>
                  <a:schemeClr val="bg1"/>
                </a:solidFill>
                <a:latin typeface="Arial" charset="0"/>
                <a:ea typeface="+mn-ea"/>
                <a:cs typeface="+mn-cs"/>
              </a:defRPr>
            </a:lvl6pPr>
            <a:lvl7pPr marL="2743200" algn="l" defTabSz="914400" rtl="0" eaLnBrk="1" latinLnBrk="0" hangingPunct="1">
              <a:defRPr sz="2000" kern="1200">
                <a:solidFill>
                  <a:schemeClr val="bg1"/>
                </a:solidFill>
                <a:latin typeface="Arial" charset="0"/>
                <a:ea typeface="+mn-ea"/>
                <a:cs typeface="+mn-cs"/>
              </a:defRPr>
            </a:lvl7pPr>
            <a:lvl8pPr marL="3200400" algn="l" defTabSz="914400" rtl="0" eaLnBrk="1" latinLnBrk="0" hangingPunct="1">
              <a:defRPr sz="2000" kern="1200">
                <a:solidFill>
                  <a:schemeClr val="bg1"/>
                </a:solidFill>
                <a:latin typeface="Arial" charset="0"/>
                <a:ea typeface="+mn-ea"/>
                <a:cs typeface="+mn-cs"/>
              </a:defRPr>
            </a:lvl8pPr>
            <a:lvl9pPr marL="3657600" algn="l" defTabSz="914400" rtl="0" eaLnBrk="1" latinLnBrk="0" hangingPunct="1">
              <a:defRPr sz="2000" kern="1200">
                <a:solidFill>
                  <a:schemeClr val="bg1"/>
                </a:solidFill>
                <a:latin typeface="Arial" charset="0"/>
                <a:ea typeface="+mn-ea"/>
                <a:cs typeface="+mn-cs"/>
              </a:defRPr>
            </a:lvl9pPr>
          </a:lstStyle>
          <a:p>
            <a:pPr>
              <a:defRPr/>
            </a:pPr>
            <a:fld id="{C03EF428-CDC8-4F7A-BAE8-5FA134E3D3D4}" type="slidenum">
              <a:rPr lang="en-US" smtClean="0"/>
              <a:pPr>
                <a:defRPr/>
              </a:pPr>
              <a:t>33</a:t>
            </a:fld>
            <a:endParaRPr lang="en-US"/>
          </a:p>
        </p:txBody>
      </p:sp>
      <p:sp>
        <p:nvSpPr>
          <p:cNvPr id="7" name="Title 1"/>
          <p:cNvSpPr>
            <a:spLocks noGrp="1"/>
          </p:cNvSpPr>
          <p:nvPr>
            <p:ph type="title"/>
          </p:nvPr>
        </p:nvSpPr>
        <p:spPr>
          <a:xfrm>
            <a:off x="0" y="260350"/>
            <a:ext cx="7505700" cy="611188"/>
          </a:xfrm>
        </p:spPr>
        <p:txBody>
          <a:bodyPr/>
          <a:lstStyle/>
          <a:p>
            <a:r>
              <a:rPr lang="en-US" sz="1800" dirty="0" smtClean="0"/>
              <a:t>Example Service Package Using Combined Configuration Profile for Forward and Return Services</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36" y="1270619"/>
            <a:ext cx="7804727" cy="5411640"/>
          </a:xfrm>
          <a:prstGeom prst="rect">
            <a:avLst/>
          </a:prstGeom>
        </p:spPr>
      </p:pic>
    </p:spTree>
    <p:extLst>
      <p:ext uri="{BB962C8B-B14F-4D97-AF65-F5344CB8AC3E}">
        <p14:creationId xmlns:p14="http://schemas.microsoft.com/office/powerpoint/2010/main" val="20315833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34</a:t>
            </a:fld>
            <a:endParaRPr lang="en-US"/>
          </a:p>
        </p:txBody>
      </p:sp>
      <p:sp>
        <p:nvSpPr>
          <p:cNvPr id="6" name="Title 1"/>
          <p:cNvSpPr>
            <a:spLocks noGrp="1"/>
          </p:cNvSpPr>
          <p:nvPr>
            <p:ph type="title"/>
          </p:nvPr>
        </p:nvSpPr>
        <p:spPr>
          <a:xfrm>
            <a:off x="0" y="260350"/>
            <a:ext cx="7505700" cy="611188"/>
          </a:xfrm>
        </p:spPr>
        <p:txBody>
          <a:bodyPr/>
          <a:lstStyle/>
          <a:p>
            <a:r>
              <a:rPr lang="en-US" sz="1800" dirty="0" smtClean="0"/>
              <a:t>Example Service Package Using Combined Configuration Profile for Forward-Link-Only Service</a:t>
            </a: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40" y="1570183"/>
            <a:ext cx="8530406" cy="4602904"/>
          </a:xfrm>
          <a:prstGeom prst="rect">
            <a:avLst/>
          </a:prstGeom>
        </p:spPr>
      </p:pic>
    </p:spTree>
    <p:extLst>
      <p:ext uri="{BB962C8B-B14F-4D97-AF65-F5344CB8AC3E}">
        <p14:creationId xmlns:p14="http://schemas.microsoft.com/office/powerpoint/2010/main" val="38468743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35</a:t>
            </a:fld>
            <a:endParaRPr lang="en-US"/>
          </a:p>
        </p:txBody>
      </p:sp>
      <p:sp>
        <p:nvSpPr>
          <p:cNvPr id="11" name="Title 1"/>
          <p:cNvSpPr>
            <a:spLocks noGrp="1"/>
          </p:cNvSpPr>
          <p:nvPr>
            <p:ph type="title"/>
          </p:nvPr>
        </p:nvSpPr>
        <p:spPr>
          <a:xfrm>
            <a:off x="0" y="260350"/>
            <a:ext cx="7505700" cy="611188"/>
          </a:xfrm>
        </p:spPr>
        <p:txBody>
          <a:bodyPr/>
          <a:lstStyle/>
          <a:p>
            <a:r>
              <a:rPr lang="en-US" sz="1800" dirty="0" smtClean="0"/>
              <a:t>Example Service Package Using Combined Configuration Profile for Return-Link-Only Service</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55" y="1203683"/>
            <a:ext cx="8044872" cy="5393967"/>
          </a:xfrm>
          <a:prstGeom prst="rect">
            <a:avLst/>
          </a:prstGeom>
        </p:spPr>
      </p:pic>
    </p:spTree>
    <p:extLst>
      <p:ext uri="{BB962C8B-B14F-4D97-AF65-F5344CB8AC3E}">
        <p14:creationId xmlns:p14="http://schemas.microsoft.com/office/powerpoint/2010/main" val="35234614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Questions/Issues</a:t>
            </a:r>
            <a:endParaRPr lang="en-US" sz="2400" dirty="0"/>
          </a:p>
        </p:txBody>
      </p:sp>
      <p:sp>
        <p:nvSpPr>
          <p:cNvPr id="3" name="Content Placeholder 2"/>
          <p:cNvSpPr>
            <a:spLocks noGrp="1"/>
          </p:cNvSpPr>
          <p:nvPr>
            <p:ph idx="1"/>
          </p:nvPr>
        </p:nvSpPr>
        <p:spPr>
          <a:xfrm>
            <a:off x="179387" y="1202891"/>
            <a:ext cx="8068685" cy="5022417"/>
          </a:xfrm>
        </p:spPr>
        <p:txBody>
          <a:bodyPr/>
          <a:lstStyle/>
          <a:p>
            <a:r>
              <a:rPr lang="en-US" dirty="0" smtClean="0"/>
              <a:t>Are offline services scheduled?</a:t>
            </a:r>
          </a:p>
          <a:p>
            <a:r>
              <a:rPr lang="en-US" dirty="0" smtClean="0"/>
              <a:t>Configuration parameter definitions in the SA/CP Blue Book</a:t>
            </a:r>
          </a:p>
          <a:p>
            <a:pPr lvl="1"/>
            <a:r>
              <a:rPr lang="en-US" dirty="0" smtClean="0"/>
              <a:t>Copy full definitions from SANA Registry?</a:t>
            </a:r>
          </a:p>
          <a:p>
            <a:pPr lvl="1"/>
            <a:r>
              <a:rPr lang="en-US" dirty="0" smtClean="0"/>
              <a:t>List only the classifiers?</a:t>
            </a:r>
          </a:p>
          <a:p>
            <a:pPr lvl="1"/>
            <a:r>
              <a:rPr lang="en-US" dirty="0" smtClean="0"/>
              <a:t>Just point to the specific “area” of the SANA Registry?</a:t>
            </a:r>
          </a:p>
          <a:p>
            <a:r>
              <a:rPr lang="en-US" dirty="0" smtClean="0"/>
              <a:t>CSTS </a:t>
            </a:r>
            <a:r>
              <a:rPr lang="en-US" dirty="0" smtClean="0">
                <a:latin typeface="Courier New" panose="02070309020205020404" pitchFamily="49" charset="0"/>
                <a:cs typeface="Courier New" panose="02070309020205020404" pitchFamily="49" charset="0"/>
              </a:rPr>
              <a:t>service-instance-identifier</a:t>
            </a:r>
            <a:r>
              <a:rPr lang="en-US" dirty="0" smtClean="0"/>
              <a:t> parameter includes </a:t>
            </a:r>
            <a:r>
              <a:rPr lang="en-US" dirty="0" err="1" smtClean="0">
                <a:latin typeface="Courier New" panose="02070309020205020404" pitchFamily="49" charset="0"/>
                <a:cs typeface="Courier New" panose="02070309020205020404" pitchFamily="49" charset="0"/>
              </a:rPr>
              <a:t>spacecraftId</a:t>
            </a:r>
            <a:r>
              <a:rPr lang="en-US" dirty="0"/>
              <a:t> </a:t>
            </a:r>
            <a:r>
              <a:rPr lang="en-US" dirty="0" smtClean="0"/>
              <a:t>and </a:t>
            </a:r>
            <a:r>
              <a:rPr lang="en-US" dirty="0" err="1" smtClean="0">
                <a:latin typeface="Courier New" panose="02070309020205020404" pitchFamily="49" charset="0"/>
                <a:cs typeface="Courier New" panose="02070309020205020404" pitchFamily="49" charset="0"/>
              </a:rPr>
              <a:t>facilityId</a:t>
            </a:r>
            <a:r>
              <a:rPr lang="en-US" dirty="0" smtClean="0"/>
              <a:t> (both OIDs) subfields</a:t>
            </a:r>
          </a:p>
          <a:p>
            <a:pPr lvl="1"/>
            <a:r>
              <a:rPr lang="en-US" dirty="0" smtClean="0"/>
              <a:t>These will be common across all CSTSes in a given Configuration Profile</a:t>
            </a:r>
          </a:p>
          <a:p>
            <a:pPr lvl="1"/>
            <a:r>
              <a:rPr lang="en-US" dirty="0" smtClean="0"/>
              <a:t>Should they be stated once in a Configuration Profile, or separately in each CSTS instance?</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36</a:t>
            </a:fld>
            <a:endParaRPr lang="en-US"/>
          </a:p>
        </p:txBody>
      </p:sp>
    </p:spTree>
    <p:extLst>
      <p:ext uri="{BB962C8B-B14F-4D97-AF65-F5344CB8AC3E}">
        <p14:creationId xmlns:p14="http://schemas.microsoft.com/office/powerpoint/2010/main" val="41316734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37</a:t>
            </a:fld>
            <a:endParaRPr lang="en-US"/>
          </a:p>
        </p:txBody>
      </p:sp>
    </p:spTree>
    <p:extLst>
      <p:ext uri="{BB962C8B-B14F-4D97-AF65-F5344CB8AC3E}">
        <p14:creationId xmlns:p14="http://schemas.microsoft.com/office/powerpoint/2010/main" val="20105070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6943725" cy="611188"/>
          </a:xfrm>
        </p:spPr>
        <p:txBody>
          <a:bodyPr/>
          <a:lstStyle/>
          <a:p>
            <a:r>
              <a:rPr lang="en-US" sz="2400" dirty="0" smtClean="0"/>
              <a:t>Current Baseline Space Link Service Profiles</a:t>
            </a:r>
            <a:endParaRPr lang="en-US" sz="2400" dirty="0"/>
          </a:p>
        </p:txBody>
      </p:sp>
      <p:sp>
        <p:nvSpPr>
          <p:cNvPr id="3" name="Content Placeholder 2"/>
          <p:cNvSpPr>
            <a:spLocks noGrp="1"/>
          </p:cNvSpPr>
          <p:nvPr>
            <p:ph idx="1"/>
          </p:nvPr>
        </p:nvSpPr>
        <p:spPr>
          <a:xfrm>
            <a:off x="265113" y="903287"/>
            <a:ext cx="8430154" cy="5621337"/>
          </a:xfrm>
        </p:spPr>
        <p:txBody>
          <a:bodyPr/>
          <a:lstStyle/>
          <a:p>
            <a:r>
              <a:rPr lang="en-US" sz="1600" dirty="0" smtClean="0"/>
              <a:t>7 Forward Communication Space Link Service Profiles</a:t>
            </a:r>
          </a:p>
          <a:p>
            <a:pPr lvl="1"/>
            <a:r>
              <a:rPr lang="en-US" sz="1400" dirty="0" smtClean="0"/>
              <a:t>Forward CLTU &gt; TELECOMMAND</a:t>
            </a:r>
          </a:p>
          <a:p>
            <a:pPr lvl="1"/>
            <a:r>
              <a:rPr lang="en-US" sz="1400" dirty="0" smtClean="0"/>
              <a:t>Telecommand Real-Time </a:t>
            </a:r>
            <a:r>
              <a:rPr lang="en-US" sz="1400" dirty="0"/>
              <a:t>Multiplexed &gt; </a:t>
            </a:r>
            <a:r>
              <a:rPr lang="en-US" sz="1400" dirty="0" smtClean="0"/>
              <a:t>TELECOMMAND</a:t>
            </a:r>
          </a:p>
          <a:p>
            <a:pPr lvl="1"/>
            <a:r>
              <a:rPr lang="en-US" sz="1400" dirty="0" smtClean="0"/>
              <a:t>Forward AOS </a:t>
            </a:r>
            <a:r>
              <a:rPr lang="en-US" sz="1400" dirty="0"/>
              <a:t>CADU &gt; TELECOMMAND</a:t>
            </a:r>
            <a:endParaRPr lang="en-US" sz="1400" dirty="0" smtClean="0"/>
          </a:p>
          <a:p>
            <a:pPr lvl="1"/>
            <a:r>
              <a:rPr lang="en-US" sz="1400" dirty="0" smtClean="0"/>
              <a:t>Forward </a:t>
            </a:r>
            <a:r>
              <a:rPr lang="en-US" sz="1400" dirty="0"/>
              <a:t>AOS Multiplexed &gt; TELECOMMAND</a:t>
            </a:r>
            <a:endParaRPr lang="en-US" sz="1400" dirty="0" smtClean="0"/>
          </a:p>
          <a:p>
            <a:pPr lvl="1"/>
            <a:r>
              <a:rPr lang="en-US" sz="1400" dirty="0" smtClean="0"/>
              <a:t>(Telecommand File Multiplexed</a:t>
            </a:r>
            <a:r>
              <a:rPr lang="en-US" sz="1400" dirty="0"/>
              <a:t>*) &gt; TELECOMMAND</a:t>
            </a:r>
          </a:p>
          <a:p>
            <a:pPr lvl="1"/>
            <a:r>
              <a:rPr lang="en-US" sz="1400" dirty="0" smtClean="0"/>
              <a:t>(Forward AOS File Multiplexed</a:t>
            </a:r>
            <a:r>
              <a:rPr lang="en-US" sz="1400" dirty="0"/>
              <a:t>*) &gt; TELECOMMAND</a:t>
            </a:r>
            <a:endParaRPr lang="en-US" sz="1400" dirty="0" smtClean="0"/>
          </a:p>
          <a:p>
            <a:pPr lvl="1"/>
            <a:r>
              <a:rPr lang="en-US" sz="1400" dirty="0" smtClean="0"/>
              <a:t>(Forward CLTU with ROCF</a:t>
            </a:r>
            <a:r>
              <a:rPr lang="en-US" sz="1400" dirty="0"/>
              <a:t>*) &gt; TELECOMMAND</a:t>
            </a:r>
            <a:endParaRPr lang="en-US" sz="1400" dirty="0" smtClean="0"/>
          </a:p>
          <a:p>
            <a:r>
              <a:rPr lang="en-US" sz="1600" dirty="0" smtClean="0"/>
              <a:t>5 Return Communication Space Link Service Profiles</a:t>
            </a:r>
          </a:p>
          <a:p>
            <a:pPr lvl="1"/>
            <a:r>
              <a:rPr lang="en-US" sz="1400" dirty="0" smtClean="0"/>
              <a:t>Return Online Real-Time Communication &gt; TELEMETRY, OFFLINE-TM-RECORDING</a:t>
            </a:r>
          </a:p>
          <a:p>
            <a:pPr lvl="1"/>
            <a:r>
              <a:rPr lang="en-US" sz="1400" dirty="0" smtClean="0">
                <a:solidFill>
                  <a:srgbClr val="FF0000"/>
                </a:solidFill>
              </a:rPr>
              <a:t>Offline Return All Frames </a:t>
            </a:r>
            <a:r>
              <a:rPr lang="en-US" sz="1400" dirty="0">
                <a:solidFill>
                  <a:srgbClr val="FF0000"/>
                </a:solidFill>
              </a:rPr>
              <a:t>Delivery &gt; </a:t>
            </a:r>
            <a:r>
              <a:rPr lang="en-US" sz="1400" dirty="0" smtClean="0">
                <a:solidFill>
                  <a:srgbClr val="FF0000"/>
                </a:solidFill>
              </a:rPr>
              <a:t>OFFLINE-TM-PROVISION</a:t>
            </a:r>
          </a:p>
          <a:p>
            <a:pPr lvl="1"/>
            <a:r>
              <a:rPr lang="en-US" sz="1400" dirty="0">
                <a:solidFill>
                  <a:srgbClr val="FF0000"/>
                </a:solidFill>
              </a:rPr>
              <a:t>Offline Return </a:t>
            </a:r>
            <a:r>
              <a:rPr lang="en-US" sz="1400" dirty="0" smtClean="0">
                <a:solidFill>
                  <a:srgbClr val="FF0000"/>
                </a:solidFill>
              </a:rPr>
              <a:t>Channel </a:t>
            </a:r>
            <a:r>
              <a:rPr lang="en-US" sz="1400" dirty="0">
                <a:solidFill>
                  <a:srgbClr val="FF0000"/>
                </a:solidFill>
              </a:rPr>
              <a:t>Frames Delivery &gt; OFFLINE-TM-PROVISION</a:t>
            </a:r>
          </a:p>
          <a:p>
            <a:pPr lvl="1"/>
            <a:r>
              <a:rPr lang="en-US" sz="1400" dirty="0" smtClean="0"/>
              <a:t>Return </a:t>
            </a:r>
            <a:r>
              <a:rPr lang="en-US" sz="1400" dirty="0"/>
              <a:t>Online File </a:t>
            </a:r>
            <a:r>
              <a:rPr lang="en-US" sz="1400" dirty="0" smtClean="0"/>
              <a:t>Communication* </a:t>
            </a:r>
            <a:r>
              <a:rPr lang="en-US" sz="1400" dirty="0"/>
              <a:t>&gt; </a:t>
            </a:r>
            <a:r>
              <a:rPr lang="en-US" sz="1400" dirty="0" smtClean="0"/>
              <a:t>TELEMETRY, OFFLINE-TM-RECORDING</a:t>
            </a:r>
            <a:endParaRPr lang="en-US" sz="1400" dirty="0"/>
          </a:p>
          <a:p>
            <a:pPr lvl="1"/>
            <a:r>
              <a:rPr lang="en-US" sz="1400" dirty="0" smtClean="0">
                <a:solidFill>
                  <a:srgbClr val="FF0000"/>
                </a:solidFill>
              </a:rPr>
              <a:t>Offline </a:t>
            </a:r>
            <a:r>
              <a:rPr lang="en-US" sz="1400" dirty="0">
                <a:solidFill>
                  <a:srgbClr val="FF0000"/>
                </a:solidFill>
              </a:rPr>
              <a:t>Return </a:t>
            </a:r>
            <a:r>
              <a:rPr lang="en-US" sz="1400" dirty="0" smtClean="0">
                <a:solidFill>
                  <a:srgbClr val="FF0000"/>
                </a:solidFill>
              </a:rPr>
              <a:t>File Delivery</a:t>
            </a:r>
            <a:r>
              <a:rPr lang="en-US" sz="1400" dirty="0">
                <a:solidFill>
                  <a:srgbClr val="FF0000"/>
                </a:solidFill>
              </a:rPr>
              <a:t>** </a:t>
            </a:r>
            <a:r>
              <a:rPr lang="en-US" sz="1400" dirty="0" smtClean="0">
                <a:solidFill>
                  <a:srgbClr val="FF0000"/>
                </a:solidFill>
              </a:rPr>
              <a:t>&gt; OFFLINE-TM-PROVISION</a:t>
            </a:r>
            <a:endParaRPr lang="en-US" sz="1400" dirty="0">
              <a:solidFill>
                <a:srgbClr val="FF0000"/>
              </a:solidFill>
            </a:endParaRPr>
          </a:p>
          <a:p>
            <a:r>
              <a:rPr lang="en-US" sz="1600" dirty="0" smtClean="0"/>
              <a:t>3 Radiometric Space Link Service Profiles</a:t>
            </a:r>
          </a:p>
          <a:p>
            <a:pPr lvl="1"/>
            <a:r>
              <a:rPr lang="en-US" sz="1400" dirty="0" smtClean="0"/>
              <a:t>Online Real-Time Tracking Data &gt; APA-AZ/EL, APA-X/Y, RANGING, DOPPLER</a:t>
            </a:r>
          </a:p>
          <a:p>
            <a:pPr lvl="1"/>
            <a:r>
              <a:rPr lang="en-US" sz="1400" dirty="0" smtClean="0"/>
              <a:t>Delta-DOR Data Collection &gt; DELTADOR</a:t>
            </a:r>
          </a:p>
          <a:p>
            <a:pPr lvl="1"/>
            <a:r>
              <a:rPr lang="en-US" sz="1400" dirty="0" smtClean="0"/>
              <a:t>Open Loop Data Collection &gt; RF-ONLY</a:t>
            </a:r>
          </a:p>
          <a:p>
            <a:pPr marL="457200" lvl="1" indent="0">
              <a:buNone/>
            </a:pPr>
            <a:endParaRPr lang="en-US" sz="1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38</a:t>
            </a:fld>
            <a:endParaRPr lang="en-US"/>
          </a:p>
        </p:txBody>
      </p:sp>
      <p:sp>
        <p:nvSpPr>
          <p:cNvPr id="5" name="TextBox 4"/>
          <p:cNvSpPr txBox="1"/>
          <p:nvPr/>
        </p:nvSpPr>
        <p:spPr>
          <a:xfrm>
            <a:off x="6544734" y="1641476"/>
            <a:ext cx="2201334" cy="1815882"/>
          </a:xfrm>
          <a:prstGeom prst="rect">
            <a:avLst/>
          </a:prstGeom>
          <a:noFill/>
        </p:spPr>
        <p:txBody>
          <a:bodyPr wrap="square" rtlCol="0">
            <a:spAutoFit/>
          </a:bodyPr>
          <a:lstStyle/>
          <a:p>
            <a:r>
              <a:rPr lang="en-US" sz="1400" dirty="0" smtClean="0">
                <a:solidFill>
                  <a:schemeClr val="tx1"/>
                </a:solidFill>
              </a:rPr>
              <a:t>*Services require capabilities that have not yet been specified</a:t>
            </a:r>
          </a:p>
          <a:p>
            <a:endParaRPr lang="en-US" sz="1400" dirty="0">
              <a:solidFill>
                <a:schemeClr val="tx1"/>
              </a:solidFill>
            </a:endParaRPr>
          </a:p>
          <a:p>
            <a:r>
              <a:rPr lang="en-US" sz="1400" dirty="0" smtClean="0">
                <a:solidFill>
                  <a:schemeClr val="tx1"/>
                </a:solidFill>
              </a:rPr>
              <a:t>**Offline Return File Delivery is also used for Delta-DOR and Open Loop data delivery</a:t>
            </a:r>
            <a:endParaRPr lang="en-US" sz="1400" dirty="0">
              <a:solidFill>
                <a:schemeClr val="tx1"/>
              </a:solidFill>
            </a:endParaRPr>
          </a:p>
        </p:txBody>
      </p:sp>
    </p:spTree>
    <p:extLst>
      <p:ext uri="{BB962C8B-B14F-4D97-AF65-F5344CB8AC3E}">
        <p14:creationId xmlns:p14="http://schemas.microsoft.com/office/powerpoint/2010/main" val="294270253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226114"/>
            <a:ext cx="8686800" cy="5314111"/>
          </a:xfrm>
          <a:prstGeom prst="rect">
            <a:avLst/>
          </a:prstGeom>
        </p:spPr>
      </p:pic>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39</a:t>
            </a:fld>
            <a:endParaRPr lang="en-US"/>
          </a:p>
        </p:txBody>
      </p:sp>
      <p:sp>
        <p:nvSpPr>
          <p:cNvPr id="5" name="Title 1"/>
          <p:cNvSpPr>
            <a:spLocks noGrp="1"/>
          </p:cNvSpPr>
          <p:nvPr>
            <p:ph type="title"/>
          </p:nvPr>
        </p:nvSpPr>
        <p:spPr>
          <a:xfrm>
            <a:off x="0" y="260350"/>
            <a:ext cx="7496175" cy="611188"/>
          </a:xfrm>
        </p:spPr>
        <p:txBody>
          <a:bodyPr/>
          <a:lstStyle/>
          <a:p>
            <a:r>
              <a:rPr lang="en-US" sz="2400" dirty="0" smtClean="0"/>
              <a:t>Service Package Combining </a:t>
            </a:r>
            <a:r>
              <a:rPr lang="en-US" sz="2400" dirty="0" err="1" smtClean="0"/>
              <a:t>forwardCltuService</a:t>
            </a:r>
            <a:r>
              <a:rPr lang="en-US" sz="2400" dirty="0" smtClean="0"/>
              <a:t> and </a:t>
            </a:r>
            <a:r>
              <a:rPr lang="en-US" sz="2400" dirty="0" err="1" smtClean="0"/>
              <a:t>sharedApertureReturn</a:t>
            </a:r>
            <a:r>
              <a:rPr lang="en-US" sz="2400" dirty="0" smtClean="0"/>
              <a:t> </a:t>
            </a:r>
            <a:r>
              <a:rPr lang="en-US" sz="2400" dirty="0" err="1" smtClean="0"/>
              <a:t>Config</a:t>
            </a:r>
            <a:r>
              <a:rPr lang="en-US" sz="2400" dirty="0" smtClean="0"/>
              <a:t> Profiles</a:t>
            </a:r>
            <a:endParaRPr lang="en-US" sz="2400" dirty="0"/>
          </a:p>
        </p:txBody>
      </p:sp>
      <p:sp>
        <p:nvSpPr>
          <p:cNvPr id="10" name="TextBox 9"/>
          <p:cNvSpPr txBox="1"/>
          <p:nvPr/>
        </p:nvSpPr>
        <p:spPr>
          <a:xfrm>
            <a:off x="390525" y="5438775"/>
            <a:ext cx="2971800" cy="923330"/>
          </a:xfrm>
          <a:prstGeom prst="rect">
            <a:avLst/>
          </a:prstGeom>
          <a:noFill/>
        </p:spPr>
        <p:txBody>
          <a:bodyPr wrap="square" rtlCol="0">
            <a:spAutoFit/>
          </a:bodyPr>
          <a:lstStyle/>
          <a:p>
            <a:r>
              <a:rPr lang="en-US" sz="1800" dirty="0" smtClean="0">
                <a:solidFill>
                  <a:schemeClr val="tx1"/>
                </a:solidFill>
              </a:rPr>
              <a:t>The two separate Configuration Profiles have separate offsets</a:t>
            </a:r>
            <a:endParaRPr lang="en-US" sz="1800" dirty="0">
              <a:solidFill>
                <a:schemeClr val="tx1"/>
              </a:solidFill>
            </a:endParaRPr>
          </a:p>
        </p:txBody>
      </p:sp>
    </p:spTree>
    <p:extLst>
      <p:ext uri="{BB962C8B-B14F-4D97-AF65-F5344CB8AC3E}">
        <p14:creationId xmlns:p14="http://schemas.microsoft.com/office/powerpoint/2010/main" val="3572268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825"/>
            <a:ext cx="7134225" cy="611188"/>
          </a:xfrm>
        </p:spPr>
        <p:txBody>
          <a:bodyPr/>
          <a:lstStyle/>
          <a:p>
            <a:r>
              <a:rPr lang="en-US" sz="2400" dirty="0" smtClean="0"/>
              <a:t>Configuration Profile Building Blocks (“Cookie Cutters”)</a:t>
            </a:r>
            <a:endParaRPr lang="en-US" sz="2400" dirty="0"/>
          </a:p>
        </p:txBody>
      </p:sp>
      <p:sp>
        <p:nvSpPr>
          <p:cNvPr id="3" name="Content Placeholder 2"/>
          <p:cNvSpPr>
            <a:spLocks noGrp="1"/>
          </p:cNvSpPr>
          <p:nvPr>
            <p:ph idx="1"/>
          </p:nvPr>
        </p:nvSpPr>
        <p:spPr>
          <a:xfrm>
            <a:off x="179387" y="1341438"/>
            <a:ext cx="7907337" cy="4527550"/>
          </a:xfrm>
        </p:spPr>
        <p:txBody>
          <a:bodyPr/>
          <a:lstStyle/>
          <a:p>
            <a:r>
              <a:rPr lang="en-US" dirty="0" smtClean="0"/>
              <a:t>Space Link Service Profiles</a:t>
            </a:r>
          </a:p>
          <a:p>
            <a:r>
              <a:rPr lang="en-US" dirty="0" smtClean="0"/>
              <a:t>Single-service configuration profiles</a:t>
            </a:r>
          </a:p>
          <a:p>
            <a:pPr lvl="1"/>
            <a:r>
              <a:rPr lang="en-US" dirty="0" smtClean="0"/>
              <a:t>One for each Space Link Service Profile</a:t>
            </a:r>
          </a:p>
          <a:p>
            <a:r>
              <a:rPr lang="en-US" dirty="0" smtClean="0"/>
              <a:t>Configuration Profile “container” class for Mission-defined multi-service configuration profiles</a:t>
            </a:r>
          </a:p>
          <a:p>
            <a:r>
              <a:rPr lang="en-US" dirty="0" smtClean="0"/>
              <a:t>These will be normatively defined in the Service Agreement/Configuration Profile Blue Book</a:t>
            </a:r>
          </a:p>
          <a:p>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a:t>
            </a:fld>
            <a:endParaRPr lang="en-US"/>
          </a:p>
        </p:txBody>
      </p:sp>
    </p:spTree>
    <p:extLst>
      <p:ext uri="{BB962C8B-B14F-4D97-AF65-F5344CB8AC3E}">
        <p14:creationId xmlns:p14="http://schemas.microsoft.com/office/powerpoint/2010/main" val="71197270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286" y="1104900"/>
            <a:ext cx="4187414" cy="5689142"/>
          </a:xfrm>
          <a:prstGeom prst="rect">
            <a:avLst/>
          </a:prstGeom>
        </p:spPr>
      </p:pic>
      <p:sp>
        <p:nvSpPr>
          <p:cNvPr id="2" name="Title 1"/>
          <p:cNvSpPr>
            <a:spLocks noGrp="1"/>
          </p:cNvSpPr>
          <p:nvPr>
            <p:ph type="title"/>
          </p:nvPr>
        </p:nvSpPr>
        <p:spPr>
          <a:xfrm>
            <a:off x="0" y="260350"/>
            <a:ext cx="7077075" cy="611188"/>
          </a:xfrm>
        </p:spPr>
        <p:txBody>
          <a:bodyPr/>
          <a:lstStyle/>
          <a:p>
            <a:r>
              <a:rPr lang="en-US" sz="2400" dirty="0" smtClean="0"/>
              <a:t>Shared Aperture Return Configuration Profile</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40</a:t>
            </a:fld>
            <a:endParaRPr lang="en-US"/>
          </a:p>
        </p:txBody>
      </p:sp>
      <p:sp>
        <p:nvSpPr>
          <p:cNvPr id="6" name="Line Callout 1 5"/>
          <p:cNvSpPr/>
          <p:nvPr/>
        </p:nvSpPr>
        <p:spPr bwMode="auto">
          <a:xfrm>
            <a:off x="742950" y="1971675"/>
            <a:ext cx="2457450" cy="962025"/>
          </a:xfrm>
          <a:prstGeom prst="borderCallout1">
            <a:avLst>
              <a:gd name="adj1" fmla="val 25996"/>
              <a:gd name="adj2" fmla="val 107526"/>
              <a:gd name="adj3" fmla="val 97782"/>
              <a:gd name="adj4" fmla="val 132048"/>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rPr>
              <a:t>Optional </a:t>
            </a:r>
            <a:r>
              <a:rPr lang="en-US" sz="1200" dirty="0" err="1" smtClean="0">
                <a:solidFill>
                  <a:schemeClr val="tx1"/>
                </a:solidFill>
              </a:rPr>
              <a:t>TransmitFrequency</a:t>
            </a:r>
            <a:endParaRPr lang="en-US" sz="12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rPr>
              <a:t>required interface parameter</a:t>
            </a:r>
          </a:p>
          <a:p>
            <a:pPr marL="0" marR="0" indent="0" algn="l" defTabSz="914400" rtl="0" eaLnBrk="0" fontAlgn="base" latinLnBrk="0" hangingPunct="0">
              <a:lnSpc>
                <a:spcPct val="100000"/>
              </a:lnSpc>
              <a:spcBef>
                <a:spcPct val="0"/>
              </a:spcBef>
              <a:spcAft>
                <a:spcPct val="0"/>
              </a:spcAft>
              <a:buClrTx/>
              <a:buSzTx/>
              <a:buFontTx/>
              <a:buNone/>
              <a:tabLst/>
            </a:pPr>
            <a:r>
              <a:rPr lang="en-US" sz="1200" dirty="0">
                <a:solidFill>
                  <a:schemeClr val="tx1"/>
                </a:solidFill>
              </a:rPr>
              <a:t>i</a:t>
            </a:r>
            <a:r>
              <a:rPr lang="en-US" sz="1200" dirty="0" smtClean="0">
                <a:solidFill>
                  <a:schemeClr val="tx1"/>
                </a:solidFill>
              </a:rPr>
              <a:t>s set to </a:t>
            </a:r>
            <a:r>
              <a:rPr lang="en-US" sz="1200" dirty="0" err="1" smtClean="0">
                <a:solidFill>
                  <a:schemeClr val="tx1"/>
                </a:solidFill>
              </a:rPr>
              <a:t>notUsed</a:t>
            </a:r>
            <a:r>
              <a:rPr lang="en-US" sz="1200" dirty="0" smtClean="0">
                <a:solidFill>
                  <a:schemeClr val="tx1"/>
                </a:solidFill>
              </a:rPr>
              <a:t>; must be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respecfied</a:t>
            </a:r>
            <a:r>
              <a:rPr kumimoji="0" lang="en-US" sz="1200" b="0" i="0" u="none" strike="noStrike" cap="none" normalizeH="0" dirty="0" smtClean="0">
                <a:ln>
                  <a:noFill/>
                </a:ln>
                <a:solidFill>
                  <a:schemeClr val="tx1"/>
                </a:solidFill>
                <a:effectLst/>
                <a:latin typeface="Arial" charset="0"/>
              </a:rPr>
              <a:t> in Service Package to</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make the return link coherent</a:t>
            </a:r>
          </a:p>
        </p:txBody>
      </p:sp>
      <p:sp>
        <p:nvSpPr>
          <p:cNvPr id="7" name="Line Callout 1 6"/>
          <p:cNvSpPr/>
          <p:nvPr/>
        </p:nvSpPr>
        <p:spPr bwMode="auto">
          <a:xfrm>
            <a:off x="6181722" y="1171575"/>
            <a:ext cx="2771777" cy="895350"/>
          </a:xfrm>
          <a:prstGeom prst="borderCallout1">
            <a:avLst>
              <a:gd name="adj1" fmla="val 30344"/>
              <a:gd name="adj2" fmla="val -4809"/>
              <a:gd name="adj3" fmla="val 109636"/>
              <a:gd name="adj4" fmla="val -28798"/>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rPr>
              <a:t>isAlias</a:t>
            </a:r>
            <a:r>
              <a:rPr lang="en-US" sz="1200" dirty="0" smtClean="0">
                <a:solidFill>
                  <a:schemeClr val="tx1"/>
                </a:solidFill>
              </a:rPr>
              <a:t> = true requires </a:t>
            </a:r>
            <a:r>
              <a:rPr kumimoji="0" lang="en-US" sz="1200" b="0" i="0" u="none" strike="noStrike" cap="none" normalizeH="0" baseline="0" dirty="0" smtClean="0">
                <a:ln>
                  <a:noFill/>
                </a:ln>
                <a:solidFill>
                  <a:schemeClr val="tx1"/>
                </a:solidFill>
                <a:effectLst/>
                <a:latin typeface="Arial" charset="0"/>
              </a:rPr>
              <a:t>that this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Config</a:t>
            </a:r>
            <a:r>
              <a:rPr kumimoji="0" lang="en-US" sz="1200" b="0" i="0" u="none" strike="noStrike" cap="none" normalizeH="0" baseline="0" dirty="0" smtClean="0">
                <a:ln>
                  <a:noFill/>
                </a:ln>
                <a:solidFill>
                  <a:schemeClr val="tx1"/>
                </a:solidFill>
                <a:effectLst/>
                <a:latin typeface="Arial" charset="0"/>
              </a:rPr>
              <a:t> Profile be used in conjunction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with a </a:t>
            </a:r>
            <a:r>
              <a:rPr kumimoji="0" lang="en-US" sz="1200" b="0" i="0" u="none" strike="noStrike" cap="none" normalizeH="0" baseline="0" dirty="0" err="1" smtClean="0">
                <a:ln>
                  <a:noFill/>
                </a:ln>
                <a:solidFill>
                  <a:schemeClr val="tx1"/>
                </a:solidFill>
                <a:effectLst/>
                <a:latin typeface="Arial" charset="0"/>
              </a:rPr>
              <a:t>Config</a:t>
            </a:r>
            <a:r>
              <a:rPr kumimoji="0" lang="en-US" sz="1200" b="0" i="0" u="none" strike="noStrike" cap="none" normalizeH="0" baseline="0" dirty="0" smtClean="0">
                <a:ln>
                  <a:noFill/>
                </a:ln>
                <a:solidFill>
                  <a:schemeClr val="tx1"/>
                </a:solidFill>
                <a:effectLst/>
                <a:latin typeface="Arial" charset="0"/>
              </a:rPr>
              <a:t> Profile that specifies</a:t>
            </a:r>
            <a:r>
              <a:rPr kumimoji="0" lang="en-US" sz="1200" b="0" i="0" u="none" strike="noStrike" cap="none" normalizeH="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the Antenna FR configuration</a:t>
            </a:r>
            <a:endParaRPr kumimoji="0" lang="en-US" sz="1200" b="0" i="0" u="none" strike="noStrike" cap="none" normalizeH="0" baseline="0" dirty="0" smtClean="0">
              <a:ln>
                <a:noFill/>
              </a:ln>
              <a:solidFill>
                <a:schemeClr val="tx1"/>
              </a:solidFill>
              <a:effectLst/>
              <a:latin typeface="Arial" charset="0"/>
            </a:endParaRPr>
          </a:p>
        </p:txBody>
      </p:sp>
      <p:sp>
        <p:nvSpPr>
          <p:cNvPr id="5" name="Multiply 4"/>
          <p:cNvSpPr/>
          <p:nvPr/>
        </p:nvSpPr>
        <p:spPr bwMode="auto">
          <a:xfrm>
            <a:off x="5343525" y="1819275"/>
            <a:ext cx="1066800" cy="971550"/>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Line Callout 1 8"/>
          <p:cNvSpPr/>
          <p:nvPr/>
        </p:nvSpPr>
        <p:spPr bwMode="auto">
          <a:xfrm>
            <a:off x="6438897" y="2552700"/>
            <a:ext cx="2552703" cy="581025"/>
          </a:xfrm>
          <a:prstGeom prst="borderCallout1">
            <a:avLst>
              <a:gd name="adj1" fmla="val 30344"/>
              <a:gd name="adj2" fmla="val -4809"/>
              <a:gd name="adj3" fmla="val 4317"/>
              <a:gd name="adj4" fmla="val -10545"/>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rPr>
              <a:t>isAlias</a:t>
            </a:r>
            <a:r>
              <a:rPr lang="en-US" sz="1200" dirty="0" smtClean="0">
                <a:solidFill>
                  <a:schemeClr val="tx1"/>
                </a:solidFill>
              </a:rPr>
              <a:t> = true indicates that these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parameters are ignored</a:t>
            </a:r>
          </a:p>
        </p:txBody>
      </p:sp>
    </p:spTree>
    <p:extLst>
      <p:ext uri="{BB962C8B-B14F-4D97-AF65-F5344CB8AC3E}">
        <p14:creationId xmlns:p14="http://schemas.microsoft.com/office/powerpoint/2010/main" val="318943693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smtClean="0"/>
              <a:t>3 Configuration Profiles, Each Composed </a:t>
            </a:r>
            <a:r>
              <a:rPr lang="en-US" sz="2400" dirty="0"/>
              <a:t>of </a:t>
            </a:r>
            <a:r>
              <a:rPr lang="en-US" sz="2400" dirty="0" smtClean="0"/>
              <a:t>a Single </a:t>
            </a:r>
            <a:r>
              <a:rPr lang="en-US" altLang="en-US" sz="2400" dirty="0"/>
              <a:t>Space Link </a:t>
            </a:r>
            <a:r>
              <a:rPr lang="en-US" sz="2400" dirty="0" smtClean="0"/>
              <a:t>Service Profile (Stereotypical)</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1248204"/>
            <a:ext cx="7276529" cy="5457396"/>
          </a:xfrm>
          <a:prstGeom prst="rect">
            <a:avLst/>
          </a:prstGeom>
        </p:spPr>
      </p:pic>
    </p:spTree>
    <p:extLst>
      <p:ext uri="{BB962C8B-B14F-4D97-AF65-F5344CB8AC3E}">
        <p14:creationId xmlns:p14="http://schemas.microsoft.com/office/powerpoint/2010/main" val="33219818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277100" cy="611188"/>
          </a:xfrm>
        </p:spPr>
        <p:txBody>
          <a:bodyPr/>
          <a:lstStyle/>
          <a:p>
            <a:r>
              <a:rPr lang="en-US" sz="2400" dirty="0"/>
              <a:t>3 Configuration Profiles, Each Composed of a Single </a:t>
            </a:r>
            <a:r>
              <a:rPr lang="en-US" altLang="en-US" sz="2400" dirty="0"/>
              <a:t>Space Link </a:t>
            </a:r>
            <a:r>
              <a:rPr lang="en-US" sz="2400" dirty="0" smtClean="0"/>
              <a:t>Service </a:t>
            </a:r>
            <a:r>
              <a:rPr lang="en-US" sz="2400" dirty="0"/>
              <a:t>Profile </a:t>
            </a:r>
            <a:r>
              <a:rPr lang="en-US" sz="2400" dirty="0" smtClean="0"/>
              <a:t>with Aliases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150573"/>
            <a:ext cx="7609903" cy="5707427"/>
          </a:xfrm>
          <a:prstGeom prst="rect">
            <a:avLst/>
          </a:prstGeom>
        </p:spPr>
      </p:pic>
    </p:spTree>
    <p:extLst>
      <p:ext uri="{BB962C8B-B14F-4D97-AF65-F5344CB8AC3E}">
        <p14:creationId xmlns:p14="http://schemas.microsoft.com/office/powerpoint/2010/main" val="418857885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a:t>Configuration Profile Composed of Three </a:t>
            </a:r>
            <a:r>
              <a:rPr lang="en-US" altLang="en-US" sz="2400" dirty="0"/>
              <a:t>Space Link </a:t>
            </a:r>
            <a:r>
              <a:rPr lang="en-US" sz="2400" dirty="0" smtClean="0"/>
              <a:t>Service </a:t>
            </a:r>
            <a:r>
              <a:rPr lang="en-US" sz="2400" dirty="0"/>
              <a:t>Profiles </a:t>
            </a:r>
            <a:r>
              <a:rPr lang="en-US" sz="2400" dirty="0" smtClean="0"/>
              <a:t>(Stereotypical)</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157716"/>
            <a:ext cx="7381876" cy="5536407"/>
          </a:xfrm>
          <a:prstGeom prst="rect">
            <a:avLst/>
          </a:prstGeom>
        </p:spPr>
      </p:pic>
    </p:spTree>
    <p:extLst>
      <p:ext uri="{BB962C8B-B14F-4D97-AF65-F5344CB8AC3E}">
        <p14:creationId xmlns:p14="http://schemas.microsoft.com/office/powerpoint/2010/main" val="99761309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41300"/>
            <a:ext cx="7391399" cy="611188"/>
          </a:xfrm>
        </p:spPr>
        <p:txBody>
          <a:bodyPr/>
          <a:lstStyle/>
          <a:p>
            <a:r>
              <a:rPr lang="en-US" sz="2400" dirty="0" smtClean="0"/>
              <a:t>Configuration Profile Composed of Three </a:t>
            </a:r>
            <a:r>
              <a:rPr lang="en-US" altLang="en-US" sz="2400" dirty="0"/>
              <a:t>Space Link </a:t>
            </a:r>
            <a:r>
              <a:rPr lang="en-US" sz="2400" dirty="0" smtClean="0"/>
              <a:t>Service Profiles with Aliases (Stereotypical)</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 y="1100137"/>
            <a:ext cx="7562279" cy="5671709"/>
          </a:xfrm>
          <a:prstGeom prst="rect">
            <a:avLst/>
          </a:prstGeom>
        </p:spPr>
      </p:pic>
    </p:spTree>
    <p:extLst>
      <p:ext uri="{BB962C8B-B14F-4D97-AF65-F5344CB8AC3E}">
        <p14:creationId xmlns:p14="http://schemas.microsoft.com/office/powerpoint/2010/main" val="34825059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45</a:t>
            </a:fld>
            <a:endParaRPr lang="en-US"/>
          </a:p>
        </p:txBody>
      </p:sp>
      <p:sp>
        <p:nvSpPr>
          <p:cNvPr id="5" name="Title 1"/>
          <p:cNvSpPr>
            <a:spLocks noGrp="1"/>
          </p:cNvSpPr>
          <p:nvPr>
            <p:ph type="title"/>
          </p:nvPr>
        </p:nvSpPr>
        <p:spPr>
          <a:xfrm>
            <a:off x="0" y="260350"/>
            <a:ext cx="7143750" cy="611188"/>
          </a:xfrm>
        </p:spPr>
        <p:txBody>
          <a:bodyPr/>
          <a:lstStyle/>
          <a:p>
            <a:r>
              <a:rPr lang="en-US" sz="2400" dirty="0" smtClean="0"/>
              <a:t>Service Package Containing Receive-Only Configuration Profile</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141274"/>
            <a:ext cx="4788970" cy="5583376"/>
          </a:xfrm>
          <a:prstGeom prst="rect">
            <a:avLst/>
          </a:prstGeom>
        </p:spPr>
      </p:pic>
    </p:spTree>
    <p:extLst>
      <p:ext uri="{BB962C8B-B14F-4D97-AF65-F5344CB8AC3E}">
        <p14:creationId xmlns:p14="http://schemas.microsoft.com/office/powerpoint/2010/main" val="14398805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smtClean="0"/>
              <a:t>Service Profiles (1 of 2)</a:t>
            </a:r>
            <a:endParaRPr lang="en-US" sz="2400" dirty="0"/>
          </a:p>
        </p:txBody>
      </p:sp>
      <p:sp>
        <p:nvSpPr>
          <p:cNvPr id="3" name="Content Placeholder 2"/>
          <p:cNvSpPr>
            <a:spLocks noGrp="1"/>
          </p:cNvSpPr>
          <p:nvPr>
            <p:ph idx="1"/>
          </p:nvPr>
        </p:nvSpPr>
        <p:spPr>
          <a:xfrm>
            <a:off x="73891" y="893762"/>
            <a:ext cx="8857673" cy="5867256"/>
          </a:xfrm>
        </p:spPr>
        <p:txBody>
          <a:bodyPr/>
          <a:lstStyle/>
          <a:p>
            <a:pPr>
              <a:defRPr/>
            </a:pPr>
            <a:r>
              <a:rPr lang="en-US" altLang="en-US" sz="1800" dirty="0" smtClean="0"/>
              <a:t>Space Link Service Profiles exist </a:t>
            </a:r>
            <a:r>
              <a:rPr lang="en-US" altLang="en-US" sz="1800" b="1" dirty="0" smtClean="0"/>
              <a:t>only</a:t>
            </a:r>
            <a:r>
              <a:rPr lang="en-US" altLang="en-US" sz="1800" dirty="0" smtClean="0"/>
              <a:t> for Space Link Service (SLS) configurations as described in the </a:t>
            </a:r>
            <a:r>
              <a:rPr lang="en-US" altLang="en-US" sz="1800" i="1" dirty="0" smtClean="0"/>
              <a:t>Functional Resource Reference Model</a:t>
            </a:r>
            <a:r>
              <a:rPr lang="en-US" altLang="en-US" sz="1800" dirty="0" smtClean="0"/>
              <a:t> Tech Note</a:t>
            </a:r>
          </a:p>
          <a:p>
            <a:pPr lvl="1">
              <a:defRPr/>
            </a:pPr>
            <a:r>
              <a:rPr lang="en-US" altLang="en-US" sz="1600" dirty="0" smtClean="0"/>
              <a:t>Retrieval (return) and Forward Offline Data Delivery configurations do not involve active space links and most of them are therefore not scheduled and so are not the subject of Configuration Profiles</a:t>
            </a:r>
          </a:p>
          <a:p>
            <a:pPr lvl="2">
              <a:defRPr/>
            </a:pPr>
            <a:r>
              <a:rPr lang="en-US" altLang="en-US" sz="1400" dirty="0" smtClean="0"/>
              <a:t>They are, however, subject to Service Agreement-level specifications, e.g., how much capacity is allocated to the Mission’s in-tray for each instance of the Terrestrial File Service Provider</a:t>
            </a:r>
          </a:p>
          <a:p>
            <a:pPr lvl="2">
              <a:defRPr/>
            </a:pPr>
            <a:r>
              <a:rPr lang="en-US" altLang="en-US" sz="1400" dirty="0" smtClean="0">
                <a:solidFill>
                  <a:srgbClr val="FF0000"/>
                </a:solidFill>
              </a:rPr>
              <a:t>Issue – if return offline services are not scheduled, what is the purpose of the </a:t>
            </a:r>
            <a:r>
              <a:rPr lang="en-US" sz="1400" dirty="0" smtClean="0">
                <a:solidFill>
                  <a:srgbClr val="FF0000"/>
                </a:solidFill>
              </a:rPr>
              <a:t>OFFLINE-TM-PROVISION Service Type in the Simple Schedule</a:t>
            </a:r>
            <a:endParaRPr lang="en-US" altLang="en-US" sz="1400" dirty="0" smtClean="0">
              <a:solidFill>
                <a:srgbClr val="FF0000"/>
              </a:solidFill>
            </a:endParaRPr>
          </a:p>
          <a:p>
            <a:pPr>
              <a:defRPr/>
            </a:pPr>
            <a:r>
              <a:rPr lang="en-US" altLang="en-US" sz="1800" dirty="0" smtClean="0"/>
              <a:t>15 (or only 12?*) baseline Space Link Service Profiles </a:t>
            </a:r>
          </a:p>
          <a:p>
            <a:pPr lvl="1">
              <a:defRPr/>
            </a:pPr>
            <a:r>
              <a:rPr lang="en-US" altLang="en-US" sz="1600" dirty="0" smtClean="0"/>
              <a:t>7 Forward Communication Space Link Service Profiles</a:t>
            </a:r>
          </a:p>
          <a:p>
            <a:pPr lvl="1">
              <a:defRPr/>
            </a:pPr>
            <a:r>
              <a:rPr lang="en-US" altLang="en-US" sz="1600" dirty="0" smtClean="0"/>
              <a:t>5 (or only 2?*) Return </a:t>
            </a:r>
            <a:r>
              <a:rPr lang="en-US" altLang="en-US" sz="1600" dirty="0"/>
              <a:t>Communication Space Link Service </a:t>
            </a:r>
            <a:r>
              <a:rPr lang="en-US" altLang="en-US" sz="1600" dirty="0" smtClean="0"/>
              <a:t>Profiles</a:t>
            </a:r>
          </a:p>
          <a:p>
            <a:pPr lvl="1">
              <a:defRPr/>
            </a:pPr>
            <a:r>
              <a:rPr lang="en-US" altLang="en-US" sz="1600" dirty="0" smtClean="0"/>
              <a:t>3 Radiometric Space </a:t>
            </a:r>
            <a:r>
              <a:rPr lang="en-US" altLang="en-US" sz="1600" dirty="0"/>
              <a:t>Link Service </a:t>
            </a:r>
            <a:r>
              <a:rPr lang="en-US" altLang="en-US" sz="1600" dirty="0" smtClean="0"/>
              <a:t>Profiles</a:t>
            </a:r>
          </a:p>
          <a:p>
            <a:pPr lvl="1">
              <a:defRPr/>
            </a:pPr>
            <a:r>
              <a:rPr lang="en-US" altLang="en-US" sz="1600" dirty="0" smtClean="0"/>
              <a:t>Names of the 15 current services are listed in the Backup section</a:t>
            </a:r>
          </a:p>
          <a:p>
            <a:pPr>
              <a:defRPr/>
            </a:pPr>
            <a:r>
              <a:rPr lang="en-US" altLang="en-US" sz="1800" dirty="0" smtClean="0"/>
              <a:t>The Tech Note will provide proof-of-concept XML schemas for a subset of the Space Link Service Profiles</a:t>
            </a:r>
          </a:p>
          <a:p>
            <a:pPr lvl="1">
              <a:defRPr/>
            </a:pPr>
            <a:r>
              <a:rPr lang="en-US" altLang="en-US" sz="1600" dirty="0" smtClean="0"/>
              <a:t>The SA/CP Blue Book will define the normative XML schema for each Space Link Service Profile</a:t>
            </a:r>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5</a:t>
            </a:fld>
            <a:endParaRPr lang="en-US"/>
          </a:p>
        </p:txBody>
      </p:sp>
    </p:spTree>
    <p:extLst>
      <p:ext uri="{BB962C8B-B14F-4D97-AF65-F5344CB8AC3E}">
        <p14:creationId xmlns:p14="http://schemas.microsoft.com/office/powerpoint/2010/main" val="8372698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Service Profiles </a:t>
            </a:r>
            <a:r>
              <a:rPr lang="en-US" sz="2400" dirty="0" smtClean="0"/>
              <a:t>(2 </a:t>
            </a:r>
            <a:r>
              <a:rPr lang="en-US" sz="2400" dirty="0"/>
              <a:t>of </a:t>
            </a:r>
            <a:r>
              <a:rPr lang="en-US" sz="2400" dirty="0" smtClean="0"/>
              <a:t>2)</a:t>
            </a:r>
            <a:endParaRPr lang="en-US" sz="2400" dirty="0"/>
          </a:p>
        </p:txBody>
      </p:sp>
      <p:sp>
        <p:nvSpPr>
          <p:cNvPr id="3" name="Content Placeholder 2"/>
          <p:cNvSpPr>
            <a:spLocks noGrp="1"/>
          </p:cNvSpPr>
          <p:nvPr>
            <p:ph idx="1"/>
          </p:nvPr>
        </p:nvSpPr>
        <p:spPr>
          <a:xfrm>
            <a:off x="469179" y="1129001"/>
            <a:ext cx="7015739" cy="663807"/>
          </a:xfrm>
        </p:spPr>
        <p:txBody>
          <a:bodyPr/>
          <a:lstStyle/>
          <a:p>
            <a:r>
              <a:rPr lang="en-US" sz="2000" dirty="0" smtClean="0"/>
              <a:t>Space Link Service Profile </a:t>
            </a:r>
            <a:r>
              <a:rPr lang="en-US" sz="2000" dirty="0" err="1" smtClean="0"/>
              <a:t>metamodel</a:t>
            </a:r>
            <a:endParaRPr lang="en-US" sz="20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6</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01965" y="2246356"/>
            <a:ext cx="7647708" cy="3897746"/>
          </a:xfrm>
          <a:prstGeom prst="rect">
            <a:avLst/>
          </a:prstGeom>
        </p:spPr>
      </p:pic>
    </p:spTree>
    <p:extLst>
      <p:ext uri="{BB962C8B-B14F-4D97-AF65-F5344CB8AC3E}">
        <p14:creationId xmlns:p14="http://schemas.microsoft.com/office/powerpoint/2010/main" val="26081630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Configuration Profiles (1 of 3)</a:t>
            </a:r>
            <a:endParaRPr lang="en-US" sz="2400" dirty="0"/>
          </a:p>
        </p:txBody>
      </p:sp>
      <p:sp>
        <p:nvSpPr>
          <p:cNvPr id="3" name="Content Placeholder 2"/>
          <p:cNvSpPr>
            <a:spLocks noGrp="1"/>
          </p:cNvSpPr>
          <p:nvPr>
            <p:ph idx="1"/>
          </p:nvPr>
        </p:nvSpPr>
        <p:spPr>
          <a:xfrm>
            <a:off x="255588" y="874712"/>
            <a:ext cx="8012112" cy="5678488"/>
          </a:xfrm>
        </p:spPr>
        <p:txBody>
          <a:bodyPr/>
          <a:lstStyle/>
          <a:p>
            <a:r>
              <a:rPr lang="en-US" dirty="0" smtClean="0"/>
              <a:t>A Configuration Profile contains one or more instances of the </a:t>
            </a:r>
            <a:r>
              <a:rPr lang="en-US" i="1" dirty="0" err="1" smtClean="0"/>
              <a:t>SpaceLinkServiceProfile</a:t>
            </a:r>
            <a:r>
              <a:rPr lang="en-US" dirty="0" smtClean="0"/>
              <a:t> abstract class </a:t>
            </a:r>
          </a:p>
          <a:p>
            <a:pPr lvl="1"/>
            <a:r>
              <a:rPr lang="en-US" dirty="0" smtClean="0"/>
              <a:t>Each Space Link Service Profile class is a specialization of </a:t>
            </a:r>
            <a:r>
              <a:rPr lang="en-US" i="1" dirty="0" err="1"/>
              <a:t>SpaceLinkServiceProfile</a:t>
            </a:r>
            <a:endParaRPr lang="en-US" dirty="0" smtClean="0"/>
          </a:p>
          <a:p>
            <a:r>
              <a:rPr lang="en-US" altLang="en-US" dirty="0"/>
              <a:t>The Tech Note will provide proof-of-concept XML schemas for a subset of the </a:t>
            </a:r>
            <a:r>
              <a:rPr lang="en-US" dirty="0"/>
              <a:t>single-service Configuration </a:t>
            </a:r>
            <a:r>
              <a:rPr lang="en-US" dirty="0" smtClean="0"/>
              <a:t>Profiles</a:t>
            </a:r>
          </a:p>
          <a:p>
            <a:pPr lvl="1"/>
            <a:r>
              <a:rPr lang="en-US" dirty="0" smtClean="0"/>
              <a:t>The SA/CP Blue Book will define the normative XML schema for the single-service Configuration Profile schema for each baseline Space Link Service Profile</a:t>
            </a:r>
          </a:p>
          <a:p>
            <a:pPr lvl="1"/>
            <a:r>
              <a:rPr lang="en-US" dirty="0" smtClean="0"/>
              <a:t>Missions can use these single-service schemas to generate single-service Configuration Profiles with minimum tailoring</a:t>
            </a:r>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7</a:t>
            </a:fld>
            <a:endParaRPr lang="en-US"/>
          </a:p>
        </p:txBody>
      </p:sp>
    </p:spTree>
    <p:extLst>
      <p:ext uri="{BB962C8B-B14F-4D97-AF65-F5344CB8AC3E}">
        <p14:creationId xmlns:p14="http://schemas.microsoft.com/office/powerpoint/2010/main" val="40016749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Configuration Profiles </a:t>
            </a:r>
            <a:r>
              <a:rPr lang="en-US" sz="2400" dirty="0" smtClean="0"/>
              <a:t>(2 </a:t>
            </a:r>
            <a:r>
              <a:rPr lang="en-US" sz="2400" dirty="0"/>
              <a:t>of 3)</a:t>
            </a:r>
          </a:p>
        </p:txBody>
      </p:sp>
      <p:sp>
        <p:nvSpPr>
          <p:cNvPr id="3" name="Content Placeholder 2"/>
          <p:cNvSpPr>
            <a:spLocks noGrp="1"/>
          </p:cNvSpPr>
          <p:nvPr>
            <p:ph idx="1"/>
          </p:nvPr>
        </p:nvSpPr>
        <p:spPr>
          <a:xfrm>
            <a:off x="179387" y="1341438"/>
            <a:ext cx="8475085" cy="672089"/>
          </a:xfrm>
        </p:spPr>
        <p:txBody>
          <a:bodyPr/>
          <a:lstStyle/>
          <a:p>
            <a:r>
              <a:rPr lang="en-GB" sz="1600" dirty="0"/>
              <a:t>Single Space Link Service Configuration Profile Template </a:t>
            </a:r>
            <a:r>
              <a:rPr lang="en-GB" sz="1600" dirty="0" err="1"/>
              <a:t>Metamodel</a:t>
            </a:r>
            <a:endParaRPr lang="en-US" sz="16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8</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32873" y="2216726"/>
            <a:ext cx="7158182" cy="4174837"/>
          </a:xfrm>
          <a:prstGeom prst="rect">
            <a:avLst/>
          </a:prstGeom>
        </p:spPr>
      </p:pic>
    </p:spTree>
    <p:extLst>
      <p:ext uri="{BB962C8B-B14F-4D97-AF65-F5344CB8AC3E}">
        <p14:creationId xmlns:p14="http://schemas.microsoft.com/office/powerpoint/2010/main" val="3602042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Configuration Profiles </a:t>
            </a:r>
            <a:r>
              <a:rPr lang="en-US" sz="2400" dirty="0" smtClean="0"/>
              <a:t>(3 </a:t>
            </a:r>
            <a:r>
              <a:rPr lang="en-US" sz="2400" dirty="0"/>
              <a:t>of 3)</a:t>
            </a:r>
          </a:p>
        </p:txBody>
      </p:sp>
      <p:sp>
        <p:nvSpPr>
          <p:cNvPr id="3" name="Content Placeholder 2"/>
          <p:cNvSpPr>
            <a:spLocks noGrp="1"/>
          </p:cNvSpPr>
          <p:nvPr>
            <p:ph idx="1"/>
          </p:nvPr>
        </p:nvSpPr>
        <p:spPr>
          <a:xfrm>
            <a:off x="179387" y="1341439"/>
            <a:ext cx="7930139" cy="745980"/>
          </a:xfrm>
        </p:spPr>
        <p:txBody>
          <a:bodyPr/>
          <a:lstStyle/>
          <a:p>
            <a:r>
              <a:rPr lang="en-GB" sz="1800" dirty="0" smtClean="0"/>
              <a:t>Multiple-service </a:t>
            </a:r>
            <a:r>
              <a:rPr lang="en-GB" sz="1800" dirty="0"/>
              <a:t>Space Link Service Configuration </a:t>
            </a:r>
            <a:r>
              <a:rPr lang="en-GB" sz="1800" dirty="0" smtClean="0"/>
              <a:t>Profile Class</a:t>
            </a:r>
            <a:endParaRPr lang="en-US" sz="18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9</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72511" y="2854036"/>
            <a:ext cx="2992580" cy="2484582"/>
          </a:xfrm>
          <a:prstGeom prst="rect">
            <a:avLst/>
          </a:prstGeom>
        </p:spPr>
      </p:pic>
    </p:spTree>
    <p:extLst>
      <p:ext uri="{BB962C8B-B14F-4D97-AF65-F5344CB8AC3E}">
        <p14:creationId xmlns:p14="http://schemas.microsoft.com/office/powerpoint/2010/main" val="41644221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E-SM Service Specification Red 1 - Overview3">
  <a:themeElements>
    <a:clrScheme name="SLE-SM Service Specification Red 1 - Overview3 10">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000000"/>
      </a:hlink>
      <a:folHlink>
        <a:srgbClr val="000000"/>
      </a:folHlink>
    </a:clrScheme>
    <a:fontScheme name="SLE-SM Service Specification Red 1 - Overview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Arial" charset="0"/>
          </a:defRPr>
        </a:defPPr>
      </a:lstStyle>
    </a:lnDef>
  </a:objectDefaults>
  <a:extraClrSchemeLst>
    <a:extraClrScheme>
      <a:clrScheme name="SLE-SM Service Specification Red 1 - Overview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E-SM Service Specification Red 1 - Overview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E-SM Service Specification Red 1 - Overview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E-SM Service Specification Red 1 - Overview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E-SM Service Specification Red 1 - Overview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E-SM Service Specification Red 1 - Overview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8">
        <a:dk1>
          <a:srgbClr val="000000"/>
        </a:dk1>
        <a:lt1>
          <a:srgbClr val="FFFFFF"/>
        </a:lt1>
        <a:dk2>
          <a:srgbClr val="0091CA"/>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9">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000000"/>
        </a:folHlink>
      </a:clrScheme>
      <a:clrMap bg1="lt1" tx1="dk1" bg2="lt2" tx2="dk2" accent1="accent1" accent2="accent2" accent3="accent3" accent4="accent4" accent5="accent5" accent6="accent6" hlink="hlink" folHlink="folHlink"/>
    </a:extraClrScheme>
    <a:extraClrScheme>
      <a:clrScheme name="SLE-SM Service Specification Red 1 - Overview3 10">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519C13F5234A43A6B360F5DBB76A87" ma:contentTypeVersion="1" ma:contentTypeDescription="Create a new document." ma:contentTypeScope="" ma:versionID="2ec741695a9a4fd69fe0de2abc0ce0a2">
  <xsd:schema xmlns:xsd="http://www.w3.org/2001/XMLSchema" xmlns:xs="http://www.w3.org/2001/XMLSchema" xmlns:p="http://schemas.microsoft.com/office/2006/metadata/properties" xmlns:ns2="e738c1dd-527b-462d-8f99-0f1c6192028f" targetNamespace="http://schemas.microsoft.com/office/2006/metadata/properties" ma:root="true" ma:fieldsID="018601a662b052e221faacd66e60b3f1" ns2:_="">
    <xsd:import namespace="e738c1dd-527b-462d-8f99-0f1c6192028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8c1dd-527b-462d-8f99-0f1c619202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018D70-C7D2-4D01-A238-AA81CAD23929}"/>
</file>

<file path=customXml/itemProps2.xml><?xml version="1.0" encoding="utf-8"?>
<ds:datastoreItem xmlns:ds="http://schemas.openxmlformats.org/officeDocument/2006/customXml" ds:itemID="{CFCC9DE0-8222-4FEE-AF92-F2A052BEAB81}"/>
</file>

<file path=customXml/itemProps3.xml><?xml version="1.0" encoding="utf-8"?>
<ds:datastoreItem xmlns:ds="http://schemas.openxmlformats.org/officeDocument/2006/customXml" ds:itemID="{7E495AF6-E611-4ABC-833D-09795CC3EE3B}"/>
</file>

<file path=docProps/app.xml><?xml version="1.0" encoding="utf-8"?>
<Properties xmlns="http://schemas.openxmlformats.org/officeDocument/2006/extended-properties" xmlns:vt="http://schemas.openxmlformats.org/officeDocument/2006/docPropsVTypes">
  <Template>SLE-SM Service Specification Red 1 - Overview3</Template>
  <TotalTime>38180</TotalTime>
  <Words>2081</Words>
  <Application>Microsoft Office PowerPoint</Application>
  <PresentationFormat>On-screen Show (4:3)</PresentationFormat>
  <Paragraphs>241</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Courier New</vt:lpstr>
      <vt:lpstr>Times New Roman</vt:lpstr>
      <vt:lpstr>Wingdings</vt:lpstr>
      <vt:lpstr>SLE-SM Service Specification Red 1 - Overview3</vt:lpstr>
      <vt:lpstr>Configuration Profiles And Space Link Service Profiles</vt:lpstr>
      <vt:lpstr>Outline</vt:lpstr>
      <vt:lpstr>Space Link Service Profiles, Configuration Profiles, and the Relationships Within and Among Them</vt:lpstr>
      <vt:lpstr>Configuration Profile Building Blocks (“Cookie Cutters”)</vt:lpstr>
      <vt:lpstr>Service Profiles (1 of 2)</vt:lpstr>
      <vt:lpstr>Service Profiles (2 of 2)</vt:lpstr>
      <vt:lpstr>Configuration Profiles (1 of 3)</vt:lpstr>
      <vt:lpstr>Configuration Profiles (2 of 3)</vt:lpstr>
      <vt:lpstr>Configuration Profiles (3 of 3)</vt:lpstr>
      <vt:lpstr>Representation of Relationships (1 of 2)</vt:lpstr>
      <vt:lpstr>Representation of Relationships (2 of 2)</vt:lpstr>
      <vt:lpstr>Example Space Link Service Profiles, Single-Service Configuration Profiles and Service Packages that Use Single Service Profiles</vt:lpstr>
      <vt:lpstr>Example Multi-Service Configuration Profile and Service Packages that Use It</vt:lpstr>
      <vt:lpstr>Forward CLTU Space Link Service Profile (Informal Representation)</vt:lpstr>
      <vt:lpstr>Forward CLTU Space Link Service Profile Template UML Class Diagram</vt:lpstr>
      <vt:lpstr>Forward CLTU Space Link Service Single-Service Configuration Profile Template UML Class Diagram</vt:lpstr>
      <vt:lpstr>Forward CLTU Space Link Service Single-Service  Configuration Profile Example (Instantiated Objects)</vt:lpstr>
      <vt:lpstr>Return Online Real-Time Communication Space Link Service Profile (Informal Representation)</vt:lpstr>
      <vt:lpstr>Return Online Real-Time Communication Space Link Service Profile Template UML Class Diagram (1 of 3)</vt:lpstr>
      <vt:lpstr>PowerPoint Presentation</vt:lpstr>
      <vt:lpstr>PowerPoint Presentation</vt:lpstr>
      <vt:lpstr>PowerPoint Presentation</vt:lpstr>
      <vt:lpstr>Return Online Real-Time Communication Space Link Service Single-Service Configuration Profile Example (1 of 3)</vt:lpstr>
      <vt:lpstr>Return Online Real-Time Communication Space Link Service Single-Service Configuration Profile Example (2 of 3)</vt:lpstr>
      <vt:lpstr>Return Online Real-Time Communication Space Link Service Single-Service Configuration Profile Example (3 of 3)</vt:lpstr>
      <vt:lpstr>Example Service Package Using Forward CLTU Service and Return Comm 1 ConfigProfiles</vt:lpstr>
      <vt:lpstr>SMURF – Online Service Package Request Details</vt:lpstr>
      <vt:lpstr>Example Service Package Using the Forward CLTU Service and Return Comm 1 Config Profiles (1 of 2)</vt:lpstr>
      <vt:lpstr>Example Service Package Using the Forward CLTU Service and Return Comm 1 Config Profiles (2 of 2)</vt:lpstr>
      <vt:lpstr>Example Service Package Using Only the Forward CLTU Service</vt:lpstr>
      <vt:lpstr>PowerPoint Presentation</vt:lpstr>
      <vt:lpstr>Example Configuration Profile Containing Both a Forward CLTU SLSP and a Return Online Real Time Communication SLSP</vt:lpstr>
      <vt:lpstr>Example Service Package Using Combined Configuration Profile for Forward and Return Services</vt:lpstr>
      <vt:lpstr>Example Service Package Using Combined Configuration Profile for Forward-Link-Only Service</vt:lpstr>
      <vt:lpstr>Example Service Package Using Combined Configuration Profile for Return-Link-Only Service</vt:lpstr>
      <vt:lpstr>Questions/Issues</vt:lpstr>
      <vt:lpstr>Backup</vt:lpstr>
      <vt:lpstr>Current Baseline Space Link Service Profiles</vt:lpstr>
      <vt:lpstr>Service Package Combining forwardCltuService and sharedApertureReturn Config Profiles</vt:lpstr>
      <vt:lpstr>Shared Aperture Return Configuration Profile</vt:lpstr>
      <vt:lpstr>3 Configuration Profiles, Each Composed of a Single Space Link Service Profile (Stereotypical)</vt:lpstr>
      <vt:lpstr>3 Configuration Profiles, Each Composed of a Single Space Link Service Profile with Aliases</vt:lpstr>
      <vt:lpstr>Configuration Profile Composed of Three Space Link Service Profiles (Stereotypical)</vt:lpstr>
      <vt:lpstr>Configuration Profile Composed of Three Space Link Service Profiles with Aliases (Stereotypical)</vt:lpstr>
      <vt:lpstr>Service Package Containing Receive-Only Configuration Profile</vt:lpstr>
    </vt:vector>
  </TitlesOfParts>
  <Company>VEGA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SM Service Specification - Red 1  Overview</dc:title>
  <dc:creator>pquintela</dc:creator>
  <cp:keywords>SLE-SM</cp:keywords>
  <cp:lastModifiedBy>John Pietras</cp:lastModifiedBy>
  <cp:revision>912</cp:revision>
  <cp:lastPrinted>2018-04-05T17:26:36Z</cp:lastPrinted>
  <dcterms:created xsi:type="dcterms:W3CDTF">2006-05-15T11:39:39Z</dcterms:created>
  <dcterms:modified xsi:type="dcterms:W3CDTF">2018-04-10T12:43:43Z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0x01010062519C13F5234A43A6B360F5DBB76A87</vt:lpwstr>
  </property>
</Properties>
</file>