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14"/>
  </p:notesMasterIdLst>
  <p:handoutMasterIdLst>
    <p:handoutMasterId r:id="rId15"/>
  </p:handoutMasterIdLst>
  <p:sldIdLst>
    <p:sldId id="644" r:id="rId6"/>
    <p:sldId id="659" r:id="rId7"/>
    <p:sldId id="662" r:id="rId8"/>
    <p:sldId id="664" r:id="rId9"/>
    <p:sldId id="663" r:id="rId10"/>
    <p:sldId id="666" r:id="rId11"/>
    <p:sldId id="667" r:id="rId12"/>
    <p:sldId id="668" r:id="rId13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3591" autoAdjust="0"/>
  </p:normalViewPr>
  <p:slideViewPr>
    <p:cSldViewPr>
      <p:cViewPr varScale="1">
        <p:scale>
          <a:sx n="119" d="100"/>
          <a:sy n="119" d="100"/>
        </p:scale>
        <p:origin x="-1392" y="-9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815882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Issues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/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observations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during implementation of CSS SM</a:t>
            </a: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Part 2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700177" y="3313785"/>
            <a:ext cx="5768054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CSS SM Spring Meetings 2018, </a:t>
            </a:r>
            <a:r>
              <a:rPr lang="en-US" sz="2400" dirty="0" err="1" smtClean="0">
                <a:solidFill>
                  <a:srgbClr val="000099"/>
                </a:solidFill>
                <a:latin typeface="Calibri" pitchFamily="34" charset="0"/>
              </a:rPr>
              <a:t>Geithersburg</a:t>
            </a:r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 smtClean="0">
                <a:solidFill>
                  <a:srgbClr val="000099"/>
                </a:solidFill>
                <a:latin typeface="Calibri" pitchFamily="34" charset="0"/>
              </a:rPr>
              <a:t>Marcin Gnat, DLR/GSOC</a:t>
            </a: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0" dirty="0" err="1" smtClean="0"/>
              <a:t>Remember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that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sentence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the last time:</a:t>
            </a:r>
          </a:p>
          <a:p>
            <a:pPr lvl="0"/>
            <a:endParaRPr lang="de-DE" sz="2000" b="0" dirty="0"/>
          </a:p>
          <a:p>
            <a:pPr lvl="0"/>
            <a:r>
              <a:rPr lang="de-DE" sz="2000" b="0" i="1" dirty="0" smtClean="0"/>
              <a:t>This presentation is the first (but definitely not last) input out of „development war front“ to the WG...</a:t>
            </a:r>
          </a:p>
          <a:p>
            <a:pPr lvl="0"/>
            <a:endParaRPr lang="de-DE" sz="2000" b="0" dirty="0"/>
          </a:p>
          <a:p>
            <a:pPr lvl="0"/>
            <a:r>
              <a:rPr lang="de-DE" sz="2000" b="0" dirty="0" err="1" smtClean="0"/>
              <a:t>Well</a:t>
            </a:r>
            <a:r>
              <a:rPr lang="de-DE" sz="2000" b="0" dirty="0" smtClean="0"/>
              <a:t>… </a:t>
            </a:r>
            <a:r>
              <a:rPr lang="de-DE" sz="2000" b="0" dirty="0" err="1" smtClean="0"/>
              <a:t>I‘m</a:t>
            </a:r>
            <a:r>
              <a:rPr lang="de-DE" sz="2000" b="0" dirty="0" smtClean="0"/>
              <a:t> a </a:t>
            </a:r>
            <a:r>
              <a:rPr lang="de-DE" sz="2000" b="0" dirty="0" err="1" smtClean="0"/>
              <a:t>visionary</a:t>
            </a:r>
            <a:r>
              <a:rPr lang="de-DE" sz="2000" b="0" dirty="0" smtClean="0"/>
              <a:t>!</a:t>
            </a:r>
            <a:endParaRPr 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SMURF - </a:t>
            </a:r>
            <a:r>
              <a:rPr lang="en-US" dirty="0" err="1" smtClean="0"/>
              <a:t>ReportReq</a:t>
            </a:r>
            <a:r>
              <a:rPr lang="en-US" dirty="0" smtClean="0"/>
              <a:t> – infinite report loop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0" dirty="0" smtClean="0"/>
              <a:t>There is no </a:t>
            </a:r>
            <a:r>
              <a:rPr lang="en-US" sz="2000" b="0" dirty="0"/>
              <a:t>possibility to ask for specific station/antenna for the </a:t>
            </a:r>
            <a:r>
              <a:rPr lang="en-US" sz="2000" b="0" dirty="0" smtClean="0"/>
              <a:t>Antenna Free Times report. </a:t>
            </a:r>
          </a:p>
          <a:p>
            <a:pPr lvl="0"/>
            <a:endParaRPr lang="en-US" sz="2000" b="0" dirty="0" smtClean="0"/>
          </a:p>
          <a:p>
            <a:pPr lvl="0"/>
            <a:r>
              <a:rPr lang="en-US" sz="2000" b="0" dirty="0" smtClean="0"/>
              <a:t>The </a:t>
            </a:r>
            <a:r>
              <a:rPr lang="en-US" sz="2000" b="0" dirty="0"/>
              <a:t>only constraints </a:t>
            </a:r>
            <a:r>
              <a:rPr lang="en-US" sz="2000" b="0" dirty="0" smtClean="0"/>
              <a:t>to the Report Request are:</a:t>
            </a:r>
          </a:p>
          <a:p>
            <a:pPr marL="342900" lvl="0" indent="-342900">
              <a:buFontTx/>
              <a:buChar char="-"/>
            </a:pPr>
            <a:r>
              <a:rPr lang="en-US" sz="2000" b="0" dirty="0" smtClean="0"/>
              <a:t>times </a:t>
            </a:r>
            <a:r>
              <a:rPr lang="en-US" sz="2000" b="0" dirty="0"/>
              <a:t>(coming from the </a:t>
            </a:r>
            <a:r>
              <a:rPr lang="en-US" sz="2000" b="0" dirty="0" err="1" smtClean="0"/>
              <a:t>SrvMgtHeader</a:t>
            </a:r>
            <a:r>
              <a:rPr lang="en-US" sz="2000" b="0" dirty="0" smtClean="0"/>
              <a:t>),</a:t>
            </a:r>
          </a:p>
          <a:p>
            <a:pPr marL="342900" lvl="0" indent="-342900">
              <a:buFontTx/>
              <a:buChar char="-"/>
            </a:pPr>
            <a:r>
              <a:rPr lang="en-US" sz="2000" b="0" dirty="0" smtClean="0"/>
              <a:t>spacecraft </a:t>
            </a:r>
            <a:r>
              <a:rPr lang="en-US" sz="2000" b="0" dirty="0"/>
              <a:t>(from </a:t>
            </a:r>
            <a:r>
              <a:rPr lang="en-US" sz="2000" b="0" dirty="0" err="1" smtClean="0"/>
              <a:t>RequestType</a:t>
            </a:r>
            <a:r>
              <a:rPr lang="en-US" sz="2000" b="0" dirty="0" smtClean="0"/>
              <a:t>/user)</a:t>
            </a:r>
          </a:p>
          <a:p>
            <a:pPr marL="342900" lvl="0" indent="-342900">
              <a:buFontTx/>
              <a:buChar char="-"/>
            </a:pPr>
            <a:endParaRPr lang="en-US" sz="2000" b="0" dirty="0"/>
          </a:p>
          <a:p>
            <a:pPr lvl="0"/>
            <a:r>
              <a:rPr lang="en-US" sz="2000" b="0" dirty="0" smtClean="0"/>
              <a:t>But </a:t>
            </a:r>
            <a:r>
              <a:rPr lang="en-US" sz="2000" b="0" dirty="0"/>
              <a:t>there is no possibility to constraint the </a:t>
            </a:r>
            <a:r>
              <a:rPr lang="en-US" sz="2000" b="0" dirty="0" smtClean="0"/>
              <a:t>Free Times </a:t>
            </a:r>
            <a:r>
              <a:rPr lang="en-US" sz="2000" b="0" dirty="0"/>
              <a:t>to specific station or antenna. This may lead to </a:t>
            </a:r>
            <a:r>
              <a:rPr lang="en-US" sz="2000" b="0" dirty="0" smtClean="0"/>
              <a:t>situation</a:t>
            </a:r>
            <a:r>
              <a:rPr lang="en-US" sz="2000" b="0" dirty="0"/>
              <a:t>, </a:t>
            </a:r>
            <a:r>
              <a:rPr lang="en-US" sz="2000" b="0" dirty="0" smtClean="0"/>
              <a:t>such that </a:t>
            </a:r>
            <a:r>
              <a:rPr lang="en-US" sz="2000" b="0" dirty="0"/>
              <a:t>if </a:t>
            </a:r>
            <a:r>
              <a:rPr lang="en-US" sz="2000" b="0" dirty="0" smtClean="0"/>
              <a:t>agency asked for Free Times will include possibly antennas </a:t>
            </a:r>
            <a:r>
              <a:rPr lang="en-US" sz="2000" b="0" dirty="0"/>
              <a:t>of other agencies in their “portfolio”, they will ask </a:t>
            </a:r>
            <a:r>
              <a:rPr lang="en-US" sz="2000" b="0" dirty="0" smtClean="0"/>
              <a:t>these third party agencies also for the Free Times. If these third party agencies now include also the antennas of the prime agency, we actually get into the infinite </a:t>
            </a:r>
            <a:r>
              <a:rPr lang="en-US" sz="2000" b="0" dirty="0"/>
              <a:t>loop </a:t>
            </a:r>
            <a:r>
              <a:rPr lang="en-US" sz="2000" b="0" dirty="0" smtClean="0"/>
              <a:t>of asking for </a:t>
            </a:r>
            <a:r>
              <a:rPr lang="en-US" sz="2000" b="0" dirty="0"/>
              <a:t>the free times and never get actual final response.</a:t>
            </a:r>
            <a:endParaRPr 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37280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SMURF - </a:t>
            </a:r>
            <a:r>
              <a:rPr lang="en-US" dirty="0" err="1" smtClean="0"/>
              <a:t>ReportReq</a:t>
            </a:r>
            <a:r>
              <a:rPr lang="en-US" dirty="0" smtClean="0"/>
              <a:t> – infinite report loop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0" dirty="0"/>
              <a:t>Other words:</a:t>
            </a:r>
          </a:p>
          <a:p>
            <a:pPr lvl="0"/>
            <a:endParaRPr lang="en-US" sz="2000" b="0" dirty="0"/>
          </a:p>
          <a:p>
            <a:pPr lvl="0"/>
            <a:r>
              <a:rPr lang="en-US" sz="2000" b="0" dirty="0"/>
              <a:t>Agency A has 3 antennas: A1, A2, A3 and B1 from agency B.</a:t>
            </a:r>
          </a:p>
          <a:p>
            <a:pPr lvl="0"/>
            <a:r>
              <a:rPr lang="en-US" sz="2000" b="0" dirty="0"/>
              <a:t>Agency B has 2 own antennas (B1, B2) and uses also A1 (has it in portfolio, system, whatever).</a:t>
            </a:r>
          </a:p>
          <a:p>
            <a:pPr lvl="0"/>
            <a:endParaRPr lang="en-US" sz="2000" b="0" dirty="0"/>
          </a:p>
          <a:p>
            <a:pPr lvl="0"/>
            <a:r>
              <a:rPr lang="en-US" sz="2000" b="0" dirty="0"/>
              <a:t>Mission C is asking A for free times for their spacecraft for specific  time frame. </a:t>
            </a:r>
          </a:p>
          <a:p>
            <a:pPr lvl="0"/>
            <a:endParaRPr lang="en-US" sz="2000" b="0" dirty="0"/>
          </a:p>
          <a:p>
            <a:pPr lvl="0"/>
            <a:r>
              <a:rPr lang="en-US" sz="2000" b="0" dirty="0"/>
              <a:t>A can’t deliver immediate answer, because B1 does not belong to them. So A forwards the request to B.</a:t>
            </a:r>
          </a:p>
          <a:p>
            <a:pPr lvl="0"/>
            <a:endParaRPr lang="en-US" sz="2000" b="0" dirty="0"/>
          </a:p>
          <a:p>
            <a:pPr lvl="0"/>
            <a:r>
              <a:rPr lang="en-US" sz="2000" b="0" dirty="0"/>
              <a:t>B has also A1 antenna, so it can’t give and answer and asks A back, for free times…</a:t>
            </a:r>
          </a:p>
          <a:p>
            <a:pPr lvl="0"/>
            <a:endParaRPr lang="en-US" sz="2000" b="0" dirty="0"/>
          </a:p>
          <a:p>
            <a:pPr lvl="0"/>
            <a:r>
              <a:rPr lang="en-US" sz="2000" b="0" dirty="0"/>
              <a:t>And so </a:t>
            </a:r>
            <a:r>
              <a:rPr lang="en-US" sz="2000" b="0" i="1" dirty="0"/>
              <a:t>ad infinitum</a:t>
            </a:r>
            <a:r>
              <a:rPr lang="en-US" sz="2000" b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779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SMURF - </a:t>
            </a:r>
            <a:r>
              <a:rPr lang="en-US" dirty="0" err="1"/>
              <a:t>ReportReq</a:t>
            </a:r>
            <a:r>
              <a:rPr lang="en-US" dirty="0"/>
              <a:t> – infinite report </a:t>
            </a:r>
            <a:r>
              <a:rPr lang="en-US" dirty="0" smtClean="0"/>
              <a:t>loop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7020" y="932675"/>
            <a:ext cx="314920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The quick proposal would be:</a:t>
            </a:r>
          </a:p>
          <a:p>
            <a:pPr marL="171450" lvl="0" indent="-171450">
              <a:buFontTx/>
              <a:buChar char="-"/>
            </a:pPr>
            <a:r>
              <a:rPr lang="en-US" sz="1400" b="0" dirty="0" smtClean="0"/>
              <a:t>either add </a:t>
            </a:r>
            <a:r>
              <a:rPr lang="en-US" sz="1400" b="0" dirty="0"/>
              <a:t>additional (optional) </a:t>
            </a:r>
            <a:r>
              <a:rPr lang="en-US" sz="1400" b="0" dirty="0" smtClean="0"/>
              <a:t>Site/Antenna attributes </a:t>
            </a:r>
            <a:r>
              <a:rPr lang="en-US" sz="1400" b="0" dirty="0"/>
              <a:t>to </a:t>
            </a:r>
            <a:r>
              <a:rPr lang="en-US" sz="1400" b="0" dirty="0" err="1" smtClean="0"/>
              <a:t>ReportReq</a:t>
            </a:r>
            <a:r>
              <a:rPr lang="en-US" sz="1400" b="0" dirty="0" smtClean="0"/>
              <a:t>…</a:t>
            </a:r>
            <a:endParaRPr lang="en-US" sz="1400" b="0" dirty="0"/>
          </a:p>
          <a:p>
            <a:pPr marL="171450" lvl="0" indent="-171450">
              <a:buFontTx/>
              <a:buChar char="-"/>
            </a:pPr>
            <a:endParaRPr lang="en-US" sz="1400" b="0" dirty="0"/>
          </a:p>
          <a:p>
            <a:pPr lvl="0"/>
            <a:r>
              <a:rPr lang="en-US" sz="1400" b="0" dirty="0" smtClean="0"/>
              <a:t>- .. or </a:t>
            </a:r>
            <a:r>
              <a:rPr lang="en-US" sz="1400" b="0" dirty="0"/>
              <a:t>add abstract class analogue to </a:t>
            </a:r>
            <a:r>
              <a:rPr lang="en-US" sz="1400" b="0" dirty="0" err="1"/>
              <a:t>OfflineConstraints</a:t>
            </a:r>
            <a:r>
              <a:rPr lang="en-US" sz="1400" b="0" dirty="0"/>
              <a:t>, called for example </a:t>
            </a:r>
            <a:r>
              <a:rPr lang="en-US" sz="1400" b="0" dirty="0" err="1"/>
              <a:t>ConstraintsForReport</a:t>
            </a:r>
            <a:r>
              <a:rPr lang="en-US" sz="1400" b="0" dirty="0"/>
              <a:t>, which would be limited to the Aperture constraints. (see diagram below, I used v0.5 as basis).</a:t>
            </a:r>
          </a:p>
          <a:p>
            <a:pPr lvl="0"/>
            <a:endParaRPr lang="de-DE" sz="2400" b="0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452" y="817460"/>
            <a:ext cx="5491915" cy="42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3121592" y="2353660"/>
            <a:ext cx="1574605" cy="230430"/>
          </a:xfrm>
          <a:prstGeom prst="straightConnector1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74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SMURF - </a:t>
            </a:r>
            <a:r>
              <a:rPr lang="en-US" dirty="0" err="1"/>
              <a:t>SelectAltSrvPkg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7020" y="932675"/>
            <a:ext cx="314920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In the current version the </a:t>
            </a:r>
            <a:r>
              <a:rPr lang="en-US" sz="1400" dirty="0" err="1" smtClean="0"/>
              <a:t>SelectAltSrvPkg</a:t>
            </a:r>
            <a:r>
              <a:rPr lang="en-US" sz="1400" b="0" dirty="0" smtClean="0"/>
              <a:t> is a specialization of the </a:t>
            </a:r>
            <a:r>
              <a:rPr lang="en-US" sz="1400" dirty="0" err="1" smtClean="0"/>
              <a:t>ServicePkgReq</a:t>
            </a:r>
            <a:r>
              <a:rPr lang="en-US" sz="1400" b="0" dirty="0" smtClean="0"/>
              <a:t>.</a:t>
            </a:r>
          </a:p>
          <a:p>
            <a:endParaRPr lang="de-DE" sz="1400" b="0" dirty="0"/>
          </a:p>
          <a:p>
            <a:r>
              <a:rPr lang="de-DE" sz="1400" b="0" dirty="0" smtClean="0"/>
              <a:t>The </a:t>
            </a:r>
            <a:r>
              <a:rPr lang="de-DE" sz="1400" b="0" dirty="0" err="1" smtClean="0"/>
              <a:t>question</a:t>
            </a:r>
            <a:r>
              <a:rPr lang="de-DE" sz="1400" b="0" dirty="0" smtClean="0"/>
              <a:t> is, do </a:t>
            </a:r>
            <a:r>
              <a:rPr lang="de-DE" sz="1400" b="0" dirty="0" err="1" smtClean="0"/>
              <a:t>we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envision</a:t>
            </a:r>
            <a:r>
              <a:rPr lang="de-DE" sz="1400" b="0" dirty="0" smtClean="0"/>
              <a:t> alternative Service Package </a:t>
            </a:r>
            <a:r>
              <a:rPr lang="de-DE" sz="1400" b="0" dirty="0" err="1" smtClean="0"/>
              <a:t>for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OfflineServices</a:t>
            </a:r>
            <a:r>
              <a:rPr lang="de-DE" sz="1400" b="0" dirty="0" smtClean="0"/>
              <a:t>?</a:t>
            </a:r>
          </a:p>
          <a:p>
            <a:endParaRPr lang="de-DE" sz="1400" b="0" dirty="0"/>
          </a:p>
          <a:p>
            <a:r>
              <a:rPr lang="de-DE" sz="1400" b="0" dirty="0" err="1" smtClean="0"/>
              <a:t>If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yes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than</a:t>
            </a:r>
            <a:r>
              <a:rPr lang="de-DE" sz="1400" b="0" dirty="0" smtClean="0"/>
              <a:t> </a:t>
            </a:r>
            <a:r>
              <a:rPr lang="de-DE" sz="1400" dirty="0" err="1" smtClean="0"/>
              <a:t>OfflineServiceDetails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class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need</a:t>
            </a:r>
            <a:r>
              <a:rPr lang="de-DE" sz="1400" b="0" dirty="0" err="1" smtClean="0"/>
              <a:t>s</a:t>
            </a:r>
            <a:r>
              <a:rPr lang="de-DE" sz="1400" b="0" dirty="0" smtClean="0"/>
              <a:t> also „</a:t>
            </a:r>
            <a:r>
              <a:rPr lang="de-DE" sz="1400" b="0" i="1" dirty="0" err="1" smtClean="0"/>
              <a:t>scenarioID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parameter</a:t>
            </a:r>
            <a:r>
              <a:rPr lang="de-DE" sz="1400" b="0" dirty="0" smtClean="0"/>
              <a:t>.</a:t>
            </a:r>
          </a:p>
          <a:p>
            <a:endParaRPr lang="de-DE" sz="1400" b="0" dirty="0"/>
          </a:p>
          <a:p>
            <a:r>
              <a:rPr lang="de-DE" sz="1400" b="0" dirty="0" err="1" smtClean="0"/>
              <a:t>If</a:t>
            </a:r>
            <a:r>
              <a:rPr lang="de-DE" sz="1400" b="0" dirty="0" smtClean="0"/>
              <a:t> not, </a:t>
            </a:r>
            <a:r>
              <a:rPr lang="de-DE" sz="1400" b="0" dirty="0" err="1" smtClean="0"/>
              <a:t>than</a:t>
            </a:r>
            <a:r>
              <a:rPr lang="de-DE" sz="1400" b="0" dirty="0" smtClean="0"/>
              <a:t> </a:t>
            </a:r>
            <a:r>
              <a:rPr lang="de-DE" sz="1400" dirty="0" err="1" smtClean="0"/>
              <a:t>SelectAltSrvPkg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class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shall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rather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be</a:t>
            </a:r>
            <a:r>
              <a:rPr lang="de-DE" sz="1400" b="0" dirty="0" smtClean="0"/>
              <a:t> a </a:t>
            </a:r>
            <a:r>
              <a:rPr lang="de-DE" sz="1400" b="0" dirty="0" err="1" smtClean="0"/>
              <a:t>specialization</a:t>
            </a:r>
            <a:r>
              <a:rPr lang="de-DE" sz="1400" b="0" dirty="0" smtClean="0"/>
              <a:t> of </a:t>
            </a:r>
            <a:r>
              <a:rPr lang="de-DE" sz="1400" dirty="0" err="1" smtClean="0"/>
              <a:t>OnlineSrvPkgReq</a:t>
            </a:r>
            <a:r>
              <a:rPr lang="de-DE" sz="1400" b="0" dirty="0" smtClean="0"/>
              <a:t> (like </a:t>
            </a:r>
            <a:r>
              <a:rPr lang="de-DE" sz="1400" dirty="0" err="1" smtClean="0"/>
              <a:t>Replace</a:t>
            </a:r>
            <a:r>
              <a:rPr lang="de-DE" sz="1400" dirty="0" smtClean="0"/>
              <a:t>…</a:t>
            </a:r>
            <a:r>
              <a:rPr lang="de-DE" sz="1400" b="0" dirty="0" smtClean="0"/>
              <a:t> and </a:t>
            </a:r>
            <a:r>
              <a:rPr lang="de-DE" sz="1400" dirty="0" smtClean="0"/>
              <a:t>New…</a:t>
            </a:r>
            <a:r>
              <a:rPr lang="de-DE" sz="1400" b="0" dirty="0" smtClean="0"/>
              <a:t>)</a:t>
            </a:r>
            <a:endParaRPr lang="en-US" sz="1400" b="0" dirty="0"/>
          </a:p>
          <a:p>
            <a:pPr lvl="0"/>
            <a:endParaRPr lang="de-DE" sz="24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002" y="817460"/>
            <a:ext cx="4802208" cy="510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>
            <a:off x="5608935" y="3044950"/>
            <a:ext cx="153620" cy="42245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46605" y="2776115"/>
            <a:ext cx="166501" cy="192025"/>
          </a:xfrm>
          <a:prstGeom prst="lin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6146605" y="2776115"/>
            <a:ext cx="166501" cy="192025"/>
          </a:xfrm>
          <a:prstGeom prst="lin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566" y="5894413"/>
            <a:ext cx="13051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solidFill>
                  <a:srgbClr val="FF0000"/>
                </a:solidFill>
              </a:rPr>
              <a:t>-</a:t>
            </a:r>
            <a:r>
              <a:rPr lang="de-DE" sz="800" dirty="0" err="1" smtClean="0">
                <a:solidFill>
                  <a:srgbClr val="FF0000"/>
                </a:solidFill>
              </a:rPr>
              <a:t>scenarioID</a:t>
            </a:r>
            <a:r>
              <a:rPr lang="de-DE" sz="800" dirty="0" smtClean="0">
                <a:solidFill>
                  <a:srgbClr val="FF0000"/>
                </a:solidFill>
              </a:rPr>
              <a:t>: </a:t>
            </a:r>
            <a:r>
              <a:rPr lang="de-DE" sz="800" dirty="0" err="1" smtClean="0">
                <a:solidFill>
                  <a:srgbClr val="FF0000"/>
                </a:solidFill>
              </a:rPr>
              <a:t>xsd:string</a:t>
            </a:r>
            <a:endParaRPr lang="en-US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SMURF – </a:t>
            </a:r>
            <a:r>
              <a:rPr lang="en-US" dirty="0" err="1" smtClean="0"/>
              <a:t>requestID</a:t>
            </a:r>
            <a:r>
              <a:rPr lang="en-US" dirty="0" smtClean="0"/>
              <a:t> vs </a:t>
            </a:r>
            <a:r>
              <a:rPr lang="en-US" dirty="0" err="1" smtClean="0"/>
              <a:t>serviceReqID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0" dirty="0" smtClean="0"/>
              <a:t>There is no </a:t>
            </a:r>
            <a:r>
              <a:rPr lang="en-US" sz="2000" b="0" dirty="0"/>
              <a:t>possibility to ask for specific station/antenna for the </a:t>
            </a:r>
            <a:r>
              <a:rPr lang="en-US" sz="2000" b="0" dirty="0" smtClean="0"/>
              <a:t>Antenna Free Times report. </a:t>
            </a:r>
          </a:p>
          <a:p>
            <a:pPr lvl="0"/>
            <a:endParaRPr lang="en-US" sz="2000" b="0" dirty="0" smtClean="0"/>
          </a:p>
          <a:p>
            <a:pPr lvl="0"/>
            <a:r>
              <a:rPr lang="en-US" sz="2000" b="0" dirty="0" smtClean="0"/>
              <a:t>The </a:t>
            </a:r>
            <a:r>
              <a:rPr lang="en-US" sz="2000" b="0" dirty="0"/>
              <a:t>only constraints </a:t>
            </a:r>
            <a:r>
              <a:rPr lang="en-US" sz="2000" b="0" dirty="0" smtClean="0"/>
              <a:t>to the Report Request are:</a:t>
            </a:r>
          </a:p>
          <a:p>
            <a:pPr marL="342900" lvl="0" indent="-342900">
              <a:buFontTx/>
              <a:buChar char="-"/>
            </a:pPr>
            <a:r>
              <a:rPr lang="en-US" sz="2000" b="0" dirty="0" smtClean="0"/>
              <a:t>times </a:t>
            </a:r>
            <a:r>
              <a:rPr lang="en-US" sz="2000" b="0" dirty="0"/>
              <a:t>(coming from the </a:t>
            </a:r>
            <a:r>
              <a:rPr lang="en-US" sz="2000" b="0" dirty="0" err="1" smtClean="0"/>
              <a:t>SrvMgtHeader</a:t>
            </a:r>
            <a:r>
              <a:rPr lang="en-US" sz="2000" b="0" dirty="0" smtClean="0"/>
              <a:t>),</a:t>
            </a:r>
          </a:p>
          <a:p>
            <a:pPr marL="342900" lvl="0" indent="-342900">
              <a:buFontTx/>
              <a:buChar char="-"/>
            </a:pPr>
            <a:r>
              <a:rPr lang="en-US" sz="2000" b="0" dirty="0" smtClean="0"/>
              <a:t>spacecraft </a:t>
            </a:r>
            <a:r>
              <a:rPr lang="en-US" sz="2000" b="0" dirty="0"/>
              <a:t>(from </a:t>
            </a:r>
            <a:r>
              <a:rPr lang="en-US" sz="2000" b="0" dirty="0" err="1" smtClean="0"/>
              <a:t>RequestType</a:t>
            </a:r>
            <a:r>
              <a:rPr lang="en-US" sz="2000" b="0" dirty="0" smtClean="0"/>
              <a:t>/user)</a:t>
            </a:r>
          </a:p>
          <a:p>
            <a:pPr marL="342900" lvl="0" indent="-342900">
              <a:buFontTx/>
              <a:buChar char="-"/>
            </a:pPr>
            <a:endParaRPr lang="en-US" sz="2000" b="0" dirty="0"/>
          </a:p>
          <a:p>
            <a:pPr lvl="0"/>
            <a:r>
              <a:rPr lang="en-US" sz="2000" b="0" dirty="0" smtClean="0"/>
              <a:t>But </a:t>
            </a:r>
            <a:r>
              <a:rPr lang="en-US" sz="2000" b="0" dirty="0"/>
              <a:t>there is no possibility to constraint the </a:t>
            </a:r>
            <a:r>
              <a:rPr lang="en-US" sz="2000" b="0" dirty="0" smtClean="0"/>
              <a:t>Free Times </a:t>
            </a:r>
            <a:r>
              <a:rPr lang="en-US" sz="2000" b="0" dirty="0"/>
              <a:t>to specific station or antenna. This may lead to </a:t>
            </a:r>
            <a:r>
              <a:rPr lang="en-US" sz="2000" b="0" dirty="0" smtClean="0"/>
              <a:t>situation</a:t>
            </a:r>
            <a:r>
              <a:rPr lang="en-US" sz="2000" b="0" dirty="0"/>
              <a:t>, </a:t>
            </a:r>
            <a:r>
              <a:rPr lang="en-US" sz="2000" b="0" dirty="0" smtClean="0"/>
              <a:t>such that </a:t>
            </a:r>
            <a:r>
              <a:rPr lang="en-US" sz="2000" b="0" dirty="0"/>
              <a:t>if </a:t>
            </a:r>
            <a:r>
              <a:rPr lang="en-US" sz="2000" b="0" dirty="0" smtClean="0"/>
              <a:t>agency asked for Free Times will include possibly antennas </a:t>
            </a:r>
            <a:r>
              <a:rPr lang="en-US" sz="2000" b="0" dirty="0"/>
              <a:t>of other agencies in their “portfolio”, they will ask </a:t>
            </a:r>
            <a:r>
              <a:rPr lang="en-US" sz="2000" b="0" dirty="0" smtClean="0"/>
              <a:t>these third party agencies also for the Free Times. If these third party agencies now include also the antennas of the prime agency, we actually get into the infinite </a:t>
            </a:r>
            <a:r>
              <a:rPr lang="en-US" sz="2000" b="0" dirty="0"/>
              <a:t>loop </a:t>
            </a:r>
            <a:r>
              <a:rPr lang="en-US" sz="2000" b="0" dirty="0" smtClean="0"/>
              <a:t>of asking for </a:t>
            </a:r>
            <a:r>
              <a:rPr lang="en-US" sz="2000" b="0" dirty="0"/>
              <a:t>the free times and never get actual final response.</a:t>
            </a:r>
            <a:endParaRPr 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20442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SMURF – </a:t>
            </a:r>
            <a:r>
              <a:rPr lang="en-US" dirty="0" err="1"/>
              <a:t>requestID</a:t>
            </a:r>
            <a:r>
              <a:rPr lang="en-US" dirty="0"/>
              <a:t> vs </a:t>
            </a:r>
            <a:r>
              <a:rPr lang="en-US" dirty="0" err="1"/>
              <a:t>serviceReqID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8763" y="4475476"/>
            <a:ext cx="43397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dirty="0"/>
              <a:t>3.1.5.1	The </a:t>
            </a:r>
            <a:r>
              <a:rPr lang="en-US" sz="900" b="0" dirty="0" err="1"/>
              <a:t>externalXref</a:t>
            </a:r>
            <a:r>
              <a:rPr lang="en-US" sz="900" b="0" dirty="0"/>
              <a:t> class is optional and shall constitute optional reference information provided by the user mission in the originating Service Package Request.</a:t>
            </a:r>
            <a:endParaRPr lang="de-DE" sz="12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823" y="1047890"/>
            <a:ext cx="2085487" cy="26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100" y="4542745"/>
            <a:ext cx="3450935" cy="136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5" y="4983307"/>
            <a:ext cx="4550698" cy="123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08310" y="742731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SMURF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61771" y="4204580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022823" y="5118820"/>
            <a:ext cx="1042743" cy="10692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15440" y="2814520"/>
            <a:ext cx="1042743" cy="10692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69279" y="1508750"/>
            <a:ext cx="1042743" cy="10692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586938" y="5022373"/>
            <a:ext cx="1042743" cy="10692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6022823" y="2921442"/>
            <a:ext cx="392617" cy="2154394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7312022" y="1615672"/>
            <a:ext cx="1140854" cy="3406701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7540689" y="199501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7450" y="1244860"/>
            <a:ext cx="537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0" dirty="0" err="1" smtClean="0"/>
              <a:t>When</a:t>
            </a:r>
            <a:r>
              <a:rPr lang="de-DE" b="0" dirty="0" smtClean="0"/>
              <a:t> </a:t>
            </a:r>
            <a:r>
              <a:rPr lang="de-DE" b="0" dirty="0" err="1" smtClean="0"/>
              <a:t>looking</a:t>
            </a:r>
            <a:r>
              <a:rPr lang="de-DE" b="0" dirty="0" smtClean="0"/>
              <a:t> at the SMURF and SPF (Service Package Format), </a:t>
            </a:r>
            <a:r>
              <a:rPr lang="de-DE" b="0" dirty="0" err="1" smtClean="0"/>
              <a:t>it</a:t>
            </a:r>
            <a:r>
              <a:rPr lang="de-DE" b="0" dirty="0" smtClean="0"/>
              <a:t> is not </a:t>
            </a:r>
            <a:r>
              <a:rPr lang="de-DE" b="0" dirty="0" err="1" smtClean="0"/>
              <a:t>clear</a:t>
            </a:r>
            <a:r>
              <a:rPr lang="de-DE" b="0" dirty="0" smtClean="0"/>
              <a:t> </a:t>
            </a:r>
            <a:r>
              <a:rPr lang="de-DE" b="0" dirty="0" err="1" smtClean="0"/>
              <a:t>what</a:t>
            </a:r>
            <a:r>
              <a:rPr lang="de-DE" b="0" dirty="0" smtClean="0"/>
              <a:t> </a:t>
            </a:r>
            <a:r>
              <a:rPr lang="de-DE" b="0" dirty="0" err="1" smtClean="0"/>
              <a:t>are</a:t>
            </a:r>
            <a:r>
              <a:rPr lang="de-DE" b="0" dirty="0" smtClean="0"/>
              <a:t> the </a:t>
            </a:r>
            <a:r>
              <a:rPr lang="de-DE" b="0" dirty="0" err="1" smtClean="0"/>
              <a:t>actual</a:t>
            </a:r>
            <a:r>
              <a:rPr lang="de-DE" b="0" dirty="0" smtClean="0"/>
              <a:t> </a:t>
            </a:r>
            <a:r>
              <a:rPr lang="de-DE" b="0" dirty="0" err="1" smtClean="0"/>
              <a:t>dependencies</a:t>
            </a:r>
            <a:r>
              <a:rPr lang="de-DE" b="0" dirty="0" smtClean="0"/>
              <a:t> and </a:t>
            </a:r>
            <a:r>
              <a:rPr lang="de-DE" b="0" dirty="0" err="1" smtClean="0"/>
              <a:t>use</a:t>
            </a:r>
            <a:r>
              <a:rPr lang="de-DE" b="0" dirty="0" smtClean="0"/>
              <a:t> </a:t>
            </a:r>
            <a:r>
              <a:rPr lang="de-DE" b="0" dirty="0" err="1" smtClean="0"/>
              <a:t>cases</a:t>
            </a:r>
            <a:r>
              <a:rPr lang="de-DE" b="0" dirty="0" smtClean="0"/>
              <a:t> </a:t>
            </a:r>
            <a:r>
              <a:rPr lang="de-DE" b="0" dirty="0" err="1" smtClean="0"/>
              <a:t>for</a:t>
            </a:r>
            <a:r>
              <a:rPr lang="de-DE" b="0" dirty="0" smtClean="0"/>
              <a:t> the </a:t>
            </a:r>
            <a:r>
              <a:rPr lang="de-DE" dirty="0" err="1" smtClean="0"/>
              <a:t>requestID</a:t>
            </a:r>
            <a:r>
              <a:rPr lang="de-DE" b="0" dirty="0"/>
              <a:t> </a:t>
            </a:r>
            <a:r>
              <a:rPr lang="de-DE" b="0" dirty="0" smtClean="0"/>
              <a:t>and </a:t>
            </a:r>
            <a:r>
              <a:rPr lang="de-DE" dirty="0" err="1" smtClean="0"/>
              <a:t>externalXrefID</a:t>
            </a:r>
            <a:r>
              <a:rPr lang="de-DE" b="0" dirty="0" smtClean="0"/>
              <a:t>. </a:t>
            </a:r>
          </a:p>
          <a:p>
            <a:endParaRPr lang="de-DE" b="0" dirty="0" smtClean="0"/>
          </a:p>
          <a:p>
            <a:r>
              <a:rPr lang="de-DE" b="0" dirty="0" smtClean="0"/>
              <a:t>Is </a:t>
            </a:r>
            <a:r>
              <a:rPr lang="de-DE" b="0" dirty="0" err="1" smtClean="0"/>
              <a:t>it</a:t>
            </a:r>
            <a:r>
              <a:rPr lang="de-DE" b="0" dirty="0" smtClean="0"/>
              <a:t> the </a:t>
            </a:r>
            <a:r>
              <a:rPr lang="de-DE" dirty="0" err="1" smtClean="0"/>
              <a:t>requestID</a:t>
            </a:r>
            <a:r>
              <a:rPr lang="de-DE" b="0" dirty="0" smtClean="0"/>
              <a:t> of SMURF </a:t>
            </a:r>
            <a:r>
              <a:rPr lang="de-DE" b="0" dirty="0" err="1" smtClean="0"/>
              <a:t>which</a:t>
            </a:r>
            <a:r>
              <a:rPr lang="de-DE" b="0" dirty="0" smtClean="0"/>
              <a:t> </a:t>
            </a:r>
            <a:r>
              <a:rPr lang="de-DE" b="0" dirty="0" err="1" smtClean="0"/>
              <a:t>shall</a:t>
            </a:r>
            <a:r>
              <a:rPr lang="de-DE" b="0" dirty="0" smtClean="0"/>
              <a:t> </a:t>
            </a:r>
            <a:r>
              <a:rPr lang="de-DE" b="0" dirty="0" err="1" smtClean="0"/>
              <a:t>be</a:t>
            </a:r>
            <a:r>
              <a:rPr lang="de-DE" b="0" dirty="0" smtClean="0"/>
              <a:t> X-</a:t>
            </a:r>
            <a:r>
              <a:rPr lang="de-DE" b="0" dirty="0" err="1" smtClean="0"/>
              <a:t>referenced</a:t>
            </a:r>
            <a:r>
              <a:rPr lang="de-DE" b="0" dirty="0" smtClean="0"/>
              <a:t> </a:t>
            </a:r>
            <a:r>
              <a:rPr lang="de-DE" b="0" dirty="0" err="1" smtClean="0"/>
              <a:t>by</a:t>
            </a:r>
            <a:r>
              <a:rPr lang="de-DE" b="0" dirty="0" smtClean="0"/>
              <a:t> the </a:t>
            </a:r>
            <a:r>
              <a:rPr lang="de-DE" dirty="0" err="1" smtClean="0"/>
              <a:t>externalXrefID</a:t>
            </a:r>
            <a:r>
              <a:rPr lang="de-DE" b="0" dirty="0" smtClean="0"/>
              <a:t>?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255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F0ABFC-9FDB-4650-B472-ADC09221CC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Pages>51</Pages>
  <Words>618</Words>
  <Application>Microsoft Office PowerPoint</Application>
  <PresentationFormat>Letter Paper (8.5x11 in)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TMOD Presentations</vt:lpstr>
      <vt:lpstr>Custom Design</vt:lpstr>
      <vt:lpstr>PowerPoint Presentation</vt:lpstr>
      <vt:lpstr>Summary </vt:lpstr>
      <vt:lpstr>SMURF - ReportReq – infinite report loop </vt:lpstr>
      <vt:lpstr>SMURF - ReportReq – infinite report loop </vt:lpstr>
      <vt:lpstr>SMURF - ReportReq – infinite report loop </vt:lpstr>
      <vt:lpstr>SMURF - SelectAltSrvPkg </vt:lpstr>
      <vt:lpstr>SMURF – requestID vs serviceReqID </vt:lpstr>
      <vt:lpstr>SMURF – requestID vs serviceReqID 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Marcin Gnat</cp:lastModifiedBy>
  <cp:revision>1250</cp:revision>
  <cp:lastPrinted>2001-11-29T04:39:41Z</cp:lastPrinted>
  <dcterms:created xsi:type="dcterms:W3CDTF">1998-05-20T16:00:08Z</dcterms:created>
  <dcterms:modified xsi:type="dcterms:W3CDTF">2018-03-26T08:15:11Z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