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376" r:id="rId3"/>
    <p:sldId id="385" r:id="rId4"/>
    <p:sldId id="350" r:id="rId5"/>
    <p:sldId id="353" r:id="rId6"/>
    <p:sldId id="357" r:id="rId7"/>
    <p:sldId id="410" r:id="rId8"/>
    <p:sldId id="352" r:id="rId9"/>
    <p:sldId id="386" r:id="rId10"/>
    <p:sldId id="358" r:id="rId11"/>
    <p:sldId id="359" r:id="rId12"/>
    <p:sldId id="377" r:id="rId13"/>
    <p:sldId id="411" r:id="rId14"/>
    <p:sldId id="412" r:id="rId15"/>
    <p:sldId id="413" r:id="rId16"/>
  </p:sldIdLst>
  <p:sldSz cx="9144000" cy="6858000" type="screen4x3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9933"/>
    <a:srgbClr val="FF6699"/>
    <a:srgbClr val="FFFF00"/>
    <a:srgbClr val="1B82FF"/>
    <a:srgbClr val="006EF4"/>
    <a:srgbClr val="6600FF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570" autoAdjust="0"/>
    <p:restoredTop sz="94591" autoAdjust="0"/>
  </p:normalViewPr>
  <p:slideViewPr>
    <p:cSldViewPr snapToGrid="0">
      <p:cViewPr>
        <p:scale>
          <a:sx n="100" d="100"/>
          <a:sy n="100" d="100"/>
        </p:scale>
        <p:origin x="-1692" y="-276"/>
      </p:cViewPr>
      <p:guideLst>
        <p:guide orient="horz" pos="2248"/>
        <p:guide pos="4160"/>
        <p:guide pos="152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172" y="-72"/>
      </p:cViewPr>
      <p:guideLst>
        <p:guide orient="horz" pos="292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735" cy="4645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ctr" anchorCtr="0" compatLnSpc="1">
            <a:prstTxWarp prst="textNoShape">
              <a:avLst/>
            </a:prstTxWarp>
          </a:bodyPr>
          <a:lstStyle>
            <a:lvl1pPr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667" y="0"/>
            <a:ext cx="3037734" cy="4645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ctr" anchorCtr="0" compatLnSpc="1">
            <a:prstTxWarp prst="textNoShape">
              <a:avLst/>
            </a:prstTxWarp>
          </a:bodyPr>
          <a:lstStyle>
            <a:lvl1pPr algn="r" defTabSz="91610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898"/>
            <a:ext cx="3037735" cy="4645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b" anchorCtr="0" compatLnSpc="1">
            <a:prstTxWarp prst="textNoShape">
              <a:avLst/>
            </a:prstTxWarp>
          </a:bodyPr>
          <a:lstStyle>
            <a:lvl1pPr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667" y="8831898"/>
            <a:ext cx="3037734" cy="4645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b" anchorCtr="0" compatLnSpc="1">
            <a:prstTxWarp prst="textNoShape">
              <a:avLst/>
            </a:prstTxWarp>
          </a:bodyPr>
          <a:lstStyle>
            <a:lvl1pPr algn="r" defTabSz="91610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B8D93F47-F43B-4A5A-AB97-72A411C4099E}" type="slidenum">
              <a:rPr lang="en-GB"/>
              <a:pPr>
                <a:defRPr/>
              </a:pPr>
              <a:t>‹#›</a:t>
            </a:fld>
            <a:endParaRPr lang="en-GB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144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735" cy="4645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ctr" anchorCtr="0" compatLnSpc="1">
            <a:prstTxWarp prst="textNoShape">
              <a:avLst/>
            </a:prstTxWarp>
          </a:bodyPr>
          <a:lstStyle>
            <a:lvl1pPr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667" y="0"/>
            <a:ext cx="3037734" cy="4645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ctr" anchorCtr="0" compatLnSpc="1">
            <a:prstTxWarp prst="textNoShape">
              <a:avLst/>
            </a:prstTxWarp>
          </a:bodyPr>
          <a:lstStyle>
            <a:lvl1pPr algn="r"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3437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34525" y="4415156"/>
            <a:ext cx="6541350" cy="41836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659" tIns="45830" rIns="91659" bIns="458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898"/>
            <a:ext cx="3037735" cy="4645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b" anchorCtr="0" compatLnSpc="1">
            <a:prstTxWarp prst="textNoShape">
              <a:avLst/>
            </a:prstTxWarp>
          </a:bodyPr>
          <a:lstStyle>
            <a:lvl1pPr defTabSz="91610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667" y="8831898"/>
            <a:ext cx="3037734" cy="4645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659" tIns="45830" rIns="91659" bIns="45830" numCol="1" anchor="b" anchorCtr="0" compatLnSpc="1">
            <a:prstTxWarp prst="textNoShape">
              <a:avLst/>
            </a:prstTxWarp>
          </a:bodyPr>
          <a:lstStyle>
            <a:lvl1pPr algn="r" defTabSz="916107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1EB9808-2A34-48DA-AD52-BB4BDA6E44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123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6107">
              <a:defRPr sz="2000">
                <a:solidFill>
                  <a:schemeClr val="bg1"/>
                </a:solidFill>
                <a:latin typeface="Arial" charset="0"/>
              </a:defRPr>
            </a:lvl1pPr>
            <a:lvl2pPr marL="741761" indent="-285293" defTabSz="916107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1171" indent="-228234" defTabSz="916107">
              <a:defRPr sz="2000">
                <a:solidFill>
                  <a:schemeClr val="bg1"/>
                </a:solidFill>
                <a:latin typeface="Arial" charset="0"/>
              </a:defRPr>
            </a:lvl3pPr>
            <a:lvl4pPr marL="1597640" indent="-228234" defTabSz="916107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4108" indent="-228234" defTabSz="916107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0577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67045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3514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79982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7D3A694C-9B91-49DD-8A48-1A4C24487A4E}" type="slidenum">
              <a:rPr lang="en-GB" altLang="en-US" sz="1200">
                <a:solidFill>
                  <a:schemeClr val="tx1"/>
                </a:solidFill>
              </a:rPr>
              <a:pPr/>
              <a:t>1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6107">
              <a:defRPr sz="2000">
                <a:solidFill>
                  <a:schemeClr val="bg1"/>
                </a:solidFill>
                <a:latin typeface="Arial" charset="0"/>
              </a:defRPr>
            </a:lvl1pPr>
            <a:lvl2pPr marL="741761" indent="-285293" defTabSz="916107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1171" indent="-228234" defTabSz="916107">
              <a:defRPr sz="2000">
                <a:solidFill>
                  <a:schemeClr val="bg1"/>
                </a:solidFill>
                <a:latin typeface="Arial" charset="0"/>
              </a:defRPr>
            </a:lvl3pPr>
            <a:lvl4pPr marL="1597640" indent="-228234" defTabSz="916107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4108" indent="-228234" defTabSz="916107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0577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67045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3514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79982" indent="-228234" defTabSz="916107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fld id="{D37D04A1-DF6F-4453-B66D-22B6E698EE78}" type="slidenum">
              <a:rPr lang="en-GB" altLang="en-US" sz="1200">
                <a:solidFill>
                  <a:schemeClr val="tx1"/>
                </a:solidFill>
              </a:rPr>
              <a:pPr/>
              <a:t>4</a:t>
            </a:fld>
            <a:endParaRPr lang="en-GB" altLang="en-US" sz="1200">
              <a:solidFill>
                <a:schemeClr val="tx1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5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04813"/>
            <a:ext cx="3167063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843213" y="2781300"/>
            <a:ext cx="6048375" cy="66675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843213" y="3573463"/>
            <a:ext cx="6018212" cy="496887"/>
          </a:xfrm>
        </p:spPr>
        <p:txBody>
          <a:bodyPr lIns="91435" tIns="45718"/>
          <a:lstStyle>
            <a:lvl1pPr marL="0" indent="0">
              <a:buFont typeface="Wingdings" pitchFamily="2" charset="2"/>
              <a:buNone/>
              <a:defRPr b="1"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725975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28A1F-41BA-4A9C-8E29-404304D11B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991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2013" y="260350"/>
            <a:ext cx="1555750" cy="5608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60350"/>
            <a:ext cx="4519613" cy="5608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84F18-412B-487B-AD22-1733DAA48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911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EF428-CDC8-4F7A-BAE8-5FA134E3D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4210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CD3C6-2CAC-4403-B5FF-40B9D9121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6985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341438"/>
            <a:ext cx="1890712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2500" y="1341438"/>
            <a:ext cx="18923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A37FA-B176-4A36-842B-7F29A4CB4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2473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054D6-3BFE-4E84-8CBC-529CDF485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236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0C762-EBE4-43E4-AD09-F4E6B7E3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2477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6DC36-AAC3-4E8D-82F7-623833A08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5281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5B43F-09A1-4F47-AD39-C9DB70661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0004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A640-26D9-469E-9313-9699C03FA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0563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41438"/>
            <a:ext cx="3935412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8000" tIns="288000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260350"/>
            <a:ext cx="6227763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0" y="6613525"/>
            <a:ext cx="2249488" cy="2444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1000" i="1" smtClean="0">
                <a:solidFill>
                  <a:schemeClr val="tx1"/>
                </a:solidFill>
              </a:rPr>
              <a:t>www.ccsds.org</a:t>
            </a:r>
            <a:endParaRPr lang="en-GB" sz="1000" i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1030" name="Picture 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60350"/>
            <a:ext cx="14097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97650"/>
            <a:ext cx="2133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AB33348-EFC2-4780-A34E-D2A7EB749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13"/>
          <p:cNvSpPr>
            <a:spLocks noChangeArrowheads="1"/>
          </p:cNvSpPr>
          <p:nvPr userDrawn="1"/>
        </p:nvSpPr>
        <p:spPr bwMode="auto">
          <a:xfrm>
            <a:off x="0" y="981075"/>
            <a:ext cx="9144000" cy="746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bg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3" r:id="rId2"/>
    <p:sldLayoutId id="2147484214" r:id="rId3"/>
    <p:sldLayoutId id="2147484215" r:id="rId4"/>
    <p:sldLayoutId id="2147484216" r:id="rId5"/>
    <p:sldLayoutId id="2147484217" r:id="rId6"/>
    <p:sldLayoutId id="2147484218" r:id="rId7"/>
    <p:sldLayoutId id="2147484219" r:id="rId8"/>
    <p:sldLayoutId id="2147484220" r:id="rId9"/>
    <p:sldLayoutId id="2147484221" r:id="rId10"/>
    <p:sldLayoutId id="2147484222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D0A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Char char="o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13" y="2409825"/>
            <a:ext cx="7442200" cy="154305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XFDU for TGFT</a:t>
            </a:r>
            <a:endParaRPr lang="en-GB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724400"/>
            <a:ext cx="7594600" cy="1871663"/>
          </a:xfrm>
        </p:spPr>
        <p:txBody>
          <a:bodyPr/>
          <a:lstStyle/>
          <a:p>
            <a:pPr algn="ctr">
              <a:lnSpc>
                <a:spcPct val="80000"/>
              </a:lnSpc>
              <a:tabLst>
                <a:tab pos="3200400" algn="l"/>
              </a:tabLst>
            </a:pPr>
            <a:endParaRPr lang="en-US" altLang="en-US" sz="1600" dirty="0" smtClean="0"/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dirty="0" smtClean="0"/>
              <a:t>9 May 2017</a:t>
            </a:r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endParaRPr lang="en-US" altLang="en-US" sz="1400" dirty="0" smtClean="0"/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i="1" dirty="0" smtClean="0"/>
              <a:t>John Pietras</a:t>
            </a:r>
          </a:p>
          <a:p>
            <a:pPr algn="ctr">
              <a:lnSpc>
                <a:spcPct val="80000"/>
              </a:lnSpc>
              <a:tabLst>
                <a:tab pos="3200400" algn="l"/>
              </a:tabLst>
            </a:pPr>
            <a:r>
              <a:rPr lang="en-US" altLang="en-US" sz="1400" i="1" dirty="0" smtClean="0"/>
              <a:t>Global Science and Technology, Inc.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60350"/>
            <a:ext cx="7419975" cy="611188"/>
          </a:xfrm>
        </p:spPr>
        <p:txBody>
          <a:bodyPr/>
          <a:lstStyle/>
          <a:p>
            <a:r>
              <a:rPr lang="en-US" sz="2400" dirty="0" smtClean="0"/>
              <a:t>Metadata Section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2"/>
          <a:stretch/>
        </p:blipFill>
        <p:spPr>
          <a:xfrm>
            <a:off x="104775" y="1159991"/>
            <a:ext cx="6829425" cy="5431310"/>
          </a:xfrm>
          <a:prstGeom prst="rect">
            <a:avLst/>
          </a:prstGeom>
        </p:spPr>
      </p:pic>
      <p:sp>
        <p:nvSpPr>
          <p:cNvPr id="7" name="Line Callout 1 (Border and Accent Bar) 6"/>
          <p:cNvSpPr/>
          <p:nvPr/>
        </p:nvSpPr>
        <p:spPr bwMode="auto">
          <a:xfrm>
            <a:off x="6296025" y="1276351"/>
            <a:ext cx="2638426" cy="400050"/>
          </a:xfrm>
          <a:prstGeom prst="accentBorderCallout1">
            <a:avLst>
              <a:gd name="adj1" fmla="val 18750"/>
              <a:gd name="adj2" fmla="val -8333"/>
              <a:gd name="adj3" fmla="val 201380"/>
              <a:gd name="adj4" fmla="val -84619"/>
            </a:avLst>
          </a:prstGeom>
          <a:solidFill>
            <a:schemeClr val="accent3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For TGFT, this is either absent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or “OTHER” (use defined by service)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Line Callout 1 (Border and Accent Bar) 7"/>
          <p:cNvSpPr/>
          <p:nvPr/>
        </p:nvSpPr>
        <p:spPr bwMode="auto">
          <a:xfrm>
            <a:off x="6315075" y="1752600"/>
            <a:ext cx="2638426" cy="400050"/>
          </a:xfrm>
          <a:prstGeom prst="accentBorderCallout1">
            <a:avLst>
              <a:gd name="adj1" fmla="val 18750"/>
              <a:gd name="adj2" fmla="val -8333"/>
              <a:gd name="adj3" fmla="val 150706"/>
              <a:gd name="adj4" fmla="val -91117"/>
            </a:avLst>
          </a:prstGeom>
          <a:solidFill>
            <a:schemeClr val="accent3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For TGFT, this is either absent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or “OTHER” (use defined by service)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Line Callout 1 (Border and Accent Bar) 8"/>
          <p:cNvSpPr/>
          <p:nvPr/>
        </p:nvSpPr>
        <p:spPr bwMode="auto">
          <a:xfrm>
            <a:off x="6276975" y="2209800"/>
            <a:ext cx="2724150" cy="419100"/>
          </a:xfrm>
          <a:prstGeom prst="accentBorderCallout1">
            <a:avLst>
              <a:gd name="adj1" fmla="val 18750"/>
              <a:gd name="adj2" fmla="val -8333"/>
              <a:gd name="adj3" fmla="val 84797"/>
              <a:gd name="adj4" fmla="val -82258"/>
            </a:avLst>
          </a:prstGeom>
          <a:solidFill>
            <a:schemeClr val="accent3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For TGFT, this is either absent or the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name of the service-specific classification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Line Callout 1 (Border and Accent Bar) 9"/>
          <p:cNvSpPr/>
          <p:nvPr/>
        </p:nvSpPr>
        <p:spPr bwMode="auto">
          <a:xfrm>
            <a:off x="6296025" y="2695575"/>
            <a:ext cx="2638426" cy="428625"/>
          </a:xfrm>
          <a:prstGeom prst="accentBorderCallout1">
            <a:avLst>
              <a:gd name="adj1" fmla="val 18750"/>
              <a:gd name="adj2" fmla="val -8333"/>
              <a:gd name="adj3" fmla="val 24780"/>
              <a:gd name="adj4" fmla="val -79204"/>
            </a:avLst>
          </a:prstGeom>
          <a:solidFill>
            <a:schemeClr val="accent3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For TGFT, this is either absent or the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name of the service-specific category</a:t>
            </a:r>
          </a:p>
        </p:txBody>
      </p:sp>
      <p:sp>
        <p:nvSpPr>
          <p:cNvPr id="13" name="Line Callout 1 (Border and Accent Bar) 12"/>
          <p:cNvSpPr/>
          <p:nvPr/>
        </p:nvSpPr>
        <p:spPr bwMode="auto">
          <a:xfrm>
            <a:off x="609600" y="1628775"/>
            <a:ext cx="1771650" cy="428625"/>
          </a:xfrm>
          <a:prstGeom prst="accentBorderCallout1">
            <a:avLst>
              <a:gd name="adj1" fmla="val 25417"/>
              <a:gd name="adj2" fmla="val 104663"/>
              <a:gd name="adj3" fmla="val 42558"/>
              <a:gd name="adj4" fmla="val 154775"/>
            </a:avLst>
          </a:prstGeom>
          <a:solidFill>
            <a:schemeClr val="tx2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Pointed to by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anyMdID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attribute of content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unit(s)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334000" y="3666258"/>
            <a:ext cx="304800" cy="124691"/>
            <a:chOff x="6305551" y="1666875"/>
            <a:chExt cx="838199" cy="342900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5572125" y="4390158"/>
            <a:ext cx="304800" cy="124691"/>
            <a:chOff x="6305551" y="1666875"/>
            <a:chExt cx="838199" cy="3429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4048125" y="5971308"/>
            <a:ext cx="304800" cy="124691"/>
            <a:chOff x="6305551" y="1666875"/>
            <a:chExt cx="838199" cy="342900"/>
          </a:xfrm>
        </p:grpSpPr>
        <p:cxnSp>
          <p:nvCxnSpPr>
            <p:cNvPr id="21" name="Straight Connector 20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5391150" y="4866408"/>
            <a:ext cx="304800" cy="124691"/>
            <a:chOff x="6305551" y="1666875"/>
            <a:chExt cx="838199" cy="342900"/>
          </a:xfrm>
        </p:grpSpPr>
        <p:cxnSp>
          <p:nvCxnSpPr>
            <p:cNvPr id="24" name="Straight Connector 23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4143375" y="6247533"/>
            <a:ext cx="304800" cy="124691"/>
            <a:chOff x="6305551" y="1666875"/>
            <a:chExt cx="838199" cy="342900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32" name="Line Callout 1 (Border and Accent Bar) 31"/>
          <p:cNvSpPr/>
          <p:nvPr/>
        </p:nvSpPr>
        <p:spPr bwMode="auto">
          <a:xfrm>
            <a:off x="7210426" y="3629025"/>
            <a:ext cx="1238250" cy="390525"/>
          </a:xfrm>
          <a:prstGeom prst="accentBorderCallout1">
            <a:avLst>
              <a:gd name="adj1" fmla="val 18750"/>
              <a:gd name="adj2" fmla="val -8333"/>
              <a:gd name="adj3" fmla="val 134564"/>
              <a:gd name="adj4" fmla="val -99493"/>
            </a:avLst>
          </a:prstGeom>
          <a:solidFill>
            <a:schemeClr val="tx2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For TGFT, this is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always “URL”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Line Callout 1 (Border and Accent Bar) 33"/>
          <p:cNvSpPr/>
          <p:nvPr/>
        </p:nvSpPr>
        <p:spPr bwMode="auto">
          <a:xfrm>
            <a:off x="7058024" y="4171949"/>
            <a:ext cx="1905001" cy="1190625"/>
          </a:xfrm>
          <a:prstGeom prst="accentBorderCallout1">
            <a:avLst>
              <a:gd name="adj1" fmla="val 18750"/>
              <a:gd name="adj2" fmla="val -8333"/>
              <a:gd name="adj3" fmla="val 44353"/>
              <a:gd name="adj4" fmla="val -70617"/>
            </a:avLst>
          </a:prstGeom>
          <a:solidFill>
            <a:schemeClr val="tx2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For TGFT, is the URL of the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metadata file within the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same zipped/tarred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solidFill>
                  <a:schemeClr val="tx1"/>
                </a:solidFill>
              </a:rPr>
              <a:t>XFDU Package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-OR-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File at remote location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795016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3" grpId="0" animBg="1"/>
      <p:bldP spid="32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" y="260350"/>
            <a:ext cx="7162800" cy="611188"/>
          </a:xfrm>
        </p:spPr>
        <p:txBody>
          <a:bodyPr/>
          <a:lstStyle/>
          <a:p>
            <a:r>
              <a:rPr lang="en-US" sz="2400" dirty="0" smtClean="0"/>
              <a:t>File Naming and Packaging Conventions</a:t>
            </a:r>
            <a:endParaRPr lang="en-US" altLang="en-US" sz="2400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5588" y="1008063"/>
            <a:ext cx="8307387" cy="5354637"/>
          </a:xfrm>
        </p:spPr>
        <p:txBody>
          <a:bodyPr/>
          <a:lstStyle/>
          <a:p>
            <a:pPr>
              <a:defRPr/>
            </a:pPr>
            <a:r>
              <a:rPr lang="en-US" altLang="en-US" sz="1800" dirty="0" smtClean="0"/>
              <a:t>XFDU Package</a:t>
            </a:r>
            <a:endParaRPr lang="en-US" altLang="en-US" sz="1800" dirty="0"/>
          </a:p>
          <a:p>
            <a:pPr lvl="1">
              <a:defRPr/>
            </a:pPr>
            <a:r>
              <a:rPr lang="en-US" altLang="en-US" sz="1600" dirty="0" smtClean="0"/>
              <a:t>Packaged as a zipped/tarred folder containing</a:t>
            </a:r>
            <a:endParaRPr lang="en-US" altLang="en-US" sz="1600" b="1" u="sng" dirty="0"/>
          </a:p>
          <a:p>
            <a:pPr lvl="2">
              <a:defRPr/>
            </a:pPr>
            <a:r>
              <a:rPr lang="en-US" altLang="en-US" sz="1400" dirty="0" smtClean="0"/>
              <a:t>XFDU Manifest file</a:t>
            </a:r>
          </a:p>
          <a:p>
            <a:pPr lvl="2">
              <a:defRPr/>
            </a:pPr>
            <a:r>
              <a:rPr lang="en-US" altLang="en-US" sz="1400" dirty="0" smtClean="0"/>
              <a:t>One or more payload data files</a:t>
            </a:r>
          </a:p>
          <a:p>
            <a:pPr lvl="2">
              <a:defRPr/>
            </a:pPr>
            <a:r>
              <a:rPr lang="en-US" altLang="en-US" sz="1400" dirty="0" smtClean="0"/>
              <a:t>Zero or more metadata files</a:t>
            </a:r>
          </a:p>
          <a:p>
            <a:pPr lvl="1">
              <a:defRPr/>
            </a:pPr>
            <a:r>
              <a:rPr lang="en-US" altLang="en-US" sz="1600" dirty="0" smtClean="0"/>
              <a:t>XFDU Package name = </a:t>
            </a:r>
            <a:br>
              <a:rPr lang="en-US" altLang="en-US" sz="1600" dirty="0" smtClean="0"/>
            </a:br>
            <a:r>
              <a:rPr lang="en-US" altLang="en-US" sz="1600" dirty="0" smtClean="0"/>
              <a:t>&lt;service-specific part&gt;+&lt;timestamp part&gt;.</a:t>
            </a:r>
            <a:r>
              <a:rPr lang="en-US" altLang="en-US" sz="1600" dirty="0" err="1" smtClean="0"/>
              <a:t>zip|tar</a:t>
            </a:r>
            <a:endParaRPr lang="en-US" altLang="en-US" sz="1600" dirty="0" smtClean="0"/>
          </a:p>
          <a:p>
            <a:pPr lvl="2">
              <a:defRPr/>
            </a:pPr>
            <a:r>
              <a:rPr lang="en-US" altLang="en-US" sz="1400" dirty="0" smtClean="0"/>
              <a:t>&lt;service-specific part&gt; constrained to the character set {[a-z], [0-9], -, _, .}</a:t>
            </a:r>
          </a:p>
          <a:p>
            <a:pPr lvl="2">
              <a:defRPr/>
            </a:pPr>
            <a:r>
              <a:rPr lang="en-US" altLang="en-US" sz="1400" dirty="0" smtClean="0"/>
              <a:t>&lt;timestamp part&gt; is a </a:t>
            </a:r>
            <a:r>
              <a:rPr lang="en-US" altLang="en-US" sz="1400" u="sng" dirty="0" smtClean="0"/>
              <a:t>modified</a:t>
            </a:r>
            <a:r>
              <a:rPr lang="en-US" altLang="en-US" sz="1400" dirty="0" smtClean="0"/>
              <a:t> CCSDS ASCII Time Code B:</a:t>
            </a:r>
            <a:br>
              <a:rPr lang="en-US" altLang="en-US" sz="1400" dirty="0" smtClean="0"/>
            </a:br>
            <a:r>
              <a:rPr lang="en-US" altLang="en-US" sz="1400" dirty="0" smtClean="0"/>
              <a:t>&lt;YYYY&gt;-&lt;DDD&gt;T&lt;</a:t>
            </a:r>
            <a:r>
              <a:rPr lang="en-US" altLang="en-US" sz="1400" dirty="0" err="1" smtClean="0"/>
              <a:t>hh</a:t>
            </a:r>
            <a:r>
              <a:rPr lang="en-US" altLang="en-US" sz="1400" dirty="0" smtClean="0"/>
              <a:t>&gt;-&lt;mm&gt;-&lt;</a:t>
            </a:r>
            <a:r>
              <a:rPr lang="en-US" altLang="en-US" sz="1400" dirty="0" err="1" smtClean="0"/>
              <a:t>ss</a:t>
            </a:r>
            <a:r>
              <a:rPr lang="en-US" altLang="en-US" sz="1400" dirty="0" smtClean="0"/>
              <a:t>&gt;Z </a:t>
            </a:r>
            <a:br>
              <a:rPr lang="en-US" altLang="en-US" sz="1400" dirty="0" smtClean="0"/>
            </a:br>
            <a:r>
              <a:rPr lang="en-US" altLang="en-US" sz="1400" dirty="0" smtClean="0"/>
              <a:t>(dashes instead of colons in HHMMSS substring) </a:t>
            </a:r>
          </a:p>
          <a:p>
            <a:pPr>
              <a:defRPr/>
            </a:pPr>
            <a:r>
              <a:rPr lang="en-US" altLang="en-US" sz="1800" dirty="0" smtClean="0"/>
              <a:t>XFDU Manifest file naming convention is left to the service, except that the file extension type shall be “.</a:t>
            </a:r>
            <a:r>
              <a:rPr lang="en-US" altLang="en-US" sz="1800" dirty="0" err="1" smtClean="0"/>
              <a:t>xfdu</a:t>
            </a:r>
            <a:r>
              <a:rPr lang="en-US" altLang="en-US" sz="1800" dirty="0" smtClean="0"/>
              <a:t>”</a:t>
            </a:r>
          </a:p>
          <a:p>
            <a:pPr>
              <a:defRPr/>
            </a:pPr>
            <a:r>
              <a:rPr lang="en-US" altLang="en-US" sz="1800" dirty="0" smtClean="0"/>
              <a:t>Payload data file </a:t>
            </a:r>
            <a:r>
              <a:rPr lang="en-US" altLang="en-US" sz="1800" dirty="0"/>
              <a:t>naming convention is left to the service </a:t>
            </a:r>
            <a:endParaRPr lang="en-US" altLang="en-US" sz="1800" dirty="0" smtClean="0"/>
          </a:p>
          <a:p>
            <a:pPr>
              <a:defRPr/>
            </a:pPr>
            <a:r>
              <a:rPr lang="en-US" altLang="en-US" sz="1800" dirty="0" smtClean="0"/>
              <a:t>Embedded metadata file </a:t>
            </a:r>
            <a:r>
              <a:rPr lang="en-US" altLang="en-US" sz="1800" dirty="0"/>
              <a:t>naming convention is left to the service </a:t>
            </a:r>
            <a:endParaRPr lang="en-US" altLang="en-US" sz="1800" dirty="0" smtClean="0"/>
          </a:p>
          <a:p>
            <a:pPr>
              <a:defRPr/>
            </a:pPr>
            <a:r>
              <a:rPr lang="en-US" altLang="en-US" sz="1800" dirty="0" smtClean="0"/>
              <a:t>Remote metadata file naming conventions are left to the creators of those files</a:t>
            </a:r>
            <a:endParaRPr lang="en-US" altLang="en-US" sz="1800" dirty="0"/>
          </a:p>
          <a:p>
            <a:pPr>
              <a:defRPr/>
            </a:pP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490284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648575" cy="611188"/>
          </a:xfrm>
        </p:spPr>
        <p:txBody>
          <a:bodyPr/>
          <a:lstStyle/>
          <a:p>
            <a:r>
              <a:rPr lang="en-US" sz="2400" dirty="0"/>
              <a:t>Extending XFDU with </a:t>
            </a:r>
            <a:r>
              <a:rPr lang="en-US" sz="2400" dirty="0" smtClean="0"/>
              <a:t>TGFT-Specific </a:t>
            </a:r>
            <a:r>
              <a:rPr lang="en-US" sz="2400" dirty="0"/>
              <a:t>and </a:t>
            </a:r>
            <a:r>
              <a:rPr lang="en-US" sz="2400" dirty="0" smtClean="0"/>
              <a:t>TGFT-Using-Service-Specific Metadata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3663" y="855663"/>
            <a:ext cx="8307387" cy="2373312"/>
          </a:xfrm>
        </p:spPr>
        <p:txBody>
          <a:bodyPr/>
          <a:lstStyle/>
          <a:p>
            <a:pPr>
              <a:defRPr/>
            </a:pPr>
            <a:r>
              <a:rPr lang="en-US" altLang="en-US" sz="1800" dirty="0" smtClean="0"/>
              <a:t>Two TGFT XFDU extension schema types are defined</a:t>
            </a:r>
            <a:endParaRPr lang="en-US" altLang="en-US" sz="1800" dirty="0"/>
          </a:p>
          <a:p>
            <a:pPr lvl="1">
              <a:defRPr/>
            </a:pPr>
            <a:r>
              <a:rPr lang="en-US" altLang="en-US" sz="1600" dirty="0" err="1" smtClean="0"/>
              <a:t>TgftXfduExtensionType</a:t>
            </a:r>
            <a:r>
              <a:rPr lang="en-US" altLang="en-US" sz="1600" dirty="0" smtClean="0"/>
              <a:t> to add TGFT-standard metadata parameters that apply to the XFDU Package as a whole</a:t>
            </a:r>
          </a:p>
          <a:p>
            <a:pPr lvl="1">
              <a:defRPr/>
            </a:pPr>
            <a:r>
              <a:rPr lang="en-US" altLang="en-US" sz="1600" dirty="0" err="1" smtClean="0"/>
              <a:t>TgftContentUnitExtensionType</a:t>
            </a:r>
            <a:r>
              <a:rPr lang="en-US" altLang="en-US" sz="1600" dirty="0" smtClean="0"/>
              <a:t> to add metadata parameters that apply to individual payload data files</a:t>
            </a:r>
          </a:p>
          <a:p>
            <a:pPr lvl="1">
              <a:defRPr/>
            </a:pPr>
            <a:r>
              <a:rPr lang="en-US" altLang="en-US" sz="1600" dirty="0" smtClean="0"/>
              <a:t>Actual TGFT parameters of both schema types are still TBD: the following are examples</a:t>
            </a:r>
            <a:endParaRPr lang="en-US" altLang="en-US" sz="16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67"/>
          <a:stretch/>
        </p:blipFill>
        <p:spPr>
          <a:xfrm>
            <a:off x="981075" y="3057525"/>
            <a:ext cx="3848100" cy="1000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04"/>
          <a:stretch/>
        </p:blipFill>
        <p:spPr>
          <a:xfrm>
            <a:off x="766762" y="4433888"/>
            <a:ext cx="6619875" cy="144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50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2" y="1160462"/>
            <a:ext cx="8212137" cy="4878387"/>
          </a:xfrm>
        </p:spPr>
        <p:txBody>
          <a:bodyPr/>
          <a:lstStyle/>
          <a:p>
            <a:r>
              <a:rPr lang="en-US" sz="1800" dirty="0" smtClean="0"/>
              <a:t>Number of Files: Not covered by XFDU standard; could be added to </a:t>
            </a:r>
            <a:r>
              <a:rPr lang="en-US" altLang="en-US" sz="1800" dirty="0" err="1" smtClean="0"/>
              <a:t>TgftXfduExtensionType</a:t>
            </a:r>
            <a:endParaRPr lang="en-US" altLang="en-US" sz="1800" dirty="0" smtClean="0"/>
          </a:p>
          <a:p>
            <a:r>
              <a:rPr lang="en-US" sz="1800" dirty="0" smtClean="0"/>
              <a:t>File Name: Covered by XFDU standard</a:t>
            </a:r>
          </a:p>
          <a:p>
            <a:r>
              <a:rPr lang="en-US" sz="1800" dirty="0" smtClean="0"/>
              <a:t>File version: </a:t>
            </a:r>
            <a:r>
              <a:rPr lang="en-US" sz="1800" dirty="0"/>
              <a:t>Not covered by XFDU standard; could be added to </a:t>
            </a:r>
            <a:r>
              <a:rPr lang="en-US" altLang="en-US" sz="1800" dirty="0" err="1" smtClean="0"/>
              <a:t>TgftContentUnitExtensionType</a:t>
            </a:r>
            <a:endParaRPr lang="en-US" altLang="en-US" sz="1800" dirty="0" smtClean="0"/>
          </a:p>
          <a:p>
            <a:r>
              <a:rPr lang="en-US" sz="1800" dirty="0" smtClean="0"/>
              <a:t>Creation Date (of individual payload files): </a:t>
            </a:r>
            <a:r>
              <a:rPr lang="en-US" sz="1800" dirty="0"/>
              <a:t>Not covered by XFDU standard; could be added to </a:t>
            </a:r>
            <a:r>
              <a:rPr lang="en-US" altLang="en-US" sz="1800" dirty="0" err="1" smtClean="0"/>
              <a:t>TgftContentUnitExtensionType</a:t>
            </a:r>
            <a:endParaRPr lang="en-US" altLang="en-US" sz="1800" dirty="0" smtClean="0"/>
          </a:p>
          <a:p>
            <a:r>
              <a:rPr lang="en-US" sz="1800" dirty="0" smtClean="0"/>
              <a:t>File Content Type (not sure what this means. XFDU has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mime</a:t>
            </a:r>
            <a:r>
              <a:rPr lang="en-US" sz="1800" dirty="0" smtClean="0"/>
              <a:t> and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unitType</a:t>
            </a:r>
            <a:r>
              <a:rPr lang="en-US" sz="1800" dirty="0" smtClean="0"/>
              <a:t> attributes that may service this purpose)</a:t>
            </a:r>
          </a:p>
          <a:p>
            <a:r>
              <a:rPr lang="en-US" sz="1800" dirty="0" smtClean="0"/>
              <a:t>File size: </a:t>
            </a:r>
            <a:r>
              <a:rPr lang="en-US" sz="1800" dirty="0"/>
              <a:t>Covered by XFDU </a:t>
            </a:r>
            <a:r>
              <a:rPr lang="en-US" sz="1800" dirty="0" smtClean="0"/>
              <a:t>standard</a:t>
            </a:r>
          </a:p>
          <a:p>
            <a:r>
              <a:rPr lang="en-US" sz="1800" dirty="0" smtClean="0"/>
              <a:t>File encoding (binary, ASCII, etc.): </a:t>
            </a:r>
            <a:r>
              <a:rPr lang="en-US" sz="1800" dirty="0"/>
              <a:t>Not covered by XFDU standard; could be added to </a:t>
            </a:r>
            <a:r>
              <a:rPr lang="en-US" altLang="en-US" sz="1800" dirty="0" err="1" smtClean="0"/>
              <a:t>TgftContentUnitExtensionType</a:t>
            </a:r>
            <a:endParaRPr lang="en-US" altLang="en-US" sz="1800" dirty="0" smtClean="0"/>
          </a:p>
          <a:p>
            <a:r>
              <a:rPr lang="en-US" sz="1800" dirty="0" smtClean="0"/>
              <a:t>Security Credentials (per each payload data file?): </a:t>
            </a:r>
            <a:r>
              <a:rPr lang="en-US" sz="1800" dirty="0"/>
              <a:t>Not covered by XFDU standard; could be added to </a:t>
            </a:r>
            <a:r>
              <a:rPr lang="en-US" altLang="en-US" sz="1800" dirty="0" err="1"/>
              <a:t>TgftContentUnitExtensionType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648575" cy="611188"/>
          </a:xfrm>
        </p:spPr>
        <p:txBody>
          <a:bodyPr/>
          <a:lstStyle/>
          <a:p>
            <a:r>
              <a:rPr lang="en-US" sz="2400" dirty="0" smtClean="0"/>
              <a:t>Candidate TGFT XFDU Extension Metadata Parameters Identified at Rome Meeting (1 of 2)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55192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648575" cy="611188"/>
          </a:xfrm>
        </p:spPr>
        <p:txBody>
          <a:bodyPr/>
          <a:lstStyle/>
          <a:p>
            <a:r>
              <a:rPr lang="en-US" sz="2400" dirty="0" smtClean="0"/>
              <a:t>Candidate TGFT XFDU Extension Metadata Parameters Identified at Rome Meeting (2 of 2)</a:t>
            </a:r>
            <a:endParaRPr lang="en-US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69862" y="1160462"/>
            <a:ext cx="8212137" cy="4878387"/>
          </a:xfrm>
        </p:spPr>
        <p:txBody>
          <a:bodyPr/>
          <a:lstStyle/>
          <a:p>
            <a:r>
              <a:rPr lang="en-US" sz="1800" dirty="0" smtClean="0"/>
              <a:t>Originator: Not covered by XFDU standard; could be added to </a:t>
            </a:r>
            <a:r>
              <a:rPr lang="en-US" altLang="en-US" sz="1800" dirty="0" err="1" smtClean="0"/>
              <a:t>TgftXfduExtensionType</a:t>
            </a:r>
            <a:endParaRPr lang="en-US" altLang="en-US" sz="1800" dirty="0" smtClean="0"/>
          </a:p>
          <a:p>
            <a:r>
              <a:rPr lang="en-US" sz="1800" dirty="0" smtClean="0"/>
              <a:t>Recipient: </a:t>
            </a:r>
            <a:r>
              <a:rPr lang="en-US" sz="1800" dirty="0"/>
              <a:t>Not covered by XFDU standard; could be added to </a:t>
            </a:r>
            <a:r>
              <a:rPr lang="en-US" altLang="en-US" sz="1800" dirty="0" err="1"/>
              <a:t>TgftXfduExtensionType</a:t>
            </a:r>
            <a:r>
              <a:rPr lang="en-US" altLang="en-US" sz="1800" dirty="0"/>
              <a:t> </a:t>
            </a:r>
            <a:endParaRPr lang="en-US" altLang="en-US" sz="1800" dirty="0" smtClean="0"/>
          </a:p>
          <a:p>
            <a:r>
              <a:rPr lang="en-US" sz="1800" dirty="0" smtClean="0"/>
              <a:t>Valid dates (start/end times): </a:t>
            </a:r>
            <a:r>
              <a:rPr lang="en-US" sz="1800" dirty="0"/>
              <a:t>Not covered by XFDU standard; </a:t>
            </a:r>
            <a:endParaRPr lang="en-US" sz="1800" dirty="0" smtClean="0"/>
          </a:p>
          <a:p>
            <a:pPr lvl="1"/>
            <a:r>
              <a:rPr lang="en-US" sz="1600" dirty="0" smtClean="0"/>
              <a:t>Is this for the whole XFDU Package or for each individual payload data file?</a:t>
            </a:r>
            <a:endParaRPr lang="en-US" altLang="en-US" sz="1600" dirty="0" smtClean="0"/>
          </a:p>
          <a:p>
            <a:r>
              <a:rPr lang="en-US" sz="1800" dirty="0" smtClean="0"/>
              <a:t>Description/Reason: Presumably covered by the various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US" sz="1800" dirty="0" smtClean="0"/>
              <a:t> attributes</a:t>
            </a:r>
            <a:endParaRPr lang="en-US" altLang="en-US" sz="1800" dirty="0" smtClean="0"/>
          </a:p>
          <a:p>
            <a:r>
              <a:rPr lang="en-US" sz="1800" dirty="0" smtClean="0"/>
              <a:t>Checksum: </a:t>
            </a:r>
            <a:r>
              <a:rPr lang="en-US" sz="1800" dirty="0"/>
              <a:t>Covered by XFDU </a:t>
            </a:r>
            <a:r>
              <a:rPr lang="en-US" sz="1800" dirty="0" smtClean="0"/>
              <a:t>standard</a:t>
            </a:r>
          </a:p>
          <a:p>
            <a:r>
              <a:rPr lang="en-US" sz="1800" dirty="0" smtClean="0"/>
              <a:t>Category: </a:t>
            </a:r>
            <a:r>
              <a:rPr lang="en-US" sz="1800" dirty="0"/>
              <a:t>Not covered by XFDU standard; </a:t>
            </a:r>
            <a:r>
              <a:rPr lang="en-US" sz="1800" dirty="0" smtClean="0"/>
              <a:t>what does this mean? (could </a:t>
            </a:r>
            <a:r>
              <a:rPr lang="en-US" sz="1800" dirty="0"/>
              <a:t>be added to </a:t>
            </a:r>
            <a:r>
              <a:rPr lang="en-US" altLang="en-US" sz="1800" dirty="0" err="1" smtClean="0"/>
              <a:t>TgftContentUnitExtensionType</a:t>
            </a:r>
            <a:r>
              <a:rPr lang="en-US" altLang="en-US" sz="1800" dirty="0" smtClean="0"/>
              <a:t>)</a:t>
            </a:r>
          </a:p>
          <a:p>
            <a:r>
              <a:rPr lang="en-US" sz="1800" dirty="0" smtClean="0"/>
              <a:t>Identifier: Multiple identifiers throughout the XFDU Manifest, but do they service the purpose intended by this? </a:t>
            </a:r>
          </a:p>
          <a:p>
            <a:r>
              <a:rPr lang="en-US" sz="1800" dirty="0" smtClean="0"/>
              <a:t>Sequence Number: Covered by the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order</a:t>
            </a:r>
            <a:r>
              <a:rPr lang="en-US" sz="1800" dirty="0" smtClean="0"/>
              <a:t> attribute of the Content Unit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605840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6677025" cy="611188"/>
          </a:xfrm>
        </p:spPr>
        <p:txBody>
          <a:bodyPr/>
          <a:lstStyle/>
          <a:p>
            <a:r>
              <a:rPr lang="en-US" sz="2400" dirty="0"/>
              <a:t>Example XFDU </a:t>
            </a:r>
            <a:r>
              <a:rPr lang="en-US" sz="2400" dirty="0" smtClean="0"/>
              <a:t>Manifest (</a:t>
            </a:r>
            <a:r>
              <a:rPr lang="en-US" sz="2400" dirty="0" err="1" smtClean="0"/>
              <a:t>XmlSpy</a:t>
            </a:r>
            <a:r>
              <a:rPr lang="en-US" sz="2400" dirty="0" smtClean="0"/>
              <a:t> Grid View)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49" y="1104900"/>
            <a:ext cx="8095726" cy="5560637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3886200" y="4096265"/>
            <a:ext cx="383059" cy="210065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150974" y="4201298"/>
            <a:ext cx="1118285" cy="1464275"/>
            <a:chOff x="3150974" y="4201298"/>
            <a:chExt cx="1118285" cy="1464275"/>
          </a:xfrm>
        </p:grpSpPr>
        <p:sp>
          <p:nvSpPr>
            <p:cNvPr id="7" name="Oval 6"/>
            <p:cNvSpPr/>
            <p:nvPr/>
          </p:nvSpPr>
          <p:spPr bwMode="auto">
            <a:xfrm>
              <a:off x="3150974" y="5511115"/>
              <a:ext cx="395416" cy="154458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9" name="Elbow Connector 8"/>
            <p:cNvCxnSpPr>
              <a:stCxn id="6" idx="6"/>
              <a:endCxn id="7" idx="6"/>
            </p:cNvCxnSpPr>
            <p:nvPr/>
          </p:nvCxnSpPr>
          <p:spPr bwMode="auto">
            <a:xfrm flipH="1">
              <a:off x="3546390" y="4201298"/>
              <a:ext cx="722869" cy="1387046"/>
            </a:xfrm>
            <a:prstGeom prst="bentConnector3">
              <a:avLst>
                <a:gd name="adj1" fmla="val -289744"/>
              </a:avLst>
            </a:prstGeom>
            <a:solidFill>
              <a:srgbClr val="4899FF">
                <a:alpha val="50000"/>
              </a:srgb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12" name="Oval 11"/>
          <p:cNvSpPr/>
          <p:nvPr/>
        </p:nvSpPr>
        <p:spPr bwMode="auto">
          <a:xfrm>
            <a:off x="3155092" y="3453714"/>
            <a:ext cx="595184" cy="14828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3134498" y="3527855"/>
            <a:ext cx="615778" cy="1062680"/>
            <a:chOff x="3134498" y="3527855"/>
            <a:chExt cx="615778" cy="1062680"/>
          </a:xfrm>
        </p:grpSpPr>
        <p:sp>
          <p:nvSpPr>
            <p:cNvPr id="13" name="Oval 12"/>
            <p:cNvSpPr/>
            <p:nvPr/>
          </p:nvSpPr>
          <p:spPr bwMode="auto">
            <a:xfrm>
              <a:off x="3134498" y="4411363"/>
              <a:ext cx="595184" cy="179172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cxnSp>
          <p:nvCxnSpPr>
            <p:cNvPr id="14" name="Elbow Connector 13"/>
            <p:cNvCxnSpPr>
              <a:stCxn id="12" idx="6"/>
              <a:endCxn id="13" idx="6"/>
            </p:cNvCxnSpPr>
            <p:nvPr/>
          </p:nvCxnSpPr>
          <p:spPr bwMode="auto">
            <a:xfrm flipH="1">
              <a:off x="3729682" y="3527855"/>
              <a:ext cx="20594" cy="973094"/>
            </a:xfrm>
            <a:prstGeom prst="bentConnector3">
              <a:avLst>
                <a:gd name="adj1" fmla="val -10710309"/>
              </a:avLst>
            </a:prstGeom>
            <a:solidFill>
              <a:srgbClr val="4899FF">
                <a:alpha val="50000"/>
              </a:srgb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23" name="Oval 22"/>
          <p:cNvSpPr/>
          <p:nvPr/>
        </p:nvSpPr>
        <p:spPr bwMode="auto">
          <a:xfrm>
            <a:off x="3873843" y="5058033"/>
            <a:ext cx="2156253" cy="179172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6030096" y="5023022"/>
            <a:ext cx="2018524" cy="246221"/>
            <a:chOff x="6030096" y="5023022"/>
            <a:chExt cx="2018524" cy="246221"/>
          </a:xfrm>
        </p:grpSpPr>
        <p:cxnSp>
          <p:nvCxnSpPr>
            <p:cNvPr id="24" name="Elbow Connector 23"/>
            <p:cNvCxnSpPr>
              <a:stCxn id="23" idx="6"/>
              <a:endCxn id="27" idx="1"/>
            </p:cNvCxnSpPr>
            <p:nvPr/>
          </p:nvCxnSpPr>
          <p:spPr bwMode="auto">
            <a:xfrm flipV="1">
              <a:off x="6030096" y="5146133"/>
              <a:ext cx="889689" cy="1486"/>
            </a:xfrm>
            <a:prstGeom prst="bentConnector3">
              <a:avLst>
                <a:gd name="adj1" fmla="val 50000"/>
              </a:avLst>
            </a:prstGeom>
            <a:solidFill>
              <a:srgbClr val="4899FF">
                <a:alpha val="50000"/>
              </a:srgb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6919785" y="5023022"/>
              <a:ext cx="112883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rgbClr val="FF0000"/>
                  </a:solidFill>
                </a:rPr>
                <a:t>SANA repository</a:t>
              </a:r>
              <a:endParaRPr lang="en-US" sz="1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9" name="Oval 28"/>
          <p:cNvSpPr/>
          <p:nvPr/>
        </p:nvSpPr>
        <p:spPr bwMode="auto">
          <a:xfrm>
            <a:off x="4594654" y="6122773"/>
            <a:ext cx="3715265" cy="21212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452287" y="6334897"/>
            <a:ext cx="2222345" cy="371964"/>
            <a:chOff x="6452287" y="6334897"/>
            <a:chExt cx="2222345" cy="371964"/>
          </a:xfrm>
        </p:grpSpPr>
        <p:sp>
          <p:nvSpPr>
            <p:cNvPr id="30" name="TextBox 29"/>
            <p:cNvSpPr txBox="1"/>
            <p:nvPr/>
          </p:nvSpPr>
          <p:spPr>
            <a:xfrm>
              <a:off x="6713839" y="6491417"/>
              <a:ext cx="196079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rgbClr val="FF0000"/>
                  </a:solidFill>
                </a:rPr>
                <a:t>TDM file embedded in XFDU Package </a:t>
              </a:r>
              <a:endParaRPr lang="en-US" sz="800" dirty="0">
                <a:solidFill>
                  <a:srgbClr val="FF0000"/>
                </a:solidFill>
              </a:endParaRPr>
            </a:p>
          </p:txBody>
        </p:sp>
        <p:cxnSp>
          <p:nvCxnSpPr>
            <p:cNvPr id="31" name="Elbow Connector 30"/>
            <p:cNvCxnSpPr>
              <a:stCxn id="29" idx="4"/>
              <a:endCxn id="30" idx="1"/>
            </p:cNvCxnSpPr>
            <p:nvPr/>
          </p:nvCxnSpPr>
          <p:spPr bwMode="auto">
            <a:xfrm rot="16200000" flipH="1">
              <a:off x="6450942" y="6336242"/>
              <a:ext cx="264242" cy="261552"/>
            </a:xfrm>
            <a:prstGeom prst="bentConnector2">
              <a:avLst/>
            </a:prstGeom>
            <a:solidFill>
              <a:srgbClr val="4899FF">
                <a:alpha val="50000"/>
              </a:srgb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38" name="TextBox 37"/>
          <p:cNvSpPr txBox="1"/>
          <p:nvPr/>
        </p:nvSpPr>
        <p:spPr>
          <a:xfrm>
            <a:off x="7970107" y="6142501"/>
            <a:ext cx="34657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.</a:t>
            </a:r>
            <a:r>
              <a:rPr lang="en-US" sz="600" b="1" dirty="0" err="1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tdm</a:t>
            </a:r>
            <a:endParaRPr lang="en-US" sz="600" b="1" dirty="0">
              <a:solidFill>
                <a:schemeClr val="bg2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455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23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0350"/>
            <a:ext cx="7229475" cy="611188"/>
          </a:xfrm>
        </p:spPr>
        <p:txBody>
          <a:bodyPr/>
          <a:lstStyle/>
          <a:p>
            <a:r>
              <a:rPr lang="en-US" sz="2400" dirty="0" smtClean="0"/>
              <a:t>Outline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87" y="1189038"/>
            <a:ext cx="8135937" cy="5059362"/>
          </a:xfrm>
        </p:spPr>
        <p:txBody>
          <a:bodyPr/>
          <a:lstStyle/>
          <a:p>
            <a:r>
              <a:rPr lang="en-US" dirty="0" smtClean="0"/>
              <a:t>Concept for using XFDUs for TGFT</a:t>
            </a:r>
          </a:p>
          <a:p>
            <a:r>
              <a:rPr lang="en-US" dirty="0" smtClean="0"/>
              <a:t>Simplification of XFDU Manifest for TGFT (component by component)</a:t>
            </a:r>
          </a:p>
          <a:p>
            <a:r>
              <a:rPr lang="en-US" dirty="0" smtClean="0"/>
              <a:t>File naming conventions</a:t>
            </a:r>
            <a:endParaRPr lang="en-US" dirty="0" smtClean="0"/>
          </a:p>
          <a:p>
            <a:r>
              <a:rPr lang="en-US" dirty="0" smtClean="0"/>
              <a:t>Extending XFDU with TGFT-specific and TGFT-using-service-specific metadata</a:t>
            </a:r>
          </a:p>
          <a:p>
            <a:r>
              <a:rPr lang="en-US" dirty="0" smtClean="0"/>
              <a:t>Example XFDU Manifest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77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153275" cy="611188"/>
          </a:xfrm>
        </p:spPr>
        <p:txBody>
          <a:bodyPr/>
          <a:lstStyle/>
          <a:p>
            <a:r>
              <a:rPr lang="en-US" sz="2400" dirty="0"/>
              <a:t>Concept for using XFDUs for </a:t>
            </a:r>
            <a:r>
              <a:rPr lang="en-US" sz="2400" dirty="0" smtClean="0"/>
              <a:t>TGFT (1 of 2)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t="5833" r="4882" b="7778"/>
          <a:stretch/>
        </p:blipFill>
        <p:spPr>
          <a:xfrm>
            <a:off x="904875" y="1156456"/>
            <a:ext cx="7362826" cy="551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54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EF2402-9C3B-4ACB-9ECE-8F95E7A6824F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dirty="0" smtClean="0">
              <a:latin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260350"/>
            <a:ext cx="715327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D0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D0A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D0A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D0A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D0A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D0A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D0A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D0A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D0A"/>
                </a:solidFill>
                <a:latin typeface="Arial" charset="0"/>
              </a:defRPr>
            </a:lvl9pPr>
          </a:lstStyle>
          <a:p>
            <a:r>
              <a:rPr lang="en-US" sz="2400" kern="0" dirty="0" smtClean="0"/>
              <a:t>Concept for using XFDUs for TGFT (2 of 2)</a:t>
            </a:r>
            <a:endParaRPr lang="en-US" sz="2400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3" t="1805" r="2284" b="3750"/>
          <a:stretch/>
        </p:blipFill>
        <p:spPr>
          <a:xfrm>
            <a:off x="1400174" y="1179482"/>
            <a:ext cx="7410451" cy="559279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60350"/>
            <a:ext cx="7305676" cy="611188"/>
          </a:xfrm>
        </p:spPr>
        <p:txBody>
          <a:bodyPr/>
          <a:lstStyle/>
          <a:p>
            <a:r>
              <a:rPr lang="en-US" sz="2400" dirty="0"/>
              <a:t>Simplification of XFDU </a:t>
            </a:r>
            <a:r>
              <a:rPr lang="en-US" sz="2400" dirty="0" smtClean="0"/>
              <a:t>Manifest for </a:t>
            </a:r>
            <a:r>
              <a:rPr lang="en-US" sz="2400" dirty="0"/>
              <a:t>TGFT </a:t>
            </a:r>
            <a:r>
              <a:rPr lang="en-US" sz="2400" dirty="0" smtClean="0"/>
              <a:t>(Component </a:t>
            </a:r>
            <a:r>
              <a:rPr lang="en-US" sz="2400" dirty="0"/>
              <a:t>by </a:t>
            </a:r>
            <a:r>
              <a:rPr lang="en-US" sz="2400" dirty="0" smtClean="0"/>
              <a:t>Component</a:t>
            </a:r>
            <a:r>
              <a:rPr lang="en-US" sz="24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0" y="925512"/>
            <a:ext cx="8934450" cy="573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78000" tIns="288000" rIns="91435" bIns="45718"/>
          <a:lstStyle>
            <a:lvl1pPr marL="228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sz="2000" kern="0" dirty="0" smtClean="0"/>
              <a:t>In the Tech Note, section 2 provides the rationale fro inclusion/exclusion of attributes and parameters, and section 3 provides the resulting composition rules</a:t>
            </a:r>
          </a:p>
          <a:p>
            <a:pPr>
              <a:defRPr/>
            </a:pPr>
            <a:r>
              <a:rPr lang="en-US" altLang="en-US" sz="2000" kern="0" dirty="0" smtClean="0"/>
              <a:t>The standard CCSDS XFDU Manifest comprises five major components</a:t>
            </a:r>
          </a:p>
          <a:p>
            <a:pPr lvl="1">
              <a:defRPr/>
            </a:pPr>
            <a:r>
              <a:rPr lang="en-US" altLang="en-US" sz="1800" kern="0" dirty="0" smtClean="0"/>
              <a:t>Package Header</a:t>
            </a:r>
          </a:p>
          <a:p>
            <a:pPr lvl="1">
              <a:defRPr/>
            </a:pPr>
            <a:r>
              <a:rPr lang="en-US" altLang="en-US" sz="1800" kern="0" dirty="0" smtClean="0"/>
              <a:t>Information Package Map</a:t>
            </a:r>
          </a:p>
          <a:p>
            <a:pPr lvl="1">
              <a:defRPr/>
            </a:pPr>
            <a:r>
              <a:rPr lang="en-US" altLang="en-US" sz="1800" kern="0" dirty="0"/>
              <a:t>Data Object Section </a:t>
            </a:r>
          </a:p>
          <a:p>
            <a:pPr lvl="1">
              <a:defRPr/>
            </a:pPr>
            <a:r>
              <a:rPr lang="en-US" altLang="en-US" sz="1800" kern="0" dirty="0" smtClean="0"/>
              <a:t>Metadata Section</a:t>
            </a:r>
          </a:p>
          <a:p>
            <a:pPr lvl="1">
              <a:defRPr/>
            </a:pPr>
            <a:r>
              <a:rPr lang="en-US" altLang="en-US" sz="1800" kern="0" dirty="0" smtClean="0"/>
              <a:t>Behavior Section</a:t>
            </a:r>
          </a:p>
        </p:txBody>
      </p:sp>
    </p:spTree>
    <p:extLst>
      <p:ext uri="{BB962C8B-B14F-4D97-AF65-F5344CB8AC3E}">
        <p14:creationId xmlns:p14="http://schemas.microsoft.com/office/powerpoint/2010/main" val="26431369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000875" cy="611188"/>
          </a:xfrm>
        </p:spPr>
        <p:txBody>
          <a:bodyPr/>
          <a:lstStyle/>
          <a:p>
            <a:r>
              <a:rPr lang="en-GB" altLang="en-US" sz="2400" dirty="0" smtClean="0"/>
              <a:t>Top-Level XFDU Manifest Schema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3"/>
          <a:stretch/>
        </p:blipFill>
        <p:spPr>
          <a:xfrm>
            <a:off x="547209" y="1314450"/>
            <a:ext cx="4796316" cy="5038612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2009776" y="2590800"/>
            <a:ext cx="838199" cy="342900"/>
            <a:chOff x="6305551" y="1666875"/>
            <a:chExt cx="838199" cy="3429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0" name="Group 19"/>
          <p:cNvGrpSpPr/>
          <p:nvPr/>
        </p:nvGrpSpPr>
        <p:grpSpPr>
          <a:xfrm>
            <a:off x="2000251" y="2200275"/>
            <a:ext cx="838199" cy="342900"/>
            <a:chOff x="6305551" y="1666875"/>
            <a:chExt cx="838199" cy="342900"/>
          </a:xfrm>
        </p:grpSpPr>
        <p:cxnSp>
          <p:nvCxnSpPr>
            <p:cNvPr id="21" name="Straight Connector 20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2828925" y="5734050"/>
            <a:ext cx="1619249" cy="314325"/>
            <a:chOff x="6305551" y="1666875"/>
            <a:chExt cx="838199" cy="342900"/>
          </a:xfrm>
        </p:grpSpPr>
        <p:cxnSp>
          <p:nvCxnSpPr>
            <p:cNvPr id="24" name="Straight Connector 23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26" name="Line Callout 1 (Border and Accent Bar) 25"/>
          <p:cNvSpPr/>
          <p:nvPr/>
        </p:nvSpPr>
        <p:spPr bwMode="auto">
          <a:xfrm>
            <a:off x="5419726" y="3114675"/>
            <a:ext cx="3038474" cy="590550"/>
          </a:xfrm>
          <a:prstGeom prst="accentBorderCallout1">
            <a:avLst>
              <a:gd name="adj1" fmla="val 18750"/>
              <a:gd name="adj2" fmla="val -8333"/>
              <a:gd name="adj3" fmla="val 63576"/>
              <a:gd name="adj4" fmla="val -85741"/>
            </a:avLst>
          </a:prstGeom>
          <a:solidFill>
            <a:schemeClr val="tx2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Version of the XFDU specification.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For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TGFT, value is “1.0”</a:t>
            </a:r>
          </a:p>
        </p:txBody>
      </p:sp>
      <p:sp>
        <p:nvSpPr>
          <p:cNvPr id="27" name="Line Callout 1 (Border and Accent Bar) 26"/>
          <p:cNvSpPr/>
          <p:nvPr/>
        </p:nvSpPr>
        <p:spPr bwMode="auto">
          <a:xfrm>
            <a:off x="6572251" y="4933949"/>
            <a:ext cx="1857374" cy="1057275"/>
          </a:xfrm>
          <a:prstGeom prst="accentBorderCallout1">
            <a:avLst>
              <a:gd name="adj1" fmla="val 18750"/>
              <a:gd name="adj2" fmla="val -8333"/>
              <a:gd name="adj3" fmla="val 85988"/>
              <a:gd name="adj4" fmla="val -118123"/>
            </a:avLst>
          </a:prstGeom>
          <a:solidFill>
            <a:schemeClr val="tx2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Intended to contain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executable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code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– not used for TGFT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840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36DC36-AAC3-4E8D-82F7-623833A08C6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60350"/>
            <a:ext cx="7000875" cy="6111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D0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D0A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D0A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D0A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D0A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D0A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D0A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D0A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D0A"/>
                </a:solidFill>
                <a:latin typeface="Arial" charset="0"/>
              </a:defRPr>
            </a:lvl9pPr>
          </a:lstStyle>
          <a:p>
            <a:r>
              <a:rPr lang="en-GB" altLang="en-US" sz="2400" kern="0" smtClean="0"/>
              <a:t>Package Header</a:t>
            </a:r>
            <a:endParaRPr lang="en-US" sz="2400" kern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73"/>
          <a:stretch/>
        </p:blipFill>
        <p:spPr>
          <a:xfrm>
            <a:off x="1808731" y="1190623"/>
            <a:ext cx="6511411" cy="4972051"/>
          </a:xfrm>
          <a:prstGeom prst="rect">
            <a:avLst/>
          </a:prstGeom>
        </p:spPr>
      </p:pic>
      <p:sp>
        <p:nvSpPr>
          <p:cNvPr id="7" name="Line Callout 1 (Border and Accent Bar) 6"/>
          <p:cNvSpPr/>
          <p:nvPr/>
        </p:nvSpPr>
        <p:spPr bwMode="auto">
          <a:xfrm>
            <a:off x="4895849" y="1171575"/>
            <a:ext cx="4086225" cy="457200"/>
          </a:xfrm>
          <a:prstGeom prst="accentBorderCallout1">
            <a:avLst>
              <a:gd name="adj1" fmla="val 18750"/>
              <a:gd name="adj2" fmla="val -8333"/>
              <a:gd name="adj3" fmla="val 72024"/>
              <a:gd name="adj4" fmla="val -28688"/>
            </a:avLst>
          </a:prstGeom>
          <a:solidFill>
            <a:schemeClr val="tx2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For TGFT, default value is “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PkgHdr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”, but services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may redefine (e.g., for sequences of XFDUs)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Line Callout 1 (Border and Accent Bar) 7"/>
          <p:cNvSpPr/>
          <p:nvPr/>
        </p:nvSpPr>
        <p:spPr bwMode="auto">
          <a:xfrm>
            <a:off x="295275" y="5486399"/>
            <a:ext cx="3209925" cy="847725"/>
          </a:xfrm>
          <a:prstGeom prst="accentBorderCallout1">
            <a:avLst>
              <a:gd name="adj1" fmla="val 21131"/>
              <a:gd name="adj2" fmla="val 108284"/>
              <a:gd name="adj3" fmla="val -41245"/>
              <a:gd name="adj4" fmla="val 123702"/>
            </a:avLst>
          </a:prstGeom>
          <a:solidFill>
            <a:schemeClr val="tx2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For TGFT, at least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one instance is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required, containing a required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extension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element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817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7334250" cy="611188"/>
          </a:xfrm>
        </p:spPr>
        <p:txBody>
          <a:bodyPr/>
          <a:lstStyle/>
          <a:p>
            <a:r>
              <a:rPr lang="en-US" altLang="en-US" sz="2400" dirty="0" smtClean="0"/>
              <a:t>Information Package Map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416"/>
          <a:stretch/>
        </p:blipFill>
        <p:spPr>
          <a:xfrm>
            <a:off x="1085801" y="1104900"/>
            <a:ext cx="4657774" cy="5581980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2362200" y="1304058"/>
            <a:ext cx="304800" cy="124691"/>
            <a:chOff x="6305551" y="1666875"/>
            <a:chExt cx="838199" cy="342900"/>
          </a:xfrm>
        </p:grpSpPr>
        <p:cxnSp>
          <p:nvCxnSpPr>
            <p:cNvPr id="26" name="Straight Connector 25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433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5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6000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Char char="o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8633D9-60B9-45B1-8489-4E58AF47B555}" type="slidenum">
              <a:rPr lang="en-US" altLang="en-US" sz="1400" smtClean="0">
                <a:latin typeface="Times New Roman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 smtClean="0">
              <a:latin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381250" y="1627908"/>
            <a:ext cx="304800" cy="124691"/>
            <a:chOff x="6305551" y="1666875"/>
            <a:chExt cx="838199" cy="342900"/>
          </a:xfrm>
        </p:grpSpPr>
        <p:cxnSp>
          <p:nvCxnSpPr>
            <p:cNvPr id="14" name="Straight Connector 13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2419350" y="1799358"/>
            <a:ext cx="304800" cy="124691"/>
            <a:chOff x="6305551" y="1666875"/>
            <a:chExt cx="838199" cy="342900"/>
          </a:xfrm>
        </p:grpSpPr>
        <p:cxnSp>
          <p:nvCxnSpPr>
            <p:cNvPr id="17" name="Straight Connector 16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9" name="Group 18"/>
          <p:cNvGrpSpPr/>
          <p:nvPr/>
        </p:nvGrpSpPr>
        <p:grpSpPr>
          <a:xfrm>
            <a:off x="3543300" y="3837708"/>
            <a:ext cx="304800" cy="124691"/>
            <a:chOff x="6305551" y="1666875"/>
            <a:chExt cx="838199" cy="342900"/>
          </a:xfrm>
        </p:grpSpPr>
        <p:cxnSp>
          <p:nvCxnSpPr>
            <p:cNvPr id="20" name="Straight Connector 19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3543300" y="3990108"/>
            <a:ext cx="304800" cy="124691"/>
            <a:chOff x="6305551" y="1666875"/>
            <a:chExt cx="838199" cy="342900"/>
          </a:xfrm>
        </p:grpSpPr>
        <p:cxnSp>
          <p:nvCxnSpPr>
            <p:cNvPr id="23" name="Straight Connector 22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4114800" y="6466608"/>
            <a:ext cx="304800" cy="124691"/>
            <a:chOff x="6305551" y="1666875"/>
            <a:chExt cx="838199" cy="342900"/>
          </a:xfrm>
        </p:grpSpPr>
        <p:cxnSp>
          <p:nvCxnSpPr>
            <p:cNvPr id="32" name="Straight Connector 31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4" name="Group 33"/>
          <p:cNvGrpSpPr/>
          <p:nvPr/>
        </p:nvGrpSpPr>
        <p:grpSpPr>
          <a:xfrm>
            <a:off x="3952875" y="5333133"/>
            <a:ext cx="304800" cy="124691"/>
            <a:chOff x="6305551" y="1666875"/>
            <a:chExt cx="838199" cy="342900"/>
          </a:xfrm>
        </p:grpSpPr>
        <p:cxnSp>
          <p:nvCxnSpPr>
            <p:cNvPr id="35" name="Straight Connector 34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7" name="Group 36"/>
          <p:cNvGrpSpPr/>
          <p:nvPr/>
        </p:nvGrpSpPr>
        <p:grpSpPr>
          <a:xfrm>
            <a:off x="3600450" y="4466358"/>
            <a:ext cx="304800" cy="124691"/>
            <a:chOff x="6305551" y="1666875"/>
            <a:chExt cx="838199" cy="342900"/>
          </a:xfrm>
        </p:grpSpPr>
        <p:cxnSp>
          <p:nvCxnSpPr>
            <p:cNvPr id="38" name="Straight Connector 37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3543300" y="4132983"/>
            <a:ext cx="304800" cy="124691"/>
            <a:chOff x="6305551" y="1666875"/>
            <a:chExt cx="838199" cy="342900"/>
          </a:xfrm>
        </p:grpSpPr>
        <p:cxnSp>
          <p:nvCxnSpPr>
            <p:cNvPr id="41" name="Straight Connector 40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4" name="Line Callout 1 (Border and Accent Bar) 43"/>
          <p:cNvSpPr/>
          <p:nvPr/>
        </p:nvSpPr>
        <p:spPr bwMode="auto">
          <a:xfrm>
            <a:off x="3762375" y="1219200"/>
            <a:ext cx="3209925" cy="742950"/>
          </a:xfrm>
          <a:prstGeom prst="accentBorderCallout1">
            <a:avLst>
              <a:gd name="adj1" fmla="val 18750"/>
              <a:gd name="adj2" fmla="val -8333"/>
              <a:gd name="adj3" fmla="val 39973"/>
              <a:gd name="adj4" fmla="val -29413"/>
            </a:avLst>
          </a:prstGeom>
          <a:solidFill>
            <a:schemeClr val="tx2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For TGFT, this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is required and is used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to identify the service to which the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XFDU belongs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Line Callout 1 (Border and Accent Bar) 44"/>
          <p:cNvSpPr/>
          <p:nvPr/>
        </p:nvSpPr>
        <p:spPr bwMode="auto">
          <a:xfrm>
            <a:off x="133350" y="4886325"/>
            <a:ext cx="1600200" cy="742950"/>
          </a:xfrm>
          <a:prstGeom prst="accentBorderCallout1">
            <a:avLst>
              <a:gd name="adj1" fmla="val 39263"/>
              <a:gd name="adj2" fmla="val 104723"/>
              <a:gd name="adj3" fmla="val -13873"/>
              <a:gd name="adj4" fmla="val 154063"/>
            </a:avLst>
          </a:prstGeom>
          <a:solidFill>
            <a:schemeClr val="tx2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One Content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Unit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per payload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data file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Line Callout 1 (Border and Accent Bar) 45"/>
          <p:cNvSpPr/>
          <p:nvPr/>
        </p:nvSpPr>
        <p:spPr bwMode="auto">
          <a:xfrm>
            <a:off x="295275" y="5905500"/>
            <a:ext cx="1809750" cy="742950"/>
          </a:xfrm>
          <a:prstGeom prst="accentBorderCallout1">
            <a:avLst>
              <a:gd name="adj1" fmla="val 39263"/>
              <a:gd name="adj2" fmla="val 104723"/>
              <a:gd name="adj3" fmla="val 22024"/>
              <a:gd name="adj4" fmla="val 201733"/>
            </a:avLst>
          </a:prstGeom>
          <a:solidFill>
            <a:schemeClr val="tx2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For TGFT, only one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Data Object per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Content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Unit </a:t>
            </a:r>
          </a:p>
        </p:txBody>
      </p:sp>
      <p:sp>
        <p:nvSpPr>
          <p:cNvPr id="47" name="Line Callout 1 (Border and Accent Bar) 46"/>
          <p:cNvSpPr/>
          <p:nvPr/>
        </p:nvSpPr>
        <p:spPr bwMode="auto">
          <a:xfrm>
            <a:off x="5838825" y="4019550"/>
            <a:ext cx="3209925" cy="742950"/>
          </a:xfrm>
          <a:prstGeom prst="accentBorderCallout1">
            <a:avLst>
              <a:gd name="adj1" fmla="val 18750"/>
              <a:gd name="adj2" fmla="val -8333"/>
              <a:gd name="adj3" fmla="val 118178"/>
              <a:gd name="adj4" fmla="val -50778"/>
            </a:avLst>
          </a:prstGeom>
          <a:solidFill>
            <a:schemeClr val="tx2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For TGFT, used to add per-payload-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</a:rPr>
              <a:t>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ata-file,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TGFT-specific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and TGFT-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using-service-specific metadata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Line Callout 1 (Border and Accent Bar) 42"/>
          <p:cNvSpPr/>
          <p:nvPr/>
        </p:nvSpPr>
        <p:spPr bwMode="auto">
          <a:xfrm>
            <a:off x="6153151" y="5200649"/>
            <a:ext cx="2686049" cy="847725"/>
          </a:xfrm>
          <a:prstGeom prst="accentBorderCallout1">
            <a:avLst>
              <a:gd name="adj1" fmla="val 18750"/>
              <a:gd name="adj2" fmla="val -8333"/>
              <a:gd name="adj3" fmla="val 106784"/>
              <a:gd name="adj4" fmla="val -34710"/>
            </a:avLst>
          </a:prstGeom>
          <a:solidFill>
            <a:schemeClr val="tx2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Points to Data Object 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for the payload data file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4743450" y="5895108"/>
            <a:ext cx="304800" cy="124691"/>
            <a:chOff x="6305551" y="1666875"/>
            <a:chExt cx="838199" cy="342900"/>
          </a:xfrm>
        </p:grpSpPr>
        <p:cxnSp>
          <p:nvCxnSpPr>
            <p:cNvPr id="49" name="Straight Connector 48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1" name="Line Callout 1 (Border and Accent Bar) 50"/>
          <p:cNvSpPr/>
          <p:nvPr/>
        </p:nvSpPr>
        <p:spPr bwMode="auto">
          <a:xfrm>
            <a:off x="5829300" y="3143250"/>
            <a:ext cx="3209925" cy="742950"/>
          </a:xfrm>
          <a:prstGeom prst="accentBorderCallout1">
            <a:avLst>
              <a:gd name="adj1" fmla="val 18750"/>
              <a:gd name="adj2" fmla="val -8333"/>
              <a:gd name="adj3" fmla="val 156639"/>
              <a:gd name="adj4" fmla="val -59977"/>
            </a:avLst>
          </a:prstGeom>
          <a:solidFill>
            <a:schemeClr val="tx2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Points to the set of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metadataObjects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</a:rPr>
              <a:t>associated with the payload data file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For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this content unit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Line Callout 1 (Border and Accent Bar) 51"/>
          <p:cNvSpPr/>
          <p:nvPr/>
        </p:nvSpPr>
        <p:spPr bwMode="auto">
          <a:xfrm>
            <a:off x="5857875" y="2162175"/>
            <a:ext cx="3209925" cy="742950"/>
          </a:xfrm>
          <a:prstGeom prst="accentBorderCallout1">
            <a:avLst>
              <a:gd name="adj1" fmla="val 18750"/>
              <a:gd name="adj2" fmla="val -8333"/>
              <a:gd name="adj3" fmla="val 145100"/>
              <a:gd name="adj4" fmla="val -61164"/>
            </a:avLst>
          </a:prstGeom>
          <a:solidFill>
            <a:schemeClr val="tx2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For TGFT, required for XFDU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Packages containing more than one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aseline="0" dirty="0" smtClean="0">
                <a:solidFill>
                  <a:schemeClr val="tx1"/>
                </a:solidFill>
              </a:rPr>
              <a:t>Payload data file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3" grpId="0" animBg="1"/>
      <p:bldP spid="51" grpId="0" animBg="1"/>
      <p:bldP spid="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Data Object Section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3EF428-CDC8-4F7A-BAE8-5FA134E3D3D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4"/>
          <a:stretch/>
        </p:blipFill>
        <p:spPr>
          <a:xfrm>
            <a:off x="304799" y="1186946"/>
            <a:ext cx="5298515" cy="5537704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2295525" y="1732683"/>
            <a:ext cx="304800" cy="124691"/>
            <a:chOff x="6305551" y="1666875"/>
            <a:chExt cx="838199" cy="342900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1" name="Group 10"/>
          <p:cNvGrpSpPr/>
          <p:nvPr/>
        </p:nvGrpSpPr>
        <p:grpSpPr>
          <a:xfrm>
            <a:off x="2419350" y="2189883"/>
            <a:ext cx="304800" cy="124691"/>
            <a:chOff x="6305551" y="1666875"/>
            <a:chExt cx="838199" cy="342900"/>
          </a:xfrm>
        </p:grpSpPr>
        <p:cxnSp>
          <p:nvCxnSpPr>
            <p:cNvPr id="12" name="Straight Connector 11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4" name="Group 13"/>
          <p:cNvGrpSpPr/>
          <p:nvPr/>
        </p:nvGrpSpPr>
        <p:grpSpPr>
          <a:xfrm>
            <a:off x="2466975" y="2361333"/>
            <a:ext cx="304800" cy="124691"/>
            <a:chOff x="6305551" y="1666875"/>
            <a:chExt cx="838199" cy="342900"/>
          </a:xfrm>
        </p:grpSpPr>
        <p:cxnSp>
          <p:nvCxnSpPr>
            <p:cNvPr id="15" name="Straight Connector 14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2381250" y="2532783"/>
            <a:ext cx="304800" cy="124691"/>
            <a:chOff x="6305551" y="1666875"/>
            <a:chExt cx="838199" cy="342900"/>
          </a:xfrm>
        </p:grpSpPr>
        <p:cxnSp>
          <p:nvCxnSpPr>
            <p:cNvPr id="18" name="Straight Connector 17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3343275" y="3437658"/>
            <a:ext cx="304800" cy="124691"/>
            <a:chOff x="6305551" y="1666875"/>
            <a:chExt cx="838199" cy="342900"/>
          </a:xfrm>
        </p:grpSpPr>
        <p:cxnSp>
          <p:nvCxnSpPr>
            <p:cNvPr id="24" name="Straight Connector 23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3438525" y="3256683"/>
            <a:ext cx="304800" cy="124691"/>
            <a:chOff x="6305551" y="1666875"/>
            <a:chExt cx="838199" cy="342900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3362325" y="3104283"/>
            <a:ext cx="304800" cy="124691"/>
            <a:chOff x="6305551" y="1666875"/>
            <a:chExt cx="838199" cy="342900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2" name="Group 31"/>
          <p:cNvGrpSpPr/>
          <p:nvPr/>
        </p:nvGrpSpPr>
        <p:grpSpPr>
          <a:xfrm>
            <a:off x="3105150" y="6380883"/>
            <a:ext cx="304800" cy="124691"/>
            <a:chOff x="6305551" y="1666875"/>
            <a:chExt cx="838199" cy="342900"/>
          </a:xfrm>
        </p:grpSpPr>
        <p:cxnSp>
          <p:nvCxnSpPr>
            <p:cNvPr id="33" name="Straight Connector 32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2647950" y="6199908"/>
            <a:ext cx="304800" cy="124691"/>
            <a:chOff x="6305551" y="1666875"/>
            <a:chExt cx="838199" cy="342900"/>
          </a:xfrm>
        </p:grpSpPr>
        <p:cxnSp>
          <p:nvCxnSpPr>
            <p:cNvPr id="36" name="Straight Connector 35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3752850" y="5209308"/>
            <a:ext cx="304800" cy="124691"/>
            <a:chOff x="6305551" y="1666875"/>
            <a:chExt cx="838199" cy="342900"/>
          </a:xfrm>
        </p:grpSpPr>
        <p:cxnSp>
          <p:nvCxnSpPr>
            <p:cNvPr id="39" name="Straight Connector 38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4381500" y="4818783"/>
            <a:ext cx="304800" cy="124691"/>
            <a:chOff x="6305551" y="1666875"/>
            <a:chExt cx="838199" cy="342900"/>
          </a:xfrm>
        </p:grpSpPr>
        <p:cxnSp>
          <p:nvCxnSpPr>
            <p:cNvPr id="42" name="Straight Connector 41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44" name="Group 43"/>
          <p:cNvGrpSpPr/>
          <p:nvPr/>
        </p:nvGrpSpPr>
        <p:grpSpPr>
          <a:xfrm>
            <a:off x="4467225" y="4504458"/>
            <a:ext cx="304800" cy="124691"/>
            <a:chOff x="6305551" y="1666875"/>
            <a:chExt cx="838199" cy="342900"/>
          </a:xfrm>
        </p:grpSpPr>
        <p:cxnSp>
          <p:nvCxnSpPr>
            <p:cNvPr id="45" name="Straight Connector 44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7" name="Line Callout 1 (Border and Accent Bar) 46"/>
          <p:cNvSpPr/>
          <p:nvPr/>
        </p:nvSpPr>
        <p:spPr bwMode="auto">
          <a:xfrm>
            <a:off x="3762374" y="1219200"/>
            <a:ext cx="4943475" cy="742950"/>
          </a:xfrm>
          <a:prstGeom prst="accentBorderCallout1">
            <a:avLst>
              <a:gd name="adj1" fmla="val 18750"/>
              <a:gd name="adj2" fmla="val -8333"/>
              <a:gd name="adj3" fmla="val 54076"/>
              <a:gd name="adj4" fmla="val -23248"/>
            </a:avLst>
          </a:prstGeom>
          <a:solidFill>
            <a:schemeClr val="tx2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Pointed to by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dataObjectID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attribute of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informationPackageMap:contentUnit:dataObjectPointer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aseline="0" dirty="0" smtClean="0">
                <a:solidFill>
                  <a:schemeClr val="tx1"/>
                </a:solidFill>
              </a:rPr>
              <a:t>element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4391025" y="4028208"/>
            <a:ext cx="304800" cy="124691"/>
            <a:chOff x="6305551" y="1666875"/>
            <a:chExt cx="838199" cy="342900"/>
          </a:xfrm>
        </p:grpSpPr>
        <p:cxnSp>
          <p:nvCxnSpPr>
            <p:cNvPr id="49" name="Straight Connector 48"/>
            <p:cNvCxnSpPr/>
            <p:nvPr/>
          </p:nvCxnSpPr>
          <p:spPr bwMode="auto">
            <a:xfrm>
              <a:off x="6334125" y="1666875"/>
              <a:ext cx="800100" cy="342900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flipH="1">
              <a:off x="6305551" y="1704975"/>
              <a:ext cx="838199" cy="200025"/>
            </a:xfrm>
            <a:prstGeom prst="line">
              <a:avLst/>
            </a:prstGeom>
            <a:solidFill>
              <a:srgbClr val="4899FF">
                <a:alpha val="50000"/>
              </a:srgbClr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51" name="Line Callout 1 (Border and Accent Bar) 50"/>
          <p:cNvSpPr/>
          <p:nvPr/>
        </p:nvSpPr>
        <p:spPr bwMode="auto">
          <a:xfrm>
            <a:off x="5895975" y="3448050"/>
            <a:ext cx="2638426" cy="390525"/>
          </a:xfrm>
          <a:prstGeom prst="accentBorderCallout1">
            <a:avLst>
              <a:gd name="adj1" fmla="val 18750"/>
              <a:gd name="adj2" fmla="val -8333"/>
              <a:gd name="adj3" fmla="val 232125"/>
              <a:gd name="adj4" fmla="val -39493"/>
            </a:avLst>
          </a:prstGeom>
          <a:solidFill>
            <a:schemeClr val="tx2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For TGFT, this is always “URL”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Line Callout 1 (Border and Accent Bar) 51"/>
          <p:cNvSpPr/>
          <p:nvPr/>
        </p:nvSpPr>
        <p:spPr bwMode="auto">
          <a:xfrm>
            <a:off x="6029324" y="4067175"/>
            <a:ext cx="2790825" cy="914400"/>
          </a:xfrm>
          <a:prstGeom prst="accentBorderCallout1">
            <a:avLst>
              <a:gd name="adj1" fmla="val 18750"/>
              <a:gd name="adj2" fmla="val -8333"/>
              <a:gd name="adj3" fmla="val 74753"/>
              <a:gd name="adj4" fmla="val -48617"/>
            </a:avLst>
          </a:prstGeom>
          <a:solidFill>
            <a:schemeClr val="tx2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For TGFT, is the URL of the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payload data file within the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same zipped/tarred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</a:rPr>
              <a:t>XFDU Package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Line Callout 1 (Border and Accent Bar) 52"/>
          <p:cNvSpPr/>
          <p:nvPr/>
        </p:nvSpPr>
        <p:spPr bwMode="auto">
          <a:xfrm>
            <a:off x="419100" y="4438650"/>
            <a:ext cx="1400176" cy="952499"/>
          </a:xfrm>
          <a:prstGeom prst="accentBorderCallout1">
            <a:avLst>
              <a:gd name="adj1" fmla="val 30945"/>
              <a:gd name="adj2" fmla="val 103941"/>
              <a:gd name="adj3" fmla="val -25875"/>
              <a:gd name="adj4" fmla="val 159147"/>
            </a:avLst>
          </a:prstGeom>
          <a:solidFill>
            <a:schemeClr val="tx2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For TGFT, only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one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byteStream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per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dataObject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1876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1" grpId="0" animBg="1"/>
      <p:bldP spid="52" grpId="0" animBg="1"/>
      <p:bldP spid="53" grpId="0" animBg="1"/>
    </p:bldLst>
  </p:timing>
</p:sld>
</file>

<file path=ppt/theme/theme1.xml><?xml version="1.0" encoding="utf-8"?>
<a:theme xmlns:a="http://schemas.openxmlformats.org/drawingml/2006/main" name="SLE-SM Service Specification Red 1 - Overview3">
  <a:themeElements>
    <a:clrScheme name="SLE-SM Service Specification Red 1 - Overview3 10">
      <a:dk1>
        <a:srgbClr val="000000"/>
      </a:dk1>
      <a:lt1>
        <a:srgbClr val="FFFFFF"/>
      </a:lt1>
      <a:dk2>
        <a:srgbClr val="FFFFFF"/>
      </a:dk2>
      <a:lt2>
        <a:srgbClr val="022B47"/>
      </a:lt2>
      <a:accent1>
        <a:srgbClr val="0091CA"/>
      </a:accent1>
      <a:accent2>
        <a:srgbClr val="002B47"/>
      </a:accent2>
      <a:accent3>
        <a:srgbClr val="FFFFFF"/>
      </a:accent3>
      <a:accent4>
        <a:srgbClr val="000000"/>
      </a:accent4>
      <a:accent5>
        <a:srgbClr val="AAC7E1"/>
      </a:accent5>
      <a:accent6>
        <a:srgbClr val="00263F"/>
      </a:accent6>
      <a:hlink>
        <a:srgbClr val="000000"/>
      </a:hlink>
      <a:folHlink>
        <a:srgbClr val="000000"/>
      </a:folHlink>
    </a:clrScheme>
    <a:fontScheme name="SLE-SM Service Specification Red 1 - Overview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899FF">
            <a:alpha val="50000"/>
          </a:srgbClr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899FF">
            <a:alpha val="50000"/>
          </a:srgbClr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LE-SM Service Specification Red 1 - Overview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E-SM Service Specification Red 1 - Overview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8">
        <a:dk1>
          <a:srgbClr val="000000"/>
        </a:dk1>
        <a:lt1>
          <a:srgbClr val="FFFFFF"/>
        </a:lt1>
        <a:dk2>
          <a:srgbClr val="0091CA"/>
        </a:dk2>
        <a:lt2>
          <a:srgbClr val="022B47"/>
        </a:lt2>
        <a:accent1>
          <a:srgbClr val="0091CA"/>
        </a:accent1>
        <a:accent2>
          <a:srgbClr val="002B47"/>
        </a:accent2>
        <a:accent3>
          <a:srgbClr val="FFFFFF"/>
        </a:accent3>
        <a:accent4>
          <a:srgbClr val="000000"/>
        </a:accent4>
        <a:accent5>
          <a:srgbClr val="AAC7E1"/>
        </a:accent5>
        <a:accent6>
          <a:srgbClr val="00263F"/>
        </a:accent6>
        <a:hlink>
          <a:srgbClr val="BFED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9">
        <a:dk1>
          <a:srgbClr val="000000"/>
        </a:dk1>
        <a:lt1>
          <a:srgbClr val="FFFFFF"/>
        </a:lt1>
        <a:dk2>
          <a:srgbClr val="FFFFFF"/>
        </a:dk2>
        <a:lt2>
          <a:srgbClr val="022B47"/>
        </a:lt2>
        <a:accent1>
          <a:srgbClr val="0091CA"/>
        </a:accent1>
        <a:accent2>
          <a:srgbClr val="002B47"/>
        </a:accent2>
        <a:accent3>
          <a:srgbClr val="FFFFFF"/>
        </a:accent3>
        <a:accent4>
          <a:srgbClr val="000000"/>
        </a:accent4>
        <a:accent5>
          <a:srgbClr val="AAC7E1"/>
        </a:accent5>
        <a:accent6>
          <a:srgbClr val="00263F"/>
        </a:accent6>
        <a:hlink>
          <a:srgbClr val="BFED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E-SM Service Specification Red 1 - Overview3 10">
        <a:dk1>
          <a:srgbClr val="000000"/>
        </a:dk1>
        <a:lt1>
          <a:srgbClr val="FFFFFF"/>
        </a:lt1>
        <a:dk2>
          <a:srgbClr val="FFFFFF"/>
        </a:dk2>
        <a:lt2>
          <a:srgbClr val="022B47"/>
        </a:lt2>
        <a:accent1>
          <a:srgbClr val="0091CA"/>
        </a:accent1>
        <a:accent2>
          <a:srgbClr val="002B47"/>
        </a:accent2>
        <a:accent3>
          <a:srgbClr val="FFFFFF"/>
        </a:accent3>
        <a:accent4>
          <a:srgbClr val="000000"/>
        </a:accent4>
        <a:accent5>
          <a:srgbClr val="AAC7E1"/>
        </a:accent5>
        <a:accent6>
          <a:srgbClr val="00263F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1" ma:contentTypeDescription="Create a new document." ma:contentTypeScope="" ma:versionID="2ec741695a9a4fd69fe0de2abc0ce0a2">
  <xsd:schema xmlns:xsd="http://www.w3.org/2001/XMLSchema" xmlns:xs="http://www.w3.org/2001/XMLSchema" xmlns:p="http://schemas.microsoft.com/office/2006/metadata/properties" xmlns:ns2="e738c1dd-527b-462d-8f99-0f1c6192028f" targetNamespace="http://schemas.microsoft.com/office/2006/metadata/properties" ma:root="true" ma:fieldsID="018601a662b052e221faacd66e60b3f1" ns2:_="">
    <xsd:import namespace="e738c1dd-527b-462d-8f99-0f1c6192028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8c1dd-527b-462d-8f99-0f1c619202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1C19DF-6625-460B-A79E-E65732C1DDC1}"/>
</file>

<file path=customXml/itemProps2.xml><?xml version="1.0" encoding="utf-8"?>
<ds:datastoreItem xmlns:ds="http://schemas.openxmlformats.org/officeDocument/2006/customXml" ds:itemID="{1F613052-164D-4133-A9C8-A96BFF59A2CD}"/>
</file>

<file path=customXml/itemProps3.xml><?xml version="1.0" encoding="utf-8"?>
<ds:datastoreItem xmlns:ds="http://schemas.openxmlformats.org/officeDocument/2006/customXml" ds:itemID="{88E04797-4507-447B-8A47-0CE4204FCE3A}"/>
</file>

<file path=docProps/app.xml><?xml version="1.0" encoding="utf-8"?>
<Properties xmlns="http://schemas.openxmlformats.org/officeDocument/2006/extended-properties" xmlns:vt="http://schemas.openxmlformats.org/officeDocument/2006/docPropsVTypes">
  <Template>SLE-SM Service Specification Red 1 - Overview3</Template>
  <TotalTime>27019</TotalTime>
  <Words>829</Words>
  <Application>Microsoft Office PowerPoint</Application>
  <PresentationFormat>On-screen Show (4:3)</PresentationFormat>
  <Paragraphs>143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SLE-SM Service Specification Red 1 - Overview3</vt:lpstr>
      <vt:lpstr>XFDU for TGFT</vt:lpstr>
      <vt:lpstr>Outline</vt:lpstr>
      <vt:lpstr>Concept for using XFDUs for TGFT (1 of 2)</vt:lpstr>
      <vt:lpstr>PowerPoint Presentation</vt:lpstr>
      <vt:lpstr>Simplification of XFDU Manifest for TGFT (Component by Component)</vt:lpstr>
      <vt:lpstr>Top-Level XFDU Manifest Schema</vt:lpstr>
      <vt:lpstr>PowerPoint Presentation</vt:lpstr>
      <vt:lpstr>Information Package Map</vt:lpstr>
      <vt:lpstr>Data Object Section</vt:lpstr>
      <vt:lpstr>Metadata Section</vt:lpstr>
      <vt:lpstr>File Naming and Packaging Conventions</vt:lpstr>
      <vt:lpstr>Extending XFDU with TGFT-Specific and TGFT-Using-Service-Specific Metadata</vt:lpstr>
      <vt:lpstr>Candidate TGFT XFDU Extension Metadata Parameters Identified at Rome Meeting (1 of 2)</vt:lpstr>
      <vt:lpstr>Candidate TGFT XFDU Extension Metadata Parameters Identified at Rome Meeting (2 of 2)</vt:lpstr>
      <vt:lpstr>Example XFDU Manifest (XmlSpy Grid View)</vt:lpstr>
    </vt:vector>
  </TitlesOfParts>
  <Company>VEGA Group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SLE SM Service Specification - Red 1  Overview</dc:title>
  <dc:creator>pquintela</dc:creator>
  <cp:keywords>SLE-SM</cp:keywords>
  <cp:lastModifiedBy>John Pietras</cp:lastModifiedBy>
  <cp:revision>740</cp:revision>
  <cp:lastPrinted>2015-11-04T21:03:12Z</cp:lastPrinted>
  <dcterms:created xsi:type="dcterms:W3CDTF">2006-05-15T11:39:39Z</dcterms:created>
  <dcterms:modified xsi:type="dcterms:W3CDTF">2017-05-09T03:32:14Z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0x01010062519C13F5234A43A6B360F5DBB76A87</vt:lpwstr>
  </property>
</Properties>
</file>