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58" r:id="rId5"/>
  </p:sldMasterIdLst>
  <p:notesMasterIdLst>
    <p:notesMasterId r:id="rId11"/>
  </p:notesMasterIdLst>
  <p:handoutMasterIdLst>
    <p:handoutMasterId r:id="rId12"/>
  </p:handoutMasterIdLst>
  <p:sldIdLst>
    <p:sldId id="644" r:id="rId6"/>
    <p:sldId id="659" r:id="rId7"/>
    <p:sldId id="660" r:id="rId8"/>
    <p:sldId id="661" r:id="rId9"/>
    <p:sldId id="662" r:id="rId10"/>
  </p:sldIdLst>
  <p:sldSz cx="9144000" cy="6858000" type="letter"/>
  <p:notesSz cx="7315200" cy="96012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8080"/>
    <a:srgbClr val="5F5F5F"/>
    <a:srgbClr val="B2B2B2"/>
    <a:srgbClr val="FFFF00"/>
    <a:srgbClr val="A6D86E"/>
    <a:srgbClr val="97D256"/>
    <a:srgbClr val="FFFF99"/>
    <a:srgbClr val="008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autoAdjust="0"/>
    <p:restoredTop sz="93591" autoAdjust="0"/>
  </p:normalViewPr>
  <p:slideViewPr>
    <p:cSldViewPr>
      <p:cViewPr varScale="1">
        <p:scale>
          <a:sx n="139" d="100"/>
          <a:sy n="139" d="100"/>
        </p:scale>
        <p:origin x="-882" y="-108"/>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494" y="-72"/>
      </p:cViewPr>
      <p:guideLst>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5"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sldNum" sz="quarter" idx="5"/>
          </p:nvPr>
        </p:nvSpPr>
        <p:spPr>
          <a:noFill/>
        </p:spPr>
        <p:txBody>
          <a:bodyPr/>
          <a:lstStyle/>
          <a:p>
            <a:fld id="{55CAB2D9-3F25-4E52-B6C6-A8F0F24465A8}" type="slidenum">
              <a:rPr lang="en-US" smtClean="0"/>
              <a:pPr/>
              <a:t>1</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50F184A-3E09-4500-951E-290CACA948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0EA7DB8E-5075-4354-95A0-0C3EA6180EA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C040D8F-0D86-4756-B131-D043A31045F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193352B-30E4-4116-9E16-EE112B5023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12F2749-C343-4621-9D19-8A0DACDC26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F3E92332-FE11-4BA3-90E6-942EABC1E7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2557947A-BD3E-41CB-96E6-55ADA2069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7"/>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8" name="Slide Number Placeholder 8"/>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82DB156-1FEE-4915-A27E-5E28A0AD27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4" name="Slide Number Placeholder 4"/>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EEB2ED57-B0AC-456B-9432-63BD1E6FC9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3" name="Slide Number Placeholder 3"/>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97A59C1-726A-49C4-AFD8-3942A77FFA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0" y="0"/>
            <a:ext cx="1295400" cy="569913"/>
          </a:xfrm>
          <a:prstGeom prst="rect">
            <a:avLst/>
          </a:prstGeom>
          <a:noFill/>
          <a:ln w="9525">
            <a:noFill/>
            <a:miter lim="800000"/>
            <a:headEnd/>
            <a:tailEnd/>
          </a:ln>
        </p:spPr>
      </p:pic>
      <p:sp>
        <p:nvSpPr>
          <p:cNvPr id="540649" name="Line 1001"/>
          <p:cNvSpPr>
            <a:spLocks noChangeShapeType="1"/>
          </p:cNvSpPr>
          <p:nvPr userDrawn="1"/>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pic>
        <p:nvPicPr>
          <p:cNvPr id="1029" name="Picture 1" descr="part1"/>
          <p:cNvPicPr>
            <a:picLocks noChangeAspect="1" noChangeArrowheads="1"/>
          </p:cNvPicPr>
          <p:nvPr userDrawn="1"/>
        </p:nvPicPr>
        <p:blipFill>
          <a:blip r:embed="rId5" cstate="print"/>
          <a:srcRect/>
          <a:stretch>
            <a:fillRect/>
          </a:stretch>
        </p:blipFill>
        <p:spPr bwMode="auto">
          <a:xfrm>
            <a:off x="3276600" y="6477000"/>
            <a:ext cx="2590800" cy="341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cstate="print"/>
          <a:srcRect/>
          <a:stretch>
            <a:fillRect/>
          </a:stretch>
        </p:blipFill>
        <p:spPr bwMode="auto">
          <a:xfrm>
            <a:off x="3886200" y="76200"/>
            <a:ext cx="1295400" cy="569913"/>
          </a:xfrm>
          <a:prstGeom prst="rect">
            <a:avLst/>
          </a:prstGeom>
          <a:noFill/>
          <a:ln w="9525">
            <a:noFill/>
            <a:miter lim="800000"/>
            <a:headEnd/>
            <a:tailEnd/>
          </a:ln>
        </p:spPr>
      </p:pic>
      <p:sp>
        <p:nvSpPr>
          <p:cNvPr id="19458" name="Rectangle 5"/>
          <p:cNvSpPr>
            <a:spLocks noChangeArrowheads="1"/>
          </p:cNvSpPr>
          <p:nvPr/>
        </p:nvSpPr>
        <p:spPr bwMode="auto">
          <a:xfrm>
            <a:off x="0" y="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59" name="Rectangle 6"/>
          <p:cNvSpPr>
            <a:spLocks noChangeArrowheads="1"/>
          </p:cNvSpPr>
          <p:nvPr/>
        </p:nvSpPr>
        <p:spPr bwMode="auto">
          <a:xfrm>
            <a:off x="7696200" y="0"/>
            <a:ext cx="1447800" cy="6858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60" name="Rectangle 8"/>
          <p:cNvSpPr>
            <a:spLocks noChangeArrowheads="1"/>
          </p:cNvSpPr>
          <p:nvPr/>
        </p:nvSpPr>
        <p:spPr bwMode="auto">
          <a:xfrm>
            <a:off x="7772400" y="624840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929803" name="Text Box 11"/>
          <p:cNvSpPr txBox="1">
            <a:spLocks noChangeArrowheads="1"/>
          </p:cNvSpPr>
          <p:nvPr/>
        </p:nvSpPr>
        <p:spPr bwMode="auto">
          <a:xfrm>
            <a:off x="685800" y="1201510"/>
            <a:ext cx="7597775" cy="1384995"/>
          </a:xfrm>
          <a:prstGeom prst="rect">
            <a:avLst/>
          </a:prstGeom>
          <a:noFill/>
          <a:ln w="76200">
            <a:solidFill>
              <a:srgbClr val="000099"/>
            </a:solidFill>
            <a:miter lim="800000"/>
            <a:headEnd type="none" w="sm" len="sm"/>
            <a:tailEnd type="none" w="sm" len="sm"/>
          </a:ln>
          <a:effectLst/>
        </p:spPr>
        <p:txBody>
          <a:bodyPr>
            <a:spAutoFit/>
          </a:bodyPr>
          <a:lstStyle/>
          <a:p>
            <a:pPr algn="ctr" eaLnBrk="0" hangingPunct="0">
              <a:defRPr/>
            </a:pPr>
            <a:endParaRPr lang="en-US" sz="2800" dirty="0" smtClean="0">
              <a:solidFill>
                <a:srgbClr val="000099"/>
              </a:solidFill>
              <a:effectLst>
                <a:outerShdw blurRad="38100" dist="38100" dir="2700000" algn="tl">
                  <a:srgbClr val="C0C0C0"/>
                </a:outerShdw>
              </a:effectLst>
              <a:latin typeface="Calibri" pitchFamily="34" charset="0"/>
            </a:endParaRPr>
          </a:p>
          <a:p>
            <a:pPr algn="ctr" eaLnBrk="0" hangingPunct="0">
              <a:defRPr/>
            </a:pPr>
            <a:r>
              <a:rPr lang="en-US" sz="2800" dirty="0">
                <a:solidFill>
                  <a:srgbClr val="000099"/>
                </a:solidFill>
                <a:effectLst>
                  <a:outerShdw blurRad="38100" dist="38100" dir="2700000" algn="tl">
                    <a:srgbClr val="C0C0C0"/>
                  </a:outerShdw>
                </a:effectLst>
                <a:latin typeface="Calibri" pitchFamily="34" charset="0"/>
              </a:rPr>
              <a:t>AI #</a:t>
            </a:r>
            <a:r>
              <a:rPr lang="en-US" sz="2800" dirty="0" smtClean="0">
                <a:solidFill>
                  <a:srgbClr val="000099"/>
                </a:solidFill>
                <a:effectLst>
                  <a:outerShdw blurRad="38100" dist="38100" dir="2700000" algn="tl">
                    <a:srgbClr val="C0C0C0"/>
                  </a:outerShdw>
                </a:effectLst>
                <a:latin typeface="Calibri" pitchFamily="34" charset="0"/>
              </a:rPr>
              <a:t>2016-0405-1</a:t>
            </a:r>
            <a:endParaRPr lang="en-US" sz="2800" dirty="0" smtClean="0">
              <a:solidFill>
                <a:srgbClr val="000099"/>
              </a:solidFill>
              <a:effectLst>
                <a:outerShdw blurRad="38100" dist="38100" dir="2700000" algn="tl">
                  <a:srgbClr val="C0C0C0"/>
                </a:outerShdw>
              </a:effectLst>
              <a:latin typeface="Calibri" pitchFamily="34" charset="0"/>
            </a:endParaRPr>
          </a:p>
          <a:p>
            <a:pPr algn="ctr" eaLnBrk="0" hangingPunct="0">
              <a:defRPr/>
            </a:pPr>
            <a:r>
              <a:rPr lang="de-DE" sz="2800" dirty="0" err="1" smtClean="0">
                <a:solidFill>
                  <a:srgbClr val="000099"/>
                </a:solidFill>
                <a:effectLst>
                  <a:outerShdw blurRad="38100" dist="38100" dir="2700000" algn="tl">
                    <a:srgbClr val="C0C0C0"/>
                  </a:outerShdw>
                </a:effectLst>
                <a:latin typeface="Calibri" pitchFamily="34" charset="0"/>
              </a:rPr>
              <a:t>Concept</a:t>
            </a:r>
            <a:r>
              <a:rPr lang="de-DE" sz="2800" dirty="0" smtClean="0">
                <a:solidFill>
                  <a:srgbClr val="000099"/>
                </a:solidFill>
                <a:effectLst>
                  <a:outerShdw blurRad="38100" dist="38100" dir="2700000" algn="tl">
                    <a:srgbClr val="C0C0C0"/>
                  </a:outerShdw>
                </a:effectLst>
                <a:latin typeface="Calibri" pitchFamily="34" charset="0"/>
              </a:rPr>
              <a:t> Book vs. </a:t>
            </a:r>
            <a:r>
              <a:rPr lang="de-DE" sz="2800" dirty="0" err="1" smtClean="0">
                <a:solidFill>
                  <a:srgbClr val="000099"/>
                </a:solidFill>
                <a:effectLst>
                  <a:outerShdw blurRad="38100" dist="38100" dir="2700000" algn="tl">
                    <a:srgbClr val="C0C0C0"/>
                  </a:outerShdw>
                </a:effectLst>
                <a:latin typeface="Calibri" pitchFamily="34" charset="0"/>
              </a:rPr>
              <a:t>Configuration</a:t>
            </a:r>
            <a:r>
              <a:rPr lang="de-DE" sz="2800" dirty="0" smtClean="0">
                <a:solidFill>
                  <a:srgbClr val="000099"/>
                </a:solidFill>
                <a:effectLst>
                  <a:outerShdw blurRad="38100" dist="38100" dir="2700000" algn="tl">
                    <a:srgbClr val="C0C0C0"/>
                  </a:outerShdw>
                </a:effectLst>
                <a:latin typeface="Calibri" pitchFamily="34" charset="0"/>
              </a:rPr>
              <a:t> </a:t>
            </a:r>
            <a:r>
              <a:rPr lang="de-DE" sz="2800" dirty="0" err="1" smtClean="0">
                <a:solidFill>
                  <a:srgbClr val="000099"/>
                </a:solidFill>
                <a:effectLst>
                  <a:outerShdw blurRad="38100" dist="38100" dir="2700000" algn="tl">
                    <a:srgbClr val="C0C0C0"/>
                  </a:outerShdw>
                </a:effectLst>
                <a:latin typeface="Calibri" pitchFamily="34" charset="0"/>
              </a:rPr>
              <a:t>Profiles</a:t>
            </a:r>
            <a:endParaRPr lang="en-US" sz="2800" dirty="0">
              <a:solidFill>
                <a:srgbClr val="000099"/>
              </a:solidFill>
              <a:effectLst>
                <a:outerShdw blurRad="38100" dist="38100" dir="2700000" algn="tl">
                  <a:srgbClr val="C0C0C0"/>
                </a:outerShdw>
              </a:effectLst>
              <a:latin typeface="Calibri" pitchFamily="34" charset="0"/>
            </a:endParaRPr>
          </a:p>
        </p:txBody>
      </p:sp>
      <p:sp>
        <p:nvSpPr>
          <p:cNvPr id="19462" name="Text Box 12"/>
          <p:cNvSpPr txBox="1">
            <a:spLocks noChangeArrowheads="1"/>
          </p:cNvSpPr>
          <p:nvPr/>
        </p:nvSpPr>
        <p:spPr bwMode="auto">
          <a:xfrm>
            <a:off x="1754741" y="3313785"/>
            <a:ext cx="5658921" cy="1692771"/>
          </a:xfrm>
          <a:prstGeom prst="rect">
            <a:avLst/>
          </a:prstGeom>
          <a:noFill/>
          <a:ln w="12700">
            <a:noFill/>
            <a:miter lim="800000"/>
            <a:headEnd type="none" w="sm" len="sm"/>
            <a:tailEnd type="none" w="sm" len="sm"/>
          </a:ln>
        </p:spPr>
        <p:txBody>
          <a:bodyPr wrap="none">
            <a:spAutoFit/>
          </a:bodyPr>
          <a:lstStyle/>
          <a:p>
            <a:pPr algn="ctr" eaLnBrk="0" hangingPunct="0"/>
            <a:r>
              <a:rPr lang="en-US" sz="2400" dirty="0" smtClean="0">
                <a:solidFill>
                  <a:srgbClr val="000099"/>
                </a:solidFill>
                <a:latin typeface="Calibri" pitchFamily="34" charset="0"/>
              </a:rPr>
              <a:t>CSS SM </a:t>
            </a:r>
            <a:r>
              <a:rPr lang="en-US" sz="2400" dirty="0" smtClean="0">
                <a:solidFill>
                  <a:srgbClr val="000099"/>
                </a:solidFill>
                <a:latin typeface="Calibri" pitchFamily="34" charset="0"/>
              </a:rPr>
              <a:t>Spring Meetings 2017, San Antonio</a:t>
            </a:r>
            <a:endParaRPr lang="en-US" sz="2400" dirty="0" smtClean="0">
              <a:solidFill>
                <a:srgbClr val="000099"/>
              </a:solidFill>
              <a:latin typeface="Calibri" pitchFamily="34" charset="0"/>
            </a:endParaRPr>
          </a:p>
          <a:p>
            <a:pPr algn="ctr" eaLnBrk="0" hangingPunct="0"/>
            <a:endParaRPr lang="en-US" sz="2400" dirty="0">
              <a:solidFill>
                <a:srgbClr val="000099"/>
              </a:solidFill>
              <a:latin typeface="Calibri" pitchFamily="34" charset="0"/>
            </a:endParaRPr>
          </a:p>
          <a:p>
            <a:pPr algn="ctr" eaLnBrk="0" hangingPunct="0"/>
            <a:endParaRPr lang="en-US" sz="2400" dirty="0" smtClean="0">
              <a:solidFill>
                <a:srgbClr val="000099"/>
              </a:solidFill>
              <a:latin typeface="Calibri" pitchFamily="34" charset="0"/>
            </a:endParaRPr>
          </a:p>
          <a:p>
            <a:pPr algn="ctr" eaLnBrk="0" hangingPunct="0"/>
            <a:r>
              <a:rPr lang="en-US" sz="2000" i="1" dirty="0" smtClean="0">
                <a:solidFill>
                  <a:srgbClr val="000099"/>
                </a:solidFill>
                <a:latin typeface="Calibri" pitchFamily="34" charset="0"/>
              </a:rPr>
              <a:t>Marcin Gnat, DLR/GSOC</a:t>
            </a:r>
          </a:p>
          <a:p>
            <a:pPr algn="ctr" eaLnBrk="0" hangingPunct="0"/>
            <a:endParaRPr lang="en-US" sz="1200" u="sng" dirty="0">
              <a:solidFill>
                <a:srgbClr val="0033CC"/>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Action Item</a:t>
            </a:r>
            <a:r>
              <a:rPr lang="en-US" dirty="0" smtClean="0"/>
              <a:t/>
            </a:r>
            <a:br>
              <a:rPr lang="en-US" dirty="0" smtClean="0"/>
            </a:br>
            <a:endParaRPr lang="en-US" dirty="0"/>
          </a:p>
        </p:txBody>
      </p:sp>
      <p:sp>
        <p:nvSpPr>
          <p:cNvPr id="3" name="TextBox 2"/>
          <p:cNvSpPr txBox="1"/>
          <p:nvPr/>
        </p:nvSpPr>
        <p:spPr>
          <a:xfrm>
            <a:off x="577881" y="932675"/>
            <a:ext cx="8141860" cy="3170099"/>
          </a:xfrm>
          <a:prstGeom prst="rect">
            <a:avLst/>
          </a:prstGeom>
          <a:noFill/>
        </p:spPr>
        <p:txBody>
          <a:bodyPr wrap="square" rtlCol="0">
            <a:spAutoFit/>
          </a:bodyPr>
          <a:lstStyle/>
          <a:p>
            <a:pPr lvl="0"/>
            <a:r>
              <a:rPr lang="en-US" sz="2000" b="0" dirty="0" smtClean="0"/>
              <a:t>AI:</a:t>
            </a:r>
          </a:p>
          <a:p>
            <a:pPr lvl="0"/>
            <a:r>
              <a:rPr lang="en-US" sz="2000" dirty="0"/>
              <a:t>Review the Concept Book  for Service Agreement and Configuration Profile extensibility and check for consistency with the current </a:t>
            </a:r>
            <a:r>
              <a:rPr lang="en-US" sz="2000" dirty="0" smtClean="0"/>
              <a:t>concepts.</a:t>
            </a:r>
          </a:p>
          <a:p>
            <a:pPr lvl="0"/>
            <a:endParaRPr lang="de-DE" sz="2000" b="0" dirty="0"/>
          </a:p>
          <a:p>
            <a:pPr lvl="0"/>
            <a:r>
              <a:rPr lang="de-DE" sz="2000" b="0" dirty="0" err="1" smtClean="0"/>
              <a:t>Reviewed</a:t>
            </a:r>
            <a:r>
              <a:rPr lang="de-DE" sz="2000" b="0" dirty="0" smtClean="0"/>
              <a:t>:</a:t>
            </a:r>
          </a:p>
          <a:p>
            <a:pPr lvl="0"/>
            <a:r>
              <a:rPr lang="de-DE" sz="2000" b="0" dirty="0" smtClean="0"/>
              <a:t>Extensible Space Communication Cross Support – Service Management – </a:t>
            </a:r>
            <a:r>
              <a:rPr lang="de-DE" sz="2000" b="0" dirty="0" err="1" smtClean="0"/>
              <a:t>Concept</a:t>
            </a:r>
            <a:r>
              <a:rPr lang="de-DE" sz="2000" b="0" dirty="0" smtClean="0"/>
              <a:t>, CCSDS 902.0-G-1, September 2014</a:t>
            </a:r>
          </a:p>
          <a:p>
            <a:pPr lvl="0"/>
            <a:endParaRPr lang="de-DE" sz="2000" b="0" dirty="0"/>
          </a:p>
          <a:p>
            <a:pPr lvl="0"/>
            <a:endParaRPr lang="de-DE" sz="2000" b="0" dirty="0"/>
          </a:p>
        </p:txBody>
      </p:sp>
    </p:spTree>
    <p:extLst>
      <p:ext uri="{BB962C8B-B14F-4D97-AF65-F5344CB8AC3E}">
        <p14:creationId xmlns:p14="http://schemas.microsoft.com/office/powerpoint/2010/main" val="2747477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Concept Book vs. </a:t>
            </a:r>
            <a:r>
              <a:rPr lang="en-US" dirty="0" err="1" smtClean="0"/>
              <a:t>Config</a:t>
            </a:r>
            <a:r>
              <a:rPr lang="en-US" dirty="0" smtClean="0"/>
              <a:t> Profile Developments</a:t>
            </a:r>
            <a:r>
              <a:rPr lang="en-US" dirty="0" smtClean="0"/>
              <a:t/>
            </a:r>
            <a:br>
              <a:rPr lang="en-US" dirty="0" smtClean="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32281488"/>
              </p:ext>
            </p:extLst>
          </p:nvPr>
        </p:nvGraphicFramePr>
        <p:xfrm>
          <a:off x="309045" y="932675"/>
          <a:ext cx="8602718" cy="5003800"/>
        </p:xfrm>
        <a:graphic>
          <a:graphicData uri="http://schemas.openxmlformats.org/drawingml/2006/table">
            <a:tbl>
              <a:tblPr firstRow="1" bandRow="1">
                <a:tableStyleId>{5C22544A-7EE6-4342-B048-85BDC9FD1C3A}</a:tableStyleId>
              </a:tblPr>
              <a:tblGrid>
                <a:gridCol w="508068"/>
                <a:gridCol w="1028132"/>
                <a:gridCol w="2904452"/>
                <a:gridCol w="4162066"/>
              </a:tblGrid>
              <a:tr h="370840">
                <a:tc>
                  <a:txBody>
                    <a:bodyPr/>
                    <a:lstStyle/>
                    <a:p>
                      <a:r>
                        <a:rPr lang="en-US" sz="1000" noProof="0" dirty="0" smtClean="0"/>
                        <a:t>No. </a:t>
                      </a:r>
                      <a:endParaRPr lang="en-US" sz="1000" noProof="0" dirty="0"/>
                    </a:p>
                  </a:txBody>
                  <a:tcPr/>
                </a:tc>
                <a:tc>
                  <a:txBody>
                    <a:bodyPr/>
                    <a:lstStyle/>
                    <a:p>
                      <a:r>
                        <a:rPr lang="en-US" sz="1000" noProof="0" dirty="0" smtClean="0"/>
                        <a:t>Location</a:t>
                      </a:r>
                      <a:endParaRPr lang="en-US" sz="1000" noProof="0" dirty="0"/>
                    </a:p>
                  </a:txBody>
                  <a:tcPr/>
                </a:tc>
                <a:tc>
                  <a:txBody>
                    <a:bodyPr/>
                    <a:lstStyle/>
                    <a:p>
                      <a:r>
                        <a:rPr lang="en-US" sz="1000" noProof="0" dirty="0" smtClean="0"/>
                        <a:t>Text / Item</a:t>
                      </a:r>
                      <a:endParaRPr lang="en-US" sz="1000" noProof="0" dirty="0"/>
                    </a:p>
                  </a:txBody>
                  <a:tcPr/>
                </a:tc>
                <a:tc>
                  <a:txBody>
                    <a:bodyPr/>
                    <a:lstStyle/>
                    <a:p>
                      <a:r>
                        <a:rPr lang="en-US" sz="1000" noProof="0" dirty="0" smtClean="0"/>
                        <a:t>Comment / Observation</a:t>
                      </a:r>
                      <a:endParaRPr lang="en-US" sz="1000" noProof="0" dirty="0"/>
                    </a:p>
                  </a:txBody>
                  <a:tcPr/>
                </a:tc>
              </a:tr>
              <a:tr h="370840">
                <a:tc>
                  <a:txBody>
                    <a:bodyPr/>
                    <a:lstStyle/>
                    <a:p>
                      <a:r>
                        <a:rPr lang="en-US" sz="1000" noProof="0" dirty="0" smtClean="0"/>
                        <a:t>1</a:t>
                      </a:r>
                      <a:endParaRPr lang="en-US" sz="1000" noProof="0" dirty="0"/>
                    </a:p>
                  </a:txBody>
                  <a:tcPr/>
                </a:tc>
                <a:tc>
                  <a:txBody>
                    <a:bodyPr/>
                    <a:lstStyle/>
                    <a:p>
                      <a:r>
                        <a:rPr lang="en-US" sz="1000" noProof="0" dirty="0" smtClean="0"/>
                        <a:t>Chapter 2.3, Page 2-6</a:t>
                      </a:r>
                      <a:endParaRPr lang="en-US" sz="1000" noProof="0" dirty="0"/>
                    </a:p>
                  </a:txBody>
                  <a:tcPr/>
                </a:tc>
                <a:tc>
                  <a:txBody>
                    <a:bodyPr/>
                    <a:lstStyle/>
                    <a:p>
                      <a:r>
                        <a:rPr lang="en-US" sz="1000" i="1" noProof="0" dirty="0" smtClean="0"/>
                        <a:t>Space Link Events Sequence, which specifies when and how a Space User Node is</a:t>
                      </a:r>
                    </a:p>
                    <a:p>
                      <a:r>
                        <a:rPr lang="en-US" sz="1000" i="1" noProof="0" dirty="0" smtClean="0"/>
                        <a:t>planned to change the configuration of a space link.</a:t>
                      </a:r>
                      <a:endParaRPr lang="en-US" sz="1000" i="1" noProof="0" dirty="0"/>
                    </a:p>
                  </a:txBody>
                  <a:tcPr/>
                </a:tc>
                <a:tc>
                  <a:txBody>
                    <a:bodyPr/>
                    <a:lstStyle/>
                    <a:p>
                      <a:r>
                        <a:rPr lang="en-US" sz="1000" noProof="0" dirty="0" smtClean="0"/>
                        <a:t>In this version the Space</a:t>
                      </a:r>
                      <a:r>
                        <a:rPr lang="en-US" sz="1000" baseline="0" noProof="0" dirty="0" smtClean="0"/>
                        <a:t> Link Event Sequence is strictly „Space User Node“ IE. In terms of our new vision of using Event Sequence, it is rather the specification for both space and earth terminal when and how the changes to the Space Link are planned. Rather minor change, and not so high importance.</a:t>
                      </a:r>
                      <a:endParaRPr lang="en-US" sz="1000" noProof="0" dirty="0"/>
                    </a:p>
                  </a:txBody>
                  <a:tcPr/>
                </a:tc>
              </a:tr>
              <a:tr h="370840">
                <a:tc>
                  <a:txBody>
                    <a:bodyPr/>
                    <a:lstStyle/>
                    <a:p>
                      <a:r>
                        <a:rPr lang="en-US" sz="1000" noProof="0" dirty="0" smtClean="0"/>
                        <a:t>2</a:t>
                      </a:r>
                      <a:endParaRPr lang="en-US" sz="1000" noProof="0" dirty="0"/>
                    </a:p>
                  </a:txBody>
                  <a:tcPr/>
                </a:tc>
                <a:tc>
                  <a:txBody>
                    <a:bodyPr/>
                    <a:lstStyle/>
                    <a:p>
                      <a:r>
                        <a:rPr lang="en-US" sz="1000" noProof="0" dirty="0" smtClean="0"/>
                        <a:t>Chapter 2.4.2, Page 2-8</a:t>
                      </a:r>
                      <a:endParaRPr lang="en-US" sz="1000" noProof="0" dirty="0"/>
                    </a:p>
                  </a:txBody>
                  <a:tcPr/>
                </a:tc>
                <a:tc>
                  <a:txBody>
                    <a:bodyPr/>
                    <a:lstStyle/>
                    <a:p>
                      <a:r>
                        <a:rPr lang="en-US" sz="1000" noProof="0" dirty="0" smtClean="0"/>
                        <a:t>Whole chapter of </a:t>
                      </a:r>
                      <a:r>
                        <a:rPr lang="en-US" sz="1000" i="1" noProof="0" dirty="0" smtClean="0"/>
                        <a:t>„EXTENSIBILITY OF SERVICE AGREEMENT AND  CONFIGURATION PROFILE INFORMATION ENTITIES”</a:t>
                      </a:r>
                      <a:endParaRPr lang="en-US" sz="1000" i="1" noProof="0" dirty="0"/>
                    </a:p>
                  </a:txBody>
                  <a:tcPr/>
                </a:tc>
                <a:tc>
                  <a:txBody>
                    <a:bodyPr/>
                    <a:lstStyle/>
                    <a:p>
                      <a:r>
                        <a:rPr lang="en-US" sz="1000" noProof="0" dirty="0" smtClean="0"/>
                        <a:t>The term „Service</a:t>
                      </a:r>
                      <a:r>
                        <a:rPr lang="en-US" sz="1000" baseline="0" noProof="0" dirty="0" smtClean="0"/>
                        <a:t> Components“ is being used in the chapter, whereas we (John) already decided to go away from that to rather Functional Resource Sets. We do not have also </a:t>
                      </a:r>
                      <a:r>
                        <a:rPr lang="en-US" sz="1000" i="1" baseline="0" noProof="0" dirty="0" smtClean="0"/>
                        <a:t>Abstract</a:t>
                      </a:r>
                      <a:r>
                        <a:rPr lang="en-US" sz="1000" baseline="0" noProof="0" dirty="0" smtClean="0"/>
                        <a:t> Service Components anymore, rather we use set of Configuration Profiles which are pre-baked (cookie cutters). Now the extensibility is now more based on the principally behind-layered functional resource environment (which is by the way in „nirvana“ at the moment, Blue-Book-wise) than on any abstract classes of components or sets. </a:t>
                      </a:r>
                    </a:p>
                    <a:p>
                      <a:endParaRPr lang="en-US" sz="1000" baseline="0" noProof="0" dirty="0" smtClean="0"/>
                    </a:p>
                    <a:p>
                      <a:r>
                        <a:rPr lang="en-US" sz="1000" baseline="0" noProof="0" dirty="0" smtClean="0"/>
                        <a:t>Likewise general idea to have first a set of fixed (pre-baked) </a:t>
                      </a:r>
                      <a:r>
                        <a:rPr lang="en-US" sz="1000" baseline="0" noProof="0" dirty="0" err="1" smtClean="0"/>
                        <a:t>config</a:t>
                      </a:r>
                      <a:r>
                        <a:rPr lang="en-US" sz="1000" baseline="0" noProof="0" dirty="0" smtClean="0"/>
                        <a:t> profiles (simpler) being capable to be used by SMURF, and later fully supporting environment of extensible functional resource sets (with rules how to construct configuration profiles) shall be presented here as well (possibly, maybe, probably…).</a:t>
                      </a:r>
                      <a:endParaRPr lang="en-US" sz="1000" noProof="0" dirty="0"/>
                    </a:p>
                  </a:txBody>
                  <a:tcPr/>
                </a:tc>
              </a:tr>
              <a:tr h="370840">
                <a:tc>
                  <a:txBody>
                    <a:bodyPr/>
                    <a:lstStyle/>
                    <a:p>
                      <a:r>
                        <a:rPr lang="en-US" sz="1000" noProof="0" dirty="0" smtClean="0"/>
                        <a:t>3</a:t>
                      </a:r>
                      <a:endParaRPr lang="en-US" sz="1000" noProof="0" dirty="0"/>
                    </a:p>
                  </a:txBody>
                  <a:tcPr/>
                </a:tc>
                <a:tc>
                  <a:txBody>
                    <a:bodyPr/>
                    <a:lstStyle/>
                    <a:p>
                      <a:r>
                        <a:rPr lang="en-US" sz="1000" noProof="0" dirty="0" smtClean="0"/>
                        <a:t>Chapter 5.6, Page 5-4</a:t>
                      </a:r>
                      <a:endParaRPr lang="en-US" sz="1000" noProof="0" dirty="0"/>
                    </a:p>
                  </a:txBody>
                  <a:tcPr/>
                </a:tc>
                <a:tc>
                  <a:txBody>
                    <a:bodyPr/>
                    <a:lstStyle/>
                    <a:p>
                      <a:r>
                        <a:rPr lang="en-US" sz="1000" noProof="0" dirty="0" smtClean="0"/>
                        <a:t>Text says: </a:t>
                      </a:r>
                      <a:r>
                        <a:rPr lang="en-US" sz="1000" i="1" noProof="0" dirty="0" smtClean="0"/>
                        <a:t>„The information in the Configuration Profile is organized by Functional Resources within</a:t>
                      </a:r>
                    </a:p>
                    <a:p>
                      <a:r>
                        <a:rPr lang="en-US" sz="1000" i="1" noProof="0" dirty="0" smtClean="0"/>
                        <a:t>Service Components that correspond to the SLS services, retrieval services, and forward</a:t>
                      </a:r>
                    </a:p>
                    <a:p>
                      <a:r>
                        <a:rPr lang="en-US" sz="1000" i="1" noProof="0" dirty="0" smtClean="0"/>
                        <a:t>offline services (see 6.2.3).”</a:t>
                      </a:r>
                      <a:endParaRPr lang="en-US" sz="1000" i="1" noProof="0" dirty="0"/>
                    </a:p>
                  </a:txBody>
                  <a:tcPr/>
                </a:tc>
                <a:tc>
                  <a:txBody>
                    <a:bodyPr/>
                    <a:lstStyle/>
                    <a:p>
                      <a:r>
                        <a:rPr lang="en-US" sz="1000" noProof="0" dirty="0" smtClean="0"/>
                        <a:t>The sentence</a:t>
                      </a:r>
                      <a:r>
                        <a:rPr lang="en-US" sz="1000" baseline="0" noProof="0" dirty="0" smtClean="0"/>
                        <a:t> refers to Service Components -&gt; at least one should exchange Service Components with Functional Resource Sets or rework the sentence completely. </a:t>
                      </a:r>
                      <a:endParaRPr lang="en-US" sz="1000" noProof="0" dirty="0"/>
                    </a:p>
                  </a:txBody>
                  <a:tcPr/>
                </a:tc>
              </a:tr>
              <a:tr h="370840">
                <a:tc>
                  <a:txBody>
                    <a:bodyPr/>
                    <a:lstStyle/>
                    <a:p>
                      <a:r>
                        <a:rPr lang="en-US" sz="1000" noProof="0" dirty="0" smtClean="0"/>
                        <a:t>4</a:t>
                      </a:r>
                      <a:endParaRPr lang="en-US" sz="1000" noProof="0" dirty="0"/>
                    </a:p>
                  </a:txBody>
                  <a:tcPr/>
                </a:tc>
                <a:tc>
                  <a:txBody>
                    <a:bodyPr/>
                    <a:lstStyle/>
                    <a:p>
                      <a:r>
                        <a:rPr lang="de-DE" sz="1000" noProof="0" dirty="0" smtClean="0"/>
                        <a:t>Chapter</a:t>
                      </a:r>
                      <a:r>
                        <a:rPr lang="de-DE" sz="1000" baseline="0" noProof="0" dirty="0" smtClean="0"/>
                        <a:t> 5.12</a:t>
                      </a:r>
                    </a:p>
                    <a:p>
                      <a:r>
                        <a:rPr lang="de-DE" sz="1000" baseline="0" noProof="0" dirty="0" smtClean="0"/>
                        <a:t>Page 5-9</a:t>
                      </a:r>
                      <a:endParaRPr lang="en-US" sz="1000" noProof="0" dirty="0"/>
                    </a:p>
                  </a:txBody>
                  <a:tcPr/>
                </a:tc>
                <a:tc>
                  <a:txBody>
                    <a:bodyPr/>
                    <a:lstStyle/>
                    <a:p>
                      <a:r>
                        <a:rPr lang="de-DE" sz="1000" noProof="0" dirty="0" err="1" smtClean="0"/>
                        <a:t>Currently</a:t>
                      </a:r>
                      <a:r>
                        <a:rPr lang="de-DE" sz="1000" noProof="0" dirty="0" smtClean="0"/>
                        <a:t> </a:t>
                      </a:r>
                      <a:r>
                        <a:rPr lang="de-DE" sz="1000" noProof="0" dirty="0" err="1" smtClean="0"/>
                        <a:t>it</a:t>
                      </a:r>
                      <a:r>
                        <a:rPr lang="de-DE" sz="1000" baseline="0" noProof="0" dirty="0" smtClean="0"/>
                        <a:t> </a:t>
                      </a:r>
                      <a:r>
                        <a:rPr lang="de-DE" sz="1000" baseline="0" noProof="0" dirty="0" err="1" smtClean="0"/>
                        <a:t>describes</a:t>
                      </a:r>
                      <a:r>
                        <a:rPr lang="de-DE" sz="1000" baseline="0" noProof="0" dirty="0" smtClean="0"/>
                        <a:t> Event </a:t>
                      </a:r>
                      <a:r>
                        <a:rPr lang="de-DE" sz="1000" baseline="0" noProof="0" dirty="0" err="1" smtClean="0"/>
                        <a:t>Sequence</a:t>
                      </a:r>
                      <a:r>
                        <a:rPr lang="de-DE" sz="1000" baseline="0" noProof="0" dirty="0" smtClean="0"/>
                        <a:t> </a:t>
                      </a:r>
                      <a:r>
                        <a:rPr lang="de-DE" sz="1000" baseline="0" noProof="0" dirty="0" err="1" smtClean="0"/>
                        <a:t>as</a:t>
                      </a:r>
                      <a:r>
                        <a:rPr lang="de-DE" sz="1000" baseline="0" noProof="0" dirty="0" smtClean="0"/>
                        <a:t> </a:t>
                      </a:r>
                      <a:r>
                        <a:rPr lang="de-DE" sz="1000" baseline="0" noProof="0" dirty="0" err="1" smtClean="0"/>
                        <a:t>purely</a:t>
                      </a:r>
                      <a:r>
                        <a:rPr lang="de-DE" sz="1000" baseline="0" noProof="0" dirty="0" smtClean="0"/>
                        <a:t> Space Link </a:t>
                      </a:r>
                      <a:r>
                        <a:rPr lang="de-DE" sz="1000" baseline="0" noProof="0" dirty="0" err="1" smtClean="0"/>
                        <a:t>related</a:t>
                      </a:r>
                      <a:r>
                        <a:rPr lang="de-DE" sz="1000" baseline="0" noProof="0" dirty="0" smtClean="0"/>
                        <a:t> and Space Segment </a:t>
                      </a:r>
                      <a:r>
                        <a:rPr lang="de-DE" sz="1000" baseline="0" noProof="0" dirty="0" err="1" smtClean="0"/>
                        <a:t>oriented</a:t>
                      </a:r>
                      <a:r>
                        <a:rPr lang="de-DE" sz="1000" baseline="0" noProof="0" dirty="0" smtClean="0"/>
                        <a:t>.</a:t>
                      </a:r>
                      <a:endParaRPr lang="en-US" sz="1000" noProof="0" dirty="0"/>
                    </a:p>
                  </a:txBody>
                  <a:tcPr/>
                </a:tc>
                <a:tc>
                  <a:txBody>
                    <a:bodyPr/>
                    <a:lstStyle/>
                    <a:p>
                      <a:r>
                        <a:rPr lang="de-DE" sz="1000" noProof="0" dirty="0" err="1" smtClean="0"/>
                        <a:t>Depending</a:t>
                      </a:r>
                      <a:r>
                        <a:rPr lang="de-DE" sz="1000" noProof="0" dirty="0" smtClean="0"/>
                        <a:t> </a:t>
                      </a:r>
                      <a:r>
                        <a:rPr lang="de-DE" sz="1000" noProof="0" dirty="0" err="1" smtClean="0"/>
                        <a:t>what</a:t>
                      </a:r>
                      <a:r>
                        <a:rPr lang="de-DE" sz="1000" noProof="0" dirty="0" smtClean="0"/>
                        <a:t> </a:t>
                      </a:r>
                      <a:r>
                        <a:rPr lang="de-DE" sz="1000" noProof="0" dirty="0" err="1" smtClean="0"/>
                        <a:t>are</a:t>
                      </a:r>
                      <a:r>
                        <a:rPr lang="de-DE" sz="1000" baseline="0" noProof="0" dirty="0" smtClean="0"/>
                        <a:t> </a:t>
                      </a:r>
                      <a:r>
                        <a:rPr lang="de-DE" sz="1000" baseline="0" noProof="0" dirty="0" err="1" smtClean="0"/>
                        <a:t>we</a:t>
                      </a:r>
                      <a:r>
                        <a:rPr lang="de-DE" sz="1000" baseline="0" noProof="0" dirty="0" smtClean="0"/>
                        <a:t> </a:t>
                      </a:r>
                      <a:r>
                        <a:rPr lang="de-DE" sz="1000" baseline="0" noProof="0" dirty="0" err="1" smtClean="0"/>
                        <a:t>going</a:t>
                      </a:r>
                      <a:r>
                        <a:rPr lang="de-DE" sz="1000" baseline="0" noProof="0" dirty="0" smtClean="0"/>
                        <a:t> to do with Event </a:t>
                      </a:r>
                      <a:r>
                        <a:rPr lang="de-DE" sz="1000" baseline="0" noProof="0" dirty="0" err="1" smtClean="0"/>
                        <a:t>Sequences</a:t>
                      </a:r>
                      <a:r>
                        <a:rPr lang="de-DE" sz="1000" baseline="0" noProof="0" dirty="0" smtClean="0"/>
                        <a:t>, </a:t>
                      </a:r>
                      <a:r>
                        <a:rPr lang="de-DE" sz="1000" baseline="0" noProof="0" dirty="0" err="1" smtClean="0"/>
                        <a:t>this</a:t>
                      </a:r>
                      <a:r>
                        <a:rPr lang="de-DE" sz="1000" baseline="0" noProof="0" dirty="0" smtClean="0"/>
                        <a:t> </a:t>
                      </a:r>
                      <a:r>
                        <a:rPr lang="de-DE" sz="1000" baseline="0" noProof="0" dirty="0" err="1" smtClean="0"/>
                        <a:t>chapter</a:t>
                      </a:r>
                      <a:r>
                        <a:rPr lang="de-DE" sz="1000" baseline="0" noProof="0" dirty="0" smtClean="0"/>
                        <a:t> </a:t>
                      </a:r>
                      <a:r>
                        <a:rPr lang="de-DE" sz="1000" baseline="0" noProof="0" dirty="0" err="1" smtClean="0"/>
                        <a:t>needs</a:t>
                      </a:r>
                      <a:r>
                        <a:rPr lang="de-DE" sz="1000" baseline="0" noProof="0" dirty="0" smtClean="0"/>
                        <a:t> </a:t>
                      </a:r>
                      <a:r>
                        <a:rPr lang="de-DE" sz="1000" baseline="0" noProof="0" dirty="0" err="1" smtClean="0"/>
                        <a:t>rework</a:t>
                      </a:r>
                      <a:r>
                        <a:rPr lang="de-DE" sz="1000" baseline="0" noProof="0" dirty="0" smtClean="0"/>
                        <a:t>. At </a:t>
                      </a:r>
                      <a:r>
                        <a:rPr lang="de-DE" sz="1000" baseline="0" noProof="0" dirty="0" err="1" smtClean="0"/>
                        <a:t>minimum</a:t>
                      </a:r>
                      <a:r>
                        <a:rPr lang="de-DE" sz="1000" baseline="0" noProof="0" dirty="0" smtClean="0"/>
                        <a:t> </a:t>
                      </a:r>
                      <a:r>
                        <a:rPr lang="de-DE" sz="1000" baseline="0" noProof="0" dirty="0" err="1" smtClean="0"/>
                        <a:t>we</a:t>
                      </a:r>
                      <a:r>
                        <a:rPr lang="de-DE" sz="1000" baseline="0" noProof="0" dirty="0" smtClean="0"/>
                        <a:t> </a:t>
                      </a:r>
                      <a:r>
                        <a:rPr lang="de-DE" sz="1000" baseline="0" noProof="0" dirty="0" err="1" smtClean="0"/>
                        <a:t>need</a:t>
                      </a:r>
                      <a:r>
                        <a:rPr lang="de-DE" sz="1000" baseline="0" noProof="0" dirty="0" smtClean="0"/>
                        <a:t> to </a:t>
                      </a:r>
                      <a:r>
                        <a:rPr lang="de-DE" sz="1000" baseline="0" noProof="0" dirty="0" err="1" smtClean="0"/>
                        <a:t>emphasize</a:t>
                      </a:r>
                      <a:r>
                        <a:rPr lang="de-DE" sz="1000" baseline="0" noProof="0" dirty="0" smtClean="0"/>
                        <a:t> the </a:t>
                      </a:r>
                      <a:r>
                        <a:rPr lang="de-DE" sz="1000" baseline="0" noProof="0" dirty="0" err="1" smtClean="0"/>
                        <a:t>importance</a:t>
                      </a:r>
                      <a:r>
                        <a:rPr lang="de-DE" sz="1000" baseline="0" noProof="0" dirty="0" smtClean="0"/>
                        <a:t> of ES </a:t>
                      </a:r>
                      <a:r>
                        <a:rPr lang="de-DE" sz="1000" baseline="0" noProof="0" dirty="0" err="1" smtClean="0"/>
                        <a:t>for</a:t>
                      </a:r>
                      <a:r>
                        <a:rPr lang="de-DE" sz="1000" baseline="0" noProof="0" dirty="0" smtClean="0"/>
                        <a:t> </a:t>
                      </a:r>
                      <a:r>
                        <a:rPr lang="de-DE" sz="1000" baseline="0" noProof="0" dirty="0" err="1" smtClean="0"/>
                        <a:t>being</a:t>
                      </a:r>
                      <a:r>
                        <a:rPr lang="de-DE" sz="1000" baseline="0" noProof="0" dirty="0" smtClean="0"/>
                        <a:t> </a:t>
                      </a:r>
                      <a:r>
                        <a:rPr lang="de-DE" sz="1000" baseline="0" noProof="0" dirty="0" err="1" smtClean="0"/>
                        <a:t>timing</a:t>
                      </a:r>
                      <a:r>
                        <a:rPr lang="de-DE" sz="1000" baseline="0" noProof="0" dirty="0" smtClean="0"/>
                        <a:t> </a:t>
                      </a:r>
                      <a:r>
                        <a:rPr lang="de-DE" sz="1000" baseline="0" noProof="0" dirty="0" err="1" smtClean="0"/>
                        <a:t>driver</a:t>
                      </a:r>
                      <a:r>
                        <a:rPr lang="de-DE" sz="1000" baseline="0" noProof="0" dirty="0" smtClean="0"/>
                        <a:t> </a:t>
                      </a:r>
                      <a:r>
                        <a:rPr lang="de-DE" sz="1000" baseline="0" noProof="0" dirty="0" err="1" smtClean="0"/>
                        <a:t>for</a:t>
                      </a:r>
                      <a:r>
                        <a:rPr lang="de-DE" sz="1000" baseline="0" noProof="0" dirty="0" smtClean="0"/>
                        <a:t> </a:t>
                      </a:r>
                      <a:r>
                        <a:rPr lang="de-DE" sz="1000" baseline="0" noProof="0" dirty="0" err="1" smtClean="0"/>
                        <a:t>Configuration</a:t>
                      </a:r>
                      <a:r>
                        <a:rPr lang="de-DE" sz="1000" baseline="0" noProof="0" dirty="0" smtClean="0"/>
                        <a:t> </a:t>
                      </a:r>
                      <a:r>
                        <a:rPr lang="de-DE" sz="1000" baseline="0" noProof="0" dirty="0" err="1" smtClean="0"/>
                        <a:t>Profiles</a:t>
                      </a:r>
                      <a:r>
                        <a:rPr lang="de-DE" sz="1000" baseline="0" noProof="0" dirty="0" smtClean="0"/>
                        <a:t>.</a:t>
                      </a:r>
                      <a:endParaRPr lang="en-US" sz="1000" noProof="0" dirty="0"/>
                    </a:p>
                  </a:txBody>
                  <a:tcPr/>
                </a:tc>
              </a:tr>
            </a:tbl>
          </a:graphicData>
        </a:graphic>
      </p:graphicFrame>
    </p:spTree>
    <p:extLst>
      <p:ext uri="{BB962C8B-B14F-4D97-AF65-F5344CB8AC3E}">
        <p14:creationId xmlns:p14="http://schemas.microsoft.com/office/powerpoint/2010/main" val="2638957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Concept Book vs. </a:t>
            </a:r>
            <a:r>
              <a:rPr lang="en-US" dirty="0" err="1" smtClean="0"/>
              <a:t>Config</a:t>
            </a:r>
            <a:r>
              <a:rPr lang="en-US" dirty="0" smtClean="0"/>
              <a:t> Profile Developments</a:t>
            </a:r>
            <a:r>
              <a:rPr lang="en-US" dirty="0" smtClean="0"/>
              <a:t/>
            </a:r>
            <a:br>
              <a:rPr lang="en-US" dirty="0" smtClean="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12850677"/>
              </p:ext>
            </p:extLst>
          </p:nvPr>
        </p:nvGraphicFramePr>
        <p:xfrm>
          <a:off x="309045" y="932675"/>
          <a:ext cx="8602718" cy="4790440"/>
        </p:xfrm>
        <a:graphic>
          <a:graphicData uri="http://schemas.openxmlformats.org/drawingml/2006/table">
            <a:tbl>
              <a:tblPr firstRow="1" bandRow="1">
                <a:tableStyleId>{5C22544A-7EE6-4342-B048-85BDC9FD1C3A}</a:tableStyleId>
              </a:tblPr>
              <a:tblGrid>
                <a:gridCol w="508068"/>
                <a:gridCol w="1028132"/>
                <a:gridCol w="2904452"/>
                <a:gridCol w="4162066"/>
              </a:tblGrid>
              <a:tr h="370840">
                <a:tc>
                  <a:txBody>
                    <a:bodyPr/>
                    <a:lstStyle/>
                    <a:p>
                      <a:r>
                        <a:rPr lang="en-US" sz="1000" noProof="0" dirty="0" smtClean="0"/>
                        <a:t>No. </a:t>
                      </a:r>
                      <a:endParaRPr lang="en-US" sz="1000" noProof="0" dirty="0"/>
                    </a:p>
                  </a:txBody>
                  <a:tcPr/>
                </a:tc>
                <a:tc>
                  <a:txBody>
                    <a:bodyPr/>
                    <a:lstStyle/>
                    <a:p>
                      <a:r>
                        <a:rPr lang="en-US" sz="1000" noProof="0" dirty="0" smtClean="0"/>
                        <a:t>Location</a:t>
                      </a:r>
                      <a:endParaRPr lang="en-US" sz="1000" noProof="0" dirty="0"/>
                    </a:p>
                  </a:txBody>
                  <a:tcPr/>
                </a:tc>
                <a:tc>
                  <a:txBody>
                    <a:bodyPr/>
                    <a:lstStyle/>
                    <a:p>
                      <a:r>
                        <a:rPr lang="en-US" sz="1000" noProof="0" dirty="0" smtClean="0"/>
                        <a:t>Text / Item</a:t>
                      </a:r>
                      <a:endParaRPr lang="en-US" sz="1000" noProof="0" dirty="0"/>
                    </a:p>
                  </a:txBody>
                  <a:tcPr/>
                </a:tc>
                <a:tc>
                  <a:txBody>
                    <a:bodyPr/>
                    <a:lstStyle/>
                    <a:p>
                      <a:r>
                        <a:rPr lang="en-US" sz="1000" noProof="0" dirty="0" smtClean="0"/>
                        <a:t>Comment / Observation</a:t>
                      </a:r>
                      <a:endParaRPr lang="en-US" sz="1000" noProof="0" dirty="0"/>
                    </a:p>
                  </a:txBody>
                  <a:tcPr/>
                </a:tc>
              </a:tr>
              <a:tr h="370840">
                <a:tc>
                  <a:txBody>
                    <a:bodyPr/>
                    <a:lstStyle/>
                    <a:p>
                      <a:r>
                        <a:rPr lang="de-DE" sz="1000" noProof="0" dirty="0" smtClean="0"/>
                        <a:t>5</a:t>
                      </a:r>
                      <a:endParaRPr lang="en-US" sz="1000" noProof="0" dirty="0"/>
                    </a:p>
                  </a:txBody>
                  <a:tcPr/>
                </a:tc>
                <a:tc>
                  <a:txBody>
                    <a:bodyPr/>
                    <a:lstStyle/>
                    <a:p>
                      <a:r>
                        <a:rPr lang="de-DE" sz="1000" noProof="0" dirty="0" smtClean="0"/>
                        <a:t>Chapter</a:t>
                      </a:r>
                      <a:r>
                        <a:rPr lang="de-DE" sz="1000" baseline="0" noProof="0" dirty="0" smtClean="0"/>
                        <a:t> 5.15</a:t>
                      </a:r>
                    </a:p>
                    <a:p>
                      <a:r>
                        <a:rPr lang="de-DE" sz="1000" baseline="0" noProof="0" dirty="0" smtClean="0"/>
                        <a:t>Page 5-12</a:t>
                      </a:r>
                      <a:endParaRPr lang="en-US" sz="1000" noProof="0" dirty="0"/>
                    </a:p>
                  </a:txBody>
                  <a:tcPr/>
                </a:tc>
                <a:tc>
                  <a:txBody>
                    <a:bodyPr/>
                    <a:lstStyle/>
                    <a:p>
                      <a:r>
                        <a:rPr lang="en-US" sz="1000" noProof="0" dirty="0" smtClean="0"/>
                        <a:t>Service Package Request description. </a:t>
                      </a:r>
                      <a:endParaRPr lang="en-US" sz="1000" noProof="0" dirty="0"/>
                    </a:p>
                  </a:txBody>
                  <a:tcPr/>
                </a:tc>
                <a:tc>
                  <a:txBody>
                    <a:bodyPr/>
                    <a:lstStyle/>
                    <a:p>
                      <a:r>
                        <a:rPr lang="en-US" sz="1000" noProof="0" dirty="0" smtClean="0"/>
                        <a:t>Accidentally (or not)</a:t>
                      </a:r>
                      <a:r>
                        <a:rPr lang="en-US" sz="1000" baseline="0" noProof="0" dirty="0" smtClean="0"/>
                        <a:t> the text nicely refers to </a:t>
                      </a:r>
                      <a:r>
                        <a:rPr lang="en-US" sz="1000" baseline="0" noProof="0" dirty="0" err="1" smtClean="0"/>
                        <a:t>Config</a:t>
                      </a:r>
                      <a:r>
                        <a:rPr lang="en-US" sz="1000" baseline="0" noProof="0" dirty="0" smtClean="0"/>
                        <a:t> Profiles so that it fits: </a:t>
                      </a:r>
                      <a:r>
                        <a:rPr lang="en-US" sz="1000" i="1" baseline="0" noProof="0" dirty="0" smtClean="0"/>
                        <a:t>“Service Package Request specifies the services to be provided (via references to Configuration Profiles) and parameters that control when and for how long the resulting Service Package is to be scheduled.” </a:t>
                      </a:r>
                    </a:p>
                    <a:p>
                      <a:r>
                        <a:rPr lang="de-DE" sz="1000" baseline="0" noProof="0" dirty="0" err="1" smtClean="0"/>
                        <a:t>What</a:t>
                      </a:r>
                      <a:r>
                        <a:rPr lang="de-DE" sz="1000" baseline="0" noProof="0" dirty="0" smtClean="0"/>
                        <a:t> is </a:t>
                      </a:r>
                      <a:r>
                        <a:rPr lang="de-DE" sz="1000" baseline="0" noProof="0" dirty="0" err="1" smtClean="0"/>
                        <a:t>maybe</a:t>
                      </a:r>
                      <a:r>
                        <a:rPr lang="de-DE" sz="1000" baseline="0" noProof="0" dirty="0" smtClean="0"/>
                        <a:t> </a:t>
                      </a:r>
                      <a:r>
                        <a:rPr lang="de-DE" sz="1000" baseline="0" noProof="0" dirty="0" err="1" smtClean="0"/>
                        <a:t>missing</a:t>
                      </a:r>
                      <a:r>
                        <a:rPr lang="de-DE" sz="1000" baseline="0" noProof="0" dirty="0" smtClean="0"/>
                        <a:t>, is the </a:t>
                      </a:r>
                      <a:r>
                        <a:rPr lang="de-DE" sz="1000" baseline="0" noProof="0" dirty="0" err="1" smtClean="0"/>
                        <a:t>reference</a:t>
                      </a:r>
                      <a:r>
                        <a:rPr lang="de-DE" sz="1000" baseline="0" noProof="0" dirty="0" smtClean="0"/>
                        <a:t> to „</a:t>
                      </a:r>
                      <a:r>
                        <a:rPr lang="de-DE" sz="1000" baseline="0" noProof="0" dirty="0" err="1" smtClean="0"/>
                        <a:t>when</a:t>
                      </a:r>
                      <a:r>
                        <a:rPr lang="de-DE" sz="1000" baseline="0" noProof="0" dirty="0" smtClean="0"/>
                        <a:t> and </a:t>
                      </a:r>
                      <a:r>
                        <a:rPr lang="de-DE" sz="1000" baseline="0" noProof="0" dirty="0" err="1" smtClean="0"/>
                        <a:t>for</a:t>
                      </a:r>
                      <a:r>
                        <a:rPr lang="de-DE" sz="1000" baseline="0" noProof="0" dirty="0" smtClean="0"/>
                        <a:t> </a:t>
                      </a:r>
                      <a:r>
                        <a:rPr lang="de-DE" sz="1000" baseline="0" noProof="0" dirty="0" err="1" smtClean="0"/>
                        <a:t>how</a:t>
                      </a:r>
                      <a:r>
                        <a:rPr lang="de-DE" sz="1000" baseline="0" noProof="0" dirty="0" smtClean="0"/>
                        <a:t> </a:t>
                      </a:r>
                      <a:r>
                        <a:rPr lang="de-DE" sz="1000" baseline="0" noProof="0" dirty="0" err="1" smtClean="0"/>
                        <a:t>long</a:t>
                      </a:r>
                      <a:r>
                        <a:rPr lang="de-DE" sz="1000" baseline="0" noProof="0" dirty="0" smtClean="0"/>
                        <a:t>“ to </a:t>
                      </a:r>
                      <a:r>
                        <a:rPr lang="de-DE" sz="1000" baseline="0" noProof="0" dirty="0" err="1" smtClean="0"/>
                        <a:t>be</a:t>
                      </a:r>
                      <a:r>
                        <a:rPr lang="de-DE" sz="1000" baseline="0" noProof="0" dirty="0" smtClean="0"/>
                        <a:t> </a:t>
                      </a:r>
                      <a:r>
                        <a:rPr lang="de-DE" sz="1000" baseline="0" noProof="0" dirty="0" err="1" smtClean="0"/>
                        <a:t>extended</a:t>
                      </a:r>
                      <a:r>
                        <a:rPr lang="de-DE" sz="1000" baseline="0" noProof="0" dirty="0" smtClean="0"/>
                        <a:t> with „via </a:t>
                      </a:r>
                      <a:r>
                        <a:rPr lang="de-DE" sz="1000" baseline="0" noProof="0" dirty="0" err="1" smtClean="0"/>
                        <a:t>references</a:t>
                      </a:r>
                      <a:r>
                        <a:rPr lang="de-DE" sz="1000" baseline="0" noProof="0" dirty="0" smtClean="0"/>
                        <a:t> to Event </a:t>
                      </a:r>
                      <a:r>
                        <a:rPr lang="de-DE" sz="1000" baseline="0" noProof="0" dirty="0" err="1" smtClean="0"/>
                        <a:t>Sequence</a:t>
                      </a:r>
                      <a:r>
                        <a:rPr lang="de-DE" sz="1000" baseline="0" noProof="0" dirty="0" smtClean="0"/>
                        <a:t>“. But </a:t>
                      </a:r>
                      <a:r>
                        <a:rPr lang="de-DE" sz="1000" baseline="0" noProof="0" dirty="0" err="1" smtClean="0"/>
                        <a:t>I‘m</a:t>
                      </a:r>
                      <a:r>
                        <a:rPr lang="de-DE" sz="1000" baseline="0" noProof="0" dirty="0" smtClean="0"/>
                        <a:t> not </a:t>
                      </a:r>
                      <a:r>
                        <a:rPr lang="de-DE" sz="1000" baseline="0" noProof="0" dirty="0" err="1" smtClean="0"/>
                        <a:t>sure</a:t>
                      </a:r>
                      <a:r>
                        <a:rPr lang="de-DE" sz="1000" baseline="0" noProof="0" dirty="0" smtClean="0"/>
                        <a:t>. </a:t>
                      </a:r>
                      <a:r>
                        <a:rPr lang="de-DE" sz="1000" baseline="0" noProof="0" dirty="0" err="1" smtClean="0"/>
                        <a:t>Btw</a:t>
                      </a:r>
                      <a:r>
                        <a:rPr lang="de-DE" sz="1000" baseline="0" noProof="0" dirty="0" smtClean="0"/>
                        <a:t>. do </a:t>
                      </a:r>
                      <a:r>
                        <a:rPr lang="de-DE" sz="1000" baseline="0" noProof="0" dirty="0" err="1" smtClean="0"/>
                        <a:t>we</a:t>
                      </a:r>
                      <a:r>
                        <a:rPr lang="de-DE" sz="1000" baseline="0" noProof="0" dirty="0" smtClean="0"/>
                        <a:t> </a:t>
                      </a:r>
                      <a:r>
                        <a:rPr lang="de-DE" sz="1000" baseline="0" noProof="0" dirty="0" err="1" smtClean="0"/>
                        <a:t>have</a:t>
                      </a:r>
                      <a:r>
                        <a:rPr lang="de-DE" sz="1000" baseline="0" noProof="0" dirty="0" smtClean="0"/>
                        <a:t> the Forward Offline SP Request?</a:t>
                      </a:r>
                      <a:endParaRPr lang="en-US" sz="1000" noProof="0" dirty="0"/>
                    </a:p>
                  </a:txBody>
                  <a:tcPr/>
                </a:tc>
              </a:tr>
              <a:tr h="370840">
                <a:tc>
                  <a:txBody>
                    <a:bodyPr/>
                    <a:lstStyle/>
                    <a:p>
                      <a:r>
                        <a:rPr lang="de-DE" sz="1000" noProof="0" dirty="0" smtClean="0"/>
                        <a:t>6</a:t>
                      </a:r>
                      <a:endParaRPr lang="en-US" sz="1000" noProof="0" dirty="0"/>
                    </a:p>
                  </a:txBody>
                  <a:tcPr/>
                </a:tc>
                <a:tc>
                  <a:txBody>
                    <a:bodyPr/>
                    <a:lstStyle/>
                    <a:p>
                      <a:r>
                        <a:rPr lang="de-DE" sz="1000" noProof="0" dirty="0" smtClean="0"/>
                        <a:t>Chapter 5.16</a:t>
                      </a:r>
                    </a:p>
                    <a:p>
                      <a:r>
                        <a:rPr lang="de-DE" sz="1000" noProof="0" dirty="0" smtClean="0"/>
                        <a:t>Page 5-13</a:t>
                      </a:r>
                      <a:endParaRPr lang="en-US" sz="1000" noProof="0" dirty="0"/>
                    </a:p>
                  </a:txBody>
                  <a:tcPr/>
                </a:tc>
                <a:tc>
                  <a:txBody>
                    <a:bodyPr/>
                    <a:lstStyle/>
                    <a:p>
                      <a:r>
                        <a:rPr lang="de-DE" sz="1000" noProof="0" dirty="0" smtClean="0"/>
                        <a:t>Service Package</a:t>
                      </a:r>
                      <a:r>
                        <a:rPr lang="de-DE" sz="1000" baseline="0" noProof="0" dirty="0" smtClean="0"/>
                        <a:t> </a:t>
                      </a:r>
                      <a:r>
                        <a:rPr lang="de-DE" sz="1000" baseline="0" noProof="0" dirty="0" err="1" smtClean="0"/>
                        <a:t>description</a:t>
                      </a:r>
                      <a:r>
                        <a:rPr lang="de-DE" sz="1000" baseline="0" noProof="0" dirty="0" smtClean="0"/>
                        <a:t>. </a:t>
                      </a:r>
                      <a:endParaRPr lang="en-US" sz="1000" noProof="0" dirty="0"/>
                    </a:p>
                  </a:txBody>
                  <a:tcPr/>
                </a:tc>
                <a:tc>
                  <a:txBody>
                    <a:bodyPr/>
                    <a:lstStyle/>
                    <a:p>
                      <a:r>
                        <a:rPr lang="de-DE" sz="1000" noProof="0" dirty="0" err="1" smtClean="0"/>
                        <a:t>Similar</a:t>
                      </a:r>
                      <a:r>
                        <a:rPr lang="de-DE" sz="1000" noProof="0" dirty="0" smtClean="0"/>
                        <a:t> </a:t>
                      </a:r>
                      <a:r>
                        <a:rPr lang="de-DE" sz="1000" noProof="0" dirty="0" err="1" smtClean="0"/>
                        <a:t>as</a:t>
                      </a:r>
                      <a:r>
                        <a:rPr lang="de-DE" sz="1000" noProof="0" dirty="0" smtClean="0"/>
                        <a:t> </a:t>
                      </a:r>
                      <a:r>
                        <a:rPr lang="de-DE" sz="1000" noProof="0" dirty="0" err="1" smtClean="0"/>
                        <a:t>above</a:t>
                      </a:r>
                      <a:r>
                        <a:rPr lang="de-DE" sz="1000" noProof="0" dirty="0" smtClean="0"/>
                        <a:t>. </a:t>
                      </a:r>
                      <a:r>
                        <a:rPr lang="de-DE" sz="1000" noProof="0" dirty="0" err="1" smtClean="0"/>
                        <a:t>Should</a:t>
                      </a:r>
                      <a:r>
                        <a:rPr lang="de-DE" sz="1000" noProof="0" dirty="0" smtClean="0"/>
                        <a:t> the Event</a:t>
                      </a:r>
                      <a:r>
                        <a:rPr lang="de-DE" sz="1000" baseline="0" noProof="0" dirty="0" smtClean="0"/>
                        <a:t> </a:t>
                      </a:r>
                      <a:r>
                        <a:rPr lang="de-DE" sz="1000" baseline="0" noProof="0" dirty="0" err="1" smtClean="0"/>
                        <a:t>Sequence</a:t>
                      </a:r>
                      <a:r>
                        <a:rPr lang="de-DE" sz="1000" baseline="0" noProof="0" dirty="0" smtClean="0"/>
                        <a:t> </a:t>
                      </a:r>
                      <a:r>
                        <a:rPr lang="de-DE" sz="1000" baseline="0" noProof="0" dirty="0" err="1" smtClean="0"/>
                        <a:t>shall</a:t>
                      </a:r>
                      <a:r>
                        <a:rPr lang="de-DE" sz="1000" baseline="0" noProof="0" dirty="0" smtClean="0"/>
                        <a:t> </a:t>
                      </a:r>
                      <a:r>
                        <a:rPr lang="de-DE" sz="1000" baseline="0" noProof="0" dirty="0" err="1" smtClean="0"/>
                        <a:t>be</a:t>
                      </a:r>
                      <a:r>
                        <a:rPr lang="de-DE" sz="1000" baseline="0" noProof="0" dirty="0" smtClean="0"/>
                        <a:t> </a:t>
                      </a:r>
                      <a:r>
                        <a:rPr lang="de-DE" sz="1000" baseline="0" noProof="0" dirty="0" err="1" smtClean="0"/>
                        <a:t>mentioned</a:t>
                      </a:r>
                      <a:r>
                        <a:rPr lang="de-DE" sz="1000" baseline="0" noProof="0" dirty="0" smtClean="0"/>
                        <a:t> in </a:t>
                      </a:r>
                      <a:r>
                        <a:rPr lang="de-DE" sz="1000" baseline="0" noProof="0" dirty="0" err="1" smtClean="0"/>
                        <a:t>terms</a:t>
                      </a:r>
                      <a:r>
                        <a:rPr lang="de-DE" sz="1000" baseline="0" noProof="0" dirty="0" smtClean="0"/>
                        <a:t> of </a:t>
                      </a:r>
                      <a:r>
                        <a:rPr lang="de-DE" sz="1000" baseline="0" noProof="0" dirty="0" err="1" smtClean="0"/>
                        <a:t>timing</a:t>
                      </a:r>
                      <a:r>
                        <a:rPr lang="de-DE" sz="1000" baseline="0" noProof="0" dirty="0" smtClean="0"/>
                        <a:t>?</a:t>
                      </a:r>
                      <a:endParaRPr lang="en-US" sz="1000" noProof="0" dirty="0"/>
                    </a:p>
                  </a:txBody>
                  <a:tcPr/>
                </a:tc>
              </a:tr>
              <a:tr h="370840">
                <a:tc>
                  <a:txBody>
                    <a:bodyPr/>
                    <a:lstStyle/>
                    <a:p>
                      <a:r>
                        <a:rPr lang="de-DE" sz="1000" noProof="0" dirty="0" smtClean="0"/>
                        <a:t>7</a:t>
                      </a:r>
                      <a:endParaRPr lang="en-US" sz="1000" noProof="0" dirty="0"/>
                    </a:p>
                  </a:txBody>
                  <a:tcPr/>
                </a:tc>
                <a:tc>
                  <a:txBody>
                    <a:bodyPr/>
                    <a:lstStyle/>
                    <a:p>
                      <a:r>
                        <a:rPr lang="de-DE" sz="1000" noProof="0" dirty="0" smtClean="0"/>
                        <a:t>Chapter 5.16</a:t>
                      </a:r>
                    </a:p>
                    <a:p>
                      <a:r>
                        <a:rPr lang="de-DE" sz="1000" noProof="0" dirty="0" smtClean="0"/>
                        <a:t>Page 5-13</a:t>
                      </a:r>
                      <a:endParaRPr lang="en-US" sz="1000" noProof="0" dirty="0" smtClean="0"/>
                    </a:p>
                    <a:p>
                      <a:endParaRPr lang="en-US" sz="1000" noProof="0" dirty="0"/>
                    </a:p>
                  </a:txBody>
                  <a:tcPr/>
                </a:tc>
                <a:tc>
                  <a:txBody>
                    <a:bodyPr/>
                    <a:lstStyle/>
                    <a:p>
                      <a:r>
                        <a:rPr lang="de-DE" sz="1000" i="1" noProof="0" dirty="0" smtClean="0"/>
                        <a:t>„</a:t>
                      </a:r>
                      <a:r>
                        <a:rPr lang="en-US" sz="1000" i="1" noProof="0" dirty="0" smtClean="0"/>
                        <a:t>One or more Service Packages may be grouped according to predefined selection criteria into</a:t>
                      </a:r>
                    </a:p>
                    <a:p>
                      <a:r>
                        <a:rPr lang="en-US" sz="1000" i="1" noProof="0" dirty="0" smtClean="0"/>
                        <a:t>a Service Package Set.”</a:t>
                      </a:r>
                      <a:endParaRPr lang="en-US" sz="1000" i="1" noProof="0" dirty="0"/>
                    </a:p>
                  </a:txBody>
                  <a:tcPr/>
                </a:tc>
                <a:tc>
                  <a:txBody>
                    <a:bodyPr/>
                    <a:lstStyle/>
                    <a:p>
                      <a:r>
                        <a:rPr lang="de-DE" sz="1000" noProof="0" dirty="0" smtClean="0"/>
                        <a:t>Do </a:t>
                      </a:r>
                      <a:r>
                        <a:rPr lang="de-DE" sz="1000" noProof="0" dirty="0" err="1" smtClean="0"/>
                        <a:t>we</a:t>
                      </a:r>
                      <a:r>
                        <a:rPr lang="de-DE" sz="1000" noProof="0" dirty="0" smtClean="0"/>
                        <a:t> </a:t>
                      </a:r>
                      <a:r>
                        <a:rPr lang="de-DE" sz="1000" noProof="0" dirty="0" err="1" smtClean="0"/>
                        <a:t>have</a:t>
                      </a:r>
                      <a:r>
                        <a:rPr lang="de-DE" sz="1000" noProof="0" dirty="0" smtClean="0"/>
                        <a:t> Service Package</a:t>
                      </a:r>
                      <a:r>
                        <a:rPr lang="de-DE" sz="1000" baseline="0" noProof="0" dirty="0" smtClean="0"/>
                        <a:t> Sets?</a:t>
                      </a:r>
                      <a:endParaRPr lang="en-US" sz="1000" noProof="0" dirty="0"/>
                    </a:p>
                  </a:txBody>
                  <a:tcPr/>
                </a:tc>
              </a:tr>
              <a:tr h="370840">
                <a:tc>
                  <a:txBody>
                    <a:bodyPr/>
                    <a:lstStyle/>
                    <a:p>
                      <a:r>
                        <a:rPr lang="de-DE" sz="1000" noProof="0" dirty="0" smtClean="0"/>
                        <a:t>8</a:t>
                      </a:r>
                      <a:endParaRPr lang="en-US" sz="1000" noProof="0" dirty="0"/>
                    </a:p>
                  </a:txBody>
                  <a:tcPr/>
                </a:tc>
                <a:tc>
                  <a:txBody>
                    <a:bodyPr/>
                    <a:lstStyle/>
                    <a:p>
                      <a:r>
                        <a:rPr lang="de-DE" sz="1000" noProof="0" dirty="0" smtClean="0"/>
                        <a:t>Chapter 5.20</a:t>
                      </a:r>
                    </a:p>
                    <a:p>
                      <a:r>
                        <a:rPr lang="de-DE" sz="1000" noProof="0" dirty="0" smtClean="0"/>
                        <a:t>Page 5-17</a:t>
                      </a:r>
                      <a:endParaRPr lang="en-US" sz="1000" noProof="0" dirty="0"/>
                    </a:p>
                  </a:txBody>
                  <a:tcPr/>
                </a:tc>
                <a:tc>
                  <a:txBody>
                    <a:bodyPr/>
                    <a:lstStyle/>
                    <a:p>
                      <a:r>
                        <a:rPr lang="de-DE" sz="1000" noProof="0" dirty="0" smtClean="0"/>
                        <a:t>The </a:t>
                      </a:r>
                      <a:r>
                        <a:rPr lang="de-DE" sz="1000" noProof="0" dirty="0" err="1" smtClean="0"/>
                        <a:t>figure</a:t>
                      </a:r>
                      <a:r>
                        <a:rPr lang="de-DE" sz="1000" baseline="0" noProof="0" dirty="0" smtClean="0"/>
                        <a:t> 5-1</a:t>
                      </a:r>
                      <a:endParaRPr lang="en-US" sz="1000" noProof="0" dirty="0"/>
                    </a:p>
                  </a:txBody>
                  <a:tcPr/>
                </a:tc>
                <a:tc>
                  <a:txBody>
                    <a:bodyPr/>
                    <a:lstStyle/>
                    <a:p>
                      <a:r>
                        <a:rPr lang="de-DE" sz="1000" noProof="0" dirty="0" smtClean="0"/>
                        <a:t>Needs to </a:t>
                      </a:r>
                      <a:r>
                        <a:rPr lang="de-DE" sz="1000" noProof="0" dirty="0" err="1" smtClean="0"/>
                        <a:t>be</a:t>
                      </a:r>
                      <a:r>
                        <a:rPr lang="de-DE" sz="1000" noProof="0" dirty="0" smtClean="0"/>
                        <a:t> </a:t>
                      </a:r>
                      <a:r>
                        <a:rPr lang="de-DE" sz="1000" noProof="0" dirty="0" err="1" smtClean="0"/>
                        <a:t>adopted</a:t>
                      </a:r>
                      <a:r>
                        <a:rPr lang="de-DE" sz="1000" noProof="0" dirty="0" smtClean="0"/>
                        <a:t> </a:t>
                      </a:r>
                      <a:r>
                        <a:rPr lang="de-DE" sz="1000" noProof="0" dirty="0" err="1" smtClean="0"/>
                        <a:t>wrt</a:t>
                      </a:r>
                      <a:r>
                        <a:rPr lang="de-DE" sz="1000" noProof="0" dirty="0" smtClean="0"/>
                        <a:t> </a:t>
                      </a:r>
                      <a:r>
                        <a:rPr lang="de-DE" sz="1000" noProof="0" dirty="0" err="1" smtClean="0"/>
                        <a:t>dependencies</a:t>
                      </a:r>
                      <a:r>
                        <a:rPr lang="de-DE" sz="1000" noProof="0" dirty="0" smtClean="0"/>
                        <a:t> to </a:t>
                      </a:r>
                      <a:r>
                        <a:rPr lang="de-DE" sz="1000" noProof="0" dirty="0" err="1" smtClean="0"/>
                        <a:t>Configuration</a:t>
                      </a:r>
                      <a:r>
                        <a:rPr lang="de-DE" sz="1000" noProof="0" dirty="0" smtClean="0"/>
                        <a:t> Profile.</a:t>
                      </a:r>
                    </a:p>
                    <a:p>
                      <a:r>
                        <a:rPr lang="de-DE" sz="1000" noProof="0" dirty="0" smtClean="0"/>
                        <a:t>The </a:t>
                      </a:r>
                      <a:r>
                        <a:rPr lang="de-DE" sz="1000" noProof="0" dirty="0" err="1" smtClean="0"/>
                        <a:t>text</a:t>
                      </a:r>
                      <a:r>
                        <a:rPr lang="de-DE" sz="1000" noProof="0" dirty="0" smtClean="0"/>
                        <a:t> </a:t>
                      </a:r>
                      <a:r>
                        <a:rPr lang="de-DE" sz="1000" noProof="0" dirty="0" err="1" smtClean="0"/>
                        <a:t>around</a:t>
                      </a:r>
                      <a:r>
                        <a:rPr lang="de-DE" sz="1000" noProof="0" dirty="0" smtClean="0"/>
                        <a:t> </a:t>
                      </a:r>
                      <a:r>
                        <a:rPr lang="de-DE" sz="1000" noProof="0" dirty="0" err="1" smtClean="0"/>
                        <a:t>it</a:t>
                      </a:r>
                      <a:r>
                        <a:rPr lang="de-DE" sz="1000" noProof="0" dirty="0" smtClean="0"/>
                        <a:t> </a:t>
                      </a:r>
                      <a:r>
                        <a:rPr lang="de-DE" sz="1000" noProof="0" dirty="0" err="1" smtClean="0"/>
                        <a:t>fits</a:t>
                      </a:r>
                      <a:r>
                        <a:rPr lang="de-DE" sz="1000" noProof="0" dirty="0" smtClean="0"/>
                        <a:t> </a:t>
                      </a:r>
                      <a:r>
                        <a:rPr lang="de-DE" sz="1000" noProof="0" dirty="0" err="1" smtClean="0"/>
                        <a:t>pretty</a:t>
                      </a:r>
                      <a:r>
                        <a:rPr lang="de-DE" sz="1000" noProof="0" dirty="0" smtClean="0"/>
                        <a:t> </a:t>
                      </a:r>
                      <a:r>
                        <a:rPr lang="de-DE" sz="1000" noProof="0" dirty="0" err="1" smtClean="0"/>
                        <a:t>good</a:t>
                      </a:r>
                      <a:r>
                        <a:rPr lang="de-DE" sz="1000" noProof="0" dirty="0" smtClean="0"/>
                        <a:t> </a:t>
                      </a:r>
                      <a:r>
                        <a:rPr lang="de-DE" sz="1000" noProof="0" dirty="0" err="1" smtClean="0"/>
                        <a:t>without</a:t>
                      </a:r>
                      <a:r>
                        <a:rPr lang="de-DE" sz="1000" noProof="0" dirty="0" smtClean="0"/>
                        <a:t> </a:t>
                      </a:r>
                      <a:r>
                        <a:rPr lang="de-DE" sz="1000" noProof="0" dirty="0" err="1" smtClean="0"/>
                        <a:t>changes</a:t>
                      </a:r>
                      <a:r>
                        <a:rPr lang="de-DE" sz="1000" noProof="0" dirty="0" smtClean="0"/>
                        <a:t>.</a:t>
                      </a:r>
                    </a:p>
                  </a:txBody>
                  <a:tcPr/>
                </a:tc>
              </a:tr>
              <a:tr h="370840">
                <a:tc>
                  <a:txBody>
                    <a:bodyPr/>
                    <a:lstStyle/>
                    <a:p>
                      <a:r>
                        <a:rPr lang="de-DE" sz="1000" noProof="0" dirty="0" smtClean="0"/>
                        <a:t>9</a:t>
                      </a:r>
                      <a:endParaRPr lang="en-US" sz="1000" noProof="0" dirty="0"/>
                    </a:p>
                  </a:txBody>
                  <a:tcPr/>
                </a:tc>
                <a:tc>
                  <a:txBody>
                    <a:bodyPr/>
                    <a:lstStyle/>
                    <a:p>
                      <a:r>
                        <a:rPr lang="de-DE" sz="1000" noProof="0" dirty="0" smtClean="0"/>
                        <a:t>Chapter</a:t>
                      </a:r>
                      <a:r>
                        <a:rPr lang="de-DE" sz="1000" baseline="0" noProof="0" dirty="0" smtClean="0"/>
                        <a:t> 6.2.1</a:t>
                      </a:r>
                    </a:p>
                    <a:p>
                      <a:r>
                        <a:rPr lang="de-DE" sz="1000" baseline="0" noProof="0" dirty="0" smtClean="0"/>
                        <a:t>Page 6-2</a:t>
                      </a:r>
                      <a:endParaRPr lang="en-US" sz="1000" noProof="0" dirty="0"/>
                    </a:p>
                  </a:txBody>
                  <a:tcPr/>
                </a:tc>
                <a:tc>
                  <a:txBody>
                    <a:bodyPr/>
                    <a:lstStyle/>
                    <a:p>
                      <a:r>
                        <a:rPr lang="de-DE" sz="1000" noProof="0" dirty="0" smtClean="0"/>
                        <a:t>„</a:t>
                      </a:r>
                      <a:r>
                        <a:rPr lang="en-US" sz="1000" i="1" noProof="0" dirty="0" smtClean="0"/>
                        <a:t>SCCS services are realized through different combinations of functions, each of which has</a:t>
                      </a:r>
                    </a:p>
                    <a:p>
                      <a:r>
                        <a:rPr lang="en-US" sz="1000" i="1" noProof="0" dirty="0" smtClean="0"/>
                        <a:t>service management aspects (e.g., it has configuration parameters that need to be set at initial values for the execution of the Service Package). These functions are organized into Abstract Service Components (ASCs), which are the key extension points for the Service Agreement and Configuration Profile Information Entities. […]”</a:t>
                      </a:r>
                      <a:endParaRPr lang="en-US" sz="1000" i="1" noProof="0" dirty="0"/>
                    </a:p>
                  </a:txBody>
                  <a:tcPr/>
                </a:tc>
                <a:tc>
                  <a:txBody>
                    <a:bodyPr/>
                    <a:lstStyle/>
                    <a:p>
                      <a:r>
                        <a:rPr lang="de-DE" sz="1000" noProof="0" dirty="0" smtClean="0"/>
                        <a:t>This </a:t>
                      </a:r>
                      <a:r>
                        <a:rPr lang="de-DE" sz="1000" noProof="0" dirty="0" err="1" smtClean="0"/>
                        <a:t>section</a:t>
                      </a:r>
                      <a:r>
                        <a:rPr lang="de-DE" sz="1000" noProof="0" dirty="0" smtClean="0"/>
                        <a:t> </a:t>
                      </a:r>
                      <a:r>
                        <a:rPr lang="de-DE" sz="1000" noProof="0" dirty="0" err="1" smtClean="0"/>
                        <a:t>needs</a:t>
                      </a:r>
                      <a:r>
                        <a:rPr lang="de-DE" sz="1000" baseline="0" noProof="0" dirty="0" smtClean="0"/>
                        <a:t> </a:t>
                      </a:r>
                      <a:r>
                        <a:rPr lang="de-DE" sz="1000" baseline="0" noProof="0" dirty="0" err="1" smtClean="0"/>
                        <a:t>rework</a:t>
                      </a:r>
                      <a:r>
                        <a:rPr lang="de-DE" sz="1000" baseline="0" noProof="0" dirty="0" smtClean="0"/>
                        <a:t> </a:t>
                      </a:r>
                      <a:r>
                        <a:rPr lang="de-DE" sz="1000" baseline="0" noProof="0" dirty="0" err="1" smtClean="0"/>
                        <a:t>wrt</a:t>
                      </a:r>
                      <a:r>
                        <a:rPr lang="de-DE" sz="1000" baseline="0" noProof="0" dirty="0" smtClean="0"/>
                        <a:t> Abstract Service Components </a:t>
                      </a:r>
                      <a:r>
                        <a:rPr lang="de-DE" sz="1000" baseline="0" noProof="0" dirty="0" err="1" smtClean="0"/>
                        <a:t>being</a:t>
                      </a:r>
                      <a:r>
                        <a:rPr lang="de-DE" sz="1000" baseline="0" noProof="0" dirty="0" smtClean="0"/>
                        <a:t> </a:t>
                      </a:r>
                      <a:r>
                        <a:rPr lang="de-DE" sz="1000" baseline="0" noProof="0" dirty="0" err="1" smtClean="0"/>
                        <a:t>now</a:t>
                      </a:r>
                      <a:r>
                        <a:rPr lang="de-DE" sz="1000" baseline="0" noProof="0" dirty="0" smtClean="0"/>
                        <a:t> </a:t>
                      </a:r>
                      <a:r>
                        <a:rPr lang="de-DE" sz="1000" baseline="0" noProof="0" dirty="0" err="1" smtClean="0"/>
                        <a:t>rather</a:t>
                      </a:r>
                      <a:r>
                        <a:rPr lang="de-DE" sz="1000" baseline="0" noProof="0" dirty="0" smtClean="0"/>
                        <a:t> </a:t>
                      </a:r>
                      <a:r>
                        <a:rPr lang="de-DE" sz="1000" baseline="0" noProof="0" dirty="0" err="1" smtClean="0"/>
                        <a:t>Functional</a:t>
                      </a:r>
                      <a:r>
                        <a:rPr lang="de-DE" sz="1000" baseline="0" noProof="0" dirty="0" smtClean="0"/>
                        <a:t> </a:t>
                      </a:r>
                      <a:r>
                        <a:rPr lang="de-DE" sz="1000" baseline="0" noProof="0" dirty="0" err="1" smtClean="0"/>
                        <a:t>Resource</a:t>
                      </a:r>
                      <a:r>
                        <a:rPr lang="de-DE" sz="1000" baseline="0" noProof="0" dirty="0" smtClean="0"/>
                        <a:t> Sets </a:t>
                      </a:r>
                      <a:r>
                        <a:rPr lang="de-DE" sz="1000" baseline="0" noProof="0" dirty="0" err="1" smtClean="0"/>
                        <a:t>or</a:t>
                      </a:r>
                      <a:r>
                        <a:rPr lang="de-DE" sz="1000" baseline="0" noProof="0" dirty="0" smtClean="0"/>
                        <a:t> </a:t>
                      </a:r>
                      <a:r>
                        <a:rPr lang="de-DE" sz="1000" baseline="0" noProof="0" dirty="0" err="1" smtClean="0"/>
                        <a:t>even</a:t>
                      </a:r>
                      <a:r>
                        <a:rPr lang="de-DE" sz="1000" baseline="0" noProof="0" dirty="0" smtClean="0"/>
                        <a:t> </a:t>
                      </a:r>
                      <a:r>
                        <a:rPr lang="de-DE" sz="1000" baseline="0" noProof="0" dirty="0" err="1" smtClean="0"/>
                        <a:t>Pre-Baked</a:t>
                      </a:r>
                      <a:r>
                        <a:rPr lang="de-DE" sz="1000" baseline="0" noProof="0" dirty="0" smtClean="0"/>
                        <a:t> </a:t>
                      </a:r>
                      <a:r>
                        <a:rPr lang="de-DE" sz="1000" baseline="0" noProof="0" dirty="0" err="1" smtClean="0"/>
                        <a:t>Configuration</a:t>
                      </a:r>
                      <a:r>
                        <a:rPr lang="de-DE" sz="1000" baseline="0" noProof="0" dirty="0" smtClean="0"/>
                        <a:t> </a:t>
                      </a:r>
                      <a:r>
                        <a:rPr lang="de-DE" sz="1000" baseline="0" noProof="0" dirty="0" err="1" smtClean="0"/>
                        <a:t>Profiles</a:t>
                      </a:r>
                      <a:r>
                        <a:rPr lang="de-DE" sz="1000" baseline="0" noProof="0" dirty="0" smtClean="0"/>
                        <a:t>.</a:t>
                      </a:r>
                      <a:endParaRPr lang="de-DE" sz="1000" noProof="0" dirty="0" smtClean="0"/>
                    </a:p>
                  </a:txBody>
                  <a:tcPr/>
                </a:tc>
              </a:tr>
            </a:tbl>
          </a:graphicData>
        </a:graphic>
      </p:graphicFrame>
    </p:spTree>
    <p:extLst>
      <p:ext uri="{BB962C8B-B14F-4D97-AF65-F5344CB8AC3E}">
        <p14:creationId xmlns:p14="http://schemas.microsoft.com/office/powerpoint/2010/main" val="4014050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4848"/>
          </a:xfrm>
        </p:spPr>
        <p:txBody>
          <a:bodyPr/>
          <a:lstStyle/>
          <a:p>
            <a:r>
              <a:rPr lang="en-US" dirty="0" smtClean="0"/>
              <a:t>Concept Book vs. </a:t>
            </a:r>
            <a:r>
              <a:rPr lang="en-US" dirty="0" err="1" smtClean="0"/>
              <a:t>Config</a:t>
            </a:r>
            <a:r>
              <a:rPr lang="en-US" dirty="0" smtClean="0"/>
              <a:t> Profile Developments</a:t>
            </a:r>
            <a:r>
              <a:rPr lang="en-US" dirty="0" smtClean="0"/>
              <a:t/>
            </a:r>
            <a:br>
              <a:rPr lang="en-US" dirty="0" smtClean="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105727"/>
              </p:ext>
            </p:extLst>
          </p:nvPr>
        </p:nvGraphicFramePr>
        <p:xfrm>
          <a:off x="309045" y="932675"/>
          <a:ext cx="8602718" cy="5374640"/>
        </p:xfrm>
        <a:graphic>
          <a:graphicData uri="http://schemas.openxmlformats.org/drawingml/2006/table">
            <a:tbl>
              <a:tblPr firstRow="1" bandRow="1">
                <a:tableStyleId>{5C22544A-7EE6-4342-B048-85BDC9FD1C3A}</a:tableStyleId>
              </a:tblPr>
              <a:tblGrid>
                <a:gridCol w="508068"/>
                <a:gridCol w="1028132"/>
                <a:gridCol w="2904452"/>
                <a:gridCol w="4162066"/>
              </a:tblGrid>
              <a:tr h="370840">
                <a:tc>
                  <a:txBody>
                    <a:bodyPr/>
                    <a:lstStyle/>
                    <a:p>
                      <a:r>
                        <a:rPr lang="en-US" sz="1000" noProof="0" dirty="0" smtClean="0"/>
                        <a:t>No. </a:t>
                      </a:r>
                      <a:endParaRPr lang="en-US" sz="1000" noProof="0" dirty="0"/>
                    </a:p>
                  </a:txBody>
                  <a:tcPr/>
                </a:tc>
                <a:tc>
                  <a:txBody>
                    <a:bodyPr/>
                    <a:lstStyle/>
                    <a:p>
                      <a:r>
                        <a:rPr lang="en-US" sz="1000" noProof="0" dirty="0" smtClean="0"/>
                        <a:t>Location</a:t>
                      </a:r>
                      <a:endParaRPr lang="en-US" sz="1000" noProof="0" dirty="0"/>
                    </a:p>
                  </a:txBody>
                  <a:tcPr/>
                </a:tc>
                <a:tc>
                  <a:txBody>
                    <a:bodyPr/>
                    <a:lstStyle/>
                    <a:p>
                      <a:r>
                        <a:rPr lang="en-US" sz="1000" noProof="0" dirty="0" smtClean="0"/>
                        <a:t>Text / Item</a:t>
                      </a:r>
                      <a:endParaRPr lang="en-US" sz="1000" noProof="0" dirty="0"/>
                    </a:p>
                  </a:txBody>
                  <a:tcPr/>
                </a:tc>
                <a:tc>
                  <a:txBody>
                    <a:bodyPr/>
                    <a:lstStyle/>
                    <a:p>
                      <a:r>
                        <a:rPr lang="en-US" sz="1000" noProof="0" dirty="0" smtClean="0"/>
                        <a:t>Comment / Observation</a:t>
                      </a:r>
                      <a:endParaRPr lang="en-US" sz="1000" noProof="0" dirty="0"/>
                    </a:p>
                  </a:txBody>
                  <a:tcPr/>
                </a:tc>
              </a:tr>
              <a:tr h="370840">
                <a:tc>
                  <a:txBody>
                    <a:bodyPr/>
                    <a:lstStyle/>
                    <a:p>
                      <a:r>
                        <a:rPr lang="de-DE" sz="1000" noProof="0" dirty="0" smtClean="0"/>
                        <a:t>10</a:t>
                      </a:r>
                      <a:endParaRPr lang="en-US" sz="1000" noProof="0" dirty="0"/>
                    </a:p>
                  </a:txBody>
                  <a:tcPr/>
                </a:tc>
                <a:tc>
                  <a:txBody>
                    <a:bodyPr/>
                    <a:lstStyle/>
                    <a:p>
                      <a:r>
                        <a:rPr lang="de-DE" sz="1000" noProof="0" dirty="0" smtClean="0"/>
                        <a:t>Chapter</a:t>
                      </a:r>
                      <a:r>
                        <a:rPr lang="de-DE" sz="1000" baseline="0" noProof="0" dirty="0" smtClean="0"/>
                        <a:t> 6.2.2</a:t>
                      </a:r>
                    </a:p>
                  </a:txBody>
                  <a:tcPr/>
                </a:tc>
                <a:tc>
                  <a:txBody>
                    <a:bodyPr/>
                    <a:lstStyle/>
                    <a:p>
                      <a:r>
                        <a:rPr lang="en-US" sz="1000" noProof="0" dirty="0" smtClean="0"/>
                        <a:t>Whole chapter</a:t>
                      </a:r>
                      <a:r>
                        <a:rPr lang="en-US" sz="1000" baseline="0" noProof="0" dirty="0" smtClean="0"/>
                        <a:t> </a:t>
                      </a:r>
                      <a:r>
                        <a:rPr lang="en-US" sz="1000" i="1" baseline="0" noProof="0" dirty="0" smtClean="0"/>
                        <a:t>“SPACE COMMUNICATION CROSS SUPPORT ABSTRACT SERVICE</a:t>
                      </a:r>
                    </a:p>
                    <a:p>
                      <a:r>
                        <a:rPr lang="en-US" sz="1000" i="1" baseline="0" noProof="0" dirty="0" smtClean="0"/>
                        <a:t>COMPONENTS”</a:t>
                      </a:r>
                      <a:endParaRPr lang="en-US" sz="1000" i="1" noProof="0" dirty="0"/>
                    </a:p>
                  </a:txBody>
                  <a:tcPr/>
                </a:tc>
                <a:tc>
                  <a:txBody>
                    <a:bodyPr/>
                    <a:lstStyle/>
                    <a:p>
                      <a:r>
                        <a:rPr lang="de-DE" sz="1000" noProof="0" dirty="0" smtClean="0"/>
                        <a:t>The </a:t>
                      </a:r>
                      <a:r>
                        <a:rPr lang="de-DE" sz="1000" noProof="0" dirty="0" err="1" smtClean="0"/>
                        <a:t>chapter</a:t>
                      </a:r>
                      <a:r>
                        <a:rPr lang="de-DE" sz="1000" noProof="0" dirty="0" smtClean="0"/>
                        <a:t> </a:t>
                      </a:r>
                      <a:r>
                        <a:rPr lang="de-DE" sz="1000" noProof="0" dirty="0" err="1" smtClean="0"/>
                        <a:t>needs</a:t>
                      </a:r>
                      <a:r>
                        <a:rPr lang="de-DE" sz="1000" noProof="0" dirty="0" smtClean="0"/>
                        <a:t> </a:t>
                      </a:r>
                      <a:r>
                        <a:rPr lang="de-DE" sz="1000" noProof="0" dirty="0" err="1" smtClean="0"/>
                        <a:t>complete</a:t>
                      </a:r>
                      <a:r>
                        <a:rPr lang="de-DE" sz="1000" noProof="0" dirty="0" smtClean="0"/>
                        <a:t> </a:t>
                      </a:r>
                      <a:r>
                        <a:rPr lang="de-DE" sz="1000" noProof="0" dirty="0" err="1" smtClean="0"/>
                        <a:t>rework</a:t>
                      </a:r>
                      <a:r>
                        <a:rPr lang="de-DE" sz="1000" noProof="0" dirty="0" smtClean="0"/>
                        <a:t> </a:t>
                      </a:r>
                      <a:r>
                        <a:rPr lang="de-DE" sz="1000" noProof="0" dirty="0" err="1" smtClean="0"/>
                        <a:t>or</a:t>
                      </a:r>
                      <a:r>
                        <a:rPr lang="de-DE" sz="1000" noProof="0" dirty="0" smtClean="0"/>
                        <a:t> </a:t>
                      </a:r>
                      <a:r>
                        <a:rPr lang="de-DE" sz="1000" noProof="0" dirty="0" err="1" smtClean="0"/>
                        <a:t>replacement</a:t>
                      </a:r>
                      <a:r>
                        <a:rPr lang="de-DE" sz="1000" noProof="0" dirty="0" smtClean="0"/>
                        <a:t>. </a:t>
                      </a:r>
                      <a:r>
                        <a:rPr lang="de-DE" sz="1000" noProof="0" dirty="0" err="1" smtClean="0"/>
                        <a:t>Good</a:t>
                      </a:r>
                      <a:r>
                        <a:rPr lang="de-DE" sz="1000" baseline="0" noProof="0" dirty="0" smtClean="0"/>
                        <a:t> material </a:t>
                      </a:r>
                      <a:r>
                        <a:rPr lang="de-DE" sz="1000" baseline="0" noProof="0" dirty="0" err="1" smtClean="0"/>
                        <a:t>for</a:t>
                      </a:r>
                      <a:r>
                        <a:rPr lang="de-DE" sz="1000" baseline="0" noProof="0" dirty="0" smtClean="0"/>
                        <a:t> </a:t>
                      </a:r>
                      <a:r>
                        <a:rPr lang="de-DE" sz="1000" baseline="0" noProof="0" dirty="0" err="1" smtClean="0"/>
                        <a:t>that</a:t>
                      </a:r>
                      <a:r>
                        <a:rPr lang="de-DE" sz="1000" baseline="0" noProof="0" dirty="0" smtClean="0"/>
                        <a:t> </a:t>
                      </a:r>
                      <a:r>
                        <a:rPr lang="de-DE" sz="1000" baseline="0" noProof="0" dirty="0" err="1" smtClean="0"/>
                        <a:t>would</a:t>
                      </a:r>
                      <a:r>
                        <a:rPr lang="de-DE" sz="1000" baseline="0" noProof="0" dirty="0" smtClean="0"/>
                        <a:t> </a:t>
                      </a:r>
                      <a:r>
                        <a:rPr lang="de-DE" sz="1000" baseline="0" noProof="0" dirty="0" err="1" smtClean="0"/>
                        <a:t>be</a:t>
                      </a:r>
                      <a:r>
                        <a:rPr lang="de-DE" sz="1000" baseline="0" noProof="0" dirty="0" smtClean="0"/>
                        <a:t> </a:t>
                      </a:r>
                      <a:r>
                        <a:rPr lang="de-DE" sz="1000" baseline="0" noProof="0" dirty="0" err="1" smtClean="0"/>
                        <a:t>parts</a:t>
                      </a:r>
                      <a:r>
                        <a:rPr lang="de-DE" sz="1000" baseline="0" noProof="0" dirty="0" smtClean="0"/>
                        <a:t> </a:t>
                      </a:r>
                      <a:r>
                        <a:rPr lang="de-DE" sz="1000" baseline="0" noProof="0" dirty="0" err="1" smtClean="0"/>
                        <a:t>from</a:t>
                      </a:r>
                      <a:r>
                        <a:rPr lang="de-DE" sz="1000" baseline="0" noProof="0" dirty="0" smtClean="0"/>
                        <a:t> John‘s White Book </a:t>
                      </a:r>
                      <a:r>
                        <a:rPr lang="de-DE" sz="1000" baseline="0" noProof="0" dirty="0" err="1" smtClean="0"/>
                        <a:t>or</a:t>
                      </a:r>
                      <a:r>
                        <a:rPr lang="de-DE" sz="1000" baseline="0" noProof="0" dirty="0" smtClean="0"/>
                        <a:t> </a:t>
                      </a:r>
                      <a:r>
                        <a:rPr lang="de-DE" sz="1000" baseline="0" noProof="0" dirty="0" err="1" smtClean="0"/>
                        <a:t>Requirements</a:t>
                      </a:r>
                      <a:r>
                        <a:rPr lang="de-DE" sz="1000" baseline="0" noProof="0" dirty="0" smtClean="0"/>
                        <a:t> </a:t>
                      </a:r>
                      <a:r>
                        <a:rPr lang="de-DE" sz="1000" baseline="0" noProof="0" dirty="0" err="1" smtClean="0"/>
                        <a:t>Technote</a:t>
                      </a:r>
                      <a:r>
                        <a:rPr lang="de-DE" sz="1000" baseline="0" noProof="0" dirty="0" smtClean="0"/>
                        <a:t>. To </a:t>
                      </a:r>
                      <a:r>
                        <a:rPr lang="de-DE" sz="1000" baseline="0" noProof="0" dirty="0" err="1" smtClean="0"/>
                        <a:t>some</a:t>
                      </a:r>
                      <a:r>
                        <a:rPr lang="de-DE" sz="1000" baseline="0" noProof="0" dirty="0" smtClean="0"/>
                        <a:t> </a:t>
                      </a:r>
                      <a:r>
                        <a:rPr lang="de-DE" sz="1000" baseline="0" noProof="0" dirty="0" err="1" smtClean="0"/>
                        <a:t>extent</a:t>
                      </a:r>
                      <a:r>
                        <a:rPr lang="de-DE" sz="1000" baseline="0" noProof="0" dirty="0" smtClean="0"/>
                        <a:t> (soft </a:t>
                      </a:r>
                      <a:r>
                        <a:rPr lang="de-DE" sz="1000" baseline="0" noProof="0" dirty="0" err="1" smtClean="0"/>
                        <a:t>version</a:t>
                      </a:r>
                      <a:r>
                        <a:rPr lang="de-DE" sz="1000" baseline="0" noProof="0" dirty="0" smtClean="0"/>
                        <a:t>) </a:t>
                      </a:r>
                      <a:r>
                        <a:rPr lang="de-DE" sz="1000" baseline="0" noProof="0" dirty="0" err="1" smtClean="0"/>
                        <a:t>one</a:t>
                      </a:r>
                      <a:r>
                        <a:rPr lang="de-DE" sz="1000" baseline="0" noProof="0" dirty="0" smtClean="0"/>
                        <a:t> </a:t>
                      </a:r>
                      <a:r>
                        <a:rPr lang="de-DE" sz="1000" baseline="0" noProof="0" dirty="0" err="1" smtClean="0"/>
                        <a:t>could</a:t>
                      </a:r>
                      <a:r>
                        <a:rPr lang="de-DE" sz="1000" baseline="0" noProof="0" dirty="0" smtClean="0"/>
                        <a:t> </a:t>
                      </a:r>
                      <a:r>
                        <a:rPr lang="de-DE" sz="1000" baseline="0" noProof="0" dirty="0" err="1" smtClean="0"/>
                        <a:t>start</a:t>
                      </a:r>
                      <a:r>
                        <a:rPr lang="de-DE" sz="1000" baseline="0" noProof="0" dirty="0" smtClean="0"/>
                        <a:t> also with just </a:t>
                      </a:r>
                      <a:r>
                        <a:rPr lang="de-DE" sz="1000" baseline="0" noProof="0" dirty="0" err="1" smtClean="0"/>
                        <a:t>replacing</a:t>
                      </a:r>
                      <a:r>
                        <a:rPr lang="de-DE" sz="1000" baseline="0" noProof="0" dirty="0" smtClean="0"/>
                        <a:t> Service </a:t>
                      </a:r>
                      <a:r>
                        <a:rPr lang="de-DE" sz="1000" baseline="0" noProof="0" dirty="0" err="1" smtClean="0"/>
                        <a:t>Component</a:t>
                      </a:r>
                      <a:r>
                        <a:rPr lang="de-DE" sz="1000" baseline="0" noProof="0" dirty="0" smtClean="0"/>
                        <a:t> with </a:t>
                      </a:r>
                      <a:r>
                        <a:rPr lang="de-DE" sz="1000" baseline="0" noProof="0" dirty="0" err="1" smtClean="0"/>
                        <a:t>Functional</a:t>
                      </a:r>
                      <a:r>
                        <a:rPr lang="de-DE" sz="1000" baseline="0" noProof="0" dirty="0" smtClean="0"/>
                        <a:t> </a:t>
                      </a:r>
                      <a:r>
                        <a:rPr lang="de-DE" sz="1000" baseline="0" noProof="0" dirty="0" err="1" smtClean="0"/>
                        <a:t>Resource</a:t>
                      </a:r>
                      <a:r>
                        <a:rPr lang="de-DE" sz="1000" baseline="0" noProof="0" dirty="0" smtClean="0"/>
                        <a:t> Set. At the end </a:t>
                      </a:r>
                      <a:r>
                        <a:rPr lang="de-DE" sz="1000" baseline="0" noProof="0" dirty="0" err="1" smtClean="0"/>
                        <a:t>it</a:t>
                      </a:r>
                      <a:r>
                        <a:rPr lang="de-DE" sz="1000" baseline="0" noProof="0" dirty="0" smtClean="0"/>
                        <a:t> </a:t>
                      </a:r>
                      <a:r>
                        <a:rPr lang="de-DE" sz="1000" baseline="0" noProof="0" dirty="0" err="1" smtClean="0"/>
                        <a:t>could</a:t>
                      </a:r>
                      <a:r>
                        <a:rPr lang="de-DE" sz="1000" baseline="0" noProof="0" dirty="0" smtClean="0"/>
                        <a:t> </a:t>
                      </a:r>
                      <a:r>
                        <a:rPr lang="de-DE" sz="1000" baseline="0" noProof="0" dirty="0" err="1" smtClean="0"/>
                        <a:t>be</a:t>
                      </a:r>
                      <a:r>
                        <a:rPr lang="de-DE" sz="1000" baseline="0" noProof="0" dirty="0" smtClean="0"/>
                        <a:t> </a:t>
                      </a:r>
                      <a:r>
                        <a:rPr lang="de-DE" sz="1000" baseline="0" noProof="0" dirty="0" err="1" smtClean="0"/>
                        <a:t>treated</a:t>
                      </a:r>
                      <a:r>
                        <a:rPr lang="de-DE" sz="1000" baseline="0" noProof="0" dirty="0" smtClean="0"/>
                        <a:t> </a:t>
                      </a:r>
                      <a:r>
                        <a:rPr lang="de-DE" sz="1000" baseline="0" noProof="0" dirty="0" err="1" smtClean="0"/>
                        <a:t>as</a:t>
                      </a:r>
                      <a:r>
                        <a:rPr lang="de-DE" sz="1000" baseline="0" noProof="0" dirty="0" smtClean="0"/>
                        <a:t> an </a:t>
                      </a:r>
                      <a:r>
                        <a:rPr lang="de-DE" sz="1000" baseline="0" noProof="0" dirty="0" err="1" smtClean="0"/>
                        <a:t>introduction</a:t>
                      </a:r>
                      <a:r>
                        <a:rPr lang="de-DE" sz="1000" baseline="0" noProof="0" dirty="0" smtClean="0"/>
                        <a:t> to the </a:t>
                      </a:r>
                      <a:r>
                        <a:rPr lang="de-DE" sz="1000" baseline="0" noProof="0" dirty="0" err="1" smtClean="0"/>
                        <a:t>Functional</a:t>
                      </a:r>
                      <a:r>
                        <a:rPr lang="de-DE" sz="1000" baseline="0" noProof="0" dirty="0" smtClean="0"/>
                        <a:t> Resources </a:t>
                      </a:r>
                      <a:r>
                        <a:rPr lang="de-DE" sz="1000" baseline="0" noProof="0" dirty="0" err="1" smtClean="0"/>
                        <a:t>which</a:t>
                      </a:r>
                      <a:r>
                        <a:rPr lang="de-DE" sz="1000" baseline="0" noProof="0" dirty="0" smtClean="0"/>
                        <a:t> </a:t>
                      </a:r>
                      <a:r>
                        <a:rPr lang="de-DE" sz="1000" baseline="0" noProof="0" dirty="0" err="1" smtClean="0"/>
                        <a:t>comes</a:t>
                      </a:r>
                      <a:r>
                        <a:rPr lang="de-DE" sz="1000" baseline="0" noProof="0" dirty="0" smtClean="0"/>
                        <a:t> </a:t>
                      </a:r>
                      <a:r>
                        <a:rPr lang="de-DE" sz="1000" baseline="0" noProof="0" dirty="0" err="1" smtClean="0"/>
                        <a:t>later</a:t>
                      </a:r>
                      <a:r>
                        <a:rPr lang="de-DE" sz="1000" baseline="0" noProof="0" dirty="0" smtClean="0"/>
                        <a:t> on.</a:t>
                      </a:r>
                    </a:p>
                    <a:p>
                      <a:r>
                        <a:rPr lang="de-DE" sz="1000" baseline="0" noProof="0" dirty="0" smtClean="0"/>
                        <a:t>This </a:t>
                      </a:r>
                      <a:r>
                        <a:rPr lang="de-DE" sz="1000" baseline="0" noProof="0" dirty="0" err="1" smtClean="0"/>
                        <a:t>would</a:t>
                      </a:r>
                      <a:r>
                        <a:rPr lang="de-DE" sz="1000" baseline="0" noProof="0" dirty="0" smtClean="0"/>
                        <a:t> </a:t>
                      </a:r>
                      <a:r>
                        <a:rPr lang="de-DE" sz="1000" baseline="0" noProof="0" dirty="0" err="1" smtClean="0"/>
                        <a:t>be</a:t>
                      </a:r>
                      <a:r>
                        <a:rPr lang="de-DE" sz="1000" baseline="0" noProof="0" dirty="0" smtClean="0"/>
                        <a:t> also </a:t>
                      </a:r>
                      <a:r>
                        <a:rPr lang="de-DE" sz="1000" baseline="0" noProof="0" dirty="0" err="1" smtClean="0"/>
                        <a:t>essentialy</a:t>
                      </a:r>
                      <a:r>
                        <a:rPr lang="de-DE" sz="1000" baseline="0" noProof="0" dirty="0" smtClean="0"/>
                        <a:t> a </a:t>
                      </a:r>
                      <a:r>
                        <a:rPr lang="de-DE" sz="1000" baseline="0" noProof="0" dirty="0" err="1" smtClean="0"/>
                        <a:t>place</a:t>
                      </a:r>
                      <a:r>
                        <a:rPr lang="de-DE" sz="1000" baseline="0" noProof="0" dirty="0" smtClean="0"/>
                        <a:t> </a:t>
                      </a:r>
                      <a:r>
                        <a:rPr lang="de-DE" sz="1000" baseline="0" noProof="0" dirty="0" err="1" smtClean="0"/>
                        <a:t>where</a:t>
                      </a:r>
                      <a:r>
                        <a:rPr lang="de-DE" sz="1000" baseline="0" noProof="0" dirty="0" smtClean="0"/>
                        <a:t> </a:t>
                      </a:r>
                      <a:r>
                        <a:rPr lang="de-DE" sz="1000" baseline="0" noProof="0" dirty="0" err="1" smtClean="0"/>
                        <a:t>we</a:t>
                      </a:r>
                      <a:r>
                        <a:rPr lang="de-DE" sz="1000" baseline="0" noProof="0" dirty="0" smtClean="0"/>
                        <a:t> </a:t>
                      </a:r>
                      <a:r>
                        <a:rPr lang="de-DE" sz="1000" baseline="0" noProof="0" dirty="0" err="1" smtClean="0"/>
                        <a:t>define</a:t>
                      </a:r>
                      <a:r>
                        <a:rPr lang="de-DE" sz="1000" baseline="0" noProof="0" dirty="0" smtClean="0"/>
                        <a:t> the </a:t>
                      </a:r>
                      <a:r>
                        <a:rPr lang="de-DE" sz="1000" baseline="0" noProof="0" dirty="0" err="1" smtClean="0"/>
                        <a:t>difference</a:t>
                      </a:r>
                      <a:r>
                        <a:rPr lang="de-DE" sz="1000" baseline="0" noProof="0" dirty="0" smtClean="0"/>
                        <a:t> </a:t>
                      </a:r>
                      <a:r>
                        <a:rPr lang="de-DE" sz="1000" baseline="0" noProof="0" dirty="0" err="1" smtClean="0"/>
                        <a:t>between</a:t>
                      </a:r>
                      <a:r>
                        <a:rPr lang="de-DE" sz="1000" baseline="0" noProof="0" dirty="0" smtClean="0"/>
                        <a:t> simpel </a:t>
                      </a:r>
                      <a:r>
                        <a:rPr lang="de-DE" sz="1000" baseline="0" noProof="0" dirty="0" err="1" smtClean="0"/>
                        <a:t>pre-baked</a:t>
                      </a:r>
                      <a:r>
                        <a:rPr lang="de-DE" sz="1000" baseline="0" noProof="0" dirty="0" smtClean="0"/>
                        <a:t> </a:t>
                      </a:r>
                      <a:r>
                        <a:rPr lang="de-DE" sz="1000" baseline="0" noProof="0" dirty="0" err="1" smtClean="0"/>
                        <a:t>config</a:t>
                      </a:r>
                      <a:r>
                        <a:rPr lang="de-DE" sz="1000" baseline="0" noProof="0" dirty="0" smtClean="0"/>
                        <a:t> </a:t>
                      </a:r>
                      <a:r>
                        <a:rPr lang="de-DE" sz="1000" baseline="0" noProof="0" dirty="0" err="1" smtClean="0"/>
                        <a:t>profiles</a:t>
                      </a:r>
                      <a:r>
                        <a:rPr lang="de-DE" sz="1000" baseline="0" noProof="0" dirty="0" smtClean="0"/>
                        <a:t> and the </a:t>
                      </a:r>
                      <a:r>
                        <a:rPr lang="de-DE" sz="1000" i="1" baseline="0" noProof="0" dirty="0" err="1" smtClean="0"/>
                        <a:t>secret</a:t>
                      </a:r>
                      <a:r>
                        <a:rPr lang="de-DE" sz="1000" i="1" baseline="0" noProof="0" dirty="0" smtClean="0"/>
                        <a:t>-</a:t>
                      </a:r>
                      <a:r>
                        <a:rPr lang="de-DE" sz="1000" i="1" baseline="0" noProof="0" dirty="0" err="1" smtClean="0"/>
                        <a:t>yet</a:t>
                      </a:r>
                      <a:r>
                        <a:rPr lang="de-DE" sz="1000" i="1" baseline="0" noProof="0" dirty="0" smtClean="0"/>
                        <a:t>-to-</a:t>
                      </a:r>
                      <a:r>
                        <a:rPr lang="de-DE" sz="1000" i="1" baseline="0" noProof="0" dirty="0" err="1" smtClean="0"/>
                        <a:t>be</a:t>
                      </a:r>
                      <a:r>
                        <a:rPr lang="de-DE" sz="1000" i="1" baseline="0" noProof="0" dirty="0" smtClean="0"/>
                        <a:t>-</a:t>
                      </a:r>
                      <a:r>
                        <a:rPr lang="de-DE" sz="1000" i="1" baseline="0" noProof="0" dirty="0" err="1" smtClean="0"/>
                        <a:t>defined</a:t>
                      </a:r>
                      <a:r>
                        <a:rPr lang="de-DE" sz="1000" baseline="0" noProof="0" dirty="0" smtClean="0"/>
                        <a:t> </a:t>
                      </a:r>
                      <a:r>
                        <a:rPr lang="de-DE" sz="1000" baseline="0" noProof="0" dirty="0" err="1" smtClean="0"/>
                        <a:t>book</a:t>
                      </a:r>
                      <a:r>
                        <a:rPr lang="de-DE" sz="1000" baseline="0" noProof="0" dirty="0" smtClean="0"/>
                        <a:t> with </a:t>
                      </a:r>
                      <a:r>
                        <a:rPr lang="de-DE" sz="1000" baseline="0" noProof="0" dirty="0" err="1" smtClean="0"/>
                        <a:t>construction</a:t>
                      </a:r>
                      <a:r>
                        <a:rPr lang="de-DE" sz="1000" baseline="0" noProof="0" dirty="0" smtClean="0"/>
                        <a:t> (and </a:t>
                      </a:r>
                      <a:r>
                        <a:rPr lang="de-DE" sz="1000" baseline="0" noProof="0" dirty="0" err="1" smtClean="0"/>
                        <a:t>extension</a:t>
                      </a:r>
                      <a:r>
                        <a:rPr lang="de-DE" sz="1000" baseline="0" noProof="0" dirty="0" smtClean="0"/>
                        <a:t>) </a:t>
                      </a:r>
                      <a:r>
                        <a:rPr lang="de-DE" sz="1000" baseline="0" noProof="0" dirty="0" err="1" smtClean="0"/>
                        <a:t>rules</a:t>
                      </a:r>
                      <a:r>
                        <a:rPr lang="de-DE" sz="1000" baseline="0" noProof="0" dirty="0" smtClean="0"/>
                        <a:t> </a:t>
                      </a:r>
                      <a:r>
                        <a:rPr lang="de-DE" sz="1000" baseline="0" noProof="0" dirty="0" err="1" smtClean="0"/>
                        <a:t>for</a:t>
                      </a:r>
                      <a:r>
                        <a:rPr lang="de-DE" sz="1000" baseline="0" noProof="0" dirty="0" smtClean="0"/>
                        <a:t> </a:t>
                      </a:r>
                      <a:r>
                        <a:rPr lang="de-DE" sz="1000" baseline="0" noProof="0" dirty="0" err="1" smtClean="0"/>
                        <a:t>Configuration</a:t>
                      </a:r>
                      <a:r>
                        <a:rPr lang="de-DE" sz="1000" baseline="0" noProof="0" dirty="0" smtClean="0"/>
                        <a:t> </a:t>
                      </a:r>
                      <a:r>
                        <a:rPr lang="de-DE" sz="1000" baseline="0" noProof="0" dirty="0" err="1" smtClean="0"/>
                        <a:t>Profiles</a:t>
                      </a:r>
                      <a:r>
                        <a:rPr lang="de-DE" sz="1000" baseline="0" noProof="0" dirty="0" smtClean="0"/>
                        <a:t> </a:t>
                      </a:r>
                      <a:r>
                        <a:rPr lang="de-DE" sz="1000" baseline="0" noProof="0" dirty="0" err="1" smtClean="0"/>
                        <a:t>based</a:t>
                      </a:r>
                      <a:r>
                        <a:rPr lang="de-DE" sz="1000" baseline="0" noProof="0" dirty="0" smtClean="0"/>
                        <a:t> on </a:t>
                      </a:r>
                      <a:r>
                        <a:rPr lang="de-DE" sz="1000" baseline="0" noProof="0" dirty="0" err="1" smtClean="0"/>
                        <a:t>Fuctional</a:t>
                      </a:r>
                      <a:r>
                        <a:rPr lang="de-DE" sz="1000" baseline="0" noProof="0" dirty="0" smtClean="0"/>
                        <a:t> Resources.</a:t>
                      </a:r>
                      <a:endParaRPr lang="en-US" sz="1000" noProof="0" dirty="0"/>
                    </a:p>
                  </a:txBody>
                  <a:tcPr/>
                </a:tc>
              </a:tr>
              <a:tr h="370840">
                <a:tc>
                  <a:txBody>
                    <a:bodyPr/>
                    <a:lstStyle/>
                    <a:p>
                      <a:r>
                        <a:rPr lang="de-DE" sz="1000" noProof="0" dirty="0" smtClean="0"/>
                        <a:t>11</a:t>
                      </a:r>
                      <a:endParaRPr lang="en-US" sz="1000" noProof="0" dirty="0"/>
                    </a:p>
                  </a:txBody>
                  <a:tcPr/>
                </a:tc>
                <a:tc>
                  <a:txBody>
                    <a:bodyPr/>
                    <a:lstStyle/>
                    <a:p>
                      <a:r>
                        <a:rPr lang="de-DE" sz="1000" noProof="0" dirty="0" err="1" smtClean="0"/>
                        <a:t>Chapte</a:t>
                      </a:r>
                      <a:r>
                        <a:rPr lang="de-DE" sz="1000" noProof="0" dirty="0" smtClean="0"/>
                        <a:t> 6.2.3</a:t>
                      </a:r>
                    </a:p>
                    <a:p>
                      <a:endParaRPr lang="en-US" sz="1000" noProof="0" dirty="0"/>
                    </a:p>
                  </a:txBody>
                  <a:tcPr/>
                </a:tc>
                <a:tc>
                  <a:txBody>
                    <a:bodyPr/>
                    <a:lstStyle/>
                    <a:p>
                      <a:r>
                        <a:rPr lang="de-DE" sz="1000" noProof="0" dirty="0" err="1" smtClean="0"/>
                        <a:t>Whole</a:t>
                      </a:r>
                      <a:r>
                        <a:rPr lang="de-DE" sz="1000" noProof="0" dirty="0" smtClean="0"/>
                        <a:t> </a:t>
                      </a:r>
                      <a:r>
                        <a:rPr lang="de-DE" sz="1000" noProof="0" dirty="0" err="1" smtClean="0"/>
                        <a:t>chapter</a:t>
                      </a:r>
                      <a:r>
                        <a:rPr lang="de-DE" sz="1000" noProof="0" dirty="0" smtClean="0"/>
                        <a:t> </a:t>
                      </a:r>
                      <a:r>
                        <a:rPr lang="de-DE" sz="1000" i="1" noProof="0" dirty="0" smtClean="0"/>
                        <a:t>„ABSTRACT SERVICE COMPONENT EXTENSION POINTS FOR SERVICE</a:t>
                      </a:r>
                    </a:p>
                    <a:p>
                      <a:r>
                        <a:rPr lang="de-DE" sz="1000" i="1" noProof="0" dirty="0" smtClean="0"/>
                        <a:t>AGREEMENT AND CONFIGURATION PROFILE INFORMATION</a:t>
                      </a:r>
                    </a:p>
                    <a:p>
                      <a:r>
                        <a:rPr lang="de-DE" sz="1000" i="1" noProof="0" dirty="0" smtClean="0"/>
                        <a:t>ENTITIES“</a:t>
                      </a:r>
                      <a:endParaRPr lang="en-US" sz="1000" i="1" noProof="0" dirty="0"/>
                    </a:p>
                  </a:txBody>
                  <a:tcPr/>
                </a:tc>
                <a:tc>
                  <a:txBody>
                    <a:bodyPr/>
                    <a:lstStyle/>
                    <a:p>
                      <a:r>
                        <a:rPr lang="de-DE" sz="1000" noProof="0" dirty="0" smtClean="0"/>
                        <a:t>In </a:t>
                      </a:r>
                      <a:r>
                        <a:rPr lang="de-DE" sz="1000" noProof="0" dirty="0" err="1" smtClean="0"/>
                        <a:t>terms</a:t>
                      </a:r>
                      <a:r>
                        <a:rPr lang="de-DE" sz="1000" noProof="0" dirty="0" smtClean="0"/>
                        <a:t> of </a:t>
                      </a:r>
                      <a:r>
                        <a:rPr lang="de-DE" sz="1000" noProof="0" dirty="0" err="1" smtClean="0"/>
                        <a:t>pre-baked</a:t>
                      </a:r>
                      <a:r>
                        <a:rPr lang="de-DE" sz="1000" baseline="0" noProof="0" dirty="0" smtClean="0"/>
                        <a:t> </a:t>
                      </a:r>
                      <a:r>
                        <a:rPr lang="de-DE" sz="1000" baseline="0" noProof="0" dirty="0" err="1" smtClean="0"/>
                        <a:t>configuration</a:t>
                      </a:r>
                      <a:r>
                        <a:rPr lang="de-DE" sz="1000" baseline="0" noProof="0" dirty="0" smtClean="0"/>
                        <a:t> </a:t>
                      </a:r>
                      <a:r>
                        <a:rPr lang="de-DE" sz="1000" baseline="0" noProof="0" dirty="0" err="1" smtClean="0"/>
                        <a:t>profiles</a:t>
                      </a:r>
                      <a:r>
                        <a:rPr lang="de-DE" sz="1000" baseline="0" noProof="0" dirty="0" smtClean="0"/>
                        <a:t> and </a:t>
                      </a:r>
                      <a:r>
                        <a:rPr lang="de-DE" sz="1000" baseline="0" noProof="0" dirty="0" err="1" smtClean="0"/>
                        <a:t>no</a:t>
                      </a:r>
                      <a:r>
                        <a:rPr lang="de-DE" sz="1000" baseline="0" noProof="0" dirty="0" smtClean="0"/>
                        <a:t> Service Components </a:t>
                      </a:r>
                      <a:r>
                        <a:rPr lang="de-DE" sz="1000" baseline="0" noProof="0" dirty="0" err="1" smtClean="0"/>
                        <a:t>as</a:t>
                      </a:r>
                      <a:r>
                        <a:rPr lang="de-DE" sz="1000" baseline="0" noProof="0" dirty="0" smtClean="0"/>
                        <a:t> such at all, </a:t>
                      </a:r>
                      <a:r>
                        <a:rPr lang="de-DE" sz="1000" baseline="0" noProof="0" dirty="0" err="1" smtClean="0"/>
                        <a:t>this</a:t>
                      </a:r>
                      <a:r>
                        <a:rPr lang="de-DE" sz="1000" baseline="0" noProof="0" dirty="0" smtClean="0"/>
                        <a:t> </a:t>
                      </a:r>
                      <a:r>
                        <a:rPr lang="de-DE" sz="1000" baseline="0" noProof="0" dirty="0" err="1" smtClean="0"/>
                        <a:t>chapter</a:t>
                      </a:r>
                      <a:r>
                        <a:rPr lang="de-DE" sz="1000" baseline="0" noProof="0" dirty="0" smtClean="0"/>
                        <a:t> </a:t>
                      </a:r>
                      <a:r>
                        <a:rPr lang="de-DE" sz="1000" baseline="0" noProof="0" dirty="0" err="1" smtClean="0"/>
                        <a:t>almost</a:t>
                      </a:r>
                      <a:r>
                        <a:rPr lang="de-DE" sz="1000" baseline="0" noProof="0" dirty="0" smtClean="0"/>
                        <a:t> obsolete. The potential </a:t>
                      </a:r>
                      <a:r>
                        <a:rPr lang="de-DE" sz="1000" baseline="0" noProof="0" dirty="0" err="1" smtClean="0"/>
                        <a:t>extensibility</a:t>
                      </a:r>
                      <a:r>
                        <a:rPr lang="de-DE" sz="1000" baseline="0" noProof="0" dirty="0" smtClean="0"/>
                        <a:t> </a:t>
                      </a:r>
                      <a:r>
                        <a:rPr lang="de-DE" sz="1000" baseline="0" noProof="0" dirty="0" err="1" smtClean="0"/>
                        <a:t>mechanisms</a:t>
                      </a:r>
                      <a:r>
                        <a:rPr lang="de-DE" sz="1000" baseline="0" noProof="0" dirty="0" smtClean="0"/>
                        <a:t> </a:t>
                      </a:r>
                      <a:r>
                        <a:rPr lang="de-DE" sz="1000" baseline="0" noProof="0" dirty="0" err="1" smtClean="0"/>
                        <a:t>needs</a:t>
                      </a:r>
                      <a:r>
                        <a:rPr lang="de-DE" sz="1000" baseline="0" noProof="0" dirty="0" smtClean="0"/>
                        <a:t> to </a:t>
                      </a:r>
                      <a:r>
                        <a:rPr lang="de-DE" sz="1000" baseline="0" noProof="0" dirty="0" err="1" smtClean="0"/>
                        <a:t>be</a:t>
                      </a:r>
                      <a:r>
                        <a:rPr lang="de-DE" sz="1000" baseline="0" noProof="0" dirty="0" smtClean="0"/>
                        <a:t> </a:t>
                      </a:r>
                      <a:r>
                        <a:rPr lang="de-DE" sz="1000" baseline="0" noProof="0" dirty="0" err="1" smtClean="0"/>
                        <a:t>annotated</a:t>
                      </a:r>
                      <a:r>
                        <a:rPr lang="de-DE" sz="1000" baseline="0" noProof="0" dirty="0" smtClean="0"/>
                        <a:t> in </a:t>
                      </a:r>
                      <a:r>
                        <a:rPr lang="de-DE" sz="1000" baseline="0" noProof="0" dirty="0" err="1" smtClean="0"/>
                        <a:t>chapter</a:t>
                      </a:r>
                      <a:r>
                        <a:rPr lang="de-DE" sz="1000" baseline="0" noProof="0" dirty="0" smtClean="0"/>
                        <a:t> </a:t>
                      </a:r>
                      <a:r>
                        <a:rPr lang="de-DE" sz="1000" baseline="0" noProof="0" dirty="0" err="1" smtClean="0"/>
                        <a:t>before</a:t>
                      </a:r>
                      <a:r>
                        <a:rPr lang="de-DE" sz="1000" baseline="0" noProof="0" dirty="0" smtClean="0"/>
                        <a:t>.</a:t>
                      </a:r>
                      <a:endParaRPr lang="en-US" sz="1000" noProof="0" dirty="0"/>
                    </a:p>
                  </a:txBody>
                  <a:tcPr/>
                </a:tc>
              </a:tr>
              <a:tr h="370840">
                <a:tc>
                  <a:txBody>
                    <a:bodyPr/>
                    <a:lstStyle/>
                    <a:p>
                      <a:r>
                        <a:rPr lang="de-DE" sz="1000" noProof="0" dirty="0" smtClean="0"/>
                        <a:t>12</a:t>
                      </a:r>
                      <a:endParaRPr lang="en-US" sz="1000" noProof="0" dirty="0"/>
                    </a:p>
                  </a:txBody>
                  <a:tcPr/>
                </a:tc>
                <a:tc>
                  <a:txBody>
                    <a:bodyPr/>
                    <a:lstStyle/>
                    <a:p>
                      <a:r>
                        <a:rPr lang="de-DE" sz="1000" noProof="0" dirty="0" err="1" smtClean="0"/>
                        <a:t>Chapters</a:t>
                      </a:r>
                      <a:r>
                        <a:rPr lang="de-DE" sz="1000" baseline="0" noProof="0" dirty="0" smtClean="0"/>
                        <a:t> 6.2.2 and 6.2.3</a:t>
                      </a:r>
                      <a:endParaRPr lang="en-US" sz="1000" noProof="0" dirty="0"/>
                    </a:p>
                  </a:txBody>
                  <a:tcPr/>
                </a:tc>
                <a:tc>
                  <a:txBody>
                    <a:bodyPr/>
                    <a:lstStyle/>
                    <a:p>
                      <a:r>
                        <a:rPr lang="de-DE" sz="1000" i="1" noProof="0" dirty="0" err="1" smtClean="0"/>
                        <a:t>Whole</a:t>
                      </a:r>
                      <a:r>
                        <a:rPr lang="de-DE" sz="1000" i="1" noProof="0" dirty="0" smtClean="0"/>
                        <a:t> </a:t>
                      </a:r>
                      <a:r>
                        <a:rPr lang="de-DE" sz="1000" i="1" noProof="0" dirty="0" err="1" smtClean="0"/>
                        <a:t>chapters</a:t>
                      </a:r>
                      <a:endParaRPr lang="en-US" sz="1000" i="1" noProof="0" dirty="0"/>
                    </a:p>
                  </a:txBody>
                  <a:tcPr/>
                </a:tc>
                <a:tc>
                  <a:txBody>
                    <a:bodyPr/>
                    <a:lstStyle/>
                    <a:p>
                      <a:r>
                        <a:rPr lang="de-DE" sz="1000" noProof="0" dirty="0" err="1" smtClean="0"/>
                        <a:t>Ultimately</a:t>
                      </a:r>
                      <a:r>
                        <a:rPr lang="de-DE" sz="1000" noProof="0" dirty="0" smtClean="0"/>
                        <a:t> </a:t>
                      </a:r>
                      <a:r>
                        <a:rPr lang="de-DE" sz="1000" noProof="0" dirty="0" err="1" smtClean="0"/>
                        <a:t>we</a:t>
                      </a:r>
                      <a:r>
                        <a:rPr lang="de-DE" sz="1000" noProof="0" dirty="0" smtClean="0"/>
                        <a:t> </a:t>
                      </a:r>
                      <a:r>
                        <a:rPr lang="de-DE" sz="1000" noProof="0" dirty="0" err="1" smtClean="0"/>
                        <a:t>could</a:t>
                      </a:r>
                      <a:r>
                        <a:rPr lang="de-DE" sz="1000" noProof="0" dirty="0" smtClean="0"/>
                        <a:t> </a:t>
                      </a:r>
                      <a:r>
                        <a:rPr lang="de-DE" sz="1000" noProof="0" dirty="0" err="1" smtClean="0"/>
                        <a:t>argue</a:t>
                      </a:r>
                      <a:r>
                        <a:rPr lang="de-DE" sz="1000" noProof="0" dirty="0" smtClean="0"/>
                        <a:t>, </a:t>
                      </a:r>
                      <a:r>
                        <a:rPr lang="de-DE" sz="1000" noProof="0" dirty="0" err="1" smtClean="0"/>
                        <a:t>while</a:t>
                      </a:r>
                      <a:r>
                        <a:rPr lang="de-DE" sz="1000" noProof="0" dirty="0" smtClean="0"/>
                        <a:t> </a:t>
                      </a:r>
                      <a:r>
                        <a:rPr lang="de-DE" sz="1000" noProof="0" dirty="0" err="1" smtClean="0"/>
                        <a:t>we</a:t>
                      </a:r>
                      <a:r>
                        <a:rPr lang="de-DE" sz="1000" noProof="0" dirty="0" smtClean="0"/>
                        <a:t> do not </a:t>
                      </a:r>
                      <a:r>
                        <a:rPr lang="de-DE" sz="1000" noProof="0" dirty="0" err="1" smtClean="0"/>
                        <a:t>need</a:t>
                      </a:r>
                      <a:r>
                        <a:rPr lang="de-DE" sz="1000" noProof="0" dirty="0" smtClean="0"/>
                        <a:t> the </a:t>
                      </a:r>
                      <a:r>
                        <a:rPr lang="de-DE" sz="1000" noProof="0" dirty="0" err="1" smtClean="0"/>
                        <a:t>notion</a:t>
                      </a:r>
                      <a:r>
                        <a:rPr lang="de-DE" sz="1000" noProof="0" dirty="0" smtClean="0"/>
                        <a:t> of Service</a:t>
                      </a:r>
                      <a:r>
                        <a:rPr lang="de-DE" sz="1000" baseline="0" noProof="0" dirty="0" smtClean="0"/>
                        <a:t> </a:t>
                      </a:r>
                      <a:r>
                        <a:rPr lang="de-DE" sz="1000" baseline="0" noProof="0" dirty="0" err="1" smtClean="0"/>
                        <a:t>Component</a:t>
                      </a:r>
                      <a:r>
                        <a:rPr lang="de-DE" sz="1000" baseline="0" noProof="0" dirty="0" smtClean="0"/>
                        <a:t> </a:t>
                      </a:r>
                      <a:r>
                        <a:rPr lang="de-DE" sz="1000" baseline="0" noProof="0" dirty="0" err="1" smtClean="0"/>
                        <a:t>anymore</a:t>
                      </a:r>
                      <a:r>
                        <a:rPr lang="de-DE" sz="1000" baseline="0" noProof="0" dirty="0" smtClean="0"/>
                        <a:t>, </a:t>
                      </a:r>
                      <a:r>
                        <a:rPr lang="de-DE" sz="1000" baseline="0" noProof="0" dirty="0" err="1" smtClean="0"/>
                        <a:t>we</a:t>
                      </a:r>
                      <a:r>
                        <a:rPr lang="de-DE" sz="1000" baseline="0" noProof="0" dirty="0" smtClean="0"/>
                        <a:t> </a:t>
                      </a:r>
                      <a:r>
                        <a:rPr lang="de-DE" sz="1000" baseline="0" noProof="0" dirty="0" err="1" smtClean="0"/>
                        <a:t>skip</a:t>
                      </a:r>
                      <a:r>
                        <a:rPr lang="de-DE" sz="1000" baseline="0" noProof="0" dirty="0" smtClean="0"/>
                        <a:t> </a:t>
                      </a:r>
                      <a:r>
                        <a:rPr lang="de-DE" sz="1000" baseline="0" noProof="0" dirty="0" err="1" smtClean="0"/>
                        <a:t>these</a:t>
                      </a:r>
                      <a:r>
                        <a:rPr lang="de-DE" sz="1000" baseline="0" noProof="0" dirty="0" smtClean="0"/>
                        <a:t> </a:t>
                      </a:r>
                      <a:r>
                        <a:rPr lang="de-DE" sz="1000" baseline="0" noProof="0" dirty="0" err="1" smtClean="0"/>
                        <a:t>chapters</a:t>
                      </a:r>
                      <a:r>
                        <a:rPr lang="de-DE" sz="1000" baseline="0" noProof="0" dirty="0" smtClean="0"/>
                        <a:t>, and </a:t>
                      </a:r>
                      <a:r>
                        <a:rPr lang="de-DE" sz="1000" baseline="0" noProof="0" dirty="0" err="1" smtClean="0"/>
                        <a:t>we</a:t>
                      </a:r>
                      <a:r>
                        <a:rPr lang="de-DE" sz="1000" baseline="0" noProof="0" dirty="0" smtClean="0"/>
                        <a:t> </a:t>
                      </a:r>
                      <a:r>
                        <a:rPr lang="de-DE" sz="1000" baseline="0" noProof="0" dirty="0" err="1" smtClean="0"/>
                        <a:t>rather</a:t>
                      </a:r>
                      <a:r>
                        <a:rPr lang="de-DE" sz="1000" baseline="0" noProof="0" dirty="0" smtClean="0"/>
                        <a:t> </a:t>
                      </a:r>
                      <a:r>
                        <a:rPr lang="de-DE" sz="1000" baseline="0" noProof="0" dirty="0" err="1" smtClean="0"/>
                        <a:t>have</a:t>
                      </a:r>
                      <a:r>
                        <a:rPr lang="de-DE" sz="1000" baseline="0" noProof="0" dirty="0" smtClean="0"/>
                        <a:t> </a:t>
                      </a:r>
                      <a:r>
                        <a:rPr lang="de-DE" sz="1000" b="1" baseline="0" noProof="0" dirty="0" smtClean="0"/>
                        <a:t>JUST</a:t>
                      </a:r>
                      <a:r>
                        <a:rPr lang="de-DE" sz="1000" baseline="0" noProof="0" dirty="0" smtClean="0"/>
                        <a:t> </a:t>
                      </a:r>
                      <a:r>
                        <a:rPr lang="de-DE" sz="1000" baseline="0" noProof="0" dirty="0" err="1" smtClean="0"/>
                        <a:t>Functional</a:t>
                      </a:r>
                      <a:r>
                        <a:rPr lang="de-DE" sz="1000" baseline="0" noProof="0" dirty="0" smtClean="0"/>
                        <a:t> Resources (Chapter 6.2.4). (</a:t>
                      </a:r>
                      <a:r>
                        <a:rPr lang="de-DE" sz="1000" baseline="0" noProof="0" dirty="0" err="1" smtClean="0"/>
                        <a:t>see</a:t>
                      </a:r>
                      <a:r>
                        <a:rPr lang="de-DE" sz="1000" baseline="0" noProof="0" dirty="0" smtClean="0"/>
                        <a:t> </a:t>
                      </a:r>
                      <a:r>
                        <a:rPr lang="de-DE" sz="1000" baseline="0" noProof="0" dirty="0" err="1" smtClean="0"/>
                        <a:t>point</a:t>
                      </a:r>
                      <a:r>
                        <a:rPr lang="de-DE" sz="1000" baseline="0" noProof="0" dirty="0" smtClean="0"/>
                        <a:t> </a:t>
                      </a:r>
                      <a:r>
                        <a:rPr lang="de-DE" sz="1000" baseline="0" noProof="0" dirty="0" err="1" smtClean="0"/>
                        <a:t>below</a:t>
                      </a:r>
                      <a:r>
                        <a:rPr lang="de-DE" sz="1000" baseline="0" noProof="0" dirty="0" smtClean="0"/>
                        <a:t>)</a:t>
                      </a:r>
                      <a:endParaRPr lang="en-US" sz="1000" noProof="0" dirty="0"/>
                    </a:p>
                  </a:txBody>
                  <a:tcPr/>
                </a:tc>
              </a:tr>
              <a:tr h="370840">
                <a:tc>
                  <a:txBody>
                    <a:bodyPr/>
                    <a:lstStyle/>
                    <a:p>
                      <a:r>
                        <a:rPr lang="de-DE" sz="1000" noProof="0" dirty="0" smtClean="0"/>
                        <a:t>13</a:t>
                      </a:r>
                      <a:endParaRPr lang="en-US" sz="1000" noProof="0" dirty="0"/>
                    </a:p>
                  </a:txBody>
                  <a:tcPr/>
                </a:tc>
                <a:tc>
                  <a:txBody>
                    <a:bodyPr/>
                    <a:lstStyle/>
                    <a:p>
                      <a:r>
                        <a:rPr lang="de-DE" sz="1000" noProof="0" dirty="0" smtClean="0"/>
                        <a:t>Chapter 6.2.4</a:t>
                      </a:r>
                      <a:endParaRPr lang="en-US" sz="1000" noProof="0" dirty="0"/>
                    </a:p>
                  </a:txBody>
                  <a:tcPr/>
                </a:tc>
                <a:tc>
                  <a:txBody>
                    <a:bodyPr/>
                    <a:lstStyle/>
                    <a:p>
                      <a:r>
                        <a:rPr lang="de-DE" sz="1000" noProof="0" dirty="0" err="1" smtClean="0"/>
                        <a:t>Functional</a:t>
                      </a:r>
                      <a:r>
                        <a:rPr lang="de-DE" sz="1000" noProof="0" dirty="0" smtClean="0"/>
                        <a:t> Resources</a:t>
                      </a:r>
                      <a:r>
                        <a:rPr lang="de-DE" sz="1000" baseline="0" noProof="0" dirty="0" smtClean="0"/>
                        <a:t> </a:t>
                      </a:r>
                      <a:r>
                        <a:rPr lang="de-DE" sz="1000" baseline="0" noProof="0" dirty="0" err="1" smtClean="0"/>
                        <a:t>within</a:t>
                      </a:r>
                      <a:r>
                        <a:rPr lang="de-DE" sz="1000" baseline="0" noProof="0" dirty="0" smtClean="0"/>
                        <a:t> Service Components</a:t>
                      </a:r>
                      <a:endParaRPr lang="en-US" sz="1000" noProof="0" dirty="0"/>
                    </a:p>
                  </a:txBody>
                  <a:tcPr/>
                </a:tc>
                <a:tc>
                  <a:txBody>
                    <a:bodyPr/>
                    <a:lstStyle/>
                    <a:p>
                      <a:r>
                        <a:rPr lang="de-DE" sz="1000" noProof="0" dirty="0" err="1" smtClean="0"/>
                        <a:t>Despite</a:t>
                      </a:r>
                      <a:r>
                        <a:rPr lang="de-DE" sz="1000" noProof="0" dirty="0" smtClean="0"/>
                        <a:t> the simple </a:t>
                      </a:r>
                      <a:r>
                        <a:rPr lang="de-DE" sz="1000" noProof="0" dirty="0" err="1" smtClean="0"/>
                        <a:t>naming</a:t>
                      </a:r>
                      <a:r>
                        <a:rPr lang="de-DE" sz="1000" noProof="0" dirty="0" smtClean="0"/>
                        <a:t> </a:t>
                      </a:r>
                      <a:r>
                        <a:rPr lang="de-DE" sz="1000" noProof="0" dirty="0" err="1" smtClean="0"/>
                        <a:t>corrections</a:t>
                      </a:r>
                      <a:r>
                        <a:rPr lang="de-DE" sz="1000" noProof="0" dirty="0" smtClean="0"/>
                        <a:t> and </a:t>
                      </a:r>
                      <a:r>
                        <a:rPr lang="de-DE" sz="1000" noProof="0" dirty="0" err="1" smtClean="0"/>
                        <a:t>getting</a:t>
                      </a:r>
                      <a:r>
                        <a:rPr lang="de-DE" sz="1000" noProof="0" dirty="0" smtClean="0"/>
                        <a:t> </a:t>
                      </a:r>
                      <a:r>
                        <a:rPr lang="de-DE" sz="1000" noProof="0" dirty="0" err="1" smtClean="0"/>
                        <a:t>rid</a:t>
                      </a:r>
                      <a:r>
                        <a:rPr lang="de-DE" sz="1000" noProof="0" dirty="0" smtClean="0"/>
                        <a:t> of Service </a:t>
                      </a:r>
                      <a:r>
                        <a:rPr lang="de-DE" sz="1000" noProof="0" dirty="0" err="1" smtClean="0"/>
                        <a:t>Component</a:t>
                      </a:r>
                      <a:r>
                        <a:rPr lang="de-DE" sz="1000" noProof="0" dirty="0" smtClean="0"/>
                        <a:t>, the </a:t>
                      </a:r>
                      <a:r>
                        <a:rPr lang="de-DE" sz="1000" noProof="0" dirty="0" err="1" smtClean="0"/>
                        <a:t>chapter</a:t>
                      </a:r>
                      <a:r>
                        <a:rPr lang="de-DE" sz="1000" noProof="0" dirty="0" smtClean="0"/>
                        <a:t> is </a:t>
                      </a:r>
                      <a:r>
                        <a:rPr lang="de-DE" sz="1000" noProof="0" dirty="0" err="1" smtClean="0"/>
                        <a:t>good</a:t>
                      </a:r>
                      <a:r>
                        <a:rPr lang="de-DE" sz="1000" noProof="0" dirty="0" smtClean="0"/>
                        <a:t>. To </a:t>
                      </a:r>
                      <a:r>
                        <a:rPr lang="de-DE" sz="1000" noProof="0" dirty="0" err="1" smtClean="0"/>
                        <a:t>get</a:t>
                      </a:r>
                      <a:r>
                        <a:rPr lang="de-DE" sz="1000" noProof="0" dirty="0" smtClean="0"/>
                        <a:t> </a:t>
                      </a:r>
                      <a:r>
                        <a:rPr lang="de-DE" sz="1000" noProof="0" dirty="0" err="1" smtClean="0"/>
                        <a:t>more</a:t>
                      </a:r>
                      <a:r>
                        <a:rPr lang="de-DE" sz="1000" noProof="0" dirty="0" smtClean="0"/>
                        <a:t> in </a:t>
                      </a:r>
                      <a:r>
                        <a:rPr lang="de-DE" sz="1000" noProof="0" dirty="0" err="1" smtClean="0"/>
                        <a:t>alignment</a:t>
                      </a:r>
                      <a:r>
                        <a:rPr lang="de-DE" sz="1000" noProof="0" dirty="0" smtClean="0"/>
                        <a:t> with </a:t>
                      </a:r>
                      <a:r>
                        <a:rPr lang="de-DE" sz="1000" noProof="0" dirty="0" err="1" smtClean="0"/>
                        <a:t>current</a:t>
                      </a:r>
                      <a:r>
                        <a:rPr lang="de-DE" sz="1000" noProof="0" dirty="0" smtClean="0"/>
                        <a:t> </a:t>
                      </a:r>
                      <a:r>
                        <a:rPr lang="de-DE" sz="1000" noProof="0" dirty="0" err="1" smtClean="0"/>
                        <a:t>concepts</a:t>
                      </a:r>
                      <a:r>
                        <a:rPr lang="de-DE" sz="1000" noProof="0" dirty="0" smtClean="0"/>
                        <a:t>, </a:t>
                      </a:r>
                      <a:r>
                        <a:rPr lang="de-DE" sz="1000" noProof="0" dirty="0" err="1" smtClean="0"/>
                        <a:t>we</a:t>
                      </a:r>
                      <a:r>
                        <a:rPr lang="de-DE" sz="1000" noProof="0" dirty="0" smtClean="0"/>
                        <a:t> </a:t>
                      </a:r>
                      <a:r>
                        <a:rPr lang="de-DE" sz="1000" noProof="0" dirty="0" err="1" smtClean="0"/>
                        <a:t>may</a:t>
                      </a:r>
                      <a:r>
                        <a:rPr lang="de-DE" sz="1000" noProof="0" dirty="0" smtClean="0"/>
                        <a:t> </a:t>
                      </a:r>
                      <a:r>
                        <a:rPr lang="de-DE" sz="1000" noProof="0" dirty="0" err="1" smtClean="0"/>
                        <a:t>think</a:t>
                      </a:r>
                      <a:r>
                        <a:rPr lang="de-DE" sz="1000" noProof="0" dirty="0" smtClean="0"/>
                        <a:t> </a:t>
                      </a:r>
                      <a:r>
                        <a:rPr lang="de-DE" sz="1000" noProof="0" dirty="0" err="1" smtClean="0"/>
                        <a:t>about</a:t>
                      </a:r>
                      <a:r>
                        <a:rPr lang="de-DE" sz="1000" noProof="0" dirty="0" smtClean="0"/>
                        <a:t>:</a:t>
                      </a:r>
                    </a:p>
                    <a:p>
                      <a:pPr marL="228600" indent="-228600">
                        <a:buAutoNum type="arabicPeriod"/>
                      </a:pPr>
                      <a:r>
                        <a:rPr lang="de-DE" sz="1000" baseline="0" noProof="0" dirty="0" err="1" smtClean="0"/>
                        <a:t>reworking</a:t>
                      </a:r>
                      <a:r>
                        <a:rPr lang="de-DE" sz="1000" baseline="0" noProof="0" dirty="0" smtClean="0"/>
                        <a:t> the </a:t>
                      </a:r>
                      <a:r>
                        <a:rPr lang="de-DE" sz="1000" baseline="0" noProof="0" dirty="0" err="1" smtClean="0"/>
                        <a:t>subchapter</a:t>
                      </a:r>
                      <a:r>
                        <a:rPr lang="de-DE" sz="1000" baseline="0" noProof="0" dirty="0" smtClean="0"/>
                        <a:t> with </a:t>
                      </a:r>
                      <a:r>
                        <a:rPr lang="de-DE" sz="1000" baseline="0" noProof="0" dirty="0" err="1" smtClean="0"/>
                        <a:t>examples</a:t>
                      </a:r>
                      <a:r>
                        <a:rPr lang="de-DE" sz="1000" baseline="0" noProof="0" dirty="0" smtClean="0"/>
                        <a:t> (like Telecommand Mission </a:t>
                      </a:r>
                      <a:r>
                        <a:rPr lang="de-DE" sz="1000" baseline="0" noProof="0" dirty="0" err="1" smtClean="0"/>
                        <a:t>Example</a:t>
                      </a:r>
                      <a:r>
                        <a:rPr lang="de-DE" sz="1000" baseline="0" noProof="0" dirty="0" smtClean="0"/>
                        <a:t>, Chapter 6.2.4.2) </a:t>
                      </a:r>
                      <a:r>
                        <a:rPr lang="de-DE" sz="1000" baseline="0" noProof="0" dirty="0" err="1" smtClean="0"/>
                        <a:t>into</a:t>
                      </a:r>
                      <a:r>
                        <a:rPr lang="de-DE" sz="1000" baseline="0" noProof="0" dirty="0" smtClean="0"/>
                        <a:t> </a:t>
                      </a:r>
                      <a:r>
                        <a:rPr lang="de-DE" sz="1000" baseline="0" noProof="0" dirty="0" err="1" smtClean="0"/>
                        <a:t>example</a:t>
                      </a:r>
                      <a:r>
                        <a:rPr lang="de-DE" sz="1000" baseline="0" noProof="0" dirty="0" smtClean="0"/>
                        <a:t> of </a:t>
                      </a:r>
                      <a:r>
                        <a:rPr lang="de-DE" sz="1000" baseline="0" noProof="0" dirty="0" err="1" smtClean="0"/>
                        <a:t>pre</a:t>
                      </a:r>
                      <a:r>
                        <a:rPr lang="de-DE" sz="1000" baseline="0" noProof="0" dirty="0" smtClean="0"/>
                        <a:t> </a:t>
                      </a:r>
                      <a:r>
                        <a:rPr lang="de-DE" sz="1000" baseline="0" noProof="0" dirty="0" err="1" smtClean="0"/>
                        <a:t>baked</a:t>
                      </a:r>
                      <a:r>
                        <a:rPr lang="de-DE" sz="1000" baseline="0" noProof="0" dirty="0" smtClean="0"/>
                        <a:t> telecommand </a:t>
                      </a:r>
                      <a:r>
                        <a:rPr lang="de-DE" sz="1000" baseline="0" noProof="0" dirty="0" err="1" smtClean="0"/>
                        <a:t>configuration</a:t>
                      </a:r>
                      <a:r>
                        <a:rPr lang="de-DE" sz="1000" baseline="0" noProof="0" dirty="0" smtClean="0"/>
                        <a:t> </a:t>
                      </a:r>
                      <a:r>
                        <a:rPr lang="de-DE" sz="1000" baseline="0" noProof="0" dirty="0" err="1" smtClean="0"/>
                        <a:t>profile</a:t>
                      </a:r>
                      <a:r>
                        <a:rPr lang="de-DE" sz="1000" baseline="0" noProof="0" dirty="0" smtClean="0"/>
                        <a:t> (</a:t>
                      </a:r>
                      <a:r>
                        <a:rPr lang="de-DE" sz="1000" baseline="0" noProof="0" dirty="0" err="1" smtClean="0"/>
                        <a:t>which</a:t>
                      </a:r>
                      <a:r>
                        <a:rPr lang="de-DE" sz="1000" baseline="0" noProof="0" dirty="0" smtClean="0"/>
                        <a:t> </a:t>
                      </a:r>
                      <a:r>
                        <a:rPr lang="de-DE" sz="1000" baseline="0" noProof="0" dirty="0" err="1" smtClean="0"/>
                        <a:t>would</a:t>
                      </a:r>
                      <a:r>
                        <a:rPr lang="de-DE" sz="1000" baseline="0" noProof="0" dirty="0" smtClean="0"/>
                        <a:t> </a:t>
                      </a:r>
                      <a:r>
                        <a:rPr lang="de-DE" sz="1000" baseline="0" noProof="0" dirty="0" err="1" smtClean="0"/>
                        <a:t>be</a:t>
                      </a:r>
                      <a:r>
                        <a:rPr lang="de-DE" sz="1000" baseline="0" noProof="0" dirty="0" smtClean="0"/>
                        <a:t> </a:t>
                      </a:r>
                      <a:r>
                        <a:rPr lang="de-DE" sz="1000" baseline="0" noProof="0" dirty="0" err="1" smtClean="0"/>
                        <a:t>effectively</a:t>
                      </a:r>
                      <a:r>
                        <a:rPr lang="de-DE" sz="1000" baseline="0" noProof="0" dirty="0" smtClean="0"/>
                        <a:t> a </a:t>
                      </a:r>
                      <a:r>
                        <a:rPr lang="de-DE" sz="1000" baseline="0" noProof="0" dirty="0" err="1" smtClean="0"/>
                        <a:t>copy</a:t>
                      </a:r>
                      <a:r>
                        <a:rPr lang="de-DE" sz="1000" baseline="0" noProof="0" dirty="0" smtClean="0"/>
                        <a:t> of </a:t>
                      </a:r>
                      <a:r>
                        <a:rPr lang="de-DE" sz="1000" baseline="0" noProof="0" dirty="0" err="1" smtClean="0"/>
                        <a:t>that</a:t>
                      </a:r>
                      <a:r>
                        <a:rPr lang="de-DE" sz="1000" baseline="0" noProof="0" dirty="0" smtClean="0"/>
                        <a:t> </a:t>
                      </a:r>
                      <a:r>
                        <a:rPr lang="de-DE" sz="1000" baseline="0" noProof="0" dirty="0" err="1" smtClean="0"/>
                        <a:t>what</a:t>
                      </a:r>
                      <a:r>
                        <a:rPr lang="de-DE" sz="1000" baseline="0" noProof="0" dirty="0" smtClean="0"/>
                        <a:t> </a:t>
                      </a:r>
                      <a:r>
                        <a:rPr lang="de-DE" sz="1000" baseline="0" noProof="0" dirty="0" err="1" smtClean="0"/>
                        <a:t>would</a:t>
                      </a:r>
                      <a:r>
                        <a:rPr lang="de-DE" sz="1000" baseline="0" noProof="0" dirty="0" smtClean="0"/>
                        <a:t> </a:t>
                      </a:r>
                      <a:r>
                        <a:rPr lang="de-DE" sz="1000" baseline="0" noProof="0" dirty="0" err="1" smtClean="0"/>
                        <a:t>be</a:t>
                      </a:r>
                      <a:r>
                        <a:rPr lang="de-DE" sz="1000" baseline="0" noProof="0" dirty="0" smtClean="0"/>
                        <a:t> </a:t>
                      </a:r>
                      <a:r>
                        <a:rPr lang="de-DE" sz="1000" baseline="0" noProof="0" dirty="0" err="1" smtClean="0"/>
                        <a:t>anyhow</a:t>
                      </a:r>
                      <a:r>
                        <a:rPr lang="de-DE" sz="1000" baseline="0" noProof="0" dirty="0" smtClean="0"/>
                        <a:t> in the </a:t>
                      </a:r>
                      <a:r>
                        <a:rPr lang="de-DE" sz="1000" baseline="0" noProof="0" dirty="0" err="1" smtClean="0"/>
                        <a:t>Config</a:t>
                      </a:r>
                      <a:r>
                        <a:rPr lang="de-DE" sz="1000" baseline="0" noProof="0" dirty="0" smtClean="0"/>
                        <a:t> Profile BB) </a:t>
                      </a:r>
                      <a:r>
                        <a:rPr lang="de-DE" sz="1000" baseline="0" noProof="0" dirty="0" err="1" smtClean="0"/>
                        <a:t>or</a:t>
                      </a:r>
                      <a:r>
                        <a:rPr lang="de-DE" sz="1000" baseline="0" noProof="0" dirty="0" smtClean="0"/>
                        <a:t>…</a:t>
                      </a:r>
                    </a:p>
                    <a:p>
                      <a:pPr marL="228600" indent="-228600">
                        <a:buAutoNum type="arabicPeriod"/>
                      </a:pPr>
                      <a:r>
                        <a:rPr lang="de-DE" sz="1000" baseline="0" noProof="0" dirty="0" err="1" smtClean="0"/>
                        <a:t>Describe</a:t>
                      </a:r>
                      <a:r>
                        <a:rPr lang="de-DE" sz="1000" baseline="0" noProof="0" dirty="0" smtClean="0"/>
                        <a:t> the </a:t>
                      </a:r>
                      <a:r>
                        <a:rPr lang="de-DE" sz="1000" baseline="0" noProof="0" dirty="0" err="1" smtClean="0"/>
                        <a:t>idea</a:t>
                      </a:r>
                      <a:r>
                        <a:rPr lang="de-DE" sz="1000" baseline="0" noProof="0" dirty="0" smtClean="0"/>
                        <a:t> of „</a:t>
                      </a:r>
                      <a:r>
                        <a:rPr lang="de-DE" sz="1000" baseline="0" noProof="0" dirty="0" err="1" smtClean="0"/>
                        <a:t>cookie</a:t>
                      </a:r>
                      <a:r>
                        <a:rPr lang="de-DE" sz="1000" baseline="0" noProof="0" dirty="0" smtClean="0"/>
                        <a:t> </a:t>
                      </a:r>
                      <a:r>
                        <a:rPr lang="de-DE" sz="1000" baseline="0" noProof="0" dirty="0" err="1" smtClean="0"/>
                        <a:t>cutters</a:t>
                      </a:r>
                      <a:r>
                        <a:rPr lang="de-DE" sz="1000" baseline="0" noProof="0" dirty="0" smtClean="0"/>
                        <a:t>“ </a:t>
                      </a:r>
                      <a:r>
                        <a:rPr lang="de-DE" sz="1000" baseline="0" noProof="0" dirty="0" err="1" smtClean="0"/>
                        <a:t>here</a:t>
                      </a:r>
                      <a:r>
                        <a:rPr lang="de-DE" sz="1000" baseline="0" noProof="0" dirty="0" smtClean="0"/>
                        <a:t>… (</a:t>
                      </a:r>
                      <a:r>
                        <a:rPr lang="de-DE" sz="1000" baseline="0" noProof="0" dirty="0" err="1" smtClean="0"/>
                        <a:t>probably</a:t>
                      </a:r>
                      <a:r>
                        <a:rPr lang="de-DE" sz="1000" baseline="0" noProof="0" dirty="0" smtClean="0"/>
                        <a:t> </a:t>
                      </a:r>
                      <a:r>
                        <a:rPr lang="de-DE" sz="1000" baseline="0" noProof="0" dirty="0" err="1" smtClean="0"/>
                        <a:t>better</a:t>
                      </a:r>
                      <a:r>
                        <a:rPr lang="de-DE" sz="1000" baseline="0" noProof="0" dirty="0" smtClean="0"/>
                        <a:t> </a:t>
                      </a:r>
                      <a:r>
                        <a:rPr lang="de-DE" sz="1000" baseline="0" noProof="0" dirty="0" err="1" smtClean="0"/>
                        <a:t>fitting</a:t>
                      </a:r>
                      <a:r>
                        <a:rPr lang="de-DE" sz="1000" baseline="0" noProof="0" dirty="0" smtClean="0"/>
                        <a:t> </a:t>
                      </a:r>
                      <a:r>
                        <a:rPr lang="de-DE" sz="1000" baseline="0" noProof="0" dirty="0" err="1" smtClean="0"/>
                        <a:t>for</a:t>
                      </a:r>
                      <a:r>
                        <a:rPr lang="de-DE" sz="1000" baseline="0" noProof="0" dirty="0" smtClean="0"/>
                        <a:t> </a:t>
                      </a:r>
                      <a:r>
                        <a:rPr lang="de-DE" sz="1000" baseline="0" noProof="0" dirty="0" err="1" smtClean="0"/>
                        <a:t>concept</a:t>
                      </a:r>
                      <a:r>
                        <a:rPr lang="de-DE" sz="1000" baseline="0" noProof="0" dirty="0" smtClean="0"/>
                        <a:t> </a:t>
                      </a:r>
                      <a:r>
                        <a:rPr lang="de-DE" sz="1000" baseline="0" noProof="0" dirty="0" err="1" smtClean="0"/>
                        <a:t>book</a:t>
                      </a:r>
                      <a:r>
                        <a:rPr lang="de-DE" sz="1000" baseline="0" noProof="0" dirty="0" smtClean="0"/>
                        <a:t>).</a:t>
                      </a:r>
                      <a:endParaRPr lang="de-DE" sz="1000" noProof="0" dirty="0" smtClean="0"/>
                    </a:p>
                  </a:txBody>
                  <a:tcPr/>
                </a:tc>
              </a:tr>
              <a:tr h="370840">
                <a:tc>
                  <a:txBody>
                    <a:bodyPr/>
                    <a:lstStyle/>
                    <a:p>
                      <a:endParaRPr lang="en-US" sz="1000" noProof="0" dirty="0"/>
                    </a:p>
                  </a:txBody>
                  <a:tcPr/>
                </a:tc>
                <a:tc>
                  <a:txBody>
                    <a:bodyPr/>
                    <a:lstStyle/>
                    <a:p>
                      <a:endParaRPr lang="en-US" sz="1000" noProof="0" dirty="0"/>
                    </a:p>
                  </a:txBody>
                  <a:tcPr/>
                </a:tc>
                <a:tc>
                  <a:txBody>
                    <a:bodyPr/>
                    <a:lstStyle/>
                    <a:p>
                      <a:endParaRPr lang="en-US" sz="1000" i="1" noProof="0" dirty="0"/>
                    </a:p>
                  </a:txBody>
                  <a:tcPr/>
                </a:tc>
                <a:tc>
                  <a:txBody>
                    <a:bodyPr/>
                    <a:lstStyle/>
                    <a:p>
                      <a:endParaRPr lang="de-DE" sz="1000" noProof="0" dirty="0" smtClean="0"/>
                    </a:p>
                  </a:txBody>
                  <a:tcPr/>
                </a:tc>
              </a:tr>
            </a:tbl>
          </a:graphicData>
        </a:graphic>
      </p:graphicFrame>
    </p:spTree>
    <p:extLst>
      <p:ext uri="{BB962C8B-B14F-4D97-AF65-F5344CB8AC3E}">
        <p14:creationId xmlns:p14="http://schemas.microsoft.com/office/powerpoint/2010/main" val="2732465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1" ma:contentTypeDescription="Create a new document." ma:contentTypeScope="" ma:versionID="2ec741695a9a4fd69fe0de2abc0ce0a2">
  <xsd:schema xmlns:xsd="http://www.w3.org/2001/XMLSchema" xmlns:xs="http://www.w3.org/2001/XMLSchema" xmlns:p="http://schemas.microsoft.com/office/2006/metadata/properties" xmlns:ns2="e738c1dd-527b-462d-8f99-0f1c6192028f" targetNamespace="http://schemas.microsoft.com/office/2006/metadata/properties" ma:root="true" ma:fieldsID="018601a662b052e221faacd66e60b3f1" ns2:_="">
    <xsd:import namespace="e738c1dd-527b-462d-8f99-0f1c6192028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38c1dd-527b-462d-8f99-0f1c619202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F14BD0-ED18-40F8-BACF-92E33194557B}">
  <ds:schemaRefs>
    <ds:schemaRef ds:uri="http://www.w3.org/XML/1998/namespace"/>
    <ds:schemaRef ds:uri="http://purl.org/dc/terms/"/>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purl.org/dc/elements/1.1/"/>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AEC6D8B1-8662-477D-9B55-D0933AC9E42D}"/>
</file>

<file path=docProps/app.xml><?xml version="1.0" encoding="utf-8"?>
<Properties xmlns="http://schemas.openxmlformats.org/officeDocument/2006/extended-properties" xmlns:vt="http://schemas.openxmlformats.org/officeDocument/2006/docPropsVTypes">
  <Template/>
  <TotalTime>1995</TotalTime>
  <Pages>51</Pages>
  <Words>1057</Words>
  <Application>Microsoft Office PowerPoint</Application>
  <PresentationFormat>Letter Paper (8.5x11 in)</PresentationFormat>
  <Paragraphs>102</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TMOD Presentations</vt:lpstr>
      <vt:lpstr>Custom Design</vt:lpstr>
      <vt:lpstr>PowerPoint Presentation</vt:lpstr>
      <vt:lpstr>Action Item </vt:lpstr>
      <vt:lpstr>Concept Book vs. Config Profile Developments </vt:lpstr>
      <vt:lpstr>Concept Book vs. Config Profile Developments </vt:lpstr>
      <vt:lpstr>Concept Book vs. Config Profile Developments </vt:lpstr>
    </vt:vector>
  </TitlesOfParts>
  <Company>NASA Headquarters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dc:creator>
  <cp:lastModifiedBy>Marcin Gnat</cp:lastModifiedBy>
  <cp:revision>1224</cp:revision>
  <cp:lastPrinted>2001-11-29T04:39:41Z</cp:lastPrinted>
  <dcterms:created xsi:type="dcterms:W3CDTF">1998-05-20T16:00:08Z</dcterms:created>
  <dcterms:modified xsi:type="dcterms:W3CDTF">2017-05-04T13:37:28Z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