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58" r:id="rId5"/>
  </p:sldMasterIdLst>
  <p:notesMasterIdLst>
    <p:notesMasterId r:id="rId18"/>
  </p:notesMasterIdLst>
  <p:handoutMasterIdLst>
    <p:handoutMasterId r:id="rId19"/>
  </p:handoutMasterIdLst>
  <p:sldIdLst>
    <p:sldId id="644" r:id="rId6"/>
    <p:sldId id="659" r:id="rId7"/>
    <p:sldId id="661" r:id="rId8"/>
    <p:sldId id="660" r:id="rId9"/>
    <p:sldId id="662" r:id="rId10"/>
    <p:sldId id="663" r:id="rId11"/>
    <p:sldId id="664" r:id="rId12"/>
    <p:sldId id="665" r:id="rId13"/>
    <p:sldId id="666" r:id="rId14"/>
    <p:sldId id="667" r:id="rId15"/>
    <p:sldId id="668" r:id="rId16"/>
    <p:sldId id="669" r:id="rId17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8080"/>
    <a:srgbClr val="5F5F5F"/>
    <a:srgbClr val="B2B2B2"/>
    <a:srgbClr val="FFFF00"/>
    <a:srgbClr val="A6D86E"/>
    <a:srgbClr val="97D256"/>
    <a:srgbClr val="FFFF99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86379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10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7900" y="4560888"/>
            <a:ext cx="5359400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1588" y="727075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AB2D9-3F25-4E52-B6C6-A8F0F24465A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50F184A-3E09-4500-951E-290CACA94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0EA7DB8E-5075-4354-95A0-0C3EA6180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C040D8F-0D86-4756-B131-D043A3104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1193352B-30E4-4116-9E16-EE112B502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12F2749-C343-4621-9D19-8A0DACDC2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F3E92332-FE11-4BA3-90E6-942EABC1E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2557947A-BD3E-41CB-96E6-55ADA2069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682DB156-1FEE-4915-A27E-5E28A0AD2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EEB2ED57-B0AC-456B-9432-63BD1E6FC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sz="1800"/>
            </a:lvl1pPr>
          </a:lstStyle>
          <a:p>
            <a:pPr>
              <a:defRPr/>
            </a:pPr>
            <a:fld id="{497A59C1-726A-49C4-AFD8-3942A77FF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7620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0" y="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 dirty="0"/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7696200" y="0"/>
            <a:ext cx="1447800" cy="685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 dirty="0"/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7772400" y="6248400"/>
            <a:ext cx="1371600" cy="609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endParaRPr lang="en-GB" sz="1800" dirty="0"/>
          </a:p>
        </p:txBody>
      </p:sp>
      <p:sp>
        <p:nvSpPr>
          <p:cNvPr id="929803" name="Text Box 11"/>
          <p:cNvSpPr txBox="1">
            <a:spLocks noChangeArrowheads="1"/>
          </p:cNvSpPr>
          <p:nvPr/>
        </p:nvSpPr>
        <p:spPr bwMode="auto">
          <a:xfrm>
            <a:off x="685800" y="1201510"/>
            <a:ext cx="7597775" cy="1815882"/>
          </a:xfrm>
          <a:prstGeom prst="rect">
            <a:avLst/>
          </a:prstGeom>
          <a:noFill/>
          <a:ln w="76200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GB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AI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2017-0512-52 &amp; 53 </a:t>
            </a:r>
            <a:endParaRPr lang="en-GB" sz="2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Service Management: Management Services</a:t>
            </a:r>
          </a:p>
          <a:p>
            <a:pPr algn="ctr" eaLnBrk="0" hangingPunct="0">
              <a:defRPr/>
            </a:pP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Requirements and Concept</a:t>
            </a:r>
            <a:endParaRPr lang="en-GB" sz="2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2312337" y="3313785"/>
            <a:ext cx="4543744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CSS SM Fall </a:t>
            </a:r>
            <a:r>
              <a:rPr lang="en-US" sz="2400" dirty="0" smtClean="0">
                <a:solidFill>
                  <a:srgbClr val="000099"/>
                </a:solidFill>
                <a:latin typeface="Calibri" pitchFamily="34" charset="0"/>
              </a:rPr>
              <a:t>Meeting 2017</a:t>
            </a:r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Den Haag</a:t>
            </a:r>
            <a:endParaRPr lang="en-US" sz="2400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2400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2000" i="1" dirty="0" smtClean="0">
                <a:solidFill>
                  <a:srgbClr val="000099"/>
                </a:solidFill>
                <a:latin typeface="Calibri" pitchFamily="34" charset="0"/>
              </a:rPr>
              <a:t>Anthony Crowson, Telespazio VEGA / ESA</a:t>
            </a:r>
            <a:endParaRPr lang="en-US" sz="2000" i="1" dirty="0" smtClean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endParaRPr lang="en-US" sz="1200" u="sng" dirty="0">
              <a:solidFill>
                <a:srgbClr val="0033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5435" y="702244"/>
            <a:ext cx="9087374" cy="597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Lifecycles, Activities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0993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 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 smtClean="0"/>
              <a:t>Synchronous request-response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Asynchronous response (?)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Notification (is this sufficient for </a:t>
            </a:r>
            <a:r>
              <a:rPr lang="en-GB" b="0" dirty="0" err="1" smtClean="0"/>
              <a:t>async</a:t>
            </a:r>
            <a:r>
              <a:rPr lang="en-GB" b="0" dirty="0" smtClean="0"/>
              <a:t> case?)</a:t>
            </a:r>
          </a:p>
          <a:p>
            <a:pPr>
              <a:lnSpc>
                <a:spcPct val="100000"/>
              </a:lnSpc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2164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and Protocols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5865"/>
            <a:ext cx="8229600" cy="52702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 smtClean="0"/>
              <a:t>Apparent general agreement on “REST” approach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Need for e.g. file-based </a:t>
            </a:r>
            <a:r>
              <a:rPr lang="en-GB" b="0" dirty="0" err="1" smtClean="0"/>
              <a:t>fallback</a:t>
            </a:r>
            <a:r>
              <a:rPr lang="en-GB" b="0" dirty="0" smtClean="0"/>
              <a:t> also expressed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Does that need to be standardised?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REST/http is straightforward to specify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Mapping to multiple protocols less so (</a:t>
            </a:r>
            <a:r>
              <a:rPr lang="en-GB" b="0" dirty="0" err="1" smtClean="0"/>
              <a:t>incl</a:t>
            </a:r>
            <a:r>
              <a:rPr lang="en-GB" b="0" dirty="0" smtClean="0"/>
              <a:t> security…)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Separate abstraction layer may lose REST simplicity</a:t>
            </a:r>
          </a:p>
          <a:p>
            <a:pPr>
              <a:lnSpc>
                <a:spcPct val="100000"/>
              </a:lnSpc>
            </a:pPr>
            <a:endParaRPr lang="en-GB" b="0" dirty="0" smtClean="0"/>
          </a:p>
          <a:p>
            <a:pPr>
              <a:lnSpc>
                <a:spcPct val="100000"/>
              </a:lnSpc>
            </a:pPr>
            <a:r>
              <a:rPr lang="en-GB" b="0" dirty="0" smtClean="0"/>
              <a:t>Pure REST needs some fitting in to SM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“Resource”-based approach is not perfect match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SMURF “request” approach 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Effectively linked to HTTP</a:t>
            </a:r>
          </a:p>
          <a:p>
            <a:pPr>
              <a:lnSpc>
                <a:spcPct val="100000"/>
              </a:lnSpc>
            </a:pPr>
            <a:endParaRPr lang="en-GB" b="0" dirty="0"/>
          </a:p>
          <a:p>
            <a:pPr>
              <a:lnSpc>
                <a:spcPct val="100000"/>
              </a:lnSpc>
            </a:pPr>
            <a:r>
              <a:rPr lang="en-GB" b="0" dirty="0" smtClean="0"/>
              <a:t>Degree of layering / decoupling TBD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6757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34848"/>
          </a:xfrm>
        </p:spPr>
        <p:txBody>
          <a:bodyPr/>
          <a:lstStyle/>
          <a:p>
            <a:r>
              <a:rPr lang="en-GB" dirty="0" smtClean="0"/>
              <a:t>What’s all this about then?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77881" y="1246853"/>
            <a:ext cx="81418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200"/>
              </a:spcBef>
              <a:buFontTx/>
              <a:buChar char="-"/>
            </a:pPr>
            <a:r>
              <a:rPr lang="en-GB" sz="2400" b="0" dirty="0"/>
              <a:t>Actions AI 2017-0512-52 &amp; 53</a:t>
            </a:r>
            <a:endParaRPr lang="en-GB" sz="2400" b="0" dirty="0" smtClean="0"/>
          </a:p>
          <a:p>
            <a:pPr marL="800100" lvl="1" indent="-342900">
              <a:spcBef>
                <a:spcPts val="1200"/>
              </a:spcBef>
              <a:buFontTx/>
              <a:buChar char="-"/>
            </a:pPr>
            <a:r>
              <a:rPr lang="en-GB" sz="2400" b="0" dirty="0" smtClean="0"/>
              <a:t>Draft </a:t>
            </a:r>
            <a:r>
              <a:rPr lang="en-GB" sz="2400" b="0" dirty="0"/>
              <a:t>high-level requirements for the </a:t>
            </a:r>
            <a:r>
              <a:rPr lang="en-GB" sz="2400" b="0" dirty="0" smtClean="0"/>
              <a:t>Management </a:t>
            </a:r>
            <a:r>
              <a:rPr lang="en-GB" sz="2400" b="0" dirty="0"/>
              <a:t>Services </a:t>
            </a:r>
            <a:r>
              <a:rPr lang="en-GB" sz="2400" b="0" dirty="0" smtClean="0"/>
              <a:t>book </a:t>
            </a:r>
          </a:p>
          <a:p>
            <a:pPr marL="800100" lvl="1" indent="-342900">
              <a:spcBef>
                <a:spcPts val="1200"/>
              </a:spcBef>
              <a:buFontTx/>
              <a:buChar char="-"/>
            </a:pPr>
            <a:r>
              <a:rPr lang="en-GB" sz="2400" b="0" dirty="0"/>
              <a:t>Draft concept for extensible management services </a:t>
            </a:r>
            <a:endParaRPr lang="en-GB" sz="2400" b="0" dirty="0" smtClean="0"/>
          </a:p>
          <a:p>
            <a:pPr marL="342900" lvl="0" indent="-342900">
              <a:buFontTx/>
              <a:buChar char="-"/>
            </a:pPr>
            <a:endParaRPr lang="en-GB" sz="2400" b="0" dirty="0" smtClean="0"/>
          </a:p>
          <a:p>
            <a:pPr marL="342900" lvl="0" indent="-342900">
              <a:buFontTx/>
              <a:buChar char="-"/>
            </a:pPr>
            <a:r>
              <a:rPr lang="en-GB" sz="2400" b="0" dirty="0" smtClean="0"/>
              <a:t>Discussion today: recap &amp; check on scope, concept</a:t>
            </a:r>
            <a:endParaRPr lang="en-GB" sz="2400" b="0" dirty="0"/>
          </a:p>
          <a:p>
            <a:pPr marL="342900" lvl="0" indent="-342900">
              <a:buFontTx/>
              <a:buChar char="-"/>
            </a:pPr>
            <a:endParaRPr lang="en-GB" sz="2400" b="0" dirty="0" smtClean="0"/>
          </a:p>
          <a:p>
            <a:pPr marL="342900" lvl="0" indent="-342900">
              <a:buFontTx/>
              <a:buChar char="-"/>
            </a:pPr>
            <a:r>
              <a:rPr lang="en-GB" sz="2400" b="0" dirty="0" smtClean="0"/>
              <a:t>Project description: Management </a:t>
            </a:r>
            <a:r>
              <a:rPr lang="en-GB" sz="2400" b="0" dirty="0"/>
              <a:t>Services </a:t>
            </a:r>
            <a:r>
              <a:rPr lang="en-GB" sz="2400" b="0" dirty="0" smtClean="0"/>
              <a:t>(Automation)</a:t>
            </a:r>
          </a:p>
          <a:p>
            <a:pPr marL="342900" lvl="0" indent="-342900">
              <a:buFontTx/>
              <a:buChar char="-"/>
            </a:pPr>
            <a:endParaRPr lang="en-GB" sz="2400" b="0" dirty="0" smtClean="0"/>
          </a:p>
          <a:p>
            <a:pPr marL="684000" lvl="0" algn="ctr"/>
            <a:r>
              <a:rPr lang="en-US" sz="2400" b="0" i="1" dirty="0" smtClean="0"/>
              <a:t>“Normative </a:t>
            </a:r>
            <a:r>
              <a:rPr lang="en-US" sz="2400" b="0" i="1" dirty="0"/>
              <a:t>recommendation on methods and protocols for automated exchange of service management information </a:t>
            </a:r>
            <a:r>
              <a:rPr lang="en-US" sz="2400" b="0" i="1" dirty="0" smtClean="0"/>
              <a:t>entities”</a:t>
            </a:r>
            <a:endParaRPr lang="en-GB" sz="2400" b="0" i="1" dirty="0" smtClean="0"/>
          </a:p>
          <a:p>
            <a:pPr lvl="0"/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27474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51" y="845985"/>
            <a:ext cx="8880697" cy="516602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7"/>
            <a:ext cx="8229600" cy="73484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Relation to other books</a:t>
            </a:r>
            <a:br>
              <a:rPr lang="en-GB" kern="0" dirty="0" smtClean="0"/>
            </a:br>
            <a:endParaRPr lang="en-GB" kern="0" dirty="0"/>
          </a:p>
        </p:txBody>
      </p:sp>
      <p:sp>
        <p:nvSpPr>
          <p:cNvPr id="4" name="Oval 3"/>
          <p:cNvSpPr/>
          <p:nvPr/>
        </p:nvSpPr>
        <p:spPr bwMode="auto">
          <a:xfrm>
            <a:off x="4149545" y="4634917"/>
            <a:ext cx="2957185" cy="67592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endParaRPr kumimoji="0" lang="en-GB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9626007">
            <a:off x="7537844" y="5503148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626007">
            <a:off x="7537845" y="4823935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9626007">
            <a:off x="5549878" y="4136555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9626007">
            <a:off x="8277988" y="3137125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626007">
            <a:off x="3663744" y="4136556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9626007">
            <a:off x="2559848" y="3045660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9626007">
            <a:off x="6531092" y="3045661"/>
            <a:ext cx="960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C000"/>
                </a:solidFill>
                <a:latin typeface="Stencil" panose="040409050D0802020404" pitchFamily="82" charset="0"/>
              </a:rPr>
              <a:t>DRAFT</a:t>
            </a:r>
            <a:endParaRPr lang="en-GB" sz="1800" dirty="0">
              <a:solidFill>
                <a:srgbClr val="FFC000"/>
              </a:solidFill>
              <a:latin typeface="Stencil" panose="040409050D0802020404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9626007">
            <a:off x="4175698" y="2938500"/>
            <a:ext cx="140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  <a:latin typeface="Stencil" panose="040409050D0802020404" pitchFamily="82" charset="0"/>
              </a:rPr>
              <a:t>Approved</a:t>
            </a:r>
            <a:endParaRPr lang="en-GB" sz="1800" dirty="0">
              <a:solidFill>
                <a:schemeClr val="accent6">
                  <a:lumMod val="75000"/>
                </a:schemeClr>
              </a:solidFill>
              <a:latin typeface="Stencil" panose="040409050D0802020404" pitchFamily="8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9626007">
            <a:off x="6995104" y="1668321"/>
            <a:ext cx="140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  <a:latin typeface="Stencil" panose="040409050D0802020404" pitchFamily="82" charset="0"/>
              </a:rPr>
              <a:t>Approved</a:t>
            </a:r>
            <a:endParaRPr lang="en-GB" sz="1800" dirty="0">
              <a:solidFill>
                <a:schemeClr val="accent6">
                  <a:lumMod val="75000"/>
                </a:schemeClr>
              </a:solidFill>
              <a:latin typeface="Stencil" panose="040409050D0802020404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9626007">
            <a:off x="7421215" y="4136555"/>
            <a:ext cx="140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accent6">
                    <a:lumMod val="75000"/>
                  </a:schemeClr>
                </a:solidFill>
                <a:latin typeface="Stencil" panose="040409050D0802020404" pitchFamily="82" charset="0"/>
              </a:rPr>
              <a:t>Approved</a:t>
            </a:r>
            <a:endParaRPr lang="en-GB" sz="1800" dirty="0">
              <a:solidFill>
                <a:schemeClr val="accent6">
                  <a:lumMod val="75000"/>
                </a:schemeClr>
              </a:solidFill>
              <a:latin typeface="Stencil" panose="040409050D0802020404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9626007">
            <a:off x="5247157" y="928182"/>
            <a:ext cx="1452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Stencil" panose="040409050D0802020404" pitchFamily="82" charset="0"/>
              </a:rPr>
              <a:t>PUBLISHED</a:t>
            </a:r>
            <a:endParaRPr lang="en-GB" sz="1800" dirty="0">
              <a:latin typeface="Stencil" panose="040409050D0802020404" pitchFamily="8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626007">
            <a:off x="1033209" y="4408129"/>
            <a:ext cx="131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NO DRAFT</a:t>
            </a:r>
            <a:endParaRPr lang="en-GB" sz="18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9626007">
            <a:off x="-5531" y="4559012"/>
            <a:ext cx="131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rgbClr val="FF0000"/>
                </a:solidFill>
                <a:latin typeface="Stencil" panose="040409050D0802020404" pitchFamily="82" charset="0"/>
              </a:rPr>
              <a:t>NO DRAFT</a:t>
            </a:r>
            <a:endParaRPr lang="en-GB" sz="1800" dirty="0">
              <a:solidFill>
                <a:srgbClr val="FF0000"/>
              </a:solidFill>
              <a:latin typeface="Stencil" panose="040409050D08020204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(from GB draft)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7461"/>
            <a:ext cx="8229600" cy="5308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“robust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reliable, and controlled exchange of Information Entities and management messages associated with the use and applicability of those Information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Entities”</a:t>
            </a:r>
          </a:p>
          <a:p>
            <a:pPr>
              <a:lnSpc>
                <a:spcPct val="100000"/>
              </a:lnSpc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“provide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Services that </a:t>
            </a:r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lvl="1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in all phases of the SCCS Mission Lifecycle for which standard services are appropriate, </a:t>
            </a:r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lvl="1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robust as Service Management technologies and capabilities evolve, and </a:t>
            </a:r>
            <a:endParaRPr lang="en-US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75" lvl="1" indent="-457200">
              <a:lnSpc>
                <a:spcPct val="100000"/>
              </a:lnSpc>
              <a:buFont typeface="+mj-lt"/>
              <a:buAutoNum type="alphaLcParenR"/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appropriate underlying technology (or technologies) for the task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lnSpc>
                <a:spcPct val="100000"/>
              </a:lnSpc>
            </a:pP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“address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routine and spacecraft emergency services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448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scope (?) </a:t>
            </a:r>
            <a:r>
              <a:rPr lang="en-GB" dirty="0"/>
              <a:t>(from GB draft)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2245"/>
            <a:ext cx="8229600" cy="54239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SCCS SM Information Entities each contain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[…] the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the Information Entity itself. This makes the Information Entity independent of the underlying transfer service used to exchange the Information Entities between UM and PM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Message transfer technologies will continue to evolve and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[…].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maximize the opportunity to take advantage of that evolution,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Services] will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defined in a layered fashion such that </a:t>
            </a:r>
            <a:r>
              <a:rPr 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cleanly decoupled from the underlying data transfer technologies by a well-defined set of service primitives. This layered approach will permit underlying technologies to be replaced over time with no effect on the functionality of the Management Services.</a:t>
            </a:r>
            <a:endParaRPr lang="en-GB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50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Services “Stack”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345"/>
            <a:ext cx="8229600" cy="45259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 smtClean="0"/>
              <a:t>Service interactions 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using Information Entities in other SM Books</a:t>
            </a:r>
          </a:p>
          <a:p>
            <a:pPr lvl="1">
              <a:lnSpc>
                <a:spcPct val="100000"/>
              </a:lnSpc>
            </a:pPr>
            <a:endParaRPr lang="en-GB" b="0" dirty="0"/>
          </a:p>
          <a:p>
            <a:pPr lvl="1">
              <a:lnSpc>
                <a:spcPct val="100000"/>
              </a:lnSpc>
            </a:pPr>
            <a:endParaRPr lang="en-GB" b="0" dirty="0" smtClean="0"/>
          </a:p>
          <a:p>
            <a:pPr lvl="1">
              <a:lnSpc>
                <a:spcPct val="100000"/>
              </a:lnSpc>
            </a:pPr>
            <a:endParaRPr lang="en-GB" b="0" dirty="0"/>
          </a:p>
          <a:p>
            <a:pPr lvl="1">
              <a:lnSpc>
                <a:spcPct val="100000"/>
              </a:lnSpc>
            </a:pPr>
            <a:endParaRPr lang="en-GB" b="0" dirty="0" smtClean="0"/>
          </a:p>
          <a:p>
            <a:pPr lvl="1">
              <a:lnSpc>
                <a:spcPct val="100000"/>
              </a:lnSpc>
            </a:pPr>
            <a:r>
              <a:rPr lang="en-GB" b="0" dirty="0" smtClean="0"/>
              <a:t>Specifying behaviour expectations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Generic / Abstract Primitives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Synch / </a:t>
            </a:r>
            <a:r>
              <a:rPr lang="en-GB" b="0" dirty="0" err="1" smtClean="0"/>
              <a:t>Asynch</a:t>
            </a:r>
            <a:r>
              <a:rPr lang="en-GB" b="0" dirty="0" smtClean="0"/>
              <a:t> operation, notification…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Technology / Protocol use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HTTPS, XML, TGFT, SOAP, RSS, MAL, Email</a:t>
            </a:r>
            <a:r>
              <a:rPr lang="en-GB" b="0" dirty="0"/>
              <a:t>, RFC 1149, </a:t>
            </a:r>
            <a:r>
              <a:rPr lang="en-GB" b="0" dirty="0" smtClean="0"/>
              <a:t>…</a:t>
            </a:r>
            <a:endParaRPr lang="en-GB" b="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9905" y="2468875"/>
            <a:ext cx="7681000" cy="13825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Request Service Package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14815" y="3006545"/>
            <a:ext cx="2342705" cy="5760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SMURF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301695" y="3006545"/>
            <a:ext cx="2342705" cy="5760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</a:pPr>
            <a:r>
              <a:rPr lang="en-GB" sz="1800" dirty="0"/>
              <a:t>Service Package result</a:t>
            </a:r>
          </a:p>
        </p:txBody>
      </p:sp>
      <p:sp>
        <p:nvSpPr>
          <p:cNvPr id="7" name="Left-Right Arrow 6"/>
          <p:cNvSpPr/>
          <p:nvPr/>
        </p:nvSpPr>
        <p:spPr bwMode="auto">
          <a:xfrm>
            <a:off x="4149545" y="3083355"/>
            <a:ext cx="998530" cy="422455"/>
          </a:xfrm>
          <a:prstGeom prst="leftRight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Pct val="125000"/>
              <a:buFontTx/>
              <a:buNone/>
              <a:tabLst/>
            </a:pPr>
            <a:endParaRPr kumimoji="0" lang="en-GB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 Interactions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0" dirty="0" smtClean="0"/>
              <a:t>Specific services</a:t>
            </a:r>
          </a:p>
          <a:p>
            <a:pPr>
              <a:lnSpc>
                <a:spcPct val="150000"/>
              </a:lnSpc>
            </a:pPr>
            <a:r>
              <a:rPr lang="en-GB" b="0" dirty="0" smtClean="0"/>
              <a:t>Specific operations and behaviours</a:t>
            </a:r>
          </a:p>
          <a:p>
            <a:pPr>
              <a:lnSpc>
                <a:spcPct val="150000"/>
              </a:lnSpc>
            </a:pPr>
            <a:r>
              <a:rPr lang="en-GB" b="0" dirty="0" smtClean="0"/>
              <a:t>Reference to Blue Books for data formats</a:t>
            </a:r>
          </a:p>
          <a:p>
            <a:pPr>
              <a:lnSpc>
                <a:spcPct val="150000"/>
              </a:lnSpc>
            </a:pPr>
            <a:r>
              <a:rPr lang="en-GB" b="0" dirty="0" smtClean="0"/>
              <a:t>May need updating to follow Blue Book evolution</a:t>
            </a:r>
          </a:p>
          <a:p>
            <a:pPr>
              <a:lnSpc>
                <a:spcPct val="150000"/>
              </a:lnSpc>
            </a:pPr>
            <a:endParaRPr lang="en-GB" b="0" dirty="0"/>
          </a:p>
          <a:p>
            <a:pPr>
              <a:lnSpc>
                <a:spcPct val="150000"/>
              </a:lnSpc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6819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 smtClean="0"/>
              <a:t>Reliable Message Transfer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At underlying technology level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Interaction over Public Networks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Support Asynchronous Operation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Security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Confidentiality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Authentication &amp; Authorisation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Extensibility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Future SM recommendations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Private extension</a:t>
            </a:r>
          </a:p>
          <a:p>
            <a:pPr>
              <a:lnSpc>
                <a:spcPct val="100000"/>
              </a:lnSpc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6819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Services. What services?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b="0" dirty="0" smtClean="0"/>
              <a:t>B-1 had Service Package Service, Configuration Profile Service etc.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We now have 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Data Formats - multiple Blue/Magenta Books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Management Services (Automation)</a:t>
            </a:r>
          </a:p>
          <a:p>
            <a:pPr>
              <a:lnSpc>
                <a:spcPct val="100000"/>
              </a:lnSpc>
            </a:pPr>
            <a:r>
              <a:rPr lang="en-GB" b="0" dirty="0" smtClean="0"/>
              <a:t>We have – not fully formalised</a:t>
            </a:r>
          </a:p>
          <a:p>
            <a:pPr lvl="1">
              <a:lnSpc>
                <a:spcPct val="100000"/>
              </a:lnSpc>
            </a:pPr>
            <a:r>
              <a:rPr lang="en-GB" b="0" dirty="0"/>
              <a:t>SCCS Mission Support Lifecycle </a:t>
            </a:r>
            <a:endParaRPr lang="en-GB" b="0" dirty="0" smtClean="0"/>
          </a:p>
          <a:p>
            <a:pPr lvl="1">
              <a:lnSpc>
                <a:spcPct val="100000"/>
              </a:lnSpc>
            </a:pPr>
            <a:r>
              <a:rPr lang="en-GB" b="0" dirty="0" smtClean="0"/>
              <a:t>Information Entity lifecycles</a:t>
            </a:r>
          </a:p>
          <a:p>
            <a:pPr lvl="1">
              <a:lnSpc>
                <a:spcPct val="100000"/>
              </a:lnSpc>
            </a:pPr>
            <a:r>
              <a:rPr lang="en-GB" b="0" dirty="0" smtClean="0"/>
              <a:t>Service Management Activities (“Exchange Planning Information”)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0028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F14BD0-ED18-40F8-BACF-92E33194557B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C1FB2B8-ABB7-415C-8DE9-F9297D444E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151EC-C0E1-468F-9D4F-56C555A6A31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51</Pages>
  <Words>573</Words>
  <Application>Microsoft Office PowerPoint</Application>
  <PresentationFormat>Letter Paper (8.5x11 in)</PresentationFormat>
  <Paragraphs>102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TMOD Presentations</vt:lpstr>
      <vt:lpstr>Custom Design</vt:lpstr>
      <vt:lpstr>PowerPoint Presentation</vt:lpstr>
      <vt:lpstr>What’s all this about then? </vt:lpstr>
      <vt:lpstr>PowerPoint Presentation</vt:lpstr>
      <vt:lpstr>Scope (from GB draft)</vt:lpstr>
      <vt:lpstr>More scope (?) (from GB draft)</vt:lpstr>
      <vt:lpstr>Management Services “Stack”</vt:lpstr>
      <vt:lpstr>Service Interactions</vt:lpstr>
      <vt:lpstr>Common Requirements</vt:lpstr>
      <vt:lpstr>Services. What services?</vt:lpstr>
      <vt:lpstr>PowerPoint Presentation</vt:lpstr>
      <vt:lpstr>Interaction Patterns</vt:lpstr>
      <vt:lpstr>Methods and Protocols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Anthony Crowson</cp:lastModifiedBy>
  <cp:revision>1287</cp:revision>
  <cp:lastPrinted>2001-11-29T04:39:41Z</cp:lastPrinted>
  <dcterms:created xsi:type="dcterms:W3CDTF">1998-05-20T16:00:08Z</dcterms:created>
  <dcterms:modified xsi:type="dcterms:W3CDTF">2017-11-08T13:15:51Z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0x01010062519C13F5234A43A6B360F5DBB76A87</vt:lpwstr>
  </property>
</Properties>
</file>