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303" r:id="rId5"/>
    <p:sldId id="401" r:id="rId6"/>
    <p:sldId id="409" r:id="rId7"/>
    <p:sldId id="408" r:id="rId8"/>
    <p:sldId id="410" r:id="rId9"/>
    <p:sldId id="411" r:id="rId10"/>
  </p:sldIdLst>
  <p:sldSz cx="9144000" cy="6858000" type="screen4x3"/>
  <p:notesSz cx="10234613" cy="7099300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chemeClr val="tx1"/>
    </p:penClr>
  </p:showPr>
  <p:clrMru>
    <a:srgbClr val="000099"/>
    <a:srgbClr val="00CC00"/>
    <a:srgbClr val="00B7A5"/>
    <a:srgbClr val="00AE00"/>
    <a:srgbClr val="500093"/>
    <a:srgbClr val="008080"/>
    <a:srgbClr val="FFD187"/>
    <a:srgbClr val="3333CC"/>
    <a:srgbClr val="FF5FC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5306" autoAdjust="0"/>
    <p:restoredTop sz="94671" autoAdjust="0"/>
  </p:normalViewPr>
  <p:slideViewPr>
    <p:cSldViewPr snapToGrid="0">
      <p:cViewPr varScale="1">
        <p:scale>
          <a:sx n="88" d="100"/>
          <a:sy n="88" d="100"/>
        </p:scale>
        <p:origin x="-1128" y="-77"/>
      </p:cViewPr>
      <p:guideLst>
        <p:guide orient="horz" pos="1879"/>
        <p:guide pos="471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36" d="100"/>
          <a:sy n="136" d="100"/>
        </p:scale>
        <p:origin x="-1446" y="-78"/>
      </p:cViewPr>
      <p:guideLst>
        <p:guide orient="horz" pos="2237"/>
        <p:guide pos="32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06137" cy="319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47" tIns="0" rIns="19847" bIns="0" numCol="1" anchor="t" anchorCtr="0" compatLnSpc="1">
            <a:prstTxWarp prst="textNoShape">
              <a:avLst/>
            </a:prstTxWarp>
          </a:bodyPr>
          <a:lstStyle>
            <a:lvl1pPr algn="l" defTabSz="783156">
              <a:defRPr sz="1900" i="1">
                <a:latin typeface="Times New Roman" pitchFamily="18" charset="0"/>
              </a:defRPr>
            </a:lvl1pPr>
          </a:lstStyle>
          <a:p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828476" y="0"/>
            <a:ext cx="4406137" cy="319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47" tIns="0" rIns="19847" bIns="0" numCol="1" anchor="t" anchorCtr="0" compatLnSpc="1">
            <a:prstTxWarp prst="textNoShape">
              <a:avLst/>
            </a:prstTxWarp>
          </a:bodyPr>
          <a:lstStyle>
            <a:lvl1pPr algn="r" defTabSz="783156">
              <a:defRPr sz="1900" i="1">
                <a:latin typeface="Times New Roman" pitchFamily="18" charset="0"/>
              </a:defRPr>
            </a:lvl1pPr>
          </a:lstStyle>
          <a:p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04711"/>
            <a:ext cx="4406137" cy="394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47" tIns="0" rIns="19847" bIns="0" numCol="1" anchor="b" anchorCtr="0" compatLnSpc="1">
            <a:prstTxWarp prst="textNoShape">
              <a:avLst/>
            </a:prstTxWarp>
          </a:bodyPr>
          <a:lstStyle>
            <a:lvl1pPr algn="l" defTabSz="783156">
              <a:defRPr sz="1900" i="1">
                <a:latin typeface="Times New Roman" pitchFamily="18" charset="0"/>
              </a:defRPr>
            </a:lvl1pPr>
          </a:lstStyle>
          <a:p>
            <a:endParaRPr lang="en-GB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828476" y="6704711"/>
            <a:ext cx="4406137" cy="394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47" tIns="0" rIns="19847" bIns="0" numCol="1" anchor="b" anchorCtr="0" compatLnSpc="1">
            <a:prstTxWarp prst="textNoShape">
              <a:avLst/>
            </a:prstTxWarp>
          </a:bodyPr>
          <a:lstStyle>
            <a:lvl1pPr algn="r" defTabSz="783156">
              <a:defRPr sz="1900" i="1">
                <a:latin typeface="Times New Roman" pitchFamily="18" charset="0"/>
              </a:defRPr>
            </a:lvl1pPr>
          </a:lstStyle>
          <a:p>
            <a:fld id="{E5C9606A-7E6D-4127-B432-923DFE5963CA}" type="slidenum">
              <a:rPr lang="en-GB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06137" cy="319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47" tIns="0" rIns="19847" bIns="0" numCol="1" anchor="t" anchorCtr="0" compatLnSpc="1">
            <a:prstTxWarp prst="textNoShape">
              <a:avLst/>
            </a:prstTxWarp>
          </a:bodyPr>
          <a:lstStyle>
            <a:lvl1pPr algn="l" defTabSz="783156">
              <a:defRPr sz="1900" i="1">
                <a:latin typeface="Times New Roman" pitchFamily="18" charset="0"/>
              </a:defRPr>
            </a:lvl1pPr>
          </a:lstStyle>
          <a:p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28476" y="0"/>
            <a:ext cx="4406137" cy="319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47" tIns="0" rIns="19847" bIns="0" numCol="1" anchor="t" anchorCtr="0" compatLnSpc="1">
            <a:prstTxWarp prst="textNoShape">
              <a:avLst/>
            </a:prstTxWarp>
          </a:bodyPr>
          <a:lstStyle>
            <a:lvl1pPr algn="r" defTabSz="783156">
              <a:defRPr sz="1900" i="1">
                <a:latin typeface="Times New Roman" pitchFamily="18" charset="0"/>
              </a:defRPr>
            </a:lvl1pPr>
          </a:lstStyle>
          <a:p>
            <a:endParaRPr lang="en-GB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04711"/>
            <a:ext cx="4406137" cy="394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47" tIns="0" rIns="19847" bIns="0" numCol="1" anchor="b" anchorCtr="0" compatLnSpc="1">
            <a:prstTxWarp prst="textNoShape">
              <a:avLst/>
            </a:prstTxWarp>
          </a:bodyPr>
          <a:lstStyle>
            <a:lvl1pPr algn="l" defTabSz="783156">
              <a:defRPr sz="1900" i="1">
                <a:latin typeface="Times New Roman" pitchFamily="18" charset="0"/>
              </a:defRPr>
            </a:lvl1pPr>
          </a:lstStyle>
          <a:p>
            <a:endParaRPr lang="en-GB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28476" y="6704711"/>
            <a:ext cx="4406137" cy="394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47" tIns="0" rIns="19847" bIns="0" numCol="1" anchor="b" anchorCtr="0" compatLnSpc="1">
            <a:prstTxWarp prst="textNoShape">
              <a:avLst/>
            </a:prstTxWarp>
          </a:bodyPr>
          <a:lstStyle>
            <a:lvl1pPr algn="r" defTabSz="783156">
              <a:defRPr sz="1900" i="1">
                <a:latin typeface="Times New Roman" pitchFamily="18" charset="0"/>
              </a:defRPr>
            </a:lvl1pPr>
          </a:lstStyle>
          <a:p>
            <a:fld id="{80A4DD38-8D57-406D-9768-0FE1242CE4A1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50322" y="3377225"/>
            <a:ext cx="7497962" cy="3080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77" tIns="47939" rIns="95877" bIns="479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05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3275" y="542925"/>
            <a:ext cx="3548063" cy="26622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4DD38-8D57-406D-9768-0FE1242CE4A1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7" name="Picture 6" descr="SCL logo1.png"/>
          <p:cNvPicPr>
            <a:picLocks noChangeAspect="1"/>
          </p:cNvPicPr>
          <p:nvPr userDrawn="1"/>
        </p:nvPicPr>
        <p:blipFill>
          <a:blip r:embed="rId2" cstate="print"/>
          <a:srcRect l="4635" t="5369" r="4585" b="7702"/>
          <a:stretch>
            <a:fillRect/>
          </a:stretch>
        </p:blipFill>
        <p:spPr>
          <a:xfrm>
            <a:off x="7734300" y="5702300"/>
            <a:ext cx="1257300" cy="10033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7" name="Picture 6" descr="SCL logo1.png"/>
          <p:cNvPicPr>
            <a:picLocks noChangeAspect="1"/>
          </p:cNvPicPr>
          <p:nvPr userDrawn="1"/>
        </p:nvPicPr>
        <p:blipFill>
          <a:blip r:embed="rId2" cstate="print"/>
          <a:srcRect l="4635" t="5369" r="4585" b="7702"/>
          <a:stretch>
            <a:fillRect/>
          </a:stretch>
        </p:blipFill>
        <p:spPr>
          <a:xfrm>
            <a:off x="7734300" y="5702300"/>
            <a:ext cx="1257300" cy="10033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tint val="30196"/>
                <a:invGamma/>
              </a:schemeClr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69900" y="257175"/>
            <a:ext cx="8355013" cy="520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350838" y="6578600"/>
            <a:ext cx="21161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 defTabSz="762000"/>
            <a:r>
              <a:rPr lang="en-GB" sz="800" dirty="0" smtClean="0">
                <a:solidFill>
                  <a:srgbClr val="000099"/>
                </a:solidFill>
              </a:rPr>
              <a:t>CSS SM WG </a:t>
            </a:r>
            <a:r>
              <a:rPr lang="en-GB" sz="800" dirty="0">
                <a:solidFill>
                  <a:srgbClr val="000099"/>
                </a:solidFill>
              </a:rPr>
              <a:t>Meeting</a:t>
            </a: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5317860" y="6580188"/>
            <a:ext cx="2325958" cy="216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r" defTabSz="762000"/>
            <a:r>
              <a:rPr lang="en-GB" sz="800" dirty="0" smtClean="0">
                <a:solidFill>
                  <a:srgbClr val="000099"/>
                </a:solidFill>
              </a:rPr>
              <a:t>9 November 2017                              </a:t>
            </a:r>
            <a:r>
              <a:rPr lang="en-GB" sz="800" dirty="0">
                <a:solidFill>
                  <a:srgbClr val="000099"/>
                </a:solidFill>
              </a:rPr>
              <a:t>Page </a:t>
            </a:r>
            <a:fld id="{00AD979A-0A51-4642-BCB4-5A37C035F33A}" type="slidenum">
              <a:rPr lang="en-GB" sz="800">
                <a:solidFill>
                  <a:srgbClr val="000099"/>
                </a:solidFill>
              </a:rPr>
              <a:pPr algn="r" defTabSz="762000"/>
              <a:t>‹#›</a:t>
            </a:fld>
            <a:endParaRPr lang="en-GB" sz="800" dirty="0">
              <a:solidFill>
                <a:srgbClr val="000099"/>
              </a:solidFill>
            </a:endParaRPr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auto">
          <a:xfrm>
            <a:off x="447675" y="6596063"/>
            <a:ext cx="7096125" cy="0"/>
          </a:xfrm>
          <a:prstGeom prst="line">
            <a:avLst/>
          </a:prstGeom>
          <a:noFill/>
          <a:ln w="25400">
            <a:solidFill>
              <a:srgbClr val="00009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1076" name="Group 52"/>
          <p:cNvGrpSpPr>
            <a:grpSpLocks/>
          </p:cNvGrpSpPr>
          <p:nvPr/>
        </p:nvGrpSpPr>
        <p:grpSpPr bwMode="auto">
          <a:xfrm>
            <a:off x="123825" y="4629150"/>
            <a:ext cx="966788" cy="1009650"/>
            <a:chOff x="78" y="2916"/>
            <a:chExt cx="609" cy="636"/>
          </a:xfrm>
        </p:grpSpPr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480" y="3018"/>
              <a:ext cx="84" cy="8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61" name="Freeform 37"/>
            <p:cNvSpPr>
              <a:spLocks/>
            </p:cNvSpPr>
            <p:nvPr/>
          </p:nvSpPr>
          <p:spPr bwMode="auto">
            <a:xfrm>
              <a:off x="380" y="2932"/>
              <a:ext cx="137" cy="122"/>
            </a:xfrm>
            <a:custGeom>
              <a:avLst/>
              <a:gdLst/>
              <a:ahLst/>
              <a:cxnLst>
                <a:cxn ang="0">
                  <a:pos x="136" y="94"/>
                </a:cxn>
                <a:cxn ang="0">
                  <a:pos x="46" y="6"/>
                </a:cxn>
                <a:cxn ang="0">
                  <a:pos x="77" y="69"/>
                </a:cxn>
                <a:cxn ang="0">
                  <a:pos x="0" y="0"/>
                </a:cxn>
                <a:cxn ang="0">
                  <a:pos x="107" y="121"/>
                </a:cxn>
                <a:cxn ang="0">
                  <a:pos x="136" y="94"/>
                </a:cxn>
              </a:cxnLst>
              <a:rect l="0" t="0" r="r" b="b"/>
              <a:pathLst>
                <a:path w="137" h="122">
                  <a:moveTo>
                    <a:pt x="136" y="94"/>
                  </a:moveTo>
                  <a:lnTo>
                    <a:pt x="46" y="6"/>
                  </a:lnTo>
                  <a:lnTo>
                    <a:pt x="77" y="69"/>
                  </a:lnTo>
                  <a:lnTo>
                    <a:pt x="0" y="0"/>
                  </a:lnTo>
                  <a:lnTo>
                    <a:pt x="107" y="121"/>
                  </a:lnTo>
                  <a:lnTo>
                    <a:pt x="136" y="94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62" name="Freeform 38"/>
            <p:cNvSpPr>
              <a:spLocks/>
            </p:cNvSpPr>
            <p:nvPr/>
          </p:nvSpPr>
          <p:spPr bwMode="auto">
            <a:xfrm>
              <a:off x="536" y="2916"/>
              <a:ext cx="151" cy="144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150" y="0"/>
                </a:cxn>
                <a:cxn ang="0">
                  <a:pos x="52" y="98"/>
                </a:cxn>
                <a:cxn ang="0">
                  <a:pos x="131" y="52"/>
                </a:cxn>
                <a:cxn ang="0">
                  <a:pos x="24" y="143"/>
                </a:cxn>
                <a:cxn ang="0">
                  <a:pos x="0" y="110"/>
                </a:cxn>
              </a:cxnLst>
              <a:rect l="0" t="0" r="r" b="b"/>
              <a:pathLst>
                <a:path w="151" h="144">
                  <a:moveTo>
                    <a:pt x="0" y="110"/>
                  </a:moveTo>
                  <a:lnTo>
                    <a:pt x="150" y="0"/>
                  </a:lnTo>
                  <a:lnTo>
                    <a:pt x="52" y="98"/>
                  </a:lnTo>
                  <a:lnTo>
                    <a:pt x="131" y="52"/>
                  </a:lnTo>
                  <a:lnTo>
                    <a:pt x="24" y="143"/>
                  </a:lnTo>
                  <a:lnTo>
                    <a:pt x="0" y="110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63" name="Freeform 39"/>
            <p:cNvSpPr>
              <a:spLocks/>
            </p:cNvSpPr>
            <p:nvPr/>
          </p:nvSpPr>
          <p:spPr bwMode="auto">
            <a:xfrm>
              <a:off x="529" y="3075"/>
              <a:ext cx="128" cy="116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27" y="115"/>
                </a:cxn>
                <a:cxn ang="0">
                  <a:pos x="48" y="44"/>
                </a:cxn>
                <a:cxn ang="0">
                  <a:pos x="83" y="110"/>
                </a:cxn>
                <a:cxn ang="0">
                  <a:pos x="0" y="21"/>
                </a:cxn>
                <a:cxn ang="0">
                  <a:pos x="28" y="0"/>
                </a:cxn>
              </a:cxnLst>
              <a:rect l="0" t="0" r="r" b="b"/>
              <a:pathLst>
                <a:path w="128" h="116">
                  <a:moveTo>
                    <a:pt x="28" y="0"/>
                  </a:moveTo>
                  <a:lnTo>
                    <a:pt x="127" y="115"/>
                  </a:lnTo>
                  <a:lnTo>
                    <a:pt x="48" y="44"/>
                  </a:lnTo>
                  <a:lnTo>
                    <a:pt x="83" y="110"/>
                  </a:lnTo>
                  <a:lnTo>
                    <a:pt x="0" y="21"/>
                  </a:lnTo>
                  <a:lnTo>
                    <a:pt x="28" y="0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64" name="Freeform 40"/>
            <p:cNvSpPr>
              <a:spLocks/>
            </p:cNvSpPr>
            <p:nvPr/>
          </p:nvSpPr>
          <p:spPr bwMode="auto">
            <a:xfrm>
              <a:off x="366" y="3075"/>
              <a:ext cx="155" cy="128"/>
            </a:xfrm>
            <a:custGeom>
              <a:avLst/>
              <a:gdLst/>
              <a:ahLst/>
              <a:cxnLst>
                <a:cxn ang="0">
                  <a:pos x="154" y="22"/>
                </a:cxn>
                <a:cxn ang="0">
                  <a:pos x="0" y="127"/>
                </a:cxn>
                <a:cxn ang="0">
                  <a:pos x="102" y="34"/>
                </a:cxn>
                <a:cxn ang="0">
                  <a:pos x="20" y="75"/>
                </a:cxn>
                <a:cxn ang="0">
                  <a:pos x="117" y="0"/>
                </a:cxn>
                <a:cxn ang="0">
                  <a:pos x="154" y="22"/>
                </a:cxn>
              </a:cxnLst>
              <a:rect l="0" t="0" r="r" b="b"/>
              <a:pathLst>
                <a:path w="155" h="128">
                  <a:moveTo>
                    <a:pt x="154" y="22"/>
                  </a:moveTo>
                  <a:lnTo>
                    <a:pt x="0" y="127"/>
                  </a:lnTo>
                  <a:lnTo>
                    <a:pt x="102" y="34"/>
                  </a:lnTo>
                  <a:lnTo>
                    <a:pt x="20" y="75"/>
                  </a:lnTo>
                  <a:lnTo>
                    <a:pt x="117" y="0"/>
                  </a:lnTo>
                  <a:lnTo>
                    <a:pt x="154" y="22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65" name="Oval 41"/>
            <p:cNvSpPr>
              <a:spLocks noChangeArrowheads="1"/>
            </p:cNvSpPr>
            <p:nvPr/>
          </p:nvSpPr>
          <p:spPr bwMode="auto">
            <a:xfrm rot="660000">
              <a:off x="422" y="3018"/>
              <a:ext cx="18" cy="21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66" name="Oval 42"/>
            <p:cNvSpPr>
              <a:spLocks noChangeArrowheads="1"/>
            </p:cNvSpPr>
            <p:nvPr/>
          </p:nvSpPr>
          <p:spPr bwMode="auto">
            <a:xfrm rot="660000">
              <a:off x="495" y="3136"/>
              <a:ext cx="20" cy="2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67" name="Oval 43"/>
            <p:cNvSpPr>
              <a:spLocks noChangeArrowheads="1"/>
            </p:cNvSpPr>
            <p:nvPr/>
          </p:nvSpPr>
          <p:spPr bwMode="auto">
            <a:xfrm rot="540000">
              <a:off x="121" y="3055"/>
              <a:ext cx="19" cy="22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68" name="Oval 44"/>
            <p:cNvSpPr>
              <a:spLocks noChangeArrowheads="1"/>
            </p:cNvSpPr>
            <p:nvPr/>
          </p:nvSpPr>
          <p:spPr bwMode="auto">
            <a:xfrm rot="420000">
              <a:off x="78" y="3112"/>
              <a:ext cx="19" cy="21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69" name="Oval 45"/>
            <p:cNvSpPr>
              <a:spLocks noChangeArrowheads="1"/>
            </p:cNvSpPr>
            <p:nvPr/>
          </p:nvSpPr>
          <p:spPr bwMode="auto">
            <a:xfrm rot="300000">
              <a:off x="262" y="3220"/>
              <a:ext cx="17" cy="22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70" name="Oval 46"/>
            <p:cNvSpPr>
              <a:spLocks noChangeArrowheads="1"/>
            </p:cNvSpPr>
            <p:nvPr/>
          </p:nvSpPr>
          <p:spPr bwMode="auto">
            <a:xfrm rot="300000">
              <a:off x="383" y="3433"/>
              <a:ext cx="32" cy="37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71" name="Oval 47"/>
            <p:cNvSpPr>
              <a:spLocks noChangeArrowheads="1"/>
            </p:cNvSpPr>
            <p:nvPr/>
          </p:nvSpPr>
          <p:spPr bwMode="auto">
            <a:xfrm rot="360000">
              <a:off x="246" y="3514"/>
              <a:ext cx="32" cy="35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72" name="Oval 48"/>
            <p:cNvSpPr>
              <a:spLocks noChangeArrowheads="1"/>
            </p:cNvSpPr>
            <p:nvPr/>
          </p:nvSpPr>
          <p:spPr bwMode="auto">
            <a:xfrm rot="720000">
              <a:off x="352" y="3497"/>
              <a:ext cx="16" cy="19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73" name="Oval 49"/>
            <p:cNvSpPr>
              <a:spLocks noChangeArrowheads="1"/>
            </p:cNvSpPr>
            <p:nvPr/>
          </p:nvSpPr>
          <p:spPr bwMode="auto">
            <a:xfrm rot="720000">
              <a:off x="330" y="3510"/>
              <a:ext cx="16" cy="19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74" name="Oval 50"/>
            <p:cNvSpPr>
              <a:spLocks noChangeArrowheads="1"/>
            </p:cNvSpPr>
            <p:nvPr/>
          </p:nvSpPr>
          <p:spPr bwMode="auto">
            <a:xfrm rot="720000">
              <a:off x="339" y="3534"/>
              <a:ext cx="16" cy="18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75" name="Oval 51"/>
            <p:cNvSpPr>
              <a:spLocks noChangeArrowheads="1"/>
            </p:cNvSpPr>
            <p:nvPr/>
          </p:nvSpPr>
          <p:spPr bwMode="auto">
            <a:xfrm rot="720000">
              <a:off x="361" y="3517"/>
              <a:ext cx="16" cy="18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1093" name="Group 69"/>
          <p:cNvGrpSpPr>
            <a:grpSpLocks/>
          </p:cNvGrpSpPr>
          <p:nvPr/>
        </p:nvGrpSpPr>
        <p:grpSpPr bwMode="auto">
          <a:xfrm>
            <a:off x="123825" y="3487738"/>
            <a:ext cx="966788" cy="1009650"/>
            <a:chOff x="78" y="2197"/>
            <a:chExt cx="609" cy="636"/>
          </a:xfrm>
        </p:grpSpPr>
        <p:sp>
          <p:nvSpPr>
            <p:cNvPr id="1077" name="Oval 53"/>
            <p:cNvSpPr>
              <a:spLocks noChangeArrowheads="1"/>
            </p:cNvSpPr>
            <p:nvPr/>
          </p:nvSpPr>
          <p:spPr bwMode="auto">
            <a:xfrm>
              <a:off x="480" y="2299"/>
              <a:ext cx="84" cy="8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78" name="Freeform 54"/>
            <p:cNvSpPr>
              <a:spLocks/>
            </p:cNvSpPr>
            <p:nvPr/>
          </p:nvSpPr>
          <p:spPr bwMode="auto">
            <a:xfrm>
              <a:off x="380" y="2213"/>
              <a:ext cx="137" cy="121"/>
            </a:xfrm>
            <a:custGeom>
              <a:avLst/>
              <a:gdLst/>
              <a:ahLst/>
              <a:cxnLst>
                <a:cxn ang="0">
                  <a:pos x="136" y="94"/>
                </a:cxn>
                <a:cxn ang="0">
                  <a:pos x="46" y="6"/>
                </a:cxn>
                <a:cxn ang="0">
                  <a:pos x="77" y="68"/>
                </a:cxn>
                <a:cxn ang="0">
                  <a:pos x="0" y="0"/>
                </a:cxn>
                <a:cxn ang="0">
                  <a:pos x="107" y="120"/>
                </a:cxn>
                <a:cxn ang="0">
                  <a:pos x="136" y="94"/>
                </a:cxn>
              </a:cxnLst>
              <a:rect l="0" t="0" r="r" b="b"/>
              <a:pathLst>
                <a:path w="137" h="121">
                  <a:moveTo>
                    <a:pt x="136" y="94"/>
                  </a:moveTo>
                  <a:lnTo>
                    <a:pt x="46" y="6"/>
                  </a:lnTo>
                  <a:lnTo>
                    <a:pt x="77" y="68"/>
                  </a:lnTo>
                  <a:lnTo>
                    <a:pt x="0" y="0"/>
                  </a:lnTo>
                  <a:lnTo>
                    <a:pt x="107" y="120"/>
                  </a:lnTo>
                  <a:lnTo>
                    <a:pt x="136" y="94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79" name="Freeform 55"/>
            <p:cNvSpPr>
              <a:spLocks/>
            </p:cNvSpPr>
            <p:nvPr/>
          </p:nvSpPr>
          <p:spPr bwMode="auto">
            <a:xfrm>
              <a:off x="536" y="2197"/>
              <a:ext cx="151" cy="143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150" y="0"/>
                </a:cxn>
                <a:cxn ang="0">
                  <a:pos x="52" y="97"/>
                </a:cxn>
                <a:cxn ang="0">
                  <a:pos x="131" y="51"/>
                </a:cxn>
                <a:cxn ang="0">
                  <a:pos x="24" y="142"/>
                </a:cxn>
                <a:cxn ang="0">
                  <a:pos x="0" y="110"/>
                </a:cxn>
              </a:cxnLst>
              <a:rect l="0" t="0" r="r" b="b"/>
              <a:pathLst>
                <a:path w="151" h="143">
                  <a:moveTo>
                    <a:pt x="0" y="110"/>
                  </a:moveTo>
                  <a:lnTo>
                    <a:pt x="150" y="0"/>
                  </a:lnTo>
                  <a:lnTo>
                    <a:pt x="52" y="97"/>
                  </a:lnTo>
                  <a:lnTo>
                    <a:pt x="131" y="51"/>
                  </a:lnTo>
                  <a:lnTo>
                    <a:pt x="24" y="142"/>
                  </a:lnTo>
                  <a:lnTo>
                    <a:pt x="0" y="110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80" name="Freeform 56"/>
            <p:cNvSpPr>
              <a:spLocks/>
            </p:cNvSpPr>
            <p:nvPr/>
          </p:nvSpPr>
          <p:spPr bwMode="auto">
            <a:xfrm>
              <a:off x="529" y="2356"/>
              <a:ext cx="128" cy="116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27" y="115"/>
                </a:cxn>
                <a:cxn ang="0">
                  <a:pos x="48" y="44"/>
                </a:cxn>
                <a:cxn ang="0">
                  <a:pos x="83" y="110"/>
                </a:cxn>
                <a:cxn ang="0">
                  <a:pos x="0" y="21"/>
                </a:cxn>
                <a:cxn ang="0">
                  <a:pos x="28" y="0"/>
                </a:cxn>
              </a:cxnLst>
              <a:rect l="0" t="0" r="r" b="b"/>
              <a:pathLst>
                <a:path w="128" h="116">
                  <a:moveTo>
                    <a:pt x="28" y="0"/>
                  </a:moveTo>
                  <a:lnTo>
                    <a:pt x="127" y="115"/>
                  </a:lnTo>
                  <a:lnTo>
                    <a:pt x="48" y="44"/>
                  </a:lnTo>
                  <a:lnTo>
                    <a:pt x="83" y="110"/>
                  </a:lnTo>
                  <a:lnTo>
                    <a:pt x="0" y="21"/>
                  </a:lnTo>
                  <a:lnTo>
                    <a:pt x="28" y="0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81" name="Freeform 57"/>
            <p:cNvSpPr>
              <a:spLocks/>
            </p:cNvSpPr>
            <p:nvPr/>
          </p:nvSpPr>
          <p:spPr bwMode="auto">
            <a:xfrm>
              <a:off x="366" y="2356"/>
              <a:ext cx="155" cy="127"/>
            </a:xfrm>
            <a:custGeom>
              <a:avLst/>
              <a:gdLst/>
              <a:ahLst/>
              <a:cxnLst>
                <a:cxn ang="0">
                  <a:pos x="154" y="22"/>
                </a:cxn>
                <a:cxn ang="0">
                  <a:pos x="0" y="126"/>
                </a:cxn>
                <a:cxn ang="0">
                  <a:pos x="102" y="33"/>
                </a:cxn>
                <a:cxn ang="0">
                  <a:pos x="20" y="74"/>
                </a:cxn>
                <a:cxn ang="0">
                  <a:pos x="117" y="0"/>
                </a:cxn>
                <a:cxn ang="0">
                  <a:pos x="154" y="22"/>
                </a:cxn>
              </a:cxnLst>
              <a:rect l="0" t="0" r="r" b="b"/>
              <a:pathLst>
                <a:path w="155" h="127">
                  <a:moveTo>
                    <a:pt x="154" y="22"/>
                  </a:moveTo>
                  <a:lnTo>
                    <a:pt x="0" y="126"/>
                  </a:lnTo>
                  <a:lnTo>
                    <a:pt x="102" y="33"/>
                  </a:lnTo>
                  <a:lnTo>
                    <a:pt x="20" y="74"/>
                  </a:lnTo>
                  <a:lnTo>
                    <a:pt x="117" y="0"/>
                  </a:lnTo>
                  <a:lnTo>
                    <a:pt x="154" y="22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82" name="Oval 58"/>
            <p:cNvSpPr>
              <a:spLocks noChangeArrowheads="1"/>
            </p:cNvSpPr>
            <p:nvPr/>
          </p:nvSpPr>
          <p:spPr bwMode="auto">
            <a:xfrm rot="660000">
              <a:off x="422" y="2299"/>
              <a:ext cx="18" cy="21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83" name="Oval 59"/>
            <p:cNvSpPr>
              <a:spLocks noChangeArrowheads="1"/>
            </p:cNvSpPr>
            <p:nvPr/>
          </p:nvSpPr>
          <p:spPr bwMode="auto">
            <a:xfrm rot="660000">
              <a:off x="495" y="2416"/>
              <a:ext cx="20" cy="25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84" name="Oval 60"/>
            <p:cNvSpPr>
              <a:spLocks noChangeArrowheads="1"/>
            </p:cNvSpPr>
            <p:nvPr/>
          </p:nvSpPr>
          <p:spPr bwMode="auto">
            <a:xfrm rot="540000">
              <a:off x="121" y="2335"/>
              <a:ext cx="19" cy="2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85" name="Oval 61"/>
            <p:cNvSpPr>
              <a:spLocks noChangeArrowheads="1"/>
            </p:cNvSpPr>
            <p:nvPr/>
          </p:nvSpPr>
          <p:spPr bwMode="auto">
            <a:xfrm rot="420000">
              <a:off x="78" y="2393"/>
              <a:ext cx="19" cy="2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86" name="Oval 62"/>
            <p:cNvSpPr>
              <a:spLocks noChangeArrowheads="1"/>
            </p:cNvSpPr>
            <p:nvPr/>
          </p:nvSpPr>
          <p:spPr bwMode="auto">
            <a:xfrm rot="300000">
              <a:off x="262" y="2500"/>
              <a:ext cx="17" cy="2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87" name="Oval 63"/>
            <p:cNvSpPr>
              <a:spLocks noChangeArrowheads="1"/>
            </p:cNvSpPr>
            <p:nvPr/>
          </p:nvSpPr>
          <p:spPr bwMode="auto">
            <a:xfrm rot="300000">
              <a:off x="383" y="2714"/>
              <a:ext cx="32" cy="37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88" name="Oval 64"/>
            <p:cNvSpPr>
              <a:spLocks noChangeArrowheads="1"/>
            </p:cNvSpPr>
            <p:nvPr/>
          </p:nvSpPr>
          <p:spPr bwMode="auto">
            <a:xfrm rot="360000">
              <a:off x="246" y="2794"/>
              <a:ext cx="32" cy="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89" name="Oval 65"/>
            <p:cNvSpPr>
              <a:spLocks noChangeArrowheads="1"/>
            </p:cNvSpPr>
            <p:nvPr/>
          </p:nvSpPr>
          <p:spPr bwMode="auto">
            <a:xfrm rot="720000">
              <a:off x="352" y="2778"/>
              <a:ext cx="16" cy="18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90" name="Oval 66"/>
            <p:cNvSpPr>
              <a:spLocks noChangeArrowheads="1"/>
            </p:cNvSpPr>
            <p:nvPr/>
          </p:nvSpPr>
          <p:spPr bwMode="auto">
            <a:xfrm rot="720000">
              <a:off x="330" y="2790"/>
              <a:ext cx="16" cy="19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91" name="Oval 67"/>
            <p:cNvSpPr>
              <a:spLocks noChangeArrowheads="1"/>
            </p:cNvSpPr>
            <p:nvPr/>
          </p:nvSpPr>
          <p:spPr bwMode="auto">
            <a:xfrm rot="720000">
              <a:off x="339" y="2815"/>
              <a:ext cx="16" cy="18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92" name="Oval 68"/>
            <p:cNvSpPr>
              <a:spLocks noChangeArrowheads="1"/>
            </p:cNvSpPr>
            <p:nvPr/>
          </p:nvSpPr>
          <p:spPr bwMode="auto">
            <a:xfrm rot="720000">
              <a:off x="361" y="2797"/>
              <a:ext cx="16" cy="19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1110" name="Group 86"/>
          <p:cNvGrpSpPr>
            <a:grpSpLocks/>
          </p:cNvGrpSpPr>
          <p:nvPr/>
        </p:nvGrpSpPr>
        <p:grpSpPr bwMode="auto">
          <a:xfrm>
            <a:off x="123825" y="2346325"/>
            <a:ext cx="966788" cy="1008063"/>
            <a:chOff x="78" y="1478"/>
            <a:chExt cx="609" cy="635"/>
          </a:xfrm>
        </p:grpSpPr>
        <p:sp>
          <p:nvSpPr>
            <p:cNvPr id="1094" name="Oval 70"/>
            <p:cNvSpPr>
              <a:spLocks noChangeArrowheads="1"/>
            </p:cNvSpPr>
            <p:nvPr/>
          </p:nvSpPr>
          <p:spPr bwMode="auto">
            <a:xfrm>
              <a:off x="480" y="1580"/>
              <a:ext cx="84" cy="85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95" name="Freeform 71"/>
            <p:cNvSpPr>
              <a:spLocks/>
            </p:cNvSpPr>
            <p:nvPr/>
          </p:nvSpPr>
          <p:spPr bwMode="auto">
            <a:xfrm>
              <a:off x="380" y="1493"/>
              <a:ext cx="137" cy="123"/>
            </a:xfrm>
            <a:custGeom>
              <a:avLst/>
              <a:gdLst/>
              <a:ahLst/>
              <a:cxnLst>
                <a:cxn ang="0">
                  <a:pos x="136" y="95"/>
                </a:cxn>
                <a:cxn ang="0">
                  <a:pos x="46" y="7"/>
                </a:cxn>
                <a:cxn ang="0">
                  <a:pos x="77" y="69"/>
                </a:cxn>
                <a:cxn ang="0">
                  <a:pos x="0" y="0"/>
                </a:cxn>
                <a:cxn ang="0">
                  <a:pos x="107" y="122"/>
                </a:cxn>
                <a:cxn ang="0">
                  <a:pos x="136" y="95"/>
                </a:cxn>
              </a:cxnLst>
              <a:rect l="0" t="0" r="r" b="b"/>
              <a:pathLst>
                <a:path w="137" h="123">
                  <a:moveTo>
                    <a:pt x="136" y="95"/>
                  </a:moveTo>
                  <a:lnTo>
                    <a:pt x="46" y="7"/>
                  </a:lnTo>
                  <a:lnTo>
                    <a:pt x="77" y="69"/>
                  </a:lnTo>
                  <a:lnTo>
                    <a:pt x="0" y="0"/>
                  </a:lnTo>
                  <a:lnTo>
                    <a:pt x="107" y="122"/>
                  </a:lnTo>
                  <a:lnTo>
                    <a:pt x="136" y="95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96" name="Freeform 72"/>
            <p:cNvSpPr>
              <a:spLocks/>
            </p:cNvSpPr>
            <p:nvPr/>
          </p:nvSpPr>
          <p:spPr bwMode="auto">
            <a:xfrm>
              <a:off x="536" y="1478"/>
              <a:ext cx="151" cy="144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150" y="0"/>
                </a:cxn>
                <a:cxn ang="0">
                  <a:pos x="52" y="98"/>
                </a:cxn>
                <a:cxn ang="0">
                  <a:pos x="131" y="52"/>
                </a:cxn>
                <a:cxn ang="0">
                  <a:pos x="24" y="143"/>
                </a:cxn>
                <a:cxn ang="0">
                  <a:pos x="0" y="110"/>
                </a:cxn>
              </a:cxnLst>
              <a:rect l="0" t="0" r="r" b="b"/>
              <a:pathLst>
                <a:path w="151" h="144">
                  <a:moveTo>
                    <a:pt x="0" y="110"/>
                  </a:moveTo>
                  <a:lnTo>
                    <a:pt x="150" y="0"/>
                  </a:lnTo>
                  <a:lnTo>
                    <a:pt x="52" y="98"/>
                  </a:lnTo>
                  <a:lnTo>
                    <a:pt x="131" y="52"/>
                  </a:lnTo>
                  <a:lnTo>
                    <a:pt x="24" y="143"/>
                  </a:lnTo>
                  <a:lnTo>
                    <a:pt x="0" y="110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97" name="Freeform 73"/>
            <p:cNvSpPr>
              <a:spLocks/>
            </p:cNvSpPr>
            <p:nvPr/>
          </p:nvSpPr>
          <p:spPr bwMode="auto">
            <a:xfrm>
              <a:off x="529" y="1637"/>
              <a:ext cx="128" cy="117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27" y="116"/>
                </a:cxn>
                <a:cxn ang="0">
                  <a:pos x="48" y="44"/>
                </a:cxn>
                <a:cxn ang="0">
                  <a:pos x="83" y="111"/>
                </a:cxn>
                <a:cxn ang="0">
                  <a:pos x="0" y="21"/>
                </a:cxn>
                <a:cxn ang="0">
                  <a:pos x="28" y="0"/>
                </a:cxn>
              </a:cxnLst>
              <a:rect l="0" t="0" r="r" b="b"/>
              <a:pathLst>
                <a:path w="128" h="117">
                  <a:moveTo>
                    <a:pt x="28" y="0"/>
                  </a:moveTo>
                  <a:lnTo>
                    <a:pt x="127" y="116"/>
                  </a:lnTo>
                  <a:lnTo>
                    <a:pt x="48" y="44"/>
                  </a:lnTo>
                  <a:lnTo>
                    <a:pt x="83" y="111"/>
                  </a:lnTo>
                  <a:lnTo>
                    <a:pt x="0" y="21"/>
                  </a:lnTo>
                  <a:lnTo>
                    <a:pt x="28" y="0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98" name="Freeform 74"/>
            <p:cNvSpPr>
              <a:spLocks/>
            </p:cNvSpPr>
            <p:nvPr/>
          </p:nvSpPr>
          <p:spPr bwMode="auto">
            <a:xfrm>
              <a:off x="366" y="1637"/>
              <a:ext cx="155" cy="127"/>
            </a:xfrm>
            <a:custGeom>
              <a:avLst/>
              <a:gdLst/>
              <a:ahLst/>
              <a:cxnLst>
                <a:cxn ang="0">
                  <a:pos x="154" y="22"/>
                </a:cxn>
                <a:cxn ang="0">
                  <a:pos x="0" y="126"/>
                </a:cxn>
                <a:cxn ang="0">
                  <a:pos x="102" y="33"/>
                </a:cxn>
                <a:cxn ang="0">
                  <a:pos x="20" y="74"/>
                </a:cxn>
                <a:cxn ang="0">
                  <a:pos x="117" y="0"/>
                </a:cxn>
                <a:cxn ang="0">
                  <a:pos x="154" y="22"/>
                </a:cxn>
              </a:cxnLst>
              <a:rect l="0" t="0" r="r" b="b"/>
              <a:pathLst>
                <a:path w="155" h="127">
                  <a:moveTo>
                    <a:pt x="154" y="22"/>
                  </a:moveTo>
                  <a:lnTo>
                    <a:pt x="0" y="126"/>
                  </a:lnTo>
                  <a:lnTo>
                    <a:pt x="102" y="33"/>
                  </a:lnTo>
                  <a:lnTo>
                    <a:pt x="20" y="74"/>
                  </a:lnTo>
                  <a:lnTo>
                    <a:pt x="117" y="0"/>
                  </a:lnTo>
                  <a:lnTo>
                    <a:pt x="154" y="22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99" name="Oval 75"/>
            <p:cNvSpPr>
              <a:spLocks noChangeArrowheads="1"/>
            </p:cNvSpPr>
            <p:nvPr/>
          </p:nvSpPr>
          <p:spPr bwMode="auto">
            <a:xfrm rot="660000">
              <a:off x="422" y="1580"/>
              <a:ext cx="18" cy="21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00" name="Oval 76"/>
            <p:cNvSpPr>
              <a:spLocks noChangeArrowheads="1"/>
            </p:cNvSpPr>
            <p:nvPr/>
          </p:nvSpPr>
          <p:spPr bwMode="auto">
            <a:xfrm rot="660000">
              <a:off x="495" y="1697"/>
              <a:ext cx="20" cy="2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01" name="Oval 77"/>
            <p:cNvSpPr>
              <a:spLocks noChangeArrowheads="1"/>
            </p:cNvSpPr>
            <p:nvPr/>
          </p:nvSpPr>
          <p:spPr bwMode="auto">
            <a:xfrm rot="540000">
              <a:off x="121" y="1617"/>
              <a:ext cx="19" cy="22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02" name="Oval 78"/>
            <p:cNvSpPr>
              <a:spLocks noChangeArrowheads="1"/>
            </p:cNvSpPr>
            <p:nvPr/>
          </p:nvSpPr>
          <p:spPr bwMode="auto">
            <a:xfrm rot="420000">
              <a:off x="78" y="1674"/>
              <a:ext cx="19" cy="2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03" name="Oval 79"/>
            <p:cNvSpPr>
              <a:spLocks noChangeArrowheads="1"/>
            </p:cNvSpPr>
            <p:nvPr/>
          </p:nvSpPr>
          <p:spPr bwMode="auto">
            <a:xfrm rot="300000">
              <a:off x="262" y="1782"/>
              <a:ext cx="17" cy="22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04" name="Oval 80"/>
            <p:cNvSpPr>
              <a:spLocks noChangeArrowheads="1"/>
            </p:cNvSpPr>
            <p:nvPr/>
          </p:nvSpPr>
          <p:spPr bwMode="auto">
            <a:xfrm rot="300000">
              <a:off x="383" y="1995"/>
              <a:ext cx="32" cy="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05" name="Oval 81"/>
            <p:cNvSpPr>
              <a:spLocks noChangeArrowheads="1"/>
            </p:cNvSpPr>
            <p:nvPr/>
          </p:nvSpPr>
          <p:spPr bwMode="auto">
            <a:xfrm rot="360000">
              <a:off x="246" y="2075"/>
              <a:ext cx="32" cy="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06" name="Oval 82"/>
            <p:cNvSpPr>
              <a:spLocks noChangeArrowheads="1"/>
            </p:cNvSpPr>
            <p:nvPr/>
          </p:nvSpPr>
          <p:spPr bwMode="auto">
            <a:xfrm rot="720000">
              <a:off x="352" y="2060"/>
              <a:ext cx="16" cy="17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07" name="Oval 83"/>
            <p:cNvSpPr>
              <a:spLocks noChangeArrowheads="1"/>
            </p:cNvSpPr>
            <p:nvPr/>
          </p:nvSpPr>
          <p:spPr bwMode="auto">
            <a:xfrm rot="720000">
              <a:off x="330" y="2071"/>
              <a:ext cx="16" cy="19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08" name="Oval 84"/>
            <p:cNvSpPr>
              <a:spLocks noChangeArrowheads="1"/>
            </p:cNvSpPr>
            <p:nvPr/>
          </p:nvSpPr>
          <p:spPr bwMode="auto">
            <a:xfrm rot="720000">
              <a:off x="339" y="2095"/>
              <a:ext cx="16" cy="18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09" name="Oval 85"/>
            <p:cNvSpPr>
              <a:spLocks noChangeArrowheads="1"/>
            </p:cNvSpPr>
            <p:nvPr/>
          </p:nvSpPr>
          <p:spPr bwMode="auto">
            <a:xfrm rot="720000">
              <a:off x="361" y="2078"/>
              <a:ext cx="16" cy="18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1127" name="Group 103"/>
          <p:cNvGrpSpPr>
            <a:grpSpLocks/>
          </p:cNvGrpSpPr>
          <p:nvPr/>
        </p:nvGrpSpPr>
        <p:grpSpPr bwMode="auto">
          <a:xfrm>
            <a:off x="123825" y="1204913"/>
            <a:ext cx="966788" cy="1008062"/>
            <a:chOff x="78" y="759"/>
            <a:chExt cx="609" cy="635"/>
          </a:xfrm>
        </p:grpSpPr>
        <p:sp>
          <p:nvSpPr>
            <p:cNvPr id="1111" name="Oval 87"/>
            <p:cNvSpPr>
              <a:spLocks noChangeArrowheads="1"/>
            </p:cNvSpPr>
            <p:nvPr/>
          </p:nvSpPr>
          <p:spPr bwMode="auto">
            <a:xfrm>
              <a:off x="480" y="860"/>
              <a:ext cx="84" cy="85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12" name="Freeform 88"/>
            <p:cNvSpPr>
              <a:spLocks/>
            </p:cNvSpPr>
            <p:nvPr/>
          </p:nvSpPr>
          <p:spPr bwMode="auto">
            <a:xfrm>
              <a:off x="380" y="774"/>
              <a:ext cx="137" cy="123"/>
            </a:xfrm>
            <a:custGeom>
              <a:avLst/>
              <a:gdLst/>
              <a:ahLst/>
              <a:cxnLst>
                <a:cxn ang="0">
                  <a:pos x="136" y="95"/>
                </a:cxn>
                <a:cxn ang="0">
                  <a:pos x="46" y="7"/>
                </a:cxn>
                <a:cxn ang="0">
                  <a:pos x="77" y="69"/>
                </a:cxn>
                <a:cxn ang="0">
                  <a:pos x="0" y="0"/>
                </a:cxn>
                <a:cxn ang="0">
                  <a:pos x="107" y="122"/>
                </a:cxn>
                <a:cxn ang="0">
                  <a:pos x="136" y="95"/>
                </a:cxn>
              </a:cxnLst>
              <a:rect l="0" t="0" r="r" b="b"/>
              <a:pathLst>
                <a:path w="137" h="123">
                  <a:moveTo>
                    <a:pt x="136" y="95"/>
                  </a:moveTo>
                  <a:lnTo>
                    <a:pt x="46" y="7"/>
                  </a:lnTo>
                  <a:lnTo>
                    <a:pt x="77" y="69"/>
                  </a:lnTo>
                  <a:lnTo>
                    <a:pt x="0" y="0"/>
                  </a:lnTo>
                  <a:lnTo>
                    <a:pt x="107" y="122"/>
                  </a:lnTo>
                  <a:lnTo>
                    <a:pt x="136" y="95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13" name="Freeform 89"/>
            <p:cNvSpPr>
              <a:spLocks/>
            </p:cNvSpPr>
            <p:nvPr/>
          </p:nvSpPr>
          <p:spPr bwMode="auto">
            <a:xfrm>
              <a:off x="536" y="759"/>
              <a:ext cx="151" cy="144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150" y="0"/>
                </a:cxn>
                <a:cxn ang="0">
                  <a:pos x="52" y="98"/>
                </a:cxn>
                <a:cxn ang="0">
                  <a:pos x="131" y="52"/>
                </a:cxn>
                <a:cxn ang="0">
                  <a:pos x="24" y="143"/>
                </a:cxn>
                <a:cxn ang="0">
                  <a:pos x="0" y="110"/>
                </a:cxn>
              </a:cxnLst>
              <a:rect l="0" t="0" r="r" b="b"/>
              <a:pathLst>
                <a:path w="151" h="144">
                  <a:moveTo>
                    <a:pt x="0" y="110"/>
                  </a:moveTo>
                  <a:lnTo>
                    <a:pt x="150" y="0"/>
                  </a:lnTo>
                  <a:lnTo>
                    <a:pt x="52" y="98"/>
                  </a:lnTo>
                  <a:lnTo>
                    <a:pt x="131" y="52"/>
                  </a:lnTo>
                  <a:lnTo>
                    <a:pt x="24" y="143"/>
                  </a:lnTo>
                  <a:lnTo>
                    <a:pt x="0" y="110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14" name="Freeform 90"/>
            <p:cNvSpPr>
              <a:spLocks/>
            </p:cNvSpPr>
            <p:nvPr/>
          </p:nvSpPr>
          <p:spPr bwMode="auto">
            <a:xfrm>
              <a:off x="529" y="918"/>
              <a:ext cx="128" cy="116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27" y="115"/>
                </a:cxn>
                <a:cxn ang="0">
                  <a:pos x="48" y="44"/>
                </a:cxn>
                <a:cxn ang="0">
                  <a:pos x="83" y="110"/>
                </a:cxn>
                <a:cxn ang="0">
                  <a:pos x="0" y="21"/>
                </a:cxn>
                <a:cxn ang="0">
                  <a:pos x="28" y="0"/>
                </a:cxn>
              </a:cxnLst>
              <a:rect l="0" t="0" r="r" b="b"/>
              <a:pathLst>
                <a:path w="128" h="116">
                  <a:moveTo>
                    <a:pt x="28" y="0"/>
                  </a:moveTo>
                  <a:lnTo>
                    <a:pt x="127" y="115"/>
                  </a:lnTo>
                  <a:lnTo>
                    <a:pt x="48" y="44"/>
                  </a:lnTo>
                  <a:lnTo>
                    <a:pt x="83" y="110"/>
                  </a:lnTo>
                  <a:lnTo>
                    <a:pt x="0" y="21"/>
                  </a:lnTo>
                  <a:lnTo>
                    <a:pt x="28" y="0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15" name="Freeform 91"/>
            <p:cNvSpPr>
              <a:spLocks/>
            </p:cNvSpPr>
            <p:nvPr/>
          </p:nvSpPr>
          <p:spPr bwMode="auto">
            <a:xfrm>
              <a:off x="366" y="918"/>
              <a:ext cx="155" cy="127"/>
            </a:xfrm>
            <a:custGeom>
              <a:avLst/>
              <a:gdLst/>
              <a:ahLst/>
              <a:cxnLst>
                <a:cxn ang="0">
                  <a:pos x="154" y="22"/>
                </a:cxn>
                <a:cxn ang="0">
                  <a:pos x="0" y="126"/>
                </a:cxn>
                <a:cxn ang="0">
                  <a:pos x="102" y="33"/>
                </a:cxn>
                <a:cxn ang="0">
                  <a:pos x="20" y="74"/>
                </a:cxn>
                <a:cxn ang="0">
                  <a:pos x="117" y="0"/>
                </a:cxn>
                <a:cxn ang="0">
                  <a:pos x="154" y="22"/>
                </a:cxn>
              </a:cxnLst>
              <a:rect l="0" t="0" r="r" b="b"/>
              <a:pathLst>
                <a:path w="155" h="127">
                  <a:moveTo>
                    <a:pt x="154" y="22"/>
                  </a:moveTo>
                  <a:lnTo>
                    <a:pt x="0" y="126"/>
                  </a:lnTo>
                  <a:lnTo>
                    <a:pt x="102" y="33"/>
                  </a:lnTo>
                  <a:lnTo>
                    <a:pt x="20" y="74"/>
                  </a:lnTo>
                  <a:lnTo>
                    <a:pt x="117" y="0"/>
                  </a:lnTo>
                  <a:lnTo>
                    <a:pt x="154" y="22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16" name="Oval 92"/>
            <p:cNvSpPr>
              <a:spLocks noChangeArrowheads="1"/>
            </p:cNvSpPr>
            <p:nvPr/>
          </p:nvSpPr>
          <p:spPr bwMode="auto">
            <a:xfrm rot="660000">
              <a:off x="422" y="860"/>
              <a:ext cx="18" cy="21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17" name="Oval 93"/>
            <p:cNvSpPr>
              <a:spLocks noChangeArrowheads="1"/>
            </p:cNvSpPr>
            <p:nvPr/>
          </p:nvSpPr>
          <p:spPr bwMode="auto">
            <a:xfrm rot="660000">
              <a:off x="495" y="978"/>
              <a:ext cx="20" cy="2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18" name="Oval 94"/>
            <p:cNvSpPr>
              <a:spLocks noChangeArrowheads="1"/>
            </p:cNvSpPr>
            <p:nvPr/>
          </p:nvSpPr>
          <p:spPr bwMode="auto">
            <a:xfrm rot="540000">
              <a:off x="121" y="898"/>
              <a:ext cx="19" cy="22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19" name="Oval 95"/>
            <p:cNvSpPr>
              <a:spLocks noChangeArrowheads="1"/>
            </p:cNvSpPr>
            <p:nvPr/>
          </p:nvSpPr>
          <p:spPr bwMode="auto">
            <a:xfrm rot="420000">
              <a:off x="78" y="954"/>
              <a:ext cx="19" cy="21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20" name="Oval 96"/>
            <p:cNvSpPr>
              <a:spLocks noChangeArrowheads="1"/>
            </p:cNvSpPr>
            <p:nvPr/>
          </p:nvSpPr>
          <p:spPr bwMode="auto">
            <a:xfrm rot="300000">
              <a:off x="262" y="1063"/>
              <a:ext cx="17" cy="22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21" name="Oval 97"/>
            <p:cNvSpPr>
              <a:spLocks noChangeArrowheads="1"/>
            </p:cNvSpPr>
            <p:nvPr/>
          </p:nvSpPr>
          <p:spPr bwMode="auto">
            <a:xfrm rot="300000">
              <a:off x="383" y="1276"/>
              <a:ext cx="32" cy="37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22" name="Oval 98"/>
            <p:cNvSpPr>
              <a:spLocks noChangeArrowheads="1"/>
            </p:cNvSpPr>
            <p:nvPr/>
          </p:nvSpPr>
          <p:spPr bwMode="auto">
            <a:xfrm rot="360000">
              <a:off x="246" y="1356"/>
              <a:ext cx="32" cy="3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23" name="Oval 99"/>
            <p:cNvSpPr>
              <a:spLocks noChangeArrowheads="1"/>
            </p:cNvSpPr>
            <p:nvPr/>
          </p:nvSpPr>
          <p:spPr bwMode="auto">
            <a:xfrm rot="720000">
              <a:off x="352" y="1340"/>
              <a:ext cx="16" cy="18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24" name="Oval 100"/>
            <p:cNvSpPr>
              <a:spLocks noChangeArrowheads="1"/>
            </p:cNvSpPr>
            <p:nvPr/>
          </p:nvSpPr>
          <p:spPr bwMode="auto">
            <a:xfrm rot="720000">
              <a:off x="330" y="1352"/>
              <a:ext cx="16" cy="19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25" name="Oval 101"/>
            <p:cNvSpPr>
              <a:spLocks noChangeArrowheads="1"/>
            </p:cNvSpPr>
            <p:nvPr/>
          </p:nvSpPr>
          <p:spPr bwMode="auto">
            <a:xfrm rot="720000">
              <a:off x="339" y="1376"/>
              <a:ext cx="16" cy="18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26" name="Oval 102"/>
            <p:cNvSpPr>
              <a:spLocks noChangeArrowheads="1"/>
            </p:cNvSpPr>
            <p:nvPr/>
          </p:nvSpPr>
          <p:spPr bwMode="auto">
            <a:xfrm rot="720000">
              <a:off x="361" y="1360"/>
              <a:ext cx="16" cy="17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1144" name="Group 120"/>
          <p:cNvGrpSpPr>
            <a:grpSpLocks/>
          </p:cNvGrpSpPr>
          <p:nvPr/>
        </p:nvGrpSpPr>
        <p:grpSpPr bwMode="auto">
          <a:xfrm>
            <a:off x="123825" y="63500"/>
            <a:ext cx="966788" cy="1008063"/>
            <a:chOff x="78" y="40"/>
            <a:chExt cx="609" cy="635"/>
          </a:xfrm>
        </p:grpSpPr>
        <p:sp>
          <p:nvSpPr>
            <p:cNvPr id="1128" name="Oval 104"/>
            <p:cNvSpPr>
              <a:spLocks noChangeArrowheads="1"/>
            </p:cNvSpPr>
            <p:nvPr/>
          </p:nvSpPr>
          <p:spPr bwMode="auto">
            <a:xfrm>
              <a:off x="480" y="141"/>
              <a:ext cx="84" cy="85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29" name="Freeform 105"/>
            <p:cNvSpPr>
              <a:spLocks/>
            </p:cNvSpPr>
            <p:nvPr/>
          </p:nvSpPr>
          <p:spPr bwMode="auto">
            <a:xfrm>
              <a:off x="380" y="55"/>
              <a:ext cx="137" cy="122"/>
            </a:xfrm>
            <a:custGeom>
              <a:avLst/>
              <a:gdLst/>
              <a:ahLst/>
              <a:cxnLst>
                <a:cxn ang="0">
                  <a:pos x="136" y="94"/>
                </a:cxn>
                <a:cxn ang="0">
                  <a:pos x="46" y="6"/>
                </a:cxn>
                <a:cxn ang="0">
                  <a:pos x="77" y="69"/>
                </a:cxn>
                <a:cxn ang="0">
                  <a:pos x="0" y="0"/>
                </a:cxn>
                <a:cxn ang="0">
                  <a:pos x="107" y="121"/>
                </a:cxn>
                <a:cxn ang="0">
                  <a:pos x="136" y="94"/>
                </a:cxn>
              </a:cxnLst>
              <a:rect l="0" t="0" r="r" b="b"/>
              <a:pathLst>
                <a:path w="137" h="122">
                  <a:moveTo>
                    <a:pt x="136" y="94"/>
                  </a:moveTo>
                  <a:lnTo>
                    <a:pt x="46" y="6"/>
                  </a:lnTo>
                  <a:lnTo>
                    <a:pt x="77" y="69"/>
                  </a:lnTo>
                  <a:lnTo>
                    <a:pt x="0" y="0"/>
                  </a:lnTo>
                  <a:lnTo>
                    <a:pt x="107" y="121"/>
                  </a:lnTo>
                  <a:lnTo>
                    <a:pt x="136" y="94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30" name="Freeform 106"/>
            <p:cNvSpPr>
              <a:spLocks/>
            </p:cNvSpPr>
            <p:nvPr/>
          </p:nvSpPr>
          <p:spPr bwMode="auto">
            <a:xfrm>
              <a:off x="536" y="40"/>
              <a:ext cx="151" cy="143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150" y="0"/>
                </a:cxn>
                <a:cxn ang="0">
                  <a:pos x="52" y="97"/>
                </a:cxn>
                <a:cxn ang="0">
                  <a:pos x="131" y="51"/>
                </a:cxn>
                <a:cxn ang="0">
                  <a:pos x="24" y="142"/>
                </a:cxn>
                <a:cxn ang="0">
                  <a:pos x="0" y="110"/>
                </a:cxn>
              </a:cxnLst>
              <a:rect l="0" t="0" r="r" b="b"/>
              <a:pathLst>
                <a:path w="151" h="143">
                  <a:moveTo>
                    <a:pt x="0" y="110"/>
                  </a:moveTo>
                  <a:lnTo>
                    <a:pt x="150" y="0"/>
                  </a:lnTo>
                  <a:lnTo>
                    <a:pt x="52" y="97"/>
                  </a:lnTo>
                  <a:lnTo>
                    <a:pt x="131" y="51"/>
                  </a:lnTo>
                  <a:lnTo>
                    <a:pt x="24" y="142"/>
                  </a:lnTo>
                  <a:lnTo>
                    <a:pt x="0" y="110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31" name="Freeform 107"/>
            <p:cNvSpPr>
              <a:spLocks/>
            </p:cNvSpPr>
            <p:nvPr/>
          </p:nvSpPr>
          <p:spPr bwMode="auto">
            <a:xfrm>
              <a:off x="529" y="198"/>
              <a:ext cx="128" cy="116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27" y="115"/>
                </a:cxn>
                <a:cxn ang="0">
                  <a:pos x="48" y="44"/>
                </a:cxn>
                <a:cxn ang="0">
                  <a:pos x="83" y="110"/>
                </a:cxn>
                <a:cxn ang="0">
                  <a:pos x="0" y="21"/>
                </a:cxn>
                <a:cxn ang="0">
                  <a:pos x="28" y="0"/>
                </a:cxn>
              </a:cxnLst>
              <a:rect l="0" t="0" r="r" b="b"/>
              <a:pathLst>
                <a:path w="128" h="116">
                  <a:moveTo>
                    <a:pt x="28" y="0"/>
                  </a:moveTo>
                  <a:lnTo>
                    <a:pt x="127" y="115"/>
                  </a:lnTo>
                  <a:lnTo>
                    <a:pt x="48" y="44"/>
                  </a:lnTo>
                  <a:lnTo>
                    <a:pt x="83" y="110"/>
                  </a:lnTo>
                  <a:lnTo>
                    <a:pt x="0" y="21"/>
                  </a:lnTo>
                  <a:lnTo>
                    <a:pt x="28" y="0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32" name="Freeform 108"/>
            <p:cNvSpPr>
              <a:spLocks/>
            </p:cNvSpPr>
            <p:nvPr/>
          </p:nvSpPr>
          <p:spPr bwMode="auto">
            <a:xfrm>
              <a:off x="366" y="198"/>
              <a:ext cx="155" cy="127"/>
            </a:xfrm>
            <a:custGeom>
              <a:avLst/>
              <a:gdLst/>
              <a:ahLst/>
              <a:cxnLst>
                <a:cxn ang="0">
                  <a:pos x="154" y="22"/>
                </a:cxn>
                <a:cxn ang="0">
                  <a:pos x="0" y="126"/>
                </a:cxn>
                <a:cxn ang="0">
                  <a:pos x="102" y="33"/>
                </a:cxn>
                <a:cxn ang="0">
                  <a:pos x="20" y="74"/>
                </a:cxn>
                <a:cxn ang="0">
                  <a:pos x="117" y="0"/>
                </a:cxn>
                <a:cxn ang="0">
                  <a:pos x="154" y="22"/>
                </a:cxn>
              </a:cxnLst>
              <a:rect l="0" t="0" r="r" b="b"/>
              <a:pathLst>
                <a:path w="155" h="127">
                  <a:moveTo>
                    <a:pt x="154" y="22"/>
                  </a:moveTo>
                  <a:lnTo>
                    <a:pt x="0" y="126"/>
                  </a:lnTo>
                  <a:lnTo>
                    <a:pt x="102" y="33"/>
                  </a:lnTo>
                  <a:lnTo>
                    <a:pt x="20" y="74"/>
                  </a:lnTo>
                  <a:lnTo>
                    <a:pt x="117" y="0"/>
                  </a:lnTo>
                  <a:lnTo>
                    <a:pt x="154" y="22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33" name="Oval 109"/>
            <p:cNvSpPr>
              <a:spLocks noChangeArrowheads="1"/>
            </p:cNvSpPr>
            <p:nvPr/>
          </p:nvSpPr>
          <p:spPr bwMode="auto">
            <a:xfrm rot="660000">
              <a:off x="422" y="141"/>
              <a:ext cx="18" cy="21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34" name="Oval 110"/>
            <p:cNvSpPr>
              <a:spLocks noChangeArrowheads="1"/>
            </p:cNvSpPr>
            <p:nvPr/>
          </p:nvSpPr>
          <p:spPr bwMode="auto">
            <a:xfrm rot="660000">
              <a:off x="495" y="258"/>
              <a:ext cx="20" cy="25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35" name="Oval 111"/>
            <p:cNvSpPr>
              <a:spLocks noChangeArrowheads="1"/>
            </p:cNvSpPr>
            <p:nvPr/>
          </p:nvSpPr>
          <p:spPr bwMode="auto">
            <a:xfrm rot="540000">
              <a:off x="121" y="178"/>
              <a:ext cx="19" cy="2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36" name="Oval 112"/>
            <p:cNvSpPr>
              <a:spLocks noChangeArrowheads="1"/>
            </p:cNvSpPr>
            <p:nvPr/>
          </p:nvSpPr>
          <p:spPr bwMode="auto">
            <a:xfrm rot="420000">
              <a:off x="78" y="235"/>
              <a:ext cx="19" cy="2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37" name="Oval 113"/>
            <p:cNvSpPr>
              <a:spLocks noChangeArrowheads="1"/>
            </p:cNvSpPr>
            <p:nvPr/>
          </p:nvSpPr>
          <p:spPr bwMode="auto">
            <a:xfrm rot="300000">
              <a:off x="262" y="343"/>
              <a:ext cx="17" cy="2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38" name="Oval 114"/>
            <p:cNvSpPr>
              <a:spLocks noChangeArrowheads="1"/>
            </p:cNvSpPr>
            <p:nvPr/>
          </p:nvSpPr>
          <p:spPr bwMode="auto">
            <a:xfrm rot="300000">
              <a:off x="383" y="556"/>
              <a:ext cx="32" cy="37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39" name="Oval 115"/>
            <p:cNvSpPr>
              <a:spLocks noChangeArrowheads="1"/>
            </p:cNvSpPr>
            <p:nvPr/>
          </p:nvSpPr>
          <p:spPr bwMode="auto">
            <a:xfrm rot="360000">
              <a:off x="246" y="636"/>
              <a:ext cx="32" cy="37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40" name="Oval 116"/>
            <p:cNvSpPr>
              <a:spLocks noChangeArrowheads="1"/>
            </p:cNvSpPr>
            <p:nvPr/>
          </p:nvSpPr>
          <p:spPr bwMode="auto">
            <a:xfrm rot="720000">
              <a:off x="352" y="621"/>
              <a:ext cx="16" cy="17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41" name="Oval 117"/>
            <p:cNvSpPr>
              <a:spLocks noChangeArrowheads="1"/>
            </p:cNvSpPr>
            <p:nvPr/>
          </p:nvSpPr>
          <p:spPr bwMode="auto">
            <a:xfrm rot="720000">
              <a:off x="330" y="632"/>
              <a:ext cx="16" cy="19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42" name="Oval 118"/>
            <p:cNvSpPr>
              <a:spLocks noChangeArrowheads="1"/>
            </p:cNvSpPr>
            <p:nvPr/>
          </p:nvSpPr>
          <p:spPr bwMode="auto">
            <a:xfrm rot="720000">
              <a:off x="339" y="657"/>
              <a:ext cx="16" cy="18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43" name="Oval 119"/>
            <p:cNvSpPr>
              <a:spLocks noChangeArrowheads="1"/>
            </p:cNvSpPr>
            <p:nvPr/>
          </p:nvSpPr>
          <p:spPr bwMode="auto">
            <a:xfrm rot="720000">
              <a:off x="361" y="639"/>
              <a:ext cx="16" cy="19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146" name="Rectangle 1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7940" y="1086416"/>
            <a:ext cx="8265814" cy="4514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147" name="Rectangle 123"/>
          <p:cNvSpPr>
            <a:spLocks noChangeArrowheads="1"/>
          </p:cNvSpPr>
          <p:nvPr/>
        </p:nvSpPr>
        <p:spPr bwMode="auto">
          <a:xfrm>
            <a:off x="0" y="0"/>
            <a:ext cx="9124950" cy="68389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51" name="Rectangle 127"/>
          <p:cNvSpPr>
            <a:spLocks noChangeArrowheads="1"/>
          </p:cNvSpPr>
          <p:nvPr/>
        </p:nvSpPr>
        <p:spPr bwMode="auto">
          <a:xfrm>
            <a:off x="3084513" y="6577013"/>
            <a:ext cx="21161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defTabSz="762000"/>
            <a:r>
              <a:rPr lang="en-GB" sz="800" dirty="0" smtClean="0">
                <a:solidFill>
                  <a:srgbClr val="000099"/>
                </a:solidFill>
              </a:rPr>
              <a:t>The Hague, The Netherlands</a:t>
            </a:r>
            <a:endParaRPr lang="en-GB" sz="800" dirty="0"/>
          </a:p>
        </p:txBody>
      </p:sp>
      <p:sp>
        <p:nvSpPr>
          <p:cNvPr id="1152" name="Line 128"/>
          <p:cNvSpPr>
            <a:spLocks noChangeShapeType="1"/>
          </p:cNvSpPr>
          <p:nvPr/>
        </p:nvSpPr>
        <p:spPr bwMode="auto">
          <a:xfrm flipV="1">
            <a:off x="476250" y="854075"/>
            <a:ext cx="8385175" cy="1588"/>
          </a:xfrm>
          <a:prstGeom prst="line">
            <a:avLst/>
          </a:prstGeom>
          <a:noFill/>
          <a:ln w="25400">
            <a:solidFill>
              <a:srgbClr val="00009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99" name="Picture 98" descr="SCL logo1.png"/>
          <p:cNvPicPr>
            <a:picLocks noChangeAspect="1"/>
          </p:cNvPicPr>
          <p:nvPr userDrawn="1"/>
        </p:nvPicPr>
        <p:blipFill>
          <a:blip r:embed="rId4" cstate="print"/>
          <a:srcRect l="4635" t="5369" r="4585" b="7702"/>
          <a:stretch>
            <a:fillRect/>
          </a:stretch>
        </p:blipFill>
        <p:spPr>
          <a:xfrm>
            <a:off x="7734300" y="5702300"/>
            <a:ext cx="1257300" cy="1003300"/>
          </a:xfrm>
          <a:prstGeom prst="rect">
            <a:avLst/>
          </a:prstGeom>
        </p:spPr>
      </p:pic>
      <p:pic>
        <p:nvPicPr>
          <p:cNvPr id="97" name="Picture 96" descr="UKSA logo.gif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433314" y="5767754"/>
            <a:ext cx="830712" cy="80068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/>
  <p:timing>
    <p:tnLst>
      <p:par>
        <p:cTn id="1" dur="indefinite" restart="never" nodeType="tmRoot"/>
      </p:par>
    </p:tnLst>
  </p:timing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99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99"/>
          </a:solidFill>
          <a:latin typeface="Arial" pitchFamily="34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99"/>
          </a:solidFill>
          <a:latin typeface="Arial" pitchFamily="34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99"/>
          </a:solidFill>
          <a:latin typeface="Arial" pitchFamily="34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99"/>
          </a:solidFill>
          <a:latin typeface="Arial" pitchFamily="34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99"/>
          </a:solidFill>
          <a:latin typeface="Arial" pitchFamily="34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99"/>
          </a:solidFill>
          <a:latin typeface="Arial" pitchFamily="34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99"/>
          </a:solidFill>
          <a:latin typeface="Arial" pitchFamily="34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99"/>
          </a:solidFill>
          <a:latin typeface="Arial" pitchFamily="34" charset="0"/>
        </a:defRPr>
      </a:lvl9pPr>
    </p:titleStyle>
    <p:bodyStyle>
      <a:lvl1pPr marL="342900" indent="-342900" algn="l" defTabSz="762000" rtl="0" eaLnBrk="0" fontAlgn="base" hangingPunct="0">
        <a:spcBef>
          <a:spcPct val="60000"/>
        </a:spcBef>
        <a:spcAft>
          <a:spcPct val="0"/>
        </a:spcAft>
        <a:buClr>
          <a:srgbClr val="000099"/>
        </a:buClr>
        <a:buSzPct val="100000"/>
        <a:buFont typeface="Wingdings" pitchFamily="2" charset="2"/>
        <a:buChar char="n"/>
        <a:defRPr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4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buChar char="u"/>
        <a:defRPr sz="1600">
          <a:solidFill>
            <a:srgbClr val="000099"/>
          </a:solidFill>
          <a:latin typeface="+mn-lt"/>
        </a:defRPr>
      </a:lvl2pPr>
      <a:lvl3pPr marL="1143000" indent="-228600" algn="l" defTabSz="762000" rtl="0" eaLnBrk="0" fontAlgn="base" hangingPunct="0">
        <a:spcBef>
          <a:spcPct val="40000"/>
        </a:spcBef>
        <a:spcAft>
          <a:spcPct val="0"/>
        </a:spcAft>
        <a:buClr>
          <a:srgbClr val="000099"/>
        </a:buClr>
        <a:buSzPct val="90000"/>
        <a:buFont typeface="Wingdings" pitchFamily="2" charset="2"/>
        <a:buChar char="Ÿ"/>
        <a:defRPr sz="1600">
          <a:solidFill>
            <a:srgbClr val="000099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40000"/>
        </a:spcBef>
        <a:spcAft>
          <a:spcPct val="0"/>
        </a:spcAft>
        <a:buClr>
          <a:srgbClr val="000099"/>
        </a:buClr>
        <a:buSzPct val="90000"/>
        <a:buFont typeface="Wingdings" pitchFamily="2" charset="2"/>
        <a:buChar char="Ÿ"/>
        <a:defRPr sz="1400">
          <a:solidFill>
            <a:srgbClr val="000099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40000"/>
        </a:spcBef>
        <a:spcAft>
          <a:spcPct val="0"/>
        </a:spcAft>
        <a:buClr>
          <a:srgbClr val="000099"/>
        </a:buClr>
        <a:buSzPct val="90000"/>
        <a:buFont typeface="Wingdings" pitchFamily="2" charset="2"/>
        <a:buChar char="Ÿ"/>
        <a:defRPr sz="1400">
          <a:solidFill>
            <a:srgbClr val="000099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40000"/>
        </a:spcBef>
        <a:spcAft>
          <a:spcPct val="0"/>
        </a:spcAft>
        <a:buClr>
          <a:srgbClr val="000099"/>
        </a:buClr>
        <a:buSzPct val="90000"/>
        <a:buFont typeface="Wingdings" pitchFamily="2" charset="2"/>
        <a:buChar char="Ÿ"/>
        <a:defRPr sz="1400">
          <a:solidFill>
            <a:srgbClr val="000099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40000"/>
        </a:spcBef>
        <a:spcAft>
          <a:spcPct val="0"/>
        </a:spcAft>
        <a:buClr>
          <a:srgbClr val="000099"/>
        </a:buClr>
        <a:buSzPct val="90000"/>
        <a:buFont typeface="Wingdings" pitchFamily="2" charset="2"/>
        <a:buChar char="Ÿ"/>
        <a:defRPr sz="1400">
          <a:solidFill>
            <a:srgbClr val="000099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40000"/>
        </a:spcBef>
        <a:spcAft>
          <a:spcPct val="0"/>
        </a:spcAft>
        <a:buClr>
          <a:srgbClr val="000099"/>
        </a:buClr>
        <a:buSzPct val="90000"/>
        <a:buFont typeface="Wingdings" pitchFamily="2" charset="2"/>
        <a:buChar char="Ÿ"/>
        <a:defRPr sz="1400">
          <a:solidFill>
            <a:srgbClr val="000099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40000"/>
        </a:spcBef>
        <a:spcAft>
          <a:spcPct val="0"/>
        </a:spcAft>
        <a:buClr>
          <a:srgbClr val="000099"/>
        </a:buClr>
        <a:buSzPct val="90000"/>
        <a:buFont typeface="Wingdings" pitchFamily="2" charset="2"/>
        <a:buChar char="Ÿ"/>
        <a:defRPr sz="14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71700"/>
            <a:ext cx="7772400" cy="1143000"/>
          </a:xfrm>
          <a:noFill/>
          <a:ln/>
        </p:spPr>
        <p:txBody>
          <a:bodyPr/>
          <a:lstStyle/>
          <a:p>
            <a:r>
              <a:rPr lang="en-GB" sz="3600" b="0" dirty="0" smtClean="0"/>
              <a:t>Service Catalog – Fourth Draft</a:t>
            </a:r>
            <a:endParaRPr lang="en-GB" sz="3600" b="0" dirty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600" dirty="0"/>
              <a:t>Prepared by Hugh Kelliher</a:t>
            </a:r>
          </a:p>
          <a:p>
            <a:endParaRPr lang="en-US" sz="1400" dirty="0"/>
          </a:p>
          <a:p>
            <a:r>
              <a:rPr lang="en-US" sz="1400" dirty="0"/>
              <a:t>Space ConneXions </a:t>
            </a:r>
            <a:r>
              <a:rPr lang="en-US" sz="1400" dirty="0" smtClean="0"/>
              <a:t>Limited / UKSA</a:t>
            </a:r>
            <a:endParaRPr lang="en-US" sz="1400" dirty="0"/>
          </a:p>
          <a:p>
            <a:endParaRPr lang="en-US" sz="1400" dirty="0"/>
          </a:p>
          <a:p>
            <a:r>
              <a:rPr lang="en-US" sz="1200" dirty="0"/>
              <a:t>hugh.kelliher@spaceconnexions.com</a:t>
            </a:r>
            <a:endParaRPr lang="en-US" dirty="0"/>
          </a:p>
        </p:txBody>
      </p:sp>
      <p:pic>
        <p:nvPicPr>
          <p:cNvPr id="79878" name="Picture 6" descr="CCSDSLogo20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7038" y="306388"/>
            <a:ext cx="3263900" cy="889000"/>
          </a:xfrm>
          <a:prstGeom prst="rect">
            <a:avLst/>
          </a:prstGeom>
          <a:noFill/>
        </p:spPr>
      </p:pic>
    </p:spTree>
  </p:cSld>
  <p:clrMapOvr>
    <a:masterClrMapping/>
  </p:clrMapOvr>
  <p:transition advTm="5328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Comments received from ESA, NASA and DLR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Some explanatory material has been added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Material that is defined in blue books has been deleted and referenced instead</a:t>
            </a:r>
            <a:endParaRPr lang="en-US" dirty="0" smtClean="0"/>
          </a:p>
          <a:p>
            <a:r>
              <a:rPr lang="en-US" dirty="0" smtClean="0"/>
              <a:t>Check that the </a:t>
            </a:r>
            <a:r>
              <a:rPr lang="en-US" dirty="0" smtClean="0">
                <a:ea typeface="•½¬–¾’©"/>
                <a:cs typeface="•½¬–¾’©"/>
              </a:rPr>
              <a:t>SANA registry “RF Communication Assets” includes catalog data that is needed for Service Agreements and Configuration Profiles.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ea typeface="•½¬–¾’©"/>
                <a:cs typeface="•½¬–¾’©"/>
              </a:rPr>
              <a:t>No progress – on hold until </a:t>
            </a:r>
            <a:r>
              <a:rPr lang="en-US" dirty="0" smtClean="0">
                <a:solidFill>
                  <a:srgbClr val="FF0000"/>
                </a:solidFill>
                <a:ea typeface="•½¬–¾’©"/>
                <a:cs typeface="•½¬–¾’©"/>
              </a:rPr>
              <a:t>SANA registry goes public</a:t>
            </a:r>
            <a:endParaRPr lang="en-US" dirty="0" smtClean="0">
              <a:solidFill>
                <a:srgbClr val="FF0000"/>
              </a:solidFill>
              <a:ea typeface="•½¬–¾’©"/>
              <a:cs typeface="•½¬–¾’©"/>
            </a:endParaRPr>
          </a:p>
          <a:p>
            <a:r>
              <a:rPr lang="en-US" dirty="0" smtClean="0"/>
              <a:t>Add references to “Service </a:t>
            </a:r>
            <a:r>
              <a:rPr lang="en-US" dirty="0" smtClean="0"/>
              <a:t>Site </a:t>
            </a:r>
            <a:r>
              <a:rPr lang="en-US" dirty="0" smtClean="0"/>
              <a:t>and Aperture Database” (SSAD) data that is in the Service Agreement and Configuration Profile book.</a:t>
            </a:r>
            <a:endParaRPr lang="en-GB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No progress – on hold until </a:t>
            </a:r>
            <a:r>
              <a:rPr lang="en-US" dirty="0" smtClean="0">
                <a:solidFill>
                  <a:srgbClr val="FF0000"/>
                </a:solidFill>
                <a:ea typeface="•½¬–¾’©"/>
                <a:cs typeface="•½¬–¾’©"/>
              </a:rPr>
              <a:t>SANA registry goes public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Recap from San Antonio Meeting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Section 1 “Introduction” edits:</a:t>
            </a:r>
          </a:p>
          <a:p>
            <a:pPr lvl="1"/>
            <a:r>
              <a:rPr lang="en-US" dirty="0" smtClean="0"/>
              <a:t>Purpose redefined:</a:t>
            </a:r>
          </a:p>
          <a:p>
            <a:pPr lvl="2"/>
            <a:r>
              <a:rPr lang="en-US" i="1" dirty="0" smtClean="0"/>
              <a:t>This Recommended Practice provides guidance for Service Providers, including member agencies, </a:t>
            </a:r>
            <a:r>
              <a:rPr lang="en-US" i="1" dirty="0" smtClean="0">
                <a:solidFill>
                  <a:srgbClr val="FF0000"/>
                </a:solidFill>
              </a:rPr>
              <a:t>on how to express a service catalog </a:t>
            </a:r>
            <a:r>
              <a:rPr lang="en-US" i="1" dirty="0" smtClean="0"/>
              <a:t>in a standardized format using standard terms.</a:t>
            </a:r>
            <a:r>
              <a:rPr lang="en-US" dirty="0" smtClean="0"/>
              <a:t>  </a:t>
            </a:r>
          </a:p>
          <a:p>
            <a:pPr lvl="2"/>
            <a:r>
              <a:rPr lang="en-US" i="1" dirty="0" smtClean="0"/>
              <a:t>This is intended </a:t>
            </a:r>
            <a:r>
              <a:rPr lang="en-US" i="1" dirty="0" smtClean="0">
                <a:solidFill>
                  <a:srgbClr val="FF0000"/>
                </a:solidFill>
              </a:rPr>
              <a:t>to help a Service User to access information in a consistent way </a:t>
            </a:r>
            <a:r>
              <a:rPr lang="en-US" i="1" dirty="0" smtClean="0"/>
              <a:t>from the Service Catalogs of a number of Service Providers, as a first step in the development of a Service Agreement for CCSDS Space Communications Cross Support (SCCS). </a:t>
            </a:r>
            <a:endParaRPr lang="en-GB" i="1" dirty="0" smtClean="0"/>
          </a:p>
          <a:p>
            <a:pPr lvl="1"/>
            <a:r>
              <a:rPr lang="en-US" dirty="0" smtClean="0"/>
              <a:t>Figure updated (Marcin’s latest diagram)</a:t>
            </a:r>
          </a:p>
          <a:p>
            <a:pPr lvl="1"/>
            <a:r>
              <a:rPr lang="en-US" dirty="0" smtClean="0"/>
              <a:t>More reference documents added </a:t>
            </a:r>
          </a:p>
          <a:p>
            <a:r>
              <a:rPr lang="en-US" dirty="0" smtClean="0"/>
              <a:t>Section 2 “Overview” edits:</a:t>
            </a:r>
          </a:p>
          <a:p>
            <a:pPr lvl="1"/>
            <a:r>
              <a:rPr lang="en-US" dirty="0" smtClean="0"/>
              <a:t>Minor changes to text, reflecting comments received.</a:t>
            </a:r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Progress since San Antonio Meeting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Section 3 “Cross Support Service Descriptions” edits:</a:t>
            </a:r>
          </a:p>
          <a:p>
            <a:pPr lvl="1"/>
            <a:r>
              <a:rPr lang="en-US" dirty="0" smtClean="0"/>
              <a:t>IOAG Service Catalog #1 figures updated</a:t>
            </a:r>
          </a:p>
          <a:p>
            <a:pPr lvl="1"/>
            <a:r>
              <a:rPr lang="en-US" dirty="0" smtClean="0"/>
              <a:t>“Typical uses” and “Constraints” subsections deleted – unnecessary detail</a:t>
            </a:r>
          </a:p>
          <a:p>
            <a:pPr lvl="1"/>
            <a:r>
              <a:rPr lang="en-US" dirty="0" smtClean="0"/>
              <a:t>References added to RDs for each service rather than repeating descriptions.</a:t>
            </a:r>
          </a:p>
          <a:p>
            <a:pPr lvl="1"/>
            <a:r>
              <a:rPr lang="en-US" dirty="0" smtClean="0"/>
              <a:t>Non-IOAG/CCSDS services all now under the umbrella “bilateral services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Requirements on the contents of Service Catalogs needs to be elaborated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Section 4 “Service Management” edits:</a:t>
            </a:r>
          </a:p>
          <a:p>
            <a:pPr lvl="1"/>
            <a:r>
              <a:rPr lang="en-US" dirty="0" smtClean="0"/>
              <a:t>Aligned to SM-WG books</a:t>
            </a:r>
          </a:p>
          <a:p>
            <a:pPr lvl="1"/>
            <a:r>
              <a:rPr lang="en-US" dirty="0" smtClean="0"/>
              <a:t>IOAG table added showing IOAG alignment with SM-WG books</a:t>
            </a:r>
          </a:p>
          <a:p>
            <a:pPr lvl="1"/>
            <a:r>
              <a:rPr lang="en-US" dirty="0" smtClean="0"/>
              <a:t>Text reduced and replaced with references to </a:t>
            </a:r>
            <a:r>
              <a:rPr lang="en-US" dirty="0" smtClean="0"/>
              <a:t>RDs</a:t>
            </a:r>
          </a:p>
          <a:p>
            <a:pPr lvl="1"/>
            <a:r>
              <a:rPr lang="en-US" dirty="0" smtClean="0"/>
              <a:t>Editing is ongoing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Progress since San Antonio Meeting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Section 5 “Service Catalog Parameters” edits:</a:t>
            </a:r>
          </a:p>
          <a:p>
            <a:pPr lvl="1"/>
            <a:r>
              <a:rPr lang="en-US" dirty="0" smtClean="0"/>
              <a:t>Material copied from Service Agreement white book, with comments</a:t>
            </a:r>
          </a:p>
          <a:p>
            <a:pPr lvl="1"/>
            <a:r>
              <a:rPr lang="en-US" dirty="0" smtClean="0"/>
              <a:t>EB’s tables included as examples </a:t>
            </a:r>
          </a:p>
          <a:p>
            <a:pPr lvl="1"/>
            <a:r>
              <a:rPr lang="en-US" dirty="0" smtClean="0"/>
              <a:t>Material </a:t>
            </a:r>
            <a:r>
              <a:rPr lang="en-US" dirty="0" smtClean="0"/>
              <a:t>now needs </a:t>
            </a:r>
            <a:r>
              <a:rPr lang="en-US" dirty="0" smtClean="0"/>
              <a:t>to </a:t>
            </a:r>
            <a:r>
              <a:rPr lang="en-US" dirty="0" smtClean="0"/>
              <a:t>be edited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Section 6 “Obtaining SCCS Services” edits:</a:t>
            </a:r>
          </a:p>
          <a:p>
            <a:pPr lvl="1"/>
            <a:r>
              <a:rPr lang="en-US" dirty="0" smtClean="0"/>
              <a:t>No edits so far – </a:t>
            </a:r>
            <a:r>
              <a:rPr lang="en-US" dirty="0" smtClean="0"/>
              <a:t>it will need reviewing.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Progress since San Antonio Meeting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Editing of the </a:t>
            </a:r>
            <a:r>
              <a:rPr lang="en-US" dirty="0" smtClean="0"/>
              <a:t>latest draft is ongoing – should be completed by the end 2017</a:t>
            </a:r>
          </a:p>
          <a:p>
            <a:r>
              <a:rPr lang="en-US" dirty="0" smtClean="0"/>
              <a:t>After that, book </a:t>
            </a:r>
            <a:r>
              <a:rPr lang="en-US" dirty="0" smtClean="0"/>
              <a:t>is on hold pending completion </a:t>
            </a:r>
            <a:r>
              <a:rPr lang="en-US" dirty="0" smtClean="0"/>
              <a:t>of:</a:t>
            </a:r>
          </a:p>
          <a:p>
            <a:pPr lvl="1"/>
            <a:r>
              <a:rPr lang="en-US" dirty="0" smtClean="0"/>
              <a:t>Functional Resources SANA registry</a:t>
            </a:r>
          </a:p>
          <a:p>
            <a:pPr lvl="1"/>
            <a:r>
              <a:rPr lang="en-US" dirty="0" smtClean="0"/>
              <a:t>Monitored Data SANA registry</a:t>
            </a:r>
          </a:p>
          <a:p>
            <a:pPr lvl="1"/>
            <a:r>
              <a:rPr lang="en-US" dirty="0" smtClean="0"/>
              <a:t>Service </a:t>
            </a:r>
            <a:r>
              <a:rPr lang="en-US" dirty="0" smtClean="0"/>
              <a:t>Agreement and Configuration Profile </a:t>
            </a:r>
            <a:r>
              <a:rPr lang="en-US" dirty="0" smtClean="0"/>
              <a:t>book</a:t>
            </a:r>
          </a:p>
          <a:p>
            <a:pPr lvl="1"/>
            <a:r>
              <a:rPr lang="en-US" dirty="0" smtClean="0"/>
              <a:t>Etc.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S &amp; RM WG Status (15 November 2004)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FFFFFF"/>
      </a:accent2>
      <a:accent3>
        <a:srgbClr val="FFFFFF"/>
      </a:accent3>
      <a:accent4>
        <a:srgbClr val="000000"/>
      </a:accent4>
      <a:accent5>
        <a:srgbClr val="B7C6FE"/>
      </a:accent5>
      <a:accent6>
        <a:srgbClr val="E7E7E7"/>
      </a:accent6>
      <a:hlink>
        <a:srgbClr val="FC0128"/>
      </a:hlink>
      <a:folHlink>
        <a:srgbClr val="CECECE"/>
      </a:folHlink>
    </a:clrScheme>
    <a:fontScheme name="CS &amp; RM WG Status (15 November 2004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CS &amp; RM WG Status (15 November 2004)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 &amp; RM WG Status (15 November 2004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 &amp; RM WG Status (15 November 2004)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 &amp; RM WG Status (15 November 2004)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 &amp; RM WG Status (15 November 2004)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 &amp; RM WG Status (15 November 2004)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 &amp; RM WG Status (15 November 2004)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519C13F5234A43A6B360F5DBB76A87" ma:contentTypeVersion="1" ma:contentTypeDescription="Create a new document." ma:contentTypeScope="" ma:versionID="2ec741695a9a4fd69fe0de2abc0ce0a2">
  <xsd:schema xmlns:xsd="http://www.w3.org/2001/XMLSchema" xmlns:xs="http://www.w3.org/2001/XMLSchema" xmlns:p="http://schemas.microsoft.com/office/2006/metadata/properties" xmlns:ns2="e738c1dd-527b-462d-8f99-0f1c6192028f" targetNamespace="http://schemas.microsoft.com/office/2006/metadata/properties" ma:root="true" ma:fieldsID="018601a662b052e221faacd66e60b3f1" ns2:_="">
    <xsd:import namespace="e738c1dd-527b-462d-8f99-0f1c6192028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38c1dd-527b-462d-8f99-0f1c6192028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11CE58-6833-4ABE-9B3D-3852582CD144}"/>
</file>

<file path=customXml/itemProps2.xml><?xml version="1.0" encoding="utf-8"?>
<ds:datastoreItem xmlns:ds="http://schemas.openxmlformats.org/officeDocument/2006/customXml" ds:itemID="{A33BA930-B234-44FC-8F68-870C3943C13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DCD9DEE-F3BB-41A3-924B-731F71DAB81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CS &amp; RM WG Status (15 November 2004)</Template>
  <TotalTime>7469</TotalTime>
  <Pages>31</Pages>
  <Words>431</Words>
  <Application>Microsoft Office PowerPoint</Application>
  <PresentationFormat>On-screen Show (4:3)</PresentationFormat>
  <Paragraphs>52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CS &amp; RM WG Status (15 November 2004)</vt:lpstr>
      <vt:lpstr>Service Catalog – Fourth Draft</vt:lpstr>
      <vt:lpstr>Recap from San Antonio Meeting</vt:lpstr>
      <vt:lpstr>Progress since San Antonio Meeting</vt:lpstr>
      <vt:lpstr>Progress since San Antonio Meeting</vt:lpstr>
      <vt:lpstr>Progress since San Antonio Meeting</vt:lpstr>
      <vt:lpstr>Next Steps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Report on the  CSA WG Service Agreement</dc:title>
  <dc:subject>Main Presentation Template Slides</dc:subject>
  <dc:creator>Hugh Kelliher</dc:creator>
  <cp:keywords>Main Pres Template</cp:keywords>
  <cp:lastModifiedBy>Hugh Kelliher</cp:lastModifiedBy>
  <cp:revision>393</cp:revision>
  <cp:lastPrinted>2003-02-24T14:33:44Z</cp:lastPrinted>
  <dcterms:created xsi:type="dcterms:W3CDTF">2004-11-14T13:38:35Z</dcterms:created>
  <dcterms:modified xsi:type="dcterms:W3CDTF">2017-11-09T07:21:24Z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0x01010062519C13F5234A43A6B360F5DBB76A87</vt:lpwstr>
  </property>
</Properties>
</file>