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1.xml" ContentType="application/vnd.openxmlformats-officedocument.presentationml.slide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7" r:id="rId2"/>
    <p:sldId id="268" r:id="rId3"/>
    <p:sldId id="264" r:id="rId4"/>
    <p:sldId id="269" r:id="rId5"/>
    <p:sldId id="270" r:id="rId6"/>
    <p:sldId id="27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859" autoAdjust="0"/>
  </p:normalViewPr>
  <p:slideViewPr>
    <p:cSldViewPr>
      <p:cViewPr>
        <p:scale>
          <a:sx n="66" d="100"/>
          <a:sy n="66" d="100"/>
        </p:scale>
        <p:origin x="716" y="-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customXml" Target="../customXml/item3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openxmlformats.org/officeDocument/2006/relationships/customXml" Target="../customXml/item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908CF9-EB84-4947-B463-01C2BEB4FA86}" type="datetimeFigureOut">
              <a:rPr lang="en-US" smtClean="0"/>
              <a:t>11/9/2017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9D9C92-3DF0-4157-B0FE-4EF645478C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95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B86B465B-BFC5-4E6D-880D-72F707F8F238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 smtClean="0">
              <a:solidFill>
                <a:prstClr val="black"/>
              </a:solidFill>
            </a:endParaRPr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227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83087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7697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endParaRPr lang="en-US" noProof="0" smtClean="0"/>
          </a:p>
        </p:txBody>
      </p:sp>
    </p:spTree>
    <p:extLst>
      <p:ext uri="{BB962C8B-B14F-4D97-AF65-F5344CB8AC3E}">
        <p14:creationId xmlns:p14="http://schemas.microsoft.com/office/powerpoint/2010/main" val="28849504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18503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762753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4656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6072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r"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56186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784103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638580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394923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oleObject" Target="../embeddings/oleObject1.bin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vmlDrawing" Target="../drawings/vmlDrawing1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426" name="Rectangle 826"/>
          <p:cNvSpPr>
            <a:spLocks noChangeArrowheads="1"/>
          </p:cNvSpPr>
          <p:nvPr userDrawn="1"/>
        </p:nvSpPr>
        <p:spPr bwMode="auto">
          <a:xfrm>
            <a:off x="623888" y="836613"/>
            <a:ext cx="8015287" cy="77787"/>
          </a:xfrm>
          <a:prstGeom prst="rect">
            <a:avLst/>
          </a:prstGeom>
          <a:solidFill>
            <a:srgbClr val="333399"/>
          </a:solidFill>
          <a:ln w="19050">
            <a:solidFill>
              <a:srgbClr val="333399"/>
            </a:solidFill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lnSpc>
                <a:spcPct val="90000"/>
              </a:lnSpc>
              <a:spcBef>
                <a:spcPct val="0"/>
              </a:spcBef>
              <a:spcAft>
                <a:spcPct val="10000"/>
              </a:spcAft>
              <a:buSzPct val="125000"/>
              <a:defRPr/>
            </a:pPr>
            <a:endParaRPr lang="en-US" b="1">
              <a:solidFill>
                <a:srgbClr val="000000"/>
              </a:solidFill>
            </a:endParaRPr>
          </a:p>
        </p:txBody>
      </p:sp>
      <p:sp>
        <p:nvSpPr>
          <p:cNvPr id="540641" name="Rectangle 2017"/>
          <p:cNvSpPr>
            <a:spLocks noChangeArrowheads="1"/>
          </p:cNvSpPr>
          <p:nvPr userDrawn="1"/>
        </p:nvSpPr>
        <p:spPr bwMode="auto">
          <a:xfrm>
            <a:off x="8664575" y="6624638"/>
            <a:ext cx="320675" cy="2349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lIns="82058" tIns="41029" rIns="82058" bIns="41029">
            <a:spAutoFit/>
          </a:bodyPr>
          <a:lstStyle/>
          <a:p>
            <a:pPr defTabSz="820738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55AF3677-625B-4832-9D6B-82B490883051}" type="slidenum">
              <a:rPr lang="en-US" sz="1000">
                <a:solidFill>
                  <a:srgbClr val="0000FF"/>
                </a:solidFill>
              </a:rPr>
              <a:pPr defTabSz="820738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sz="1000">
              <a:solidFill>
                <a:srgbClr val="0000FF"/>
              </a:solidFill>
            </a:endParaRPr>
          </a:p>
        </p:txBody>
      </p:sp>
      <p:graphicFrame>
        <p:nvGraphicFramePr>
          <p:cNvPr id="1027" name="Object 2022"/>
          <p:cNvGraphicFramePr>
            <a:graphicFrameLocks noChangeAspect="1"/>
          </p:cNvGraphicFramePr>
          <p:nvPr/>
        </p:nvGraphicFramePr>
        <p:xfrm>
          <a:off x="228600" y="152400"/>
          <a:ext cx="2447925" cy="638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3" name="Bitmap Image" r:id="rId15" imgW="2448267" imgH="638264" progId="PBrush">
                  <p:embed/>
                </p:oleObj>
              </mc:Choice>
              <mc:Fallback>
                <p:oleObj name="Bitmap Image" r:id="rId15" imgW="2448267" imgH="638264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152400"/>
                        <a:ext cx="2447925" cy="638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618FFD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5921" dir="2700000" algn="ctr" rotWithShape="0">
                                <a:srgbClr val="919191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" name="Picture 1" descr="part1"/>
          <p:cNvPicPr>
            <a:picLocks noChangeAspect="1" noChangeArrowheads="1"/>
          </p:cNvPicPr>
          <p:nvPr userDrawn="1"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3276600" y="6477000"/>
            <a:ext cx="2590800" cy="3414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9717044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500" b="1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500" b="1">
          <a:solidFill>
            <a:schemeClr val="hlink"/>
          </a:solidFill>
          <a:latin typeface="Arial" charset="0"/>
        </a:defRPr>
      </a:lvl2pPr>
      <a:lvl3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500" b="1">
          <a:solidFill>
            <a:schemeClr val="hlink"/>
          </a:solidFill>
          <a:latin typeface="Arial" charset="0"/>
        </a:defRPr>
      </a:lvl3pPr>
      <a:lvl4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500" b="1">
          <a:solidFill>
            <a:schemeClr val="hlink"/>
          </a:solidFill>
          <a:latin typeface="Arial" charset="0"/>
        </a:defRPr>
      </a:lvl4pPr>
      <a:lvl5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500" b="1">
          <a:solidFill>
            <a:schemeClr val="hlink"/>
          </a:solidFill>
          <a:latin typeface="Arial" charset="0"/>
        </a:defRPr>
      </a:lvl5pPr>
      <a:lvl6pPr marL="4572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500" b="1">
          <a:solidFill>
            <a:schemeClr val="hlink"/>
          </a:solidFill>
          <a:latin typeface="Arial" charset="0"/>
        </a:defRPr>
      </a:lvl6pPr>
      <a:lvl7pPr marL="9144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500" b="1">
          <a:solidFill>
            <a:schemeClr val="hlink"/>
          </a:solidFill>
          <a:latin typeface="Arial" charset="0"/>
        </a:defRPr>
      </a:lvl7pPr>
      <a:lvl8pPr marL="13716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500" b="1">
          <a:solidFill>
            <a:schemeClr val="hlink"/>
          </a:solidFill>
          <a:latin typeface="Arial" charset="0"/>
        </a:defRPr>
      </a:lvl8pPr>
      <a:lvl9pPr marL="18288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500" b="1">
          <a:solidFill>
            <a:schemeClr val="hlink"/>
          </a:solidFill>
          <a:latin typeface="Arial" charset="0"/>
        </a:defRPr>
      </a:lvl9pPr>
    </p:titleStyle>
    <p:bodyStyle>
      <a:lvl1pPr marL="230188" indent="-230188" algn="l" rtl="0" eaLnBrk="0" fontAlgn="base" hangingPunct="0">
        <a:lnSpc>
          <a:spcPct val="80000"/>
        </a:lnSpc>
        <a:spcBef>
          <a:spcPct val="10000"/>
        </a:spcBef>
        <a:spcAft>
          <a:spcPct val="10000"/>
        </a:spcAft>
        <a:buSzPct val="125000"/>
        <a:buChar char="•"/>
        <a:defRPr sz="2500" b="1">
          <a:solidFill>
            <a:schemeClr val="tx1"/>
          </a:solidFill>
          <a:latin typeface="+mn-lt"/>
          <a:ea typeface="+mn-ea"/>
          <a:cs typeface="+mn-cs"/>
        </a:defRPr>
      </a:lvl1pPr>
      <a:lvl2pPr marL="568325" indent="-222250" algn="l" rtl="0" eaLnBrk="0" fontAlgn="base" hangingPunct="0">
        <a:lnSpc>
          <a:spcPct val="80000"/>
        </a:lnSpc>
        <a:spcBef>
          <a:spcPct val="10000"/>
        </a:spcBef>
        <a:spcAft>
          <a:spcPct val="10000"/>
        </a:spcAft>
        <a:buSzPct val="125000"/>
        <a:buChar char="•"/>
        <a:defRPr sz="2200" b="1">
          <a:solidFill>
            <a:schemeClr val="tx1"/>
          </a:solidFill>
          <a:latin typeface="+mn-lt"/>
        </a:defRPr>
      </a:lvl2pPr>
      <a:lvl3pPr marL="914400" indent="-231775" algn="l" rtl="0" eaLnBrk="0" fontAlgn="base" hangingPunct="0">
        <a:lnSpc>
          <a:spcPct val="80000"/>
        </a:lnSpc>
        <a:spcBef>
          <a:spcPct val="10000"/>
        </a:spcBef>
        <a:spcAft>
          <a:spcPct val="10000"/>
        </a:spcAft>
        <a:buSzPct val="125000"/>
        <a:buChar char="-"/>
        <a:defRPr b="1">
          <a:solidFill>
            <a:schemeClr val="tx1"/>
          </a:solidFill>
          <a:latin typeface="+mn-lt"/>
        </a:defRPr>
      </a:lvl3pPr>
      <a:lvl4pPr marL="1260475" indent="-231775" algn="l" rtl="0" eaLnBrk="0" fontAlgn="base" hangingPunct="0">
        <a:lnSpc>
          <a:spcPct val="80000"/>
        </a:lnSpc>
        <a:spcBef>
          <a:spcPct val="10000"/>
        </a:spcBef>
        <a:spcAft>
          <a:spcPct val="10000"/>
        </a:spcAft>
        <a:buSzPct val="125000"/>
        <a:buChar char="-"/>
        <a:defRPr b="1">
          <a:solidFill>
            <a:schemeClr val="tx1"/>
          </a:solidFill>
          <a:latin typeface="+mn-lt"/>
        </a:defRPr>
      </a:lvl4pPr>
      <a:lvl5pPr marL="1597025" indent="-220663" algn="l" rtl="0" eaLnBrk="0" fontAlgn="base" hangingPunct="0">
        <a:lnSpc>
          <a:spcPct val="80000"/>
        </a:lnSpc>
        <a:spcBef>
          <a:spcPct val="10000"/>
        </a:spcBef>
        <a:spcAft>
          <a:spcPct val="10000"/>
        </a:spcAft>
        <a:buSzPct val="125000"/>
        <a:buChar char="•"/>
        <a:defRPr b="1">
          <a:solidFill>
            <a:schemeClr val="tx1"/>
          </a:solidFill>
          <a:latin typeface="+mn-lt"/>
        </a:defRPr>
      </a:lvl5pPr>
      <a:lvl6pPr marL="2054225" indent="-220663" algn="l" rtl="0" eaLnBrk="0" fontAlgn="base" hangingPunct="0">
        <a:lnSpc>
          <a:spcPct val="80000"/>
        </a:lnSpc>
        <a:spcBef>
          <a:spcPct val="10000"/>
        </a:spcBef>
        <a:spcAft>
          <a:spcPct val="10000"/>
        </a:spcAft>
        <a:buSzPct val="125000"/>
        <a:buChar char="•"/>
        <a:defRPr b="1">
          <a:solidFill>
            <a:schemeClr val="tx1"/>
          </a:solidFill>
          <a:latin typeface="+mn-lt"/>
        </a:defRPr>
      </a:lvl6pPr>
      <a:lvl7pPr marL="2511425" indent="-220663" algn="l" rtl="0" eaLnBrk="0" fontAlgn="base" hangingPunct="0">
        <a:lnSpc>
          <a:spcPct val="80000"/>
        </a:lnSpc>
        <a:spcBef>
          <a:spcPct val="10000"/>
        </a:spcBef>
        <a:spcAft>
          <a:spcPct val="10000"/>
        </a:spcAft>
        <a:buSzPct val="125000"/>
        <a:buChar char="•"/>
        <a:defRPr b="1">
          <a:solidFill>
            <a:schemeClr val="tx1"/>
          </a:solidFill>
          <a:latin typeface="+mn-lt"/>
        </a:defRPr>
      </a:lvl7pPr>
      <a:lvl8pPr marL="2968625" indent="-220663" algn="l" rtl="0" eaLnBrk="0" fontAlgn="base" hangingPunct="0">
        <a:lnSpc>
          <a:spcPct val="80000"/>
        </a:lnSpc>
        <a:spcBef>
          <a:spcPct val="10000"/>
        </a:spcBef>
        <a:spcAft>
          <a:spcPct val="10000"/>
        </a:spcAft>
        <a:buSzPct val="125000"/>
        <a:buChar char="•"/>
        <a:defRPr b="1">
          <a:solidFill>
            <a:schemeClr val="tx1"/>
          </a:solidFill>
          <a:latin typeface="+mn-lt"/>
        </a:defRPr>
      </a:lvl8pPr>
      <a:lvl9pPr marL="3425825" indent="-220663" algn="l" rtl="0" eaLnBrk="0" fontAlgn="base" hangingPunct="0">
        <a:lnSpc>
          <a:spcPct val="80000"/>
        </a:lnSpc>
        <a:spcBef>
          <a:spcPct val="10000"/>
        </a:spcBef>
        <a:spcAft>
          <a:spcPct val="10000"/>
        </a:spcAft>
        <a:buSzPct val="125000"/>
        <a:buChar char="•"/>
        <a:defRPr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3530" name="Text Box 26"/>
          <p:cNvSpPr txBox="1">
            <a:spLocks noChangeArrowheads="1"/>
          </p:cNvSpPr>
          <p:nvPr/>
        </p:nvSpPr>
        <p:spPr bwMode="auto">
          <a:xfrm>
            <a:off x="381000" y="2438400"/>
            <a:ext cx="8305800" cy="11233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29" tIns="45714" rIns="91429" bIns="45714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500" b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Service Management Closing Plenary</a:t>
            </a:r>
            <a:endParaRPr lang="en-US" sz="2500" b="1" dirty="0" smtClean="0">
              <a:solidFill>
                <a:srgbClr val="3333CC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400" b="1" dirty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Fall Meeting 2017</a:t>
            </a:r>
          </a:p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400" b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C. R. Haddow November 2017</a:t>
            </a:r>
            <a:endParaRPr lang="en-US" sz="1400" b="1" dirty="0">
              <a:solidFill>
                <a:srgbClr val="3333CC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47222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>The Effect of Service Management…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0800" y="1417638"/>
            <a:ext cx="6502400" cy="4333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5793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>Achievements at Den Haag Meeting</a:t>
            </a:r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685800" y="1600200"/>
            <a:ext cx="80010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GB" sz="2000" dirty="0" smtClean="0"/>
              <a:t>TGFT</a:t>
            </a:r>
            <a:r>
              <a:rPr lang="en-GB" sz="2000" dirty="0" smtClean="0"/>
              <a:t>  </a:t>
            </a:r>
            <a:endParaRPr lang="en-GB" sz="20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rgbClr val="004080"/>
                </a:solidFill>
                <a:latin typeface="Calibri" panose="020F0502020204030204" pitchFamily="34" charset="0"/>
              </a:rPr>
              <a:t>Progress on White Book – now aim to go to Agency review after </a:t>
            </a:r>
            <a:r>
              <a:rPr lang="en-US" sz="2000" dirty="0">
                <a:solidFill>
                  <a:srgbClr val="004080"/>
                </a:solidFill>
                <a:latin typeface="Calibri" panose="020F0502020204030204" pitchFamily="34" charset="0"/>
              </a:rPr>
              <a:t>Gaithersburg</a:t>
            </a:r>
            <a:endParaRPr lang="en-GB" sz="2000" dirty="0">
              <a:solidFill>
                <a:srgbClr val="004080"/>
              </a:solidFill>
              <a:latin typeface="Calibri" panose="020F050202020403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rgbClr val="004080"/>
                </a:solidFill>
                <a:latin typeface="Calibri" panose="020F0502020204030204" pitchFamily="34" charset="0"/>
              </a:rPr>
              <a:t>Discussion on prototyping</a:t>
            </a:r>
            <a:endParaRPr lang="en-GB" sz="2400" dirty="0">
              <a:solidFill>
                <a:srgbClr val="000000"/>
              </a:solidFill>
              <a:latin typeface="Roman"/>
            </a:endParaRPr>
          </a:p>
          <a:p>
            <a:pPr marL="342900" indent="-342900">
              <a:buFont typeface="+mj-lt"/>
              <a:buAutoNum type="arabicPeriod"/>
            </a:pPr>
            <a:r>
              <a:rPr lang="en-GB" sz="2000" dirty="0" smtClean="0"/>
              <a:t>SMURF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rgbClr val="004080"/>
                </a:solidFill>
                <a:latin typeface="Calibri" panose="020F0502020204030204" pitchFamily="34" charset="0"/>
              </a:rPr>
              <a:t>Useful discussion of SMURF - identified some missing items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rgbClr val="004080"/>
                </a:solidFill>
                <a:latin typeface="Calibri" panose="020F0502020204030204" pitchFamily="34" charset="0"/>
              </a:rPr>
              <a:t>Replace Service package request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rgbClr val="004080"/>
                </a:solidFill>
                <a:latin typeface="Calibri" panose="020F0502020204030204" pitchFamily="34" charset="0"/>
              </a:rPr>
              <a:t>“Time Windows”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rgbClr val="004080"/>
                </a:solidFill>
                <a:latin typeface="Calibri" panose="020F0502020204030204" pitchFamily="34" charset="0"/>
              </a:rPr>
              <a:t>Progress on White Book – now aim to go to Agency review after </a:t>
            </a:r>
            <a:r>
              <a:rPr lang="en-US" sz="2000" dirty="0">
                <a:solidFill>
                  <a:srgbClr val="004080"/>
                </a:solidFill>
                <a:latin typeface="Calibri" panose="020F0502020204030204" pitchFamily="34" charset="0"/>
              </a:rPr>
              <a:t>Gaithersburg</a:t>
            </a:r>
            <a:endParaRPr lang="en-GB" sz="2000" dirty="0">
              <a:solidFill>
                <a:srgbClr val="004080"/>
              </a:solidFill>
              <a:latin typeface="Calibri" panose="020F0502020204030204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GB" sz="2000" dirty="0" smtClean="0"/>
              <a:t>PIF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rgbClr val="004080"/>
                </a:solidFill>
                <a:latin typeface="Calibri" panose="020F0502020204030204" pitchFamily="34" charset="0"/>
              </a:rPr>
              <a:t>Resolved outstanding issues</a:t>
            </a:r>
            <a:endParaRPr lang="en-GB" sz="2000" dirty="0">
              <a:solidFill>
                <a:srgbClr val="004080"/>
              </a:solidFill>
              <a:latin typeface="Calibri" panose="020F050202020403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rgbClr val="004080"/>
                </a:solidFill>
                <a:latin typeface="Calibri" panose="020F0502020204030204" pitchFamily="34" charset="0"/>
              </a:rPr>
              <a:t>Progress on White Book – now aim to go to Agency review after </a:t>
            </a:r>
            <a:r>
              <a:rPr lang="en-US" sz="2000" dirty="0">
                <a:solidFill>
                  <a:srgbClr val="004080"/>
                </a:solidFill>
                <a:latin typeface="Calibri" panose="020F0502020204030204" pitchFamily="34" charset="0"/>
              </a:rPr>
              <a:t>Gaithersburg</a:t>
            </a:r>
            <a:endParaRPr lang="en-GB" sz="2000" dirty="0">
              <a:solidFill>
                <a:srgbClr val="00408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8077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>Achievements at Den Haag Meeting</a:t>
            </a:r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685800" y="1600200"/>
            <a:ext cx="80010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+mj-lt"/>
              <a:buAutoNum type="arabicPeriod" startAt="4"/>
            </a:pPr>
            <a:r>
              <a:rPr lang="en-GB" sz="2000" dirty="0" smtClean="0"/>
              <a:t>Management Services</a:t>
            </a:r>
            <a:r>
              <a:rPr lang="en-GB" sz="2000" dirty="0" smtClean="0"/>
              <a:t>  </a:t>
            </a:r>
            <a:endParaRPr lang="en-GB" sz="20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rgbClr val="004080"/>
                </a:solidFill>
                <a:latin typeface="Calibri" panose="020F0502020204030204" pitchFamily="34" charset="0"/>
              </a:rPr>
              <a:t>Progress made on high level concepts.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rgbClr val="004080"/>
                </a:solidFill>
                <a:latin typeface="Calibri" panose="020F0502020204030204" pitchFamily="34" charset="0"/>
              </a:rPr>
              <a:t>Usefulness of considering lifecycle/state machine clearly indicated by </a:t>
            </a:r>
            <a:r>
              <a:rPr lang="en-GB" sz="2000" dirty="0" err="1" smtClean="0">
                <a:solidFill>
                  <a:srgbClr val="004080"/>
                </a:solidFill>
                <a:latin typeface="Calibri" panose="020F0502020204030204" pitchFamily="34" charset="0"/>
              </a:rPr>
              <a:t>disucssion</a:t>
            </a:r>
            <a:endParaRPr lang="en-GB" sz="2400" dirty="0">
              <a:solidFill>
                <a:srgbClr val="000000"/>
              </a:solidFill>
              <a:latin typeface="Roman"/>
            </a:endParaRPr>
          </a:p>
          <a:p>
            <a:pPr marL="342900" indent="-342900">
              <a:buFont typeface="+mj-lt"/>
              <a:buAutoNum type="arabicPeriod" startAt="4"/>
            </a:pPr>
            <a:r>
              <a:rPr lang="en-GB" sz="2000" dirty="0" err="1" smtClean="0"/>
              <a:t>Config</a:t>
            </a:r>
            <a:r>
              <a:rPr lang="en-GB" sz="2000" dirty="0" smtClean="0"/>
              <a:t> Profile</a:t>
            </a:r>
            <a:endParaRPr lang="en-GB" sz="2000" dirty="0" smtClean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rgbClr val="004080"/>
                </a:solidFill>
                <a:latin typeface="Calibri" panose="020F0502020204030204" pitchFamily="34" charset="0"/>
              </a:rPr>
              <a:t>Useful discussions on </a:t>
            </a:r>
            <a:r>
              <a:rPr lang="en-GB" sz="2000" dirty="0" err="1" smtClean="0">
                <a:solidFill>
                  <a:srgbClr val="004080"/>
                </a:solidFill>
                <a:latin typeface="Calibri" panose="020F0502020204030204" pitchFamily="34" charset="0"/>
              </a:rPr>
              <a:t>Config</a:t>
            </a:r>
            <a:r>
              <a:rPr lang="en-GB" sz="2000" dirty="0" smtClean="0">
                <a:solidFill>
                  <a:srgbClr val="004080"/>
                </a:solidFill>
                <a:latin typeface="Calibri" panose="020F0502020204030204" pitchFamily="34" charset="0"/>
              </a:rPr>
              <a:t> Profile construction rules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rgbClr val="004080"/>
                </a:solidFill>
                <a:latin typeface="Calibri" panose="020F0502020204030204" pitchFamily="34" charset="0"/>
              </a:rPr>
              <a:t>This provides input for the </a:t>
            </a:r>
            <a:r>
              <a:rPr lang="en-GB" sz="2000" dirty="0" err="1" smtClean="0">
                <a:solidFill>
                  <a:srgbClr val="004080"/>
                </a:solidFill>
                <a:latin typeface="Calibri" panose="020F0502020204030204" pitchFamily="34" charset="0"/>
              </a:rPr>
              <a:t>Config</a:t>
            </a:r>
            <a:r>
              <a:rPr lang="en-GB" sz="2000" dirty="0" smtClean="0">
                <a:solidFill>
                  <a:srgbClr val="004080"/>
                </a:solidFill>
                <a:latin typeface="Calibri" panose="020F0502020204030204" pitchFamily="34" charset="0"/>
              </a:rPr>
              <a:t> Profile Book.</a:t>
            </a:r>
            <a:endParaRPr lang="en-GB" sz="2000" dirty="0">
              <a:solidFill>
                <a:srgbClr val="004080"/>
              </a:solidFill>
              <a:latin typeface="Calibri" panose="020F0502020204030204" pitchFamily="34" charset="0"/>
            </a:endParaRPr>
          </a:p>
          <a:p>
            <a:pPr marL="342900" indent="-342900">
              <a:buFont typeface="+mj-lt"/>
              <a:buAutoNum type="arabicPeriod" startAt="4"/>
            </a:pPr>
            <a:r>
              <a:rPr lang="en-GB" sz="2000" dirty="0" smtClean="0"/>
              <a:t>Service Package</a:t>
            </a:r>
            <a:endParaRPr lang="en-GB" sz="2000" dirty="0" smtClean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rgbClr val="004080"/>
                </a:solidFill>
                <a:latin typeface="Calibri" panose="020F0502020204030204" pitchFamily="34" charset="0"/>
              </a:rPr>
              <a:t>Working group updated on current status.</a:t>
            </a:r>
          </a:p>
          <a:p>
            <a:pPr marL="342900" indent="-342900">
              <a:buFont typeface="+mj-lt"/>
              <a:buAutoNum type="arabicPeriod" startAt="4"/>
            </a:pPr>
            <a:r>
              <a:rPr lang="en-GB" sz="2000" dirty="0" smtClean="0"/>
              <a:t>Service Catalogue</a:t>
            </a:r>
            <a:endParaRPr lang="en-GB" sz="20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rgbClr val="004080"/>
                </a:solidFill>
                <a:latin typeface="Calibri" panose="020F0502020204030204" pitchFamily="34" charset="0"/>
              </a:rPr>
              <a:t>Working group updated on current status.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GB" sz="2000" dirty="0">
              <a:solidFill>
                <a:srgbClr val="00408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9238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>Achievements at Den Haag Meeting</a:t>
            </a:r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685800" y="1600200"/>
            <a:ext cx="8001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 smtClean="0"/>
              <a:t>Joint Session with CSTS</a:t>
            </a:r>
            <a:r>
              <a:rPr lang="en-GB" sz="2000" dirty="0" smtClean="0">
                <a:solidFill>
                  <a:srgbClr val="004080"/>
                </a:solidFill>
                <a:latin typeface="Calibri" panose="020F0502020204030204" pitchFamily="34" charset="0"/>
              </a:rPr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000" dirty="0" smtClean="0">
                <a:solidFill>
                  <a:srgbClr val="004080"/>
                </a:solidFill>
                <a:latin typeface="Calibri" panose="020F0502020204030204" pitchFamily="34" charset="0"/>
              </a:rPr>
              <a:t>Reviewed subject of Event Sequences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000" dirty="0" smtClean="0">
                <a:solidFill>
                  <a:srgbClr val="004080"/>
                </a:solidFill>
                <a:latin typeface="Calibri" panose="020F0502020204030204" pitchFamily="34" charset="0"/>
              </a:rPr>
              <a:t>Discussion of IOAG priorities </a:t>
            </a:r>
            <a:r>
              <a:rPr lang="en-GB" sz="2000" dirty="0" err="1" smtClean="0">
                <a:solidFill>
                  <a:srgbClr val="004080"/>
                </a:solidFill>
                <a:latin typeface="Calibri" panose="020F0502020204030204" pitchFamily="34" charset="0"/>
              </a:rPr>
              <a:t>wrt</a:t>
            </a:r>
            <a:r>
              <a:rPr lang="en-GB" sz="2000" dirty="0" smtClean="0">
                <a:solidFill>
                  <a:srgbClr val="004080"/>
                </a:solidFill>
                <a:latin typeface="Calibri" panose="020F0502020204030204" pitchFamily="34" charset="0"/>
              </a:rPr>
              <a:t> CSS Area.</a:t>
            </a:r>
            <a:endParaRPr lang="en-GB" sz="2000" dirty="0">
              <a:solidFill>
                <a:srgbClr val="004080"/>
              </a:solidFill>
              <a:latin typeface="Calibri" panose="020F050202020403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GB" sz="2000" dirty="0">
              <a:solidFill>
                <a:srgbClr val="00408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4442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14600"/>
            <a:ext cx="8229600" cy="3611563"/>
          </a:xfrm>
        </p:spPr>
        <p:txBody>
          <a:bodyPr/>
          <a:lstStyle/>
          <a:p>
            <a:pPr algn="ctr">
              <a:spcBef>
                <a:spcPts val="1800"/>
              </a:spcBef>
            </a:pPr>
            <a:r>
              <a:rPr lang="en-GB" dirty="0" smtClean="0"/>
              <a:t>Many thanks to everybody for the hard work!</a:t>
            </a:r>
          </a:p>
          <a:p>
            <a:pPr algn="ctr">
              <a:spcBef>
                <a:spcPts val="1800"/>
              </a:spcBef>
            </a:pPr>
            <a:r>
              <a:rPr lang="en-GB" dirty="0" smtClean="0"/>
              <a:t>Hope to see you all in </a:t>
            </a:r>
            <a:r>
              <a:rPr lang="en-US" sz="2800" dirty="0">
                <a:solidFill>
                  <a:srgbClr val="004080"/>
                </a:solidFill>
                <a:latin typeface="Calibri" panose="020F0502020204030204" pitchFamily="34" charset="0"/>
              </a:rPr>
              <a:t>Gaithersburg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63361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TMOD Presentations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TMOD Presentation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10000"/>
          </a:spcAft>
          <a:buClrTx/>
          <a:buSzPct val="125000"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10000"/>
          </a:spcAft>
          <a:buClrTx/>
          <a:buSzPct val="125000"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TMOD Presentations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MOD Presentation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MOD Presentations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MOD Presentations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MOD Presentations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MOD Presentations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MOD Presentations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2519C13F5234A43A6B360F5DBB76A87" ma:contentTypeVersion="1" ma:contentTypeDescription="Create a new document." ma:contentTypeScope="" ma:versionID="2ec741695a9a4fd69fe0de2abc0ce0a2">
  <xsd:schema xmlns:xsd="http://www.w3.org/2001/XMLSchema" xmlns:xs="http://www.w3.org/2001/XMLSchema" xmlns:p="http://schemas.microsoft.com/office/2006/metadata/properties" xmlns:ns2="e738c1dd-527b-462d-8f99-0f1c6192028f" targetNamespace="http://schemas.microsoft.com/office/2006/metadata/properties" ma:root="true" ma:fieldsID="018601a662b052e221faacd66e60b3f1" ns2:_="">
    <xsd:import namespace="e738c1dd-527b-462d-8f99-0f1c6192028f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738c1dd-527b-462d-8f99-0f1c6192028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F245F01-0EA6-4582-A9F0-320C75D6969A}"/>
</file>

<file path=customXml/itemProps2.xml><?xml version="1.0" encoding="utf-8"?>
<ds:datastoreItem xmlns:ds="http://schemas.openxmlformats.org/officeDocument/2006/customXml" ds:itemID="{8F545290-3CA8-4D6E-AF9B-445E80FF71CA}"/>
</file>

<file path=customXml/itemProps3.xml><?xml version="1.0" encoding="utf-8"?>
<ds:datastoreItem xmlns:ds="http://schemas.openxmlformats.org/officeDocument/2006/customXml" ds:itemID="{973350DA-02EB-429A-B112-4AF07C3F932D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171</Words>
  <Application>Microsoft Office PowerPoint</Application>
  <PresentationFormat>On-screen Show (4:3)</PresentationFormat>
  <Paragraphs>34</Paragraphs>
  <Slides>6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Roman</vt:lpstr>
      <vt:lpstr>TMOD Presentations</vt:lpstr>
      <vt:lpstr>Bitmap Image</vt:lpstr>
      <vt:lpstr>PowerPoint Presentation</vt:lpstr>
      <vt:lpstr>  The Effect of Service Management…</vt:lpstr>
      <vt:lpstr>  Achievements at Den Haag Meeting</vt:lpstr>
      <vt:lpstr>  Achievements at Den Haag Meeting</vt:lpstr>
      <vt:lpstr>  Achievements at Den Haag Meeting</vt:lpstr>
      <vt:lpstr>PowerPoint Presentation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Dr. Colin R. Haddow</cp:lastModifiedBy>
  <cp:revision>149</cp:revision>
  <dcterms:created xsi:type="dcterms:W3CDTF">2014-03-29T15:59:08Z</dcterms:created>
  <dcterms:modified xsi:type="dcterms:W3CDTF">2017-11-09T15:12:12Z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ssue Date">
    <vt:filetime>2017-11-04T23:00:00Z</vt:filetime>
  </property>
  <property fmtid="{D5CDD505-2E9C-101B-9397-08002B2CF9AE}" pid="3" name="Document Type">
    <vt:lpwstr>HO - Handout / Presentation</vt:lpwstr>
  </property>
  <property fmtid="{D5CDD505-2E9C-101B-9397-08002B2CF9AE}" pid="4" name="ContentTypeId">
    <vt:lpwstr>0x01010062519C13F5234A43A6B360F5DBB76A87</vt:lpwstr>
  </property>
</Properties>
</file>