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4"/>
  </p:sldMasterIdLst>
  <p:notesMasterIdLst>
    <p:notesMasterId r:id="rId16"/>
  </p:notesMasterIdLst>
  <p:handoutMasterIdLst>
    <p:handoutMasterId r:id="rId17"/>
  </p:handoutMasterIdLst>
  <p:sldIdLst>
    <p:sldId id="256" r:id="rId5"/>
    <p:sldId id="394" r:id="rId6"/>
    <p:sldId id="414" r:id="rId7"/>
    <p:sldId id="415" r:id="rId8"/>
    <p:sldId id="396" r:id="rId9"/>
    <p:sldId id="406" r:id="rId10"/>
    <p:sldId id="395" r:id="rId11"/>
    <p:sldId id="397" r:id="rId12"/>
    <p:sldId id="398" r:id="rId13"/>
    <p:sldId id="399" r:id="rId14"/>
    <p:sldId id="413" r:id="rId15"/>
  </p:sldIdLst>
  <p:sldSz cx="9144000" cy="6858000" type="screen4x3"/>
  <p:notesSz cx="7023100" cy="9309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Arial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8">
          <p15:clr>
            <a:srgbClr val="A4A3A4"/>
          </p15:clr>
        </p15:guide>
        <p15:guide id="2" pos="4160">
          <p15:clr>
            <a:srgbClr val="A4A3A4"/>
          </p15:clr>
        </p15:guide>
        <p15:guide id="3" pos="15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>
          <p15:clr>
            <a:srgbClr val="A4A3A4"/>
          </p15:clr>
        </p15:guide>
        <p15:guide id="2" pos="221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8AD8"/>
    <a:srgbClr val="FF1B17"/>
    <a:srgbClr val="4899FF"/>
    <a:srgbClr val="006EF4"/>
    <a:srgbClr val="E9BB4E"/>
    <a:srgbClr val="E0B34B"/>
    <a:srgbClr val="C29B41"/>
    <a:srgbClr val="80D20C"/>
    <a:srgbClr val="70B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4" autoAdjust="0"/>
    <p:restoredTop sz="94614"/>
  </p:normalViewPr>
  <p:slideViewPr>
    <p:cSldViewPr snapToGrid="0">
      <p:cViewPr varScale="1">
        <p:scale>
          <a:sx n="95" d="100"/>
          <a:sy n="95" d="100"/>
        </p:scale>
        <p:origin x="1196" y="60"/>
      </p:cViewPr>
      <p:guideLst>
        <p:guide orient="horz" pos="2248"/>
        <p:guide pos="4160"/>
        <p:guide pos="1520"/>
      </p:guideLst>
    </p:cSldViewPr>
  </p:slideViewPr>
  <p:outlineViewPr>
    <p:cViewPr>
      <p:scale>
        <a:sx n="66" d="100"/>
        <a:sy n="66" d="100"/>
      </p:scale>
      <p:origin x="0" y="550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notesViewPr>
    <p:cSldViewPr snapToGrid="0">
      <p:cViewPr>
        <p:scale>
          <a:sx n="100" d="100"/>
          <a:sy n="100" d="100"/>
        </p:scale>
        <p:origin x="-2172" y="-72"/>
      </p:cViewPr>
      <p:guideLst>
        <p:guide orient="horz" pos="2933"/>
        <p:guide pos="221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806" tIns="45903" rIns="91806" bIns="45903" numCol="1" anchor="ctr" anchorCtr="0" compatLnSpc="1">
            <a:prstTxWarp prst="textNoShape">
              <a:avLst/>
            </a:prstTxWarp>
          </a:bodyPr>
          <a:lstStyle>
            <a:lvl1pPr defTabSz="917575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806" tIns="45903" rIns="91806" bIns="45903" numCol="1" anchor="ctr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806" tIns="45903" rIns="91806" bIns="45903" numCol="1" anchor="b" anchorCtr="0" compatLnSpc="1">
            <a:prstTxWarp prst="textNoShape">
              <a:avLst/>
            </a:prstTxWarp>
          </a:bodyPr>
          <a:lstStyle>
            <a:lvl1pPr defTabSz="917575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806" tIns="45903" rIns="91806" bIns="45903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B790DF8-B83A-C84D-9CC0-027F0A125B67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806" tIns="45903" rIns="91806" bIns="45903" numCol="1" anchor="ctr" anchorCtr="0" compatLnSpc="1">
            <a:prstTxWarp prst="textNoShape">
              <a:avLst/>
            </a:prstTxWarp>
          </a:bodyPr>
          <a:lstStyle>
            <a:lvl1pPr defTabSz="917575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806" tIns="45903" rIns="91806" bIns="45903" numCol="1" anchor="ctr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2963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4950" y="4421188"/>
            <a:ext cx="6553200" cy="41894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806" tIns="45903" rIns="91806" bIns="45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806" tIns="45903" rIns="91806" bIns="45903" numCol="1" anchor="b" anchorCtr="0" compatLnSpc="1">
            <a:prstTxWarp prst="textNoShape">
              <a:avLst/>
            </a:prstTxWarp>
          </a:bodyPr>
          <a:lstStyle>
            <a:lvl1pPr defTabSz="917575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806" tIns="45903" rIns="91806" bIns="45903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7675632-0CEA-394A-9717-8F66747BA8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38857A09-2C21-C148-A14D-86080639135A}" type="slidenum">
              <a:rPr lang="en-GB" altLang="en-US" sz="1200">
                <a:solidFill>
                  <a:schemeClr val="tx1"/>
                </a:solidFill>
              </a:rPr>
              <a:pPr/>
              <a:t>1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7F6D527F-93C9-2F40-8DF6-B389A22AF217}" type="slidenum">
              <a:rPr lang="en-GB" altLang="en-US" sz="1200">
                <a:solidFill>
                  <a:schemeClr val="tx1"/>
                </a:solidFill>
              </a:rPr>
              <a:pPr/>
              <a:t>11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161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998A6CE0-C018-EF47-AE36-AB67C228D28C}" type="slidenum">
              <a:rPr lang="en-GB" altLang="en-US" sz="1200">
                <a:solidFill>
                  <a:schemeClr val="tx1"/>
                </a:solidFill>
              </a:rPr>
              <a:pPr/>
              <a:t>2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998A6CE0-C018-EF47-AE36-AB67C228D28C}" type="slidenum">
              <a:rPr lang="en-GB" altLang="en-US" sz="1200">
                <a:solidFill>
                  <a:schemeClr val="tx1"/>
                </a:solidFill>
              </a:rPr>
              <a:pPr/>
              <a:t>3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7985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998A6CE0-C018-EF47-AE36-AB67C228D28C}" type="slidenum">
              <a:rPr lang="en-GB" altLang="en-US" sz="1200">
                <a:solidFill>
                  <a:schemeClr val="tx1"/>
                </a:solidFill>
              </a:rPr>
              <a:pPr/>
              <a:t>4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5783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75632-0CEA-394A-9717-8F66747BA81E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2536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7F6D527F-93C9-2F40-8DF6-B389A22AF217}" type="slidenum">
              <a:rPr lang="en-GB" altLang="en-US" sz="1200">
                <a:solidFill>
                  <a:schemeClr val="tx1"/>
                </a:solidFill>
              </a:rPr>
              <a:pPr/>
              <a:t>7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2960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7F6D527F-93C9-2F40-8DF6-B389A22AF217}" type="slidenum">
              <a:rPr lang="en-GB" altLang="en-US" sz="1200">
                <a:solidFill>
                  <a:schemeClr val="tx1"/>
                </a:solidFill>
              </a:rPr>
              <a:pPr/>
              <a:t>8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5757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7F6D527F-93C9-2F40-8DF6-B389A22AF217}" type="slidenum">
              <a:rPr lang="en-GB" altLang="en-US" sz="1200">
                <a:solidFill>
                  <a:schemeClr val="tx1"/>
                </a:solidFill>
              </a:rPr>
              <a:pPr/>
              <a:t>9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6953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 defTabSz="917575"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7F6D527F-93C9-2F40-8DF6-B389A22AF217}" type="slidenum">
              <a:rPr lang="en-GB" altLang="en-US" sz="1200">
                <a:solidFill>
                  <a:schemeClr val="tx1"/>
                </a:solidFill>
              </a:rPr>
              <a:pPr/>
              <a:t>10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314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/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4813"/>
            <a:ext cx="3167063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843213" y="2781300"/>
            <a:ext cx="6048375" cy="66675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843213" y="3573463"/>
            <a:ext cx="6018212" cy="496887"/>
          </a:xfrm>
        </p:spPr>
        <p:txBody>
          <a:bodyPr lIns="91435" tIns="45718"/>
          <a:lstStyle>
            <a:lvl1pPr marL="0" indent="0">
              <a:buFont typeface="Wingdings" pitchFamily="2" charset="2"/>
              <a:buNone/>
              <a:defRPr b="1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377720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57FFC-B5F7-F046-B0C0-EA943450DF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24128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72013" y="260350"/>
            <a:ext cx="1555750" cy="5608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60350"/>
            <a:ext cx="4519613" cy="5608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23CF3-CF67-9D47-8F16-99D15F2C80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588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63705-558E-C546-A4D2-3DB8A32975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7213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1DB39-1F2B-464B-87D9-E681310F70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33632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341438"/>
            <a:ext cx="18907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2500" y="1341438"/>
            <a:ext cx="18923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C7FC6-8E8B-9545-B7F5-2E4E662F0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988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0F934-ECE8-8842-86D6-867F7458AC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9480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3CE3F-372F-8140-B3A9-8EBF6429FE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626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48233-02C2-6647-BA1B-4BFCB2E8DA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7271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8B525-1EA0-C447-BC8A-FC18B48973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36659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5076F-6150-6240-AEAA-4FB4B15236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40997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41438"/>
            <a:ext cx="3935412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78000" tIns="288000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260350"/>
            <a:ext cx="622776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/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0" y="6613525"/>
            <a:ext cx="2249488" cy="2444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1000" i="1">
                <a:solidFill>
                  <a:schemeClr val="tx1"/>
                </a:solidFill>
                <a:ea typeface="+mn-ea"/>
              </a:rPr>
              <a:t>www.ccsds.org</a:t>
            </a:r>
            <a:endParaRPr lang="en-GB" sz="1000" i="1">
              <a:solidFill>
                <a:schemeClr val="tx1"/>
              </a:solidFill>
              <a:latin typeface="Times New Roman" pitchFamily="18" charset="0"/>
              <a:ea typeface="+mn-ea"/>
            </a:endParaRPr>
          </a:p>
        </p:txBody>
      </p:sp>
      <p:pic>
        <p:nvPicPr>
          <p:cNvPr id="1030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097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97650"/>
            <a:ext cx="2133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F8BE50B-D888-6649-872A-FB73CE8326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Rectangle 13"/>
          <p:cNvSpPr>
            <a:spLocks noChangeArrowheads="1"/>
          </p:cNvSpPr>
          <p:nvPr userDrawn="1"/>
        </p:nvSpPr>
        <p:spPr bwMode="auto">
          <a:xfrm>
            <a:off x="0" y="981075"/>
            <a:ext cx="9144000" cy="746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D0A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D0A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D0A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D0A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D0A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D0A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D0A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D0A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D0A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75000"/>
        <a:buFont typeface="Wingdings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q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Char char="o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1838" y="2619375"/>
            <a:ext cx="7442200" cy="2105025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dirty="0">
                <a:ea typeface="MS PGothic" charset="-128"/>
              </a:rPr>
              <a:t>Service Package Result</a:t>
            </a:r>
            <a:br>
              <a:rPr lang="en-GB" altLang="en-US" dirty="0">
                <a:ea typeface="MS PGothic" charset="-128"/>
              </a:rPr>
            </a:br>
            <a:r>
              <a:rPr lang="en-GB" altLang="en-US" dirty="0">
                <a:ea typeface="MS PGothic" charset="-128"/>
              </a:rPr>
              <a:t>Draft White Book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724400"/>
            <a:ext cx="7594600" cy="1871663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charset="2"/>
              <a:buNone/>
              <a:tabLst>
                <a:tab pos="3200400" algn="l"/>
              </a:tabLst>
            </a:pPr>
            <a:endParaRPr lang="en-US" altLang="en-US" sz="1600" dirty="0">
              <a:ea typeface="MS PGothic" charset="-128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  <a:tabLst>
                <a:tab pos="3200400" algn="l"/>
              </a:tabLst>
            </a:pPr>
            <a:r>
              <a:rPr lang="en-US" altLang="en-US" sz="1400">
                <a:ea typeface="MS PGothic" charset="-128"/>
              </a:rPr>
              <a:t>8 Nov </a:t>
            </a:r>
            <a:r>
              <a:rPr lang="en-US" altLang="en-US" sz="1400" dirty="0">
                <a:ea typeface="MS PGothic" charset="-128"/>
              </a:rPr>
              <a:t>2017</a:t>
            </a:r>
          </a:p>
          <a:p>
            <a:pPr algn="ctr">
              <a:lnSpc>
                <a:spcPct val="80000"/>
              </a:lnSpc>
              <a:buFont typeface="Wingdings" charset="2"/>
              <a:buNone/>
              <a:tabLst>
                <a:tab pos="3200400" algn="l"/>
              </a:tabLst>
            </a:pPr>
            <a:endParaRPr lang="en-US" altLang="en-US" sz="1400" dirty="0">
              <a:ea typeface="MS PGothic" charset="-128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  <a:tabLst>
                <a:tab pos="3200400" algn="l"/>
              </a:tabLst>
            </a:pPr>
            <a:r>
              <a:rPr lang="en-US" altLang="en-US" sz="1400" dirty="0">
                <a:ea typeface="MS PGothic" charset="-128"/>
              </a:rPr>
              <a:t>Jean-Pierre </a:t>
            </a:r>
            <a:r>
              <a:rPr lang="en-US" altLang="en-US" sz="1400" dirty="0" err="1">
                <a:ea typeface="MS PGothic" charset="-128"/>
              </a:rPr>
              <a:t>Chamoun</a:t>
            </a:r>
            <a:endParaRPr lang="en-US" altLang="en-US" sz="1400" i="1" dirty="0">
              <a:ea typeface="MS PGothic" charset="-128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  <a:tabLst>
                <a:tab pos="3200400" algn="l"/>
              </a:tabLst>
            </a:pPr>
            <a:r>
              <a:rPr lang="en-US" altLang="en-US" sz="1200" i="1" dirty="0">
                <a:ea typeface="MS PGothic" charset="-128"/>
              </a:rPr>
              <a:t>NASA - GSFC</a:t>
            </a:r>
            <a:endParaRPr lang="en-US" altLang="en-US" sz="1400" dirty="0">
              <a:ea typeface="MS PGothic" charset="-128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7181850" cy="611188"/>
          </a:xfrm>
        </p:spPr>
        <p:txBody>
          <a:bodyPr/>
          <a:lstStyle/>
          <a:p>
            <a:r>
              <a:rPr lang="en-US" altLang="en-US" sz="2000" b="0" dirty="0">
                <a:ea typeface="MS PGothic" charset="-128"/>
              </a:rPr>
              <a:t>Service Package Result: </a:t>
            </a:r>
            <a:r>
              <a:rPr lang="en-US" altLang="en-US" sz="2000" b="0" dirty="0" err="1">
                <a:ea typeface="MS PGothic" charset="-128"/>
              </a:rPr>
              <a:t>ServicePkgResultDetails</a:t>
            </a:r>
            <a:r>
              <a:rPr lang="en-US" altLang="en-US" sz="2000" b="0" dirty="0">
                <a:ea typeface="MS PGothic" charset="-128"/>
              </a:rPr>
              <a:t> Class</a:t>
            </a:r>
            <a:endParaRPr lang="en-US" altLang="en-US" sz="2000" dirty="0">
              <a:ea typeface="MS PGothic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380" y="5791226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Note: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138" y="952110"/>
            <a:ext cx="209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Mandatory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489169"/>
              </p:ext>
            </p:extLst>
          </p:nvPr>
        </p:nvGraphicFramePr>
        <p:xfrm>
          <a:off x="107950" y="1313722"/>
          <a:ext cx="6315710" cy="5320335"/>
        </p:xfrm>
        <a:graphic>
          <a:graphicData uri="http://schemas.openxmlformats.org/drawingml/2006/table">
            <a:tbl>
              <a:tblPr firstRow="1" firstCol="1" bandRow="1"/>
              <a:tblGrid>
                <a:gridCol w="1217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4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45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Times New Roman" charset="0"/>
                          <a:ea typeface="Times New Roman" charset="0"/>
                        </a:rPr>
                        <a:t>Parameter</a:t>
                      </a:r>
                      <a:endParaRPr lang="en-US" sz="9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6967" marR="16967" marT="8557" marB="855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Times New Roman" charset="0"/>
                          <a:ea typeface="Times New Roman" charset="0"/>
                        </a:rPr>
                        <a:t>Description</a:t>
                      </a:r>
                      <a:endParaRPr lang="en-US" sz="9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6967" marR="16967" marT="8557" marB="855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Times New Roman" charset="0"/>
                          <a:ea typeface="Times New Roman" charset="0"/>
                        </a:rPr>
                        <a:t>Data Type</a:t>
                      </a:r>
                      <a:endParaRPr lang="en-US" sz="9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6967" marR="16967" marT="8557" marB="855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Times New Roman" charset="0"/>
                          <a:ea typeface="Times New Roman" charset="0"/>
                        </a:rPr>
                        <a:t>Data Units</a:t>
                      </a:r>
                      <a:endParaRPr lang="en-US" sz="9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6967" marR="16967" marT="8557" marB="855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12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urier New" charset="0"/>
                          <a:ea typeface="Arial Unicode MS" charset="0"/>
                          <a:cs typeface="Times New Roman" charset="0"/>
                        </a:rPr>
                        <a:t>scheduledPackageID</a:t>
                      </a:r>
                      <a:endParaRPr lang="en-US" sz="9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6967" marR="16967" marT="8557" marB="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 charset="0"/>
                          <a:ea typeface="Times New Roman" charset="0"/>
                        </a:rPr>
                        <a:t>An identifier that is unique for every </a:t>
                      </a:r>
                      <a:r>
                        <a:rPr lang="en-GB" sz="800" dirty="0" err="1">
                          <a:effectLst/>
                          <a:latin typeface="Times New Roman" charset="0"/>
                          <a:ea typeface="Times New Roman" charset="0"/>
                        </a:rPr>
                        <a:t>ScheduledPackage</a:t>
                      </a:r>
                      <a:r>
                        <a:rPr lang="en-GB" sz="800" dirty="0">
                          <a:effectLst/>
                          <a:latin typeface="Times New Roman" charset="0"/>
                          <a:ea typeface="Times New Roman" charset="0"/>
                        </a:rPr>
                        <a:t> in a schedule.</a:t>
                      </a:r>
                      <a:r>
                        <a:rPr lang="en-US" sz="900" baseline="0" dirty="0">
                          <a:effectLst/>
                          <a:latin typeface="Times New Roman" charset="0"/>
                          <a:ea typeface="Times New Roman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Times New Roman" charset="0"/>
                          <a:ea typeface="Times New Roman" charset="0"/>
                        </a:rPr>
                        <a:t>It should be noted that if a schedule is</a:t>
                      </a:r>
                      <a:r>
                        <a:rPr lang="en-GB" sz="800" baseline="0" dirty="0">
                          <a:effectLst/>
                          <a:latin typeface="Times New Roman" charset="0"/>
                          <a:ea typeface="Times New Roman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Times New Roman" charset="0"/>
                          <a:ea typeface="Times New Roman" charset="0"/>
                        </a:rPr>
                        <a:t>regenerated then the </a:t>
                      </a:r>
                      <a:r>
                        <a:rPr lang="en-GB" sz="800" dirty="0" err="1">
                          <a:effectLst/>
                          <a:latin typeface="Times New Roman" charset="0"/>
                          <a:ea typeface="Times New Roman" charset="0"/>
                        </a:rPr>
                        <a:t>scheduledPackageID</a:t>
                      </a:r>
                      <a:r>
                        <a:rPr lang="en-GB" sz="800" dirty="0">
                          <a:effectLst/>
                          <a:latin typeface="Times New Roman" charset="0"/>
                          <a:ea typeface="Times New Roman" charset="0"/>
                        </a:rPr>
                        <a:t> for a particular Scheduled Package may change</a:t>
                      </a:r>
                      <a:endParaRPr lang="en-US" sz="9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6967" marR="16967" marT="8557" marB="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 charset="0"/>
                          <a:ea typeface="Times New Roman" charset="0"/>
                        </a:rPr>
                        <a:t>xsd:string</a:t>
                      </a:r>
                      <a:endParaRPr lang="en-US" sz="9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6967" marR="16967" marT="8557" marB="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 charset="0"/>
                          <a:ea typeface="Times New Roman" charset="0"/>
                        </a:rPr>
                        <a:t>n/a</a:t>
                      </a:r>
                      <a:endParaRPr lang="en-US" sz="9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6967" marR="16967" marT="8557" marB="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7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urier New" charset="0"/>
                          <a:ea typeface="Arial Unicode MS" charset="0"/>
                          <a:cs typeface="Times New Roman" charset="0"/>
                        </a:rPr>
                        <a:t>scheduledServicePackageStartTime</a:t>
                      </a:r>
                      <a:endParaRPr lang="en-US" sz="9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6967" marR="16967" marT="8557" marB="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Time at which the Service Package is scheduled to</a:t>
                      </a:r>
                      <a:r>
                        <a:rPr lang="en-US" sz="800" baseline="0" dirty="0"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start. The scheduled start of the Service</a:t>
                      </a:r>
                      <a:r>
                        <a:rPr lang="en-US" sz="800" baseline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Package</a:t>
                      </a:r>
                      <a:r>
                        <a:rPr lang="en-US" sz="800" baseline="0" dirty="0"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corresponds to the earlier of:</a:t>
                      </a:r>
                      <a:endParaRPr lang="en-US" sz="800" dirty="0">
                        <a:effectLst/>
                        <a:latin typeface="Times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a) the scheduled start of signal acquisition for the</a:t>
                      </a:r>
                      <a:r>
                        <a:rPr lang="en-US" sz="800" baseline="0" dirty="0"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first (earliest-starting) space link carrier; and</a:t>
                      </a:r>
                      <a:endParaRPr lang="en-US" sz="800" dirty="0">
                        <a:effectLst/>
                        <a:latin typeface="Times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b) the scheduled start time of the first (</a:t>
                      </a:r>
                      <a:r>
                        <a:rPr lang="en-US" sz="800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earlieststarting</a:t>
                      </a:r>
                      <a:r>
                        <a:rPr lang="en-US" sz="8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  <a:r>
                        <a:rPr lang="en-US" sz="800" baseline="0" dirty="0"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transfer service instance in the Service Package.</a:t>
                      </a:r>
                      <a:endParaRPr lang="en-US" sz="800" dirty="0">
                        <a:effectLst/>
                        <a:latin typeface="Times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6967" marR="16967" marT="8557" marB="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 charset="0"/>
                          <a:ea typeface="Times New Roman" charset="0"/>
                        </a:rPr>
                        <a:t>CCSDS ASCII Time Code B</a:t>
                      </a:r>
                      <a:endParaRPr lang="en-US" sz="9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6967" marR="16967" marT="8557" marB="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 charset="0"/>
                          <a:ea typeface="Times New Roman" charset="0"/>
                        </a:rPr>
                        <a:t>n/a</a:t>
                      </a:r>
                      <a:endParaRPr lang="en-US" sz="9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6967" marR="16967" marT="8557" marB="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7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urier New" charset="0"/>
                          <a:ea typeface="Arial Unicode MS" charset="0"/>
                          <a:cs typeface="Times New Roman" charset="0"/>
                        </a:rPr>
                        <a:t>scheduledServicePackageStartTime</a:t>
                      </a:r>
                      <a:endParaRPr lang="en-US" sz="9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6967" marR="16967" marT="8557" marB="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charset="0"/>
                          <a:ea typeface="Times New Roman" charset="0"/>
                        </a:rPr>
                        <a:t>The time at which the Service Package is scheduled</a:t>
                      </a:r>
                      <a:r>
                        <a:rPr lang="en-US" sz="900" baseline="0" dirty="0">
                          <a:effectLst/>
                          <a:latin typeface="Times New Roman" charset="0"/>
                          <a:ea typeface="Times New Roman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Times New Roman" charset="0"/>
                          <a:ea typeface="Times New Roman" charset="0"/>
                        </a:rPr>
                        <a:t>to stop. The scheduled start of the Service</a:t>
                      </a:r>
                      <a:r>
                        <a:rPr lang="en-US" sz="800" baseline="0" dirty="0">
                          <a:effectLst/>
                          <a:latin typeface="Times New Roman" charset="0"/>
                          <a:ea typeface="Times New Roman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Times New Roman" charset="0"/>
                          <a:ea typeface="Times New Roman" charset="0"/>
                        </a:rPr>
                        <a:t>Package</a:t>
                      </a:r>
                      <a:r>
                        <a:rPr lang="en-US" sz="900" baseline="0" dirty="0">
                          <a:effectLst/>
                          <a:latin typeface="Times New Roman" charset="0"/>
                          <a:ea typeface="Times New Roman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Times New Roman" charset="0"/>
                          <a:ea typeface="Times New Roman" charset="0"/>
                        </a:rPr>
                        <a:t>corresponds to the later of:</a:t>
                      </a:r>
                      <a:endParaRPr lang="en-US" sz="9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charset="0"/>
                          <a:ea typeface="Times New Roman" charset="0"/>
                        </a:rPr>
                        <a:t>a) the scheduled end of signal acquisition for </a:t>
                      </a:r>
                      <a:r>
                        <a:rPr lang="en-US" sz="800" dirty="0" err="1">
                          <a:effectLst/>
                          <a:latin typeface="Times New Roman" charset="0"/>
                          <a:ea typeface="Times New Roman" charset="0"/>
                        </a:rPr>
                        <a:t>thelast</a:t>
                      </a:r>
                      <a:r>
                        <a:rPr lang="en-US" sz="800" dirty="0">
                          <a:effectLst/>
                          <a:latin typeface="Times New Roman" charset="0"/>
                          <a:ea typeface="Times New Roman" charset="0"/>
                        </a:rPr>
                        <a:t> (latest-ending) space link carrier; and</a:t>
                      </a:r>
                      <a:endParaRPr lang="en-US" sz="9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charset="0"/>
                          <a:ea typeface="Times New Roman" charset="0"/>
                        </a:rPr>
                        <a:t>b) the scheduled stop time of the last (</a:t>
                      </a:r>
                      <a:r>
                        <a:rPr lang="en-US" sz="800" dirty="0" err="1">
                          <a:effectLst/>
                          <a:latin typeface="Times New Roman" charset="0"/>
                          <a:ea typeface="Times New Roman" charset="0"/>
                        </a:rPr>
                        <a:t>latestending</a:t>
                      </a:r>
                      <a:r>
                        <a:rPr lang="en-US" sz="800" dirty="0">
                          <a:effectLst/>
                          <a:latin typeface="Times New Roman" charset="0"/>
                          <a:ea typeface="Times New Roman" charset="0"/>
                        </a:rPr>
                        <a:t>)</a:t>
                      </a:r>
                      <a:r>
                        <a:rPr lang="en-US" sz="900" baseline="0" dirty="0">
                          <a:effectLst/>
                          <a:latin typeface="Times New Roman" charset="0"/>
                          <a:ea typeface="Times New Roman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Times New Roman" charset="0"/>
                          <a:ea typeface="Times New Roman" charset="0"/>
                        </a:rPr>
                        <a:t>transfer service instance in the Service</a:t>
                      </a:r>
                      <a:r>
                        <a:rPr lang="en-US" sz="800" baseline="0" dirty="0">
                          <a:effectLst/>
                          <a:latin typeface="Times New Roman" charset="0"/>
                          <a:ea typeface="Times New Roman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Times New Roman" charset="0"/>
                          <a:ea typeface="Times New Roman" charset="0"/>
                        </a:rPr>
                        <a:t>Package.</a:t>
                      </a:r>
                      <a:endParaRPr lang="en-US" sz="9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6967" marR="16967" marT="8557" marB="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 charset="0"/>
                          <a:ea typeface="Times New Roman" charset="0"/>
                        </a:rPr>
                        <a:t>CCSDS ASCII Time Code B </a:t>
                      </a:r>
                      <a:endParaRPr lang="en-US" sz="9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6967" marR="16967" marT="8557" marB="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 charset="0"/>
                          <a:ea typeface="Times New Roman" charset="0"/>
                        </a:rPr>
                        <a:t> </a:t>
                      </a:r>
                      <a:endParaRPr lang="en-US" sz="9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6967" marR="16967" marT="8557" marB="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7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urier New" charset="0"/>
                          <a:ea typeface="Arial Unicode MS" charset="0"/>
                          <a:cs typeface="Times New Roman" charset="0"/>
                        </a:rPr>
                        <a:t>servicePackage-</a:t>
                      </a:r>
                      <a:endParaRPr lang="en-US" sz="90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urier New" charset="0"/>
                          <a:ea typeface="Arial Unicode MS" charset="0"/>
                          <a:cs typeface="Times New Roman" charset="0"/>
                        </a:rPr>
                        <a:t>DefinitionThreshold</a:t>
                      </a:r>
                      <a:endParaRPr lang="en-US" sz="90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urier New" charset="0"/>
                          <a:ea typeface="Arial Unicode MS" charset="0"/>
                          <a:cs typeface="Times New Roman" charset="0"/>
                        </a:rPr>
                        <a:t>Time</a:t>
                      </a:r>
                      <a:endParaRPr lang="en-US" sz="9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6967" marR="16967" marT="8557" marB="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charset="0"/>
                          <a:ea typeface="Times New Roman" charset="0"/>
                        </a:rPr>
                        <a:t>Optional - The latest time  (in UTC) at which all elements required for</a:t>
                      </a:r>
                      <a:r>
                        <a:rPr lang="en-US" sz="900" baseline="0" dirty="0">
                          <a:effectLst/>
                          <a:latin typeface="Times New Roman" charset="0"/>
                          <a:ea typeface="Times New Roman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Times New Roman" charset="0"/>
                          <a:ea typeface="Times New Roman" charset="0"/>
                        </a:rPr>
                        <a:t>the execution of the SLS Service Package can be</a:t>
                      </a:r>
                      <a:r>
                        <a:rPr lang="en-US" sz="900" baseline="0" dirty="0">
                          <a:effectLst/>
                          <a:latin typeface="Times New Roman" charset="0"/>
                          <a:ea typeface="Times New Roman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Times New Roman" charset="0"/>
                          <a:ea typeface="Times New Roman" charset="0"/>
                        </a:rPr>
                        <a:t>defined or redefined.</a:t>
                      </a:r>
                      <a:endParaRPr lang="en-US" sz="9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6967" marR="16967" marT="8557" marB="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 charset="0"/>
                          <a:ea typeface="Times New Roman" charset="0"/>
                        </a:rPr>
                        <a:t>CCSDS ASCII Time Code B </a:t>
                      </a:r>
                      <a:endParaRPr lang="en-US" sz="9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6967" marR="16967" marT="8557" marB="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 charset="0"/>
                          <a:ea typeface="Times New Roman" charset="0"/>
                        </a:rPr>
                        <a:t>UTC </a:t>
                      </a:r>
                      <a:endParaRPr lang="en-US" sz="9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6967" marR="16967" marT="8557" marB="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7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urier New" charset="0"/>
                          <a:ea typeface="Arial Unicode MS" charset="0"/>
                          <a:cs typeface="Times New Roman" charset="0"/>
                        </a:rPr>
                        <a:t>servicePackage-</a:t>
                      </a:r>
                      <a:endParaRPr lang="en-US" sz="90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urier New" charset="0"/>
                          <a:ea typeface="Arial Unicode MS" charset="0"/>
                          <a:cs typeface="Times New Roman" charset="0"/>
                        </a:rPr>
                        <a:t>ReadinessStatus</a:t>
                      </a:r>
                      <a:endParaRPr lang="en-US" sz="90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urier New" charset="0"/>
                          <a:ea typeface="Arial Unicode MS" charset="0"/>
                          <a:cs typeface="Times New Roman" charset="0"/>
                        </a:rPr>
                        <a:t> </a:t>
                      </a:r>
                      <a:endParaRPr lang="en-US" sz="9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6967" marR="16967" marT="8557" marB="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 charset="0"/>
                          <a:ea typeface="Times New Roman" charset="0"/>
                        </a:rPr>
                        <a:t>Optional - Summary status of the readiness of the Service</a:t>
                      </a:r>
                      <a:endParaRPr lang="en-US" sz="9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 charset="0"/>
                          <a:ea typeface="Times New Roman" charset="0"/>
                        </a:rPr>
                        <a:t>Package for execution. The values are:</a:t>
                      </a:r>
                      <a:endParaRPr lang="en-US" sz="9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 charset="0"/>
                          <a:ea typeface="Times New Roman" charset="0"/>
                        </a:rPr>
                        <a:t>– ‘ready’: All required Service Package </a:t>
                      </a:r>
                      <a:r>
                        <a:rPr lang="en-GB" sz="800" dirty="0" err="1">
                          <a:effectLst/>
                          <a:latin typeface="Times New Roman" charset="0"/>
                          <a:ea typeface="Times New Roman" charset="0"/>
                        </a:rPr>
                        <a:t>itemsare</a:t>
                      </a:r>
                      <a:r>
                        <a:rPr lang="en-GB" sz="800" dirty="0">
                          <a:effectLst/>
                          <a:latin typeface="Times New Roman" charset="0"/>
                          <a:ea typeface="Times New Roman" charset="0"/>
                        </a:rPr>
                        <a:t> currently defined;</a:t>
                      </a:r>
                      <a:endParaRPr lang="en-US" sz="9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 charset="0"/>
                          <a:ea typeface="Times New Roman" charset="0"/>
                        </a:rPr>
                        <a:t>– ‘not ready’: One or more required </a:t>
                      </a:r>
                      <a:r>
                        <a:rPr lang="en-GB" sz="800" dirty="0" err="1">
                          <a:effectLst/>
                          <a:latin typeface="Times New Roman" charset="0"/>
                          <a:ea typeface="Times New Roman" charset="0"/>
                        </a:rPr>
                        <a:t>ServicePackage</a:t>
                      </a:r>
                      <a:r>
                        <a:rPr lang="en-GB" sz="800" dirty="0">
                          <a:effectLst/>
                          <a:latin typeface="Times New Roman" charset="0"/>
                          <a:ea typeface="Times New Roman" charset="0"/>
                        </a:rPr>
                        <a:t> items must still be defined.</a:t>
                      </a:r>
                      <a:endParaRPr lang="en-US" sz="9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6967" marR="16967" marT="8557" marB="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 charset="0"/>
                          <a:ea typeface="Times New Roman" charset="0"/>
                        </a:rPr>
                        <a:t>Enum</a:t>
                      </a:r>
                      <a:endParaRPr lang="en-US" sz="9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6967" marR="16967" marT="8557" marB="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 charset="0"/>
                          <a:ea typeface="Times New Roman" charset="0"/>
                        </a:rPr>
                        <a:t>n/a</a:t>
                      </a:r>
                      <a:endParaRPr lang="en-US" sz="9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6967" marR="16967" marT="8557" marB="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77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ourier New" charset="0"/>
                          <a:ea typeface="Arial Unicode MS" charset="0"/>
                          <a:cs typeface="Times New Roman" charset="0"/>
                        </a:rPr>
                        <a:t>servicePackageStatus</a:t>
                      </a:r>
                      <a:endParaRPr lang="en-US" sz="9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6967" marR="16967" marT="8557" marB="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 charset="0"/>
                          <a:ea typeface="Times New Roman" charset="0"/>
                        </a:rPr>
                        <a:t>Optional -  This is used to indicate that the Service Package Result only addresses part of the Service Package Request.  This can be used for a long duration request, cross provider request</a:t>
                      </a:r>
                      <a:endParaRPr lang="en-US" sz="90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 charset="0"/>
                          <a:ea typeface="Times New Roman" charset="0"/>
                        </a:rPr>
                        <a:t>- ‘complete’: all services request are included in this result</a:t>
                      </a:r>
                      <a:endParaRPr lang="en-US" sz="90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 charset="0"/>
                          <a:ea typeface="Times New Roman" charset="0"/>
                        </a:rPr>
                        <a:t>- ‘partial’: not all services scheduled or to be scheduled from the request are included in this result</a:t>
                      </a:r>
                      <a:endParaRPr lang="en-US" sz="9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6967" marR="16967" marT="8557" marB="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 charset="0"/>
                          <a:ea typeface="Times New Roman" charset="0"/>
                        </a:rPr>
                        <a:t>Enum</a:t>
                      </a:r>
                      <a:endParaRPr lang="en-US" sz="9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6967" marR="16967" marT="8557" marB="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 charset="0"/>
                          <a:ea typeface="Times New Roman" charset="0"/>
                        </a:rPr>
                        <a:t>n/a</a:t>
                      </a:r>
                      <a:endParaRPr lang="en-US" sz="9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6967" marR="16967" marT="8557" marB="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421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ourier New" charset="0"/>
                          <a:ea typeface="Arial Unicode MS" charset="0"/>
                          <a:cs typeface="Times New Roman" charset="0"/>
                        </a:rPr>
                        <a:t>servicePackageResultType</a:t>
                      </a:r>
                      <a:endParaRPr lang="en-US" sz="9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6967" marR="16967" marT="8557" marB="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 charset="0"/>
                          <a:ea typeface="Times New Roman" charset="0"/>
                        </a:rPr>
                        <a:t>Optional – This is used to provide context as to the reason why the result is was generated:</a:t>
                      </a:r>
                      <a:endParaRPr lang="en-US" sz="9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 charset="0"/>
                          <a:ea typeface="Times New Roman" charset="0"/>
                        </a:rPr>
                        <a:t>-‘new’: used for results generated by a new service package request</a:t>
                      </a:r>
                      <a:endParaRPr lang="en-US" sz="9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 charset="0"/>
                          <a:ea typeface="Times New Roman" charset="0"/>
                        </a:rPr>
                        <a:t>-‘update’: used for results generated by an update service package request</a:t>
                      </a:r>
                      <a:endParaRPr lang="en-US" sz="9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 charset="0"/>
                          <a:ea typeface="Times New Roman" charset="0"/>
                        </a:rPr>
                        <a:t>-‘alternate’: used for results generated by a select alternate service package request</a:t>
                      </a:r>
                      <a:endParaRPr lang="en-US" sz="9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 charset="0"/>
                          <a:ea typeface="Times New Roman" charset="0"/>
                        </a:rPr>
                        <a:t>-‘flexibility change’: used for results generated by a service package change initiated by the service provider within flexibility of the request</a:t>
                      </a:r>
                      <a:endParaRPr lang="en-US" sz="9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6967" marR="16967" marT="8557" marB="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 charset="0"/>
                          <a:ea typeface="Times New Roman" charset="0"/>
                        </a:rPr>
                        <a:t>Enum</a:t>
                      </a:r>
                      <a:endParaRPr lang="en-US" sz="9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6967" marR="16967" marT="8557" marB="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 charset="0"/>
                          <a:ea typeface="Times New Roman" charset="0"/>
                        </a:rPr>
                        <a:t>n/a</a:t>
                      </a:r>
                      <a:endParaRPr lang="en-US" sz="9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6967" marR="16967" marT="8557" marB="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5" t="50438" r="7857" b="30886"/>
          <a:stretch/>
        </p:blipFill>
        <p:spPr>
          <a:xfrm>
            <a:off x="5572725" y="1290664"/>
            <a:ext cx="3502695" cy="16011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9" t="68670" r="6868" b="9554"/>
          <a:stretch/>
        </p:blipFill>
        <p:spPr>
          <a:xfrm>
            <a:off x="7075170" y="2891790"/>
            <a:ext cx="206883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5677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7181850" cy="611188"/>
          </a:xfrm>
        </p:spPr>
        <p:txBody>
          <a:bodyPr/>
          <a:lstStyle/>
          <a:p>
            <a:r>
              <a:rPr lang="en-US" altLang="en-US" sz="2000" b="0" dirty="0">
                <a:ea typeface="MS PGothic" charset="-128"/>
              </a:rPr>
              <a:t>Service Package Result: </a:t>
            </a:r>
            <a:r>
              <a:rPr lang="en-US" altLang="en-US" sz="2000" b="0" dirty="0" err="1">
                <a:ea typeface="MS PGothic" charset="-128"/>
              </a:rPr>
              <a:t>ScenarioDetails</a:t>
            </a:r>
            <a:r>
              <a:rPr lang="en-US" altLang="en-US" sz="2000" b="0" dirty="0">
                <a:ea typeface="MS PGothic" charset="-128"/>
              </a:rPr>
              <a:t> Class</a:t>
            </a:r>
            <a:br>
              <a:rPr lang="en-US" altLang="en-US" sz="2000" b="0" dirty="0">
                <a:ea typeface="MS PGothic" charset="-128"/>
              </a:rPr>
            </a:br>
            <a:r>
              <a:rPr lang="en-US" altLang="en-US" sz="2000" b="0" dirty="0">
                <a:ea typeface="MS PGothic" charset="-128"/>
              </a:rPr>
              <a:t>                                         </a:t>
            </a:r>
            <a:r>
              <a:rPr lang="en-US" altLang="en-US" sz="2000" b="0" dirty="0" err="1">
                <a:ea typeface="MS PGothic" charset="-128"/>
              </a:rPr>
              <a:t>trajectoryXref</a:t>
            </a:r>
            <a:r>
              <a:rPr lang="en-US" altLang="en-US" sz="2000" b="0" dirty="0">
                <a:ea typeface="MS PGothic" charset="-128"/>
              </a:rPr>
              <a:t> Class</a:t>
            </a:r>
            <a:endParaRPr lang="en-US" altLang="en-US" sz="2000" dirty="0">
              <a:ea typeface="MS PGothic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138" y="1089270"/>
            <a:ext cx="209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Optional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5" t="50438" r="7857" b="30886"/>
          <a:stretch/>
        </p:blipFill>
        <p:spPr>
          <a:xfrm>
            <a:off x="5572725" y="1290664"/>
            <a:ext cx="3502695" cy="16011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9" t="68670" r="6868" b="9554"/>
          <a:stretch/>
        </p:blipFill>
        <p:spPr>
          <a:xfrm>
            <a:off x="7075170" y="2891790"/>
            <a:ext cx="2068830" cy="18669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620088"/>
              </p:ext>
            </p:extLst>
          </p:nvPr>
        </p:nvGraphicFramePr>
        <p:xfrm>
          <a:off x="229138" y="1427824"/>
          <a:ext cx="6187122" cy="1936004"/>
        </p:xfrm>
        <a:graphic>
          <a:graphicData uri="http://schemas.openxmlformats.org/drawingml/2006/table">
            <a:tbl>
              <a:tblPr firstRow="1" firstCol="1" bandRow="1"/>
              <a:tblGrid>
                <a:gridCol w="87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1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259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 charset="0"/>
                          <a:ea typeface="Times New Roman" charset="0"/>
                        </a:rPr>
                        <a:t>Parameter</a:t>
                      </a:r>
                      <a:endParaRPr lang="en-US" sz="105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 charset="0"/>
                          <a:ea typeface="Times New Roman" charset="0"/>
                        </a:rPr>
                        <a:t>Description</a:t>
                      </a:r>
                      <a:endParaRPr lang="en-US" sz="105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 charset="0"/>
                          <a:ea typeface="Times New Roman" charset="0"/>
                        </a:rPr>
                        <a:t>Data Type</a:t>
                      </a:r>
                      <a:endParaRPr lang="en-US" sz="105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 charset="0"/>
                          <a:ea typeface="Times New Roman" charset="0"/>
                        </a:rPr>
                        <a:t>Data Units</a:t>
                      </a:r>
                      <a:endParaRPr lang="en-US" sz="105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15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ourier New" charset="0"/>
                          <a:ea typeface="Arial Unicode MS" charset="0"/>
                          <a:cs typeface="Times New Roman" charset="0"/>
                        </a:rPr>
                        <a:t>scenarioID</a:t>
                      </a:r>
                      <a:endParaRPr lang="en-US" sz="105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charset="0"/>
                          <a:ea typeface="Times New Roman" charset="0"/>
                        </a:rPr>
                        <a:t>Mandatory parameter.</a:t>
                      </a:r>
                      <a:br>
                        <a:rPr lang="en-GB" sz="1000" dirty="0">
                          <a:effectLst/>
                          <a:latin typeface="Times New Roman" charset="0"/>
                          <a:ea typeface="Times New Roman" charset="0"/>
                        </a:rPr>
                      </a:br>
                      <a:r>
                        <a:rPr lang="en-GB" sz="1000" dirty="0">
                          <a:effectLst/>
                          <a:latin typeface="Times New Roman" charset="0"/>
                          <a:ea typeface="Times New Roman" charset="0"/>
                        </a:rPr>
                        <a:t>This parameter is be used to specify the scenario to which the Service Package belongs. </a:t>
                      </a:r>
                      <a:r>
                        <a:rPr lang="en-US" sz="1050" baseline="0" dirty="0">
                          <a:effectLst/>
                          <a:latin typeface="Times New Roman" charset="0"/>
                          <a:ea typeface="Times New Roman" charset="0"/>
                        </a:rPr>
                        <a:t> </a:t>
                      </a:r>
                      <a:r>
                        <a:rPr lang="en-GB" sz="1000" dirty="0">
                          <a:effectLst/>
                          <a:latin typeface="Times New Roman" charset="0"/>
                          <a:ea typeface="Times New Roman" charset="0"/>
                        </a:rPr>
                        <a:t>This is defined by the request submitter and must uniquely (for that user) define the scenario to be used.</a:t>
                      </a:r>
                      <a:endParaRPr lang="en-US" sz="105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charset="0"/>
                          <a:ea typeface="Times New Roman" charset="0"/>
                        </a:rPr>
                        <a:t>xsd:string</a:t>
                      </a:r>
                      <a:endParaRPr lang="en-US" sz="105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charset="0"/>
                          <a:ea typeface="Times New Roman" charset="0"/>
                        </a:rPr>
                        <a:t>n/a</a:t>
                      </a:r>
                      <a:endParaRPr lang="en-US" sz="105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83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  <a:latin typeface="Courier New" charset="0"/>
                          <a:ea typeface="Arial Unicode MS" charset="0"/>
                          <a:cs typeface="Times New Roman" charset="0"/>
                        </a:rPr>
                        <a:t>primeServiceReqtIDXRef</a:t>
                      </a:r>
                      <a:endParaRPr lang="en-US" sz="105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charset="0"/>
                          <a:ea typeface="Times New Roman" charset="0"/>
                        </a:rPr>
                        <a:t>Mandatory parameter.</a:t>
                      </a:r>
                      <a:br>
                        <a:rPr lang="en-GB" sz="1000">
                          <a:effectLst/>
                          <a:latin typeface="Times New Roman" charset="0"/>
                          <a:ea typeface="Times New Roman" charset="0"/>
                        </a:rPr>
                      </a:br>
                      <a:r>
                        <a:rPr lang="en-GB" sz="1000">
                          <a:effectLst/>
                          <a:latin typeface="Times New Roman" charset="0"/>
                          <a:ea typeface="Times New Roman" charset="0"/>
                        </a:rPr>
                        <a:t>This parameter is used to specify the scenario ID of the Service Package containing the services that will be configured to support the </a:t>
                      </a:r>
                      <a:r>
                        <a:rPr lang="en-US" sz="1000">
                          <a:effectLst/>
                          <a:latin typeface="Times New Roman" charset="0"/>
                          <a:ea typeface="Times New Roman" charset="0"/>
                        </a:rPr>
                        <a:t>space link carrier(s)</a:t>
                      </a:r>
                      <a:endParaRPr lang="en-US" sz="105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charset="0"/>
                          <a:ea typeface="Times New Roman" charset="0"/>
                        </a:rPr>
                        <a:t> </a:t>
                      </a:r>
                      <a:endParaRPr lang="en-US" sz="105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charset="0"/>
                          <a:ea typeface="Times New Roman" charset="0"/>
                        </a:rPr>
                        <a:t> </a:t>
                      </a:r>
                      <a:endParaRPr lang="en-US" sz="105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152326"/>
              </p:ext>
            </p:extLst>
          </p:nvPr>
        </p:nvGraphicFramePr>
        <p:xfrm>
          <a:off x="187448" y="4489746"/>
          <a:ext cx="6228812" cy="1301480"/>
        </p:xfrm>
        <a:graphic>
          <a:graphicData uri="http://schemas.openxmlformats.org/drawingml/2006/table">
            <a:tbl>
              <a:tblPr firstRow="1" firstCol="1" bandRow="1"/>
              <a:tblGrid>
                <a:gridCol w="140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5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7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170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 charset="0"/>
                          <a:ea typeface="Times New Roman" charset="0"/>
                        </a:rPr>
                        <a:t>Parameter</a:t>
                      </a:r>
                      <a:endParaRPr lang="en-US" sz="105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 charset="0"/>
                          <a:ea typeface="Times New Roman" charset="0"/>
                        </a:rPr>
                        <a:t>Description</a:t>
                      </a:r>
                      <a:endParaRPr lang="en-US" sz="105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charset="0"/>
                          <a:ea typeface="Times New Roman" charset="0"/>
                        </a:rPr>
                        <a:t>Data Type</a:t>
                      </a:r>
                      <a:endParaRPr lang="en-US" sz="105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 charset="0"/>
                          <a:ea typeface="Times New Roman" charset="0"/>
                        </a:rPr>
                        <a:t>Data Units</a:t>
                      </a:r>
                      <a:endParaRPr lang="en-US" sz="105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8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  <a:latin typeface="Courier New" charset="0"/>
                          <a:ea typeface="Arial Unicode MS" charset="0"/>
                          <a:cs typeface="Times New Roman" charset="0"/>
                        </a:rPr>
                        <a:t>trajectoryXRef</a:t>
                      </a:r>
                      <a:endParaRPr lang="en-US" sz="105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charset="0"/>
                          <a:ea typeface="Times New Roman" charset="0"/>
                        </a:rPr>
                        <a:t>This is used to specify a reference to the trajectory that the </a:t>
                      </a:r>
                      <a:r>
                        <a:rPr lang="en-GB" sz="1000">
                          <a:effectLst/>
                          <a:latin typeface="Courier New" charset="0"/>
                          <a:ea typeface="Arial Unicode MS" charset="0"/>
                          <a:cs typeface="Times New Roman" charset="0"/>
                        </a:rPr>
                        <a:t>provider </a:t>
                      </a:r>
                      <a:r>
                        <a:rPr lang="en-GB" sz="1000">
                          <a:effectLst/>
                          <a:latin typeface="Times New Roman" charset="0"/>
                          <a:ea typeface="Times New Roman" charset="0"/>
                        </a:rPr>
                        <a:t>will used to configure and execute the Service Package</a:t>
                      </a:r>
                      <a:endParaRPr lang="en-US" sz="105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charset="0"/>
                          <a:ea typeface="Times New Roman" charset="0"/>
                        </a:rPr>
                        <a:t>xsd:string</a:t>
                      </a:r>
                      <a:endParaRPr lang="en-US" sz="105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charset="0"/>
                          <a:ea typeface="Times New Roman" charset="0"/>
                        </a:rPr>
                        <a:t>n/a</a:t>
                      </a:r>
                      <a:endParaRPr lang="en-US" sz="105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7448" y="4138274"/>
            <a:ext cx="209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22870053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7181850" cy="611188"/>
          </a:xfrm>
        </p:spPr>
        <p:txBody>
          <a:bodyPr/>
          <a:lstStyle/>
          <a:p>
            <a:r>
              <a:rPr lang="en-US" altLang="en-US" sz="2000" b="0" dirty="0">
                <a:ea typeface="MS PGothic" charset="-128"/>
              </a:rPr>
              <a:t>Service Package Result Scope</a:t>
            </a:r>
            <a:endParaRPr lang="en-US" altLang="en-US" sz="2000" dirty="0">
              <a:ea typeface="MS PGothic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174750"/>
            <a:ext cx="8763000" cy="4622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7181850" cy="611188"/>
          </a:xfrm>
        </p:spPr>
        <p:txBody>
          <a:bodyPr/>
          <a:lstStyle/>
          <a:p>
            <a:r>
              <a:rPr lang="en-US" altLang="en-US" sz="2000" b="0" dirty="0">
                <a:ea typeface="MS PGothic" charset="-128"/>
              </a:rPr>
              <a:t>Service Package Result Scope: Terse Mode</a:t>
            </a:r>
            <a:endParaRPr lang="en-US" altLang="en-US" sz="2000" dirty="0">
              <a:ea typeface="MS PGothic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130300"/>
            <a:ext cx="88773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5257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7181850" cy="611188"/>
          </a:xfrm>
        </p:spPr>
        <p:txBody>
          <a:bodyPr/>
          <a:lstStyle/>
          <a:p>
            <a:r>
              <a:rPr lang="en-US" altLang="en-US" sz="2000" b="0" dirty="0">
                <a:ea typeface="MS PGothic" charset="-128"/>
              </a:rPr>
              <a:t>Service Package Result Scope: Verbose Mode</a:t>
            </a:r>
            <a:endParaRPr lang="en-US" altLang="en-US" sz="2000" dirty="0">
              <a:ea typeface="MS PGothic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567180"/>
            <a:ext cx="87503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891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66" y="166627"/>
            <a:ext cx="6227763" cy="611188"/>
          </a:xfrm>
        </p:spPr>
        <p:txBody>
          <a:bodyPr/>
          <a:lstStyle/>
          <a:p>
            <a:r>
              <a:rPr lang="en-US" dirty="0"/>
              <a:t>Service Package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D63705-558E-C546-A4D2-3DB8A32975E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0"/>
          <a:stretch/>
        </p:blipFill>
        <p:spPr>
          <a:xfrm>
            <a:off x="889000" y="1051560"/>
            <a:ext cx="7347857" cy="580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5468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0"/>
          <a:stretch/>
        </p:blipFill>
        <p:spPr>
          <a:xfrm>
            <a:off x="889000" y="1051560"/>
            <a:ext cx="7347857" cy="5806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66" y="166627"/>
            <a:ext cx="6227763" cy="611188"/>
          </a:xfrm>
        </p:spPr>
        <p:txBody>
          <a:bodyPr/>
          <a:lstStyle/>
          <a:p>
            <a:r>
              <a:rPr lang="en-US" dirty="0"/>
              <a:t>Service Package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D63705-558E-C546-A4D2-3DB8A32975E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22" name="Rounded Rectangle 21"/>
          <p:cNvSpPr/>
          <p:nvPr/>
        </p:nvSpPr>
        <p:spPr bwMode="auto">
          <a:xfrm>
            <a:off x="1639754" y="4457700"/>
            <a:ext cx="1992630" cy="1364345"/>
          </a:xfrm>
          <a:prstGeom prst="roundRect">
            <a:avLst/>
          </a:prstGeom>
          <a:noFill/>
          <a:ln w="28575" cap="flat" cmpd="sng" algn="ctr">
            <a:solidFill>
              <a:srgbClr val="FF1B17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ounded Rectangle 19"/>
          <p:cNvSpPr/>
          <p:nvPr/>
        </p:nvSpPr>
        <p:spPr bwMode="auto">
          <a:xfrm>
            <a:off x="3762703" y="4457700"/>
            <a:ext cx="4205787" cy="2240280"/>
          </a:xfrm>
          <a:prstGeom prst="roundRect">
            <a:avLst/>
          </a:prstGeom>
          <a:noFill/>
          <a:ln w="28575" cap="flat" cmpd="sng" algn="ctr">
            <a:solidFill>
              <a:srgbClr val="FF1B17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ounded Rectangle 24"/>
          <p:cNvSpPr/>
          <p:nvPr/>
        </p:nvSpPr>
        <p:spPr bwMode="auto">
          <a:xfrm>
            <a:off x="5002924" y="1723698"/>
            <a:ext cx="2965566" cy="861848"/>
          </a:xfrm>
          <a:prstGeom prst="roundRect">
            <a:avLst/>
          </a:prstGeom>
          <a:noFill/>
          <a:ln w="28575" cap="flat" cmpd="sng" algn="ctr">
            <a:solidFill>
              <a:srgbClr val="FF1B17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Callout 2 12"/>
          <p:cNvSpPr/>
          <p:nvPr/>
        </p:nvSpPr>
        <p:spPr bwMode="auto">
          <a:xfrm>
            <a:off x="117662" y="4457700"/>
            <a:ext cx="963744" cy="1325880"/>
          </a:xfrm>
          <a:prstGeom prst="borderCallout2">
            <a:avLst>
              <a:gd name="adj1" fmla="val 10129"/>
              <a:gd name="adj2" fmla="val 98407"/>
              <a:gd name="adj3" fmla="val 9267"/>
              <a:gd name="adj4" fmla="val 142257"/>
              <a:gd name="adj5" fmla="val 19396"/>
              <a:gd name="adj6" fmla="val 157325"/>
            </a:avLst>
          </a:prstGeom>
          <a:solidFill>
            <a:srgbClr val="FFFFFF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Verbose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tx1"/>
                </a:solidFill>
              </a:rPr>
              <a:t>Info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Line Callout 2 25"/>
          <p:cNvSpPr/>
          <p:nvPr/>
        </p:nvSpPr>
        <p:spPr bwMode="auto">
          <a:xfrm>
            <a:off x="8202667" y="4457700"/>
            <a:ext cx="773507" cy="1325880"/>
          </a:xfrm>
          <a:prstGeom prst="borderCallout2">
            <a:avLst>
              <a:gd name="adj1" fmla="val 4620"/>
              <a:gd name="adj2" fmla="val -31"/>
              <a:gd name="adj3" fmla="val -8648"/>
              <a:gd name="adj4" fmla="val -32563"/>
              <a:gd name="adj5" fmla="val 2709"/>
              <a:gd name="adj6" fmla="val -52004"/>
            </a:avLst>
          </a:prstGeom>
          <a:solidFill>
            <a:srgbClr val="FFFFFF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Min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(terse)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tx1"/>
                </a:solidFill>
              </a:rPr>
              <a:t>Info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Line Callout 2 26"/>
          <p:cNvSpPr/>
          <p:nvPr/>
        </p:nvSpPr>
        <p:spPr bwMode="auto">
          <a:xfrm>
            <a:off x="8114852" y="1477589"/>
            <a:ext cx="949138" cy="1213060"/>
          </a:xfrm>
          <a:prstGeom prst="borderCallout2">
            <a:avLst>
              <a:gd name="adj1" fmla="val 20474"/>
              <a:gd name="adj2" fmla="val -31"/>
              <a:gd name="adj3" fmla="val 23060"/>
              <a:gd name="adj4" fmla="val -12021"/>
              <a:gd name="adj5" fmla="val 49425"/>
              <a:gd name="adj6" fmla="val -15327"/>
            </a:avLst>
          </a:prstGeom>
          <a:solidFill>
            <a:srgbClr val="FFFFFF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Service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tx1"/>
                </a:solidFill>
              </a:rPr>
              <a:t>Package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tx1"/>
                </a:solidFill>
              </a:rPr>
              <a:t>Request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tx1"/>
                </a:solidFill>
              </a:rPr>
              <a:t>Info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145292" y="2690649"/>
            <a:ext cx="6823198" cy="1492307"/>
          </a:xfrm>
          <a:prstGeom prst="roundRect">
            <a:avLst/>
          </a:prstGeom>
          <a:noFill/>
          <a:ln w="28575" cap="flat" cmpd="sng" algn="ctr">
            <a:solidFill>
              <a:srgbClr val="FF1B17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Callout 2 13"/>
          <p:cNvSpPr/>
          <p:nvPr/>
        </p:nvSpPr>
        <p:spPr bwMode="auto">
          <a:xfrm>
            <a:off x="8134126" y="2898189"/>
            <a:ext cx="949138" cy="1213060"/>
          </a:xfrm>
          <a:prstGeom prst="borderCallout2">
            <a:avLst>
              <a:gd name="adj1" fmla="val 20474"/>
              <a:gd name="adj2" fmla="val -31"/>
              <a:gd name="adj3" fmla="val 23060"/>
              <a:gd name="adj4" fmla="val -12021"/>
              <a:gd name="adj5" fmla="val 49425"/>
              <a:gd name="adj6" fmla="val -15327"/>
            </a:avLst>
          </a:prstGeom>
          <a:solidFill>
            <a:srgbClr val="FFFFFF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Service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tx1"/>
                </a:solidFill>
              </a:rPr>
              <a:t>Package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tx1"/>
                </a:solidFill>
              </a:rPr>
              <a:t>Info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240402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7181850" cy="611188"/>
          </a:xfrm>
        </p:spPr>
        <p:txBody>
          <a:bodyPr/>
          <a:lstStyle/>
          <a:p>
            <a:r>
              <a:rPr lang="en-US" altLang="en-US" sz="2000" b="0" dirty="0">
                <a:ea typeface="MS PGothic" charset="-128"/>
              </a:rPr>
              <a:t>Service Package Result: </a:t>
            </a:r>
            <a:r>
              <a:rPr lang="en-US" altLang="en-US" sz="2000" b="0" dirty="0" err="1">
                <a:ea typeface="MS PGothic" charset="-128"/>
              </a:rPr>
              <a:t>ServicePkgResultHeader</a:t>
            </a:r>
            <a:r>
              <a:rPr lang="en-US" altLang="en-US" sz="2000" b="0" dirty="0">
                <a:ea typeface="MS PGothic" charset="-128"/>
              </a:rPr>
              <a:t> Class</a:t>
            </a:r>
            <a:endParaRPr lang="en-US" altLang="en-US" sz="2000" dirty="0">
              <a:ea typeface="MS PGothic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716" y="1047972"/>
            <a:ext cx="8567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Mandatory - Status of the result is used to identify the various phases and use cases for which the results are generated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15586" r="57953" b="58092"/>
          <a:stretch/>
        </p:blipFill>
        <p:spPr>
          <a:xfrm>
            <a:off x="5179427" y="1809181"/>
            <a:ext cx="3617416" cy="362505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235011"/>
              </p:ext>
            </p:extLst>
          </p:nvPr>
        </p:nvGraphicFramePr>
        <p:xfrm>
          <a:off x="291311" y="1809182"/>
          <a:ext cx="4324220" cy="3051592"/>
        </p:xfrm>
        <a:graphic>
          <a:graphicData uri="http://schemas.openxmlformats.org/drawingml/2006/table">
            <a:tbl>
              <a:tblPr firstRow="1" firstCol="1" bandRow="1"/>
              <a:tblGrid>
                <a:gridCol w="648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446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Times New Roman" charset="0"/>
                          <a:ea typeface="Times New Roman" charset="0"/>
                        </a:rPr>
                        <a:t>Parameter</a:t>
                      </a:r>
                      <a:endParaRPr lang="en-US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Times New Roman" charset="0"/>
                          <a:ea typeface="Times New Roman" charset="0"/>
                        </a:rPr>
                        <a:t>Description</a:t>
                      </a:r>
                      <a:endParaRPr lang="en-US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>
                          <a:effectLst/>
                          <a:latin typeface="Times New Roman" charset="0"/>
                          <a:ea typeface="Times New Roman" charset="0"/>
                        </a:rPr>
                        <a:t>Data Type</a:t>
                      </a:r>
                      <a:endParaRPr lang="en-US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>
                          <a:effectLst/>
                          <a:latin typeface="Times New Roman" charset="0"/>
                          <a:ea typeface="Times New Roman" charset="0"/>
                        </a:rPr>
                        <a:t>Data Units</a:t>
                      </a:r>
                      <a:endParaRPr lang="en-US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388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ourier New" charset="0"/>
                          <a:ea typeface="Arial Unicode MS" charset="0"/>
                          <a:cs typeface="Times New Roman" charset="0"/>
                        </a:rPr>
                        <a:t>Status</a:t>
                      </a:r>
                      <a:endParaRPr lang="en-US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Times New Roman" charset="0"/>
                          <a:ea typeface="Times New Roman" charset="0"/>
                        </a:rPr>
                        <a:t>The status of the Service Package Result.</a:t>
                      </a:r>
                      <a:endParaRPr lang="en-US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Times New Roman" charset="0"/>
                          <a:ea typeface="Times New Roman" charset="0"/>
                        </a:rPr>
                        <a:t>Enumeration</a:t>
                      </a:r>
                      <a:endParaRPr lang="en-US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Times New Roman" charset="0"/>
                          <a:ea typeface="Times New Roman" charset="0"/>
                        </a:rPr>
                        <a:t>The following values are permitted</a:t>
                      </a:r>
                      <a:endParaRPr lang="en-US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charset="0"/>
                        <a:buChar char="–"/>
                      </a:pPr>
                      <a:r>
                        <a:rPr lang="en-GB" sz="1050" dirty="0">
                          <a:effectLst/>
                          <a:latin typeface="Times New Roman" charset="0"/>
                          <a:ea typeface="Times New Roman" charset="0"/>
                        </a:rPr>
                        <a:t>TEST</a:t>
                      </a:r>
                      <a:br>
                        <a:rPr lang="en-GB" sz="1050" dirty="0">
                          <a:effectLst/>
                          <a:latin typeface="Times New Roman" charset="0"/>
                          <a:ea typeface="Times New Roman" charset="0"/>
                        </a:rPr>
                      </a:br>
                      <a:r>
                        <a:rPr lang="en-GB" sz="1050" dirty="0">
                          <a:effectLst/>
                          <a:latin typeface="Times New Roman" charset="0"/>
                          <a:ea typeface="Times New Roman" charset="0"/>
                        </a:rPr>
                        <a:t>indicates that the service package result has been generated for test purposes only.</a:t>
                      </a:r>
                      <a:endParaRPr lang="en-US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charset="0"/>
                        <a:buChar char="–"/>
                      </a:pPr>
                      <a:r>
                        <a:rPr lang="en-GB" sz="1050" dirty="0">
                          <a:effectLst/>
                          <a:latin typeface="Times New Roman" charset="0"/>
                          <a:ea typeface="Times New Roman" charset="0"/>
                        </a:rPr>
                        <a:t>PROVISIONAL </a:t>
                      </a:r>
                      <a:br>
                        <a:rPr lang="en-GB" sz="1050" dirty="0">
                          <a:effectLst/>
                          <a:latin typeface="Times New Roman" charset="0"/>
                          <a:ea typeface="Times New Roman" charset="0"/>
                        </a:rPr>
                      </a:br>
                      <a:r>
                        <a:rPr lang="en-GB" sz="1050" dirty="0">
                          <a:effectLst/>
                          <a:latin typeface="Times New Roman" charset="0"/>
                          <a:ea typeface="Times New Roman" charset="0"/>
                        </a:rPr>
                        <a:t>indicates that the service package result is provisional and may still be subject to change.</a:t>
                      </a:r>
                      <a:endParaRPr lang="en-US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charset="0"/>
                        <a:buChar char="–"/>
                      </a:pPr>
                      <a:r>
                        <a:rPr lang="en-GB" sz="1050" dirty="0">
                          <a:effectLst/>
                          <a:latin typeface="Times New Roman" charset="0"/>
                          <a:ea typeface="Times New Roman" charset="0"/>
                        </a:rPr>
                        <a:t>OPERATIONAL </a:t>
                      </a:r>
                      <a:br>
                        <a:rPr lang="en-GB" sz="1050" dirty="0">
                          <a:effectLst/>
                          <a:latin typeface="Times New Roman" charset="0"/>
                          <a:ea typeface="Times New Roman" charset="0"/>
                        </a:rPr>
                      </a:br>
                      <a:r>
                        <a:rPr lang="en-GB" sz="1050" dirty="0">
                          <a:effectLst/>
                          <a:latin typeface="Times New Roman" charset="0"/>
                          <a:ea typeface="Times New Roman" charset="0"/>
                        </a:rPr>
                        <a:t>indicates that this is an operational service package result.</a:t>
                      </a:r>
                      <a:endParaRPr lang="en-US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Times New Roman" charset="0"/>
                          <a:ea typeface="Times New Roman" charset="0"/>
                        </a:rPr>
                        <a:t> n/a</a:t>
                      </a:r>
                      <a:endParaRPr lang="en-US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0881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7181850" cy="611188"/>
          </a:xfrm>
        </p:spPr>
        <p:txBody>
          <a:bodyPr/>
          <a:lstStyle/>
          <a:p>
            <a:r>
              <a:rPr lang="en-US" altLang="en-US" sz="2000" b="0" dirty="0">
                <a:ea typeface="MS PGothic" charset="-128"/>
              </a:rPr>
              <a:t>Service Package Result: </a:t>
            </a:r>
            <a:r>
              <a:rPr lang="en-US" altLang="en-US" sz="2000" b="0" dirty="0" err="1">
                <a:ea typeface="MS PGothic" charset="-128"/>
              </a:rPr>
              <a:t>ServicePkgResultEntity</a:t>
            </a:r>
            <a:r>
              <a:rPr lang="en-US" altLang="en-US" sz="2000" b="0" dirty="0">
                <a:ea typeface="MS PGothic" charset="-128"/>
              </a:rPr>
              <a:t> Class</a:t>
            </a:r>
            <a:endParaRPr lang="en-US" altLang="en-US" sz="2000" dirty="0">
              <a:ea typeface="MS PGothic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50" y="1200409"/>
            <a:ext cx="209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Mandatory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1" t="16106" r="33988" b="61482"/>
          <a:stretch/>
        </p:blipFill>
        <p:spPr>
          <a:xfrm>
            <a:off x="5177790" y="1785615"/>
            <a:ext cx="3166110" cy="330327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005000"/>
              </p:ext>
            </p:extLst>
          </p:nvPr>
        </p:nvGraphicFramePr>
        <p:xfrm>
          <a:off x="120418" y="1785615"/>
          <a:ext cx="4611602" cy="1710820"/>
        </p:xfrm>
        <a:graphic>
          <a:graphicData uri="http://schemas.openxmlformats.org/drawingml/2006/table">
            <a:tbl>
              <a:tblPr firstRow="1" firstCol="1" bandRow="1"/>
              <a:tblGrid>
                <a:gridCol w="137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170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>
                          <a:effectLst/>
                          <a:latin typeface="Times New Roman" charset="0"/>
                          <a:ea typeface="Times New Roman" charset="0"/>
                        </a:rPr>
                        <a:t>Parameter</a:t>
                      </a:r>
                      <a:endParaRPr lang="en-US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>
                          <a:effectLst/>
                          <a:latin typeface="Times New Roman" charset="0"/>
                          <a:ea typeface="Times New Roman" charset="0"/>
                        </a:rPr>
                        <a:t>Description</a:t>
                      </a:r>
                      <a:endParaRPr lang="en-US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>
                          <a:effectLst/>
                          <a:latin typeface="Times New Roman" charset="0"/>
                          <a:ea typeface="Times New Roman" charset="0"/>
                        </a:rPr>
                        <a:t>Data Type</a:t>
                      </a:r>
                      <a:endParaRPr lang="en-US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>
                          <a:effectLst/>
                          <a:latin typeface="Times New Roman" charset="0"/>
                          <a:ea typeface="Times New Roman" charset="0"/>
                        </a:rPr>
                        <a:t>Data Units</a:t>
                      </a:r>
                      <a:endParaRPr lang="en-US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47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Courier New" charset="0"/>
                          <a:ea typeface="Arial Unicode MS" charset="0"/>
                          <a:cs typeface="Times New Roman" charset="0"/>
                        </a:rPr>
                        <a:t>srvMgtEntityType</a:t>
                      </a:r>
                      <a:endParaRPr lang="en-US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Times New Roman" charset="0"/>
                          <a:ea typeface="Times New Roman" charset="0"/>
                        </a:rPr>
                        <a:t>See Table A-1.</a:t>
                      </a:r>
                      <a:r>
                        <a:rPr lang="en-GB" sz="1100">
                          <a:effectLst/>
                          <a:latin typeface="Times New Roman" charset="0"/>
                          <a:ea typeface="Times New Roman" charset="0"/>
                        </a:rPr>
                        <a:t> </a:t>
                      </a:r>
                      <a:r>
                        <a:rPr lang="en-GB" sz="1050">
                          <a:effectLst/>
                          <a:latin typeface="Times New Roman" charset="0"/>
                          <a:ea typeface="Times New Roman" charset="0"/>
                        </a:rPr>
                        <a:t>of reference [7].</a:t>
                      </a:r>
                      <a:endParaRPr lang="en-US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Times New Roman" charset="0"/>
                          <a:ea typeface="Times New Roman" charset="0"/>
                        </a:rPr>
                        <a:t>Xsd:string — For the service package result the only permitted value for this parameter is the string</a:t>
                      </a:r>
                      <a:endParaRPr lang="en-US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charset="0"/>
                        <a:buChar char="–"/>
                        <a:tabLst>
                          <a:tab pos="228600" algn="l"/>
                        </a:tabLst>
                      </a:pPr>
                      <a:r>
                        <a:rPr lang="en-GB" sz="1050">
                          <a:effectLst/>
                          <a:latin typeface="Times New Roman" charset="0"/>
                          <a:ea typeface="Times New Roman" charset="0"/>
                        </a:rPr>
                        <a:t>“SERVICE PACKAGE RESULT”</a:t>
                      </a:r>
                      <a:endParaRPr lang="en-US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Times New Roman" charset="0"/>
                          <a:ea typeface="Times New Roman" charset="0"/>
                        </a:rPr>
                        <a:t>See Table A-1.</a:t>
                      </a:r>
                      <a:r>
                        <a:rPr lang="en-GB" sz="1100" dirty="0">
                          <a:effectLst/>
                          <a:latin typeface="Times New Roman" charset="0"/>
                          <a:ea typeface="Times New Roman" charset="0"/>
                        </a:rPr>
                        <a:t> </a:t>
                      </a:r>
                      <a:r>
                        <a:rPr lang="en-GB" sz="1050" dirty="0">
                          <a:effectLst/>
                          <a:latin typeface="Times New Roman" charset="0"/>
                          <a:ea typeface="Times New Roman" charset="0"/>
                        </a:rPr>
                        <a:t>of ref. [7].</a:t>
                      </a:r>
                      <a:endParaRPr lang="en-US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11806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872518"/>
              </p:ext>
            </p:extLst>
          </p:nvPr>
        </p:nvGraphicFramePr>
        <p:xfrm>
          <a:off x="107950" y="5324080"/>
          <a:ext cx="5481319" cy="1166912"/>
        </p:xfrm>
        <a:graphic>
          <a:graphicData uri="http://schemas.openxmlformats.org/drawingml/2006/table">
            <a:tbl>
              <a:tblPr firstRow="1" firstCol="1" bandRow="1"/>
              <a:tblGrid>
                <a:gridCol w="884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7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85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 charset="0"/>
                          <a:ea typeface="Times New Roman" charset="0"/>
                        </a:rPr>
                        <a:t>Parameter</a:t>
                      </a:r>
                      <a:endParaRPr lang="en-US" sz="105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charset="0"/>
                          <a:ea typeface="Times New Roman" charset="0"/>
                        </a:rPr>
                        <a:t>Description</a:t>
                      </a:r>
                      <a:endParaRPr lang="en-US" sz="105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charset="0"/>
                          <a:ea typeface="Times New Roman" charset="0"/>
                        </a:rPr>
                        <a:t>Data Type</a:t>
                      </a:r>
                      <a:endParaRPr lang="en-US" sz="105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 charset="0"/>
                          <a:ea typeface="Times New Roman" charset="0"/>
                        </a:rPr>
                        <a:t>Data Units</a:t>
                      </a:r>
                      <a:endParaRPr lang="en-US" sz="105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78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ourier New" charset="0"/>
                          <a:ea typeface="Arial Unicode MS" charset="0"/>
                          <a:cs typeface="Times New Roman" charset="0"/>
                        </a:rPr>
                        <a:t>externalReqXref</a:t>
                      </a:r>
                      <a:endParaRPr lang="en-US" sz="105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charset="0"/>
                          <a:ea typeface="Times New Roman" charset="0"/>
                        </a:rPr>
                        <a:t>Mandatory parameter.</a:t>
                      </a:r>
                      <a:br>
                        <a:rPr lang="en-GB" sz="1000" dirty="0">
                          <a:effectLst/>
                          <a:latin typeface="Times New Roman" charset="0"/>
                          <a:ea typeface="Times New Roman" charset="0"/>
                        </a:rPr>
                      </a:br>
                      <a:r>
                        <a:rPr lang="en-GB" sz="1000" dirty="0">
                          <a:effectLst/>
                          <a:latin typeface="Times New Roman" charset="0"/>
                          <a:ea typeface="Times New Roman" charset="0"/>
                        </a:rPr>
                        <a:t>This parameter is used to reference a request ID assigned by the user  when submitting the originating Service Package Request</a:t>
                      </a:r>
                      <a:endParaRPr lang="en-US" sz="105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  <a:latin typeface="Times New Roman" charset="0"/>
                          <a:ea typeface="Times New Roman" charset="0"/>
                        </a:rPr>
                        <a:t>xsd:string</a:t>
                      </a:r>
                      <a:endParaRPr lang="en-US" sz="105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charset="0"/>
                          <a:ea typeface="Times New Roman" charset="0"/>
                        </a:rPr>
                        <a:t>n/a</a:t>
                      </a:r>
                      <a:endParaRPr lang="en-US" sz="105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9624" marR="49624" marT="25028" marB="2502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7181850" cy="611188"/>
          </a:xfrm>
        </p:spPr>
        <p:txBody>
          <a:bodyPr/>
          <a:lstStyle/>
          <a:p>
            <a:r>
              <a:rPr lang="en-US" altLang="en-US" sz="2000" b="0" dirty="0">
                <a:ea typeface="MS PGothic" charset="-128"/>
              </a:rPr>
              <a:t>Service Package Result: </a:t>
            </a:r>
            <a:r>
              <a:rPr lang="en-US" altLang="en-US" sz="2000" b="0" dirty="0" err="1">
                <a:ea typeface="MS PGothic" charset="-128"/>
              </a:rPr>
              <a:t>ServicePackageResults</a:t>
            </a:r>
            <a:r>
              <a:rPr lang="en-US" altLang="en-US" sz="2000" b="0" dirty="0">
                <a:ea typeface="MS PGothic" charset="-128"/>
              </a:rPr>
              <a:t> Class</a:t>
            </a:r>
            <a:br>
              <a:rPr lang="en-US" altLang="en-US" sz="2000" b="0" dirty="0">
                <a:ea typeface="MS PGothic" charset="-128"/>
              </a:rPr>
            </a:br>
            <a:r>
              <a:rPr lang="en-US" altLang="en-US" sz="2000" b="0" dirty="0">
                <a:ea typeface="MS PGothic" charset="-128"/>
              </a:rPr>
              <a:t>                                         </a:t>
            </a:r>
            <a:r>
              <a:rPr lang="en-US" altLang="en-US" sz="2000" b="0" dirty="0" err="1">
                <a:ea typeface="MS PGothic" charset="-128"/>
              </a:rPr>
              <a:t>externalXref</a:t>
            </a:r>
            <a:r>
              <a:rPr lang="en-US" altLang="en-US" sz="2000" b="0" dirty="0">
                <a:ea typeface="MS PGothic" charset="-128"/>
              </a:rPr>
              <a:t> Class</a:t>
            </a:r>
            <a:endParaRPr lang="en-US" altLang="en-US" sz="2000" dirty="0">
              <a:ea typeface="MS PGothic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50" y="1150560"/>
            <a:ext cx="6355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Mandatory - Provides references to the originating SP request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541214"/>
              </p:ext>
            </p:extLst>
          </p:nvPr>
        </p:nvGraphicFramePr>
        <p:xfrm>
          <a:off x="233680" y="1562018"/>
          <a:ext cx="5481320" cy="2722480"/>
        </p:xfrm>
        <a:graphic>
          <a:graphicData uri="http://schemas.openxmlformats.org/drawingml/2006/table">
            <a:tbl>
              <a:tblPr firstRow="1" firstCol="1" bandRow="1"/>
              <a:tblGrid>
                <a:gridCol w="942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1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4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34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Times New Roman" charset="0"/>
                          <a:ea typeface="Times New Roman" charset="0"/>
                        </a:rPr>
                        <a:t>Parameter</a:t>
                      </a:r>
                      <a:endParaRPr lang="en-US" sz="1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2194" marR="42194" marT="21280" marB="2128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Times New Roman" charset="0"/>
                          <a:ea typeface="Times New Roman" charset="0"/>
                        </a:rPr>
                        <a:t>Description</a:t>
                      </a:r>
                      <a:endParaRPr lang="en-US" sz="1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2194" marR="42194" marT="21280" marB="2128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Times New Roman" charset="0"/>
                          <a:ea typeface="Times New Roman" charset="0"/>
                        </a:rPr>
                        <a:t>Data Type</a:t>
                      </a:r>
                      <a:endParaRPr lang="en-US" sz="1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2194" marR="42194" marT="21280" marB="2128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charset="0"/>
                          <a:ea typeface="Times New Roman" charset="0"/>
                        </a:rPr>
                        <a:t>Data Units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2194" marR="42194" marT="21280" marB="2128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10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ourier New" charset="0"/>
                          <a:ea typeface="Arial Unicode MS" charset="0"/>
                          <a:cs typeface="Times New Roman" charset="0"/>
                        </a:rPr>
                        <a:t>User</a:t>
                      </a:r>
                      <a:endParaRPr lang="en-US" sz="1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2194" marR="42194" marT="21280" marB="212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 charset="0"/>
                          <a:ea typeface="Times New Roman" charset="0"/>
                        </a:rPr>
                        <a:t>Optional Parameter.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 charset="0"/>
                          <a:ea typeface="Times New Roman" charset="0"/>
                        </a:rPr>
                        <a:t>This can be used to specify the user to which the result is relevant. These will typically be spacecraft names as specified in SANA.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2194" marR="42194" marT="21280" marB="212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  <a:latin typeface="Times New Roman" charset="0"/>
                          <a:ea typeface="Times New Roman" charset="0"/>
                        </a:rPr>
                        <a:t>Xsd:string</a:t>
                      </a:r>
                      <a:r>
                        <a:rPr lang="en-GB" sz="900" dirty="0">
                          <a:effectLst/>
                          <a:latin typeface="Times New Roman" charset="0"/>
                          <a:ea typeface="Times New Roman" charset="0"/>
                        </a:rPr>
                        <a:t>—Permitted values registered in SANA</a:t>
                      </a:r>
                      <a:endParaRPr lang="en-US" sz="1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charset="0"/>
                          <a:ea typeface="Times New Roman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2194" marR="42194" marT="21280" marB="212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 charset="0"/>
                          <a:ea typeface="Times New Roman" charset="0"/>
                        </a:rPr>
                        <a:t>n/a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2194" marR="42194" marT="21280" marB="212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047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ourier New" charset="0"/>
                          <a:ea typeface="Arial Unicode MS" charset="0"/>
                          <a:cs typeface="Times New Roman" charset="0"/>
                        </a:rPr>
                        <a:t>serviceReqID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2194" marR="42194" marT="21280" marB="212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 charset="0"/>
                          <a:ea typeface="Times New Roman" charset="0"/>
                        </a:rPr>
                        <a:t>Service request identifier.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2194" marR="42194" marT="21280" marB="212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 charset="0"/>
                          <a:ea typeface="Times New Roman" charset="0"/>
                        </a:rPr>
                        <a:t>xsd:string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2194" marR="42194" marT="21280" marB="212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 charset="0"/>
                          <a:ea typeface="Times New Roman" charset="0"/>
                        </a:rPr>
                        <a:t>n/a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2194" marR="42194" marT="21280" marB="212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476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  <a:latin typeface="Courier New" charset="0"/>
                          <a:ea typeface="Arial Unicode MS" charset="0"/>
                          <a:cs typeface="Times New Roman" charset="0"/>
                        </a:rPr>
                        <a:t>srvPkgReqVersion</a:t>
                      </a:r>
                      <a:endParaRPr lang="en-US" sz="1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2194" marR="42194" marT="21280" marB="212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charset="0"/>
                          <a:ea typeface="Times New Roman" charset="0"/>
                        </a:rPr>
                        <a:t>Service request version number. This is used to specify the version of the service request. The submitter of the service package request is responsible for specifying this value.</a:t>
                      </a:r>
                      <a:endParaRPr lang="en-US" sz="1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charset="0"/>
                          <a:ea typeface="Times New Roman" charset="0"/>
                        </a:rPr>
                        <a:t>The version of a resubmitted service package request must be greater than that specified for any previously submitted version of the same service package request.</a:t>
                      </a:r>
                      <a:endParaRPr lang="en-US" sz="1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2194" marR="42194" marT="21280" marB="212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 charset="0"/>
                          <a:ea typeface="Times New Roman" charset="0"/>
                        </a:rPr>
                        <a:t>xsd:integer&gt;0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2194" marR="42194" marT="21280" marB="212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charset="0"/>
                          <a:ea typeface="Times New Roman" charset="0"/>
                        </a:rPr>
                        <a:t>n/a</a:t>
                      </a:r>
                      <a:endParaRPr lang="en-US" sz="1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2194" marR="42194" marT="21280" marB="212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5" t="28237" r="2107" b="48831"/>
          <a:stretch/>
        </p:blipFill>
        <p:spPr>
          <a:xfrm>
            <a:off x="6479099" y="1073494"/>
            <a:ext cx="2517977" cy="20286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950" y="4743390"/>
            <a:ext cx="875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Optional- Reference to an external Request ID (user mission defined). Potentially helps to identify activities requested /scheduled across service providers</a:t>
            </a:r>
          </a:p>
        </p:txBody>
      </p:sp>
    </p:spTree>
    <p:extLst>
      <p:ext uri="{BB962C8B-B14F-4D97-AF65-F5344CB8AC3E}">
        <p14:creationId xmlns:p14="http://schemas.microsoft.com/office/powerpoint/2010/main" val="203986171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LE-SM Service Specification Red 1 - Overview3">
  <a:themeElements>
    <a:clrScheme name="SLE-SM Service Specification Red 1 - Overview3 10">
      <a:dk1>
        <a:srgbClr val="000000"/>
      </a:dk1>
      <a:lt1>
        <a:srgbClr val="FFFFFF"/>
      </a:lt1>
      <a:dk2>
        <a:srgbClr val="FFFFFF"/>
      </a:dk2>
      <a:lt2>
        <a:srgbClr val="022B47"/>
      </a:lt2>
      <a:accent1>
        <a:srgbClr val="0091CA"/>
      </a:accent1>
      <a:accent2>
        <a:srgbClr val="002B47"/>
      </a:accent2>
      <a:accent3>
        <a:srgbClr val="FFFFFF"/>
      </a:accent3>
      <a:accent4>
        <a:srgbClr val="000000"/>
      </a:accent4>
      <a:accent5>
        <a:srgbClr val="AAC7E1"/>
      </a:accent5>
      <a:accent6>
        <a:srgbClr val="00263F"/>
      </a:accent6>
      <a:hlink>
        <a:srgbClr val="000000"/>
      </a:hlink>
      <a:folHlink>
        <a:srgbClr val="000000"/>
      </a:folHlink>
    </a:clrScheme>
    <a:fontScheme name="SLE-SM Service Specification Red 1 - Overview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899FF">
            <a:alpha val="50000"/>
          </a:srgbClr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899FF">
            <a:alpha val="50000"/>
          </a:srgbClr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E-SM Service Specification Red 1 - Overview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E-SM Service Specification Red 1 - Overview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E-SM Service Specification Red 1 - Overview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E-SM Service Specification Red 1 - Overview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E-SM Service Specification Red 1 - Overview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E-SM Service Specification Red 1 - Overview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E-SM Service Specification Red 1 - Overview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E-SM Service Specification Red 1 - Overview3 8">
        <a:dk1>
          <a:srgbClr val="000000"/>
        </a:dk1>
        <a:lt1>
          <a:srgbClr val="FFFFFF"/>
        </a:lt1>
        <a:dk2>
          <a:srgbClr val="0091CA"/>
        </a:dk2>
        <a:lt2>
          <a:srgbClr val="022B47"/>
        </a:lt2>
        <a:accent1>
          <a:srgbClr val="0091CA"/>
        </a:accent1>
        <a:accent2>
          <a:srgbClr val="002B47"/>
        </a:accent2>
        <a:accent3>
          <a:srgbClr val="FFFFFF"/>
        </a:accent3>
        <a:accent4>
          <a:srgbClr val="000000"/>
        </a:accent4>
        <a:accent5>
          <a:srgbClr val="AAC7E1"/>
        </a:accent5>
        <a:accent6>
          <a:srgbClr val="00263F"/>
        </a:accent6>
        <a:hlink>
          <a:srgbClr val="BFED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E-SM Service Specification Red 1 - Overview3 9">
        <a:dk1>
          <a:srgbClr val="000000"/>
        </a:dk1>
        <a:lt1>
          <a:srgbClr val="FFFFFF"/>
        </a:lt1>
        <a:dk2>
          <a:srgbClr val="FFFFFF"/>
        </a:dk2>
        <a:lt2>
          <a:srgbClr val="022B47"/>
        </a:lt2>
        <a:accent1>
          <a:srgbClr val="0091CA"/>
        </a:accent1>
        <a:accent2>
          <a:srgbClr val="002B47"/>
        </a:accent2>
        <a:accent3>
          <a:srgbClr val="FFFFFF"/>
        </a:accent3>
        <a:accent4>
          <a:srgbClr val="000000"/>
        </a:accent4>
        <a:accent5>
          <a:srgbClr val="AAC7E1"/>
        </a:accent5>
        <a:accent6>
          <a:srgbClr val="00263F"/>
        </a:accent6>
        <a:hlink>
          <a:srgbClr val="BFED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E-SM Service Specification Red 1 - Overview3 10">
        <a:dk1>
          <a:srgbClr val="000000"/>
        </a:dk1>
        <a:lt1>
          <a:srgbClr val="FFFFFF"/>
        </a:lt1>
        <a:dk2>
          <a:srgbClr val="FFFFFF"/>
        </a:dk2>
        <a:lt2>
          <a:srgbClr val="022B47"/>
        </a:lt2>
        <a:accent1>
          <a:srgbClr val="0091CA"/>
        </a:accent1>
        <a:accent2>
          <a:srgbClr val="002B47"/>
        </a:accent2>
        <a:accent3>
          <a:srgbClr val="FFFFFF"/>
        </a:accent3>
        <a:accent4>
          <a:srgbClr val="000000"/>
        </a:accent4>
        <a:accent5>
          <a:srgbClr val="AAC7E1"/>
        </a:accent5>
        <a:accent6>
          <a:srgbClr val="00263F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519C13F5234A43A6B360F5DBB76A87" ma:contentTypeVersion="1" ma:contentTypeDescription="Create a new document." ma:contentTypeScope="" ma:versionID="2ec741695a9a4fd69fe0de2abc0ce0a2">
  <xsd:schema xmlns:xsd="http://www.w3.org/2001/XMLSchema" xmlns:xs="http://www.w3.org/2001/XMLSchema" xmlns:p="http://schemas.microsoft.com/office/2006/metadata/properties" xmlns:ns2="e738c1dd-527b-462d-8f99-0f1c6192028f" targetNamespace="http://schemas.microsoft.com/office/2006/metadata/properties" ma:root="true" ma:fieldsID="018601a662b052e221faacd66e60b3f1" ns2:_="">
    <xsd:import namespace="e738c1dd-527b-462d-8f99-0f1c6192028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38c1dd-527b-462d-8f99-0f1c6192028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DFD809-51FF-4C81-A030-B851F8C346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C2DD4A-A6CC-4038-9B15-2E9CA4B01511}"/>
</file>

<file path=customXml/itemProps3.xml><?xml version="1.0" encoding="utf-8"?>
<ds:datastoreItem xmlns:ds="http://schemas.openxmlformats.org/officeDocument/2006/customXml" ds:itemID="{0E9ECBCF-3FB6-4F49-934E-CC5F9819C81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36324</TotalTime>
  <Words>852</Words>
  <Application>Microsoft Office PowerPoint</Application>
  <PresentationFormat>On-screen Show (4:3)</PresentationFormat>
  <Paragraphs>166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MS PGothic</vt:lpstr>
      <vt:lpstr>MS PGothic</vt:lpstr>
      <vt:lpstr>Arial</vt:lpstr>
      <vt:lpstr>Arial Unicode MS</vt:lpstr>
      <vt:lpstr>Courier New</vt:lpstr>
      <vt:lpstr>Times</vt:lpstr>
      <vt:lpstr>Times New Roman</vt:lpstr>
      <vt:lpstr>Wingdings</vt:lpstr>
      <vt:lpstr>SLE-SM Service Specification Red 1 - Overview3</vt:lpstr>
      <vt:lpstr>Service Package Result Draft White Book</vt:lpstr>
      <vt:lpstr>Service Package Result Scope</vt:lpstr>
      <vt:lpstr>Service Package Result Scope: Terse Mode</vt:lpstr>
      <vt:lpstr>Service Package Result Scope: Verbose Mode</vt:lpstr>
      <vt:lpstr>Service Package Result</vt:lpstr>
      <vt:lpstr>Service Package Result</vt:lpstr>
      <vt:lpstr>Service Package Result: ServicePkgResultHeader Class</vt:lpstr>
      <vt:lpstr>Service Package Result: ServicePkgResultEntity Class</vt:lpstr>
      <vt:lpstr>Service Package Result: ServicePackageResults Class                                          externalXref Class</vt:lpstr>
      <vt:lpstr>Service Package Result: ServicePkgResultDetails Class</vt:lpstr>
      <vt:lpstr>Service Package Result: ScenarioDetails Class                                          trajectoryXref Class</vt:lpstr>
    </vt:vector>
  </TitlesOfParts>
  <Company>VEGA Group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 SM Service Specification - Red 1  Overview</dc:title>
  <dc:creator>pquintela</dc:creator>
  <cp:keywords>SLE-SM</cp:keywords>
  <cp:lastModifiedBy>Jean-Pierre Chamoun</cp:lastModifiedBy>
  <cp:revision>515</cp:revision>
  <cp:lastPrinted>2012-10-10T17:56:47Z</cp:lastPrinted>
  <dcterms:created xsi:type="dcterms:W3CDTF">2006-05-15T11:39:39Z</dcterms:created>
  <dcterms:modified xsi:type="dcterms:W3CDTF">2017-11-09T12:40:45Z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0x01010062519C13F5234A43A6B360F5DBB76A87</vt:lpwstr>
  </property>
</Properties>
</file>