
<file path=[Content_Types].xml><?xml version="1.0" encoding="utf-8"?>
<Types xmlns="http://schemas.openxmlformats.org/package/2006/content-types">
  <Default Extension="tmp"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9" r:id="rId4"/>
    <p:sldId id="262" r:id="rId5"/>
    <p:sldId id="260" r:id="rId6"/>
    <p:sldId id="258" r:id="rId7"/>
    <p:sldId id="261"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0" autoAdjust="0"/>
    <p:restoredTop sz="94660"/>
  </p:normalViewPr>
  <p:slideViewPr>
    <p:cSldViewPr snapToGrid="0">
      <p:cViewPr>
        <p:scale>
          <a:sx n="120" d="100"/>
          <a:sy n="120" d="100"/>
        </p:scale>
        <p:origin x="4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E2A89D-92A5-4607-812F-27AFE25DE902}" type="datetimeFigureOut">
              <a:rPr lang="en-US" smtClean="0"/>
              <a:t>10/10/2017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9DCD39-4F10-499F-9718-7574B18395BF}" type="slidenum">
              <a:rPr lang="en-US" smtClean="0"/>
              <a:t>‹#›</a:t>
            </a:fld>
            <a:endParaRPr lang="en-US"/>
          </a:p>
        </p:txBody>
      </p:sp>
    </p:spTree>
    <p:extLst>
      <p:ext uri="{BB962C8B-B14F-4D97-AF65-F5344CB8AC3E}">
        <p14:creationId xmlns:p14="http://schemas.microsoft.com/office/powerpoint/2010/main" val="940808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F9CB82-DF5D-4509-A906-138BDE9323CC}" type="slidenum">
              <a:rPr lang="en-US"/>
              <a:pPr/>
              <a:t>5</a:t>
            </a:fld>
            <a:endParaRPr lang="en-US"/>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p:txBody>
          <a:bodyPr/>
          <a:lstStyle/>
          <a:p>
            <a:r>
              <a:rPr lang="en-US"/>
              <a:t>Change title of event sequence “passing being planet X”</a:t>
            </a:r>
          </a:p>
          <a:p>
            <a:r>
              <a:rPr lang="en-US"/>
              <a:t>Add vertical dashed lines (relating time events on traj and time line)</a:t>
            </a:r>
          </a:p>
          <a:p>
            <a:r>
              <a:rPr lang="en-US"/>
              <a:t>Add horizontal dashed lines for timing diagram – i.e. Timing diagram conventions</a:t>
            </a:r>
          </a:p>
          <a:p>
            <a:endParaRPr lang="en-US"/>
          </a:p>
        </p:txBody>
      </p:sp>
    </p:spTree>
    <p:extLst>
      <p:ext uri="{BB962C8B-B14F-4D97-AF65-F5344CB8AC3E}">
        <p14:creationId xmlns:p14="http://schemas.microsoft.com/office/powerpoint/2010/main" val="3701060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CB3D5F-04C1-495C-A38D-ED82BCADF2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963493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B3D5F-04C1-495C-A38D-ED82BCADF2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74242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B3D5F-04C1-495C-A38D-ED82BCADF2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1526261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CB3D5F-04C1-495C-A38D-ED82BCADF2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220256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CB3D5F-04C1-495C-A38D-ED82BCADF2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367313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CB3D5F-04C1-495C-A38D-ED82BCADF297}"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2884094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B3D5F-04C1-495C-A38D-ED82BCADF297}"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569443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CB3D5F-04C1-495C-A38D-ED82BCADF297}"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1830378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B3D5F-04C1-495C-A38D-ED82BCADF297}"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95448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CB3D5F-04C1-495C-A38D-ED82BCADF297}"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743439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CB3D5F-04C1-495C-A38D-ED82BCADF297}"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7D305-29DF-4C99-9C66-23AB450BC41E}" type="slidenum">
              <a:rPr lang="en-US" smtClean="0"/>
              <a:t>‹#›</a:t>
            </a:fld>
            <a:endParaRPr lang="en-US"/>
          </a:p>
        </p:txBody>
      </p:sp>
    </p:spTree>
    <p:extLst>
      <p:ext uri="{BB962C8B-B14F-4D97-AF65-F5344CB8AC3E}">
        <p14:creationId xmlns:p14="http://schemas.microsoft.com/office/powerpoint/2010/main" val="3470390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B3D5F-04C1-495C-A38D-ED82BCADF297}" type="datetimeFigureOut">
              <a:rPr lang="en-US" smtClean="0"/>
              <a:t>10/10/2017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7D305-29DF-4C99-9C66-23AB450BC41E}" type="slidenum">
              <a:rPr lang="en-US" smtClean="0"/>
              <a:t>‹#›</a:t>
            </a:fld>
            <a:endParaRPr lang="en-US"/>
          </a:p>
        </p:txBody>
      </p:sp>
    </p:spTree>
    <p:extLst>
      <p:ext uri="{BB962C8B-B14F-4D97-AF65-F5344CB8AC3E}">
        <p14:creationId xmlns:p14="http://schemas.microsoft.com/office/powerpoint/2010/main" val="1054778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wmf"/><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5.tmp"/><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Strawman </a:t>
            </a:r>
            <a:r>
              <a:rPr lang="en-US" dirty="0"/>
              <a:t>of proposed event sequence structuring</a:t>
            </a:r>
            <a:endParaRPr lang="en-US" dirty="0"/>
          </a:p>
        </p:txBody>
      </p:sp>
      <p:sp>
        <p:nvSpPr>
          <p:cNvPr id="3" name="Subtitle 2"/>
          <p:cNvSpPr>
            <a:spLocks noGrp="1"/>
          </p:cNvSpPr>
          <p:nvPr>
            <p:ph type="subTitle" idx="1"/>
          </p:nvPr>
        </p:nvSpPr>
        <p:spPr/>
        <p:txBody>
          <a:bodyPr>
            <a:normAutofit/>
          </a:bodyPr>
          <a:lstStyle/>
          <a:p>
            <a:r>
              <a:rPr lang="en-US" dirty="0" smtClean="0"/>
              <a:t>Response </a:t>
            </a:r>
            <a:r>
              <a:rPr lang="en-US" dirty="0"/>
              <a:t>to AI 2017-0512-16 </a:t>
            </a:r>
            <a:endParaRPr lang="en-US" dirty="0"/>
          </a:p>
          <a:p>
            <a:r>
              <a:rPr lang="en-US" dirty="0" smtClean="0"/>
              <a:t>E. Barkley  NASA/JPL</a:t>
            </a:r>
          </a:p>
          <a:p>
            <a:r>
              <a:rPr lang="en-US" dirty="0" smtClean="0"/>
              <a:t>11</a:t>
            </a:r>
            <a:r>
              <a:rPr lang="en-US" dirty="0" smtClean="0"/>
              <a:t> </a:t>
            </a:r>
            <a:r>
              <a:rPr lang="en-US" dirty="0" smtClean="0"/>
              <a:t>Oct 2017 </a:t>
            </a:r>
            <a:endParaRPr lang="en-US" dirty="0"/>
          </a:p>
        </p:txBody>
      </p:sp>
    </p:spTree>
    <p:extLst>
      <p:ext uri="{BB962C8B-B14F-4D97-AF65-F5344CB8AC3E}">
        <p14:creationId xmlns:p14="http://schemas.microsoft.com/office/powerpoint/2010/main" val="289660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indjet MindManager - d0-MissionEventSequenceOutline-03-Oct-2017"/>
          <p:cNvPicPr>
            <a:picLocks noChangeAspect="1"/>
          </p:cNvPicPr>
          <p:nvPr/>
        </p:nvPicPr>
        <p:blipFill rotWithShape="1">
          <a:blip r:embed="rId2" cstate="print">
            <a:extLst>
              <a:ext uri="{28A0092B-C50C-407E-A947-70E740481C1C}">
                <a14:useLocalDpi xmlns:a14="http://schemas.microsoft.com/office/drawing/2010/main" val="0"/>
              </a:ext>
            </a:extLst>
          </a:blip>
          <a:srcRect l="14166" t="12631" r="14739" b="13526"/>
          <a:stretch/>
        </p:blipFill>
        <p:spPr>
          <a:xfrm>
            <a:off x="241817" y="635000"/>
            <a:ext cx="11732258" cy="4959350"/>
          </a:xfrm>
          <a:prstGeom prst="rect">
            <a:avLst/>
          </a:prstGeom>
        </p:spPr>
      </p:pic>
      <p:sp>
        <p:nvSpPr>
          <p:cNvPr id="161" name="Rectangle 77"/>
          <p:cNvSpPr>
            <a:spLocks noGrp="1" noChangeArrowheads="1"/>
          </p:cNvSpPr>
          <p:nvPr>
            <p:ph type="title"/>
          </p:nvPr>
        </p:nvSpPr>
        <p:spPr>
          <a:xfrm>
            <a:off x="0" y="13577"/>
            <a:ext cx="8110750" cy="609600"/>
          </a:xfrm>
        </p:spPr>
        <p:txBody>
          <a:bodyPr/>
          <a:lstStyle/>
          <a:p>
            <a:r>
              <a:rPr lang="en-US" sz="2200" dirty="0" smtClean="0"/>
              <a:t>Mapping to Information Entity….</a:t>
            </a:r>
            <a:endParaRPr lang="en-US" sz="2200" dirty="0"/>
          </a:p>
        </p:txBody>
      </p:sp>
      <p:pic>
        <p:nvPicPr>
          <p:cNvPr id="4" name="Picture 3" descr="Mindjet MindManager - d0-MissionEventSequenceOutline-03-Oct-2017"/>
          <p:cNvPicPr>
            <a:picLocks noChangeAspect="1"/>
          </p:cNvPicPr>
          <p:nvPr/>
        </p:nvPicPr>
        <p:blipFill rotWithShape="1">
          <a:blip r:embed="rId2" cstate="print">
            <a:extLst>
              <a:ext uri="{28A0092B-C50C-407E-A947-70E740481C1C}">
                <a14:useLocalDpi xmlns:a14="http://schemas.microsoft.com/office/drawing/2010/main" val="0"/>
              </a:ext>
            </a:extLst>
          </a:blip>
          <a:srcRect l="14166" t="12631" r="14739" b="13526"/>
          <a:stretch/>
        </p:blipFill>
        <p:spPr>
          <a:xfrm>
            <a:off x="241817" y="623177"/>
            <a:ext cx="11732258" cy="4959350"/>
          </a:xfrm>
          <a:prstGeom prst="rect">
            <a:avLst/>
          </a:prstGeom>
        </p:spPr>
      </p:pic>
      <p:sp>
        <p:nvSpPr>
          <p:cNvPr id="5" name="Oval 4"/>
          <p:cNvSpPr/>
          <p:nvPr/>
        </p:nvSpPr>
        <p:spPr>
          <a:xfrm>
            <a:off x="1892300" y="2336800"/>
            <a:ext cx="4254500" cy="145415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Oval 5"/>
          <p:cNvSpPr/>
          <p:nvPr/>
        </p:nvSpPr>
        <p:spPr>
          <a:xfrm>
            <a:off x="9201150" y="2435225"/>
            <a:ext cx="2387600" cy="5842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TextBox 6"/>
          <p:cNvSpPr txBox="1"/>
          <p:nvPr/>
        </p:nvSpPr>
        <p:spPr>
          <a:xfrm>
            <a:off x="1081921" y="5601001"/>
            <a:ext cx="10674350" cy="1169551"/>
          </a:xfrm>
          <a:prstGeom prst="rect">
            <a:avLst/>
          </a:prstGeom>
          <a:noFill/>
        </p:spPr>
        <p:txBody>
          <a:bodyPr wrap="square" rtlCol="0">
            <a:spAutoFit/>
          </a:bodyPr>
          <a:lstStyle/>
          <a:p>
            <a:r>
              <a:rPr lang="en-US" sz="1400" i="1" dirty="0" smtClean="0">
                <a:solidFill>
                  <a:schemeClr val="accent6"/>
                </a:solidFill>
              </a:rPr>
              <a:t>Each [</a:t>
            </a:r>
            <a:r>
              <a:rPr lang="en-US" sz="1400" i="1" dirty="0" err="1" smtClean="0">
                <a:solidFill>
                  <a:schemeClr val="accent6"/>
                </a:solidFill>
              </a:rPr>
              <a:t>Fwd|Rtn</a:t>
            </a:r>
            <a:r>
              <a:rPr lang="en-US" sz="1400" i="1" dirty="0" smtClean="0">
                <a:solidFill>
                  <a:schemeClr val="accent6"/>
                </a:solidFill>
              </a:rPr>
              <a:t>] Carrier Available State allows for self-transition via State Change Events: </a:t>
            </a:r>
            <a:r>
              <a:rPr lang="en-US" sz="1400" i="1" dirty="0" err="1" smtClean="0">
                <a:solidFill>
                  <a:schemeClr val="accent6"/>
                </a:solidFill>
              </a:rPr>
              <a:t>e.g</a:t>
            </a:r>
            <a:r>
              <a:rPr lang="en-US" sz="1400" i="1" dirty="0" smtClean="0">
                <a:solidFill>
                  <a:schemeClr val="accent6"/>
                </a:solidFill>
              </a:rPr>
              <a:t>, for a RTN Carrier if there is an expected change in observed radiated power, an EIRP offset can be supplied.  Mission Controlled Ground Events can also be supplied – these are sequenced control settings that “extra-spacecraft” </a:t>
            </a:r>
            <a:r>
              <a:rPr lang="en-US" sz="1400" i="1" dirty="0" err="1" smtClean="0">
                <a:solidFill>
                  <a:schemeClr val="accent6"/>
                </a:solidFill>
              </a:rPr>
              <a:t>ie</a:t>
            </a:r>
            <a:r>
              <a:rPr lang="en-US" sz="1400" i="1" dirty="0" smtClean="0">
                <a:solidFill>
                  <a:schemeClr val="accent6"/>
                </a:solidFill>
              </a:rPr>
              <a:t>, communication artefacts not controlled by the spacecraft by controlled by the mission – e.g., for the FWD Carrier, the provider may default to ramping the forward carrier for Doppler compensation observed at the spacecraft; turn such compensation off during a portion of the FWD Carrier Available state can be accomplished here.  </a:t>
            </a:r>
            <a:endParaRPr lang="en-US" sz="1400" i="1" dirty="0">
              <a:solidFill>
                <a:schemeClr val="accent6"/>
              </a:solidFill>
            </a:endParaRPr>
          </a:p>
        </p:txBody>
      </p:sp>
    </p:spTree>
    <p:extLst>
      <p:ext uri="{BB962C8B-B14F-4D97-AF65-F5344CB8AC3E}">
        <p14:creationId xmlns:p14="http://schemas.microsoft.com/office/powerpoint/2010/main" val="339330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indjet MindManager - d0-MissionEventSequenceOutline-03-Oct-2017"/>
          <p:cNvPicPr>
            <a:picLocks noChangeAspect="1"/>
          </p:cNvPicPr>
          <p:nvPr/>
        </p:nvPicPr>
        <p:blipFill rotWithShape="1">
          <a:blip r:embed="rId2" cstate="print">
            <a:extLst>
              <a:ext uri="{28A0092B-C50C-407E-A947-70E740481C1C}">
                <a14:useLocalDpi xmlns:a14="http://schemas.microsoft.com/office/drawing/2010/main" val="0"/>
              </a:ext>
            </a:extLst>
          </a:blip>
          <a:srcRect l="14166" t="12631" r="14739" b="13526"/>
          <a:stretch/>
        </p:blipFill>
        <p:spPr>
          <a:xfrm>
            <a:off x="241817" y="635000"/>
            <a:ext cx="11732258" cy="4959350"/>
          </a:xfrm>
          <a:prstGeom prst="rect">
            <a:avLst/>
          </a:prstGeom>
        </p:spPr>
      </p:pic>
      <p:sp>
        <p:nvSpPr>
          <p:cNvPr id="161" name="Rectangle 77"/>
          <p:cNvSpPr>
            <a:spLocks noGrp="1" noChangeArrowheads="1"/>
          </p:cNvSpPr>
          <p:nvPr>
            <p:ph type="title"/>
          </p:nvPr>
        </p:nvSpPr>
        <p:spPr>
          <a:xfrm>
            <a:off x="0" y="13577"/>
            <a:ext cx="8110750" cy="609600"/>
          </a:xfrm>
        </p:spPr>
        <p:txBody>
          <a:bodyPr/>
          <a:lstStyle/>
          <a:p>
            <a:r>
              <a:rPr lang="en-US" sz="2200" dirty="0" smtClean="0"/>
              <a:t>Mapping to Information Entity….</a:t>
            </a:r>
            <a:endParaRPr lang="en-US" sz="2200" dirty="0"/>
          </a:p>
        </p:txBody>
      </p:sp>
      <p:sp>
        <p:nvSpPr>
          <p:cNvPr id="4" name="Oval 3"/>
          <p:cNvSpPr/>
          <p:nvPr/>
        </p:nvSpPr>
        <p:spPr>
          <a:xfrm>
            <a:off x="1928124" y="3587750"/>
            <a:ext cx="6453876" cy="250825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Oval 4"/>
          <p:cNvSpPr/>
          <p:nvPr/>
        </p:nvSpPr>
        <p:spPr>
          <a:xfrm>
            <a:off x="9558403" y="2895600"/>
            <a:ext cx="2582797" cy="11938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TextBox 5"/>
          <p:cNvSpPr txBox="1"/>
          <p:nvPr/>
        </p:nvSpPr>
        <p:spPr>
          <a:xfrm>
            <a:off x="63758" y="6089650"/>
            <a:ext cx="12088375" cy="738664"/>
          </a:xfrm>
          <a:prstGeom prst="rect">
            <a:avLst/>
          </a:prstGeom>
          <a:noFill/>
        </p:spPr>
        <p:txBody>
          <a:bodyPr wrap="square" rtlCol="0">
            <a:spAutoFit/>
          </a:bodyPr>
          <a:lstStyle/>
          <a:p>
            <a:r>
              <a:rPr lang="en-US" sz="1400" i="1" dirty="0" smtClean="0">
                <a:solidFill>
                  <a:schemeClr val="accent6"/>
                </a:solidFill>
              </a:rPr>
              <a:t>Each [</a:t>
            </a:r>
            <a:r>
              <a:rPr lang="en-US" sz="1400" i="1" dirty="0" err="1" smtClean="0">
                <a:solidFill>
                  <a:schemeClr val="accent6"/>
                </a:solidFill>
              </a:rPr>
              <a:t>Fwd|Rtn</a:t>
            </a:r>
            <a:r>
              <a:rPr lang="en-US" sz="1400" i="1" dirty="0" smtClean="0">
                <a:solidFill>
                  <a:schemeClr val="accent6"/>
                </a:solidFill>
              </a:rPr>
              <a:t>] Carrier Available State allows for carrier specific data transport state – which in fact are the services we manage!  The FWD Carrier available state allow for Command and Ranging Services; the RTN Carrier Available State (CAS)allows for Telemetry, Ranging, and DDOR (tones).  Potential extension point for other services.  Transport states are composed like the CAS in terms of instance ID, start/end time/conditions, state change events and mission controlled ground events. </a:t>
            </a:r>
            <a:endParaRPr lang="en-US" sz="1400" i="1" dirty="0">
              <a:solidFill>
                <a:schemeClr val="accent6"/>
              </a:solidFill>
            </a:endParaRPr>
          </a:p>
        </p:txBody>
      </p:sp>
    </p:spTree>
    <p:extLst>
      <p:ext uri="{BB962C8B-B14F-4D97-AF65-F5344CB8AC3E}">
        <p14:creationId xmlns:p14="http://schemas.microsoft.com/office/powerpoint/2010/main" val="4169441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Develop and present more of the absolute time vs relative time facility</a:t>
            </a:r>
          </a:p>
          <a:p>
            <a:r>
              <a:rPr lang="en-US" dirty="0" smtClean="0"/>
              <a:t>A provider sequence needs to be outlined</a:t>
            </a:r>
          </a:p>
          <a:p>
            <a:pPr lvl="1"/>
            <a:r>
              <a:rPr lang="en-US" dirty="0" smtClean="0"/>
              <a:t>Will provide some additional data from provider side</a:t>
            </a:r>
          </a:p>
          <a:p>
            <a:pPr lvl="2"/>
            <a:r>
              <a:rPr lang="en-US" dirty="0" smtClean="0"/>
              <a:t>Time system translations (not talked here but the distinction between SCET and UTC needs to be addressed)</a:t>
            </a:r>
          </a:p>
          <a:p>
            <a:pPr lvl="2"/>
            <a:r>
              <a:rPr lang="en-US" dirty="0" smtClean="0"/>
              <a:t>Meta data to indicate adjustments from provider point of view </a:t>
            </a:r>
          </a:p>
          <a:p>
            <a:pPr lvl="2"/>
            <a:endParaRPr lang="en-US" dirty="0"/>
          </a:p>
        </p:txBody>
      </p:sp>
    </p:spTree>
    <p:extLst>
      <p:ext uri="{BB962C8B-B14F-4D97-AF65-F5344CB8AC3E}">
        <p14:creationId xmlns:p14="http://schemas.microsoft.com/office/powerpoint/2010/main" val="5681426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Discussion Items </a:t>
            </a:r>
            <a:endParaRPr lang="en-US" dirty="0"/>
          </a:p>
        </p:txBody>
      </p:sp>
      <p:sp>
        <p:nvSpPr>
          <p:cNvPr id="3" name="Content Placeholder 2"/>
          <p:cNvSpPr>
            <a:spLocks noGrp="1"/>
          </p:cNvSpPr>
          <p:nvPr>
            <p:ph idx="1"/>
          </p:nvPr>
        </p:nvSpPr>
        <p:spPr/>
        <p:txBody>
          <a:bodyPr/>
          <a:lstStyle/>
          <a:p>
            <a:r>
              <a:rPr lang="en-US" dirty="0" smtClean="0"/>
              <a:t>Fit relative to “default” (maybe virtual) event sequence for “simple” tracking passes, especially those near earth</a:t>
            </a:r>
          </a:p>
          <a:p>
            <a:r>
              <a:rPr lang="en-US" dirty="0" smtClean="0"/>
              <a:t>Configuration profiles, FRM and Event sequences</a:t>
            </a:r>
          </a:p>
          <a:p>
            <a:r>
              <a:rPr lang="en-US" dirty="0" smtClean="0"/>
              <a:t>Fit with Service Package Result </a:t>
            </a:r>
            <a:endParaRPr lang="en-US" dirty="0"/>
          </a:p>
        </p:txBody>
      </p:sp>
    </p:spTree>
    <p:extLst>
      <p:ext uri="{BB962C8B-B14F-4D97-AF65-F5344CB8AC3E}">
        <p14:creationId xmlns:p14="http://schemas.microsoft.com/office/powerpoint/2010/main" val="303654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lstStyle/>
          <a:p>
            <a:r>
              <a:rPr lang="en-US" dirty="0" smtClean="0"/>
              <a:t>Why do you need event sequences and what are they</a:t>
            </a:r>
            <a:r>
              <a:rPr lang="en-US" dirty="0" smtClean="0"/>
              <a:t>?</a:t>
            </a:r>
          </a:p>
          <a:p>
            <a:r>
              <a:rPr lang="en-US" dirty="0" smtClean="0"/>
              <a:t>Usage scenario outline</a:t>
            </a:r>
            <a:endParaRPr lang="en-US" dirty="0" smtClean="0"/>
          </a:p>
          <a:p>
            <a:r>
              <a:rPr lang="en-US" dirty="0" smtClean="0"/>
              <a:t>Outline of proposed event sequences for CCSDS </a:t>
            </a:r>
            <a:r>
              <a:rPr lang="en-US" dirty="0" smtClean="0"/>
              <a:t>SM</a:t>
            </a:r>
          </a:p>
          <a:p>
            <a:r>
              <a:rPr lang="en-US" dirty="0" smtClean="0"/>
              <a:t>Communication sequencing illustration/example</a:t>
            </a:r>
          </a:p>
          <a:p>
            <a:r>
              <a:rPr lang="en-US" dirty="0" smtClean="0"/>
              <a:t>Mapping to information entity (</a:t>
            </a:r>
            <a:r>
              <a:rPr lang="en-US" dirty="0" err="1" smtClean="0"/>
              <a:t>ie</a:t>
            </a:r>
            <a:r>
              <a:rPr lang="en-US" dirty="0" smtClean="0"/>
              <a:t>. the strawman proposal)</a:t>
            </a:r>
          </a:p>
          <a:p>
            <a:r>
              <a:rPr lang="en-US" dirty="0" smtClean="0"/>
              <a:t>Next Steps </a:t>
            </a:r>
          </a:p>
          <a:p>
            <a:r>
              <a:rPr lang="en-US" dirty="0" smtClean="0"/>
              <a:t>General discussion items </a:t>
            </a:r>
            <a:endParaRPr lang="en-US" dirty="0" smtClean="0"/>
          </a:p>
          <a:p>
            <a:endParaRPr lang="en-US" dirty="0"/>
          </a:p>
        </p:txBody>
      </p:sp>
    </p:spTree>
    <p:extLst>
      <p:ext uri="{BB962C8B-B14F-4D97-AF65-F5344CB8AC3E}">
        <p14:creationId xmlns:p14="http://schemas.microsoft.com/office/powerpoint/2010/main" val="1712686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you need event sequences and what are they?</a:t>
            </a:r>
            <a:endParaRPr lang="en-US" dirty="0"/>
          </a:p>
        </p:txBody>
      </p:sp>
      <p:sp>
        <p:nvSpPr>
          <p:cNvPr id="3" name="Content Placeholder 2"/>
          <p:cNvSpPr>
            <a:spLocks noGrp="1"/>
          </p:cNvSpPr>
          <p:nvPr>
            <p:ph idx="1"/>
          </p:nvPr>
        </p:nvSpPr>
        <p:spPr/>
        <p:txBody>
          <a:bodyPr/>
          <a:lstStyle/>
          <a:p>
            <a:r>
              <a:rPr lang="en-US" dirty="0" smtClean="0"/>
              <a:t>If you </a:t>
            </a:r>
            <a:r>
              <a:rPr lang="en-US" dirty="0" smtClean="0"/>
              <a:t>explore </a:t>
            </a:r>
            <a:r>
              <a:rPr lang="en-US" dirty="0" smtClean="0"/>
              <a:t>a long ways from home, your spacecraft </a:t>
            </a:r>
            <a:r>
              <a:rPr lang="en-US" dirty="0" smtClean="0"/>
              <a:t>cannot </a:t>
            </a:r>
            <a:r>
              <a:rPr lang="en-US" dirty="0" smtClean="0"/>
              <a:t>be controlled in real-time</a:t>
            </a:r>
          </a:p>
          <a:p>
            <a:pPr lvl="1"/>
            <a:r>
              <a:rPr lang="en-US" dirty="0" smtClean="0"/>
              <a:t>Case in point: Voyager-2 is ~32 hours round trip light time from earth</a:t>
            </a:r>
          </a:p>
          <a:p>
            <a:pPr lvl="2"/>
            <a:r>
              <a:rPr lang="en-US" dirty="0" smtClean="0"/>
              <a:t>So if you send a command to it you won’t know for about 32 hours if </a:t>
            </a:r>
            <a:r>
              <a:rPr lang="en-US" dirty="0" smtClean="0"/>
              <a:t>the spacecraft</a:t>
            </a:r>
            <a:r>
              <a:rPr lang="en-US" dirty="0"/>
              <a:t> </a:t>
            </a:r>
            <a:r>
              <a:rPr lang="en-US" dirty="0" smtClean="0"/>
              <a:t>received</a:t>
            </a:r>
            <a:r>
              <a:rPr lang="en-US" dirty="0" smtClean="0"/>
              <a:t> </a:t>
            </a:r>
            <a:r>
              <a:rPr lang="en-US" dirty="0" smtClean="0"/>
              <a:t>it and </a:t>
            </a:r>
            <a:r>
              <a:rPr lang="en-US" dirty="0" smtClean="0"/>
              <a:t>if it </a:t>
            </a:r>
            <a:r>
              <a:rPr lang="en-US" dirty="0" smtClean="0"/>
              <a:t>was </a:t>
            </a:r>
            <a:r>
              <a:rPr lang="en-US" dirty="0" smtClean="0"/>
              <a:t>okay</a:t>
            </a:r>
          </a:p>
          <a:p>
            <a:pPr lvl="1"/>
            <a:r>
              <a:rPr lang="en-US" dirty="0" smtClean="0"/>
              <a:t>More case in point:  Cassini (which was recently intentionally guided into Saturn) had a body mounted antenna/radar – just because it was visible from earth does not mean you can talk to it; the spacecraft was sequenced well in advance and that sequence needed to be coordinated across the 2.6 hour roundtrip light time delay</a:t>
            </a:r>
            <a:endParaRPr lang="en-US" dirty="0" smtClean="0"/>
          </a:p>
          <a:p>
            <a:pPr lvl="2"/>
            <a:endParaRPr lang="en-US" dirty="0"/>
          </a:p>
        </p:txBody>
      </p:sp>
    </p:spTree>
    <p:extLst>
      <p:ext uri="{BB962C8B-B14F-4D97-AF65-F5344CB8AC3E}">
        <p14:creationId xmlns:p14="http://schemas.microsoft.com/office/powerpoint/2010/main" val="3623099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Scenario Outline</a:t>
            </a:r>
            <a:endParaRPr lang="en-US" dirty="0"/>
          </a:p>
        </p:txBody>
      </p:sp>
      <p:sp>
        <p:nvSpPr>
          <p:cNvPr id="3" name="Content Placeholder 2"/>
          <p:cNvSpPr>
            <a:spLocks noGrp="1"/>
          </p:cNvSpPr>
          <p:nvPr>
            <p:ph idx="1"/>
          </p:nvPr>
        </p:nvSpPr>
        <p:spPr>
          <a:xfrm>
            <a:off x="838200" y="1825625"/>
            <a:ext cx="5016500" cy="4351338"/>
          </a:xfrm>
        </p:spPr>
        <p:txBody>
          <a:bodyPr>
            <a:normAutofit fontScale="77500" lnSpcReduction="20000"/>
          </a:bodyPr>
          <a:lstStyle/>
          <a:p>
            <a:r>
              <a:rPr lang="en-US" dirty="0" smtClean="0"/>
              <a:t>Envisioned that there are in fact two information entities required</a:t>
            </a:r>
          </a:p>
          <a:p>
            <a:pPr lvl="1"/>
            <a:r>
              <a:rPr lang="en-US" dirty="0" smtClean="0"/>
              <a:t>Mission Sequence – Indicates what the mission wants to have happen</a:t>
            </a:r>
          </a:p>
          <a:p>
            <a:pPr lvl="1"/>
            <a:r>
              <a:rPr lang="en-US" dirty="0" smtClean="0"/>
              <a:t>Provider Sequence – Offers confirmation and/or adjustment of what mission wants to do factoring in what provider can/cannot do</a:t>
            </a:r>
          </a:p>
          <a:p>
            <a:pPr lvl="1"/>
            <a:r>
              <a:rPr lang="en-US" dirty="0" smtClean="0"/>
              <a:t>See “Basic Interaction Pattern” for prior to tracking pass/contact execution</a:t>
            </a:r>
          </a:p>
          <a:p>
            <a:r>
              <a:rPr lang="en-US" dirty="0" smtClean="0"/>
              <a:t>During execution the Provider sequence is used to check events are occurring as expected and adjusting service production to accommodate events</a:t>
            </a:r>
          </a:p>
          <a:p>
            <a:pPr lvl="1"/>
            <a:r>
              <a:rPr lang="en-US" dirty="0" smtClean="0"/>
              <a:t>Further discussion of this aspect is out of scope for this presentation  – eventually to be considered as part of “Control Architecture” and SC-CSTS efforts</a:t>
            </a:r>
            <a:endParaRPr lang="en-US" dirty="0"/>
          </a:p>
        </p:txBody>
      </p:sp>
      <p:pic>
        <p:nvPicPr>
          <p:cNvPr id="4" name="Picture 3" descr="Mindjet MindManager - basic-InteractionPattern-13-Jun-2017"/>
          <p:cNvPicPr>
            <a:picLocks noChangeAspect="1"/>
          </p:cNvPicPr>
          <p:nvPr/>
        </p:nvPicPr>
        <p:blipFill rotWithShape="1">
          <a:blip r:embed="rId2">
            <a:extLst>
              <a:ext uri="{28A0092B-C50C-407E-A947-70E740481C1C}">
                <a14:useLocalDpi xmlns:a14="http://schemas.microsoft.com/office/drawing/2010/main" val="0"/>
              </a:ext>
            </a:extLst>
          </a:blip>
          <a:srcRect l="25118" t="16297" r="27709" b="7778"/>
          <a:stretch/>
        </p:blipFill>
        <p:spPr>
          <a:xfrm>
            <a:off x="6965950" y="1263650"/>
            <a:ext cx="3816350" cy="5207000"/>
          </a:xfrm>
          <a:prstGeom prst="rect">
            <a:avLst/>
          </a:prstGeom>
        </p:spPr>
      </p:pic>
    </p:spTree>
    <p:extLst>
      <p:ext uri="{BB962C8B-B14F-4D97-AF65-F5344CB8AC3E}">
        <p14:creationId xmlns:p14="http://schemas.microsoft.com/office/powerpoint/2010/main" val="3019975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621" name="Rectangle 77"/>
          <p:cNvSpPr>
            <a:spLocks noGrp="1" noChangeArrowheads="1"/>
          </p:cNvSpPr>
          <p:nvPr>
            <p:ph type="title"/>
          </p:nvPr>
        </p:nvSpPr>
        <p:spPr>
          <a:xfrm>
            <a:off x="2202820" y="75040"/>
            <a:ext cx="8110750" cy="609600"/>
          </a:xfrm>
        </p:spPr>
        <p:txBody>
          <a:bodyPr/>
          <a:lstStyle/>
          <a:p>
            <a:pPr algn="ctr"/>
            <a:r>
              <a:rPr lang="en-US" sz="2200" dirty="0" smtClean="0"/>
              <a:t>Sequencing Communications Illustration (telemetry </a:t>
            </a:r>
            <a:r>
              <a:rPr lang="en-US" sz="2200" dirty="0"/>
              <a:t>example)</a:t>
            </a:r>
          </a:p>
        </p:txBody>
      </p:sp>
      <p:sp>
        <p:nvSpPr>
          <p:cNvPr id="492548" name="Line 4"/>
          <p:cNvSpPr>
            <a:spLocks noChangeShapeType="1"/>
          </p:cNvSpPr>
          <p:nvPr/>
        </p:nvSpPr>
        <p:spPr bwMode="auto">
          <a:xfrm>
            <a:off x="2690258" y="3827473"/>
            <a:ext cx="7633286" cy="0"/>
          </a:xfrm>
          <a:prstGeom prst="line">
            <a:avLst/>
          </a:prstGeom>
          <a:noFill/>
          <a:ln w="9525">
            <a:solidFill>
              <a:schemeClr val="tx1"/>
            </a:solidFill>
            <a:prstDash val="dash"/>
            <a:round/>
            <a:headEnd/>
            <a:tailEnd/>
          </a:ln>
        </p:spPr>
        <p:txBody>
          <a:bodyPr wrap="none" anchor="ctr"/>
          <a:lstStyle/>
          <a:p>
            <a:endParaRPr lang="en-US"/>
          </a:p>
        </p:txBody>
      </p:sp>
      <p:sp>
        <p:nvSpPr>
          <p:cNvPr id="492549" name="Line 5"/>
          <p:cNvSpPr>
            <a:spLocks noChangeShapeType="1"/>
          </p:cNvSpPr>
          <p:nvPr/>
        </p:nvSpPr>
        <p:spPr bwMode="auto">
          <a:xfrm>
            <a:off x="2690258" y="4158447"/>
            <a:ext cx="7633286" cy="0"/>
          </a:xfrm>
          <a:prstGeom prst="line">
            <a:avLst/>
          </a:prstGeom>
          <a:noFill/>
          <a:ln w="9525">
            <a:solidFill>
              <a:schemeClr val="tx1"/>
            </a:solidFill>
            <a:prstDash val="dash"/>
            <a:round/>
            <a:headEnd/>
            <a:tailEnd/>
          </a:ln>
        </p:spPr>
        <p:txBody>
          <a:bodyPr wrap="none" anchor="ctr"/>
          <a:lstStyle/>
          <a:p>
            <a:endParaRPr lang="en-US"/>
          </a:p>
        </p:txBody>
      </p:sp>
      <p:sp>
        <p:nvSpPr>
          <p:cNvPr id="492550" name="Line 6"/>
          <p:cNvSpPr>
            <a:spLocks noChangeShapeType="1"/>
          </p:cNvSpPr>
          <p:nvPr/>
        </p:nvSpPr>
        <p:spPr bwMode="auto">
          <a:xfrm>
            <a:off x="2928745" y="4506933"/>
            <a:ext cx="7394799" cy="0"/>
          </a:xfrm>
          <a:prstGeom prst="line">
            <a:avLst/>
          </a:prstGeom>
          <a:noFill/>
          <a:ln w="9525">
            <a:solidFill>
              <a:schemeClr val="tx1"/>
            </a:solidFill>
            <a:prstDash val="dash"/>
            <a:round/>
            <a:headEnd/>
            <a:tailEnd/>
          </a:ln>
        </p:spPr>
        <p:txBody>
          <a:bodyPr wrap="none" anchor="ctr"/>
          <a:lstStyle/>
          <a:p>
            <a:endParaRPr lang="en-US"/>
          </a:p>
        </p:txBody>
      </p:sp>
      <p:sp>
        <p:nvSpPr>
          <p:cNvPr id="492551" name="Freeform 7"/>
          <p:cNvSpPr>
            <a:spLocks/>
          </p:cNvSpPr>
          <p:nvPr/>
        </p:nvSpPr>
        <p:spPr bwMode="auto">
          <a:xfrm>
            <a:off x="3167232" y="1041339"/>
            <a:ext cx="6759402" cy="2106676"/>
          </a:xfrm>
          <a:custGeom>
            <a:avLst/>
            <a:gdLst/>
            <a:ahLst/>
            <a:cxnLst>
              <a:cxn ang="0">
                <a:pos x="0" y="1480"/>
              </a:cxn>
              <a:cxn ang="0">
                <a:pos x="2400" y="184"/>
              </a:cxn>
              <a:cxn ang="0">
                <a:pos x="3648" y="376"/>
              </a:cxn>
            </a:cxnLst>
            <a:rect l="0" t="0" r="r" b="b"/>
            <a:pathLst>
              <a:path w="3648" h="1480">
                <a:moveTo>
                  <a:pt x="0" y="1480"/>
                </a:moveTo>
                <a:cubicBezTo>
                  <a:pt x="896" y="924"/>
                  <a:pt x="1792" y="368"/>
                  <a:pt x="2400" y="184"/>
                </a:cubicBezTo>
                <a:cubicBezTo>
                  <a:pt x="3008" y="0"/>
                  <a:pt x="3328" y="188"/>
                  <a:pt x="3648" y="376"/>
                </a:cubicBezTo>
              </a:path>
            </a:pathLst>
          </a:custGeom>
          <a:noFill/>
          <a:ln w="22225" cap="flat">
            <a:solidFill>
              <a:schemeClr val="tx1"/>
            </a:solidFill>
            <a:prstDash val="dash"/>
            <a:round/>
            <a:headEnd/>
            <a:tailEnd/>
          </a:ln>
        </p:spPr>
        <p:txBody>
          <a:bodyPr wrap="none" anchor="ctr"/>
          <a:lstStyle/>
          <a:p>
            <a:endParaRPr lang="en-US"/>
          </a:p>
        </p:txBody>
      </p:sp>
      <p:sp>
        <p:nvSpPr>
          <p:cNvPr id="492552" name="Text Box 8"/>
          <p:cNvSpPr txBox="1">
            <a:spLocks noChangeArrowheads="1"/>
          </p:cNvSpPr>
          <p:nvPr/>
        </p:nvSpPr>
        <p:spPr bwMode="auto">
          <a:xfrm>
            <a:off x="2211582" y="3013173"/>
            <a:ext cx="981222" cy="339511"/>
          </a:xfrm>
          <a:prstGeom prst="rect">
            <a:avLst/>
          </a:prstGeom>
          <a:noFill/>
          <a:ln w="9525">
            <a:noFill/>
            <a:miter lim="800000"/>
            <a:headEnd/>
            <a:tailEnd/>
          </a:ln>
        </p:spPr>
        <p:txBody>
          <a:bodyPr wrap="none">
            <a:spAutoFit/>
          </a:bodyPr>
          <a:lstStyle/>
          <a:p>
            <a:pPr algn="l"/>
            <a:r>
              <a:rPr lang="en-US" sz="1400" dirty="0">
                <a:ea typeface="ＭＳ Ｐゴシック" pitchFamily="11" charset="-128"/>
              </a:rPr>
              <a:t>Trajectory</a:t>
            </a:r>
            <a:endParaRPr lang="en-US" sz="2400" dirty="0">
              <a:ea typeface="ＭＳ Ｐゴシック" pitchFamily="11" charset="-128"/>
            </a:endParaRPr>
          </a:p>
        </p:txBody>
      </p:sp>
      <p:pic>
        <p:nvPicPr>
          <p:cNvPr id="492553" name="Picture 9"/>
          <p:cNvPicPr>
            <a:picLocks noChangeAspect="1" noChangeArrowheads="1"/>
          </p:cNvPicPr>
          <p:nvPr/>
        </p:nvPicPr>
        <p:blipFill>
          <a:blip r:embed="rId3"/>
          <a:srcRect/>
          <a:stretch>
            <a:fillRect/>
          </a:stretch>
        </p:blipFill>
        <p:spPr bwMode="auto">
          <a:xfrm>
            <a:off x="3838384" y="1338476"/>
            <a:ext cx="1327010" cy="849325"/>
          </a:xfrm>
          <a:prstGeom prst="rect">
            <a:avLst/>
          </a:prstGeom>
          <a:noFill/>
          <a:ln w="9525">
            <a:noFill/>
            <a:miter lim="800000"/>
            <a:headEnd/>
            <a:tailEnd/>
          </a:ln>
          <a:effectLst/>
        </p:spPr>
      </p:pic>
      <p:sp>
        <p:nvSpPr>
          <p:cNvPr id="492554" name="Line 10"/>
          <p:cNvSpPr>
            <a:spLocks noChangeShapeType="1"/>
          </p:cNvSpPr>
          <p:nvPr/>
        </p:nvSpPr>
        <p:spPr bwMode="auto">
          <a:xfrm>
            <a:off x="2928745" y="4846663"/>
            <a:ext cx="7474864" cy="0"/>
          </a:xfrm>
          <a:prstGeom prst="line">
            <a:avLst/>
          </a:prstGeom>
          <a:noFill/>
          <a:ln w="9525">
            <a:solidFill>
              <a:schemeClr val="tx1"/>
            </a:solidFill>
            <a:round/>
            <a:headEnd type="diamond"/>
            <a:tailEnd type="diamond" w="med" len="med"/>
          </a:ln>
        </p:spPr>
        <p:txBody>
          <a:bodyPr wrap="none" anchor="ctr"/>
          <a:lstStyle/>
          <a:p>
            <a:endParaRPr lang="en-US"/>
          </a:p>
        </p:txBody>
      </p:sp>
      <p:sp>
        <p:nvSpPr>
          <p:cNvPr id="492555" name="Line 11"/>
          <p:cNvSpPr>
            <a:spLocks noChangeShapeType="1"/>
          </p:cNvSpPr>
          <p:nvPr/>
        </p:nvSpPr>
        <p:spPr bwMode="auto">
          <a:xfrm flipV="1">
            <a:off x="3245592" y="4498178"/>
            <a:ext cx="0" cy="339730"/>
          </a:xfrm>
          <a:prstGeom prst="line">
            <a:avLst/>
          </a:prstGeom>
          <a:noFill/>
          <a:ln w="28575">
            <a:solidFill>
              <a:schemeClr val="tx1"/>
            </a:solidFill>
            <a:round/>
            <a:headEnd/>
            <a:tailEnd/>
          </a:ln>
        </p:spPr>
        <p:txBody>
          <a:bodyPr wrap="none" anchor="ctr"/>
          <a:lstStyle/>
          <a:p>
            <a:endParaRPr lang="en-US"/>
          </a:p>
        </p:txBody>
      </p:sp>
      <p:sp>
        <p:nvSpPr>
          <p:cNvPr id="492556" name="Line 12"/>
          <p:cNvSpPr>
            <a:spLocks noChangeShapeType="1"/>
          </p:cNvSpPr>
          <p:nvPr/>
        </p:nvSpPr>
        <p:spPr bwMode="auto">
          <a:xfrm>
            <a:off x="3245592" y="4506933"/>
            <a:ext cx="238487" cy="0"/>
          </a:xfrm>
          <a:prstGeom prst="line">
            <a:avLst/>
          </a:prstGeom>
          <a:noFill/>
          <a:ln w="28575">
            <a:solidFill>
              <a:schemeClr val="tx1"/>
            </a:solidFill>
            <a:round/>
            <a:headEnd/>
            <a:tailEnd/>
          </a:ln>
        </p:spPr>
        <p:txBody>
          <a:bodyPr wrap="none" anchor="ctr"/>
          <a:lstStyle/>
          <a:p>
            <a:endParaRPr lang="en-US"/>
          </a:p>
        </p:txBody>
      </p:sp>
      <p:sp>
        <p:nvSpPr>
          <p:cNvPr id="492557" name="Line 13"/>
          <p:cNvSpPr>
            <a:spLocks noChangeShapeType="1"/>
          </p:cNvSpPr>
          <p:nvPr/>
        </p:nvSpPr>
        <p:spPr bwMode="auto">
          <a:xfrm flipV="1">
            <a:off x="3484079" y="4158448"/>
            <a:ext cx="0" cy="339730"/>
          </a:xfrm>
          <a:prstGeom prst="line">
            <a:avLst/>
          </a:prstGeom>
          <a:noFill/>
          <a:ln w="28575">
            <a:solidFill>
              <a:schemeClr val="tx1"/>
            </a:solidFill>
            <a:round/>
            <a:headEnd/>
            <a:tailEnd/>
          </a:ln>
        </p:spPr>
        <p:txBody>
          <a:bodyPr wrap="none" anchor="ctr"/>
          <a:lstStyle/>
          <a:p>
            <a:endParaRPr lang="en-US"/>
          </a:p>
        </p:txBody>
      </p:sp>
      <p:sp>
        <p:nvSpPr>
          <p:cNvPr id="492558" name="Line 14"/>
          <p:cNvSpPr>
            <a:spLocks noChangeShapeType="1"/>
          </p:cNvSpPr>
          <p:nvPr/>
        </p:nvSpPr>
        <p:spPr bwMode="auto">
          <a:xfrm>
            <a:off x="3484079" y="4167203"/>
            <a:ext cx="2148087" cy="0"/>
          </a:xfrm>
          <a:prstGeom prst="line">
            <a:avLst/>
          </a:prstGeom>
          <a:noFill/>
          <a:ln w="28575">
            <a:solidFill>
              <a:schemeClr val="tx1"/>
            </a:solidFill>
            <a:round/>
            <a:headEnd/>
            <a:tailEnd/>
          </a:ln>
        </p:spPr>
        <p:txBody>
          <a:bodyPr wrap="none" anchor="ctr"/>
          <a:lstStyle/>
          <a:p>
            <a:endParaRPr lang="en-US"/>
          </a:p>
        </p:txBody>
      </p:sp>
      <p:sp>
        <p:nvSpPr>
          <p:cNvPr id="492559" name="Line 15"/>
          <p:cNvSpPr>
            <a:spLocks noChangeShapeType="1"/>
          </p:cNvSpPr>
          <p:nvPr/>
        </p:nvSpPr>
        <p:spPr bwMode="auto">
          <a:xfrm>
            <a:off x="9528020" y="3818717"/>
            <a:ext cx="0" cy="679460"/>
          </a:xfrm>
          <a:prstGeom prst="line">
            <a:avLst/>
          </a:prstGeom>
          <a:noFill/>
          <a:ln w="28575">
            <a:solidFill>
              <a:schemeClr val="tx1"/>
            </a:solidFill>
            <a:round/>
            <a:headEnd/>
            <a:tailEnd/>
          </a:ln>
        </p:spPr>
        <p:txBody>
          <a:bodyPr wrap="none" anchor="ctr"/>
          <a:lstStyle/>
          <a:p>
            <a:endParaRPr lang="en-US"/>
          </a:p>
        </p:txBody>
      </p:sp>
      <p:sp>
        <p:nvSpPr>
          <p:cNvPr id="492560" name="Line 16"/>
          <p:cNvSpPr>
            <a:spLocks noChangeShapeType="1"/>
          </p:cNvSpPr>
          <p:nvPr/>
        </p:nvSpPr>
        <p:spPr bwMode="auto">
          <a:xfrm>
            <a:off x="9528021" y="4506933"/>
            <a:ext cx="398614" cy="0"/>
          </a:xfrm>
          <a:prstGeom prst="line">
            <a:avLst/>
          </a:prstGeom>
          <a:noFill/>
          <a:ln w="28575">
            <a:solidFill>
              <a:schemeClr val="tx1"/>
            </a:solidFill>
            <a:round/>
            <a:headEnd/>
            <a:tailEnd/>
          </a:ln>
        </p:spPr>
        <p:txBody>
          <a:bodyPr wrap="none" anchor="ctr"/>
          <a:lstStyle/>
          <a:p>
            <a:endParaRPr lang="en-US"/>
          </a:p>
        </p:txBody>
      </p:sp>
      <p:sp>
        <p:nvSpPr>
          <p:cNvPr id="492561" name="Line 17"/>
          <p:cNvSpPr>
            <a:spLocks noChangeShapeType="1"/>
          </p:cNvSpPr>
          <p:nvPr/>
        </p:nvSpPr>
        <p:spPr bwMode="auto">
          <a:xfrm>
            <a:off x="9926634" y="4506934"/>
            <a:ext cx="0" cy="339730"/>
          </a:xfrm>
          <a:prstGeom prst="line">
            <a:avLst/>
          </a:prstGeom>
          <a:noFill/>
          <a:ln w="28575">
            <a:solidFill>
              <a:schemeClr val="tx1"/>
            </a:solidFill>
            <a:round/>
            <a:headEnd/>
            <a:tailEnd/>
          </a:ln>
        </p:spPr>
        <p:txBody>
          <a:bodyPr wrap="none" anchor="ctr"/>
          <a:lstStyle/>
          <a:p>
            <a:endParaRPr lang="en-US"/>
          </a:p>
        </p:txBody>
      </p:sp>
      <p:sp>
        <p:nvSpPr>
          <p:cNvPr id="492562" name="Line 18"/>
          <p:cNvSpPr>
            <a:spLocks noChangeShapeType="1"/>
          </p:cNvSpPr>
          <p:nvPr/>
        </p:nvSpPr>
        <p:spPr bwMode="auto">
          <a:xfrm>
            <a:off x="6029076" y="3818717"/>
            <a:ext cx="0" cy="679460"/>
          </a:xfrm>
          <a:prstGeom prst="line">
            <a:avLst/>
          </a:prstGeom>
          <a:noFill/>
          <a:ln w="28575">
            <a:solidFill>
              <a:schemeClr val="tx1"/>
            </a:solidFill>
            <a:round/>
            <a:headEnd/>
            <a:tailEnd/>
          </a:ln>
        </p:spPr>
        <p:txBody>
          <a:bodyPr wrap="none" anchor="ctr"/>
          <a:lstStyle/>
          <a:p>
            <a:endParaRPr lang="en-US"/>
          </a:p>
        </p:txBody>
      </p:sp>
      <p:sp>
        <p:nvSpPr>
          <p:cNvPr id="492563" name="Line 19"/>
          <p:cNvSpPr>
            <a:spLocks noChangeShapeType="1"/>
          </p:cNvSpPr>
          <p:nvPr/>
        </p:nvSpPr>
        <p:spPr bwMode="auto">
          <a:xfrm>
            <a:off x="5632167" y="3827473"/>
            <a:ext cx="396910" cy="0"/>
          </a:xfrm>
          <a:prstGeom prst="line">
            <a:avLst/>
          </a:prstGeom>
          <a:noFill/>
          <a:ln w="28575">
            <a:solidFill>
              <a:schemeClr val="tx1"/>
            </a:solidFill>
            <a:round/>
            <a:headEnd/>
            <a:tailEnd/>
          </a:ln>
        </p:spPr>
        <p:txBody>
          <a:bodyPr wrap="none" anchor="ctr"/>
          <a:lstStyle/>
          <a:p>
            <a:endParaRPr lang="en-US"/>
          </a:p>
        </p:txBody>
      </p:sp>
      <p:sp>
        <p:nvSpPr>
          <p:cNvPr id="492564" name="Line 20"/>
          <p:cNvSpPr>
            <a:spLocks noChangeShapeType="1"/>
          </p:cNvSpPr>
          <p:nvPr/>
        </p:nvSpPr>
        <p:spPr bwMode="auto">
          <a:xfrm>
            <a:off x="6029076" y="4498178"/>
            <a:ext cx="0" cy="339730"/>
          </a:xfrm>
          <a:prstGeom prst="line">
            <a:avLst/>
          </a:prstGeom>
          <a:noFill/>
          <a:ln w="28575">
            <a:solidFill>
              <a:schemeClr val="tx1"/>
            </a:solidFill>
            <a:round/>
            <a:headEnd/>
            <a:tailEnd/>
          </a:ln>
        </p:spPr>
        <p:txBody>
          <a:bodyPr wrap="none" anchor="ctr"/>
          <a:lstStyle/>
          <a:p>
            <a:endParaRPr lang="en-US"/>
          </a:p>
        </p:txBody>
      </p:sp>
      <p:sp>
        <p:nvSpPr>
          <p:cNvPr id="492565" name="Line 21"/>
          <p:cNvSpPr>
            <a:spLocks noChangeShapeType="1"/>
          </p:cNvSpPr>
          <p:nvPr/>
        </p:nvSpPr>
        <p:spPr bwMode="auto">
          <a:xfrm flipV="1">
            <a:off x="7620124" y="4498178"/>
            <a:ext cx="0" cy="339730"/>
          </a:xfrm>
          <a:prstGeom prst="line">
            <a:avLst/>
          </a:prstGeom>
          <a:noFill/>
          <a:ln w="28575">
            <a:solidFill>
              <a:schemeClr val="tx1"/>
            </a:solidFill>
            <a:round/>
            <a:headEnd/>
            <a:tailEnd/>
          </a:ln>
        </p:spPr>
        <p:txBody>
          <a:bodyPr wrap="none" anchor="ctr"/>
          <a:lstStyle/>
          <a:p>
            <a:endParaRPr lang="en-US"/>
          </a:p>
        </p:txBody>
      </p:sp>
      <p:sp>
        <p:nvSpPr>
          <p:cNvPr id="492566" name="Line 22"/>
          <p:cNvSpPr>
            <a:spLocks noChangeShapeType="1"/>
          </p:cNvSpPr>
          <p:nvPr/>
        </p:nvSpPr>
        <p:spPr bwMode="auto">
          <a:xfrm>
            <a:off x="7620124" y="4506933"/>
            <a:ext cx="238487" cy="0"/>
          </a:xfrm>
          <a:prstGeom prst="line">
            <a:avLst/>
          </a:prstGeom>
          <a:noFill/>
          <a:ln w="28575">
            <a:solidFill>
              <a:schemeClr val="tx1"/>
            </a:solidFill>
            <a:round/>
            <a:headEnd/>
            <a:tailEnd/>
          </a:ln>
        </p:spPr>
        <p:txBody>
          <a:bodyPr wrap="none" anchor="ctr"/>
          <a:lstStyle/>
          <a:p>
            <a:endParaRPr lang="en-US"/>
          </a:p>
        </p:txBody>
      </p:sp>
      <p:sp>
        <p:nvSpPr>
          <p:cNvPr id="492567" name="Line 23"/>
          <p:cNvSpPr>
            <a:spLocks noChangeShapeType="1"/>
          </p:cNvSpPr>
          <p:nvPr/>
        </p:nvSpPr>
        <p:spPr bwMode="auto">
          <a:xfrm flipV="1">
            <a:off x="7858611" y="3818717"/>
            <a:ext cx="0" cy="679460"/>
          </a:xfrm>
          <a:prstGeom prst="line">
            <a:avLst/>
          </a:prstGeom>
          <a:noFill/>
          <a:ln w="28575">
            <a:solidFill>
              <a:schemeClr val="tx1"/>
            </a:solidFill>
            <a:round/>
            <a:headEnd/>
            <a:tailEnd/>
          </a:ln>
        </p:spPr>
        <p:txBody>
          <a:bodyPr wrap="none" anchor="ctr"/>
          <a:lstStyle/>
          <a:p>
            <a:endParaRPr lang="en-US"/>
          </a:p>
        </p:txBody>
      </p:sp>
      <p:sp>
        <p:nvSpPr>
          <p:cNvPr id="492568" name="Line 24"/>
          <p:cNvSpPr>
            <a:spLocks noChangeShapeType="1"/>
          </p:cNvSpPr>
          <p:nvPr/>
        </p:nvSpPr>
        <p:spPr bwMode="auto">
          <a:xfrm>
            <a:off x="7858611" y="3827473"/>
            <a:ext cx="1669409" cy="0"/>
          </a:xfrm>
          <a:prstGeom prst="line">
            <a:avLst/>
          </a:prstGeom>
          <a:noFill/>
          <a:ln w="28575">
            <a:solidFill>
              <a:schemeClr val="tx1"/>
            </a:solidFill>
            <a:round/>
            <a:headEnd/>
            <a:tailEnd/>
          </a:ln>
        </p:spPr>
        <p:txBody>
          <a:bodyPr wrap="none" anchor="ctr"/>
          <a:lstStyle/>
          <a:p>
            <a:endParaRPr lang="en-US"/>
          </a:p>
        </p:txBody>
      </p:sp>
      <p:sp>
        <p:nvSpPr>
          <p:cNvPr id="492569" name="Text Box 25"/>
          <p:cNvSpPr txBox="1">
            <a:spLocks noChangeArrowheads="1"/>
          </p:cNvSpPr>
          <p:nvPr/>
        </p:nvSpPr>
        <p:spPr bwMode="auto">
          <a:xfrm>
            <a:off x="1576183" y="4415873"/>
            <a:ext cx="1508746" cy="246221"/>
          </a:xfrm>
          <a:prstGeom prst="rect">
            <a:avLst/>
          </a:prstGeom>
          <a:noFill/>
          <a:ln w="9525">
            <a:noFill/>
            <a:miter lim="800000"/>
            <a:headEnd/>
            <a:tailEnd/>
          </a:ln>
        </p:spPr>
        <p:txBody>
          <a:bodyPr wrap="none">
            <a:spAutoFit/>
          </a:bodyPr>
          <a:lstStyle/>
          <a:p>
            <a:pPr algn="l"/>
            <a:r>
              <a:rPr lang="en-US" sz="1000" dirty="0" smtClean="0">
                <a:ea typeface="ＭＳ Ｐゴシック" pitchFamily="11" charset="-128"/>
              </a:rPr>
              <a:t>Return Carrier</a:t>
            </a:r>
            <a:r>
              <a:rPr lang="en-US" sz="1000" dirty="0" smtClean="0">
                <a:ea typeface="ＭＳ Ｐゴシック" pitchFamily="11" charset="-128"/>
              </a:rPr>
              <a:t> </a:t>
            </a:r>
            <a:r>
              <a:rPr lang="en-US" sz="1000" dirty="0">
                <a:ea typeface="ＭＳ Ｐゴシック" pitchFamily="11" charset="-128"/>
              </a:rPr>
              <a:t>availability</a:t>
            </a:r>
          </a:p>
        </p:txBody>
      </p:sp>
      <p:sp>
        <p:nvSpPr>
          <p:cNvPr id="492575" name="Line 31"/>
          <p:cNvSpPr>
            <a:spLocks noChangeShapeType="1"/>
          </p:cNvSpPr>
          <p:nvPr/>
        </p:nvSpPr>
        <p:spPr bwMode="auto">
          <a:xfrm>
            <a:off x="3245592" y="2876579"/>
            <a:ext cx="0" cy="203137"/>
          </a:xfrm>
          <a:prstGeom prst="line">
            <a:avLst/>
          </a:prstGeom>
          <a:noFill/>
          <a:ln w="9525">
            <a:solidFill>
              <a:schemeClr val="tx1"/>
            </a:solidFill>
            <a:round/>
            <a:headEnd/>
            <a:tailEnd type="triangle" w="med" len="med"/>
          </a:ln>
        </p:spPr>
        <p:txBody>
          <a:bodyPr wrap="none" anchor="ctr"/>
          <a:lstStyle/>
          <a:p>
            <a:endParaRPr lang="en-US"/>
          </a:p>
        </p:txBody>
      </p:sp>
      <p:sp>
        <p:nvSpPr>
          <p:cNvPr id="492576" name="Text Box 32"/>
          <p:cNvSpPr txBox="1">
            <a:spLocks noChangeArrowheads="1"/>
          </p:cNvSpPr>
          <p:nvPr/>
        </p:nvSpPr>
        <p:spPr bwMode="auto">
          <a:xfrm>
            <a:off x="2690258" y="2603396"/>
            <a:ext cx="1342034" cy="246221"/>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Start of </a:t>
            </a:r>
            <a:r>
              <a:rPr lang="en-US" sz="1000" dirty="0" smtClean="0">
                <a:ea typeface="ＭＳ Ｐゴシック" pitchFamily="11" charset="-128"/>
              </a:rPr>
              <a:t>Return Carrier</a:t>
            </a:r>
            <a:endParaRPr lang="en-US" sz="1000" dirty="0">
              <a:ea typeface="ＭＳ Ｐゴシック" pitchFamily="11" charset="-128"/>
            </a:endParaRPr>
          </a:p>
        </p:txBody>
      </p:sp>
      <p:sp>
        <p:nvSpPr>
          <p:cNvPr id="492577" name="Text Box 33"/>
          <p:cNvSpPr txBox="1">
            <a:spLocks noChangeArrowheads="1"/>
          </p:cNvSpPr>
          <p:nvPr/>
        </p:nvSpPr>
        <p:spPr bwMode="auto">
          <a:xfrm>
            <a:off x="3405719" y="3146263"/>
            <a:ext cx="1355969" cy="269682"/>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Start data transport</a:t>
            </a:r>
          </a:p>
        </p:txBody>
      </p:sp>
      <p:sp>
        <p:nvSpPr>
          <p:cNvPr id="492578" name="Line 34"/>
          <p:cNvSpPr>
            <a:spLocks noChangeShapeType="1"/>
          </p:cNvSpPr>
          <p:nvPr/>
        </p:nvSpPr>
        <p:spPr bwMode="auto">
          <a:xfrm flipV="1">
            <a:off x="3484079" y="3013173"/>
            <a:ext cx="0" cy="271434"/>
          </a:xfrm>
          <a:prstGeom prst="line">
            <a:avLst/>
          </a:prstGeom>
          <a:noFill/>
          <a:ln w="9525">
            <a:solidFill>
              <a:schemeClr val="tx1"/>
            </a:solidFill>
            <a:round/>
            <a:headEnd/>
            <a:tailEnd type="triangle" w="med" len="med"/>
          </a:ln>
        </p:spPr>
        <p:txBody>
          <a:bodyPr wrap="none" anchor="ctr"/>
          <a:lstStyle/>
          <a:p>
            <a:endParaRPr lang="en-US"/>
          </a:p>
        </p:txBody>
      </p:sp>
      <p:sp>
        <p:nvSpPr>
          <p:cNvPr id="492579" name="Line 35"/>
          <p:cNvSpPr>
            <a:spLocks noChangeShapeType="1"/>
          </p:cNvSpPr>
          <p:nvPr/>
        </p:nvSpPr>
        <p:spPr bwMode="auto">
          <a:xfrm>
            <a:off x="9919579" y="1332880"/>
            <a:ext cx="0" cy="204889"/>
          </a:xfrm>
          <a:prstGeom prst="line">
            <a:avLst/>
          </a:prstGeom>
          <a:noFill/>
          <a:ln w="9525">
            <a:solidFill>
              <a:schemeClr val="tx1"/>
            </a:solidFill>
            <a:round/>
            <a:headEnd/>
            <a:tailEnd type="triangle" w="med" len="med"/>
          </a:ln>
        </p:spPr>
        <p:txBody>
          <a:bodyPr wrap="none" anchor="ctr"/>
          <a:lstStyle/>
          <a:p>
            <a:endParaRPr lang="en-US"/>
          </a:p>
        </p:txBody>
      </p:sp>
      <p:sp>
        <p:nvSpPr>
          <p:cNvPr id="492580" name="Text Box 36"/>
          <p:cNvSpPr txBox="1">
            <a:spLocks noChangeArrowheads="1"/>
          </p:cNvSpPr>
          <p:nvPr/>
        </p:nvSpPr>
        <p:spPr bwMode="auto">
          <a:xfrm>
            <a:off x="9766508" y="1041339"/>
            <a:ext cx="1181734" cy="246221"/>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End </a:t>
            </a:r>
            <a:r>
              <a:rPr lang="en-US" sz="1000" dirty="0" smtClean="0">
                <a:ea typeface="ＭＳ Ｐゴシック" pitchFamily="11" charset="-128"/>
              </a:rPr>
              <a:t>Return Carrier </a:t>
            </a:r>
            <a:endParaRPr lang="en-US" sz="1000" dirty="0">
              <a:ea typeface="ＭＳ Ｐゴシック" pitchFamily="11" charset="-128"/>
            </a:endParaRPr>
          </a:p>
        </p:txBody>
      </p:sp>
      <p:sp>
        <p:nvSpPr>
          <p:cNvPr id="492581" name="Line 37"/>
          <p:cNvSpPr>
            <a:spLocks noChangeShapeType="1"/>
          </p:cNvSpPr>
          <p:nvPr/>
        </p:nvSpPr>
        <p:spPr bwMode="auto">
          <a:xfrm flipV="1">
            <a:off x="5632166" y="1993983"/>
            <a:ext cx="0" cy="271434"/>
          </a:xfrm>
          <a:prstGeom prst="line">
            <a:avLst/>
          </a:prstGeom>
          <a:noFill/>
          <a:ln w="9525">
            <a:solidFill>
              <a:schemeClr val="tx1"/>
            </a:solidFill>
            <a:round/>
            <a:headEnd/>
            <a:tailEnd type="triangle" w="med" len="med"/>
          </a:ln>
        </p:spPr>
        <p:txBody>
          <a:bodyPr wrap="none" anchor="ctr"/>
          <a:lstStyle/>
          <a:p>
            <a:endParaRPr lang="en-US"/>
          </a:p>
        </p:txBody>
      </p:sp>
      <p:sp>
        <p:nvSpPr>
          <p:cNvPr id="492582" name="Line 38"/>
          <p:cNvSpPr>
            <a:spLocks noChangeShapeType="1"/>
          </p:cNvSpPr>
          <p:nvPr/>
        </p:nvSpPr>
        <p:spPr bwMode="auto">
          <a:xfrm>
            <a:off x="7620124" y="1041337"/>
            <a:ext cx="0" cy="273185"/>
          </a:xfrm>
          <a:prstGeom prst="line">
            <a:avLst/>
          </a:prstGeom>
          <a:noFill/>
          <a:ln w="9525">
            <a:solidFill>
              <a:schemeClr val="tx1"/>
            </a:solidFill>
            <a:round/>
            <a:headEnd/>
            <a:tailEnd type="triangle" w="med" len="med"/>
          </a:ln>
        </p:spPr>
        <p:txBody>
          <a:bodyPr wrap="none" anchor="ctr"/>
          <a:lstStyle/>
          <a:p>
            <a:endParaRPr lang="en-US"/>
          </a:p>
        </p:txBody>
      </p:sp>
      <p:sp>
        <p:nvSpPr>
          <p:cNvPr id="492583" name="Text Box 39"/>
          <p:cNvSpPr txBox="1">
            <a:spLocks noChangeArrowheads="1"/>
          </p:cNvSpPr>
          <p:nvPr/>
        </p:nvSpPr>
        <p:spPr bwMode="auto">
          <a:xfrm>
            <a:off x="6755160" y="815557"/>
            <a:ext cx="1059906" cy="400110"/>
          </a:xfrm>
          <a:prstGeom prst="rect">
            <a:avLst/>
          </a:prstGeom>
          <a:noFill/>
          <a:ln w="9525">
            <a:noFill/>
            <a:miter lim="800000"/>
            <a:headEnd/>
            <a:tailEnd/>
          </a:ln>
        </p:spPr>
        <p:txBody>
          <a:bodyPr wrap="none">
            <a:spAutoFit/>
          </a:bodyPr>
          <a:lstStyle/>
          <a:p>
            <a:pPr algn="l"/>
            <a:r>
              <a:rPr lang="en-US" sz="1000" dirty="0" smtClean="0">
                <a:ea typeface="ＭＳ Ｐゴシック" pitchFamily="11" charset="-128"/>
              </a:rPr>
              <a:t>(Re-)start Return</a:t>
            </a:r>
          </a:p>
          <a:p>
            <a:pPr algn="l"/>
            <a:r>
              <a:rPr lang="en-US" sz="1000" dirty="0" smtClean="0">
                <a:ea typeface="ＭＳ Ｐゴシック" pitchFamily="11" charset="-128"/>
              </a:rPr>
              <a:t>Carrier</a:t>
            </a:r>
            <a:endParaRPr lang="en-US" sz="1000" dirty="0">
              <a:ea typeface="ＭＳ Ｐゴシック" pitchFamily="11" charset="-128"/>
            </a:endParaRPr>
          </a:p>
        </p:txBody>
      </p:sp>
      <p:sp>
        <p:nvSpPr>
          <p:cNvPr id="492584" name="Text Box 40"/>
          <p:cNvSpPr txBox="1">
            <a:spLocks noChangeArrowheads="1"/>
          </p:cNvSpPr>
          <p:nvPr/>
        </p:nvSpPr>
        <p:spPr bwMode="auto">
          <a:xfrm>
            <a:off x="1576183" y="4032362"/>
            <a:ext cx="1350633" cy="441365"/>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Data availability </a:t>
            </a:r>
          </a:p>
          <a:p>
            <a:pPr algn="l"/>
            <a:r>
              <a:rPr lang="en-US" sz="1000" dirty="0">
                <a:ea typeface="ＭＳ Ｐゴシック" pitchFamily="11" charset="-128"/>
              </a:rPr>
              <a:t>at lower symbol rate</a:t>
            </a:r>
            <a:endParaRPr lang="en-US" sz="2400" dirty="0">
              <a:ea typeface="ＭＳ Ｐゴシック" pitchFamily="11" charset="-128"/>
            </a:endParaRPr>
          </a:p>
        </p:txBody>
      </p:sp>
      <p:sp>
        <p:nvSpPr>
          <p:cNvPr id="492585" name="Text Box 41"/>
          <p:cNvSpPr txBox="1">
            <a:spLocks noChangeArrowheads="1"/>
          </p:cNvSpPr>
          <p:nvPr/>
        </p:nvSpPr>
        <p:spPr bwMode="auto">
          <a:xfrm>
            <a:off x="1576184" y="3692632"/>
            <a:ext cx="1390196" cy="441365"/>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Data availability</a:t>
            </a:r>
          </a:p>
          <a:p>
            <a:pPr algn="l"/>
            <a:r>
              <a:rPr lang="en-US" sz="1000" dirty="0">
                <a:ea typeface="ＭＳ Ｐゴシック" pitchFamily="11" charset="-128"/>
              </a:rPr>
              <a:t>at higher symbol rate</a:t>
            </a:r>
            <a:endParaRPr lang="en-US" sz="2400" dirty="0">
              <a:ea typeface="ＭＳ Ｐゴシック" pitchFamily="11" charset="-128"/>
            </a:endParaRPr>
          </a:p>
        </p:txBody>
      </p:sp>
      <p:sp>
        <p:nvSpPr>
          <p:cNvPr id="492586" name="Text Box 42"/>
          <p:cNvSpPr txBox="1">
            <a:spLocks noChangeArrowheads="1"/>
          </p:cNvSpPr>
          <p:nvPr/>
        </p:nvSpPr>
        <p:spPr bwMode="auto">
          <a:xfrm>
            <a:off x="3087169" y="4846664"/>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t1</a:t>
            </a:r>
            <a:endParaRPr lang="en-US" sz="2400">
              <a:ea typeface="ＭＳ Ｐゴシック" pitchFamily="11" charset="-128"/>
            </a:endParaRPr>
          </a:p>
        </p:txBody>
      </p:sp>
      <p:sp>
        <p:nvSpPr>
          <p:cNvPr id="492587" name="Text Box 43"/>
          <p:cNvSpPr txBox="1">
            <a:spLocks noChangeArrowheads="1"/>
          </p:cNvSpPr>
          <p:nvPr/>
        </p:nvSpPr>
        <p:spPr bwMode="auto">
          <a:xfrm>
            <a:off x="3325656" y="4846664"/>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t2</a:t>
            </a:r>
            <a:endParaRPr lang="en-US" sz="2400">
              <a:ea typeface="ＭＳ Ｐゴシック" pitchFamily="11" charset="-128"/>
            </a:endParaRPr>
          </a:p>
        </p:txBody>
      </p:sp>
      <p:sp>
        <p:nvSpPr>
          <p:cNvPr id="492589" name="Line 45"/>
          <p:cNvSpPr>
            <a:spLocks noChangeShapeType="1"/>
          </p:cNvSpPr>
          <p:nvPr/>
        </p:nvSpPr>
        <p:spPr bwMode="auto">
          <a:xfrm flipV="1">
            <a:off x="5632166" y="3818718"/>
            <a:ext cx="0" cy="339730"/>
          </a:xfrm>
          <a:prstGeom prst="line">
            <a:avLst/>
          </a:prstGeom>
          <a:noFill/>
          <a:ln w="28575">
            <a:solidFill>
              <a:schemeClr val="tx1"/>
            </a:solidFill>
            <a:round/>
            <a:headEnd/>
            <a:tailEnd/>
          </a:ln>
        </p:spPr>
        <p:txBody>
          <a:bodyPr wrap="none" anchor="ctr"/>
          <a:lstStyle/>
          <a:p>
            <a:endParaRPr lang="en-US"/>
          </a:p>
        </p:txBody>
      </p:sp>
      <p:sp>
        <p:nvSpPr>
          <p:cNvPr id="492590" name="Text Box 46"/>
          <p:cNvSpPr txBox="1">
            <a:spLocks noChangeArrowheads="1"/>
          </p:cNvSpPr>
          <p:nvPr/>
        </p:nvSpPr>
        <p:spPr bwMode="auto">
          <a:xfrm>
            <a:off x="7778548" y="838201"/>
            <a:ext cx="1355969" cy="269682"/>
          </a:xfrm>
          <a:prstGeom prst="rect">
            <a:avLst/>
          </a:prstGeom>
          <a:noFill/>
          <a:ln w="9525">
            <a:noFill/>
            <a:miter lim="800000"/>
            <a:headEnd/>
            <a:tailEnd/>
          </a:ln>
        </p:spPr>
        <p:txBody>
          <a:bodyPr wrap="none">
            <a:spAutoFit/>
          </a:bodyPr>
          <a:lstStyle/>
          <a:p>
            <a:pPr algn="l"/>
            <a:r>
              <a:rPr lang="en-US" sz="1000">
                <a:ea typeface="ＭＳ Ｐゴシック" pitchFamily="11" charset="-128"/>
              </a:rPr>
              <a:t>Start data transport</a:t>
            </a:r>
          </a:p>
        </p:txBody>
      </p:sp>
      <p:sp>
        <p:nvSpPr>
          <p:cNvPr id="492591" name="Line 47"/>
          <p:cNvSpPr>
            <a:spLocks noChangeShapeType="1"/>
          </p:cNvSpPr>
          <p:nvPr/>
        </p:nvSpPr>
        <p:spPr bwMode="auto">
          <a:xfrm>
            <a:off x="7858611" y="974795"/>
            <a:ext cx="0" cy="271434"/>
          </a:xfrm>
          <a:prstGeom prst="line">
            <a:avLst/>
          </a:prstGeom>
          <a:noFill/>
          <a:ln w="9525">
            <a:solidFill>
              <a:schemeClr val="tx1"/>
            </a:solidFill>
            <a:round/>
            <a:headEnd/>
            <a:tailEnd type="triangle" w="med" len="med"/>
          </a:ln>
        </p:spPr>
        <p:txBody>
          <a:bodyPr wrap="none" anchor="ctr"/>
          <a:lstStyle/>
          <a:p>
            <a:endParaRPr lang="en-US"/>
          </a:p>
        </p:txBody>
      </p:sp>
      <p:sp>
        <p:nvSpPr>
          <p:cNvPr id="492592" name="Line 48"/>
          <p:cNvSpPr>
            <a:spLocks noChangeShapeType="1"/>
          </p:cNvSpPr>
          <p:nvPr/>
        </p:nvSpPr>
        <p:spPr bwMode="auto">
          <a:xfrm>
            <a:off x="6029076" y="1585958"/>
            <a:ext cx="0" cy="271433"/>
          </a:xfrm>
          <a:prstGeom prst="line">
            <a:avLst/>
          </a:prstGeom>
          <a:noFill/>
          <a:ln w="9525">
            <a:solidFill>
              <a:schemeClr val="tx1"/>
            </a:solidFill>
            <a:round/>
            <a:headEnd/>
            <a:tailEnd type="triangle" w="med" len="med"/>
          </a:ln>
        </p:spPr>
        <p:txBody>
          <a:bodyPr wrap="none" anchor="ctr"/>
          <a:lstStyle/>
          <a:p>
            <a:endParaRPr lang="en-US"/>
          </a:p>
        </p:txBody>
      </p:sp>
      <p:sp>
        <p:nvSpPr>
          <p:cNvPr id="492593" name="Text Box 49"/>
          <p:cNvSpPr txBox="1">
            <a:spLocks noChangeArrowheads="1"/>
          </p:cNvSpPr>
          <p:nvPr/>
        </p:nvSpPr>
        <p:spPr bwMode="auto">
          <a:xfrm>
            <a:off x="5633870" y="1247978"/>
            <a:ext cx="1287532" cy="246221"/>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End of </a:t>
            </a:r>
            <a:r>
              <a:rPr lang="en-US" sz="1000" dirty="0" smtClean="0">
                <a:ea typeface="ＭＳ Ｐゴシック" pitchFamily="11" charset="-128"/>
              </a:rPr>
              <a:t>Return Carrier</a:t>
            </a:r>
            <a:endParaRPr lang="en-US" sz="1000" dirty="0">
              <a:ea typeface="ＭＳ Ｐゴシック" pitchFamily="11" charset="-128"/>
            </a:endParaRPr>
          </a:p>
        </p:txBody>
      </p:sp>
      <p:pic>
        <p:nvPicPr>
          <p:cNvPr id="492595" name="Picture 51"/>
          <p:cNvPicPr>
            <a:picLocks noChangeAspect="1" noChangeArrowheads="1"/>
          </p:cNvPicPr>
          <p:nvPr/>
        </p:nvPicPr>
        <p:blipFill>
          <a:blip r:embed="rId4"/>
          <a:srcRect/>
          <a:stretch>
            <a:fillRect/>
          </a:stretch>
        </p:blipFill>
        <p:spPr bwMode="auto">
          <a:xfrm>
            <a:off x="6109140" y="1857392"/>
            <a:ext cx="1430922" cy="1222327"/>
          </a:xfrm>
          <a:prstGeom prst="rect">
            <a:avLst/>
          </a:prstGeom>
          <a:noFill/>
          <a:ln w="9525">
            <a:noFill/>
            <a:miter lim="800000"/>
            <a:headEnd/>
            <a:tailEnd/>
          </a:ln>
          <a:effectLst/>
        </p:spPr>
      </p:pic>
      <p:sp>
        <p:nvSpPr>
          <p:cNvPr id="492596" name="Line 52"/>
          <p:cNvSpPr>
            <a:spLocks noChangeShapeType="1"/>
          </p:cNvSpPr>
          <p:nvPr/>
        </p:nvSpPr>
        <p:spPr bwMode="auto">
          <a:xfrm>
            <a:off x="3245592" y="3079719"/>
            <a:ext cx="0" cy="1427216"/>
          </a:xfrm>
          <a:prstGeom prst="line">
            <a:avLst/>
          </a:prstGeom>
          <a:noFill/>
          <a:ln w="9525">
            <a:solidFill>
              <a:schemeClr val="tx1"/>
            </a:solidFill>
            <a:prstDash val="dash"/>
            <a:round/>
            <a:headEnd/>
            <a:tailEnd/>
          </a:ln>
        </p:spPr>
        <p:txBody>
          <a:bodyPr wrap="none" anchor="ctr"/>
          <a:lstStyle/>
          <a:p>
            <a:endParaRPr lang="en-US"/>
          </a:p>
        </p:txBody>
      </p:sp>
      <p:sp>
        <p:nvSpPr>
          <p:cNvPr id="492597" name="Line 53"/>
          <p:cNvSpPr>
            <a:spLocks noChangeShapeType="1"/>
          </p:cNvSpPr>
          <p:nvPr/>
        </p:nvSpPr>
        <p:spPr bwMode="auto">
          <a:xfrm>
            <a:off x="5635849" y="2384585"/>
            <a:ext cx="1" cy="2460240"/>
          </a:xfrm>
          <a:prstGeom prst="line">
            <a:avLst/>
          </a:prstGeom>
          <a:noFill/>
          <a:ln w="9525">
            <a:solidFill>
              <a:schemeClr val="tx1"/>
            </a:solidFill>
            <a:prstDash val="dash"/>
            <a:round/>
            <a:headEnd/>
            <a:tailEnd/>
          </a:ln>
        </p:spPr>
        <p:txBody>
          <a:bodyPr wrap="none" anchor="ctr"/>
          <a:lstStyle/>
          <a:p>
            <a:endParaRPr lang="en-US"/>
          </a:p>
        </p:txBody>
      </p:sp>
      <p:sp>
        <p:nvSpPr>
          <p:cNvPr id="492598" name="Line 54"/>
          <p:cNvSpPr>
            <a:spLocks noChangeShapeType="1"/>
          </p:cNvSpPr>
          <p:nvPr/>
        </p:nvSpPr>
        <p:spPr bwMode="auto">
          <a:xfrm>
            <a:off x="7620124" y="1314523"/>
            <a:ext cx="0" cy="3192411"/>
          </a:xfrm>
          <a:prstGeom prst="line">
            <a:avLst/>
          </a:prstGeom>
          <a:noFill/>
          <a:ln w="9525">
            <a:solidFill>
              <a:schemeClr val="tx1"/>
            </a:solidFill>
            <a:prstDash val="dash"/>
            <a:round/>
            <a:headEnd/>
            <a:tailEnd/>
          </a:ln>
        </p:spPr>
        <p:txBody>
          <a:bodyPr wrap="none" anchor="ctr"/>
          <a:lstStyle/>
          <a:p>
            <a:endParaRPr lang="en-US"/>
          </a:p>
        </p:txBody>
      </p:sp>
      <p:sp>
        <p:nvSpPr>
          <p:cNvPr id="492599" name="Line 55"/>
          <p:cNvSpPr>
            <a:spLocks noChangeShapeType="1"/>
          </p:cNvSpPr>
          <p:nvPr/>
        </p:nvSpPr>
        <p:spPr bwMode="auto">
          <a:xfrm>
            <a:off x="6029076" y="1857391"/>
            <a:ext cx="0" cy="1970084"/>
          </a:xfrm>
          <a:prstGeom prst="line">
            <a:avLst/>
          </a:prstGeom>
          <a:noFill/>
          <a:ln w="9525">
            <a:solidFill>
              <a:schemeClr val="tx1"/>
            </a:solidFill>
            <a:prstDash val="dash"/>
            <a:round/>
            <a:headEnd/>
            <a:tailEnd/>
          </a:ln>
        </p:spPr>
        <p:txBody>
          <a:bodyPr wrap="none" anchor="ctr"/>
          <a:lstStyle/>
          <a:p>
            <a:endParaRPr lang="en-US"/>
          </a:p>
        </p:txBody>
      </p:sp>
      <p:sp>
        <p:nvSpPr>
          <p:cNvPr id="492600" name="Line 56"/>
          <p:cNvSpPr>
            <a:spLocks noChangeShapeType="1"/>
          </p:cNvSpPr>
          <p:nvPr/>
        </p:nvSpPr>
        <p:spPr bwMode="auto">
          <a:xfrm>
            <a:off x="3484406" y="3317966"/>
            <a:ext cx="0" cy="1530536"/>
          </a:xfrm>
          <a:prstGeom prst="line">
            <a:avLst/>
          </a:prstGeom>
          <a:noFill/>
          <a:ln w="9525">
            <a:solidFill>
              <a:schemeClr val="tx1"/>
            </a:solidFill>
            <a:prstDash val="dash"/>
            <a:round/>
            <a:headEnd/>
            <a:tailEnd/>
          </a:ln>
        </p:spPr>
        <p:txBody>
          <a:bodyPr wrap="none" anchor="ctr"/>
          <a:lstStyle/>
          <a:p>
            <a:endParaRPr lang="en-US"/>
          </a:p>
        </p:txBody>
      </p:sp>
      <p:sp>
        <p:nvSpPr>
          <p:cNvPr id="492601" name="Line 57"/>
          <p:cNvSpPr>
            <a:spLocks noChangeShapeType="1"/>
          </p:cNvSpPr>
          <p:nvPr/>
        </p:nvSpPr>
        <p:spPr bwMode="auto">
          <a:xfrm>
            <a:off x="7858598" y="1249436"/>
            <a:ext cx="0" cy="3600438"/>
          </a:xfrm>
          <a:prstGeom prst="line">
            <a:avLst/>
          </a:prstGeom>
          <a:noFill/>
          <a:ln w="9525">
            <a:solidFill>
              <a:schemeClr val="tx1"/>
            </a:solidFill>
            <a:prstDash val="dash"/>
            <a:round/>
            <a:headEnd/>
            <a:tailEnd/>
          </a:ln>
        </p:spPr>
        <p:txBody>
          <a:bodyPr wrap="none" anchor="ctr"/>
          <a:lstStyle/>
          <a:p>
            <a:endParaRPr lang="en-US"/>
          </a:p>
        </p:txBody>
      </p:sp>
      <p:sp>
        <p:nvSpPr>
          <p:cNvPr id="492602" name="Line 58"/>
          <p:cNvSpPr>
            <a:spLocks noChangeShapeType="1"/>
          </p:cNvSpPr>
          <p:nvPr/>
        </p:nvSpPr>
        <p:spPr bwMode="auto">
          <a:xfrm>
            <a:off x="9531537" y="1804455"/>
            <a:ext cx="0" cy="3057393"/>
          </a:xfrm>
          <a:prstGeom prst="line">
            <a:avLst/>
          </a:prstGeom>
          <a:noFill/>
          <a:ln w="9525">
            <a:solidFill>
              <a:schemeClr val="tx1"/>
            </a:solidFill>
            <a:prstDash val="dash"/>
            <a:round/>
            <a:headEnd/>
            <a:tailEnd/>
          </a:ln>
        </p:spPr>
        <p:txBody>
          <a:bodyPr wrap="none" anchor="ctr"/>
          <a:lstStyle/>
          <a:p>
            <a:endParaRPr lang="en-US"/>
          </a:p>
        </p:txBody>
      </p:sp>
      <p:sp>
        <p:nvSpPr>
          <p:cNvPr id="492603" name="Line 59"/>
          <p:cNvSpPr>
            <a:spLocks noChangeShapeType="1"/>
          </p:cNvSpPr>
          <p:nvPr/>
        </p:nvSpPr>
        <p:spPr bwMode="auto">
          <a:xfrm>
            <a:off x="9926634" y="1585958"/>
            <a:ext cx="0" cy="2920977"/>
          </a:xfrm>
          <a:prstGeom prst="line">
            <a:avLst/>
          </a:prstGeom>
          <a:noFill/>
          <a:ln w="9525">
            <a:solidFill>
              <a:schemeClr val="tx1"/>
            </a:solidFill>
            <a:prstDash val="dash"/>
            <a:round/>
            <a:headEnd/>
            <a:tailEnd/>
          </a:ln>
        </p:spPr>
        <p:txBody>
          <a:bodyPr wrap="none" anchor="ctr"/>
          <a:lstStyle/>
          <a:p>
            <a:endParaRPr lang="en-US"/>
          </a:p>
        </p:txBody>
      </p:sp>
      <p:sp>
        <p:nvSpPr>
          <p:cNvPr id="492604" name="Text Box 60"/>
          <p:cNvSpPr txBox="1">
            <a:spLocks noChangeArrowheads="1"/>
          </p:cNvSpPr>
          <p:nvPr/>
        </p:nvSpPr>
        <p:spPr bwMode="auto">
          <a:xfrm>
            <a:off x="5128817" y="2212251"/>
            <a:ext cx="663602" cy="553998"/>
          </a:xfrm>
          <a:prstGeom prst="rect">
            <a:avLst/>
          </a:prstGeom>
          <a:noFill/>
          <a:ln w="9525">
            <a:noFill/>
            <a:miter lim="800000"/>
            <a:headEnd/>
            <a:tailEnd/>
          </a:ln>
        </p:spPr>
        <p:txBody>
          <a:bodyPr wrap="square">
            <a:spAutoFit/>
          </a:bodyPr>
          <a:lstStyle/>
          <a:p>
            <a:pPr algn="l"/>
            <a:r>
              <a:rPr lang="en-US" sz="1000" dirty="0">
                <a:ea typeface="ＭＳ Ｐゴシック" pitchFamily="11" charset="-128"/>
              </a:rPr>
              <a:t>Symbol rate </a:t>
            </a:r>
          </a:p>
          <a:p>
            <a:pPr algn="l"/>
            <a:r>
              <a:rPr lang="en-US" sz="1000" dirty="0">
                <a:ea typeface="ＭＳ Ｐゴシック" pitchFamily="11" charset="-128"/>
              </a:rPr>
              <a:t>change</a:t>
            </a:r>
          </a:p>
        </p:txBody>
      </p:sp>
      <p:sp>
        <p:nvSpPr>
          <p:cNvPr id="492606" name="Text Box 62"/>
          <p:cNvSpPr txBox="1">
            <a:spLocks noChangeArrowheads="1"/>
          </p:cNvSpPr>
          <p:nvPr/>
        </p:nvSpPr>
        <p:spPr bwMode="auto">
          <a:xfrm>
            <a:off x="8391010" y="1506166"/>
            <a:ext cx="1288710" cy="271609"/>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Stop data transport</a:t>
            </a:r>
          </a:p>
        </p:txBody>
      </p:sp>
      <p:sp>
        <p:nvSpPr>
          <p:cNvPr id="492607" name="Line 63"/>
          <p:cNvSpPr>
            <a:spLocks noChangeShapeType="1"/>
          </p:cNvSpPr>
          <p:nvPr/>
        </p:nvSpPr>
        <p:spPr bwMode="auto">
          <a:xfrm flipV="1">
            <a:off x="9528020" y="1449363"/>
            <a:ext cx="0" cy="273185"/>
          </a:xfrm>
          <a:prstGeom prst="line">
            <a:avLst/>
          </a:prstGeom>
          <a:noFill/>
          <a:ln w="9525">
            <a:solidFill>
              <a:schemeClr val="tx1"/>
            </a:solidFill>
            <a:round/>
            <a:headEnd/>
            <a:tailEnd type="triangle" w="med" len="med"/>
          </a:ln>
        </p:spPr>
        <p:txBody>
          <a:bodyPr wrap="none" anchor="ctr"/>
          <a:lstStyle/>
          <a:p>
            <a:endParaRPr lang="en-US"/>
          </a:p>
        </p:txBody>
      </p:sp>
      <p:sp>
        <p:nvSpPr>
          <p:cNvPr id="492608" name="Text Box 64"/>
          <p:cNvSpPr txBox="1">
            <a:spLocks noChangeArrowheads="1"/>
          </p:cNvSpPr>
          <p:nvPr/>
        </p:nvSpPr>
        <p:spPr bwMode="auto">
          <a:xfrm>
            <a:off x="5472039"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t3</a:t>
            </a:r>
            <a:endParaRPr lang="en-US" sz="2400">
              <a:ea typeface="ＭＳ Ｐゴシック" pitchFamily="11" charset="-128"/>
            </a:endParaRPr>
          </a:p>
        </p:txBody>
      </p:sp>
      <p:sp>
        <p:nvSpPr>
          <p:cNvPr id="492609" name="Text Box 65"/>
          <p:cNvSpPr txBox="1">
            <a:spLocks noChangeArrowheads="1"/>
          </p:cNvSpPr>
          <p:nvPr/>
        </p:nvSpPr>
        <p:spPr bwMode="auto">
          <a:xfrm>
            <a:off x="5870653" y="4846665"/>
            <a:ext cx="361569" cy="339511"/>
          </a:xfrm>
          <a:prstGeom prst="rect">
            <a:avLst/>
          </a:prstGeom>
          <a:noFill/>
          <a:ln w="9525">
            <a:noFill/>
            <a:miter lim="800000"/>
            <a:headEnd/>
            <a:tailEnd/>
          </a:ln>
        </p:spPr>
        <p:txBody>
          <a:bodyPr wrap="none">
            <a:spAutoFit/>
          </a:bodyPr>
          <a:lstStyle/>
          <a:p>
            <a:pPr algn="l"/>
            <a:r>
              <a:rPr lang="en-US" sz="1400" dirty="0">
                <a:ea typeface="ＭＳ Ｐゴシック" pitchFamily="11" charset="-128"/>
              </a:rPr>
              <a:t>t4</a:t>
            </a:r>
            <a:endParaRPr lang="en-US" sz="2400" dirty="0">
              <a:ea typeface="ＭＳ Ｐゴシック" pitchFamily="11" charset="-128"/>
            </a:endParaRPr>
          </a:p>
        </p:txBody>
      </p:sp>
      <p:sp>
        <p:nvSpPr>
          <p:cNvPr id="492610" name="Text Box 66"/>
          <p:cNvSpPr txBox="1">
            <a:spLocks noChangeArrowheads="1"/>
          </p:cNvSpPr>
          <p:nvPr/>
        </p:nvSpPr>
        <p:spPr bwMode="auto">
          <a:xfrm>
            <a:off x="7461701"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t5</a:t>
            </a:r>
            <a:endParaRPr lang="en-US" sz="2400">
              <a:ea typeface="ＭＳ Ｐゴシック" pitchFamily="11" charset="-128"/>
            </a:endParaRPr>
          </a:p>
        </p:txBody>
      </p:sp>
      <p:sp>
        <p:nvSpPr>
          <p:cNvPr id="492611" name="Text Box 67"/>
          <p:cNvSpPr txBox="1">
            <a:spLocks noChangeArrowheads="1"/>
          </p:cNvSpPr>
          <p:nvPr/>
        </p:nvSpPr>
        <p:spPr bwMode="auto">
          <a:xfrm>
            <a:off x="7700188"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t6</a:t>
            </a:r>
            <a:endParaRPr lang="en-US" sz="2400">
              <a:ea typeface="ＭＳ Ｐゴシック" pitchFamily="11" charset="-128"/>
            </a:endParaRPr>
          </a:p>
        </p:txBody>
      </p:sp>
      <p:sp>
        <p:nvSpPr>
          <p:cNvPr id="492612" name="Text Box 68"/>
          <p:cNvSpPr txBox="1">
            <a:spLocks noChangeArrowheads="1"/>
          </p:cNvSpPr>
          <p:nvPr/>
        </p:nvSpPr>
        <p:spPr bwMode="auto">
          <a:xfrm>
            <a:off x="9369597"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t7</a:t>
            </a:r>
            <a:endParaRPr lang="en-US" sz="2400">
              <a:ea typeface="ＭＳ Ｐゴシック" pitchFamily="11" charset="-128"/>
            </a:endParaRPr>
          </a:p>
        </p:txBody>
      </p:sp>
      <p:sp>
        <p:nvSpPr>
          <p:cNvPr id="492613" name="Text Box 69"/>
          <p:cNvSpPr txBox="1">
            <a:spLocks noChangeArrowheads="1"/>
          </p:cNvSpPr>
          <p:nvPr/>
        </p:nvSpPr>
        <p:spPr bwMode="auto">
          <a:xfrm>
            <a:off x="9766507"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t8</a:t>
            </a:r>
            <a:endParaRPr lang="en-US" sz="2400">
              <a:ea typeface="ＭＳ Ｐゴシック" pitchFamily="11" charset="-128"/>
            </a:endParaRPr>
          </a:p>
        </p:txBody>
      </p:sp>
      <p:sp>
        <p:nvSpPr>
          <p:cNvPr id="492624" name="Line 80"/>
          <p:cNvSpPr>
            <a:spLocks noChangeShapeType="1"/>
          </p:cNvSpPr>
          <p:nvPr/>
        </p:nvSpPr>
        <p:spPr bwMode="auto">
          <a:xfrm>
            <a:off x="3211522" y="6217842"/>
            <a:ext cx="2780076"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492626" name="Line 82"/>
          <p:cNvSpPr>
            <a:spLocks noChangeShapeType="1"/>
          </p:cNvSpPr>
          <p:nvPr/>
        </p:nvSpPr>
        <p:spPr bwMode="auto">
          <a:xfrm>
            <a:off x="3211522" y="5209159"/>
            <a:ext cx="0" cy="1008683"/>
          </a:xfrm>
          <a:prstGeom prst="line">
            <a:avLst/>
          </a:prstGeom>
          <a:noFill/>
          <a:ln w="9525">
            <a:solidFill>
              <a:srgbClr val="0066FF"/>
            </a:solidFill>
            <a:prstDash val="dash"/>
            <a:round/>
            <a:headEnd/>
            <a:tailEnd/>
          </a:ln>
          <a:effectLst/>
        </p:spPr>
        <p:txBody>
          <a:bodyPr wrap="none" anchor="ctr"/>
          <a:lstStyle/>
          <a:p>
            <a:endParaRPr lang="en-US"/>
          </a:p>
        </p:txBody>
      </p:sp>
      <p:sp>
        <p:nvSpPr>
          <p:cNvPr id="492627" name="Line 83"/>
          <p:cNvSpPr>
            <a:spLocks noChangeShapeType="1"/>
          </p:cNvSpPr>
          <p:nvPr/>
        </p:nvSpPr>
        <p:spPr bwMode="auto">
          <a:xfrm>
            <a:off x="6035262" y="5209159"/>
            <a:ext cx="0" cy="1008683"/>
          </a:xfrm>
          <a:prstGeom prst="line">
            <a:avLst/>
          </a:prstGeom>
          <a:noFill/>
          <a:ln w="9525">
            <a:solidFill>
              <a:srgbClr val="0066FF"/>
            </a:solidFill>
            <a:prstDash val="dash"/>
            <a:round/>
            <a:headEnd/>
            <a:tailEnd/>
          </a:ln>
          <a:effectLst/>
        </p:spPr>
        <p:txBody>
          <a:bodyPr wrap="none" anchor="ctr"/>
          <a:lstStyle/>
          <a:p>
            <a:endParaRPr lang="en-US"/>
          </a:p>
        </p:txBody>
      </p:sp>
      <p:sp>
        <p:nvSpPr>
          <p:cNvPr id="492630" name="Text Box 86"/>
          <p:cNvSpPr txBox="1">
            <a:spLocks noChangeArrowheads="1"/>
          </p:cNvSpPr>
          <p:nvPr/>
        </p:nvSpPr>
        <p:spPr bwMode="auto">
          <a:xfrm>
            <a:off x="3211522" y="6217842"/>
            <a:ext cx="3843047" cy="338554"/>
          </a:xfrm>
          <a:prstGeom prst="rect">
            <a:avLst/>
          </a:prstGeom>
          <a:noFill/>
          <a:ln w="9525" algn="ctr">
            <a:noFill/>
            <a:miter lim="800000"/>
            <a:headEnd/>
            <a:tailEnd/>
          </a:ln>
          <a:effectLst/>
        </p:spPr>
        <p:txBody>
          <a:bodyPr>
            <a:spAutoFit/>
          </a:bodyPr>
          <a:lstStyle/>
          <a:p>
            <a:pPr algn="l">
              <a:spcBef>
                <a:spcPct val="50000"/>
              </a:spcBef>
            </a:pPr>
            <a:r>
              <a:rPr lang="en-US" sz="1600" dirty="0" smtClean="0">
                <a:solidFill>
                  <a:srgbClr val="0066FF"/>
                </a:solidFill>
              </a:rPr>
              <a:t>Return Carrier </a:t>
            </a:r>
            <a:r>
              <a:rPr lang="en-US" sz="1600" dirty="0" smtClean="0">
                <a:solidFill>
                  <a:srgbClr val="0066FF"/>
                </a:solidFill>
              </a:rPr>
              <a:t>Available </a:t>
            </a:r>
            <a:r>
              <a:rPr lang="en-US" sz="1600" dirty="0">
                <a:solidFill>
                  <a:srgbClr val="0066FF"/>
                </a:solidFill>
              </a:rPr>
              <a:t>State</a:t>
            </a:r>
          </a:p>
        </p:txBody>
      </p:sp>
      <p:sp>
        <p:nvSpPr>
          <p:cNvPr id="492631" name="Line 87"/>
          <p:cNvSpPr>
            <a:spLocks noChangeShapeType="1"/>
          </p:cNvSpPr>
          <p:nvPr/>
        </p:nvSpPr>
        <p:spPr bwMode="auto">
          <a:xfrm>
            <a:off x="3456823" y="5713500"/>
            <a:ext cx="2534775"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492633" name="Text Box 89"/>
          <p:cNvSpPr txBox="1">
            <a:spLocks noChangeArrowheads="1"/>
          </p:cNvSpPr>
          <p:nvPr/>
        </p:nvSpPr>
        <p:spPr bwMode="auto">
          <a:xfrm>
            <a:off x="3456823" y="5713500"/>
            <a:ext cx="2861844" cy="336228"/>
          </a:xfrm>
          <a:prstGeom prst="rect">
            <a:avLst/>
          </a:prstGeom>
          <a:noFill/>
          <a:ln w="9525" algn="ctr">
            <a:noFill/>
            <a:miter lim="800000"/>
            <a:headEnd/>
            <a:tailEnd/>
          </a:ln>
          <a:effectLst/>
        </p:spPr>
        <p:txBody>
          <a:bodyPr>
            <a:spAutoFit/>
          </a:bodyPr>
          <a:lstStyle/>
          <a:p>
            <a:pPr algn="l">
              <a:spcBef>
                <a:spcPct val="50000"/>
              </a:spcBef>
            </a:pPr>
            <a:r>
              <a:rPr lang="en-US" sz="1400">
                <a:solidFill>
                  <a:srgbClr val="0066FF"/>
                </a:solidFill>
              </a:rPr>
              <a:t>Data Transport State</a:t>
            </a:r>
          </a:p>
        </p:txBody>
      </p:sp>
      <p:sp>
        <p:nvSpPr>
          <p:cNvPr id="492634" name="Line 90"/>
          <p:cNvSpPr>
            <a:spLocks noChangeShapeType="1"/>
          </p:cNvSpPr>
          <p:nvPr/>
        </p:nvSpPr>
        <p:spPr bwMode="auto">
          <a:xfrm>
            <a:off x="3461586" y="5134628"/>
            <a:ext cx="0" cy="588398"/>
          </a:xfrm>
          <a:prstGeom prst="line">
            <a:avLst/>
          </a:prstGeom>
          <a:noFill/>
          <a:ln w="9525">
            <a:solidFill>
              <a:srgbClr val="0066FF"/>
            </a:solidFill>
            <a:prstDash val="dash"/>
            <a:round/>
            <a:headEnd/>
            <a:tailEnd/>
          </a:ln>
          <a:effectLst/>
        </p:spPr>
        <p:txBody>
          <a:bodyPr wrap="none" anchor="ctr"/>
          <a:lstStyle/>
          <a:p>
            <a:endParaRPr lang="en-US"/>
          </a:p>
        </p:txBody>
      </p:sp>
      <p:sp>
        <p:nvSpPr>
          <p:cNvPr id="492636" name="Line 92"/>
          <p:cNvSpPr>
            <a:spLocks noChangeShapeType="1"/>
          </p:cNvSpPr>
          <p:nvPr/>
        </p:nvSpPr>
        <p:spPr bwMode="auto">
          <a:xfrm>
            <a:off x="7626937" y="6133785"/>
            <a:ext cx="2289475"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492637" name="Line 93"/>
          <p:cNvSpPr>
            <a:spLocks noChangeShapeType="1"/>
          </p:cNvSpPr>
          <p:nvPr/>
        </p:nvSpPr>
        <p:spPr bwMode="auto">
          <a:xfrm>
            <a:off x="7626937" y="5125102"/>
            <a:ext cx="0" cy="1008683"/>
          </a:xfrm>
          <a:prstGeom prst="line">
            <a:avLst/>
          </a:prstGeom>
          <a:noFill/>
          <a:ln w="9525">
            <a:solidFill>
              <a:srgbClr val="0066FF"/>
            </a:solidFill>
            <a:prstDash val="dash"/>
            <a:round/>
            <a:headEnd/>
            <a:tailEnd/>
          </a:ln>
          <a:effectLst/>
        </p:spPr>
        <p:txBody>
          <a:bodyPr wrap="none" anchor="ctr"/>
          <a:lstStyle/>
          <a:p>
            <a:endParaRPr lang="en-US"/>
          </a:p>
        </p:txBody>
      </p:sp>
      <p:sp>
        <p:nvSpPr>
          <p:cNvPr id="492640" name="Line 96"/>
          <p:cNvSpPr>
            <a:spLocks noChangeShapeType="1"/>
          </p:cNvSpPr>
          <p:nvPr/>
        </p:nvSpPr>
        <p:spPr bwMode="auto">
          <a:xfrm>
            <a:off x="9916413" y="5125102"/>
            <a:ext cx="0" cy="924626"/>
          </a:xfrm>
          <a:prstGeom prst="line">
            <a:avLst/>
          </a:prstGeom>
          <a:noFill/>
          <a:ln w="9525">
            <a:solidFill>
              <a:srgbClr val="0066FF"/>
            </a:solidFill>
            <a:prstDash val="dash"/>
            <a:round/>
            <a:headEnd/>
            <a:tailEnd/>
          </a:ln>
          <a:effectLst/>
        </p:spPr>
        <p:txBody>
          <a:bodyPr wrap="none" anchor="ctr"/>
          <a:lstStyle/>
          <a:p>
            <a:endParaRPr lang="en-US"/>
          </a:p>
        </p:txBody>
      </p:sp>
      <p:sp>
        <p:nvSpPr>
          <p:cNvPr id="492641" name="Text Box 97"/>
          <p:cNvSpPr txBox="1">
            <a:spLocks noChangeArrowheads="1"/>
          </p:cNvSpPr>
          <p:nvPr/>
        </p:nvSpPr>
        <p:spPr bwMode="auto">
          <a:xfrm>
            <a:off x="7463404" y="6217842"/>
            <a:ext cx="3188911" cy="338554"/>
          </a:xfrm>
          <a:prstGeom prst="rect">
            <a:avLst/>
          </a:prstGeom>
          <a:noFill/>
          <a:ln w="9525" algn="ctr">
            <a:noFill/>
            <a:miter lim="800000"/>
            <a:headEnd/>
            <a:tailEnd/>
          </a:ln>
          <a:effectLst/>
        </p:spPr>
        <p:txBody>
          <a:bodyPr>
            <a:spAutoFit/>
          </a:bodyPr>
          <a:lstStyle/>
          <a:p>
            <a:pPr algn="l">
              <a:spcBef>
                <a:spcPct val="50000"/>
              </a:spcBef>
            </a:pPr>
            <a:r>
              <a:rPr lang="en-US" sz="1600" dirty="0" smtClean="0">
                <a:solidFill>
                  <a:srgbClr val="0066FF"/>
                </a:solidFill>
              </a:rPr>
              <a:t>Return Carrier </a:t>
            </a:r>
            <a:r>
              <a:rPr lang="en-US" sz="1600" dirty="0" smtClean="0">
                <a:solidFill>
                  <a:srgbClr val="0066FF"/>
                </a:solidFill>
              </a:rPr>
              <a:t>Available </a:t>
            </a:r>
            <a:r>
              <a:rPr lang="en-US" sz="1600" dirty="0">
                <a:solidFill>
                  <a:srgbClr val="0066FF"/>
                </a:solidFill>
              </a:rPr>
              <a:t>State</a:t>
            </a:r>
          </a:p>
        </p:txBody>
      </p:sp>
      <p:sp>
        <p:nvSpPr>
          <p:cNvPr id="492642" name="Line 98"/>
          <p:cNvSpPr>
            <a:spLocks noChangeShapeType="1"/>
          </p:cNvSpPr>
          <p:nvPr/>
        </p:nvSpPr>
        <p:spPr bwMode="auto">
          <a:xfrm>
            <a:off x="7872238" y="5713500"/>
            <a:ext cx="1635338"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492643" name="Line 99"/>
          <p:cNvSpPr>
            <a:spLocks noChangeShapeType="1"/>
          </p:cNvSpPr>
          <p:nvPr/>
        </p:nvSpPr>
        <p:spPr bwMode="auto">
          <a:xfrm>
            <a:off x="7872238" y="5209159"/>
            <a:ext cx="0" cy="504341"/>
          </a:xfrm>
          <a:prstGeom prst="line">
            <a:avLst/>
          </a:prstGeom>
          <a:noFill/>
          <a:ln w="9525">
            <a:solidFill>
              <a:srgbClr val="0066FF"/>
            </a:solidFill>
            <a:prstDash val="dash"/>
            <a:round/>
            <a:headEnd/>
            <a:tailEnd/>
          </a:ln>
          <a:effectLst/>
        </p:spPr>
        <p:txBody>
          <a:bodyPr wrap="none" anchor="ctr"/>
          <a:lstStyle/>
          <a:p>
            <a:endParaRPr lang="en-US"/>
          </a:p>
        </p:txBody>
      </p:sp>
      <p:sp>
        <p:nvSpPr>
          <p:cNvPr id="492644" name="Line 100"/>
          <p:cNvSpPr>
            <a:spLocks noChangeShapeType="1"/>
          </p:cNvSpPr>
          <p:nvPr/>
        </p:nvSpPr>
        <p:spPr bwMode="auto">
          <a:xfrm>
            <a:off x="9507578" y="5209159"/>
            <a:ext cx="0" cy="420284"/>
          </a:xfrm>
          <a:prstGeom prst="line">
            <a:avLst/>
          </a:prstGeom>
          <a:noFill/>
          <a:ln w="9525">
            <a:solidFill>
              <a:srgbClr val="0066FF"/>
            </a:solidFill>
            <a:prstDash val="dash"/>
            <a:round/>
            <a:headEnd/>
            <a:tailEnd/>
          </a:ln>
          <a:effectLst/>
        </p:spPr>
        <p:txBody>
          <a:bodyPr wrap="none" anchor="ctr"/>
          <a:lstStyle/>
          <a:p>
            <a:endParaRPr lang="en-US"/>
          </a:p>
        </p:txBody>
      </p:sp>
      <p:sp>
        <p:nvSpPr>
          <p:cNvPr id="492645" name="Text Box 101"/>
          <p:cNvSpPr txBox="1">
            <a:spLocks noChangeArrowheads="1"/>
          </p:cNvSpPr>
          <p:nvPr/>
        </p:nvSpPr>
        <p:spPr bwMode="auto">
          <a:xfrm>
            <a:off x="7790471" y="5713500"/>
            <a:ext cx="2861844" cy="336228"/>
          </a:xfrm>
          <a:prstGeom prst="rect">
            <a:avLst/>
          </a:prstGeom>
          <a:noFill/>
          <a:ln w="9525" algn="ctr">
            <a:noFill/>
            <a:miter lim="800000"/>
            <a:headEnd/>
            <a:tailEnd/>
          </a:ln>
          <a:effectLst/>
        </p:spPr>
        <p:txBody>
          <a:bodyPr>
            <a:spAutoFit/>
          </a:bodyPr>
          <a:lstStyle/>
          <a:p>
            <a:pPr algn="l">
              <a:spcBef>
                <a:spcPct val="50000"/>
              </a:spcBef>
            </a:pPr>
            <a:r>
              <a:rPr lang="en-US" sz="1400">
                <a:solidFill>
                  <a:srgbClr val="0066FF"/>
                </a:solidFill>
              </a:rPr>
              <a:t>Data Transport State</a:t>
            </a:r>
          </a:p>
        </p:txBody>
      </p:sp>
      <p:pic>
        <p:nvPicPr>
          <p:cNvPr id="81" name="Picture 80"/>
          <p:cNvPicPr>
            <a:picLocks noChangeAspect="1" noChangeArrowheads="1"/>
          </p:cNvPicPr>
          <p:nvPr/>
        </p:nvPicPr>
        <p:blipFill>
          <a:blip r:embed="rId5"/>
          <a:srcRect/>
          <a:stretch>
            <a:fillRect/>
          </a:stretch>
        </p:blipFill>
        <p:spPr bwMode="auto">
          <a:xfrm flipH="1">
            <a:off x="1521673" y="1654253"/>
            <a:ext cx="1211174" cy="1048960"/>
          </a:xfrm>
          <a:prstGeom prst="rect">
            <a:avLst/>
          </a:prstGeom>
          <a:noFill/>
          <a:ln w="9525">
            <a:noFill/>
            <a:miter lim="800000"/>
            <a:headEnd/>
            <a:tailEnd/>
          </a:ln>
          <a:effectLst/>
        </p:spPr>
      </p:pic>
      <p:grpSp>
        <p:nvGrpSpPr>
          <p:cNvPr id="82" name="Group 81"/>
          <p:cNvGrpSpPr>
            <a:grpSpLocks/>
          </p:cNvGrpSpPr>
          <p:nvPr/>
        </p:nvGrpSpPr>
        <p:grpSpPr bwMode="auto">
          <a:xfrm rot="1662077">
            <a:off x="2657250" y="1292798"/>
            <a:ext cx="1014767" cy="672454"/>
            <a:chOff x="485" y="2736"/>
            <a:chExt cx="1147" cy="399"/>
          </a:xfrm>
        </p:grpSpPr>
        <p:sp>
          <p:nvSpPr>
            <p:cNvPr id="83" name="AutoShape 8"/>
            <p:cNvSpPr>
              <a:spLocks noChangeArrowheads="1"/>
            </p:cNvSpPr>
            <p:nvPr/>
          </p:nvSpPr>
          <p:spPr bwMode="auto">
            <a:xfrm flipH="1">
              <a:off x="485" y="2855"/>
              <a:ext cx="768" cy="280"/>
            </a:xfrm>
            <a:prstGeom prst="lightningBolt">
              <a:avLst/>
            </a:prstGeom>
            <a:solidFill>
              <a:schemeClr val="accent1"/>
            </a:solidFill>
            <a:ln w="9525">
              <a:solidFill>
                <a:schemeClr val="tx1"/>
              </a:solidFill>
              <a:miter lim="800000"/>
              <a:headEnd/>
              <a:tailEnd/>
            </a:ln>
            <a:effectLst/>
          </p:spPr>
          <p:txBody>
            <a:bodyPr wrap="none" anchor="ctr"/>
            <a:ls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a:lstStyle>
            <a:p>
              <a:endParaRPr lang="en-US"/>
            </a:p>
          </p:txBody>
        </p:sp>
        <p:sp>
          <p:nvSpPr>
            <p:cNvPr id="84" name="AutoShape 9"/>
            <p:cNvSpPr>
              <a:spLocks noChangeArrowheads="1"/>
            </p:cNvSpPr>
            <p:nvPr/>
          </p:nvSpPr>
          <p:spPr bwMode="auto">
            <a:xfrm flipV="1">
              <a:off x="912" y="2736"/>
              <a:ext cx="720" cy="159"/>
            </a:xfrm>
            <a:prstGeom prst="lightningBolt">
              <a:avLst/>
            </a:prstGeom>
            <a:solidFill>
              <a:schemeClr val="accent1"/>
            </a:solidFill>
            <a:ln w="9525">
              <a:solidFill>
                <a:schemeClr val="tx1"/>
              </a:solidFill>
              <a:miter lim="800000"/>
              <a:headEnd/>
              <a:tailEnd/>
            </a:ln>
            <a:effectLst/>
          </p:spPr>
          <p:txBody>
            <a:bodyPr wrap="none" anchor="ctr"/>
            <a:ls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a:lstStyle>
            <a:p>
              <a:endParaRPr lang="en-US"/>
            </a:p>
          </p:txBody>
        </p:sp>
      </p:grpSp>
      <p:sp>
        <p:nvSpPr>
          <p:cNvPr id="85" name="Text Box 8"/>
          <p:cNvSpPr txBox="1">
            <a:spLocks noChangeArrowheads="1"/>
          </p:cNvSpPr>
          <p:nvPr/>
        </p:nvSpPr>
        <p:spPr bwMode="auto">
          <a:xfrm>
            <a:off x="10615510" y="4676908"/>
            <a:ext cx="1142236" cy="307777"/>
          </a:xfrm>
          <a:prstGeom prst="rect">
            <a:avLst/>
          </a:prstGeom>
          <a:noFill/>
          <a:ln w="9525">
            <a:noFill/>
            <a:miter lim="800000"/>
            <a:headEnd/>
            <a:tailEnd/>
          </a:ln>
        </p:spPr>
        <p:txBody>
          <a:bodyPr wrap="none">
            <a:spAutoFit/>
          </a:bodyPr>
          <a:lstStyle/>
          <a:p>
            <a:pPr algn="l"/>
            <a:r>
              <a:rPr lang="en-US" sz="1400" dirty="0" smtClean="0">
                <a:ea typeface="ＭＳ Ｐゴシック" pitchFamily="11" charset="-128"/>
              </a:rPr>
              <a:t>Tracking Pass</a:t>
            </a:r>
            <a:endParaRPr lang="en-US" sz="2400" dirty="0">
              <a:ea typeface="ＭＳ Ｐゴシック" pitchFamily="11" charset="-128"/>
            </a:endParaRPr>
          </a:p>
        </p:txBody>
      </p:sp>
    </p:spTree>
    <p:extLst>
      <p:ext uri="{BB962C8B-B14F-4D97-AF65-F5344CB8AC3E}">
        <p14:creationId xmlns:p14="http://schemas.microsoft.com/office/powerpoint/2010/main" val="108582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2554"/>
                                        </p:tgtEl>
                                        <p:attrNameLst>
                                          <p:attrName>style.visibility</p:attrName>
                                        </p:attrNameLst>
                                      </p:cBhvr>
                                      <p:to>
                                        <p:strVal val="visible"/>
                                      </p:to>
                                    </p:set>
                                    <p:animEffect transition="in" filter="fade">
                                      <p:cBhvr>
                                        <p:cTn id="7" dur="500"/>
                                        <p:tgtEl>
                                          <p:spTgt spid="49255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5"/>
                                        </p:tgtEl>
                                        <p:attrNameLst>
                                          <p:attrName>style.visibility</p:attrName>
                                        </p:attrNameLst>
                                      </p:cBhvr>
                                      <p:to>
                                        <p:strVal val="visible"/>
                                      </p:to>
                                    </p:set>
                                    <p:animEffect transition="in" filter="fade">
                                      <p:cBhvr>
                                        <p:cTn id="10" dur="500"/>
                                        <p:tgtEl>
                                          <p:spTgt spid="8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92576"/>
                                        </p:tgtEl>
                                        <p:attrNameLst>
                                          <p:attrName>style.visibility</p:attrName>
                                        </p:attrNameLst>
                                      </p:cBhvr>
                                      <p:to>
                                        <p:strVal val="visible"/>
                                      </p:to>
                                    </p:set>
                                    <p:animEffect transition="in" filter="fade">
                                      <p:cBhvr>
                                        <p:cTn id="15" dur="500"/>
                                        <p:tgtEl>
                                          <p:spTgt spid="49257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92575"/>
                                        </p:tgtEl>
                                        <p:attrNameLst>
                                          <p:attrName>style.visibility</p:attrName>
                                        </p:attrNameLst>
                                      </p:cBhvr>
                                      <p:to>
                                        <p:strVal val="visible"/>
                                      </p:to>
                                    </p:set>
                                    <p:animEffect transition="in" filter="fade">
                                      <p:cBhvr>
                                        <p:cTn id="18" dur="500"/>
                                        <p:tgtEl>
                                          <p:spTgt spid="49257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92578"/>
                                        </p:tgtEl>
                                        <p:attrNameLst>
                                          <p:attrName>style.visibility</p:attrName>
                                        </p:attrNameLst>
                                      </p:cBhvr>
                                      <p:to>
                                        <p:strVal val="visible"/>
                                      </p:to>
                                    </p:set>
                                    <p:animEffect transition="in" filter="fade">
                                      <p:cBhvr>
                                        <p:cTn id="21" dur="500"/>
                                        <p:tgtEl>
                                          <p:spTgt spid="49257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92577"/>
                                        </p:tgtEl>
                                        <p:attrNameLst>
                                          <p:attrName>style.visibility</p:attrName>
                                        </p:attrNameLst>
                                      </p:cBhvr>
                                      <p:to>
                                        <p:strVal val="visible"/>
                                      </p:to>
                                    </p:set>
                                    <p:animEffect transition="in" filter="fade">
                                      <p:cBhvr>
                                        <p:cTn id="24" dur="500"/>
                                        <p:tgtEl>
                                          <p:spTgt spid="49257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92604"/>
                                        </p:tgtEl>
                                        <p:attrNameLst>
                                          <p:attrName>style.visibility</p:attrName>
                                        </p:attrNameLst>
                                      </p:cBhvr>
                                      <p:to>
                                        <p:strVal val="visible"/>
                                      </p:to>
                                    </p:set>
                                    <p:animEffect transition="in" filter="fade">
                                      <p:cBhvr>
                                        <p:cTn id="27" dur="500"/>
                                        <p:tgtEl>
                                          <p:spTgt spid="49260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92581"/>
                                        </p:tgtEl>
                                        <p:attrNameLst>
                                          <p:attrName>style.visibility</p:attrName>
                                        </p:attrNameLst>
                                      </p:cBhvr>
                                      <p:to>
                                        <p:strVal val="visible"/>
                                      </p:to>
                                    </p:set>
                                    <p:animEffect transition="in" filter="fade">
                                      <p:cBhvr>
                                        <p:cTn id="30" dur="500"/>
                                        <p:tgtEl>
                                          <p:spTgt spid="49258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92593"/>
                                        </p:tgtEl>
                                        <p:attrNameLst>
                                          <p:attrName>style.visibility</p:attrName>
                                        </p:attrNameLst>
                                      </p:cBhvr>
                                      <p:to>
                                        <p:strVal val="visible"/>
                                      </p:to>
                                    </p:set>
                                    <p:animEffect transition="in" filter="fade">
                                      <p:cBhvr>
                                        <p:cTn id="33" dur="500"/>
                                        <p:tgtEl>
                                          <p:spTgt spid="49259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92592"/>
                                        </p:tgtEl>
                                        <p:attrNameLst>
                                          <p:attrName>style.visibility</p:attrName>
                                        </p:attrNameLst>
                                      </p:cBhvr>
                                      <p:to>
                                        <p:strVal val="visible"/>
                                      </p:to>
                                    </p:set>
                                    <p:animEffect transition="in" filter="fade">
                                      <p:cBhvr>
                                        <p:cTn id="36" dur="500"/>
                                        <p:tgtEl>
                                          <p:spTgt spid="49259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92583"/>
                                        </p:tgtEl>
                                        <p:attrNameLst>
                                          <p:attrName>style.visibility</p:attrName>
                                        </p:attrNameLst>
                                      </p:cBhvr>
                                      <p:to>
                                        <p:strVal val="visible"/>
                                      </p:to>
                                    </p:set>
                                    <p:animEffect transition="in" filter="fade">
                                      <p:cBhvr>
                                        <p:cTn id="39" dur="500"/>
                                        <p:tgtEl>
                                          <p:spTgt spid="49258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92582"/>
                                        </p:tgtEl>
                                        <p:attrNameLst>
                                          <p:attrName>style.visibility</p:attrName>
                                        </p:attrNameLst>
                                      </p:cBhvr>
                                      <p:to>
                                        <p:strVal val="visible"/>
                                      </p:to>
                                    </p:set>
                                    <p:animEffect transition="in" filter="fade">
                                      <p:cBhvr>
                                        <p:cTn id="42" dur="500"/>
                                        <p:tgtEl>
                                          <p:spTgt spid="49258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92590"/>
                                        </p:tgtEl>
                                        <p:attrNameLst>
                                          <p:attrName>style.visibility</p:attrName>
                                        </p:attrNameLst>
                                      </p:cBhvr>
                                      <p:to>
                                        <p:strVal val="visible"/>
                                      </p:to>
                                    </p:set>
                                    <p:animEffect transition="in" filter="fade">
                                      <p:cBhvr>
                                        <p:cTn id="45" dur="500"/>
                                        <p:tgtEl>
                                          <p:spTgt spid="49259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92591"/>
                                        </p:tgtEl>
                                        <p:attrNameLst>
                                          <p:attrName>style.visibility</p:attrName>
                                        </p:attrNameLst>
                                      </p:cBhvr>
                                      <p:to>
                                        <p:strVal val="visible"/>
                                      </p:to>
                                    </p:set>
                                    <p:animEffect transition="in" filter="fade">
                                      <p:cBhvr>
                                        <p:cTn id="48" dur="500"/>
                                        <p:tgtEl>
                                          <p:spTgt spid="492591"/>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92607"/>
                                        </p:tgtEl>
                                        <p:attrNameLst>
                                          <p:attrName>style.visibility</p:attrName>
                                        </p:attrNameLst>
                                      </p:cBhvr>
                                      <p:to>
                                        <p:strVal val="visible"/>
                                      </p:to>
                                    </p:set>
                                    <p:animEffect transition="in" filter="fade">
                                      <p:cBhvr>
                                        <p:cTn id="51" dur="500"/>
                                        <p:tgtEl>
                                          <p:spTgt spid="49260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92606"/>
                                        </p:tgtEl>
                                        <p:attrNameLst>
                                          <p:attrName>style.visibility</p:attrName>
                                        </p:attrNameLst>
                                      </p:cBhvr>
                                      <p:to>
                                        <p:strVal val="visible"/>
                                      </p:to>
                                    </p:set>
                                    <p:animEffect transition="in" filter="fade">
                                      <p:cBhvr>
                                        <p:cTn id="54" dur="500"/>
                                        <p:tgtEl>
                                          <p:spTgt spid="49260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92580"/>
                                        </p:tgtEl>
                                        <p:attrNameLst>
                                          <p:attrName>style.visibility</p:attrName>
                                        </p:attrNameLst>
                                      </p:cBhvr>
                                      <p:to>
                                        <p:strVal val="visible"/>
                                      </p:to>
                                    </p:set>
                                    <p:animEffect transition="in" filter="fade">
                                      <p:cBhvr>
                                        <p:cTn id="57" dur="500"/>
                                        <p:tgtEl>
                                          <p:spTgt spid="49258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92579"/>
                                        </p:tgtEl>
                                        <p:attrNameLst>
                                          <p:attrName>style.visibility</p:attrName>
                                        </p:attrNameLst>
                                      </p:cBhvr>
                                      <p:to>
                                        <p:strVal val="visible"/>
                                      </p:to>
                                    </p:set>
                                    <p:animEffect transition="in" filter="fade">
                                      <p:cBhvr>
                                        <p:cTn id="60" dur="500"/>
                                        <p:tgtEl>
                                          <p:spTgt spid="49257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492596"/>
                                        </p:tgtEl>
                                        <p:attrNameLst>
                                          <p:attrName>style.visibility</p:attrName>
                                        </p:attrNameLst>
                                      </p:cBhvr>
                                      <p:to>
                                        <p:strVal val="visible"/>
                                      </p:to>
                                    </p:set>
                                    <p:animEffect transition="in" filter="fade">
                                      <p:cBhvr>
                                        <p:cTn id="65" dur="500"/>
                                        <p:tgtEl>
                                          <p:spTgt spid="49259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92586"/>
                                        </p:tgtEl>
                                        <p:attrNameLst>
                                          <p:attrName>style.visibility</p:attrName>
                                        </p:attrNameLst>
                                      </p:cBhvr>
                                      <p:to>
                                        <p:strVal val="visible"/>
                                      </p:to>
                                    </p:set>
                                    <p:animEffect transition="in" filter="fade">
                                      <p:cBhvr>
                                        <p:cTn id="68" dur="500"/>
                                        <p:tgtEl>
                                          <p:spTgt spid="492586"/>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92626"/>
                                        </p:tgtEl>
                                        <p:attrNameLst>
                                          <p:attrName>style.visibility</p:attrName>
                                        </p:attrNameLst>
                                      </p:cBhvr>
                                      <p:to>
                                        <p:strVal val="visible"/>
                                      </p:to>
                                    </p:set>
                                    <p:animEffect transition="in" filter="fade">
                                      <p:cBhvr>
                                        <p:cTn id="71" dur="500"/>
                                        <p:tgtEl>
                                          <p:spTgt spid="492626"/>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92624"/>
                                        </p:tgtEl>
                                        <p:attrNameLst>
                                          <p:attrName>style.visibility</p:attrName>
                                        </p:attrNameLst>
                                      </p:cBhvr>
                                      <p:to>
                                        <p:strVal val="visible"/>
                                      </p:to>
                                    </p:set>
                                    <p:animEffect transition="in" filter="fade">
                                      <p:cBhvr>
                                        <p:cTn id="74" dur="500"/>
                                        <p:tgtEl>
                                          <p:spTgt spid="492624"/>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492630"/>
                                        </p:tgtEl>
                                        <p:attrNameLst>
                                          <p:attrName>style.visibility</p:attrName>
                                        </p:attrNameLst>
                                      </p:cBhvr>
                                      <p:to>
                                        <p:strVal val="visible"/>
                                      </p:to>
                                    </p:set>
                                    <p:animEffect transition="in" filter="fade">
                                      <p:cBhvr>
                                        <p:cTn id="77" dur="500"/>
                                        <p:tgtEl>
                                          <p:spTgt spid="492630"/>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492598"/>
                                        </p:tgtEl>
                                        <p:attrNameLst>
                                          <p:attrName>style.visibility</p:attrName>
                                        </p:attrNameLst>
                                      </p:cBhvr>
                                      <p:to>
                                        <p:strVal val="visible"/>
                                      </p:to>
                                    </p:set>
                                    <p:animEffect transition="in" filter="fade">
                                      <p:cBhvr>
                                        <p:cTn id="80" dur="500"/>
                                        <p:tgtEl>
                                          <p:spTgt spid="492598"/>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492609"/>
                                        </p:tgtEl>
                                        <p:attrNameLst>
                                          <p:attrName>style.visibility</p:attrName>
                                        </p:attrNameLst>
                                      </p:cBhvr>
                                      <p:to>
                                        <p:strVal val="visible"/>
                                      </p:to>
                                    </p:set>
                                    <p:animEffect transition="in" filter="fade">
                                      <p:cBhvr>
                                        <p:cTn id="83" dur="500"/>
                                        <p:tgtEl>
                                          <p:spTgt spid="492609"/>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92610"/>
                                        </p:tgtEl>
                                        <p:attrNameLst>
                                          <p:attrName>style.visibility</p:attrName>
                                        </p:attrNameLst>
                                      </p:cBhvr>
                                      <p:to>
                                        <p:strVal val="visible"/>
                                      </p:to>
                                    </p:set>
                                    <p:animEffect transition="in" filter="fade">
                                      <p:cBhvr>
                                        <p:cTn id="86" dur="500"/>
                                        <p:tgtEl>
                                          <p:spTgt spid="492610"/>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492637"/>
                                        </p:tgtEl>
                                        <p:attrNameLst>
                                          <p:attrName>style.visibility</p:attrName>
                                        </p:attrNameLst>
                                      </p:cBhvr>
                                      <p:to>
                                        <p:strVal val="visible"/>
                                      </p:to>
                                    </p:set>
                                    <p:animEffect transition="in" filter="fade">
                                      <p:cBhvr>
                                        <p:cTn id="89" dur="500"/>
                                        <p:tgtEl>
                                          <p:spTgt spid="492637"/>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492636"/>
                                        </p:tgtEl>
                                        <p:attrNameLst>
                                          <p:attrName>style.visibility</p:attrName>
                                        </p:attrNameLst>
                                      </p:cBhvr>
                                      <p:to>
                                        <p:strVal val="visible"/>
                                      </p:to>
                                    </p:set>
                                    <p:animEffect transition="in" filter="fade">
                                      <p:cBhvr>
                                        <p:cTn id="92" dur="500"/>
                                        <p:tgtEl>
                                          <p:spTgt spid="492636"/>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92640"/>
                                        </p:tgtEl>
                                        <p:attrNameLst>
                                          <p:attrName>style.visibility</p:attrName>
                                        </p:attrNameLst>
                                      </p:cBhvr>
                                      <p:to>
                                        <p:strVal val="visible"/>
                                      </p:to>
                                    </p:set>
                                    <p:animEffect transition="in" filter="fade">
                                      <p:cBhvr>
                                        <p:cTn id="95" dur="500"/>
                                        <p:tgtEl>
                                          <p:spTgt spid="492640"/>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492603"/>
                                        </p:tgtEl>
                                        <p:attrNameLst>
                                          <p:attrName>style.visibility</p:attrName>
                                        </p:attrNameLst>
                                      </p:cBhvr>
                                      <p:to>
                                        <p:strVal val="visible"/>
                                      </p:to>
                                    </p:set>
                                    <p:animEffect transition="in" filter="fade">
                                      <p:cBhvr>
                                        <p:cTn id="98" dur="500"/>
                                        <p:tgtEl>
                                          <p:spTgt spid="492603"/>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492613"/>
                                        </p:tgtEl>
                                        <p:attrNameLst>
                                          <p:attrName>style.visibility</p:attrName>
                                        </p:attrNameLst>
                                      </p:cBhvr>
                                      <p:to>
                                        <p:strVal val="visible"/>
                                      </p:to>
                                    </p:set>
                                    <p:animEffect transition="in" filter="fade">
                                      <p:cBhvr>
                                        <p:cTn id="101" dur="500"/>
                                        <p:tgtEl>
                                          <p:spTgt spid="492613"/>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92641"/>
                                        </p:tgtEl>
                                        <p:attrNameLst>
                                          <p:attrName>style.visibility</p:attrName>
                                        </p:attrNameLst>
                                      </p:cBhvr>
                                      <p:to>
                                        <p:strVal val="visible"/>
                                      </p:to>
                                    </p:set>
                                    <p:animEffect transition="in" filter="fade">
                                      <p:cBhvr>
                                        <p:cTn id="104" dur="500"/>
                                        <p:tgtEl>
                                          <p:spTgt spid="492641"/>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492599"/>
                                        </p:tgtEl>
                                        <p:attrNameLst>
                                          <p:attrName>style.visibility</p:attrName>
                                        </p:attrNameLst>
                                      </p:cBhvr>
                                      <p:to>
                                        <p:strVal val="visible"/>
                                      </p:to>
                                    </p:set>
                                    <p:animEffect transition="in" filter="fade">
                                      <p:cBhvr>
                                        <p:cTn id="107" dur="500"/>
                                        <p:tgtEl>
                                          <p:spTgt spid="492599"/>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492627"/>
                                        </p:tgtEl>
                                        <p:attrNameLst>
                                          <p:attrName>style.visibility</p:attrName>
                                        </p:attrNameLst>
                                      </p:cBhvr>
                                      <p:to>
                                        <p:strVal val="visible"/>
                                      </p:to>
                                    </p:set>
                                    <p:animEffect transition="in" filter="fade">
                                      <p:cBhvr>
                                        <p:cTn id="110" dur="500"/>
                                        <p:tgtEl>
                                          <p:spTgt spid="492627"/>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492585"/>
                                        </p:tgtEl>
                                        <p:attrNameLst>
                                          <p:attrName>style.visibility</p:attrName>
                                        </p:attrNameLst>
                                      </p:cBhvr>
                                      <p:to>
                                        <p:strVal val="visible"/>
                                      </p:to>
                                    </p:set>
                                    <p:animEffect transition="in" filter="fade">
                                      <p:cBhvr>
                                        <p:cTn id="115" dur="500"/>
                                        <p:tgtEl>
                                          <p:spTgt spid="492585"/>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492584"/>
                                        </p:tgtEl>
                                        <p:attrNameLst>
                                          <p:attrName>style.visibility</p:attrName>
                                        </p:attrNameLst>
                                      </p:cBhvr>
                                      <p:to>
                                        <p:strVal val="visible"/>
                                      </p:to>
                                    </p:set>
                                    <p:animEffect transition="in" filter="fade">
                                      <p:cBhvr>
                                        <p:cTn id="118" dur="500"/>
                                        <p:tgtEl>
                                          <p:spTgt spid="492584"/>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492569"/>
                                        </p:tgtEl>
                                        <p:attrNameLst>
                                          <p:attrName>style.visibility</p:attrName>
                                        </p:attrNameLst>
                                      </p:cBhvr>
                                      <p:to>
                                        <p:strVal val="visible"/>
                                      </p:to>
                                    </p:set>
                                    <p:animEffect transition="in" filter="fade">
                                      <p:cBhvr>
                                        <p:cTn id="121" dur="500"/>
                                        <p:tgtEl>
                                          <p:spTgt spid="492569"/>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492548"/>
                                        </p:tgtEl>
                                        <p:attrNameLst>
                                          <p:attrName>style.visibility</p:attrName>
                                        </p:attrNameLst>
                                      </p:cBhvr>
                                      <p:to>
                                        <p:strVal val="visible"/>
                                      </p:to>
                                    </p:set>
                                    <p:animEffect transition="in" filter="fade">
                                      <p:cBhvr>
                                        <p:cTn id="124" dur="500"/>
                                        <p:tgtEl>
                                          <p:spTgt spid="492548"/>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92549"/>
                                        </p:tgtEl>
                                        <p:attrNameLst>
                                          <p:attrName>style.visibility</p:attrName>
                                        </p:attrNameLst>
                                      </p:cBhvr>
                                      <p:to>
                                        <p:strVal val="visible"/>
                                      </p:to>
                                    </p:set>
                                    <p:animEffect transition="in" filter="fade">
                                      <p:cBhvr>
                                        <p:cTn id="127" dur="500"/>
                                        <p:tgtEl>
                                          <p:spTgt spid="492549"/>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492550"/>
                                        </p:tgtEl>
                                        <p:attrNameLst>
                                          <p:attrName>style.visibility</p:attrName>
                                        </p:attrNameLst>
                                      </p:cBhvr>
                                      <p:to>
                                        <p:strVal val="visible"/>
                                      </p:to>
                                    </p:set>
                                    <p:animEffect transition="in" filter="fade">
                                      <p:cBhvr>
                                        <p:cTn id="130" dur="500"/>
                                        <p:tgtEl>
                                          <p:spTgt spid="492550"/>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492555"/>
                                        </p:tgtEl>
                                        <p:attrNameLst>
                                          <p:attrName>style.visibility</p:attrName>
                                        </p:attrNameLst>
                                      </p:cBhvr>
                                      <p:to>
                                        <p:strVal val="visible"/>
                                      </p:to>
                                    </p:set>
                                    <p:animEffect transition="in" filter="fade">
                                      <p:cBhvr>
                                        <p:cTn id="133" dur="500"/>
                                        <p:tgtEl>
                                          <p:spTgt spid="492555"/>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492556"/>
                                        </p:tgtEl>
                                        <p:attrNameLst>
                                          <p:attrName>style.visibility</p:attrName>
                                        </p:attrNameLst>
                                      </p:cBhvr>
                                      <p:to>
                                        <p:strVal val="visible"/>
                                      </p:to>
                                    </p:set>
                                    <p:animEffect transition="in" filter="fade">
                                      <p:cBhvr>
                                        <p:cTn id="136" dur="500"/>
                                        <p:tgtEl>
                                          <p:spTgt spid="492556"/>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492600"/>
                                        </p:tgtEl>
                                        <p:attrNameLst>
                                          <p:attrName>style.visibility</p:attrName>
                                        </p:attrNameLst>
                                      </p:cBhvr>
                                      <p:to>
                                        <p:strVal val="visible"/>
                                      </p:to>
                                    </p:set>
                                    <p:animEffect transition="in" filter="fade">
                                      <p:cBhvr>
                                        <p:cTn id="139" dur="500"/>
                                        <p:tgtEl>
                                          <p:spTgt spid="492600"/>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492558"/>
                                        </p:tgtEl>
                                        <p:attrNameLst>
                                          <p:attrName>style.visibility</p:attrName>
                                        </p:attrNameLst>
                                      </p:cBhvr>
                                      <p:to>
                                        <p:strVal val="visible"/>
                                      </p:to>
                                    </p:set>
                                    <p:animEffect transition="in" filter="fade">
                                      <p:cBhvr>
                                        <p:cTn id="142" dur="500"/>
                                        <p:tgtEl>
                                          <p:spTgt spid="492558"/>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492563"/>
                                        </p:tgtEl>
                                        <p:attrNameLst>
                                          <p:attrName>style.visibility</p:attrName>
                                        </p:attrNameLst>
                                      </p:cBhvr>
                                      <p:to>
                                        <p:strVal val="visible"/>
                                      </p:to>
                                    </p:set>
                                    <p:animEffect transition="in" filter="fade">
                                      <p:cBhvr>
                                        <p:cTn id="145" dur="500"/>
                                        <p:tgtEl>
                                          <p:spTgt spid="492563"/>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492562"/>
                                        </p:tgtEl>
                                        <p:attrNameLst>
                                          <p:attrName>style.visibility</p:attrName>
                                        </p:attrNameLst>
                                      </p:cBhvr>
                                      <p:to>
                                        <p:strVal val="visible"/>
                                      </p:to>
                                    </p:set>
                                    <p:animEffect transition="in" filter="fade">
                                      <p:cBhvr>
                                        <p:cTn id="148" dur="500"/>
                                        <p:tgtEl>
                                          <p:spTgt spid="492562"/>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492564"/>
                                        </p:tgtEl>
                                        <p:attrNameLst>
                                          <p:attrName>style.visibility</p:attrName>
                                        </p:attrNameLst>
                                      </p:cBhvr>
                                      <p:to>
                                        <p:strVal val="visible"/>
                                      </p:to>
                                    </p:set>
                                    <p:animEffect transition="in" filter="fade">
                                      <p:cBhvr>
                                        <p:cTn id="151" dur="500"/>
                                        <p:tgtEl>
                                          <p:spTgt spid="492564"/>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492587"/>
                                        </p:tgtEl>
                                        <p:attrNameLst>
                                          <p:attrName>style.visibility</p:attrName>
                                        </p:attrNameLst>
                                      </p:cBhvr>
                                      <p:to>
                                        <p:strVal val="visible"/>
                                      </p:to>
                                    </p:set>
                                    <p:animEffect transition="in" filter="fade">
                                      <p:cBhvr>
                                        <p:cTn id="154" dur="500"/>
                                        <p:tgtEl>
                                          <p:spTgt spid="492587"/>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492608"/>
                                        </p:tgtEl>
                                        <p:attrNameLst>
                                          <p:attrName>style.visibility</p:attrName>
                                        </p:attrNameLst>
                                      </p:cBhvr>
                                      <p:to>
                                        <p:strVal val="visible"/>
                                      </p:to>
                                    </p:set>
                                    <p:animEffect transition="in" filter="fade">
                                      <p:cBhvr>
                                        <p:cTn id="157" dur="500"/>
                                        <p:tgtEl>
                                          <p:spTgt spid="492608"/>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492634"/>
                                        </p:tgtEl>
                                        <p:attrNameLst>
                                          <p:attrName>style.visibility</p:attrName>
                                        </p:attrNameLst>
                                      </p:cBhvr>
                                      <p:to>
                                        <p:strVal val="visible"/>
                                      </p:to>
                                    </p:set>
                                    <p:animEffect transition="in" filter="fade">
                                      <p:cBhvr>
                                        <p:cTn id="160" dur="500"/>
                                        <p:tgtEl>
                                          <p:spTgt spid="492634"/>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492631"/>
                                        </p:tgtEl>
                                        <p:attrNameLst>
                                          <p:attrName>style.visibility</p:attrName>
                                        </p:attrNameLst>
                                      </p:cBhvr>
                                      <p:to>
                                        <p:strVal val="visible"/>
                                      </p:to>
                                    </p:set>
                                    <p:animEffect transition="in" filter="fade">
                                      <p:cBhvr>
                                        <p:cTn id="163" dur="500"/>
                                        <p:tgtEl>
                                          <p:spTgt spid="492631"/>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492633"/>
                                        </p:tgtEl>
                                        <p:attrNameLst>
                                          <p:attrName>style.visibility</p:attrName>
                                        </p:attrNameLst>
                                      </p:cBhvr>
                                      <p:to>
                                        <p:strVal val="visible"/>
                                      </p:to>
                                    </p:set>
                                    <p:animEffect transition="in" filter="fade">
                                      <p:cBhvr>
                                        <p:cTn id="166" dur="500"/>
                                        <p:tgtEl>
                                          <p:spTgt spid="492633"/>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492611"/>
                                        </p:tgtEl>
                                        <p:attrNameLst>
                                          <p:attrName>style.visibility</p:attrName>
                                        </p:attrNameLst>
                                      </p:cBhvr>
                                      <p:to>
                                        <p:strVal val="visible"/>
                                      </p:to>
                                    </p:set>
                                    <p:animEffect transition="in" filter="fade">
                                      <p:cBhvr>
                                        <p:cTn id="169" dur="500"/>
                                        <p:tgtEl>
                                          <p:spTgt spid="492611"/>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492612"/>
                                        </p:tgtEl>
                                        <p:attrNameLst>
                                          <p:attrName>style.visibility</p:attrName>
                                        </p:attrNameLst>
                                      </p:cBhvr>
                                      <p:to>
                                        <p:strVal val="visible"/>
                                      </p:to>
                                    </p:set>
                                    <p:animEffect transition="in" filter="fade">
                                      <p:cBhvr>
                                        <p:cTn id="172" dur="500"/>
                                        <p:tgtEl>
                                          <p:spTgt spid="492612"/>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492565"/>
                                        </p:tgtEl>
                                        <p:attrNameLst>
                                          <p:attrName>style.visibility</p:attrName>
                                        </p:attrNameLst>
                                      </p:cBhvr>
                                      <p:to>
                                        <p:strVal val="visible"/>
                                      </p:to>
                                    </p:set>
                                    <p:animEffect transition="in" filter="fade">
                                      <p:cBhvr>
                                        <p:cTn id="175" dur="500"/>
                                        <p:tgtEl>
                                          <p:spTgt spid="492565"/>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492566"/>
                                        </p:tgtEl>
                                        <p:attrNameLst>
                                          <p:attrName>style.visibility</p:attrName>
                                        </p:attrNameLst>
                                      </p:cBhvr>
                                      <p:to>
                                        <p:strVal val="visible"/>
                                      </p:to>
                                    </p:set>
                                    <p:animEffect transition="in" filter="fade">
                                      <p:cBhvr>
                                        <p:cTn id="178" dur="500"/>
                                        <p:tgtEl>
                                          <p:spTgt spid="492566"/>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492568"/>
                                        </p:tgtEl>
                                        <p:attrNameLst>
                                          <p:attrName>style.visibility</p:attrName>
                                        </p:attrNameLst>
                                      </p:cBhvr>
                                      <p:to>
                                        <p:strVal val="visible"/>
                                      </p:to>
                                    </p:set>
                                    <p:animEffect transition="in" filter="fade">
                                      <p:cBhvr>
                                        <p:cTn id="181" dur="500"/>
                                        <p:tgtEl>
                                          <p:spTgt spid="492568"/>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492602"/>
                                        </p:tgtEl>
                                        <p:attrNameLst>
                                          <p:attrName>style.visibility</p:attrName>
                                        </p:attrNameLst>
                                      </p:cBhvr>
                                      <p:to>
                                        <p:strVal val="visible"/>
                                      </p:to>
                                    </p:set>
                                    <p:animEffect transition="in" filter="fade">
                                      <p:cBhvr>
                                        <p:cTn id="184" dur="500"/>
                                        <p:tgtEl>
                                          <p:spTgt spid="492602"/>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492560"/>
                                        </p:tgtEl>
                                        <p:attrNameLst>
                                          <p:attrName>style.visibility</p:attrName>
                                        </p:attrNameLst>
                                      </p:cBhvr>
                                      <p:to>
                                        <p:strVal val="visible"/>
                                      </p:to>
                                    </p:set>
                                    <p:animEffect transition="in" filter="fade">
                                      <p:cBhvr>
                                        <p:cTn id="187" dur="500"/>
                                        <p:tgtEl>
                                          <p:spTgt spid="492560"/>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492561"/>
                                        </p:tgtEl>
                                        <p:attrNameLst>
                                          <p:attrName>style.visibility</p:attrName>
                                        </p:attrNameLst>
                                      </p:cBhvr>
                                      <p:to>
                                        <p:strVal val="visible"/>
                                      </p:to>
                                    </p:set>
                                    <p:animEffect transition="in" filter="fade">
                                      <p:cBhvr>
                                        <p:cTn id="190" dur="500"/>
                                        <p:tgtEl>
                                          <p:spTgt spid="492561"/>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492643"/>
                                        </p:tgtEl>
                                        <p:attrNameLst>
                                          <p:attrName>style.visibility</p:attrName>
                                        </p:attrNameLst>
                                      </p:cBhvr>
                                      <p:to>
                                        <p:strVal val="visible"/>
                                      </p:to>
                                    </p:set>
                                    <p:animEffect transition="in" filter="fade">
                                      <p:cBhvr>
                                        <p:cTn id="193" dur="500"/>
                                        <p:tgtEl>
                                          <p:spTgt spid="492643"/>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492644"/>
                                        </p:tgtEl>
                                        <p:attrNameLst>
                                          <p:attrName>style.visibility</p:attrName>
                                        </p:attrNameLst>
                                      </p:cBhvr>
                                      <p:to>
                                        <p:strVal val="visible"/>
                                      </p:to>
                                    </p:set>
                                    <p:animEffect transition="in" filter="fade">
                                      <p:cBhvr>
                                        <p:cTn id="196" dur="500"/>
                                        <p:tgtEl>
                                          <p:spTgt spid="492644"/>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492642"/>
                                        </p:tgtEl>
                                        <p:attrNameLst>
                                          <p:attrName>style.visibility</p:attrName>
                                        </p:attrNameLst>
                                      </p:cBhvr>
                                      <p:to>
                                        <p:strVal val="visible"/>
                                      </p:to>
                                    </p:set>
                                    <p:animEffect transition="in" filter="fade">
                                      <p:cBhvr>
                                        <p:cTn id="199" dur="500"/>
                                        <p:tgtEl>
                                          <p:spTgt spid="492642"/>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492645"/>
                                        </p:tgtEl>
                                        <p:attrNameLst>
                                          <p:attrName>style.visibility</p:attrName>
                                        </p:attrNameLst>
                                      </p:cBhvr>
                                      <p:to>
                                        <p:strVal val="visible"/>
                                      </p:to>
                                    </p:set>
                                    <p:animEffect transition="in" filter="fade">
                                      <p:cBhvr>
                                        <p:cTn id="202" dur="500"/>
                                        <p:tgtEl>
                                          <p:spTgt spid="492645"/>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492557"/>
                                        </p:tgtEl>
                                        <p:attrNameLst>
                                          <p:attrName>style.visibility</p:attrName>
                                        </p:attrNameLst>
                                      </p:cBhvr>
                                      <p:to>
                                        <p:strVal val="visible"/>
                                      </p:to>
                                    </p:set>
                                    <p:animEffect transition="in" filter="fade">
                                      <p:cBhvr>
                                        <p:cTn id="205" dur="500"/>
                                        <p:tgtEl>
                                          <p:spTgt spid="492557"/>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492589"/>
                                        </p:tgtEl>
                                        <p:attrNameLst>
                                          <p:attrName>style.visibility</p:attrName>
                                        </p:attrNameLst>
                                      </p:cBhvr>
                                      <p:to>
                                        <p:strVal val="visible"/>
                                      </p:to>
                                    </p:set>
                                    <p:animEffect transition="in" filter="fade">
                                      <p:cBhvr>
                                        <p:cTn id="208" dur="500"/>
                                        <p:tgtEl>
                                          <p:spTgt spid="492589"/>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492567"/>
                                        </p:tgtEl>
                                        <p:attrNameLst>
                                          <p:attrName>style.visibility</p:attrName>
                                        </p:attrNameLst>
                                      </p:cBhvr>
                                      <p:to>
                                        <p:strVal val="visible"/>
                                      </p:to>
                                    </p:set>
                                    <p:animEffect transition="in" filter="fade">
                                      <p:cBhvr>
                                        <p:cTn id="211" dur="500"/>
                                        <p:tgtEl>
                                          <p:spTgt spid="492567"/>
                                        </p:tgtEl>
                                      </p:cBhvr>
                                    </p:animEffect>
                                  </p:childTnLst>
                                </p:cTn>
                              </p:par>
                              <p:par>
                                <p:cTn id="212" presetID="10" presetClass="entr" presetSubtype="0" fill="hold" grpId="0" nodeType="withEffect">
                                  <p:stCondLst>
                                    <p:cond delay="0"/>
                                  </p:stCondLst>
                                  <p:childTnLst>
                                    <p:set>
                                      <p:cBhvr>
                                        <p:cTn id="213" dur="1" fill="hold">
                                          <p:stCondLst>
                                            <p:cond delay="0"/>
                                          </p:stCondLst>
                                        </p:cTn>
                                        <p:tgtEl>
                                          <p:spTgt spid="492559"/>
                                        </p:tgtEl>
                                        <p:attrNameLst>
                                          <p:attrName>style.visibility</p:attrName>
                                        </p:attrNameLst>
                                      </p:cBhvr>
                                      <p:to>
                                        <p:strVal val="visible"/>
                                      </p:to>
                                    </p:set>
                                    <p:animEffect transition="in" filter="fade">
                                      <p:cBhvr>
                                        <p:cTn id="214" dur="500"/>
                                        <p:tgtEl>
                                          <p:spTgt spid="492559"/>
                                        </p:tgtEl>
                                      </p:cBhvr>
                                    </p:animEffect>
                                  </p:childTnLst>
                                </p:cTn>
                              </p:par>
                              <p:par>
                                <p:cTn id="215" presetID="10" presetClass="entr" presetSubtype="0" fill="hold" grpId="0" nodeType="withEffect">
                                  <p:stCondLst>
                                    <p:cond delay="0"/>
                                  </p:stCondLst>
                                  <p:childTnLst>
                                    <p:set>
                                      <p:cBhvr>
                                        <p:cTn id="216" dur="1" fill="hold">
                                          <p:stCondLst>
                                            <p:cond delay="0"/>
                                          </p:stCondLst>
                                        </p:cTn>
                                        <p:tgtEl>
                                          <p:spTgt spid="492597"/>
                                        </p:tgtEl>
                                        <p:attrNameLst>
                                          <p:attrName>style.visibility</p:attrName>
                                        </p:attrNameLst>
                                      </p:cBhvr>
                                      <p:to>
                                        <p:strVal val="visible"/>
                                      </p:to>
                                    </p:set>
                                    <p:animEffect transition="in" filter="fade">
                                      <p:cBhvr>
                                        <p:cTn id="217" dur="500"/>
                                        <p:tgtEl>
                                          <p:spTgt spid="492597"/>
                                        </p:tgtEl>
                                      </p:cBhvr>
                                    </p:animEffect>
                                  </p:childTnLst>
                                </p:cTn>
                              </p:par>
                              <p:par>
                                <p:cTn id="218" presetID="10" presetClass="entr" presetSubtype="0" fill="hold" grpId="0" nodeType="withEffect">
                                  <p:stCondLst>
                                    <p:cond delay="0"/>
                                  </p:stCondLst>
                                  <p:childTnLst>
                                    <p:set>
                                      <p:cBhvr>
                                        <p:cTn id="219" dur="1" fill="hold">
                                          <p:stCondLst>
                                            <p:cond delay="0"/>
                                          </p:stCondLst>
                                        </p:cTn>
                                        <p:tgtEl>
                                          <p:spTgt spid="492601"/>
                                        </p:tgtEl>
                                        <p:attrNameLst>
                                          <p:attrName>style.visibility</p:attrName>
                                        </p:attrNameLst>
                                      </p:cBhvr>
                                      <p:to>
                                        <p:strVal val="visible"/>
                                      </p:to>
                                    </p:set>
                                    <p:animEffect transition="in" filter="fade">
                                      <p:cBhvr>
                                        <p:cTn id="220" dur="500"/>
                                        <p:tgtEl>
                                          <p:spTgt spid="492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548" grpId="0" animBg="1"/>
      <p:bldP spid="492549" grpId="0" animBg="1"/>
      <p:bldP spid="492550" grpId="0" animBg="1"/>
      <p:bldP spid="492554" grpId="0" animBg="1"/>
      <p:bldP spid="492555" grpId="0" animBg="1"/>
      <p:bldP spid="492556" grpId="0" animBg="1"/>
      <p:bldP spid="492557" grpId="0" animBg="1"/>
      <p:bldP spid="492558" grpId="0" animBg="1"/>
      <p:bldP spid="492559" grpId="0" animBg="1"/>
      <p:bldP spid="492560" grpId="0" animBg="1"/>
      <p:bldP spid="492561" grpId="0" animBg="1"/>
      <p:bldP spid="492562" grpId="0" animBg="1"/>
      <p:bldP spid="492563" grpId="0" animBg="1"/>
      <p:bldP spid="492564" grpId="0" animBg="1"/>
      <p:bldP spid="492565" grpId="0" animBg="1"/>
      <p:bldP spid="492566" grpId="0" animBg="1"/>
      <p:bldP spid="492567" grpId="0" animBg="1"/>
      <p:bldP spid="492568" grpId="0" animBg="1"/>
      <p:bldP spid="492569" grpId="0"/>
      <p:bldP spid="492575" grpId="0" animBg="1"/>
      <p:bldP spid="492576" grpId="0"/>
      <p:bldP spid="492577" grpId="0"/>
      <p:bldP spid="492578" grpId="0" animBg="1"/>
      <p:bldP spid="492579" grpId="0" animBg="1"/>
      <p:bldP spid="492580" grpId="0"/>
      <p:bldP spid="492581" grpId="0" animBg="1"/>
      <p:bldP spid="492582" grpId="0" animBg="1"/>
      <p:bldP spid="492583" grpId="0"/>
      <p:bldP spid="492584" grpId="0"/>
      <p:bldP spid="492585" grpId="0"/>
      <p:bldP spid="492586" grpId="0"/>
      <p:bldP spid="492587" grpId="0"/>
      <p:bldP spid="492589" grpId="0" animBg="1"/>
      <p:bldP spid="492590" grpId="0"/>
      <p:bldP spid="492591" grpId="0" animBg="1"/>
      <p:bldP spid="492592" grpId="0" animBg="1"/>
      <p:bldP spid="492593" grpId="0"/>
      <p:bldP spid="492596" grpId="0" animBg="1"/>
      <p:bldP spid="492597" grpId="0" animBg="1"/>
      <p:bldP spid="492598" grpId="0" animBg="1"/>
      <p:bldP spid="492599" grpId="0" animBg="1"/>
      <p:bldP spid="492600" grpId="0" animBg="1"/>
      <p:bldP spid="492601" grpId="0" animBg="1"/>
      <p:bldP spid="492602" grpId="0" animBg="1"/>
      <p:bldP spid="492603" grpId="0" animBg="1"/>
      <p:bldP spid="492604" grpId="0"/>
      <p:bldP spid="492606" grpId="0"/>
      <p:bldP spid="492607" grpId="0" animBg="1"/>
      <p:bldP spid="492608" grpId="0"/>
      <p:bldP spid="492609" grpId="0"/>
      <p:bldP spid="492610" grpId="0"/>
      <p:bldP spid="492611" grpId="0"/>
      <p:bldP spid="492612" grpId="0"/>
      <p:bldP spid="492613" grpId="0"/>
      <p:bldP spid="492624" grpId="0" animBg="1"/>
      <p:bldP spid="492626" grpId="0" animBg="1"/>
      <p:bldP spid="492627" grpId="0" animBg="1"/>
      <p:bldP spid="492630" grpId="0"/>
      <p:bldP spid="492631" grpId="0" animBg="1"/>
      <p:bldP spid="492633" grpId="0"/>
      <p:bldP spid="492634" grpId="0" animBg="1"/>
      <p:bldP spid="492636" grpId="0" animBg="1"/>
      <p:bldP spid="492637" grpId="0" animBg="1"/>
      <p:bldP spid="492640" grpId="0" animBg="1"/>
      <p:bldP spid="492641" grpId="0"/>
      <p:bldP spid="492642" grpId="0" animBg="1"/>
      <p:bldP spid="492643" grpId="0" animBg="1"/>
      <p:bldP spid="492644" grpId="0" animBg="1"/>
      <p:bldP spid="492645" grpId="0"/>
      <p:bldP spid="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82" descr="Mindjet MindManager - d0-MissionEventSequenceOutline-03-Oct-2017"/>
          <p:cNvPicPr>
            <a:picLocks noChangeAspect="1"/>
          </p:cNvPicPr>
          <p:nvPr/>
        </p:nvPicPr>
        <p:blipFill rotWithShape="1">
          <a:blip r:embed="rId2" cstate="print">
            <a:extLst>
              <a:ext uri="{28A0092B-C50C-407E-A947-70E740481C1C}">
                <a14:useLocalDpi xmlns:a14="http://schemas.microsoft.com/office/drawing/2010/main" val="0"/>
              </a:ext>
            </a:extLst>
          </a:blip>
          <a:srcRect l="35729" t="13353" r="34323" b="60668"/>
          <a:stretch/>
        </p:blipFill>
        <p:spPr>
          <a:xfrm>
            <a:off x="2264371" y="5078938"/>
            <a:ext cx="4747205" cy="1675970"/>
          </a:xfrm>
          <a:prstGeom prst="rect">
            <a:avLst/>
          </a:prstGeom>
        </p:spPr>
      </p:pic>
      <p:grpSp>
        <p:nvGrpSpPr>
          <p:cNvPr id="84" name="Group 83"/>
          <p:cNvGrpSpPr/>
          <p:nvPr/>
        </p:nvGrpSpPr>
        <p:grpSpPr>
          <a:xfrm>
            <a:off x="3230039" y="374650"/>
            <a:ext cx="8065342" cy="4187846"/>
            <a:chOff x="1521673" y="838201"/>
            <a:chExt cx="9426569" cy="5718195"/>
          </a:xfrm>
        </p:grpSpPr>
        <p:sp>
          <p:nvSpPr>
            <p:cNvPr id="85" name="Line 4"/>
            <p:cNvSpPr>
              <a:spLocks noChangeShapeType="1"/>
            </p:cNvSpPr>
            <p:nvPr/>
          </p:nvSpPr>
          <p:spPr bwMode="auto">
            <a:xfrm>
              <a:off x="2690258" y="3827473"/>
              <a:ext cx="7633286" cy="0"/>
            </a:xfrm>
            <a:prstGeom prst="line">
              <a:avLst/>
            </a:prstGeom>
            <a:noFill/>
            <a:ln w="9525">
              <a:solidFill>
                <a:schemeClr val="tx1"/>
              </a:solidFill>
              <a:prstDash val="dash"/>
              <a:round/>
              <a:headEnd/>
              <a:tailEnd/>
            </a:ln>
          </p:spPr>
          <p:txBody>
            <a:bodyPr wrap="none" anchor="ctr"/>
            <a:lstStyle/>
            <a:p>
              <a:endParaRPr lang="en-US"/>
            </a:p>
          </p:txBody>
        </p:sp>
        <p:sp>
          <p:nvSpPr>
            <p:cNvPr id="86" name="Line 5"/>
            <p:cNvSpPr>
              <a:spLocks noChangeShapeType="1"/>
            </p:cNvSpPr>
            <p:nvPr/>
          </p:nvSpPr>
          <p:spPr bwMode="auto">
            <a:xfrm>
              <a:off x="2690258" y="4158447"/>
              <a:ext cx="7633286" cy="0"/>
            </a:xfrm>
            <a:prstGeom prst="line">
              <a:avLst/>
            </a:prstGeom>
            <a:noFill/>
            <a:ln w="9525">
              <a:solidFill>
                <a:schemeClr val="tx1"/>
              </a:solidFill>
              <a:prstDash val="dash"/>
              <a:round/>
              <a:headEnd/>
              <a:tailEnd/>
            </a:ln>
          </p:spPr>
          <p:txBody>
            <a:bodyPr wrap="none" anchor="ctr"/>
            <a:lstStyle/>
            <a:p>
              <a:endParaRPr lang="en-US"/>
            </a:p>
          </p:txBody>
        </p:sp>
        <p:sp>
          <p:nvSpPr>
            <p:cNvPr id="87" name="Line 6"/>
            <p:cNvSpPr>
              <a:spLocks noChangeShapeType="1"/>
            </p:cNvSpPr>
            <p:nvPr/>
          </p:nvSpPr>
          <p:spPr bwMode="auto">
            <a:xfrm>
              <a:off x="2928745" y="4506933"/>
              <a:ext cx="7394799" cy="0"/>
            </a:xfrm>
            <a:prstGeom prst="line">
              <a:avLst/>
            </a:prstGeom>
            <a:noFill/>
            <a:ln w="9525">
              <a:solidFill>
                <a:schemeClr val="tx1"/>
              </a:solidFill>
              <a:prstDash val="dash"/>
              <a:round/>
              <a:headEnd/>
              <a:tailEnd/>
            </a:ln>
          </p:spPr>
          <p:txBody>
            <a:bodyPr wrap="none" anchor="ctr"/>
            <a:lstStyle/>
            <a:p>
              <a:endParaRPr lang="en-US"/>
            </a:p>
          </p:txBody>
        </p:sp>
        <p:sp>
          <p:nvSpPr>
            <p:cNvPr id="88" name="Freeform 7"/>
            <p:cNvSpPr>
              <a:spLocks/>
            </p:cNvSpPr>
            <p:nvPr/>
          </p:nvSpPr>
          <p:spPr bwMode="auto">
            <a:xfrm>
              <a:off x="3167232" y="1041339"/>
              <a:ext cx="6759402" cy="2106676"/>
            </a:xfrm>
            <a:custGeom>
              <a:avLst/>
              <a:gdLst/>
              <a:ahLst/>
              <a:cxnLst>
                <a:cxn ang="0">
                  <a:pos x="0" y="1480"/>
                </a:cxn>
                <a:cxn ang="0">
                  <a:pos x="2400" y="184"/>
                </a:cxn>
                <a:cxn ang="0">
                  <a:pos x="3648" y="376"/>
                </a:cxn>
              </a:cxnLst>
              <a:rect l="0" t="0" r="r" b="b"/>
              <a:pathLst>
                <a:path w="3648" h="1480">
                  <a:moveTo>
                    <a:pt x="0" y="1480"/>
                  </a:moveTo>
                  <a:cubicBezTo>
                    <a:pt x="896" y="924"/>
                    <a:pt x="1792" y="368"/>
                    <a:pt x="2400" y="184"/>
                  </a:cubicBezTo>
                  <a:cubicBezTo>
                    <a:pt x="3008" y="0"/>
                    <a:pt x="3328" y="188"/>
                    <a:pt x="3648" y="376"/>
                  </a:cubicBezTo>
                </a:path>
              </a:pathLst>
            </a:custGeom>
            <a:noFill/>
            <a:ln w="22225" cap="flat">
              <a:solidFill>
                <a:schemeClr val="tx1"/>
              </a:solidFill>
              <a:prstDash val="dash"/>
              <a:round/>
              <a:headEnd/>
              <a:tailEnd/>
            </a:ln>
          </p:spPr>
          <p:txBody>
            <a:bodyPr wrap="none" anchor="ctr"/>
            <a:lstStyle/>
            <a:p>
              <a:endParaRPr lang="en-US"/>
            </a:p>
          </p:txBody>
        </p:sp>
        <p:sp>
          <p:nvSpPr>
            <p:cNvPr id="89" name="Text Box 8"/>
            <p:cNvSpPr txBox="1">
              <a:spLocks noChangeArrowheads="1"/>
            </p:cNvSpPr>
            <p:nvPr/>
          </p:nvSpPr>
          <p:spPr bwMode="auto">
            <a:xfrm>
              <a:off x="2211582" y="3013173"/>
              <a:ext cx="981222" cy="339511"/>
            </a:xfrm>
            <a:prstGeom prst="rect">
              <a:avLst/>
            </a:prstGeom>
            <a:noFill/>
            <a:ln w="9525">
              <a:noFill/>
              <a:miter lim="800000"/>
              <a:headEnd/>
              <a:tailEnd/>
            </a:ln>
          </p:spPr>
          <p:txBody>
            <a:bodyPr wrap="none">
              <a:spAutoFit/>
            </a:bodyPr>
            <a:lstStyle/>
            <a:p>
              <a:pPr algn="l"/>
              <a:r>
                <a:rPr lang="en-US" sz="1400" dirty="0">
                  <a:ea typeface="ＭＳ Ｐゴシック" pitchFamily="11" charset="-128"/>
                </a:rPr>
                <a:t>Trajectory</a:t>
              </a:r>
              <a:endParaRPr lang="en-US" sz="2400" dirty="0">
                <a:ea typeface="ＭＳ Ｐゴシック" pitchFamily="11" charset="-128"/>
              </a:endParaRPr>
            </a:p>
          </p:txBody>
        </p:sp>
        <p:pic>
          <p:nvPicPr>
            <p:cNvPr id="90" name="Picture 9"/>
            <p:cNvPicPr>
              <a:picLocks noChangeAspect="1" noChangeArrowheads="1"/>
            </p:cNvPicPr>
            <p:nvPr/>
          </p:nvPicPr>
          <p:blipFill>
            <a:blip r:embed="rId3"/>
            <a:srcRect/>
            <a:stretch>
              <a:fillRect/>
            </a:stretch>
          </p:blipFill>
          <p:spPr bwMode="auto">
            <a:xfrm>
              <a:off x="3838384" y="1338476"/>
              <a:ext cx="1327010" cy="849325"/>
            </a:xfrm>
            <a:prstGeom prst="rect">
              <a:avLst/>
            </a:prstGeom>
            <a:noFill/>
            <a:ln w="9525">
              <a:noFill/>
              <a:miter lim="800000"/>
              <a:headEnd/>
              <a:tailEnd/>
            </a:ln>
            <a:effectLst/>
          </p:spPr>
        </p:pic>
        <p:sp>
          <p:nvSpPr>
            <p:cNvPr id="91" name="Line 10"/>
            <p:cNvSpPr>
              <a:spLocks noChangeShapeType="1"/>
            </p:cNvSpPr>
            <p:nvPr/>
          </p:nvSpPr>
          <p:spPr bwMode="auto">
            <a:xfrm>
              <a:off x="2928745" y="4846663"/>
              <a:ext cx="7474864" cy="0"/>
            </a:xfrm>
            <a:prstGeom prst="line">
              <a:avLst/>
            </a:prstGeom>
            <a:noFill/>
            <a:ln w="9525">
              <a:solidFill>
                <a:schemeClr val="tx1"/>
              </a:solidFill>
              <a:round/>
              <a:headEnd type="diamond"/>
              <a:tailEnd type="diamond" w="med" len="med"/>
            </a:ln>
          </p:spPr>
          <p:txBody>
            <a:bodyPr wrap="none" anchor="ctr"/>
            <a:lstStyle/>
            <a:p>
              <a:endParaRPr lang="en-US"/>
            </a:p>
          </p:txBody>
        </p:sp>
        <p:sp>
          <p:nvSpPr>
            <p:cNvPr id="92" name="Line 11"/>
            <p:cNvSpPr>
              <a:spLocks noChangeShapeType="1"/>
            </p:cNvSpPr>
            <p:nvPr/>
          </p:nvSpPr>
          <p:spPr bwMode="auto">
            <a:xfrm flipV="1">
              <a:off x="3245592" y="4498178"/>
              <a:ext cx="0" cy="339730"/>
            </a:xfrm>
            <a:prstGeom prst="line">
              <a:avLst/>
            </a:prstGeom>
            <a:noFill/>
            <a:ln w="28575">
              <a:solidFill>
                <a:schemeClr val="tx1"/>
              </a:solidFill>
              <a:round/>
              <a:headEnd/>
              <a:tailEnd/>
            </a:ln>
          </p:spPr>
          <p:txBody>
            <a:bodyPr wrap="none" anchor="ctr"/>
            <a:lstStyle/>
            <a:p>
              <a:endParaRPr lang="en-US"/>
            </a:p>
          </p:txBody>
        </p:sp>
        <p:sp>
          <p:nvSpPr>
            <p:cNvPr id="93" name="Line 12"/>
            <p:cNvSpPr>
              <a:spLocks noChangeShapeType="1"/>
            </p:cNvSpPr>
            <p:nvPr/>
          </p:nvSpPr>
          <p:spPr bwMode="auto">
            <a:xfrm>
              <a:off x="3245592" y="4506933"/>
              <a:ext cx="238487" cy="0"/>
            </a:xfrm>
            <a:prstGeom prst="line">
              <a:avLst/>
            </a:prstGeom>
            <a:noFill/>
            <a:ln w="28575">
              <a:solidFill>
                <a:schemeClr val="tx1"/>
              </a:solidFill>
              <a:round/>
              <a:headEnd/>
              <a:tailEnd/>
            </a:ln>
          </p:spPr>
          <p:txBody>
            <a:bodyPr wrap="none" anchor="ctr"/>
            <a:lstStyle/>
            <a:p>
              <a:endParaRPr lang="en-US"/>
            </a:p>
          </p:txBody>
        </p:sp>
        <p:sp>
          <p:nvSpPr>
            <p:cNvPr id="94" name="Line 13"/>
            <p:cNvSpPr>
              <a:spLocks noChangeShapeType="1"/>
            </p:cNvSpPr>
            <p:nvPr/>
          </p:nvSpPr>
          <p:spPr bwMode="auto">
            <a:xfrm flipV="1">
              <a:off x="3484079" y="4158448"/>
              <a:ext cx="0" cy="339730"/>
            </a:xfrm>
            <a:prstGeom prst="line">
              <a:avLst/>
            </a:prstGeom>
            <a:noFill/>
            <a:ln w="28575">
              <a:solidFill>
                <a:schemeClr val="tx1"/>
              </a:solidFill>
              <a:round/>
              <a:headEnd/>
              <a:tailEnd/>
            </a:ln>
          </p:spPr>
          <p:txBody>
            <a:bodyPr wrap="none" anchor="ctr"/>
            <a:lstStyle/>
            <a:p>
              <a:endParaRPr lang="en-US"/>
            </a:p>
          </p:txBody>
        </p:sp>
        <p:sp>
          <p:nvSpPr>
            <p:cNvPr id="95" name="Line 14"/>
            <p:cNvSpPr>
              <a:spLocks noChangeShapeType="1"/>
            </p:cNvSpPr>
            <p:nvPr/>
          </p:nvSpPr>
          <p:spPr bwMode="auto">
            <a:xfrm>
              <a:off x="3484079" y="4167203"/>
              <a:ext cx="2148087" cy="0"/>
            </a:xfrm>
            <a:prstGeom prst="line">
              <a:avLst/>
            </a:prstGeom>
            <a:noFill/>
            <a:ln w="28575">
              <a:solidFill>
                <a:schemeClr val="tx1"/>
              </a:solidFill>
              <a:round/>
              <a:headEnd/>
              <a:tailEnd/>
            </a:ln>
          </p:spPr>
          <p:txBody>
            <a:bodyPr wrap="none" anchor="ctr"/>
            <a:lstStyle/>
            <a:p>
              <a:endParaRPr lang="en-US"/>
            </a:p>
          </p:txBody>
        </p:sp>
        <p:sp>
          <p:nvSpPr>
            <p:cNvPr id="96" name="Line 15"/>
            <p:cNvSpPr>
              <a:spLocks noChangeShapeType="1"/>
            </p:cNvSpPr>
            <p:nvPr/>
          </p:nvSpPr>
          <p:spPr bwMode="auto">
            <a:xfrm>
              <a:off x="9528020" y="3818717"/>
              <a:ext cx="0" cy="679460"/>
            </a:xfrm>
            <a:prstGeom prst="line">
              <a:avLst/>
            </a:prstGeom>
            <a:noFill/>
            <a:ln w="28575">
              <a:solidFill>
                <a:schemeClr val="tx1"/>
              </a:solidFill>
              <a:round/>
              <a:headEnd/>
              <a:tailEnd/>
            </a:ln>
          </p:spPr>
          <p:txBody>
            <a:bodyPr wrap="none" anchor="ctr"/>
            <a:lstStyle/>
            <a:p>
              <a:endParaRPr lang="en-US"/>
            </a:p>
          </p:txBody>
        </p:sp>
        <p:sp>
          <p:nvSpPr>
            <p:cNvPr id="97" name="Line 16"/>
            <p:cNvSpPr>
              <a:spLocks noChangeShapeType="1"/>
            </p:cNvSpPr>
            <p:nvPr/>
          </p:nvSpPr>
          <p:spPr bwMode="auto">
            <a:xfrm>
              <a:off x="9528021" y="4506933"/>
              <a:ext cx="398614" cy="0"/>
            </a:xfrm>
            <a:prstGeom prst="line">
              <a:avLst/>
            </a:prstGeom>
            <a:noFill/>
            <a:ln w="28575">
              <a:solidFill>
                <a:schemeClr val="tx1"/>
              </a:solidFill>
              <a:round/>
              <a:headEnd/>
              <a:tailEnd/>
            </a:ln>
          </p:spPr>
          <p:txBody>
            <a:bodyPr wrap="none" anchor="ctr"/>
            <a:lstStyle/>
            <a:p>
              <a:endParaRPr lang="en-US"/>
            </a:p>
          </p:txBody>
        </p:sp>
        <p:sp>
          <p:nvSpPr>
            <p:cNvPr id="98" name="Line 17"/>
            <p:cNvSpPr>
              <a:spLocks noChangeShapeType="1"/>
            </p:cNvSpPr>
            <p:nvPr/>
          </p:nvSpPr>
          <p:spPr bwMode="auto">
            <a:xfrm>
              <a:off x="9926634" y="4506934"/>
              <a:ext cx="0" cy="339730"/>
            </a:xfrm>
            <a:prstGeom prst="line">
              <a:avLst/>
            </a:prstGeom>
            <a:noFill/>
            <a:ln w="28575">
              <a:solidFill>
                <a:schemeClr val="tx1"/>
              </a:solidFill>
              <a:round/>
              <a:headEnd/>
              <a:tailEnd/>
            </a:ln>
          </p:spPr>
          <p:txBody>
            <a:bodyPr wrap="none" anchor="ctr"/>
            <a:lstStyle/>
            <a:p>
              <a:endParaRPr lang="en-US"/>
            </a:p>
          </p:txBody>
        </p:sp>
        <p:sp>
          <p:nvSpPr>
            <p:cNvPr id="99" name="Line 18"/>
            <p:cNvSpPr>
              <a:spLocks noChangeShapeType="1"/>
            </p:cNvSpPr>
            <p:nvPr/>
          </p:nvSpPr>
          <p:spPr bwMode="auto">
            <a:xfrm>
              <a:off x="6029076" y="3818717"/>
              <a:ext cx="0" cy="679460"/>
            </a:xfrm>
            <a:prstGeom prst="line">
              <a:avLst/>
            </a:prstGeom>
            <a:noFill/>
            <a:ln w="28575">
              <a:solidFill>
                <a:schemeClr val="tx1"/>
              </a:solidFill>
              <a:round/>
              <a:headEnd/>
              <a:tailEnd/>
            </a:ln>
          </p:spPr>
          <p:txBody>
            <a:bodyPr wrap="none" anchor="ctr"/>
            <a:lstStyle/>
            <a:p>
              <a:endParaRPr lang="en-US"/>
            </a:p>
          </p:txBody>
        </p:sp>
        <p:sp>
          <p:nvSpPr>
            <p:cNvPr id="100" name="Line 19"/>
            <p:cNvSpPr>
              <a:spLocks noChangeShapeType="1"/>
            </p:cNvSpPr>
            <p:nvPr/>
          </p:nvSpPr>
          <p:spPr bwMode="auto">
            <a:xfrm>
              <a:off x="5632167" y="3827473"/>
              <a:ext cx="396910" cy="0"/>
            </a:xfrm>
            <a:prstGeom prst="line">
              <a:avLst/>
            </a:prstGeom>
            <a:noFill/>
            <a:ln w="28575">
              <a:solidFill>
                <a:schemeClr val="tx1"/>
              </a:solidFill>
              <a:round/>
              <a:headEnd/>
              <a:tailEnd/>
            </a:ln>
          </p:spPr>
          <p:txBody>
            <a:bodyPr wrap="none" anchor="ctr"/>
            <a:lstStyle/>
            <a:p>
              <a:endParaRPr lang="en-US"/>
            </a:p>
          </p:txBody>
        </p:sp>
        <p:sp>
          <p:nvSpPr>
            <p:cNvPr id="101" name="Line 20"/>
            <p:cNvSpPr>
              <a:spLocks noChangeShapeType="1"/>
            </p:cNvSpPr>
            <p:nvPr/>
          </p:nvSpPr>
          <p:spPr bwMode="auto">
            <a:xfrm>
              <a:off x="6029076" y="4498178"/>
              <a:ext cx="0" cy="339730"/>
            </a:xfrm>
            <a:prstGeom prst="line">
              <a:avLst/>
            </a:prstGeom>
            <a:noFill/>
            <a:ln w="28575">
              <a:solidFill>
                <a:schemeClr val="tx1"/>
              </a:solidFill>
              <a:round/>
              <a:headEnd/>
              <a:tailEnd/>
            </a:ln>
          </p:spPr>
          <p:txBody>
            <a:bodyPr wrap="none" anchor="ctr"/>
            <a:lstStyle/>
            <a:p>
              <a:endParaRPr lang="en-US"/>
            </a:p>
          </p:txBody>
        </p:sp>
        <p:sp>
          <p:nvSpPr>
            <p:cNvPr id="102" name="Line 21"/>
            <p:cNvSpPr>
              <a:spLocks noChangeShapeType="1"/>
            </p:cNvSpPr>
            <p:nvPr/>
          </p:nvSpPr>
          <p:spPr bwMode="auto">
            <a:xfrm flipV="1">
              <a:off x="7620124" y="4498178"/>
              <a:ext cx="0" cy="339730"/>
            </a:xfrm>
            <a:prstGeom prst="line">
              <a:avLst/>
            </a:prstGeom>
            <a:noFill/>
            <a:ln w="28575">
              <a:solidFill>
                <a:schemeClr val="tx1"/>
              </a:solidFill>
              <a:round/>
              <a:headEnd/>
              <a:tailEnd/>
            </a:ln>
          </p:spPr>
          <p:txBody>
            <a:bodyPr wrap="none" anchor="ctr"/>
            <a:lstStyle/>
            <a:p>
              <a:endParaRPr lang="en-US"/>
            </a:p>
          </p:txBody>
        </p:sp>
        <p:sp>
          <p:nvSpPr>
            <p:cNvPr id="103" name="Line 22"/>
            <p:cNvSpPr>
              <a:spLocks noChangeShapeType="1"/>
            </p:cNvSpPr>
            <p:nvPr/>
          </p:nvSpPr>
          <p:spPr bwMode="auto">
            <a:xfrm>
              <a:off x="7620124" y="4506933"/>
              <a:ext cx="238487" cy="0"/>
            </a:xfrm>
            <a:prstGeom prst="line">
              <a:avLst/>
            </a:prstGeom>
            <a:noFill/>
            <a:ln w="28575">
              <a:solidFill>
                <a:schemeClr val="tx1"/>
              </a:solidFill>
              <a:round/>
              <a:headEnd/>
              <a:tailEnd/>
            </a:ln>
          </p:spPr>
          <p:txBody>
            <a:bodyPr wrap="none" anchor="ctr"/>
            <a:lstStyle/>
            <a:p>
              <a:endParaRPr lang="en-US"/>
            </a:p>
          </p:txBody>
        </p:sp>
        <p:sp>
          <p:nvSpPr>
            <p:cNvPr id="104" name="Line 23"/>
            <p:cNvSpPr>
              <a:spLocks noChangeShapeType="1"/>
            </p:cNvSpPr>
            <p:nvPr/>
          </p:nvSpPr>
          <p:spPr bwMode="auto">
            <a:xfrm flipV="1">
              <a:off x="7858611" y="3818717"/>
              <a:ext cx="0" cy="679460"/>
            </a:xfrm>
            <a:prstGeom prst="line">
              <a:avLst/>
            </a:prstGeom>
            <a:noFill/>
            <a:ln w="28575">
              <a:solidFill>
                <a:schemeClr val="tx1"/>
              </a:solidFill>
              <a:round/>
              <a:headEnd/>
              <a:tailEnd/>
            </a:ln>
          </p:spPr>
          <p:txBody>
            <a:bodyPr wrap="none" anchor="ctr"/>
            <a:lstStyle/>
            <a:p>
              <a:endParaRPr lang="en-US"/>
            </a:p>
          </p:txBody>
        </p:sp>
        <p:sp>
          <p:nvSpPr>
            <p:cNvPr id="105" name="Line 24"/>
            <p:cNvSpPr>
              <a:spLocks noChangeShapeType="1"/>
            </p:cNvSpPr>
            <p:nvPr/>
          </p:nvSpPr>
          <p:spPr bwMode="auto">
            <a:xfrm>
              <a:off x="7858611" y="3827473"/>
              <a:ext cx="1669409" cy="0"/>
            </a:xfrm>
            <a:prstGeom prst="line">
              <a:avLst/>
            </a:prstGeom>
            <a:noFill/>
            <a:ln w="28575">
              <a:solidFill>
                <a:schemeClr val="tx1"/>
              </a:solidFill>
              <a:round/>
              <a:headEnd/>
              <a:tailEnd/>
            </a:ln>
          </p:spPr>
          <p:txBody>
            <a:bodyPr wrap="none" anchor="ctr"/>
            <a:lstStyle/>
            <a:p>
              <a:endParaRPr lang="en-US"/>
            </a:p>
          </p:txBody>
        </p:sp>
        <p:sp>
          <p:nvSpPr>
            <p:cNvPr id="106" name="Text Box 25"/>
            <p:cNvSpPr txBox="1">
              <a:spLocks noChangeArrowheads="1"/>
            </p:cNvSpPr>
            <p:nvPr/>
          </p:nvSpPr>
          <p:spPr bwMode="auto">
            <a:xfrm>
              <a:off x="1576183" y="4415873"/>
              <a:ext cx="1508746" cy="246221"/>
            </a:xfrm>
            <a:prstGeom prst="rect">
              <a:avLst/>
            </a:prstGeom>
            <a:noFill/>
            <a:ln w="9525">
              <a:noFill/>
              <a:miter lim="800000"/>
              <a:headEnd/>
              <a:tailEnd/>
            </a:ln>
          </p:spPr>
          <p:txBody>
            <a:bodyPr wrap="none">
              <a:spAutoFit/>
            </a:bodyPr>
            <a:lstStyle/>
            <a:p>
              <a:pPr algn="l"/>
              <a:r>
                <a:rPr lang="en-US" sz="1000" dirty="0" smtClean="0">
                  <a:ea typeface="ＭＳ Ｐゴシック" pitchFamily="11" charset="-128"/>
                </a:rPr>
                <a:t>Return Carrier</a:t>
              </a:r>
              <a:r>
                <a:rPr lang="en-US" sz="1000" dirty="0" smtClean="0">
                  <a:ea typeface="ＭＳ Ｐゴシック" pitchFamily="11" charset="-128"/>
                </a:rPr>
                <a:t> </a:t>
              </a:r>
              <a:r>
                <a:rPr lang="en-US" sz="1000" dirty="0">
                  <a:ea typeface="ＭＳ Ｐゴシック" pitchFamily="11" charset="-128"/>
                </a:rPr>
                <a:t>availability</a:t>
              </a:r>
            </a:p>
          </p:txBody>
        </p:sp>
        <p:sp>
          <p:nvSpPr>
            <p:cNvPr id="107" name="Line 31"/>
            <p:cNvSpPr>
              <a:spLocks noChangeShapeType="1"/>
            </p:cNvSpPr>
            <p:nvPr/>
          </p:nvSpPr>
          <p:spPr bwMode="auto">
            <a:xfrm>
              <a:off x="3245592" y="2876579"/>
              <a:ext cx="0" cy="203137"/>
            </a:xfrm>
            <a:prstGeom prst="line">
              <a:avLst/>
            </a:prstGeom>
            <a:noFill/>
            <a:ln w="9525">
              <a:solidFill>
                <a:schemeClr val="tx1"/>
              </a:solidFill>
              <a:round/>
              <a:headEnd/>
              <a:tailEnd type="triangle" w="med" len="med"/>
            </a:ln>
          </p:spPr>
          <p:txBody>
            <a:bodyPr wrap="none" anchor="ctr"/>
            <a:lstStyle/>
            <a:p>
              <a:endParaRPr lang="en-US"/>
            </a:p>
          </p:txBody>
        </p:sp>
        <p:sp>
          <p:nvSpPr>
            <p:cNvPr id="108" name="Text Box 32"/>
            <p:cNvSpPr txBox="1">
              <a:spLocks noChangeArrowheads="1"/>
            </p:cNvSpPr>
            <p:nvPr/>
          </p:nvSpPr>
          <p:spPr bwMode="auto">
            <a:xfrm>
              <a:off x="2690258" y="2603396"/>
              <a:ext cx="1342034" cy="246221"/>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Start of </a:t>
              </a:r>
              <a:r>
                <a:rPr lang="en-US" sz="1000" dirty="0" smtClean="0">
                  <a:ea typeface="ＭＳ Ｐゴシック" pitchFamily="11" charset="-128"/>
                </a:rPr>
                <a:t>Return Carrier</a:t>
              </a:r>
              <a:endParaRPr lang="en-US" sz="1000" dirty="0">
                <a:ea typeface="ＭＳ Ｐゴシック" pitchFamily="11" charset="-128"/>
              </a:endParaRPr>
            </a:p>
          </p:txBody>
        </p:sp>
        <p:sp>
          <p:nvSpPr>
            <p:cNvPr id="109" name="Text Box 33"/>
            <p:cNvSpPr txBox="1">
              <a:spLocks noChangeArrowheads="1"/>
            </p:cNvSpPr>
            <p:nvPr/>
          </p:nvSpPr>
          <p:spPr bwMode="auto">
            <a:xfrm>
              <a:off x="3405719" y="3146263"/>
              <a:ext cx="1355969" cy="269682"/>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Start data transport</a:t>
              </a:r>
            </a:p>
          </p:txBody>
        </p:sp>
        <p:sp>
          <p:nvSpPr>
            <p:cNvPr id="110" name="Line 34"/>
            <p:cNvSpPr>
              <a:spLocks noChangeShapeType="1"/>
            </p:cNvSpPr>
            <p:nvPr/>
          </p:nvSpPr>
          <p:spPr bwMode="auto">
            <a:xfrm flipV="1">
              <a:off x="3484079" y="3013173"/>
              <a:ext cx="0" cy="271434"/>
            </a:xfrm>
            <a:prstGeom prst="line">
              <a:avLst/>
            </a:prstGeom>
            <a:noFill/>
            <a:ln w="9525">
              <a:solidFill>
                <a:schemeClr val="tx1"/>
              </a:solidFill>
              <a:round/>
              <a:headEnd/>
              <a:tailEnd type="triangle" w="med" len="med"/>
            </a:ln>
          </p:spPr>
          <p:txBody>
            <a:bodyPr wrap="none" anchor="ctr"/>
            <a:lstStyle/>
            <a:p>
              <a:endParaRPr lang="en-US"/>
            </a:p>
          </p:txBody>
        </p:sp>
        <p:sp>
          <p:nvSpPr>
            <p:cNvPr id="111" name="Line 35"/>
            <p:cNvSpPr>
              <a:spLocks noChangeShapeType="1"/>
            </p:cNvSpPr>
            <p:nvPr/>
          </p:nvSpPr>
          <p:spPr bwMode="auto">
            <a:xfrm>
              <a:off x="9919579" y="1332880"/>
              <a:ext cx="0" cy="204889"/>
            </a:xfrm>
            <a:prstGeom prst="line">
              <a:avLst/>
            </a:prstGeom>
            <a:noFill/>
            <a:ln w="9525">
              <a:solidFill>
                <a:schemeClr val="tx1"/>
              </a:solidFill>
              <a:round/>
              <a:headEnd/>
              <a:tailEnd type="triangle" w="med" len="med"/>
            </a:ln>
          </p:spPr>
          <p:txBody>
            <a:bodyPr wrap="none" anchor="ctr"/>
            <a:lstStyle/>
            <a:p>
              <a:endParaRPr lang="en-US"/>
            </a:p>
          </p:txBody>
        </p:sp>
        <p:sp>
          <p:nvSpPr>
            <p:cNvPr id="112" name="Text Box 36"/>
            <p:cNvSpPr txBox="1">
              <a:spLocks noChangeArrowheads="1"/>
            </p:cNvSpPr>
            <p:nvPr/>
          </p:nvSpPr>
          <p:spPr bwMode="auto">
            <a:xfrm>
              <a:off x="9766508" y="1041339"/>
              <a:ext cx="1181734" cy="246221"/>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End </a:t>
              </a:r>
              <a:r>
                <a:rPr lang="en-US" sz="1000" dirty="0" smtClean="0">
                  <a:ea typeface="ＭＳ Ｐゴシック" pitchFamily="11" charset="-128"/>
                </a:rPr>
                <a:t>Return Carrier </a:t>
              </a:r>
              <a:endParaRPr lang="en-US" sz="1000" dirty="0">
                <a:ea typeface="ＭＳ Ｐゴシック" pitchFamily="11" charset="-128"/>
              </a:endParaRPr>
            </a:p>
          </p:txBody>
        </p:sp>
        <p:sp>
          <p:nvSpPr>
            <p:cNvPr id="113" name="Line 37"/>
            <p:cNvSpPr>
              <a:spLocks noChangeShapeType="1"/>
            </p:cNvSpPr>
            <p:nvPr/>
          </p:nvSpPr>
          <p:spPr bwMode="auto">
            <a:xfrm flipV="1">
              <a:off x="5632166" y="1993983"/>
              <a:ext cx="0" cy="271434"/>
            </a:xfrm>
            <a:prstGeom prst="line">
              <a:avLst/>
            </a:prstGeom>
            <a:noFill/>
            <a:ln w="9525">
              <a:solidFill>
                <a:schemeClr val="tx1"/>
              </a:solidFill>
              <a:round/>
              <a:headEnd/>
              <a:tailEnd type="triangle" w="med" len="med"/>
            </a:ln>
          </p:spPr>
          <p:txBody>
            <a:bodyPr wrap="none" anchor="ctr"/>
            <a:lstStyle/>
            <a:p>
              <a:endParaRPr lang="en-US"/>
            </a:p>
          </p:txBody>
        </p:sp>
        <p:sp>
          <p:nvSpPr>
            <p:cNvPr id="114" name="Line 38"/>
            <p:cNvSpPr>
              <a:spLocks noChangeShapeType="1"/>
            </p:cNvSpPr>
            <p:nvPr/>
          </p:nvSpPr>
          <p:spPr bwMode="auto">
            <a:xfrm>
              <a:off x="7620124" y="1041337"/>
              <a:ext cx="0" cy="273185"/>
            </a:xfrm>
            <a:prstGeom prst="line">
              <a:avLst/>
            </a:prstGeom>
            <a:noFill/>
            <a:ln w="9525">
              <a:solidFill>
                <a:schemeClr val="tx1"/>
              </a:solidFill>
              <a:round/>
              <a:headEnd/>
              <a:tailEnd type="triangle" w="med" len="med"/>
            </a:ln>
          </p:spPr>
          <p:txBody>
            <a:bodyPr wrap="none" anchor="ctr"/>
            <a:lstStyle/>
            <a:p>
              <a:endParaRPr lang="en-US"/>
            </a:p>
          </p:txBody>
        </p:sp>
        <p:sp>
          <p:nvSpPr>
            <p:cNvPr id="115" name="Text Box 40"/>
            <p:cNvSpPr txBox="1">
              <a:spLocks noChangeArrowheads="1"/>
            </p:cNvSpPr>
            <p:nvPr/>
          </p:nvSpPr>
          <p:spPr bwMode="auto">
            <a:xfrm>
              <a:off x="1576183" y="4032362"/>
              <a:ext cx="1350633" cy="441365"/>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Data availability </a:t>
              </a:r>
            </a:p>
            <a:p>
              <a:pPr algn="l"/>
              <a:r>
                <a:rPr lang="en-US" sz="1000" dirty="0">
                  <a:ea typeface="ＭＳ Ｐゴシック" pitchFamily="11" charset="-128"/>
                </a:rPr>
                <a:t>at lower symbol rate</a:t>
              </a:r>
              <a:endParaRPr lang="en-US" sz="2400" dirty="0">
                <a:ea typeface="ＭＳ Ｐゴシック" pitchFamily="11" charset="-128"/>
              </a:endParaRPr>
            </a:p>
          </p:txBody>
        </p:sp>
        <p:sp>
          <p:nvSpPr>
            <p:cNvPr id="116" name="Text Box 41"/>
            <p:cNvSpPr txBox="1">
              <a:spLocks noChangeArrowheads="1"/>
            </p:cNvSpPr>
            <p:nvPr/>
          </p:nvSpPr>
          <p:spPr bwMode="auto">
            <a:xfrm>
              <a:off x="1576184" y="3692632"/>
              <a:ext cx="1390196" cy="441365"/>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Data availability</a:t>
              </a:r>
            </a:p>
            <a:p>
              <a:pPr algn="l"/>
              <a:r>
                <a:rPr lang="en-US" sz="1000" dirty="0">
                  <a:ea typeface="ＭＳ Ｐゴシック" pitchFamily="11" charset="-128"/>
                </a:rPr>
                <a:t>at higher symbol rate</a:t>
              </a:r>
              <a:endParaRPr lang="en-US" sz="2400" dirty="0">
                <a:ea typeface="ＭＳ Ｐゴシック" pitchFamily="11" charset="-128"/>
              </a:endParaRPr>
            </a:p>
          </p:txBody>
        </p:sp>
        <p:sp>
          <p:nvSpPr>
            <p:cNvPr id="117" name="Text Box 42"/>
            <p:cNvSpPr txBox="1">
              <a:spLocks noChangeArrowheads="1"/>
            </p:cNvSpPr>
            <p:nvPr/>
          </p:nvSpPr>
          <p:spPr bwMode="auto">
            <a:xfrm>
              <a:off x="3087169" y="4846664"/>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t1</a:t>
              </a:r>
              <a:endParaRPr lang="en-US" sz="2400">
                <a:ea typeface="ＭＳ Ｐゴシック" pitchFamily="11" charset="-128"/>
              </a:endParaRPr>
            </a:p>
          </p:txBody>
        </p:sp>
        <p:sp>
          <p:nvSpPr>
            <p:cNvPr id="118" name="Text Box 43"/>
            <p:cNvSpPr txBox="1">
              <a:spLocks noChangeArrowheads="1"/>
            </p:cNvSpPr>
            <p:nvPr/>
          </p:nvSpPr>
          <p:spPr bwMode="auto">
            <a:xfrm>
              <a:off x="3325656" y="4846664"/>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t2</a:t>
              </a:r>
              <a:endParaRPr lang="en-US" sz="2400">
                <a:ea typeface="ＭＳ Ｐゴシック" pitchFamily="11" charset="-128"/>
              </a:endParaRPr>
            </a:p>
          </p:txBody>
        </p:sp>
        <p:sp>
          <p:nvSpPr>
            <p:cNvPr id="119" name="Line 45"/>
            <p:cNvSpPr>
              <a:spLocks noChangeShapeType="1"/>
            </p:cNvSpPr>
            <p:nvPr/>
          </p:nvSpPr>
          <p:spPr bwMode="auto">
            <a:xfrm flipV="1">
              <a:off x="5632166" y="3818718"/>
              <a:ext cx="0" cy="339730"/>
            </a:xfrm>
            <a:prstGeom prst="line">
              <a:avLst/>
            </a:prstGeom>
            <a:noFill/>
            <a:ln w="28575">
              <a:solidFill>
                <a:schemeClr val="tx1"/>
              </a:solidFill>
              <a:round/>
              <a:headEnd/>
              <a:tailEnd/>
            </a:ln>
          </p:spPr>
          <p:txBody>
            <a:bodyPr wrap="none" anchor="ctr"/>
            <a:lstStyle/>
            <a:p>
              <a:endParaRPr lang="en-US"/>
            </a:p>
          </p:txBody>
        </p:sp>
        <p:sp>
          <p:nvSpPr>
            <p:cNvPr id="120" name="Text Box 46"/>
            <p:cNvSpPr txBox="1">
              <a:spLocks noChangeArrowheads="1"/>
            </p:cNvSpPr>
            <p:nvPr/>
          </p:nvSpPr>
          <p:spPr bwMode="auto">
            <a:xfrm>
              <a:off x="7778548" y="838201"/>
              <a:ext cx="1355969" cy="269682"/>
            </a:xfrm>
            <a:prstGeom prst="rect">
              <a:avLst/>
            </a:prstGeom>
            <a:noFill/>
            <a:ln w="9525">
              <a:noFill/>
              <a:miter lim="800000"/>
              <a:headEnd/>
              <a:tailEnd/>
            </a:ln>
          </p:spPr>
          <p:txBody>
            <a:bodyPr wrap="none">
              <a:spAutoFit/>
            </a:bodyPr>
            <a:lstStyle/>
            <a:p>
              <a:pPr algn="l"/>
              <a:r>
                <a:rPr lang="en-US" sz="1000">
                  <a:ea typeface="ＭＳ Ｐゴシック" pitchFamily="11" charset="-128"/>
                </a:rPr>
                <a:t>Start data transport</a:t>
              </a:r>
            </a:p>
          </p:txBody>
        </p:sp>
        <p:sp>
          <p:nvSpPr>
            <p:cNvPr id="121" name="Line 47"/>
            <p:cNvSpPr>
              <a:spLocks noChangeShapeType="1"/>
            </p:cNvSpPr>
            <p:nvPr/>
          </p:nvSpPr>
          <p:spPr bwMode="auto">
            <a:xfrm>
              <a:off x="7858611" y="974795"/>
              <a:ext cx="0" cy="271434"/>
            </a:xfrm>
            <a:prstGeom prst="line">
              <a:avLst/>
            </a:prstGeom>
            <a:noFill/>
            <a:ln w="9525">
              <a:solidFill>
                <a:schemeClr val="tx1"/>
              </a:solidFill>
              <a:round/>
              <a:headEnd/>
              <a:tailEnd type="triangle" w="med" len="med"/>
            </a:ln>
          </p:spPr>
          <p:txBody>
            <a:bodyPr wrap="none" anchor="ctr"/>
            <a:lstStyle/>
            <a:p>
              <a:endParaRPr lang="en-US"/>
            </a:p>
          </p:txBody>
        </p:sp>
        <p:sp>
          <p:nvSpPr>
            <p:cNvPr id="122" name="Line 48"/>
            <p:cNvSpPr>
              <a:spLocks noChangeShapeType="1"/>
            </p:cNvSpPr>
            <p:nvPr/>
          </p:nvSpPr>
          <p:spPr bwMode="auto">
            <a:xfrm>
              <a:off x="6029076" y="1585958"/>
              <a:ext cx="0" cy="271433"/>
            </a:xfrm>
            <a:prstGeom prst="line">
              <a:avLst/>
            </a:prstGeom>
            <a:noFill/>
            <a:ln w="9525">
              <a:solidFill>
                <a:schemeClr val="tx1"/>
              </a:solidFill>
              <a:round/>
              <a:headEnd/>
              <a:tailEnd type="triangle" w="med" len="med"/>
            </a:ln>
          </p:spPr>
          <p:txBody>
            <a:bodyPr wrap="none" anchor="ctr"/>
            <a:lstStyle/>
            <a:p>
              <a:endParaRPr lang="en-US"/>
            </a:p>
          </p:txBody>
        </p:sp>
        <p:sp>
          <p:nvSpPr>
            <p:cNvPr id="123" name="Text Box 49"/>
            <p:cNvSpPr txBox="1">
              <a:spLocks noChangeArrowheads="1"/>
            </p:cNvSpPr>
            <p:nvPr/>
          </p:nvSpPr>
          <p:spPr bwMode="auto">
            <a:xfrm>
              <a:off x="5633870" y="1247978"/>
              <a:ext cx="1287532" cy="246221"/>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End of </a:t>
              </a:r>
              <a:r>
                <a:rPr lang="en-US" sz="1000" dirty="0" smtClean="0">
                  <a:ea typeface="ＭＳ Ｐゴシック" pitchFamily="11" charset="-128"/>
                </a:rPr>
                <a:t>Return Carrier</a:t>
              </a:r>
              <a:endParaRPr lang="en-US" sz="1000" dirty="0">
                <a:ea typeface="ＭＳ Ｐゴシック" pitchFamily="11" charset="-128"/>
              </a:endParaRPr>
            </a:p>
          </p:txBody>
        </p:sp>
        <p:pic>
          <p:nvPicPr>
            <p:cNvPr id="124" name="Picture 51"/>
            <p:cNvPicPr>
              <a:picLocks noChangeAspect="1" noChangeArrowheads="1"/>
            </p:cNvPicPr>
            <p:nvPr/>
          </p:nvPicPr>
          <p:blipFill>
            <a:blip r:embed="rId4"/>
            <a:srcRect/>
            <a:stretch>
              <a:fillRect/>
            </a:stretch>
          </p:blipFill>
          <p:spPr bwMode="auto">
            <a:xfrm>
              <a:off x="6109140" y="1857392"/>
              <a:ext cx="1430922" cy="1222327"/>
            </a:xfrm>
            <a:prstGeom prst="rect">
              <a:avLst/>
            </a:prstGeom>
            <a:noFill/>
            <a:ln w="9525">
              <a:noFill/>
              <a:miter lim="800000"/>
              <a:headEnd/>
              <a:tailEnd/>
            </a:ln>
            <a:effectLst/>
          </p:spPr>
        </p:pic>
        <p:sp>
          <p:nvSpPr>
            <p:cNvPr id="125" name="Line 52"/>
            <p:cNvSpPr>
              <a:spLocks noChangeShapeType="1"/>
            </p:cNvSpPr>
            <p:nvPr/>
          </p:nvSpPr>
          <p:spPr bwMode="auto">
            <a:xfrm>
              <a:off x="3245592" y="3079719"/>
              <a:ext cx="0" cy="1427216"/>
            </a:xfrm>
            <a:prstGeom prst="line">
              <a:avLst/>
            </a:prstGeom>
            <a:noFill/>
            <a:ln w="9525">
              <a:solidFill>
                <a:schemeClr val="tx1"/>
              </a:solidFill>
              <a:prstDash val="dash"/>
              <a:round/>
              <a:headEnd/>
              <a:tailEnd/>
            </a:ln>
          </p:spPr>
          <p:txBody>
            <a:bodyPr wrap="none" anchor="ctr"/>
            <a:lstStyle/>
            <a:p>
              <a:endParaRPr lang="en-US"/>
            </a:p>
          </p:txBody>
        </p:sp>
        <p:sp>
          <p:nvSpPr>
            <p:cNvPr id="126" name="Line 53"/>
            <p:cNvSpPr>
              <a:spLocks noChangeShapeType="1"/>
            </p:cNvSpPr>
            <p:nvPr/>
          </p:nvSpPr>
          <p:spPr bwMode="auto">
            <a:xfrm>
              <a:off x="5635849" y="2384585"/>
              <a:ext cx="1" cy="2460240"/>
            </a:xfrm>
            <a:prstGeom prst="line">
              <a:avLst/>
            </a:prstGeom>
            <a:noFill/>
            <a:ln w="9525">
              <a:solidFill>
                <a:schemeClr val="tx1"/>
              </a:solidFill>
              <a:prstDash val="dash"/>
              <a:round/>
              <a:headEnd/>
              <a:tailEnd/>
            </a:ln>
          </p:spPr>
          <p:txBody>
            <a:bodyPr wrap="none" anchor="ctr"/>
            <a:lstStyle/>
            <a:p>
              <a:endParaRPr lang="en-US"/>
            </a:p>
          </p:txBody>
        </p:sp>
        <p:sp>
          <p:nvSpPr>
            <p:cNvPr id="127" name="Line 54"/>
            <p:cNvSpPr>
              <a:spLocks noChangeShapeType="1"/>
            </p:cNvSpPr>
            <p:nvPr/>
          </p:nvSpPr>
          <p:spPr bwMode="auto">
            <a:xfrm>
              <a:off x="7620124" y="1314523"/>
              <a:ext cx="0" cy="3192411"/>
            </a:xfrm>
            <a:prstGeom prst="line">
              <a:avLst/>
            </a:prstGeom>
            <a:noFill/>
            <a:ln w="9525">
              <a:solidFill>
                <a:schemeClr val="tx1"/>
              </a:solidFill>
              <a:prstDash val="dash"/>
              <a:round/>
              <a:headEnd/>
              <a:tailEnd/>
            </a:ln>
          </p:spPr>
          <p:txBody>
            <a:bodyPr wrap="none" anchor="ctr"/>
            <a:lstStyle/>
            <a:p>
              <a:endParaRPr lang="en-US"/>
            </a:p>
          </p:txBody>
        </p:sp>
        <p:sp>
          <p:nvSpPr>
            <p:cNvPr id="128" name="Line 55"/>
            <p:cNvSpPr>
              <a:spLocks noChangeShapeType="1"/>
            </p:cNvSpPr>
            <p:nvPr/>
          </p:nvSpPr>
          <p:spPr bwMode="auto">
            <a:xfrm>
              <a:off x="6029076" y="1857391"/>
              <a:ext cx="0" cy="1970084"/>
            </a:xfrm>
            <a:prstGeom prst="line">
              <a:avLst/>
            </a:prstGeom>
            <a:noFill/>
            <a:ln w="9525">
              <a:solidFill>
                <a:schemeClr val="tx1"/>
              </a:solidFill>
              <a:prstDash val="dash"/>
              <a:round/>
              <a:headEnd/>
              <a:tailEnd/>
            </a:ln>
          </p:spPr>
          <p:txBody>
            <a:bodyPr wrap="none" anchor="ctr"/>
            <a:lstStyle/>
            <a:p>
              <a:endParaRPr lang="en-US"/>
            </a:p>
          </p:txBody>
        </p:sp>
        <p:sp>
          <p:nvSpPr>
            <p:cNvPr id="129" name="Line 56"/>
            <p:cNvSpPr>
              <a:spLocks noChangeShapeType="1"/>
            </p:cNvSpPr>
            <p:nvPr/>
          </p:nvSpPr>
          <p:spPr bwMode="auto">
            <a:xfrm>
              <a:off x="3484406" y="3317966"/>
              <a:ext cx="0" cy="1530536"/>
            </a:xfrm>
            <a:prstGeom prst="line">
              <a:avLst/>
            </a:prstGeom>
            <a:noFill/>
            <a:ln w="9525">
              <a:solidFill>
                <a:schemeClr val="tx1"/>
              </a:solidFill>
              <a:prstDash val="dash"/>
              <a:round/>
              <a:headEnd/>
              <a:tailEnd/>
            </a:ln>
          </p:spPr>
          <p:txBody>
            <a:bodyPr wrap="none" anchor="ctr"/>
            <a:lstStyle/>
            <a:p>
              <a:endParaRPr lang="en-US"/>
            </a:p>
          </p:txBody>
        </p:sp>
        <p:sp>
          <p:nvSpPr>
            <p:cNvPr id="130" name="Line 57"/>
            <p:cNvSpPr>
              <a:spLocks noChangeShapeType="1"/>
            </p:cNvSpPr>
            <p:nvPr/>
          </p:nvSpPr>
          <p:spPr bwMode="auto">
            <a:xfrm>
              <a:off x="7858598" y="1249436"/>
              <a:ext cx="0" cy="3600438"/>
            </a:xfrm>
            <a:prstGeom prst="line">
              <a:avLst/>
            </a:prstGeom>
            <a:noFill/>
            <a:ln w="9525">
              <a:solidFill>
                <a:schemeClr val="tx1"/>
              </a:solidFill>
              <a:prstDash val="dash"/>
              <a:round/>
              <a:headEnd/>
              <a:tailEnd/>
            </a:ln>
          </p:spPr>
          <p:txBody>
            <a:bodyPr wrap="none" anchor="ctr"/>
            <a:lstStyle/>
            <a:p>
              <a:endParaRPr lang="en-US"/>
            </a:p>
          </p:txBody>
        </p:sp>
        <p:sp>
          <p:nvSpPr>
            <p:cNvPr id="131" name="Line 58"/>
            <p:cNvSpPr>
              <a:spLocks noChangeShapeType="1"/>
            </p:cNvSpPr>
            <p:nvPr/>
          </p:nvSpPr>
          <p:spPr bwMode="auto">
            <a:xfrm>
              <a:off x="9531537" y="1804455"/>
              <a:ext cx="0" cy="3057393"/>
            </a:xfrm>
            <a:prstGeom prst="line">
              <a:avLst/>
            </a:prstGeom>
            <a:noFill/>
            <a:ln w="9525">
              <a:solidFill>
                <a:schemeClr val="tx1"/>
              </a:solidFill>
              <a:prstDash val="dash"/>
              <a:round/>
              <a:headEnd/>
              <a:tailEnd/>
            </a:ln>
          </p:spPr>
          <p:txBody>
            <a:bodyPr wrap="none" anchor="ctr"/>
            <a:lstStyle/>
            <a:p>
              <a:endParaRPr lang="en-US"/>
            </a:p>
          </p:txBody>
        </p:sp>
        <p:sp>
          <p:nvSpPr>
            <p:cNvPr id="132" name="Line 59"/>
            <p:cNvSpPr>
              <a:spLocks noChangeShapeType="1"/>
            </p:cNvSpPr>
            <p:nvPr/>
          </p:nvSpPr>
          <p:spPr bwMode="auto">
            <a:xfrm>
              <a:off x="9926634" y="1585958"/>
              <a:ext cx="0" cy="2920977"/>
            </a:xfrm>
            <a:prstGeom prst="line">
              <a:avLst/>
            </a:prstGeom>
            <a:noFill/>
            <a:ln w="9525">
              <a:solidFill>
                <a:schemeClr val="tx1"/>
              </a:solidFill>
              <a:prstDash val="dash"/>
              <a:round/>
              <a:headEnd/>
              <a:tailEnd/>
            </a:ln>
          </p:spPr>
          <p:txBody>
            <a:bodyPr wrap="none" anchor="ctr"/>
            <a:lstStyle/>
            <a:p>
              <a:endParaRPr lang="en-US"/>
            </a:p>
          </p:txBody>
        </p:sp>
        <p:sp>
          <p:nvSpPr>
            <p:cNvPr id="133" name="Text Box 60"/>
            <p:cNvSpPr txBox="1">
              <a:spLocks noChangeArrowheads="1"/>
            </p:cNvSpPr>
            <p:nvPr/>
          </p:nvSpPr>
          <p:spPr bwMode="auto">
            <a:xfrm>
              <a:off x="5128817" y="2212251"/>
              <a:ext cx="663602" cy="553998"/>
            </a:xfrm>
            <a:prstGeom prst="rect">
              <a:avLst/>
            </a:prstGeom>
            <a:noFill/>
            <a:ln w="9525">
              <a:noFill/>
              <a:miter lim="800000"/>
              <a:headEnd/>
              <a:tailEnd/>
            </a:ln>
          </p:spPr>
          <p:txBody>
            <a:bodyPr wrap="square">
              <a:spAutoFit/>
            </a:bodyPr>
            <a:lstStyle/>
            <a:p>
              <a:pPr algn="l"/>
              <a:r>
                <a:rPr lang="en-US" sz="1000" dirty="0">
                  <a:ea typeface="ＭＳ Ｐゴシック" pitchFamily="11" charset="-128"/>
                </a:rPr>
                <a:t>Symbol rate </a:t>
              </a:r>
            </a:p>
            <a:p>
              <a:pPr algn="l"/>
              <a:r>
                <a:rPr lang="en-US" sz="1000" dirty="0">
                  <a:ea typeface="ＭＳ Ｐゴシック" pitchFamily="11" charset="-128"/>
                </a:rPr>
                <a:t>change</a:t>
              </a:r>
            </a:p>
          </p:txBody>
        </p:sp>
        <p:sp>
          <p:nvSpPr>
            <p:cNvPr id="134" name="Text Box 62"/>
            <p:cNvSpPr txBox="1">
              <a:spLocks noChangeArrowheads="1"/>
            </p:cNvSpPr>
            <p:nvPr/>
          </p:nvSpPr>
          <p:spPr bwMode="auto">
            <a:xfrm>
              <a:off x="8391010" y="1506166"/>
              <a:ext cx="1288710" cy="271609"/>
            </a:xfrm>
            <a:prstGeom prst="rect">
              <a:avLst/>
            </a:prstGeom>
            <a:noFill/>
            <a:ln w="9525">
              <a:noFill/>
              <a:miter lim="800000"/>
              <a:headEnd/>
              <a:tailEnd/>
            </a:ln>
          </p:spPr>
          <p:txBody>
            <a:bodyPr wrap="none">
              <a:spAutoFit/>
            </a:bodyPr>
            <a:lstStyle/>
            <a:p>
              <a:pPr algn="l"/>
              <a:r>
                <a:rPr lang="en-US" sz="1000" dirty="0">
                  <a:ea typeface="ＭＳ Ｐゴシック" pitchFamily="11" charset="-128"/>
                </a:rPr>
                <a:t>Stop data transport</a:t>
              </a:r>
            </a:p>
          </p:txBody>
        </p:sp>
        <p:sp>
          <p:nvSpPr>
            <p:cNvPr id="135" name="Line 63"/>
            <p:cNvSpPr>
              <a:spLocks noChangeShapeType="1"/>
            </p:cNvSpPr>
            <p:nvPr/>
          </p:nvSpPr>
          <p:spPr bwMode="auto">
            <a:xfrm flipV="1">
              <a:off x="9528020" y="1449363"/>
              <a:ext cx="0" cy="273185"/>
            </a:xfrm>
            <a:prstGeom prst="line">
              <a:avLst/>
            </a:prstGeom>
            <a:noFill/>
            <a:ln w="9525">
              <a:solidFill>
                <a:schemeClr val="tx1"/>
              </a:solidFill>
              <a:round/>
              <a:headEnd/>
              <a:tailEnd type="triangle" w="med" len="med"/>
            </a:ln>
          </p:spPr>
          <p:txBody>
            <a:bodyPr wrap="none" anchor="ctr"/>
            <a:lstStyle/>
            <a:p>
              <a:endParaRPr lang="en-US"/>
            </a:p>
          </p:txBody>
        </p:sp>
        <p:sp>
          <p:nvSpPr>
            <p:cNvPr id="136" name="Text Box 64"/>
            <p:cNvSpPr txBox="1">
              <a:spLocks noChangeArrowheads="1"/>
            </p:cNvSpPr>
            <p:nvPr/>
          </p:nvSpPr>
          <p:spPr bwMode="auto">
            <a:xfrm>
              <a:off x="5472039"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t3</a:t>
              </a:r>
              <a:endParaRPr lang="en-US" sz="2400">
                <a:ea typeface="ＭＳ Ｐゴシック" pitchFamily="11" charset="-128"/>
              </a:endParaRPr>
            </a:p>
          </p:txBody>
        </p:sp>
        <p:sp>
          <p:nvSpPr>
            <p:cNvPr id="137" name="Text Box 65"/>
            <p:cNvSpPr txBox="1">
              <a:spLocks noChangeArrowheads="1"/>
            </p:cNvSpPr>
            <p:nvPr/>
          </p:nvSpPr>
          <p:spPr bwMode="auto">
            <a:xfrm>
              <a:off x="5870653" y="4846665"/>
              <a:ext cx="361569" cy="339511"/>
            </a:xfrm>
            <a:prstGeom prst="rect">
              <a:avLst/>
            </a:prstGeom>
            <a:noFill/>
            <a:ln w="9525">
              <a:noFill/>
              <a:miter lim="800000"/>
              <a:headEnd/>
              <a:tailEnd/>
            </a:ln>
          </p:spPr>
          <p:txBody>
            <a:bodyPr wrap="none">
              <a:spAutoFit/>
            </a:bodyPr>
            <a:lstStyle/>
            <a:p>
              <a:pPr algn="l"/>
              <a:r>
                <a:rPr lang="en-US" sz="1400" dirty="0">
                  <a:ea typeface="ＭＳ Ｐゴシック" pitchFamily="11" charset="-128"/>
                </a:rPr>
                <a:t>t4</a:t>
              </a:r>
              <a:endParaRPr lang="en-US" sz="2400" dirty="0">
                <a:ea typeface="ＭＳ Ｐゴシック" pitchFamily="11" charset="-128"/>
              </a:endParaRPr>
            </a:p>
          </p:txBody>
        </p:sp>
        <p:sp>
          <p:nvSpPr>
            <p:cNvPr id="138" name="Text Box 66"/>
            <p:cNvSpPr txBox="1">
              <a:spLocks noChangeArrowheads="1"/>
            </p:cNvSpPr>
            <p:nvPr/>
          </p:nvSpPr>
          <p:spPr bwMode="auto">
            <a:xfrm>
              <a:off x="7461701"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t5</a:t>
              </a:r>
              <a:endParaRPr lang="en-US" sz="2400">
                <a:ea typeface="ＭＳ Ｐゴシック" pitchFamily="11" charset="-128"/>
              </a:endParaRPr>
            </a:p>
          </p:txBody>
        </p:sp>
        <p:sp>
          <p:nvSpPr>
            <p:cNvPr id="139" name="Text Box 67"/>
            <p:cNvSpPr txBox="1">
              <a:spLocks noChangeArrowheads="1"/>
            </p:cNvSpPr>
            <p:nvPr/>
          </p:nvSpPr>
          <p:spPr bwMode="auto">
            <a:xfrm>
              <a:off x="7700188"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t6</a:t>
              </a:r>
              <a:endParaRPr lang="en-US" sz="2400">
                <a:ea typeface="ＭＳ Ｐゴシック" pitchFamily="11" charset="-128"/>
              </a:endParaRPr>
            </a:p>
          </p:txBody>
        </p:sp>
        <p:sp>
          <p:nvSpPr>
            <p:cNvPr id="140" name="Text Box 68"/>
            <p:cNvSpPr txBox="1">
              <a:spLocks noChangeArrowheads="1"/>
            </p:cNvSpPr>
            <p:nvPr/>
          </p:nvSpPr>
          <p:spPr bwMode="auto">
            <a:xfrm>
              <a:off x="9369597"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t7</a:t>
              </a:r>
              <a:endParaRPr lang="en-US" sz="2400">
                <a:ea typeface="ＭＳ Ｐゴシック" pitchFamily="11" charset="-128"/>
              </a:endParaRPr>
            </a:p>
          </p:txBody>
        </p:sp>
        <p:sp>
          <p:nvSpPr>
            <p:cNvPr id="141" name="Text Box 69"/>
            <p:cNvSpPr txBox="1">
              <a:spLocks noChangeArrowheads="1"/>
            </p:cNvSpPr>
            <p:nvPr/>
          </p:nvSpPr>
          <p:spPr bwMode="auto">
            <a:xfrm>
              <a:off x="9766507" y="4846665"/>
              <a:ext cx="361569" cy="339511"/>
            </a:xfrm>
            <a:prstGeom prst="rect">
              <a:avLst/>
            </a:prstGeom>
            <a:noFill/>
            <a:ln w="9525">
              <a:noFill/>
              <a:miter lim="800000"/>
              <a:headEnd/>
              <a:tailEnd/>
            </a:ln>
          </p:spPr>
          <p:txBody>
            <a:bodyPr wrap="none">
              <a:spAutoFit/>
            </a:bodyPr>
            <a:lstStyle/>
            <a:p>
              <a:pPr algn="l"/>
              <a:r>
                <a:rPr lang="en-US" sz="1400">
                  <a:ea typeface="ＭＳ Ｐゴシック" pitchFamily="11" charset="-128"/>
                </a:rPr>
                <a:t>t8</a:t>
              </a:r>
              <a:endParaRPr lang="en-US" sz="2400">
                <a:ea typeface="ＭＳ Ｐゴシック" pitchFamily="11" charset="-128"/>
              </a:endParaRPr>
            </a:p>
          </p:txBody>
        </p:sp>
        <p:sp>
          <p:nvSpPr>
            <p:cNvPr id="142" name="Line 80"/>
            <p:cNvSpPr>
              <a:spLocks noChangeShapeType="1"/>
            </p:cNvSpPr>
            <p:nvPr/>
          </p:nvSpPr>
          <p:spPr bwMode="auto">
            <a:xfrm>
              <a:off x="3211522" y="6217842"/>
              <a:ext cx="2780076"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143" name="Line 82"/>
            <p:cNvSpPr>
              <a:spLocks noChangeShapeType="1"/>
            </p:cNvSpPr>
            <p:nvPr/>
          </p:nvSpPr>
          <p:spPr bwMode="auto">
            <a:xfrm>
              <a:off x="3211522" y="5209159"/>
              <a:ext cx="0" cy="1008683"/>
            </a:xfrm>
            <a:prstGeom prst="line">
              <a:avLst/>
            </a:prstGeom>
            <a:noFill/>
            <a:ln w="9525">
              <a:solidFill>
                <a:srgbClr val="0066FF"/>
              </a:solidFill>
              <a:prstDash val="dash"/>
              <a:round/>
              <a:headEnd/>
              <a:tailEnd/>
            </a:ln>
            <a:effectLst/>
          </p:spPr>
          <p:txBody>
            <a:bodyPr wrap="none" anchor="ctr"/>
            <a:lstStyle/>
            <a:p>
              <a:endParaRPr lang="en-US"/>
            </a:p>
          </p:txBody>
        </p:sp>
        <p:sp>
          <p:nvSpPr>
            <p:cNvPr id="144" name="Line 83"/>
            <p:cNvSpPr>
              <a:spLocks noChangeShapeType="1"/>
            </p:cNvSpPr>
            <p:nvPr/>
          </p:nvSpPr>
          <p:spPr bwMode="auto">
            <a:xfrm>
              <a:off x="6035262" y="5209159"/>
              <a:ext cx="0" cy="1008683"/>
            </a:xfrm>
            <a:prstGeom prst="line">
              <a:avLst/>
            </a:prstGeom>
            <a:noFill/>
            <a:ln w="9525">
              <a:solidFill>
                <a:srgbClr val="0066FF"/>
              </a:solidFill>
              <a:prstDash val="dash"/>
              <a:round/>
              <a:headEnd/>
              <a:tailEnd/>
            </a:ln>
            <a:effectLst/>
          </p:spPr>
          <p:txBody>
            <a:bodyPr wrap="none" anchor="ctr"/>
            <a:lstStyle/>
            <a:p>
              <a:endParaRPr lang="en-US"/>
            </a:p>
          </p:txBody>
        </p:sp>
        <p:sp>
          <p:nvSpPr>
            <p:cNvPr id="145" name="Text Box 86"/>
            <p:cNvSpPr txBox="1">
              <a:spLocks noChangeArrowheads="1"/>
            </p:cNvSpPr>
            <p:nvPr/>
          </p:nvSpPr>
          <p:spPr bwMode="auto">
            <a:xfrm>
              <a:off x="3211522" y="6217842"/>
              <a:ext cx="3843047" cy="338554"/>
            </a:xfrm>
            <a:prstGeom prst="rect">
              <a:avLst/>
            </a:prstGeom>
            <a:noFill/>
            <a:ln w="9525" algn="ctr">
              <a:noFill/>
              <a:miter lim="800000"/>
              <a:headEnd/>
              <a:tailEnd/>
            </a:ln>
            <a:effectLst/>
          </p:spPr>
          <p:txBody>
            <a:bodyPr>
              <a:spAutoFit/>
            </a:bodyPr>
            <a:lstStyle/>
            <a:p>
              <a:pPr algn="l">
                <a:spcBef>
                  <a:spcPct val="50000"/>
                </a:spcBef>
              </a:pPr>
              <a:r>
                <a:rPr lang="en-US" sz="1600" dirty="0" smtClean="0">
                  <a:solidFill>
                    <a:srgbClr val="0066FF"/>
                  </a:solidFill>
                </a:rPr>
                <a:t>Return Carrier </a:t>
              </a:r>
              <a:r>
                <a:rPr lang="en-US" sz="1600" dirty="0" smtClean="0">
                  <a:solidFill>
                    <a:srgbClr val="0066FF"/>
                  </a:solidFill>
                </a:rPr>
                <a:t>Available </a:t>
              </a:r>
              <a:r>
                <a:rPr lang="en-US" sz="1600" dirty="0">
                  <a:solidFill>
                    <a:srgbClr val="0066FF"/>
                  </a:solidFill>
                </a:rPr>
                <a:t>State</a:t>
              </a:r>
            </a:p>
          </p:txBody>
        </p:sp>
        <p:sp>
          <p:nvSpPr>
            <p:cNvPr id="146" name="Line 87"/>
            <p:cNvSpPr>
              <a:spLocks noChangeShapeType="1"/>
            </p:cNvSpPr>
            <p:nvPr/>
          </p:nvSpPr>
          <p:spPr bwMode="auto">
            <a:xfrm>
              <a:off x="3456823" y="5713500"/>
              <a:ext cx="2534775"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147" name="Text Box 89"/>
            <p:cNvSpPr txBox="1">
              <a:spLocks noChangeArrowheads="1"/>
            </p:cNvSpPr>
            <p:nvPr/>
          </p:nvSpPr>
          <p:spPr bwMode="auto">
            <a:xfrm>
              <a:off x="3456823" y="5713500"/>
              <a:ext cx="2861844" cy="336228"/>
            </a:xfrm>
            <a:prstGeom prst="rect">
              <a:avLst/>
            </a:prstGeom>
            <a:noFill/>
            <a:ln w="9525" algn="ctr">
              <a:noFill/>
              <a:miter lim="800000"/>
              <a:headEnd/>
              <a:tailEnd/>
            </a:ln>
            <a:effectLst/>
          </p:spPr>
          <p:txBody>
            <a:bodyPr>
              <a:spAutoFit/>
            </a:bodyPr>
            <a:lstStyle/>
            <a:p>
              <a:pPr algn="l">
                <a:spcBef>
                  <a:spcPct val="50000"/>
                </a:spcBef>
              </a:pPr>
              <a:r>
                <a:rPr lang="en-US" sz="1400">
                  <a:solidFill>
                    <a:srgbClr val="0066FF"/>
                  </a:solidFill>
                </a:rPr>
                <a:t>Data Transport State</a:t>
              </a:r>
            </a:p>
          </p:txBody>
        </p:sp>
        <p:sp>
          <p:nvSpPr>
            <p:cNvPr id="148" name="Line 90"/>
            <p:cNvSpPr>
              <a:spLocks noChangeShapeType="1"/>
            </p:cNvSpPr>
            <p:nvPr/>
          </p:nvSpPr>
          <p:spPr bwMode="auto">
            <a:xfrm>
              <a:off x="3461586" y="5134628"/>
              <a:ext cx="0" cy="588398"/>
            </a:xfrm>
            <a:prstGeom prst="line">
              <a:avLst/>
            </a:prstGeom>
            <a:noFill/>
            <a:ln w="9525">
              <a:solidFill>
                <a:srgbClr val="0066FF"/>
              </a:solidFill>
              <a:prstDash val="dash"/>
              <a:round/>
              <a:headEnd/>
              <a:tailEnd/>
            </a:ln>
            <a:effectLst/>
          </p:spPr>
          <p:txBody>
            <a:bodyPr wrap="none" anchor="ctr"/>
            <a:lstStyle/>
            <a:p>
              <a:endParaRPr lang="en-US"/>
            </a:p>
          </p:txBody>
        </p:sp>
        <p:sp>
          <p:nvSpPr>
            <p:cNvPr id="149" name="Line 92"/>
            <p:cNvSpPr>
              <a:spLocks noChangeShapeType="1"/>
            </p:cNvSpPr>
            <p:nvPr/>
          </p:nvSpPr>
          <p:spPr bwMode="auto">
            <a:xfrm>
              <a:off x="7626937" y="6133785"/>
              <a:ext cx="2289475"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150" name="Line 93"/>
            <p:cNvSpPr>
              <a:spLocks noChangeShapeType="1"/>
            </p:cNvSpPr>
            <p:nvPr/>
          </p:nvSpPr>
          <p:spPr bwMode="auto">
            <a:xfrm>
              <a:off x="7626937" y="5125102"/>
              <a:ext cx="0" cy="1008683"/>
            </a:xfrm>
            <a:prstGeom prst="line">
              <a:avLst/>
            </a:prstGeom>
            <a:noFill/>
            <a:ln w="9525">
              <a:solidFill>
                <a:srgbClr val="0066FF"/>
              </a:solidFill>
              <a:prstDash val="dash"/>
              <a:round/>
              <a:headEnd/>
              <a:tailEnd/>
            </a:ln>
            <a:effectLst/>
          </p:spPr>
          <p:txBody>
            <a:bodyPr wrap="none" anchor="ctr"/>
            <a:lstStyle/>
            <a:p>
              <a:endParaRPr lang="en-US"/>
            </a:p>
          </p:txBody>
        </p:sp>
        <p:sp>
          <p:nvSpPr>
            <p:cNvPr id="151" name="Line 96"/>
            <p:cNvSpPr>
              <a:spLocks noChangeShapeType="1"/>
            </p:cNvSpPr>
            <p:nvPr/>
          </p:nvSpPr>
          <p:spPr bwMode="auto">
            <a:xfrm>
              <a:off x="9916413" y="5125102"/>
              <a:ext cx="0" cy="924626"/>
            </a:xfrm>
            <a:prstGeom prst="line">
              <a:avLst/>
            </a:prstGeom>
            <a:noFill/>
            <a:ln w="9525">
              <a:solidFill>
                <a:srgbClr val="0066FF"/>
              </a:solidFill>
              <a:prstDash val="dash"/>
              <a:round/>
              <a:headEnd/>
              <a:tailEnd/>
            </a:ln>
            <a:effectLst/>
          </p:spPr>
          <p:txBody>
            <a:bodyPr wrap="none" anchor="ctr"/>
            <a:lstStyle/>
            <a:p>
              <a:endParaRPr lang="en-US"/>
            </a:p>
          </p:txBody>
        </p:sp>
        <p:sp>
          <p:nvSpPr>
            <p:cNvPr id="152" name="Text Box 97"/>
            <p:cNvSpPr txBox="1">
              <a:spLocks noChangeArrowheads="1"/>
            </p:cNvSpPr>
            <p:nvPr/>
          </p:nvSpPr>
          <p:spPr bwMode="auto">
            <a:xfrm>
              <a:off x="7463404" y="6217842"/>
              <a:ext cx="3188911" cy="338554"/>
            </a:xfrm>
            <a:prstGeom prst="rect">
              <a:avLst/>
            </a:prstGeom>
            <a:noFill/>
            <a:ln w="9525" algn="ctr">
              <a:noFill/>
              <a:miter lim="800000"/>
              <a:headEnd/>
              <a:tailEnd/>
            </a:ln>
            <a:effectLst/>
          </p:spPr>
          <p:txBody>
            <a:bodyPr>
              <a:spAutoFit/>
            </a:bodyPr>
            <a:lstStyle/>
            <a:p>
              <a:pPr algn="l">
                <a:spcBef>
                  <a:spcPct val="50000"/>
                </a:spcBef>
              </a:pPr>
              <a:r>
                <a:rPr lang="en-US" sz="1600" dirty="0" smtClean="0">
                  <a:solidFill>
                    <a:srgbClr val="0066FF"/>
                  </a:solidFill>
                </a:rPr>
                <a:t>Return Carrier </a:t>
              </a:r>
              <a:r>
                <a:rPr lang="en-US" sz="1600" dirty="0" smtClean="0">
                  <a:solidFill>
                    <a:srgbClr val="0066FF"/>
                  </a:solidFill>
                </a:rPr>
                <a:t>Available </a:t>
              </a:r>
              <a:r>
                <a:rPr lang="en-US" sz="1600" dirty="0">
                  <a:solidFill>
                    <a:srgbClr val="0066FF"/>
                  </a:solidFill>
                </a:rPr>
                <a:t>State</a:t>
              </a:r>
            </a:p>
          </p:txBody>
        </p:sp>
        <p:sp>
          <p:nvSpPr>
            <p:cNvPr id="153" name="Line 98"/>
            <p:cNvSpPr>
              <a:spLocks noChangeShapeType="1"/>
            </p:cNvSpPr>
            <p:nvPr/>
          </p:nvSpPr>
          <p:spPr bwMode="auto">
            <a:xfrm>
              <a:off x="7872238" y="5713500"/>
              <a:ext cx="1635338" cy="0"/>
            </a:xfrm>
            <a:prstGeom prst="line">
              <a:avLst/>
            </a:prstGeom>
            <a:noFill/>
            <a:ln w="38100">
              <a:solidFill>
                <a:srgbClr val="0066FF"/>
              </a:solidFill>
              <a:round/>
              <a:headEnd type="triangle" w="med" len="med"/>
              <a:tailEnd type="triangle" w="med" len="med"/>
            </a:ln>
            <a:effectLst/>
          </p:spPr>
          <p:txBody>
            <a:bodyPr wrap="none" anchor="ctr"/>
            <a:lstStyle/>
            <a:p>
              <a:endParaRPr lang="en-US"/>
            </a:p>
          </p:txBody>
        </p:sp>
        <p:sp>
          <p:nvSpPr>
            <p:cNvPr id="154" name="Line 99"/>
            <p:cNvSpPr>
              <a:spLocks noChangeShapeType="1"/>
            </p:cNvSpPr>
            <p:nvPr/>
          </p:nvSpPr>
          <p:spPr bwMode="auto">
            <a:xfrm>
              <a:off x="7872238" y="5209159"/>
              <a:ext cx="0" cy="504341"/>
            </a:xfrm>
            <a:prstGeom prst="line">
              <a:avLst/>
            </a:prstGeom>
            <a:noFill/>
            <a:ln w="9525">
              <a:solidFill>
                <a:srgbClr val="0066FF"/>
              </a:solidFill>
              <a:prstDash val="dash"/>
              <a:round/>
              <a:headEnd/>
              <a:tailEnd/>
            </a:ln>
            <a:effectLst/>
          </p:spPr>
          <p:txBody>
            <a:bodyPr wrap="none" anchor="ctr"/>
            <a:lstStyle/>
            <a:p>
              <a:endParaRPr lang="en-US"/>
            </a:p>
          </p:txBody>
        </p:sp>
        <p:sp>
          <p:nvSpPr>
            <p:cNvPr id="155" name="Line 100"/>
            <p:cNvSpPr>
              <a:spLocks noChangeShapeType="1"/>
            </p:cNvSpPr>
            <p:nvPr/>
          </p:nvSpPr>
          <p:spPr bwMode="auto">
            <a:xfrm>
              <a:off x="9507578" y="5209159"/>
              <a:ext cx="0" cy="420284"/>
            </a:xfrm>
            <a:prstGeom prst="line">
              <a:avLst/>
            </a:prstGeom>
            <a:noFill/>
            <a:ln w="9525">
              <a:solidFill>
                <a:srgbClr val="0066FF"/>
              </a:solidFill>
              <a:prstDash val="dash"/>
              <a:round/>
              <a:headEnd/>
              <a:tailEnd/>
            </a:ln>
            <a:effectLst/>
          </p:spPr>
          <p:txBody>
            <a:bodyPr wrap="none" anchor="ctr"/>
            <a:lstStyle/>
            <a:p>
              <a:endParaRPr lang="en-US"/>
            </a:p>
          </p:txBody>
        </p:sp>
        <p:sp>
          <p:nvSpPr>
            <p:cNvPr id="156" name="Text Box 101"/>
            <p:cNvSpPr txBox="1">
              <a:spLocks noChangeArrowheads="1"/>
            </p:cNvSpPr>
            <p:nvPr/>
          </p:nvSpPr>
          <p:spPr bwMode="auto">
            <a:xfrm>
              <a:off x="7790471" y="5713500"/>
              <a:ext cx="2861844" cy="336228"/>
            </a:xfrm>
            <a:prstGeom prst="rect">
              <a:avLst/>
            </a:prstGeom>
            <a:noFill/>
            <a:ln w="9525" algn="ctr">
              <a:noFill/>
              <a:miter lim="800000"/>
              <a:headEnd/>
              <a:tailEnd/>
            </a:ln>
            <a:effectLst/>
          </p:spPr>
          <p:txBody>
            <a:bodyPr>
              <a:spAutoFit/>
            </a:bodyPr>
            <a:lstStyle/>
            <a:p>
              <a:pPr algn="l">
                <a:spcBef>
                  <a:spcPct val="50000"/>
                </a:spcBef>
              </a:pPr>
              <a:r>
                <a:rPr lang="en-US" sz="1400">
                  <a:solidFill>
                    <a:srgbClr val="0066FF"/>
                  </a:solidFill>
                </a:rPr>
                <a:t>Data Transport State</a:t>
              </a:r>
            </a:p>
          </p:txBody>
        </p:sp>
        <p:pic>
          <p:nvPicPr>
            <p:cNvPr id="157" name="Picture 156"/>
            <p:cNvPicPr>
              <a:picLocks noChangeAspect="1" noChangeArrowheads="1"/>
            </p:cNvPicPr>
            <p:nvPr/>
          </p:nvPicPr>
          <p:blipFill>
            <a:blip r:embed="rId5"/>
            <a:srcRect/>
            <a:stretch>
              <a:fillRect/>
            </a:stretch>
          </p:blipFill>
          <p:spPr bwMode="auto">
            <a:xfrm flipH="1">
              <a:off x="1521673" y="1654253"/>
              <a:ext cx="1211174" cy="1048960"/>
            </a:xfrm>
            <a:prstGeom prst="rect">
              <a:avLst/>
            </a:prstGeom>
            <a:noFill/>
            <a:ln w="9525">
              <a:noFill/>
              <a:miter lim="800000"/>
              <a:headEnd/>
              <a:tailEnd/>
            </a:ln>
            <a:effectLst/>
          </p:spPr>
        </p:pic>
        <p:grpSp>
          <p:nvGrpSpPr>
            <p:cNvPr id="158" name="Group 157"/>
            <p:cNvGrpSpPr>
              <a:grpSpLocks/>
            </p:cNvGrpSpPr>
            <p:nvPr/>
          </p:nvGrpSpPr>
          <p:grpSpPr bwMode="auto">
            <a:xfrm rot="1662077">
              <a:off x="2657250" y="1292798"/>
              <a:ext cx="1014767" cy="672454"/>
              <a:chOff x="485" y="2736"/>
              <a:chExt cx="1147" cy="399"/>
            </a:xfrm>
          </p:grpSpPr>
          <p:sp>
            <p:nvSpPr>
              <p:cNvPr id="159" name="AutoShape 8"/>
              <p:cNvSpPr>
                <a:spLocks noChangeArrowheads="1"/>
              </p:cNvSpPr>
              <p:nvPr/>
            </p:nvSpPr>
            <p:spPr bwMode="auto">
              <a:xfrm flipH="1">
                <a:off x="485" y="2855"/>
                <a:ext cx="768" cy="280"/>
              </a:xfrm>
              <a:prstGeom prst="lightningBolt">
                <a:avLst/>
              </a:prstGeom>
              <a:solidFill>
                <a:schemeClr val="accent1"/>
              </a:solidFill>
              <a:ln w="9525">
                <a:solidFill>
                  <a:schemeClr val="tx1"/>
                </a:solidFill>
                <a:miter lim="800000"/>
                <a:headEnd/>
                <a:tailEnd/>
              </a:ln>
              <a:effectLst/>
            </p:spPr>
            <p:txBody>
              <a:bodyPr wrap="none" anchor="ctr"/>
              <a:ls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a:lstStyle>
              <a:p>
                <a:endParaRPr lang="en-US"/>
              </a:p>
            </p:txBody>
          </p:sp>
          <p:sp>
            <p:nvSpPr>
              <p:cNvPr id="160" name="AutoShape 9"/>
              <p:cNvSpPr>
                <a:spLocks noChangeArrowheads="1"/>
              </p:cNvSpPr>
              <p:nvPr/>
            </p:nvSpPr>
            <p:spPr bwMode="auto">
              <a:xfrm flipV="1">
                <a:off x="912" y="2736"/>
                <a:ext cx="720" cy="159"/>
              </a:xfrm>
              <a:prstGeom prst="lightningBolt">
                <a:avLst/>
              </a:prstGeom>
              <a:solidFill>
                <a:schemeClr val="accent1"/>
              </a:solidFill>
              <a:ln w="9525">
                <a:solidFill>
                  <a:schemeClr val="tx1"/>
                </a:solidFill>
                <a:miter lim="800000"/>
                <a:headEnd/>
                <a:tailEnd/>
              </a:ln>
              <a:effectLst/>
            </p:spPr>
            <p:txBody>
              <a:bodyPr wrap="none" anchor="ctr"/>
              <a:ls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a:lstStyle>
              <a:p>
                <a:endParaRPr lang="en-US"/>
              </a:p>
            </p:txBody>
          </p:sp>
        </p:grpSp>
      </p:grpSp>
      <p:cxnSp>
        <p:nvCxnSpPr>
          <p:cNvPr id="162" name="Straight Arrow Connector 161"/>
          <p:cNvCxnSpPr/>
          <p:nvPr/>
        </p:nvCxnSpPr>
        <p:spPr>
          <a:xfrm flipH="1">
            <a:off x="6464300" y="4622862"/>
            <a:ext cx="2832101" cy="1424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p:nvPr/>
        </p:nvCxnSpPr>
        <p:spPr>
          <a:xfrm flipH="1">
            <a:off x="6110039" y="4647503"/>
            <a:ext cx="499920" cy="13125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2" name="Rectangle 77"/>
          <p:cNvSpPr>
            <a:spLocks noGrp="1" noChangeArrowheads="1"/>
          </p:cNvSpPr>
          <p:nvPr>
            <p:ph type="title"/>
          </p:nvPr>
        </p:nvSpPr>
        <p:spPr>
          <a:xfrm>
            <a:off x="0" y="13577"/>
            <a:ext cx="8110750" cy="609600"/>
          </a:xfrm>
        </p:spPr>
        <p:txBody>
          <a:bodyPr/>
          <a:lstStyle/>
          <a:p>
            <a:r>
              <a:rPr lang="en-US" sz="2200" dirty="0" smtClean="0"/>
              <a:t>Mapping to Information Entity….</a:t>
            </a:r>
            <a:endParaRPr lang="en-US" sz="2200" dirty="0"/>
          </a:p>
        </p:txBody>
      </p:sp>
    </p:spTree>
    <p:extLst>
      <p:ext uri="{BB962C8B-B14F-4D97-AF65-F5344CB8AC3E}">
        <p14:creationId xmlns:p14="http://schemas.microsoft.com/office/powerpoint/2010/main" val="1883451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indjet MindManager - d0-MissionEventSequenceOutline-03-Oct-2017"/>
          <p:cNvPicPr>
            <a:picLocks noChangeAspect="1"/>
          </p:cNvPicPr>
          <p:nvPr/>
        </p:nvPicPr>
        <p:blipFill rotWithShape="1">
          <a:blip r:embed="rId2" cstate="print">
            <a:extLst>
              <a:ext uri="{28A0092B-C50C-407E-A947-70E740481C1C}">
                <a14:useLocalDpi xmlns:a14="http://schemas.microsoft.com/office/drawing/2010/main" val="0"/>
              </a:ext>
            </a:extLst>
          </a:blip>
          <a:srcRect l="14166" t="12631" r="14739" b="13526"/>
          <a:stretch/>
        </p:blipFill>
        <p:spPr>
          <a:xfrm>
            <a:off x="241817" y="635000"/>
            <a:ext cx="11732258" cy="4959350"/>
          </a:xfrm>
          <a:prstGeom prst="rect">
            <a:avLst/>
          </a:prstGeom>
        </p:spPr>
      </p:pic>
      <p:sp>
        <p:nvSpPr>
          <p:cNvPr id="161" name="Rectangle 77"/>
          <p:cNvSpPr>
            <a:spLocks noGrp="1" noChangeArrowheads="1"/>
          </p:cNvSpPr>
          <p:nvPr>
            <p:ph type="title"/>
          </p:nvPr>
        </p:nvSpPr>
        <p:spPr>
          <a:xfrm>
            <a:off x="0" y="13577"/>
            <a:ext cx="8110750" cy="609600"/>
          </a:xfrm>
        </p:spPr>
        <p:txBody>
          <a:bodyPr/>
          <a:lstStyle/>
          <a:p>
            <a:r>
              <a:rPr lang="en-US" sz="2200" dirty="0" smtClean="0"/>
              <a:t>Mapping to Information Entity….</a:t>
            </a:r>
            <a:endParaRPr lang="en-US" sz="2200" dirty="0"/>
          </a:p>
        </p:txBody>
      </p:sp>
    </p:spTree>
    <p:extLst>
      <p:ext uri="{BB962C8B-B14F-4D97-AF65-F5344CB8AC3E}">
        <p14:creationId xmlns:p14="http://schemas.microsoft.com/office/powerpoint/2010/main" val="56927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indjet MindManager - d0-MissionEventSequenceOutline-03-Oct-2017"/>
          <p:cNvPicPr>
            <a:picLocks noChangeAspect="1"/>
          </p:cNvPicPr>
          <p:nvPr/>
        </p:nvPicPr>
        <p:blipFill rotWithShape="1">
          <a:blip r:embed="rId2" cstate="print">
            <a:extLst>
              <a:ext uri="{28A0092B-C50C-407E-A947-70E740481C1C}">
                <a14:useLocalDpi xmlns:a14="http://schemas.microsoft.com/office/drawing/2010/main" val="0"/>
              </a:ext>
            </a:extLst>
          </a:blip>
          <a:srcRect l="14166" t="12631" r="14739" b="13526"/>
          <a:stretch/>
        </p:blipFill>
        <p:spPr>
          <a:xfrm>
            <a:off x="241817" y="635000"/>
            <a:ext cx="11732258" cy="4959350"/>
          </a:xfrm>
          <a:prstGeom prst="rect">
            <a:avLst/>
          </a:prstGeom>
        </p:spPr>
      </p:pic>
      <p:sp>
        <p:nvSpPr>
          <p:cNvPr id="161" name="Rectangle 77"/>
          <p:cNvSpPr>
            <a:spLocks noGrp="1" noChangeArrowheads="1"/>
          </p:cNvSpPr>
          <p:nvPr>
            <p:ph type="title"/>
          </p:nvPr>
        </p:nvSpPr>
        <p:spPr>
          <a:xfrm>
            <a:off x="0" y="13577"/>
            <a:ext cx="8110750" cy="609600"/>
          </a:xfrm>
        </p:spPr>
        <p:txBody>
          <a:bodyPr/>
          <a:lstStyle/>
          <a:p>
            <a:r>
              <a:rPr lang="en-US" sz="2200" dirty="0" smtClean="0"/>
              <a:t>Mapping to Information Entity….</a:t>
            </a:r>
            <a:endParaRPr lang="en-US" sz="2200" dirty="0"/>
          </a:p>
        </p:txBody>
      </p:sp>
      <p:sp>
        <p:nvSpPr>
          <p:cNvPr id="3" name="Oval 2"/>
          <p:cNvSpPr/>
          <p:nvPr/>
        </p:nvSpPr>
        <p:spPr>
          <a:xfrm>
            <a:off x="177800" y="2762250"/>
            <a:ext cx="1860550" cy="13843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Oval 5"/>
          <p:cNvSpPr/>
          <p:nvPr/>
        </p:nvSpPr>
        <p:spPr>
          <a:xfrm>
            <a:off x="7524750" y="1866900"/>
            <a:ext cx="1860550" cy="13843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TextBox 3"/>
          <p:cNvSpPr txBox="1"/>
          <p:nvPr/>
        </p:nvSpPr>
        <p:spPr>
          <a:xfrm>
            <a:off x="2609850" y="5822950"/>
            <a:ext cx="7169150" cy="738664"/>
          </a:xfrm>
          <a:prstGeom prst="rect">
            <a:avLst/>
          </a:prstGeom>
          <a:noFill/>
        </p:spPr>
        <p:txBody>
          <a:bodyPr wrap="square" rtlCol="0">
            <a:spAutoFit/>
          </a:bodyPr>
          <a:lstStyle/>
          <a:p>
            <a:r>
              <a:rPr lang="en-US" sz="1400" i="1" dirty="0" smtClean="0">
                <a:solidFill>
                  <a:schemeClr val="accent6"/>
                </a:solidFill>
              </a:rPr>
              <a:t>Sequences are organized on a per carrier (</a:t>
            </a:r>
            <a:r>
              <a:rPr lang="en-US" sz="1400" i="1" dirty="0" err="1" smtClean="0">
                <a:solidFill>
                  <a:schemeClr val="accent6"/>
                </a:solidFill>
              </a:rPr>
              <a:t>spacelink</a:t>
            </a:r>
            <a:r>
              <a:rPr lang="en-US" sz="1400" i="1" dirty="0" smtClean="0">
                <a:solidFill>
                  <a:schemeClr val="accent6"/>
                </a:solidFill>
              </a:rPr>
              <a:t>) basis; as many or as few as needed (</a:t>
            </a:r>
            <a:r>
              <a:rPr lang="en-US" sz="1400" i="1" dirty="0" err="1" smtClean="0">
                <a:solidFill>
                  <a:schemeClr val="accent6"/>
                </a:solidFill>
              </a:rPr>
              <a:t>e.g</a:t>
            </a:r>
            <a:r>
              <a:rPr lang="en-US" sz="1400" i="1" dirty="0" smtClean="0">
                <a:solidFill>
                  <a:schemeClr val="accent6"/>
                </a:solidFill>
              </a:rPr>
              <a:t>, a mission that has 2 forward carriers and 3 return carries works as well as a “simple” 1 forward and 1 return mission) </a:t>
            </a:r>
            <a:endParaRPr lang="en-US" sz="1400" i="1" dirty="0">
              <a:solidFill>
                <a:schemeClr val="accent6"/>
              </a:solidFill>
            </a:endParaRPr>
          </a:p>
        </p:txBody>
      </p:sp>
    </p:spTree>
    <p:extLst>
      <p:ext uri="{BB962C8B-B14F-4D97-AF65-F5344CB8AC3E}">
        <p14:creationId xmlns:p14="http://schemas.microsoft.com/office/powerpoint/2010/main" val="3003477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indjet MindManager - d0-MissionEventSequenceOutline-03-Oct-2017"/>
          <p:cNvPicPr>
            <a:picLocks noChangeAspect="1"/>
          </p:cNvPicPr>
          <p:nvPr/>
        </p:nvPicPr>
        <p:blipFill rotWithShape="1">
          <a:blip r:embed="rId2" cstate="print">
            <a:extLst>
              <a:ext uri="{28A0092B-C50C-407E-A947-70E740481C1C}">
                <a14:useLocalDpi xmlns:a14="http://schemas.microsoft.com/office/drawing/2010/main" val="0"/>
              </a:ext>
            </a:extLst>
          </a:blip>
          <a:srcRect l="14166" t="12631" r="14739" b="13526"/>
          <a:stretch/>
        </p:blipFill>
        <p:spPr>
          <a:xfrm>
            <a:off x="241817" y="635000"/>
            <a:ext cx="11732258" cy="4959350"/>
          </a:xfrm>
          <a:prstGeom prst="rect">
            <a:avLst/>
          </a:prstGeom>
        </p:spPr>
      </p:pic>
      <p:sp>
        <p:nvSpPr>
          <p:cNvPr id="161" name="Rectangle 77"/>
          <p:cNvSpPr>
            <a:spLocks noGrp="1" noChangeArrowheads="1"/>
          </p:cNvSpPr>
          <p:nvPr>
            <p:ph type="title"/>
          </p:nvPr>
        </p:nvSpPr>
        <p:spPr>
          <a:xfrm>
            <a:off x="0" y="13577"/>
            <a:ext cx="8110750" cy="609600"/>
          </a:xfrm>
        </p:spPr>
        <p:txBody>
          <a:bodyPr/>
          <a:lstStyle/>
          <a:p>
            <a:r>
              <a:rPr lang="en-US" sz="2200" dirty="0" smtClean="0"/>
              <a:t>Mapping to Information Entity….</a:t>
            </a:r>
            <a:endParaRPr lang="en-US" sz="2200" dirty="0"/>
          </a:p>
        </p:txBody>
      </p:sp>
      <p:sp>
        <p:nvSpPr>
          <p:cNvPr id="4" name="Oval 3"/>
          <p:cNvSpPr/>
          <p:nvPr/>
        </p:nvSpPr>
        <p:spPr>
          <a:xfrm>
            <a:off x="1733550" y="1193800"/>
            <a:ext cx="2413000" cy="13843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Oval 4"/>
          <p:cNvSpPr/>
          <p:nvPr/>
        </p:nvSpPr>
        <p:spPr>
          <a:xfrm>
            <a:off x="9036050" y="1193800"/>
            <a:ext cx="2413000" cy="12573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TextBox 5"/>
          <p:cNvSpPr txBox="1"/>
          <p:nvPr/>
        </p:nvSpPr>
        <p:spPr>
          <a:xfrm>
            <a:off x="1374021" y="5734814"/>
            <a:ext cx="10674350" cy="954107"/>
          </a:xfrm>
          <a:prstGeom prst="rect">
            <a:avLst/>
          </a:prstGeom>
          <a:noFill/>
        </p:spPr>
        <p:txBody>
          <a:bodyPr wrap="square" rtlCol="0">
            <a:spAutoFit/>
          </a:bodyPr>
          <a:lstStyle/>
          <a:p>
            <a:r>
              <a:rPr lang="en-US" sz="1400" i="1" dirty="0" smtClean="0">
                <a:solidFill>
                  <a:schemeClr val="accent6"/>
                </a:solidFill>
              </a:rPr>
              <a:t>Carriers appear in terms of availability states.  Key items here </a:t>
            </a:r>
          </a:p>
          <a:p>
            <a:r>
              <a:rPr lang="en-US" sz="1400" i="1" dirty="0" smtClean="0">
                <a:solidFill>
                  <a:schemeClr val="accent6"/>
                </a:solidFill>
              </a:rPr>
              <a:t>a) Unique identification relative to the sequence (State Instance Number) </a:t>
            </a:r>
          </a:p>
          <a:p>
            <a:r>
              <a:rPr lang="en-US" sz="1400" i="1" dirty="0" smtClean="0">
                <a:solidFill>
                  <a:schemeClr val="accent6"/>
                </a:solidFill>
              </a:rPr>
              <a:t>b) reference to the configuration information or actual configuration information itself</a:t>
            </a:r>
          </a:p>
          <a:p>
            <a:r>
              <a:rPr lang="en-US" sz="1400" i="1" dirty="0" smtClean="0">
                <a:solidFill>
                  <a:schemeClr val="accent6"/>
                </a:solidFill>
              </a:rPr>
              <a:t>c) Time span of the state either in absolute times or relative to a condition/event  (</a:t>
            </a:r>
            <a:r>
              <a:rPr lang="en-US" sz="1400" i="1" dirty="0" err="1" smtClean="0">
                <a:solidFill>
                  <a:schemeClr val="accent6"/>
                </a:solidFill>
              </a:rPr>
              <a:t>e.g</a:t>
            </a:r>
            <a:r>
              <a:rPr lang="en-US" sz="1400" i="1" dirty="0" smtClean="0">
                <a:solidFill>
                  <a:schemeClr val="accent6"/>
                </a:solidFill>
              </a:rPr>
              <a:t>, BOT + 300 seconds, EOT - 300 )</a:t>
            </a:r>
            <a:endParaRPr lang="en-US" sz="1400" i="1" dirty="0">
              <a:solidFill>
                <a:schemeClr val="accent6"/>
              </a:solidFill>
            </a:endParaRPr>
          </a:p>
        </p:txBody>
      </p:sp>
    </p:spTree>
    <p:extLst>
      <p:ext uri="{BB962C8B-B14F-4D97-AF65-F5344CB8AC3E}">
        <p14:creationId xmlns:p14="http://schemas.microsoft.com/office/powerpoint/2010/main" val="3448407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519C13F5234A43A6B360F5DBB76A87" ma:contentTypeVersion="1" ma:contentTypeDescription="Create a new document." ma:contentTypeScope="" ma:versionID="2ec741695a9a4fd69fe0de2abc0ce0a2">
  <xsd:schema xmlns:xsd="http://www.w3.org/2001/XMLSchema" xmlns:xs="http://www.w3.org/2001/XMLSchema" xmlns:p="http://schemas.microsoft.com/office/2006/metadata/properties" xmlns:ns2="e738c1dd-527b-462d-8f99-0f1c6192028f" targetNamespace="http://schemas.microsoft.com/office/2006/metadata/properties" ma:root="true" ma:fieldsID="018601a662b052e221faacd66e60b3f1" ns2:_="">
    <xsd:import namespace="e738c1dd-527b-462d-8f99-0f1c6192028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38c1dd-527b-462d-8f99-0f1c6192028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AA7390-6EDE-4DDC-8FE1-1B62DFDA1D55}"/>
</file>

<file path=customXml/itemProps2.xml><?xml version="1.0" encoding="utf-8"?>
<ds:datastoreItem xmlns:ds="http://schemas.openxmlformats.org/officeDocument/2006/customXml" ds:itemID="{CA51E86A-DD21-4127-8465-7AE95F4537CC}"/>
</file>

<file path=customXml/itemProps3.xml><?xml version="1.0" encoding="utf-8"?>
<ds:datastoreItem xmlns:ds="http://schemas.openxmlformats.org/officeDocument/2006/customXml" ds:itemID="{447EB8C8-83BA-4DC7-BB85-D6FCCEAB0C0C}"/>
</file>

<file path=docProps/app.xml><?xml version="1.0" encoding="utf-8"?>
<Properties xmlns="http://schemas.openxmlformats.org/officeDocument/2006/extended-properties" xmlns:vt="http://schemas.openxmlformats.org/officeDocument/2006/docPropsVTypes">
  <TotalTime>6350</TotalTime>
  <Words>901</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MS PGothic</vt:lpstr>
      <vt:lpstr>Arial</vt:lpstr>
      <vt:lpstr>Calibri</vt:lpstr>
      <vt:lpstr>Calibri Light</vt:lpstr>
      <vt:lpstr>Office Theme</vt:lpstr>
      <vt:lpstr>Strawman of proposed event sequence structuring</vt:lpstr>
      <vt:lpstr>Contents </vt:lpstr>
      <vt:lpstr>Why do you need event sequences and what are they?</vt:lpstr>
      <vt:lpstr>Usage Scenario Outline</vt:lpstr>
      <vt:lpstr>Sequencing Communications Illustration (telemetry example)</vt:lpstr>
      <vt:lpstr>Mapping to Information Entity….</vt:lpstr>
      <vt:lpstr>Mapping to Information Entity….</vt:lpstr>
      <vt:lpstr>Mapping to Information Entity….</vt:lpstr>
      <vt:lpstr>Mapping to Information Entity….</vt:lpstr>
      <vt:lpstr>Mapping to Information Entity….</vt:lpstr>
      <vt:lpstr>Mapping to Information Entity….</vt:lpstr>
      <vt:lpstr>Next Steps</vt:lpstr>
      <vt:lpstr>General Discussion Items </vt:lpstr>
    </vt:vector>
  </TitlesOfParts>
  <Company>JPL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AI 2017-0512-16 (Event Sequence)</dc:title>
  <dc:creator>Barkley, Erik J (3970)</dc:creator>
  <cp:lastModifiedBy>Barkley, Erik J (3970)</cp:lastModifiedBy>
  <cp:revision>24</cp:revision>
  <dcterms:created xsi:type="dcterms:W3CDTF">2017-10-04T01:02:51Z</dcterms:created>
  <dcterms:modified xsi:type="dcterms:W3CDTF">2017-10-12T00:33:42Z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0x01010062519C13F5234A43A6B360F5DBB76A87</vt:lpwstr>
  </property>
</Properties>
</file>