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 varScale="1">
        <p:scale>
          <a:sx n="64" d="100"/>
          <a:sy n="64" d="100"/>
        </p:scale>
        <p:origin x="134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112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PIF Status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 Meeting 2017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R. Haddow November 2017</a:t>
            </a:r>
            <a:endParaRPr lang="en-US" sz="14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Decisions from San Antonio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1900" b="0" dirty="0" smtClean="0"/>
              <a:t>Replace OWLT by RTLT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1900" b="0" dirty="0" smtClean="0"/>
              <a:t>Add RTLT as an optional parameter to all PIF COMMS events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-"/>
            </a:pPr>
            <a:r>
              <a:rPr lang="en-US" sz="1600" b="0" dirty="0"/>
              <a:t>But also keep separate RTLT event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1900" b="0" dirty="0" smtClean="0"/>
              <a:t>Add Azimuth and Elevation as optional parameters to all PIF COMMS events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-"/>
            </a:pPr>
            <a:r>
              <a:rPr lang="en-US" sz="1600" b="0" dirty="0"/>
              <a:t>But also keep separate 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-"/>
            </a:pPr>
            <a:r>
              <a:rPr lang="en-US" sz="1600" b="0" dirty="0" err="1"/>
              <a:t>ElevationAscendingEvent</a:t>
            </a:r>
            <a:endParaRPr lang="en-US" sz="1600" b="0" dirty="0"/>
          </a:p>
          <a:p>
            <a:pPr lvl="3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-"/>
            </a:pPr>
            <a:r>
              <a:rPr lang="en-US" sz="1600" b="0" dirty="0" err="1"/>
              <a:t>ElevationDescendingEvent</a:t>
            </a:r>
            <a:endParaRPr lang="en-US" sz="1600" b="0" dirty="0"/>
          </a:p>
          <a:p>
            <a:pPr lvl="3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-"/>
            </a:pPr>
            <a:r>
              <a:rPr lang="en-US" sz="1600" b="0" dirty="0" err="1"/>
              <a:t>MaximumElevationEvent</a:t>
            </a:r>
            <a:endParaRPr lang="en-US" sz="1600" b="0" dirty="0"/>
          </a:p>
          <a:p>
            <a:pPr marL="803275" lvl="2" indent="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None/>
            </a:pPr>
            <a:r>
              <a:rPr lang="en-US" sz="1500" b="0" dirty="0" smtClean="0"/>
              <a:t>Events.</a:t>
            </a:r>
            <a:endParaRPr lang="en-US" sz="1500" b="0" dirty="0"/>
          </a:p>
          <a:p>
            <a:pPr marL="803275" lvl="1" indent="-45720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+mj-lt"/>
              <a:buAutoNum type="arabicPeriod"/>
            </a:pPr>
            <a:r>
              <a:rPr lang="en-US" sz="2000" b="0" dirty="0" smtClean="0"/>
              <a:t>Split </a:t>
            </a:r>
            <a:r>
              <a:rPr lang="en-US" sz="2000" b="0" dirty="0" err="1" smtClean="0"/>
              <a:t>KeyholeEvent</a:t>
            </a:r>
            <a:r>
              <a:rPr lang="en-US" sz="2000" b="0" dirty="0" smtClean="0"/>
              <a:t> into 2;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600" b="0" dirty="0" err="1" smtClean="0"/>
              <a:t>KeyholeStartEvent</a:t>
            </a:r>
            <a:endParaRPr lang="en-US" sz="1600" b="0" dirty="0" smtClean="0"/>
          </a:p>
          <a:p>
            <a:pPr lvl="2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600" b="0" dirty="0" err="1" smtClean="0"/>
              <a:t>KeyholeEndEvent</a:t>
            </a: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652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Erik’s Comments 28</a:t>
            </a:r>
            <a:r>
              <a:rPr lang="en-GB" baseline="30000" dirty="0" smtClean="0"/>
              <a:t>th</a:t>
            </a:r>
            <a:r>
              <a:rPr lang="en-GB" dirty="0" smtClean="0"/>
              <a:t> August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162751"/>
              </p:ext>
            </p:extLst>
          </p:nvPr>
        </p:nvGraphicFramePr>
        <p:xfrm>
          <a:off x="59634" y="1318891"/>
          <a:ext cx="9008165" cy="5529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591">
                  <a:extLst>
                    <a:ext uri="{9D8B030D-6E8A-4147-A177-3AD203B41FA5}">
                      <a16:colId xmlns:a16="http://schemas.microsoft.com/office/drawing/2014/main" val="3370308559"/>
                    </a:ext>
                  </a:extLst>
                </a:gridCol>
                <a:gridCol w="1594365">
                  <a:extLst>
                    <a:ext uri="{9D8B030D-6E8A-4147-A177-3AD203B41FA5}">
                      <a16:colId xmlns:a16="http://schemas.microsoft.com/office/drawing/2014/main" val="573932872"/>
                    </a:ext>
                  </a:extLst>
                </a:gridCol>
                <a:gridCol w="2232112">
                  <a:extLst>
                    <a:ext uri="{9D8B030D-6E8A-4147-A177-3AD203B41FA5}">
                      <a16:colId xmlns:a16="http://schemas.microsoft.com/office/drawing/2014/main" val="3843464471"/>
                    </a:ext>
                  </a:extLst>
                </a:gridCol>
                <a:gridCol w="4783097">
                  <a:extLst>
                    <a:ext uri="{9D8B030D-6E8A-4147-A177-3AD203B41FA5}">
                      <a16:colId xmlns:a16="http://schemas.microsoft.com/office/drawing/2014/main" val="3838525796"/>
                    </a:ext>
                  </a:extLst>
                </a:gridCol>
              </a:tblGrid>
              <a:tr h="125310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effectLst/>
                        </a:rPr>
                        <a:t>ElevationAscendingEvent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Ascending angle of elevation with respect to aperture (ground or spacecraft), i.e. when the aperture passes through a specified angle when ascending.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we need to state the context/assumptions here?  Presumably the event is trigged crossing some well recognized thresholds?  If so do we need to state them, and/or do we assume that eventually we might think about some parameterization in the SMURF to request events for specific elevations (in degrees), or some specifically named (perhaps unique to the provider) mask/event type.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1365656817"/>
                  </a:ext>
                </a:extLst>
              </a:tr>
              <a:tr h="42648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effectLst/>
                        </a:rPr>
                        <a:t>MaximumElevationEvent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Maximum elevation with respect to aperture (ground or spacecraft)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 frame of reference for spacecraft in free space?  Assume that if on another celestial body reference point is local horizon?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2920658495"/>
                  </a:ext>
                </a:extLst>
              </a:tr>
              <a:tr h="94054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4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effectLst/>
                        </a:rPr>
                        <a:t>OccultationStartEvent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Start of occultation with respect to aperture (ground or spacecraft)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Might need another parameter for "soft" </a:t>
                      </a:r>
                      <a:r>
                        <a:rPr lang="en-GB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occultations</a:t>
                      </a:r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-- DSN currently distinguishes "hard" occultation, and also entering/exiting atmosphere (of another planet), umbra, and penumbra.  This should be easy to </a:t>
                      </a:r>
                      <a:r>
                        <a:rPr lang="en-GB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accomdate</a:t>
                      </a:r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 adding an additional parameter to indicate type of occultation.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2817929539"/>
                  </a:ext>
                </a:extLst>
              </a:tr>
              <a:tr h="5237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SunAlignmentAngleEvent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Sun alignment angle – see section 3.3.1.1 for definition of this.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this a "warning" or to be output for every event? If a warning, what is the threshold for emitting this event?  That might be a value specific to the service provider?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4244785953"/>
                  </a:ext>
                </a:extLst>
              </a:tr>
              <a:tr h="5237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7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RangeEvent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Distance with respect to aperture (ground or spacecraft)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sure what this really means.  Does this mean exceeding some range?  Or is this is used to indicate </a:t>
                      </a:r>
                      <a:r>
                        <a:rPr lang="en-GB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apopapsis</a:t>
                      </a:r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periapsis, that kind of thing?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1018540607"/>
                  </a:ext>
                </a:extLst>
              </a:tr>
              <a:tr h="42648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8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RangeRateEvent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Rate at which the range is changing with respect to aperture (ground or spacecraft)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sure what this really means.  Does this mean exceeding a </a:t>
                      </a:r>
                      <a:r>
                        <a:rPr lang="en-GB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doppler</a:t>
                      </a:r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dynamic threshold? If so, assume that this provider specific?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1762077071"/>
                  </a:ext>
                </a:extLst>
              </a:tr>
              <a:tr h="41960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>
                          <a:effectLst/>
                        </a:rPr>
                        <a:t>9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OwltEvent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One Way Light Time with respect to aperture (ground or spacecraft)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Overcome by events? RTLT is to be included for every event, correct? If so, then we have the value (just divide by 2).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2484888469"/>
                  </a:ext>
                </a:extLst>
              </a:tr>
              <a:tr h="21467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KeyholeEvent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>
                          <a:effectLst/>
                        </a:rPr>
                        <a:t>Keyhole occurrence at aperture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Believe this is to be split into two events for start and end?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3254614845"/>
                  </a:ext>
                </a:extLst>
              </a:tr>
              <a:tr h="21467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effectLst/>
                        </a:rPr>
                        <a:t>15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 err="1">
                          <a:effectLst/>
                        </a:rPr>
                        <a:t>CableWrapEvent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u="none" strike="noStrike" dirty="0">
                          <a:effectLst/>
                        </a:rPr>
                        <a:t>Cable wrap occurrence at aperture.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93" marR="2093" marT="2093" marB="0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Believe this is to be split into two events for start and end? </a:t>
                      </a:r>
                    </a:p>
                  </a:txBody>
                  <a:tcPr marL="2093" marR="2093" marT="2093" marB="0"/>
                </a:tc>
                <a:extLst>
                  <a:ext uri="{0D108BD9-81ED-4DB2-BD59-A6C34878D82A}">
                    <a16:rowId xmlns:a16="http://schemas.microsoft.com/office/drawing/2014/main" val="319690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73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Marcin’s Comments on Erik’s Comments 13</a:t>
            </a:r>
            <a:r>
              <a:rPr lang="en-GB" baseline="30000" dirty="0" smtClean="0"/>
              <a:t>th</a:t>
            </a:r>
            <a:r>
              <a:rPr lang="en-GB" dirty="0" smtClean="0"/>
              <a:t> Sept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0" dirty="0"/>
              <a:t>1.       I agree with Erik’s comment here, this event needs additional specification or naming (like ElevationAscendingEvent5Deg, ElevationAscendingEvent10Deg, etc…).</a:t>
            </a:r>
          </a:p>
          <a:p>
            <a:pPr marL="0" indent="0">
              <a:buNone/>
            </a:pPr>
            <a:r>
              <a:rPr lang="en-GB" sz="1800" b="0" dirty="0" smtClean="0"/>
              <a:t>3</a:t>
            </a:r>
            <a:r>
              <a:rPr lang="en-GB" sz="1800" b="0" dirty="0"/>
              <a:t>.       This one may be treated two way: either it has no meaning for free space spacecraft station, or this would define the closest distance within the visibility range (however the visibility be limited).</a:t>
            </a:r>
          </a:p>
          <a:p>
            <a:pPr marL="0" indent="0">
              <a:buNone/>
            </a:pPr>
            <a:r>
              <a:rPr lang="en-GB" sz="1800" b="0" dirty="0"/>
              <a:t>4.       Comment from Erik is fine for me and additional (optional) parameter would be ok.</a:t>
            </a:r>
          </a:p>
          <a:p>
            <a:pPr marL="0" indent="0">
              <a:buNone/>
            </a:pPr>
            <a:r>
              <a:rPr lang="en-GB" sz="1800" b="0" dirty="0" smtClean="0"/>
              <a:t>6</a:t>
            </a:r>
            <a:r>
              <a:rPr lang="en-GB" sz="1800" b="0" dirty="0"/>
              <a:t>.       No special thoughts on that. Erik’s comment is valid.</a:t>
            </a:r>
          </a:p>
          <a:p>
            <a:pPr marL="0" indent="0">
              <a:buNone/>
            </a:pPr>
            <a:r>
              <a:rPr lang="en-GB" sz="1800" b="0" dirty="0"/>
              <a:t>7.       I think this is straight forward – if some distance/range is reached (no difference from which direction coming) the event is being generated. The exact meaning will become apparent in context with other surrounding events (like Elevation ones).</a:t>
            </a:r>
          </a:p>
          <a:p>
            <a:pPr marL="0" indent="0">
              <a:buNone/>
            </a:pPr>
            <a:r>
              <a:rPr lang="en-GB" sz="1800" b="0" dirty="0"/>
              <a:t>8.       This would be analogue to the above, just </a:t>
            </a:r>
            <a:r>
              <a:rPr lang="en-GB" sz="1800" b="0" dirty="0" err="1"/>
              <a:t>wrt</a:t>
            </a:r>
            <a:r>
              <a:rPr lang="en-GB" sz="1800" b="0" dirty="0"/>
              <a:t> range rate.</a:t>
            </a:r>
          </a:p>
          <a:p>
            <a:pPr marL="0" indent="0">
              <a:buNone/>
            </a:pPr>
            <a:r>
              <a:rPr lang="en-GB" sz="1800" b="0" dirty="0"/>
              <a:t>9.       No special thoughts. Erik has a point in his comment though.</a:t>
            </a:r>
          </a:p>
          <a:p>
            <a:pPr marL="0" indent="0">
              <a:buNone/>
            </a:pPr>
            <a:r>
              <a:rPr lang="en-GB" sz="1800" b="0" dirty="0" smtClean="0"/>
              <a:t>14</a:t>
            </a:r>
            <a:r>
              <a:rPr lang="en-GB" sz="1800" b="0" dirty="0"/>
              <a:t>.   On the first shot, I’d agree with Erik (split it into start and stop event), but maybe I’m overseeing something. I have an impression we already discussed that, but not remember.</a:t>
            </a:r>
          </a:p>
          <a:p>
            <a:pPr marL="0" indent="0">
              <a:buNone/>
            </a:pPr>
            <a:r>
              <a:rPr lang="en-GB" sz="1800" b="0" dirty="0"/>
              <a:t>15.   As above.</a:t>
            </a:r>
          </a:p>
          <a:p>
            <a:pPr marL="0" indent="0">
              <a:buNone/>
            </a:pPr>
            <a:r>
              <a:rPr lang="en-GB" sz="1600" b="0" dirty="0"/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01268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Current PIF UML Model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456" y="1295399"/>
            <a:ext cx="5027088" cy="55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95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Service Management Abstract Event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67" y="2183399"/>
            <a:ext cx="7697467" cy="417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Abstract Parameter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309247"/>
            <a:ext cx="5334000" cy="5116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0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3C80E8-986D-4A6D-8DFB-412BF743DF5E}"/>
</file>

<file path=customXml/itemProps2.xml><?xml version="1.0" encoding="utf-8"?>
<ds:datastoreItem xmlns:ds="http://schemas.openxmlformats.org/officeDocument/2006/customXml" ds:itemID="{59BA7522-F89D-4AB4-BC07-11E6A511D206}"/>
</file>

<file path=customXml/itemProps3.xml><?xml version="1.0" encoding="utf-8"?>
<ds:datastoreItem xmlns:ds="http://schemas.openxmlformats.org/officeDocument/2006/customXml" ds:itemID="{C4487761-8D1A-45D3-9FD1-7FFED64634D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TMOD Presentations</vt:lpstr>
      <vt:lpstr>Bitmap Image</vt:lpstr>
      <vt:lpstr>PowerPoint Presentation</vt:lpstr>
      <vt:lpstr>   Decisions from San Antonio Meeting</vt:lpstr>
      <vt:lpstr>  Erik’s Comments 28th August</vt:lpstr>
      <vt:lpstr>  Marcin’s Comments on Erik’s Comments 13th Sept</vt:lpstr>
      <vt:lpstr>  Current PIF UML Model</vt:lpstr>
      <vt:lpstr>  Service Management Abstract Event</vt:lpstr>
      <vt:lpstr>  Abstract Parameter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Colin R. Haddow</cp:lastModifiedBy>
  <cp:revision>129</cp:revision>
  <dcterms:created xsi:type="dcterms:W3CDTF">2014-03-29T15:59:08Z</dcterms:created>
  <dcterms:modified xsi:type="dcterms:W3CDTF">2017-11-07T11:54:58Z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sue Date">
    <vt:filetime>2017-11-04T23:00:00Z</vt:filetime>
  </property>
  <property fmtid="{D5CDD505-2E9C-101B-9397-08002B2CF9AE}" pid="3" name="Document Type">
    <vt:lpwstr>HO - Handout / Presentation</vt:lpwstr>
  </property>
  <property fmtid="{D5CDD505-2E9C-101B-9397-08002B2CF9AE}" pid="4" name="ContentTypeId">
    <vt:lpwstr>0x01010062519C13F5234A43A6B360F5DBB76A87</vt:lpwstr>
  </property>
</Properties>
</file>