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64" r:id="rId3"/>
    <p:sldId id="265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59" autoAdjust="0"/>
  </p:normalViewPr>
  <p:slideViewPr>
    <p:cSldViewPr>
      <p:cViewPr>
        <p:scale>
          <a:sx n="75" d="100"/>
          <a:sy n="75" d="100"/>
        </p:scale>
        <p:origin x="1020" y="-1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908CF9-EB84-4947-B463-01C2BEB4FA86}" type="datetimeFigureOut">
              <a:rPr lang="en-US" smtClean="0"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D9C92-3DF0-4157-B0FE-4EF645478C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86B465B-BFC5-4E6D-880D-72F707F8F23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22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30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69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88495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5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6275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65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607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61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41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85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4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426" name="Rectangle 826"/>
          <p:cNvSpPr>
            <a:spLocks noChangeArrowheads="1"/>
          </p:cNvSpPr>
          <p:nvPr userDrawn="1"/>
        </p:nvSpPr>
        <p:spPr bwMode="auto">
          <a:xfrm>
            <a:off x="623888" y="836613"/>
            <a:ext cx="8015287" cy="77787"/>
          </a:xfrm>
          <a:prstGeom prst="rect">
            <a:avLst/>
          </a:prstGeom>
          <a:solidFill>
            <a:srgbClr val="333399"/>
          </a:solidFill>
          <a:ln w="19050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0000"/>
              </a:spcAft>
              <a:buSzPct val="125000"/>
              <a:defRPr/>
            </a:pP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540641" name="Rectangle 2017"/>
          <p:cNvSpPr>
            <a:spLocks noChangeArrowheads="1"/>
          </p:cNvSpPr>
          <p:nvPr userDrawn="1"/>
        </p:nvSpPr>
        <p:spPr bwMode="auto">
          <a:xfrm>
            <a:off x="8664575" y="6624638"/>
            <a:ext cx="320675" cy="2349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82058" tIns="41029" rIns="82058" bIns="41029">
            <a:spAutoFit/>
          </a:bodyPr>
          <a:lstStyle/>
          <a:p>
            <a:pPr defTabSz="82073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5AF3677-625B-4832-9D6B-82B490883051}" type="slidenum">
              <a:rPr lang="en-US" sz="1000">
                <a:solidFill>
                  <a:srgbClr val="0000FF"/>
                </a:solidFill>
              </a:rPr>
              <a:pPr defTabSz="820738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>
              <a:solidFill>
                <a:srgbClr val="0000FF"/>
              </a:solidFill>
            </a:endParaRPr>
          </a:p>
        </p:txBody>
      </p:sp>
      <p:graphicFrame>
        <p:nvGraphicFramePr>
          <p:cNvPr id="1027" name="Object 2022"/>
          <p:cNvGraphicFramePr>
            <a:graphicFrameLocks noChangeAspect="1"/>
          </p:cNvGraphicFramePr>
          <p:nvPr/>
        </p:nvGraphicFramePr>
        <p:xfrm>
          <a:off x="228600" y="152400"/>
          <a:ext cx="2447925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Bitmap Image" r:id="rId15" imgW="2448267" imgH="638264" progId="PBrush">
                  <p:embed/>
                </p:oleObj>
              </mc:Choice>
              <mc:Fallback>
                <p:oleObj name="Bitmap Image" r:id="rId15" imgW="2448267" imgH="638264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2447925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618FFD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91919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1" descr="part1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276600" y="6477000"/>
            <a:ext cx="2590800" cy="341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170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500" b="1">
          <a:solidFill>
            <a:schemeClr val="hlink"/>
          </a:solidFill>
          <a:latin typeface="Arial" charset="0"/>
        </a:defRPr>
      </a:lvl9pPr>
    </p:titleStyle>
    <p:bodyStyle>
      <a:lvl1pPr marL="230188" indent="-230188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568325" indent="-222250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sz="2200" b="1">
          <a:solidFill>
            <a:schemeClr val="tx1"/>
          </a:solidFill>
          <a:latin typeface="+mn-lt"/>
        </a:defRPr>
      </a:lvl2pPr>
      <a:lvl3pPr marL="914400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3pPr>
      <a:lvl4pPr marL="1260475" indent="-231775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-"/>
        <a:defRPr b="1">
          <a:solidFill>
            <a:schemeClr val="tx1"/>
          </a:solidFill>
          <a:latin typeface="+mn-lt"/>
        </a:defRPr>
      </a:lvl4pPr>
      <a:lvl5pPr marL="15970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5pPr>
      <a:lvl6pPr marL="20542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6pPr>
      <a:lvl7pPr marL="25114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7pPr>
      <a:lvl8pPr marL="29686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8pPr>
      <a:lvl9pPr marL="3425825" indent="-220663" algn="l" rtl="0" eaLnBrk="0" fontAlgn="base" hangingPunct="0">
        <a:lnSpc>
          <a:spcPct val="80000"/>
        </a:lnSpc>
        <a:spcBef>
          <a:spcPct val="10000"/>
        </a:spcBef>
        <a:spcAft>
          <a:spcPct val="10000"/>
        </a:spcAft>
        <a:buSzPct val="125000"/>
        <a:buChar char="•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30" name="Text Box 26"/>
          <p:cNvSpPr txBox="1">
            <a:spLocks noChangeArrowheads="1"/>
          </p:cNvSpPr>
          <p:nvPr/>
        </p:nvSpPr>
        <p:spPr bwMode="auto">
          <a:xfrm>
            <a:off x="381000" y="2438400"/>
            <a:ext cx="8305800" cy="1123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5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IOAG and Cross Support </a:t>
            </a:r>
            <a:r>
              <a:rPr lang="en-US" sz="2500" b="1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Services for 2020</a:t>
            </a:r>
            <a:endParaRPr lang="en-US" sz="2500" b="1" dirty="0" smtClean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Fall Meeting 2017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C. R. Haddow November 2017</a:t>
            </a:r>
            <a:endParaRPr lang="en-US" sz="1400" b="1" dirty="0">
              <a:solidFill>
                <a:srgbClr val="33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722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IOAG Catalogue 1 Priority 1 related to SM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80010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/>
              <a:t>Five </a:t>
            </a:r>
            <a:r>
              <a:rPr lang="en-GB" sz="2400" dirty="0" smtClean="0"/>
              <a:t>Service Management </a:t>
            </a:r>
            <a:r>
              <a:rPr lang="en-GB" sz="2400" dirty="0"/>
              <a:t>Services with Priority 1 for 2020 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Planning Information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Planning Information Formats</a:t>
            </a:r>
            <a:r>
              <a:rPr lang="en-GB" sz="2400" dirty="0">
                <a:solidFill>
                  <a:srgbClr val="000000"/>
                </a:solidFill>
                <a:latin typeface="Roman"/>
              </a:rPr>
              <a:t> </a:t>
            </a: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CCSDS 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902.2-B-1</a:t>
            </a:r>
            <a:r>
              <a:rPr lang="en-GB" sz="2400" dirty="0">
                <a:solidFill>
                  <a:srgbClr val="000000"/>
                </a:solidFill>
                <a:latin typeface="Roman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Request the information required to provide a cross support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Service Management Utilization Request Format CCSDS 902.9-B-1</a:t>
            </a:r>
            <a:endParaRPr lang="en-GB" sz="2000" dirty="0">
              <a:solidFill>
                <a:srgbClr val="000000"/>
              </a:solidFill>
              <a:latin typeface="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Service Package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Service Package Data Formats CCSDS 902.4-B-1</a:t>
            </a:r>
            <a:endParaRPr lang="en-GB" sz="2400" dirty="0">
              <a:solidFill>
                <a:srgbClr val="000000"/>
              </a:solidFill>
              <a:latin typeface="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/>
              <a:t>Service </a:t>
            </a:r>
            <a:r>
              <a:rPr lang="en-GB" sz="2000" dirty="0"/>
              <a:t>Agreement </a:t>
            </a:r>
            <a:r>
              <a:rPr lang="en-GB" sz="2000" dirty="0" smtClean="0"/>
              <a:t>Development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Service 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Agreement and Service Configuration Profile Data Formats</a:t>
            </a:r>
            <a:r>
              <a:rPr lang="en-GB" sz="2000" dirty="0">
                <a:solidFill>
                  <a:srgbClr val="000000"/>
                </a:solidFill>
                <a:latin typeface="Tms Rmn"/>
              </a:rPr>
              <a:t> 	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CCSDS </a:t>
            </a: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902.5-B-1</a:t>
            </a:r>
            <a:endParaRPr lang="en-GB" sz="2000" dirty="0"/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/>
              <a:t>Event Sequences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Space 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Link Event Sequence Data Format 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CCSDS 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902.6-B-1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1980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CCSDS SM Project Status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035645"/>
              </p:ext>
            </p:extLst>
          </p:nvPr>
        </p:nvGraphicFramePr>
        <p:xfrm>
          <a:off x="381000" y="1676402"/>
          <a:ext cx="8382000" cy="36403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867">
                  <a:extLst>
                    <a:ext uri="{9D8B030D-6E8A-4147-A177-3AD203B41FA5}">
                      <a16:colId xmlns:a16="http://schemas.microsoft.com/office/drawing/2014/main" val="2262341211"/>
                    </a:ext>
                  </a:extLst>
                </a:gridCol>
                <a:gridCol w="923173">
                  <a:extLst>
                    <a:ext uri="{9D8B030D-6E8A-4147-A177-3AD203B41FA5}">
                      <a16:colId xmlns:a16="http://schemas.microsoft.com/office/drawing/2014/main" val="1981770333"/>
                    </a:ext>
                  </a:extLst>
                </a:gridCol>
                <a:gridCol w="918524">
                  <a:extLst>
                    <a:ext uri="{9D8B030D-6E8A-4147-A177-3AD203B41FA5}">
                      <a16:colId xmlns:a16="http://schemas.microsoft.com/office/drawing/2014/main" val="375012541"/>
                    </a:ext>
                  </a:extLst>
                </a:gridCol>
                <a:gridCol w="931236">
                  <a:extLst>
                    <a:ext uri="{9D8B030D-6E8A-4147-A177-3AD203B41FA5}">
                      <a16:colId xmlns:a16="http://schemas.microsoft.com/office/drawing/2014/main" val="316033547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4505514"/>
                    </a:ext>
                  </a:extLst>
                </a:gridCol>
                <a:gridCol w="650455">
                  <a:extLst>
                    <a:ext uri="{9D8B030D-6E8A-4147-A177-3AD203B41FA5}">
                      <a16:colId xmlns:a16="http://schemas.microsoft.com/office/drawing/2014/main" val="589252449"/>
                    </a:ext>
                  </a:extLst>
                </a:gridCol>
                <a:gridCol w="692613">
                  <a:extLst>
                    <a:ext uri="{9D8B030D-6E8A-4147-A177-3AD203B41FA5}">
                      <a16:colId xmlns:a16="http://schemas.microsoft.com/office/drawing/2014/main" val="1508705415"/>
                    </a:ext>
                  </a:extLst>
                </a:gridCol>
                <a:gridCol w="729799">
                  <a:extLst>
                    <a:ext uri="{9D8B030D-6E8A-4147-A177-3AD203B41FA5}">
                      <a16:colId xmlns:a16="http://schemas.microsoft.com/office/drawing/2014/main" val="2682751675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1841875783"/>
                    </a:ext>
                  </a:extLst>
                </a:gridCol>
              </a:tblGrid>
              <a:tr h="538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Title Document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Number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Project Status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Sched Pub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Book Editor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Proto1­­­­­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Proto2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Contrib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Monitor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633781"/>
                  </a:ext>
                </a:extLst>
              </a:tr>
              <a:tr h="538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Planning Information Formats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902.2-B1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30/1/2019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ESA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NASA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ESA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DLR, JAXA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CNES, UKSA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6919"/>
                  </a:ext>
                </a:extLst>
              </a:tr>
              <a:tr h="538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Service Management Utilization Request Format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902.9-B1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Approved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31/3/2019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ESA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ESA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DLR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/>
                          </a:solidFill>
                          <a:effectLst/>
                        </a:rPr>
                        <a:t>NASA, UKSA</a:t>
                      </a: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CNES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27785"/>
                  </a:ext>
                </a:extLst>
              </a:tr>
              <a:tr h="538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Service Package Data Formats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902.4-B-1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Draft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15/1/2020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NASA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DLR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ESA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DLR, ESA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CNES, UKSA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46369"/>
                  </a:ext>
                </a:extLst>
              </a:tr>
              <a:tr h="8142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Service Agreement and Service Configuration Profile Data Formats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902.5-B-1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Draft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15/5/2018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DLR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ESA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?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/>
                        <a:t>NASA, UKSA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CNES, JAXA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409936"/>
                  </a:ext>
                </a:extLst>
              </a:tr>
              <a:tr h="538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Space Link Event Sequence Data Format 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902.6-B-1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Draft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r>
                        <a:rPr lang="en-GB" sz="1400" dirty="0" smtClean="0">
                          <a:effectLst/>
                        </a:rPr>
                        <a:t>1/2/2018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2217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71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IOAG Catalogue 1 Priority 1 related to CSTS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85800" y="1600200"/>
            <a:ext cx="80010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Two CSTS Services </a:t>
            </a:r>
            <a:r>
              <a:rPr lang="en-GB" sz="2400" dirty="0"/>
              <a:t>with Priority 1 for 2020 </a:t>
            </a:r>
          </a:p>
          <a:p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sz="2000" dirty="0"/>
              <a:t>CSTS Offline Radio Metric Service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Validated 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Data Radio Metric Service [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CFXS] CCSDS 9xx.x-B-1 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000" dirty="0" smtClean="0"/>
              <a:t>CSTS </a:t>
            </a:r>
            <a:r>
              <a:rPr lang="en-GB" sz="2000" dirty="0"/>
              <a:t>D-DOR Data Service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Delta 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DOR Service - [</a:t>
            </a:r>
            <a:r>
              <a:rPr lang="en-GB" sz="2000" dirty="0" smtClean="0">
                <a:solidFill>
                  <a:srgbClr val="004080"/>
                </a:solidFill>
                <a:latin typeface="Calibri" panose="020F0502020204030204" pitchFamily="34" charset="0"/>
              </a:rPr>
              <a:t>DDORS] CCSDS </a:t>
            </a:r>
            <a:r>
              <a:rPr lang="en-GB" sz="2000" dirty="0">
                <a:solidFill>
                  <a:srgbClr val="004080"/>
                </a:solidFill>
                <a:latin typeface="Calibri" panose="020F0502020204030204" pitchFamily="34" charset="0"/>
              </a:rPr>
              <a:t>9xx.x-B-1 </a:t>
            </a:r>
            <a:endParaRPr lang="en-GB" sz="2000" dirty="0" smtClean="0">
              <a:solidFill>
                <a:srgbClr val="00408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0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CCSDS SM Project Status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035540"/>
              </p:ext>
            </p:extLst>
          </p:nvPr>
        </p:nvGraphicFramePr>
        <p:xfrm>
          <a:off x="381000" y="1676402"/>
          <a:ext cx="8382000" cy="1614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867">
                  <a:extLst>
                    <a:ext uri="{9D8B030D-6E8A-4147-A177-3AD203B41FA5}">
                      <a16:colId xmlns:a16="http://schemas.microsoft.com/office/drawing/2014/main" val="2262341211"/>
                    </a:ext>
                  </a:extLst>
                </a:gridCol>
                <a:gridCol w="923173">
                  <a:extLst>
                    <a:ext uri="{9D8B030D-6E8A-4147-A177-3AD203B41FA5}">
                      <a16:colId xmlns:a16="http://schemas.microsoft.com/office/drawing/2014/main" val="1981770333"/>
                    </a:ext>
                  </a:extLst>
                </a:gridCol>
                <a:gridCol w="918524">
                  <a:extLst>
                    <a:ext uri="{9D8B030D-6E8A-4147-A177-3AD203B41FA5}">
                      <a16:colId xmlns:a16="http://schemas.microsoft.com/office/drawing/2014/main" val="375012541"/>
                    </a:ext>
                  </a:extLst>
                </a:gridCol>
                <a:gridCol w="931236">
                  <a:extLst>
                    <a:ext uri="{9D8B030D-6E8A-4147-A177-3AD203B41FA5}">
                      <a16:colId xmlns:a16="http://schemas.microsoft.com/office/drawing/2014/main" val="3160335474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174505514"/>
                    </a:ext>
                  </a:extLst>
                </a:gridCol>
                <a:gridCol w="650455">
                  <a:extLst>
                    <a:ext uri="{9D8B030D-6E8A-4147-A177-3AD203B41FA5}">
                      <a16:colId xmlns:a16="http://schemas.microsoft.com/office/drawing/2014/main" val="589252449"/>
                    </a:ext>
                  </a:extLst>
                </a:gridCol>
                <a:gridCol w="692613">
                  <a:extLst>
                    <a:ext uri="{9D8B030D-6E8A-4147-A177-3AD203B41FA5}">
                      <a16:colId xmlns:a16="http://schemas.microsoft.com/office/drawing/2014/main" val="1508705415"/>
                    </a:ext>
                  </a:extLst>
                </a:gridCol>
                <a:gridCol w="729799">
                  <a:extLst>
                    <a:ext uri="{9D8B030D-6E8A-4147-A177-3AD203B41FA5}">
                      <a16:colId xmlns:a16="http://schemas.microsoft.com/office/drawing/2014/main" val="2682751675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1841875783"/>
                    </a:ext>
                  </a:extLst>
                </a:gridCol>
              </a:tblGrid>
              <a:tr h="538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Project Title Document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Number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Project Status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Sched Pub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Book Editor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Proto1­­­­­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Proto2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Contrib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Monitor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633781"/>
                  </a:ext>
                </a:extLst>
              </a:tr>
              <a:tr h="538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Validated Data Radio Metric Service 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</a:rPr>
                        <a:t>9xx.x-B-1 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</a:rPr>
                        <a:t>Does not exist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46919"/>
                  </a:ext>
                </a:extLst>
              </a:tr>
              <a:tr h="538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Delta DOR Service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</a:rPr>
                        <a:t>9xx.x-B-1 </a:t>
                      </a: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bg1"/>
                          </a:solidFill>
                          <a:effectLst/>
                        </a:rPr>
                        <a:t>Does not exist</a:t>
                      </a:r>
                      <a:endParaRPr lang="en-GB" sz="1400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527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9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MOD Presentations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TMOD Presentation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10000"/>
          </a:spcAft>
          <a:buClrTx/>
          <a:buSzPct val="125000"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MOD Presentations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MOD Presentations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MOD Presentation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9C13F5234A43A6B360F5DBB76A87" ma:contentTypeVersion="1" ma:contentTypeDescription="Create a new document." ma:contentTypeScope="" ma:versionID="2ec741695a9a4fd69fe0de2abc0ce0a2">
  <xsd:schema xmlns:xsd="http://www.w3.org/2001/XMLSchema" xmlns:xs="http://www.w3.org/2001/XMLSchema" xmlns:p="http://schemas.microsoft.com/office/2006/metadata/properties" xmlns:ns2="e738c1dd-527b-462d-8f99-0f1c6192028f" targetNamespace="http://schemas.microsoft.com/office/2006/metadata/properties" ma:root="true" ma:fieldsID="018601a662b052e221faacd66e60b3f1" ns2:_="">
    <xsd:import namespace="e738c1dd-527b-462d-8f99-0f1c6192028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38c1dd-527b-462d-8f99-0f1c619202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67D942-4907-4C7C-9C97-3A830C1A263A}"/>
</file>

<file path=customXml/itemProps2.xml><?xml version="1.0" encoding="utf-8"?>
<ds:datastoreItem xmlns:ds="http://schemas.openxmlformats.org/officeDocument/2006/customXml" ds:itemID="{49A0CA34-B43C-492E-BBA7-C7E8D694965D}"/>
</file>

<file path=customXml/itemProps3.xml><?xml version="1.0" encoding="utf-8"?>
<ds:datastoreItem xmlns:ds="http://schemas.openxmlformats.org/officeDocument/2006/customXml" ds:itemID="{4E98AE05-64E3-42E6-A6AA-E80242DEFD6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216</Words>
  <Application>Microsoft Office PowerPoint</Application>
  <PresentationFormat>On-screen Show (4:3)</PresentationFormat>
  <Paragraphs>95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Roman</vt:lpstr>
      <vt:lpstr>Times New Roman</vt:lpstr>
      <vt:lpstr>Tms Rmn</vt:lpstr>
      <vt:lpstr>TMOD Presentations</vt:lpstr>
      <vt:lpstr>Bitmap Image</vt:lpstr>
      <vt:lpstr>PowerPoint Presentation</vt:lpstr>
      <vt:lpstr>  IOAG Catalogue 1 Priority 1 related to SM</vt:lpstr>
      <vt:lpstr>  CCSDS SM Project Status</vt:lpstr>
      <vt:lpstr>  IOAG Catalogue 1 Priority 1 related to CSTS</vt:lpstr>
      <vt:lpstr>  CCSDS SM Project Status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Dr. Colin R. Haddow</cp:lastModifiedBy>
  <cp:revision>143</cp:revision>
  <dcterms:created xsi:type="dcterms:W3CDTF">2014-03-29T15:59:08Z</dcterms:created>
  <dcterms:modified xsi:type="dcterms:W3CDTF">2017-11-07T23:13:03Z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sue Date">
    <vt:filetime>2017-11-04T23:00:00Z</vt:filetime>
  </property>
  <property fmtid="{D5CDD505-2E9C-101B-9397-08002B2CF9AE}" pid="3" name="Document Type">
    <vt:lpwstr>HO - Handout / Presentation</vt:lpwstr>
  </property>
  <property fmtid="{D5CDD505-2E9C-101B-9397-08002B2CF9AE}" pid="4" name="ContentTypeId">
    <vt:lpwstr>0x01010062519C13F5234A43A6B360F5DBB76A87</vt:lpwstr>
  </property>
</Properties>
</file>