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4" r:id="rId3"/>
    <p:sldId id="265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59" autoAdjust="0"/>
  </p:normalViewPr>
  <p:slideViewPr>
    <p:cSldViewPr>
      <p:cViewPr>
        <p:scale>
          <a:sx n="75" d="100"/>
          <a:sy n="75" d="100"/>
        </p:scale>
        <p:origin x="1020" y="-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8CF9-EB84-4947-B463-01C2BEB4FA8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9C92-3DF0-4157-B0FE-4EF645478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6B465B-BFC5-4E6D-880D-72F707F8F2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849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27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1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41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6" name="Rectangle 826"/>
          <p:cNvSpPr>
            <a:spLocks noChangeArrowheads="1"/>
          </p:cNvSpPr>
          <p:nvPr userDrawn="1"/>
        </p:nvSpPr>
        <p:spPr bwMode="auto">
          <a:xfrm>
            <a:off x="623888" y="836613"/>
            <a:ext cx="8015287" cy="77787"/>
          </a:xfrm>
          <a:prstGeom prst="rect">
            <a:avLst/>
          </a:prstGeom>
          <a:solidFill>
            <a:srgbClr val="333399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6457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AF3677-625B-4832-9D6B-82B490883051}" type="slidenum">
              <a:rPr lang="en-US" sz="1000">
                <a:solidFill>
                  <a:srgbClr val="0000FF"/>
                </a:solidFill>
              </a:rPr>
              <a:pPr defTabSz="8207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0000FF"/>
              </a:solidFill>
            </a:endParaRPr>
          </a:p>
        </p:txBody>
      </p:sp>
      <p:graphicFrame>
        <p:nvGraphicFramePr>
          <p:cNvPr id="1027" name="Object 2022"/>
          <p:cNvGraphicFramePr>
            <a:graphicFrameLocks noChangeAspect="1"/>
          </p:cNvGraphicFramePr>
          <p:nvPr/>
        </p:nvGraphicFramePr>
        <p:xfrm>
          <a:off x="228600" y="152400"/>
          <a:ext cx="2447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Bitmap Image" r:id="rId15" imgW="2448267" imgH="638264" progId="PBrush">
                  <p:embed/>
                </p:oleObj>
              </mc:Choice>
              <mc:Fallback>
                <p:oleObj name="Bitmap Image" r:id="rId15" imgW="2448267" imgH="63826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24479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part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76600" y="6477000"/>
            <a:ext cx="2590800" cy="34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7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30" name="Text Box 26"/>
          <p:cNvSpPr txBox="1">
            <a:spLocks noChangeArrowheads="1"/>
          </p:cNvSpPr>
          <p:nvPr/>
        </p:nvSpPr>
        <p:spPr bwMode="auto">
          <a:xfrm>
            <a:off x="381000" y="2438400"/>
            <a:ext cx="8305800" cy="112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IOAG and Cross Support </a:t>
            </a:r>
            <a:r>
              <a:rPr lang="en-US" sz="25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Services for 2020</a:t>
            </a:r>
            <a:endParaRPr lang="en-US" sz="25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 Meeting 2017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R. Haddow November 2017</a:t>
            </a:r>
            <a:endParaRPr lang="en-US" sz="14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2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IOAG Catalogue 1 Priority 1 related to SM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8001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Five </a:t>
            </a:r>
            <a:r>
              <a:rPr lang="en-GB" sz="2400" dirty="0" smtClean="0"/>
              <a:t>Service Management </a:t>
            </a:r>
            <a:r>
              <a:rPr lang="en-GB" sz="2400" dirty="0"/>
              <a:t>Services with Priority 1 for 2020 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Planning Information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Planning Information Formats</a:t>
            </a:r>
            <a:r>
              <a:rPr lang="en-GB" sz="2400" dirty="0">
                <a:solidFill>
                  <a:srgbClr val="000000"/>
                </a:solidFill>
                <a:latin typeface="Roman"/>
              </a:rPr>
              <a:t> </a:t>
            </a: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902.2-B-1</a:t>
            </a:r>
            <a:r>
              <a:rPr lang="en-GB" sz="2400" dirty="0">
                <a:solidFill>
                  <a:srgbClr val="000000"/>
                </a:solidFill>
                <a:latin typeface="Roman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Request the information required to provide a cross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Service Management Utilization Request Format CCSDS 902.9-B-1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Service Package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Service Package Data Formats CCSDS 902.4-B-1</a:t>
            </a:r>
            <a:endParaRPr lang="en-GB" sz="2400" dirty="0">
              <a:solidFill>
                <a:srgbClr val="000000"/>
              </a:solidFill>
              <a:latin typeface="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Service </a:t>
            </a:r>
            <a:r>
              <a:rPr lang="en-GB" sz="2000" dirty="0"/>
              <a:t>Agreement </a:t>
            </a:r>
            <a:r>
              <a:rPr lang="en-GB" sz="2000" dirty="0" smtClean="0"/>
              <a:t>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Service 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Agreement and Service Configuration Profile Data Formats</a:t>
            </a:r>
            <a:r>
              <a:rPr lang="en-GB" sz="2000" dirty="0">
                <a:solidFill>
                  <a:srgbClr val="000000"/>
                </a:solidFill>
                <a:latin typeface="Tms Rmn"/>
              </a:rPr>
              <a:t> 	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CCSDS </a:t>
            </a: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902.5-B-1</a:t>
            </a: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Event Sequences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Space 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Link Event Sequence Data Format 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CCSDS 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902.6-B-1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80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CCSDS SM Project Status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035645"/>
              </p:ext>
            </p:extLst>
          </p:nvPr>
        </p:nvGraphicFramePr>
        <p:xfrm>
          <a:off x="381000" y="1676402"/>
          <a:ext cx="8382000" cy="3640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867">
                  <a:extLst>
                    <a:ext uri="{9D8B030D-6E8A-4147-A177-3AD203B41FA5}">
                      <a16:colId xmlns:a16="http://schemas.microsoft.com/office/drawing/2014/main" val="2262341211"/>
                    </a:ext>
                  </a:extLst>
                </a:gridCol>
                <a:gridCol w="923173">
                  <a:extLst>
                    <a:ext uri="{9D8B030D-6E8A-4147-A177-3AD203B41FA5}">
                      <a16:colId xmlns:a16="http://schemas.microsoft.com/office/drawing/2014/main" val="1981770333"/>
                    </a:ext>
                  </a:extLst>
                </a:gridCol>
                <a:gridCol w="918524">
                  <a:extLst>
                    <a:ext uri="{9D8B030D-6E8A-4147-A177-3AD203B41FA5}">
                      <a16:colId xmlns:a16="http://schemas.microsoft.com/office/drawing/2014/main" val="375012541"/>
                    </a:ext>
                  </a:extLst>
                </a:gridCol>
                <a:gridCol w="931236">
                  <a:extLst>
                    <a:ext uri="{9D8B030D-6E8A-4147-A177-3AD203B41FA5}">
                      <a16:colId xmlns:a16="http://schemas.microsoft.com/office/drawing/2014/main" val="316033547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4505514"/>
                    </a:ext>
                  </a:extLst>
                </a:gridCol>
                <a:gridCol w="650455">
                  <a:extLst>
                    <a:ext uri="{9D8B030D-6E8A-4147-A177-3AD203B41FA5}">
                      <a16:colId xmlns:a16="http://schemas.microsoft.com/office/drawing/2014/main" val="589252449"/>
                    </a:ext>
                  </a:extLst>
                </a:gridCol>
                <a:gridCol w="692613">
                  <a:extLst>
                    <a:ext uri="{9D8B030D-6E8A-4147-A177-3AD203B41FA5}">
                      <a16:colId xmlns:a16="http://schemas.microsoft.com/office/drawing/2014/main" val="1508705415"/>
                    </a:ext>
                  </a:extLst>
                </a:gridCol>
                <a:gridCol w="729799">
                  <a:extLst>
                    <a:ext uri="{9D8B030D-6E8A-4147-A177-3AD203B41FA5}">
                      <a16:colId xmlns:a16="http://schemas.microsoft.com/office/drawing/2014/main" val="2682751675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1841875783"/>
                    </a:ext>
                  </a:extLst>
                </a:gridCol>
              </a:tblGrid>
              <a:tr h="538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Title Document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Project Status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Sched Pub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Book Editor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Proto1­­­­­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Proto2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Contrib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Monitor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633781"/>
                  </a:ext>
                </a:extLst>
              </a:tr>
              <a:tr h="538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Planning Information Formats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902.2-B1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Approved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30/1/2019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ESA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NASA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ESA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DLR, JAXA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CNES, UKSA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6919"/>
                  </a:ext>
                </a:extLst>
              </a:tr>
              <a:tr h="538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Service Management Utilization Request Format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902.9-B1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Approved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31/3/2019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ESA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ESA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DLR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NASA, UKSA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CNES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27785"/>
                  </a:ext>
                </a:extLst>
              </a:tr>
              <a:tr h="538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Service Package Data Formats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902.4-B-1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Draft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15/1/2020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NASA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DLR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ESA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DLR, ESA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CNES, UKSA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6369"/>
                  </a:ext>
                </a:extLst>
              </a:tr>
              <a:tr h="814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Service Agreement and Service Configuration Profile Data Formats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902.5-B-1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Draft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15/5/2018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DLR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ESA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?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/>
                        <a:t>NASA, UKSA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CNES, JAXA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09936"/>
                  </a:ext>
                </a:extLst>
              </a:tr>
              <a:tr h="538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Space Link Event Sequence Data Format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902.6-B-1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Draft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1/2/2018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22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1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IOAG Catalogue 1 Priority 1 related to CSTS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80010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Two CSTS Services </a:t>
            </a:r>
            <a:r>
              <a:rPr lang="en-GB" sz="2400" dirty="0"/>
              <a:t>with Priority 1 for 2020 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CSTS Offline Radio Metric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Validated 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Data Radio Metric Service [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CFXS] CCSDS 9xx.x-B-1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CSTS </a:t>
            </a:r>
            <a:r>
              <a:rPr lang="en-GB" sz="2000" dirty="0"/>
              <a:t>D-DOR Data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Delta 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DOR Service - [</a:t>
            </a: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DDORS] CCSDS </a:t>
            </a: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9xx.x-B-1 </a:t>
            </a:r>
            <a:endParaRPr lang="en-GB" sz="2000" dirty="0" smtClean="0">
              <a:solidFill>
                <a:srgbClr val="00408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CCSDS SM Project Status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035540"/>
              </p:ext>
            </p:extLst>
          </p:nvPr>
        </p:nvGraphicFramePr>
        <p:xfrm>
          <a:off x="381000" y="1676402"/>
          <a:ext cx="8382000" cy="1614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867">
                  <a:extLst>
                    <a:ext uri="{9D8B030D-6E8A-4147-A177-3AD203B41FA5}">
                      <a16:colId xmlns:a16="http://schemas.microsoft.com/office/drawing/2014/main" val="2262341211"/>
                    </a:ext>
                  </a:extLst>
                </a:gridCol>
                <a:gridCol w="923173">
                  <a:extLst>
                    <a:ext uri="{9D8B030D-6E8A-4147-A177-3AD203B41FA5}">
                      <a16:colId xmlns:a16="http://schemas.microsoft.com/office/drawing/2014/main" val="1981770333"/>
                    </a:ext>
                  </a:extLst>
                </a:gridCol>
                <a:gridCol w="918524">
                  <a:extLst>
                    <a:ext uri="{9D8B030D-6E8A-4147-A177-3AD203B41FA5}">
                      <a16:colId xmlns:a16="http://schemas.microsoft.com/office/drawing/2014/main" val="375012541"/>
                    </a:ext>
                  </a:extLst>
                </a:gridCol>
                <a:gridCol w="931236">
                  <a:extLst>
                    <a:ext uri="{9D8B030D-6E8A-4147-A177-3AD203B41FA5}">
                      <a16:colId xmlns:a16="http://schemas.microsoft.com/office/drawing/2014/main" val="316033547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4505514"/>
                    </a:ext>
                  </a:extLst>
                </a:gridCol>
                <a:gridCol w="650455">
                  <a:extLst>
                    <a:ext uri="{9D8B030D-6E8A-4147-A177-3AD203B41FA5}">
                      <a16:colId xmlns:a16="http://schemas.microsoft.com/office/drawing/2014/main" val="589252449"/>
                    </a:ext>
                  </a:extLst>
                </a:gridCol>
                <a:gridCol w="692613">
                  <a:extLst>
                    <a:ext uri="{9D8B030D-6E8A-4147-A177-3AD203B41FA5}">
                      <a16:colId xmlns:a16="http://schemas.microsoft.com/office/drawing/2014/main" val="1508705415"/>
                    </a:ext>
                  </a:extLst>
                </a:gridCol>
                <a:gridCol w="729799">
                  <a:extLst>
                    <a:ext uri="{9D8B030D-6E8A-4147-A177-3AD203B41FA5}">
                      <a16:colId xmlns:a16="http://schemas.microsoft.com/office/drawing/2014/main" val="2682751675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1841875783"/>
                    </a:ext>
                  </a:extLst>
                </a:gridCol>
              </a:tblGrid>
              <a:tr h="538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Title Document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Project Status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Sched Pub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Book Editor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Proto1­­­­­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Proto2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Contrib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Monitor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633781"/>
                  </a:ext>
                </a:extLst>
              </a:tr>
              <a:tr h="538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Validated Data Radio Metric Service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9xx.x-B-1 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Does not exist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6919"/>
                  </a:ext>
                </a:extLst>
              </a:tr>
              <a:tr h="538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Delta DOR Service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9xx.x-B-1 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Does not exist</a:t>
                      </a:r>
                      <a:endParaRPr lang="en-GB" sz="1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27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67D942-4907-4C7C-9C97-3A830C1A263A}"/>
</file>

<file path=customXml/itemProps2.xml><?xml version="1.0" encoding="utf-8"?>
<ds:datastoreItem xmlns:ds="http://schemas.openxmlformats.org/officeDocument/2006/customXml" ds:itemID="{49A0CA34-B43C-492E-BBA7-C7E8D694965D}"/>
</file>

<file path=customXml/itemProps3.xml><?xml version="1.0" encoding="utf-8"?>
<ds:datastoreItem xmlns:ds="http://schemas.openxmlformats.org/officeDocument/2006/customXml" ds:itemID="{4E98AE05-64E3-42E6-A6AA-E80242DEFD6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(4:3)</PresentationFormat>
  <Paragraphs>95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Roman</vt:lpstr>
      <vt:lpstr>Times New Roman</vt:lpstr>
      <vt:lpstr>Tms Rmn</vt:lpstr>
      <vt:lpstr>TMOD Presentations</vt:lpstr>
      <vt:lpstr>Bitmap Image</vt:lpstr>
      <vt:lpstr>PowerPoint Presentation</vt:lpstr>
      <vt:lpstr>  IOAG Catalogue 1 Priority 1 related to SM</vt:lpstr>
      <vt:lpstr>  CCSDS SM Project Status</vt:lpstr>
      <vt:lpstr>  IOAG Catalogue 1 Priority 1 related to CSTS</vt:lpstr>
      <vt:lpstr>  CCSDS SM Project Status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Dr. Colin R. Haddow</cp:lastModifiedBy>
  <cp:revision>143</cp:revision>
  <dcterms:created xsi:type="dcterms:W3CDTF">2014-03-29T15:59:08Z</dcterms:created>
  <dcterms:modified xsi:type="dcterms:W3CDTF">2017-11-07T23:13:03Z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sue Date">
    <vt:filetime>2017-11-04T23:00:00Z</vt:filetime>
  </property>
  <property fmtid="{D5CDD505-2E9C-101B-9397-08002B2CF9AE}" pid="3" name="Document Type">
    <vt:lpwstr>HO - Handout / Presentation</vt:lpwstr>
  </property>
  <property fmtid="{D5CDD505-2E9C-101B-9397-08002B2CF9AE}" pid="4" name="ContentTypeId">
    <vt:lpwstr>0x01010062519C13F5234A43A6B360F5DBB76A87</vt:lpwstr>
  </property>
</Properties>
</file>