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embeddings/oleObject1.bin" ContentType="application/vnd.openxmlformats-officedocument.oleObject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8287" autoAdjust="0"/>
  </p:normalViewPr>
  <p:slideViewPr>
    <p:cSldViewPr>
      <p:cViewPr>
        <p:scale>
          <a:sx n="165" d="100"/>
          <a:sy n="165" d="100"/>
        </p:scale>
        <p:origin x="-728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8" Type="http://schemas.openxmlformats.org/officeDocument/2006/relationships/slide" Target="slides/slide7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7" Type="http://schemas.openxmlformats.org/officeDocument/2006/relationships/slide" Target="slides/slide6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8CF9-EB84-4947-B463-01C2BEB4FA86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D9C92-3DF0-4157-B0FE-4EF645478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6B465B-BFC5-4E6D-880D-72F707F8F23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2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0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69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88495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5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627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6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0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1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41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85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949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vmlDrawing" Target="../drawings/vmlDrawing1.vml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pn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6" name="Rectangle 826"/>
          <p:cNvSpPr>
            <a:spLocks noChangeArrowheads="1"/>
          </p:cNvSpPr>
          <p:nvPr userDrawn="1"/>
        </p:nvSpPr>
        <p:spPr bwMode="auto">
          <a:xfrm>
            <a:off x="623888" y="836613"/>
            <a:ext cx="8015287" cy="77787"/>
          </a:xfrm>
          <a:prstGeom prst="rect">
            <a:avLst/>
          </a:prstGeom>
          <a:solidFill>
            <a:srgbClr val="333399"/>
          </a:solidFill>
          <a:ln w="1905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/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540641" name="Rectangle 2017"/>
          <p:cNvSpPr>
            <a:spLocks noChangeArrowheads="1"/>
          </p:cNvSpPr>
          <p:nvPr userDrawn="1"/>
        </p:nvSpPr>
        <p:spPr bwMode="auto">
          <a:xfrm>
            <a:off x="8664575" y="6624638"/>
            <a:ext cx="320675" cy="234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5AF3677-625B-4832-9D6B-82B490883051}" type="slidenum">
              <a:rPr lang="en-US" sz="1000">
                <a:solidFill>
                  <a:srgbClr val="0000FF"/>
                </a:solidFill>
              </a:rPr>
              <a:pPr defTabSz="82073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>
              <a:solidFill>
                <a:srgbClr val="0000FF"/>
              </a:solidFill>
            </a:endParaRPr>
          </a:p>
        </p:txBody>
      </p:sp>
      <p:graphicFrame>
        <p:nvGraphicFramePr>
          <p:cNvPr id="1027" name="Object 2022"/>
          <p:cNvGraphicFramePr>
            <a:graphicFrameLocks noChangeAspect="1"/>
          </p:cNvGraphicFramePr>
          <p:nvPr/>
        </p:nvGraphicFramePr>
        <p:xfrm>
          <a:off x="228600" y="152400"/>
          <a:ext cx="24479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Bitmap Image" r:id="rId15" imgW="2448267" imgH="638264" progId="PBrush">
                  <p:embed/>
                </p:oleObj>
              </mc:Choice>
              <mc:Fallback>
                <p:oleObj name="Bitmap Image" r:id="rId15" imgW="2448267" imgH="638264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24479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18FF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" descr="part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276600" y="6477000"/>
            <a:ext cx="2590800" cy="34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170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30" name="Text Box 26"/>
          <p:cNvSpPr txBox="1">
            <a:spLocks noChangeArrowheads="1"/>
          </p:cNvSpPr>
          <p:nvPr/>
        </p:nvSpPr>
        <p:spPr bwMode="auto">
          <a:xfrm>
            <a:off x="381000" y="2438400"/>
            <a:ext cx="8305800" cy="477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Initial Thoughts on Event Sequences</a:t>
            </a:r>
            <a:endParaRPr lang="en-US" sz="25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22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Input to this presentation is the Erik’s ‘</a:t>
            </a:r>
            <a:r>
              <a:rPr lang="en-US" sz="2000" dirty="0"/>
              <a:t>Strawman of proposed event sequence structuring</a:t>
            </a:r>
            <a:r>
              <a:rPr lang="en-US" sz="2000" dirty="0" smtClean="0"/>
              <a:t>’ from 11 Oct 2017</a:t>
            </a:r>
          </a:p>
          <a:p>
            <a:r>
              <a:rPr lang="en-US" sz="2000" dirty="0" smtClean="0"/>
              <a:t>Still not too clear about the goal of Event Sequences</a:t>
            </a:r>
          </a:p>
          <a:p>
            <a:pPr lvl="1"/>
            <a:r>
              <a:rPr lang="en-US" sz="2000" dirty="0" smtClean="0"/>
              <a:t>Provide a common understanding for mission and network </a:t>
            </a:r>
            <a:r>
              <a:rPr lang="en-US" sz="2000" dirty="0" smtClean="0"/>
              <a:t>provider what shall </a:t>
            </a:r>
            <a:r>
              <a:rPr lang="en-US" sz="2000" smtClean="0"/>
              <a:t>happen during a pass</a:t>
            </a:r>
            <a:endParaRPr lang="en-US" sz="2000" dirty="0" smtClean="0"/>
          </a:p>
          <a:p>
            <a:pPr lvl="1"/>
            <a:r>
              <a:rPr lang="en-US" sz="2000" dirty="0" smtClean="0"/>
              <a:t>Support pass automation at the ground station?</a:t>
            </a:r>
          </a:p>
          <a:p>
            <a:pPr lvl="1"/>
            <a:r>
              <a:rPr lang="en-US" sz="2000" dirty="0" smtClean="0"/>
              <a:t>Mission specific ad-hoc actions (change bitrate) at defined intervals?</a:t>
            </a:r>
          </a:p>
          <a:p>
            <a:pPr lvl="1"/>
            <a:r>
              <a:rPr lang="en-US" sz="2000" dirty="0" smtClean="0"/>
              <a:t>X-support?</a:t>
            </a:r>
          </a:p>
          <a:p>
            <a:r>
              <a:rPr lang="en-US" sz="2000" dirty="0" smtClean="0"/>
              <a:t>Output seems to </a:t>
            </a:r>
            <a:r>
              <a:rPr lang="en-US" sz="2000" dirty="0" smtClean="0"/>
              <a:t>be ‘</a:t>
            </a:r>
            <a:r>
              <a:rPr lang="en-US" sz="2000" dirty="0" smtClean="0"/>
              <a:t>mission sequence’ </a:t>
            </a:r>
            <a:r>
              <a:rPr lang="en-US" sz="2000" dirty="0"/>
              <a:t>and (per carrier) </a:t>
            </a:r>
            <a:r>
              <a:rPr lang="en-US" sz="2000" dirty="0" smtClean="0"/>
              <a:t>a </a:t>
            </a:r>
            <a:r>
              <a:rPr lang="en-US" sz="2000" dirty="0" smtClean="0"/>
              <a:t>‘provider sequence’ – differences?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63445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Sates and 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Apparently the Event Sequences are representing sequences of states: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362200"/>
            <a:ext cx="6858000" cy="322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33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Formalize 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r>
              <a:rPr lang="en-US" dirty="0" smtClean="0"/>
              <a:t>If we know states we can model state machines</a:t>
            </a:r>
          </a:p>
          <a:p>
            <a:r>
              <a:rPr lang="en-US" dirty="0" smtClean="0"/>
              <a:t>What triggers state transitions?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096000" y="1371600"/>
            <a:ext cx="1612900" cy="2514600"/>
            <a:chOff x="6096000" y="1371600"/>
            <a:chExt cx="1612900" cy="2514600"/>
          </a:xfrm>
        </p:grpSpPr>
        <p:sp>
          <p:nvSpPr>
            <p:cNvPr id="4" name="Oval 3"/>
            <p:cNvSpPr/>
            <p:nvPr/>
          </p:nvSpPr>
          <p:spPr bwMode="auto">
            <a:xfrm>
              <a:off x="6096000" y="1371600"/>
              <a:ext cx="1600200" cy="990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ClrTx/>
                <a:buSzPct val="125000"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One-way tracking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6096000" y="2895600"/>
              <a:ext cx="1600200" cy="990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ClrTx/>
                <a:buSzPct val="125000"/>
                <a:buFontTx/>
                <a:buNone/>
                <a:tabLst/>
              </a:pPr>
              <a:r>
                <a:rPr lang="en-US" b="1" dirty="0" smtClean="0">
                  <a:latin typeface="Arial" charset="0"/>
                </a:rPr>
                <a:t>Two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-way tracking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Curved Connector 8"/>
            <p:cNvCxnSpPr>
              <a:stCxn id="4" idx="2"/>
              <a:endCxn id="5" idx="2"/>
            </p:cNvCxnSpPr>
            <p:nvPr/>
          </p:nvCxnSpPr>
          <p:spPr bwMode="auto">
            <a:xfrm rot="10800000" flipV="1">
              <a:off x="6096000" y="1866900"/>
              <a:ext cx="12700" cy="1524000"/>
            </a:xfrm>
            <a:prstGeom prst="curvedConnector3">
              <a:avLst>
                <a:gd name="adj1" fmla="val 3739394"/>
              </a:avLst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Curved Connector 11"/>
            <p:cNvCxnSpPr>
              <a:stCxn id="5" idx="6"/>
              <a:endCxn id="4" idx="6"/>
            </p:cNvCxnSpPr>
            <p:nvPr/>
          </p:nvCxnSpPr>
          <p:spPr bwMode="auto">
            <a:xfrm flipV="1">
              <a:off x="7696200" y="1866900"/>
              <a:ext cx="12700" cy="1524000"/>
            </a:xfrm>
            <a:prstGeom prst="curvedConnector3">
              <a:avLst>
                <a:gd name="adj1" fmla="val 4042425"/>
              </a:avLst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5334000" y="2362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29600" y="2438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Resource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use the Functional Resource Model (FRM) somehow in the context of Event Sequences?</a:t>
            </a:r>
          </a:p>
          <a:p>
            <a:r>
              <a:rPr lang="en-US" dirty="0" smtClean="0"/>
              <a:t>The FRM is an abstraction of ground equipment, in principle it can provide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bservable events (e.g. loss of lock, CLCW information)</a:t>
            </a:r>
          </a:p>
          <a:p>
            <a:pPr lvl="1"/>
            <a:r>
              <a:rPr lang="en-US" dirty="0" smtClean="0"/>
              <a:t>Directives to do something (e.g. start uplink)</a:t>
            </a:r>
          </a:p>
          <a:p>
            <a:pPr lvl="1"/>
            <a:r>
              <a:rPr lang="en-US" dirty="0" smtClean="0"/>
              <a:t>Parameters for monitoring</a:t>
            </a:r>
          </a:p>
          <a:p>
            <a:r>
              <a:rPr lang="en-US" dirty="0" smtClean="0"/>
              <a:t>Can we use the FRM ‘Vocabulary’ in terms of </a:t>
            </a:r>
          </a:p>
          <a:p>
            <a:pPr lvl="1"/>
            <a:r>
              <a:rPr lang="en-US" dirty="0" smtClean="0"/>
              <a:t>Events -&gt; Real Time Events / Predicted Events</a:t>
            </a:r>
          </a:p>
          <a:p>
            <a:pPr lvl="1"/>
            <a:r>
              <a:rPr lang="en-US" dirty="0" smtClean="0"/>
              <a:t>Directives -&gt; Real Time / Time Tagged </a:t>
            </a:r>
          </a:p>
        </p:txBody>
      </p:sp>
    </p:spTree>
    <p:extLst>
      <p:ext uri="{BB962C8B-B14F-4D97-AF65-F5344CB8AC3E}">
        <p14:creationId xmlns:p14="http://schemas.microsoft.com/office/powerpoint/2010/main" val="233467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an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6256" b="26256"/>
          <a:stretch>
            <a:fillRect/>
          </a:stretch>
        </p:blipFill>
        <p:spPr>
          <a:xfrm>
            <a:off x="1219200" y="1600200"/>
            <a:ext cx="6019800" cy="3310658"/>
          </a:xfrm>
        </p:spPr>
      </p:pic>
    </p:spTree>
    <p:extLst>
      <p:ext uri="{BB962C8B-B14F-4D97-AF65-F5344CB8AC3E}">
        <p14:creationId xmlns:p14="http://schemas.microsoft.com/office/powerpoint/2010/main" val="177069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2667000" y="1762780"/>
            <a:ext cx="1600200" cy="14478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Un-Locked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800600" y="1762780"/>
            <a:ext cx="1600200" cy="14478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400" b="1" dirty="0" smtClean="0">
                <a:latin typeface="Arial" charset="0"/>
              </a:rPr>
              <a:t>Return Carrier Locked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>
            <a:stCxn id="5" idx="6"/>
            <a:endCxn id="6" idx="2"/>
          </p:cNvCxnSpPr>
          <p:nvPr/>
        </p:nvCxnSpPr>
        <p:spPr bwMode="auto">
          <a:xfrm>
            <a:off x="4267200" y="2486680"/>
            <a:ext cx="533400" cy="0"/>
          </a:xfrm>
          <a:prstGeom prst="straightConnector1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810000" y="1076980"/>
            <a:ext cx="1249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FRM Event</a:t>
            </a:r>
          </a:p>
          <a:p>
            <a:r>
              <a:rPr lang="en-US" sz="1400" b="1" dirty="0" smtClean="0"/>
              <a:t>Carrier Lock</a:t>
            </a:r>
            <a:endParaRPr lang="en-US" sz="1400" b="1" dirty="0"/>
          </a:p>
        </p:txBody>
      </p:sp>
      <p:sp>
        <p:nvSpPr>
          <p:cNvPr id="17" name="Oval 16"/>
          <p:cNvSpPr/>
          <p:nvPr/>
        </p:nvSpPr>
        <p:spPr bwMode="auto">
          <a:xfrm>
            <a:off x="7010400" y="1762780"/>
            <a:ext cx="1600200" cy="14478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lang="en-US" sz="1400" b="1" dirty="0" smtClean="0">
                <a:latin typeface="Arial" charset="0"/>
              </a:rPr>
              <a:t>Data Transport</a:t>
            </a:r>
          </a:p>
        </p:txBody>
      </p:sp>
      <p:cxnSp>
        <p:nvCxnSpPr>
          <p:cNvPr id="19" name="Straight Arrow Connector 18"/>
          <p:cNvCxnSpPr>
            <a:stCxn id="6" idx="6"/>
            <a:endCxn id="17" idx="2"/>
          </p:cNvCxnSpPr>
          <p:nvPr/>
        </p:nvCxnSpPr>
        <p:spPr bwMode="auto">
          <a:xfrm>
            <a:off x="6400800" y="2486680"/>
            <a:ext cx="609600" cy="0"/>
          </a:xfrm>
          <a:prstGeom prst="straightConnector1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096000" y="1076980"/>
            <a:ext cx="1202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FRM Event</a:t>
            </a:r>
          </a:p>
          <a:p>
            <a:r>
              <a:rPr lang="en-US" sz="1400" b="1" dirty="0" smtClean="0"/>
              <a:t>Frame Sync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00600" y="3896380"/>
            <a:ext cx="3437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FRM Directive </a:t>
            </a:r>
            <a:r>
              <a:rPr lang="en-US" sz="1400" dirty="0" smtClean="0"/>
              <a:t>(time tagged or real time)</a:t>
            </a:r>
          </a:p>
          <a:p>
            <a:r>
              <a:rPr lang="en-US" sz="1400" b="1" dirty="0" smtClean="0"/>
              <a:t>Change </a:t>
            </a:r>
            <a:r>
              <a:rPr lang="en-US" sz="1400" b="1" dirty="0" err="1" smtClean="0"/>
              <a:t>Symbolrate</a:t>
            </a:r>
            <a:endParaRPr lang="en-US" sz="1400" b="1" dirty="0"/>
          </a:p>
        </p:txBody>
      </p:sp>
      <p:cxnSp>
        <p:nvCxnSpPr>
          <p:cNvPr id="38" name="Curved Connector 37"/>
          <p:cNvCxnSpPr>
            <a:stCxn id="17" idx="4"/>
            <a:endCxn id="5" idx="4"/>
          </p:cNvCxnSpPr>
          <p:nvPr/>
        </p:nvCxnSpPr>
        <p:spPr bwMode="auto">
          <a:xfrm rot="5400000">
            <a:off x="5638800" y="1038880"/>
            <a:ext cx="12700" cy="4343400"/>
          </a:xfrm>
          <a:prstGeom prst="curvedConnector3">
            <a:avLst>
              <a:gd name="adj1" fmla="val 5375756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096000" y="1447800"/>
            <a:ext cx="11173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[rate=high]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39000" y="2362200"/>
            <a:ext cx="11173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[rate=high]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953000" y="1292423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#2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39000" y="2372380"/>
            <a:ext cx="10376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[rate=low]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96000" y="1457980"/>
            <a:ext cx="10376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[rate=low]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76200" y="4648200"/>
            <a:ext cx="8610600" cy="1600200"/>
            <a:chOff x="76200" y="4800600"/>
            <a:chExt cx="8610600" cy="1600200"/>
          </a:xfrm>
        </p:grpSpPr>
        <p:sp>
          <p:nvSpPr>
            <p:cNvPr id="46" name="Hexagon 45"/>
            <p:cNvSpPr/>
            <p:nvPr/>
          </p:nvSpPr>
          <p:spPr bwMode="auto">
            <a:xfrm>
              <a:off x="76200" y="5791200"/>
              <a:ext cx="1143000" cy="609600"/>
            </a:xfrm>
            <a:prstGeom prst="hexagon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r>
                <a:rPr lang="en-US" sz="1200" dirty="0">
                  <a:latin typeface="Arial" charset="0"/>
                </a:rPr>
                <a:t>Un-Locked</a:t>
              </a:r>
            </a:p>
          </p:txBody>
        </p:sp>
        <p:sp>
          <p:nvSpPr>
            <p:cNvPr id="47" name="Hexagon 46"/>
            <p:cNvSpPr/>
            <p:nvPr/>
          </p:nvSpPr>
          <p:spPr bwMode="auto">
            <a:xfrm>
              <a:off x="1219200" y="5791200"/>
              <a:ext cx="1219200" cy="609600"/>
            </a:xfrm>
            <a:prstGeom prst="hexagon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r>
                <a:rPr lang="en-US" sz="1200" dirty="0" smtClean="0">
                  <a:latin typeface="Arial" charset="0"/>
                </a:rPr>
                <a:t>Return Carrier Locked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48" name="Hexagon 47"/>
            <p:cNvSpPr/>
            <p:nvPr/>
          </p:nvSpPr>
          <p:spPr bwMode="auto">
            <a:xfrm>
              <a:off x="2438400" y="5791200"/>
              <a:ext cx="1676400" cy="609600"/>
            </a:xfrm>
            <a:prstGeom prst="hexagon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r>
                <a:rPr lang="en-US" sz="1200" dirty="0" smtClean="0">
                  <a:latin typeface="Arial" charset="0"/>
                </a:rPr>
                <a:t>Data Transport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r>
                <a:rPr lang="en-US" sz="1200" dirty="0" smtClean="0">
                  <a:solidFill>
                    <a:srgbClr val="0B52FC"/>
                  </a:solidFill>
                  <a:latin typeface="Arial" charset="0"/>
                </a:rPr>
                <a:t>[rate = low]</a:t>
              </a:r>
              <a:endParaRPr lang="en-US" sz="1200" dirty="0">
                <a:solidFill>
                  <a:srgbClr val="0B52FC"/>
                </a:solidFill>
                <a:latin typeface="Arial" charset="0"/>
              </a:endParaRPr>
            </a:p>
          </p:txBody>
        </p:sp>
        <p:sp>
          <p:nvSpPr>
            <p:cNvPr id="51" name="Hexagon 50"/>
            <p:cNvSpPr/>
            <p:nvPr/>
          </p:nvSpPr>
          <p:spPr bwMode="auto">
            <a:xfrm>
              <a:off x="6400800" y="5791200"/>
              <a:ext cx="2286000" cy="609600"/>
            </a:xfrm>
            <a:prstGeom prst="hexagon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r>
                <a:rPr lang="en-US" sz="1200" dirty="0" smtClean="0">
                  <a:latin typeface="Arial" charset="0"/>
                </a:rPr>
                <a:t>Data Transport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r>
                <a:rPr lang="en-US" sz="1200" dirty="0">
                  <a:solidFill>
                    <a:srgbClr val="FF0000"/>
                  </a:solidFill>
                  <a:latin typeface="Arial" charset="0"/>
                </a:rPr>
                <a:t>[rate </a:t>
              </a:r>
              <a:r>
                <a:rPr lang="en-US" sz="1200" dirty="0" smtClean="0">
                  <a:solidFill>
                    <a:srgbClr val="FF0000"/>
                  </a:solidFill>
                  <a:latin typeface="Arial" charset="0"/>
                </a:rPr>
                <a:t>= high]</a:t>
              </a:r>
              <a:endParaRPr lang="en-US" sz="12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52" name="Hexagon 51"/>
            <p:cNvSpPr/>
            <p:nvPr/>
          </p:nvSpPr>
          <p:spPr bwMode="auto">
            <a:xfrm>
              <a:off x="4114800" y="5791200"/>
              <a:ext cx="1295400" cy="609600"/>
            </a:xfrm>
            <a:prstGeom prst="hexagon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r>
                <a:rPr lang="en-US" sz="1200" dirty="0">
                  <a:latin typeface="Arial" charset="0"/>
                </a:rPr>
                <a:t>Un-Locked</a:t>
              </a:r>
            </a:p>
          </p:txBody>
        </p:sp>
        <p:sp>
          <p:nvSpPr>
            <p:cNvPr id="53" name="Hexagon 52"/>
            <p:cNvSpPr/>
            <p:nvPr/>
          </p:nvSpPr>
          <p:spPr bwMode="auto">
            <a:xfrm>
              <a:off x="5410200" y="5791200"/>
              <a:ext cx="990600" cy="609600"/>
            </a:xfrm>
            <a:prstGeom prst="hexagon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r>
                <a:rPr lang="en-US" sz="1200" dirty="0" smtClean="0">
                  <a:latin typeface="Arial" charset="0"/>
                </a:rPr>
                <a:t>Return Carrier Locked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8600" y="4800600"/>
              <a:ext cx="35412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State sequence (Time Domain)</a:t>
              </a:r>
              <a:endParaRPr lang="en-US" b="1" dirty="0"/>
            </a:p>
          </p:txBody>
        </p:sp>
        <p:sp>
          <p:nvSpPr>
            <p:cNvPr id="60" name="Down Arrow Callout 59"/>
            <p:cNvSpPr/>
            <p:nvPr/>
          </p:nvSpPr>
          <p:spPr bwMode="auto">
            <a:xfrm>
              <a:off x="685800" y="5334000"/>
              <a:ext cx="1066800" cy="685800"/>
            </a:xfrm>
            <a:prstGeom prst="downArrowCallout">
              <a:avLst>
                <a:gd name="adj1" fmla="val 23064"/>
                <a:gd name="adj2" fmla="val 11532"/>
                <a:gd name="adj3" fmla="val 26122"/>
                <a:gd name="adj4" fmla="val 53474"/>
              </a:avLst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ClrTx/>
                <a:buSzPct val="125000"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Carrier</a:t>
              </a:r>
              <a:r>
                <a:rPr kumimoji="0" lang="en-US" sz="12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Lock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Down Arrow Callout 61"/>
            <p:cNvSpPr/>
            <p:nvPr/>
          </p:nvSpPr>
          <p:spPr bwMode="auto">
            <a:xfrm>
              <a:off x="1905000" y="5334000"/>
              <a:ext cx="1066800" cy="685800"/>
            </a:xfrm>
            <a:prstGeom prst="downArrowCallout">
              <a:avLst>
                <a:gd name="adj1" fmla="val 23064"/>
                <a:gd name="adj2" fmla="val 11532"/>
                <a:gd name="adj3" fmla="val 26122"/>
                <a:gd name="adj4" fmla="val 53474"/>
              </a:avLst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ClrTx/>
                <a:buSzPct val="125000"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Frame Sync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Down Arrow Callout 62"/>
            <p:cNvSpPr/>
            <p:nvPr/>
          </p:nvSpPr>
          <p:spPr bwMode="auto">
            <a:xfrm>
              <a:off x="4953000" y="5334000"/>
              <a:ext cx="914400" cy="685800"/>
            </a:xfrm>
            <a:prstGeom prst="downArrowCallout">
              <a:avLst>
                <a:gd name="adj1" fmla="val 23064"/>
                <a:gd name="adj2" fmla="val 11532"/>
                <a:gd name="adj3" fmla="val 26122"/>
                <a:gd name="adj4" fmla="val 53474"/>
              </a:avLst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ClrTx/>
                <a:buSzPct val="125000"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Carrier Lock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Down Arrow Callout 63"/>
            <p:cNvSpPr/>
            <p:nvPr/>
          </p:nvSpPr>
          <p:spPr bwMode="auto">
            <a:xfrm>
              <a:off x="5943600" y="5334000"/>
              <a:ext cx="914400" cy="685800"/>
            </a:xfrm>
            <a:prstGeom prst="downArrowCallout">
              <a:avLst>
                <a:gd name="adj1" fmla="val 23064"/>
                <a:gd name="adj2" fmla="val 11532"/>
                <a:gd name="adj3" fmla="val 26122"/>
                <a:gd name="adj4" fmla="val 53474"/>
              </a:avLst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ClrTx/>
                <a:buSzPct val="125000"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Frame Sync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Down Arrow Callout 65"/>
            <p:cNvSpPr/>
            <p:nvPr/>
          </p:nvSpPr>
          <p:spPr bwMode="auto">
            <a:xfrm>
              <a:off x="3429000" y="5334000"/>
              <a:ext cx="1371600" cy="685800"/>
            </a:xfrm>
            <a:prstGeom prst="downArrowCallout">
              <a:avLst>
                <a:gd name="adj1" fmla="val 23064"/>
                <a:gd name="adj2" fmla="val 11532"/>
                <a:gd name="adj3" fmla="val 26122"/>
                <a:gd name="adj4" fmla="val 53474"/>
              </a:avLst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ClrTx/>
                <a:buSzPct val="125000"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Directive Change</a:t>
              </a:r>
              <a:r>
                <a:rPr kumimoji="0" lang="en-US" sz="12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Symbol Rate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52400" y="990600"/>
            <a:ext cx="1736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State Machine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634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/>
      <p:bldP spid="17" grpId="0" animBg="1"/>
      <p:bldP spid="22" grpId="0"/>
      <p:bldP spid="34" grpId="0"/>
      <p:bldP spid="41" grpId="0"/>
      <p:bldP spid="43" grpId="0"/>
      <p:bldP spid="44" grpId="0"/>
      <p:bldP spid="57" grpId="1"/>
      <p:bldP spid="57" grpId="2"/>
      <p:bldP spid="58" grpId="2"/>
      <p:bldP spid="58" grpId="3"/>
      <p:bldP spid="58" grpId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events and states occur in two flavors</a:t>
            </a:r>
          </a:p>
          <a:p>
            <a:pPr lvl="1"/>
            <a:r>
              <a:rPr lang="en-US" dirty="0" smtClean="0"/>
              <a:t>Predicted</a:t>
            </a:r>
          </a:p>
          <a:p>
            <a:pPr lvl="1"/>
            <a:r>
              <a:rPr lang="en-US" dirty="0" err="1" smtClean="0"/>
              <a:t>Realtime</a:t>
            </a:r>
            <a:endParaRPr lang="en-US" dirty="0" smtClean="0"/>
          </a:p>
          <a:p>
            <a:r>
              <a:rPr lang="en-US" dirty="0" smtClean="0"/>
              <a:t>At pass execution time they should ‘match’ with some margin. If FRM concepts are used we can use</a:t>
            </a:r>
          </a:p>
          <a:p>
            <a:pPr lvl="1"/>
            <a:r>
              <a:rPr lang="en-US" dirty="0" smtClean="0"/>
              <a:t>MD-CSTS for Real Time Event Detection</a:t>
            </a:r>
          </a:p>
          <a:p>
            <a:pPr lvl="1"/>
            <a:r>
              <a:rPr lang="en-US" dirty="0" smtClean="0"/>
              <a:t>SC-CSTS for Directive Invocation (or time tagged)</a:t>
            </a:r>
          </a:p>
          <a:p>
            <a:r>
              <a:rPr lang="en-US" dirty="0" smtClean="0"/>
              <a:t>Can Event Sequences been seen as a layer on top of the FRM?</a:t>
            </a:r>
          </a:p>
          <a:p>
            <a:r>
              <a:rPr lang="en-US" dirty="0" smtClean="0"/>
              <a:t>If </a:t>
            </a:r>
            <a:r>
              <a:rPr lang="en-US" dirty="0"/>
              <a:t>we do *not* use the FRM vocabulary, how do MD-CSTS and SC-CSTS relate to Event Sequencing?</a:t>
            </a:r>
          </a:p>
          <a:p>
            <a:pPr marL="346075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55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969438-2042-43D3-B29D-33F14A7A17D0}"/>
</file>

<file path=customXml/itemProps2.xml><?xml version="1.0" encoding="utf-8"?>
<ds:datastoreItem xmlns:ds="http://schemas.openxmlformats.org/officeDocument/2006/customXml" ds:itemID="{7945687F-A995-4A76-AACF-EDA3F5A21FA6}"/>
</file>

<file path=customXml/itemProps3.xml><?xml version="1.0" encoding="utf-8"?>
<ds:datastoreItem xmlns:ds="http://schemas.openxmlformats.org/officeDocument/2006/customXml" ds:itemID="{4066CF46-103F-49F9-9DE7-EF439A9DB9B6}"/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415</Words>
  <Application>Microsoft Macintosh PowerPoint</Application>
  <PresentationFormat>On-screen Show (4:3)</PresentationFormat>
  <Paragraphs>67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TMOD Presentations</vt:lpstr>
      <vt:lpstr>Bitmap Image</vt:lpstr>
      <vt:lpstr>PowerPoint Presentation</vt:lpstr>
      <vt:lpstr>Context</vt:lpstr>
      <vt:lpstr>Sates and State Machines</vt:lpstr>
      <vt:lpstr>Formalize State Machines</vt:lpstr>
      <vt:lpstr>Functional Resource Model</vt:lpstr>
      <vt:lpstr>Try an Example</vt:lpstr>
      <vt:lpstr>Example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Holger Dreihahn</cp:lastModifiedBy>
  <cp:revision>109</cp:revision>
  <dcterms:created xsi:type="dcterms:W3CDTF">2014-03-29T15:59:08Z</dcterms:created>
  <dcterms:modified xsi:type="dcterms:W3CDTF">2017-11-08T07:56:32Z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