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embeddings/oleObject1.bin" ContentType="application/vnd.openxmlformats-officedocument.oleObject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1" r:id="rId6"/>
    <p:sldId id="264" r:id="rId7"/>
    <p:sldId id="263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72" autoAdjust="0"/>
    <p:restoredTop sz="98287" autoAdjust="0"/>
  </p:normalViewPr>
  <p:slideViewPr>
    <p:cSldViewPr>
      <p:cViewPr>
        <p:scale>
          <a:sx n="165" d="100"/>
          <a:sy n="165" d="100"/>
        </p:scale>
        <p:origin x="-728" y="3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viewProps" Target="viewProps.xml"/><Relationship Id="rId8" Type="http://schemas.openxmlformats.org/officeDocument/2006/relationships/slide" Target="slides/slide7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12" Type="http://schemas.openxmlformats.org/officeDocument/2006/relationships/presProps" Target="presProps.xml"/><Relationship Id="rId7" Type="http://schemas.openxmlformats.org/officeDocument/2006/relationships/slide" Target="slides/slide6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1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1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908CF9-EB84-4947-B463-01C2BEB4FA86}" type="datetimeFigureOut">
              <a:rPr lang="en-US" smtClean="0"/>
              <a:t>07/11/17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9D9C92-3DF0-4157-B0FE-4EF645478C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9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86B465B-BFC5-4E6D-880D-72F707F8F238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22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308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7697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2884950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850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76275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465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607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618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8410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63858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39492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vmlDrawing" Target="../drawings/vmlDrawing1.vml"/><Relationship Id="rId15" Type="http://schemas.openxmlformats.org/officeDocument/2006/relationships/oleObject" Target="../embeddings/oleObject1.bin"/><Relationship Id="rId16" Type="http://schemas.openxmlformats.org/officeDocument/2006/relationships/image" Target="../media/image1.png"/><Relationship Id="rId17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426" name="Rectangle 826"/>
          <p:cNvSpPr>
            <a:spLocks noChangeArrowheads="1"/>
          </p:cNvSpPr>
          <p:nvPr userDrawn="1"/>
        </p:nvSpPr>
        <p:spPr bwMode="auto">
          <a:xfrm>
            <a:off x="623888" y="836613"/>
            <a:ext cx="8015287" cy="77787"/>
          </a:xfrm>
          <a:prstGeom prst="rect">
            <a:avLst/>
          </a:prstGeom>
          <a:solidFill>
            <a:srgbClr val="333399"/>
          </a:solidFill>
          <a:ln w="19050">
            <a:solidFill>
              <a:srgbClr val="333399"/>
            </a:solidFill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SzPct val="125000"/>
              <a:defRPr/>
            </a:pPr>
            <a:endParaRPr lang="en-US" b="1">
              <a:solidFill>
                <a:srgbClr val="000000"/>
              </a:solidFill>
            </a:endParaRPr>
          </a:p>
        </p:txBody>
      </p:sp>
      <p:sp>
        <p:nvSpPr>
          <p:cNvPr id="540641" name="Rectangle 2017"/>
          <p:cNvSpPr>
            <a:spLocks noChangeArrowheads="1"/>
          </p:cNvSpPr>
          <p:nvPr userDrawn="1"/>
        </p:nvSpPr>
        <p:spPr bwMode="auto">
          <a:xfrm>
            <a:off x="8664575" y="6624638"/>
            <a:ext cx="320675" cy="2349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82058" tIns="41029" rIns="82058" bIns="41029">
            <a:spAutoFit/>
          </a:bodyPr>
          <a:lstStyle/>
          <a:p>
            <a:pPr defTabSz="820738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55AF3677-625B-4832-9D6B-82B490883051}" type="slidenum">
              <a:rPr lang="en-US" sz="1000">
                <a:solidFill>
                  <a:srgbClr val="0000FF"/>
                </a:solidFill>
              </a:rPr>
              <a:pPr defTabSz="820738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1000">
              <a:solidFill>
                <a:srgbClr val="0000FF"/>
              </a:solidFill>
            </a:endParaRPr>
          </a:p>
        </p:txBody>
      </p:sp>
      <p:graphicFrame>
        <p:nvGraphicFramePr>
          <p:cNvPr id="1027" name="Object 2022"/>
          <p:cNvGraphicFramePr>
            <a:graphicFrameLocks noChangeAspect="1"/>
          </p:cNvGraphicFramePr>
          <p:nvPr/>
        </p:nvGraphicFramePr>
        <p:xfrm>
          <a:off x="228600" y="152400"/>
          <a:ext cx="2447925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8" name="Bitmap Image" r:id="rId15" imgW="2448267" imgH="638264" progId="PBrush">
                  <p:embed/>
                </p:oleObj>
              </mc:Choice>
              <mc:Fallback>
                <p:oleObj name="Bitmap Image" r:id="rId15" imgW="2448267" imgH="638264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52400"/>
                        <a:ext cx="2447925" cy="63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618FFD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91919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1" descr="part1"/>
          <p:cNvPicPr>
            <a:picLocks noChangeAspect="1" noChangeArrowheads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3276600" y="6477000"/>
            <a:ext cx="2590800" cy="341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71704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hlink"/>
          </a:solidFill>
          <a:latin typeface="Arial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hlink"/>
          </a:solidFill>
          <a:latin typeface="Arial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hlink"/>
          </a:solidFill>
          <a:latin typeface="Arial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hlink"/>
          </a:solidFill>
          <a:latin typeface="Arial" charset="0"/>
        </a:defRPr>
      </a:lvl5pPr>
      <a:lvl6pPr marL="4572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hlink"/>
          </a:solidFill>
          <a:latin typeface="Arial" charset="0"/>
        </a:defRPr>
      </a:lvl6pPr>
      <a:lvl7pPr marL="9144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hlink"/>
          </a:solidFill>
          <a:latin typeface="Arial" charset="0"/>
        </a:defRPr>
      </a:lvl7pPr>
      <a:lvl8pPr marL="13716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hlink"/>
          </a:solidFill>
          <a:latin typeface="Arial" charset="0"/>
        </a:defRPr>
      </a:lvl8pPr>
      <a:lvl9pPr marL="18288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hlink"/>
          </a:solidFill>
          <a:latin typeface="Arial" charset="0"/>
        </a:defRPr>
      </a:lvl9pPr>
    </p:titleStyle>
    <p:bodyStyle>
      <a:lvl1pPr marL="230188" indent="-230188" algn="l" rtl="0" eaLnBrk="0" fontAlgn="base" hangingPunct="0">
        <a:lnSpc>
          <a:spcPct val="80000"/>
        </a:lnSpc>
        <a:spcBef>
          <a:spcPct val="10000"/>
        </a:spcBef>
        <a:spcAft>
          <a:spcPct val="10000"/>
        </a:spcAft>
        <a:buSzPct val="125000"/>
        <a:buChar char="•"/>
        <a:defRPr sz="2500" b="1">
          <a:solidFill>
            <a:schemeClr val="tx1"/>
          </a:solidFill>
          <a:latin typeface="+mn-lt"/>
          <a:ea typeface="+mn-ea"/>
          <a:cs typeface="+mn-cs"/>
        </a:defRPr>
      </a:lvl1pPr>
      <a:lvl2pPr marL="568325" indent="-222250" algn="l" rtl="0" eaLnBrk="0" fontAlgn="base" hangingPunct="0">
        <a:lnSpc>
          <a:spcPct val="80000"/>
        </a:lnSpc>
        <a:spcBef>
          <a:spcPct val="10000"/>
        </a:spcBef>
        <a:spcAft>
          <a:spcPct val="10000"/>
        </a:spcAft>
        <a:buSzPct val="125000"/>
        <a:buChar char="•"/>
        <a:defRPr sz="2200" b="1">
          <a:solidFill>
            <a:schemeClr val="tx1"/>
          </a:solidFill>
          <a:latin typeface="+mn-lt"/>
        </a:defRPr>
      </a:lvl2pPr>
      <a:lvl3pPr marL="914400" indent="-231775" algn="l" rtl="0" eaLnBrk="0" fontAlgn="base" hangingPunct="0">
        <a:lnSpc>
          <a:spcPct val="80000"/>
        </a:lnSpc>
        <a:spcBef>
          <a:spcPct val="10000"/>
        </a:spcBef>
        <a:spcAft>
          <a:spcPct val="10000"/>
        </a:spcAft>
        <a:buSzPct val="125000"/>
        <a:buChar char="-"/>
        <a:defRPr b="1">
          <a:solidFill>
            <a:schemeClr val="tx1"/>
          </a:solidFill>
          <a:latin typeface="+mn-lt"/>
        </a:defRPr>
      </a:lvl3pPr>
      <a:lvl4pPr marL="1260475" indent="-231775" algn="l" rtl="0" eaLnBrk="0" fontAlgn="base" hangingPunct="0">
        <a:lnSpc>
          <a:spcPct val="80000"/>
        </a:lnSpc>
        <a:spcBef>
          <a:spcPct val="10000"/>
        </a:spcBef>
        <a:spcAft>
          <a:spcPct val="10000"/>
        </a:spcAft>
        <a:buSzPct val="125000"/>
        <a:buChar char="-"/>
        <a:defRPr b="1">
          <a:solidFill>
            <a:schemeClr val="tx1"/>
          </a:solidFill>
          <a:latin typeface="+mn-lt"/>
        </a:defRPr>
      </a:lvl4pPr>
      <a:lvl5pPr marL="1597025" indent="-220663" algn="l" rtl="0" eaLnBrk="0" fontAlgn="base" hangingPunct="0">
        <a:lnSpc>
          <a:spcPct val="80000"/>
        </a:lnSpc>
        <a:spcBef>
          <a:spcPct val="10000"/>
        </a:spcBef>
        <a:spcAft>
          <a:spcPct val="10000"/>
        </a:spcAft>
        <a:buSzPct val="125000"/>
        <a:buChar char="•"/>
        <a:defRPr b="1">
          <a:solidFill>
            <a:schemeClr val="tx1"/>
          </a:solidFill>
          <a:latin typeface="+mn-lt"/>
        </a:defRPr>
      </a:lvl5pPr>
      <a:lvl6pPr marL="2054225" indent="-220663" algn="l" rtl="0" eaLnBrk="0" fontAlgn="base" hangingPunct="0">
        <a:lnSpc>
          <a:spcPct val="80000"/>
        </a:lnSpc>
        <a:spcBef>
          <a:spcPct val="10000"/>
        </a:spcBef>
        <a:spcAft>
          <a:spcPct val="10000"/>
        </a:spcAft>
        <a:buSzPct val="125000"/>
        <a:buChar char="•"/>
        <a:defRPr b="1">
          <a:solidFill>
            <a:schemeClr val="tx1"/>
          </a:solidFill>
          <a:latin typeface="+mn-lt"/>
        </a:defRPr>
      </a:lvl6pPr>
      <a:lvl7pPr marL="2511425" indent="-220663" algn="l" rtl="0" eaLnBrk="0" fontAlgn="base" hangingPunct="0">
        <a:lnSpc>
          <a:spcPct val="80000"/>
        </a:lnSpc>
        <a:spcBef>
          <a:spcPct val="10000"/>
        </a:spcBef>
        <a:spcAft>
          <a:spcPct val="10000"/>
        </a:spcAft>
        <a:buSzPct val="125000"/>
        <a:buChar char="•"/>
        <a:defRPr b="1">
          <a:solidFill>
            <a:schemeClr val="tx1"/>
          </a:solidFill>
          <a:latin typeface="+mn-lt"/>
        </a:defRPr>
      </a:lvl7pPr>
      <a:lvl8pPr marL="2968625" indent="-220663" algn="l" rtl="0" eaLnBrk="0" fontAlgn="base" hangingPunct="0">
        <a:lnSpc>
          <a:spcPct val="80000"/>
        </a:lnSpc>
        <a:spcBef>
          <a:spcPct val="10000"/>
        </a:spcBef>
        <a:spcAft>
          <a:spcPct val="10000"/>
        </a:spcAft>
        <a:buSzPct val="125000"/>
        <a:buChar char="•"/>
        <a:defRPr b="1">
          <a:solidFill>
            <a:schemeClr val="tx1"/>
          </a:solidFill>
          <a:latin typeface="+mn-lt"/>
        </a:defRPr>
      </a:lvl8pPr>
      <a:lvl9pPr marL="3425825" indent="-220663" algn="l" rtl="0" eaLnBrk="0" fontAlgn="base" hangingPunct="0">
        <a:lnSpc>
          <a:spcPct val="80000"/>
        </a:lnSpc>
        <a:spcBef>
          <a:spcPct val="10000"/>
        </a:spcBef>
        <a:spcAft>
          <a:spcPct val="10000"/>
        </a:spcAft>
        <a:buSzPct val="125000"/>
        <a:buChar char="•"/>
        <a:defRPr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530" name="Text Box 26"/>
          <p:cNvSpPr txBox="1">
            <a:spLocks noChangeArrowheads="1"/>
          </p:cNvSpPr>
          <p:nvPr/>
        </p:nvSpPr>
        <p:spPr bwMode="auto">
          <a:xfrm>
            <a:off x="381000" y="2438400"/>
            <a:ext cx="8305800" cy="4770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29" tIns="45714" rIns="91429" bIns="45714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500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Initial Thoughts on Event Sequences</a:t>
            </a:r>
            <a:endParaRPr lang="en-US" sz="2500" b="1" dirty="0">
              <a:solidFill>
                <a:srgbClr val="3333CC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472223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Input to this presentation is the Erik’s ‘</a:t>
            </a:r>
            <a:r>
              <a:rPr lang="en-US" sz="2000" dirty="0"/>
              <a:t>Strawman of proposed event sequence structuring</a:t>
            </a:r>
            <a:r>
              <a:rPr lang="en-US" sz="2000" dirty="0" smtClean="0"/>
              <a:t>’ from 11 Oct 2017</a:t>
            </a:r>
          </a:p>
          <a:p>
            <a:r>
              <a:rPr lang="en-US" sz="2000" dirty="0" smtClean="0"/>
              <a:t>Still not too clear about the goal of Event Sequences</a:t>
            </a:r>
          </a:p>
          <a:p>
            <a:pPr lvl="1"/>
            <a:r>
              <a:rPr lang="en-US" sz="2000" dirty="0" smtClean="0"/>
              <a:t>Provide a common understanding for mission and network </a:t>
            </a:r>
            <a:r>
              <a:rPr lang="en-US" sz="2000" dirty="0" smtClean="0"/>
              <a:t>provider what shall </a:t>
            </a:r>
            <a:r>
              <a:rPr lang="en-US" sz="2000" smtClean="0"/>
              <a:t>happen during a pass</a:t>
            </a:r>
            <a:endParaRPr lang="en-US" sz="2000" dirty="0" smtClean="0"/>
          </a:p>
          <a:p>
            <a:pPr lvl="1"/>
            <a:r>
              <a:rPr lang="en-US" sz="2000" dirty="0" smtClean="0"/>
              <a:t>Support pass automation at the ground station?</a:t>
            </a:r>
          </a:p>
          <a:p>
            <a:pPr lvl="1"/>
            <a:r>
              <a:rPr lang="en-US" sz="2000" dirty="0" smtClean="0"/>
              <a:t>Mission specific ad-hoc actions (change bitrate) at defined intervals?</a:t>
            </a:r>
          </a:p>
          <a:p>
            <a:pPr lvl="1"/>
            <a:r>
              <a:rPr lang="en-US" sz="2000" dirty="0" smtClean="0"/>
              <a:t>X-support?</a:t>
            </a:r>
          </a:p>
          <a:p>
            <a:r>
              <a:rPr lang="en-US" sz="2000" dirty="0" smtClean="0"/>
              <a:t>Output seems to </a:t>
            </a:r>
            <a:r>
              <a:rPr lang="en-US" sz="2000" dirty="0" smtClean="0"/>
              <a:t>be ‘</a:t>
            </a:r>
            <a:r>
              <a:rPr lang="en-US" sz="2000" dirty="0" smtClean="0"/>
              <a:t>mission sequence’ </a:t>
            </a:r>
            <a:r>
              <a:rPr lang="en-US" sz="2000" dirty="0"/>
              <a:t>and (per carrier) </a:t>
            </a:r>
            <a:r>
              <a:rPr lang="en-US" sz="2000" dirty="0" smtClean="0"/>
              <a:t>a </a:t>
            </a:r>
            <a:r>
              <a:rPr lang="en-US" sz="2000" dirty="0" smtClean="0"/>
              <a:t>‘provider sequence’ – differences?</a:t>
            </a:r>
          </a:p>
          <a:p>
            <a:pPr marL="0" indent="0">
              <a:buNone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6634458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Sates and State Machines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Apparently the Event Sequences are representing sequences of states: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2362200"/>
            <a:ext cx="6858000" cy="3220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5339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Formalize State Machines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581400" cy="4525963"/>
          </a:xfrm>
        </p:spPr>
        <p:txBody>
          <a:bodyPr/>
          <a:lstStyle/>
          <a:p>
            <a:r>
              <a:rPr lang="en-US" dirty="0" smtClean="0"/>
              <a:t>If we know states we can model state machines</a:t>
            </a:r>
          </a:p>
          <a:p>
            <a:r>
              <a:rPr lang="en-US" dirty="0" smtClean="0"/>
              <a:t>What triggers state transitions?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6096000" y="1371600"/>
            <a:ext cx="1612900" cy="2514600"/>
            <a:chOff x="6096000" y="1371600"/>
            <a:chExt cx="1612900" cy="2514600"/>
          </a:xfrm>
        </p:grpSpPr>
        <p:sp>
          <p:nvSpPr>
            <p:cNvPr id="4" name="Oval 3"/>
            <p:cNvSpPr/>
            <p:nvPr/>
          </p:nvSpPr>
          <p:spPr bwMode="auto">
            <a:xfrm>
              <a:off x="6096000" y="1371600"/>
              <a:ext cx="1600200" cy="990600"/>
            </a:xfrm>
            <a:prstGeom prst="ellipse">
              <a:avLst/>
            </a:prstGeom>
            <a:solidFill>
              <a:srgbClr val="FFFFFF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10000"/>
                </a:spcAft>
                <a:buClrTx/>
                <a:buSzPct val="125000"/>
                <a:buFontTx/>
                <a:buNone/>
                <a:tabLst/>
              </a:pPr>
              <a:r>
                <a: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One-way tracking</a:t>
              </a: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" name="Oval 4"/>
            <p:cNvSpPr/>
            <p:nvPr/>
          </p:nvSpPr>
          <p:spPr bwMode="auto">
            <a:xfrm>
              <a:off x="6096000" y="2895600"/>
              <a:ext cx="1600200" cy="990600"/>
            </a:xfrm>
            <a:prstGeom prst="ellipse">
              <a:avLst/>
            </a:prstGeom>
            <a:solidFill>
              <a:srgbClr val="FFFFFF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10000"/>
                </a:spcAft>
                <a:buClrTx/>
                <a:buSzPct val="125000"/>
                <a:buFontTx/>
                <a:buNone/>
                <a:tabLst/>
              </a:pPr>
              <a:r>
                <a:rPr lang="en-US" b="1" dirty="0" smtClean="0">
                  <a:latin typeface="Arial" charset="0"/>
                </a:rPr>
                <a:t>Two</a:t>
              </a:r>
              <a:r>
                <a: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-way tracking</a:t>
              </a: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9" name="Curved Connector 8"/>
            <p:cNvCxnSpPr>
              <a:stCxn id="4" idx="2"/>
              <a:endCxn id="5" idx="2"/>
            </p:cNvCxnSpPr>
            <p:nvPr/>
          </p:nvCxnSpPr>
          <p:spPr bwMode="auto">
            <a:xfrm rot="10800000" flipV="1">
              <a:off x="6096000" y="1866900"/>
              <a:ext cx="12700" cy="1524000"/>
            </a:xfrm>
            <a:prstGeom prst="curvedConnector3">
              <a:avLst>
                <a:gd name="adj1" fmla="val 3739394"/>
              </a:avLst>
            </a:prstGeom>
            <a:solidFill>
              <a:srgbClr val="FFFFFF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2" name="Curved Connector 11"/>
            <p:cNvCxnSpPr>
              <a:stCxn id="5" idx="6"/>
              <a:endCxn id="4" idx="6"/>
            </p:cNvCxnSpPr>
            <p:nvPr/>
          </p:nvCxnSpPr>
          <p:spPr bwMode="auto">
            <a:xfrm flipV="1">
              <a:off x="7696200" y="1866900"/>
              <a:ext cx="12700" cy="1524000"/>
            </a:xfrm>
            <a:prstGeom prst="curvedConnector3">
              <a:avLst>
                <a:gd name="adj1" fmla="val 4042425"/>
              </a:avLst>
            </a:prstGeom>
            <a:solidFill>
              <a:srgbClr val="FFFFFF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17" name="TextBox 16"/>
          <p:cNvSpPr txBox="1"/>
          <p:nvPr/>
        </p:nvSpPr>
        <p:spPr>
          <a:xfrm>
            <a:off x="5334000" y="23622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229600" y="24384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5002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7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 Resource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we use the Functional Resource Model (FRM) somehow in the context of Event Sequences?</a:t>
            </a:r>
          </a:p>
          <a:p>
            <a:r>
              <a:rPr lang="en-US" dirty="0" smtClean="0"/>
              <a:t>The FRM is an abstraction of ground equipment, in principle it can provide</a:t>
            </a:r>
          </a:p>
          <a:p>
            <a:pPr lvl="1"/>
            <a:r>
              <a:rPr lang="en-US" dirty="0"/>
              <a:t>O</a:t>
            </a:r>
            <a:r>
              <a:rPr lang="en-US" dirty="0" smtClean="0"/>
              <a:t>bservable events (e.g. loss of lock, CLCW information)</a:t>
            </a:r>
          </a:p>
          <a:p>
            <a:pPr lvl="1"/>
            <a:r>
              <a:rPr lang="en-US" dirty="0" smtClean="0"/>
              <a:t>Directives to do something (e.g. start uplink)</a:t>
            </a:r>
          </a:p>
          <a:p>
            <a:pPr lvl="1"/>
            <a:r>
              <a:rPr lang="en-US" dirty="0" smtClean="0"/>
              <a:t>Parameters for monitoring</a:t>
            </a:r>
          </a:p>
          <a:p>
            <a:r>
              <a:rPr lang="en-US" dirty="0" smtClean="0"/>
              <a:t>Can we use the FRM ‘Vocabulary’ in terms of </a:t>
            </a:r>
          </a:p>
          <a:p>
            <a:pPr lvl="1"/>
            <a:r>
              <a:rPr lang="en-US" dirty="0" smtClean="0"/>
              <a:t>Events -&gt; Real Time Events / Predicted Events</a:t>
            </a:r>
          </a:p>
          <a:p>
            <a:pPr lvl="1"/>
            <a:r>
              <a:rPr lang="en-US" dirty="0" smtClean="0"/>
              <a:t>Directives -&gt; Real Time / Time Tagged </a:t>
            </a:r>
          </a:p>
        </p:txBody>
      </p:sp>
    </p:spTree>
    <p:extLst>
      <p:ext uri="{BB962C8B-B14F-4D97-AF65-F5344CB8AC3E}">
        <p14:creationId xmlns:p14="http://schemas.microsoft.com/office/powerpoint/2010/main" val="23346779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Try an Example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t="26256" b="26256"/>
          <a:stretch>
            <a:fillRect/>
          </a:stretch>
        </p:blipFill>
        <p:spPr>
          <a:xfrm>
            <a:off x="1219200" y="1600200"/>
            <a:ext cx="6019800" cy="3310658"/>
          </a:xfrm>
        </p:spPr>
      </p:pic>
    </p:spTree>
    <p:extLst>
      <p:ext uri="{BB962C8B-B14F-4D97-AF65-F5344CB8AC3E}">
        <p14:creationId xmlns:p14="http://schemas.microsoft.com/office/powerpoint/2010/main" val="1770691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 bwMode="auto">
          <a:xfrm>
            <a:off x="2667000" y="1762780"/>
            <a:ext cx="1600200" cy="1447800"/>
          </a:xfrm>
          <a:prstGeom prst="ellipse">
            <a:avLst/>
          </a:prstGeom>
          <a:solidFill>
            <a:srgbClr val="FFFFF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ClrTx/>
              <a:buSzPct val="125000"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Un-Locked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4800600" y="1762780"/>
            <a:ext cx="1600200" cy="1447800"/>
          </a:xfrm>
          <a:prstGeom prst="ellipse">
            <a:avLst/>
          </a:prstGeom>
          <a:solidFill>
            <a:srgbClr val="FFFFF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ClrTx/>
              <a:buSzPct val="125000"/>
              <a:buFontTx/>
              <a:buNone/>
              <a:tabLst/>
            </a:pPr>
            <a:r>
              <a:rPr lang="en-US" sz="1400" b="1" dirty="0" smtClean="0">
                <a:latin typeface="Arial" charset="0"/>
              </a:rPr>
              <a:t>Return Carrier Locked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5" name="Straight Arrow Connector 14"/>
          <p:cNvCxnSpPr>
            <a:stCxn id="5" idx="6"/>
            <a:endCxn id="6" idx="2"/>
          </p:cNvCxnSpPr>
          <p:nvPr/>
        </p:nvCxnSpPr>
        <p:spPr bwMode="auto">
          <a:xfrm>
            <a:off x="4267200" y="2486680"/>
            <a:ext cx="533400" cy="0"/>
          </a:xfrm>
          <a:prstGeom prst="straightConnector1">
            <a:avLst/>
          </a:prstGeom>
          <a:solidFill>
            <a:srgbClr val="FFFFF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3810000" y="1076980"/>
            <a:ext cx="12490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FRM Event</a:t>
            </a:r>
          </a:p>
          <a:p>
            <a:r>
              <a:rPr lang="en-US" sz="1400" b="1" dirty="0" smtClean="0"/>
              <a:t>Carrier Lock</a:t>
            </a:r>
            <a:endParaRPr lang="en-US" sz="1400" b="1" dirty="0"/>
          </a:p>
        </p:txBody>
      </p:sp>
      <p:sp>
        <p:nvSpPr>
          <p:cNvPr id="17" name="Oval 16"/>
          <p:cNvSpPr/>
          <p:nvPr/>
        </p:nvSpPr>
        <p:spPr bwMode="auto">
          <a:xfrm>
            <a:off x="7010400" y="1762780"/>
            <a:ext cx="1600200" cy="1447800"/>
          </a:xfrm>
          <a:prstGeom prst="ellipse">
            <a:avLst/>
          </a:prstGeom>
          <a:solidFill>
            <a:srgbClr val="FFFFF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ClrTx/>
              <a:buSzPct val="125000"/>
              <a:buFontTx/>
              <a:buNone/>
              <a:tabLst/>
            </a:pPr>
            <a:r>
              <a:rPr lang="en-US" sz="1400" b="1" dirty="0" smtClean="0">
                <a:latin typeface="Arial" charset="0"/>
              </a:rPr>
              <a:t>Data Transport</a:t>
            </a:r>
          </a:p>
        </p:txBody>
      </p:sp>
      <p:cxnSp>
        <p:nvCxnSpPr>
          <p:cNvPr id="19" name="Straight Arrow Connector 18"/>
          <p:cNvCxnSpPr>
            <a:stCxn id="6" idx="6"/>
            <a:endCxn id="17" idx="2"/>
          </p:cNvCxnSpPr>
          <p:nvPr/>
        </p:nvCxnSpPr>
        <p:spPr bwMode="auto">
          <a:xfrm>
            <a:off x="6400800" y="2486680"/>
            <a:ext cx="609600" cy="0"/>
          </a:xfrm>
          <a:prstGeom prst="straightConnector1">
            <a:avLst/>
          </a:prstGeom>
          <a:solidFill>
            <a:srgbClr val="FFFFF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6096000" y="1076980"/>
            <a:ext cx="12025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FRM Event</a:t>
            </a:r>
          </a:p>
          <a:p>
            <a:r>
              <a:rPr lang="en-US" sz="1400" b="1" dirty="0" smtClean="0"/>
              <a:t>Frame Sync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800600" y="3896380"/>
            <a:ext cx="34373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FRM Directive </a:t>
            </a:r>
            <a:r>
              <a:rPr lang="en-US" sz="1400" dirty="0" smtClean="0"/>
              <a:t>(time tagged or real time)</a:t>
            </a:r>
          </a:p>
          <a:p>
            <a:r>
              <a:rPr lang="en-US" sz="1400" b="1" dirty="0" smtClean="0"/>
              <a:t>Change </a:t>
            </a:r>
            <a:r>
              <a:rPr lang="en-US" sz="1400" b="1" dirty="0" err="1" smtClean="0"/>
              <a:t>Symbolrate</a:t>
            </a:r>
            <a:endParaRPr lang="en-US" sz="1400" b="1" dirty="0"/>
          </a:p>
        </p:txBody>
      </p:sp>
      <p:cxnSp>
        <p:nvCxnSpPr>
          <p:cNvPr id="38" name="Curved Connector 37"/>
          <p:cNvCxnSpPr>
            <a:stCxn id="17" idx="4"/>
            <a:endCxn id="5" idx="4"/>
          </p:cNvCxnSpPr>
          <p:nvPr/>
        </p:nvCxnSpPr>
        <p:spPr bwMode="auto">
          <a:xfrm rot="5400000">
            <a:off x="5638800" y="1038880"/>
            <a:ext cx="12700" cy="4343400"/>
          </a:xfrm>
          <a:prstGeom prst="curvedConnector3">
            <a:avLst>
              <a:gd name="adj1" fmla="val 5375756"/>
            </a:avLst>
          </a:prstGeom>
          <a:solidFill>
            <a:srgbClr val="FFFFF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6096000" y="1447800"/>
            <a:ext cx="11173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[rate=high]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7239000" y="2362200"/>
            <a:ext cx="11173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[rate=high]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4953000" y="1292423"/>
            <a:ext cx="3843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#2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239000" y="2372380"/>
            <a:ext cx="10376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accent1">
                    <a:lumMod val="75000"/>
                  </a:schemeClr>
                </a:solidFill>
              </a:rPr>
              <a:t>[rate=low]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6096000" y="1457980"/>
            <a:ext cx="10376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</a:rPr>
              <a:t>[rate=low]</a:t>
            </a:r>
          </a:p>
        </p:txBody>
      </p:sp>
      <p:grpSp>
        <p:nvGrpSpPr>
          <p:cNvPr id="68" name="Group 67"/>
          <p:cNvGrpSpPr/>
          <p:nvPr/>
        </p:nvGrpSpPr>
        <p:grpSpPr>
          <a:xfrm>
            <a:off x="76200" y="4648200"/>
            <a:ext cx="8610600" cy="1600200"/>
            <a:chOff x="76200" y="4800600"/>
            <a:chExt cx="8610600" cy="1600200"/>
          </a:xfrm>
        </p:grpSpPr>
        <p:sp>
          <p:nvSpPr>
            <p:cNvPr id="46" name="Hexagon 45"/>
            <p:cNvSpPr/>
            <p:nvPr/>
          </p:nvSpPr>
          <p:spPr bwMode="auto">
            <a:xfrm>
              <a:off x="76200" y="5791200"/>
              <a:ext cx="1143000" cy="609600"/>
            </a:xfrm>
            <a:prstGeom prst="hexagon">
              <a:avLst/>
            </a:prstGeom>
            <a:solidFill>
              <a:srgbClr val="FFFFFF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10000"/>
                </a:spcAft>
                <a:buSzPct val="125000"/>
              </a:pPr>
              <a:r>
                <a:rPr lang="en-US" sz="1200" dirty="0">
                  <a:latin typeface="Arial" charset="0"/>
                </a:rPr>
                <a:t>Un-Locked</a:t>
              </a:r>
            </a:p>
          </p:txBody>
        </p:sp>
        <p:sp>
          <p:nvSpPr>
            <p:cNvPr id="47" name="Hexagon 46"/>
            <p:cNvSpPr/>
            <p:nvPr/>
          </p:nvSpPr>
          <p:spPr bwMode="auto">
            <a:xfrm>
              <a:off x="1219200" y="5791200"/>
              <a:ext cx="1219200" cy="609600"/>
            </a:xfrm>
            <a:prstGeom prst="hexagon">
              <a:avLst/>
            </a:prstGeom>
            <a:solidFill>
              <a:srgbClr val="FFFFFF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10000"/>
                </a:spcAft>
                <a:buSzPct val="125000"/>
              </a:pPr>
              <a:r>
                <a:rPr lang="en-US" sz="1200" dirty="0" smtClean="0">
                  <a:latin typeface="Arial" charset="0"/>
                </a:rPr>
                <a:t>Return Carrier Locked</a:t>
              </a:r>
              <a:endParaRPr lang="en-US" sz="1200" dirty="0">
                <a:latin typeface="Arial" charset="0"/>
              </a:endParaRPr>
            </a:p>
          </p:txBody>
        </p:sp>
        <p:sp>
          <p:nvSpPr>
            <p:cNvPr id="48" name="Hexagon 47"/>
            <p:cNvSpPr/>
            <p:nvPr/>
          </p:nvSpPr>
          <p:spPr bwMode="auto">
            <a:xfrm>
              <a:off x="2438400" y="5791200"/>
              <a:ext cx="1676400" cy="609600"/>
            </a:xfrm>
            <a:prstGeom prst="hexagon">
              <a:avLst/>
            </a:prstGeom>
            <a:solidFill>
              <a:srgbClr val="FFFFFF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10000"/>
                </a:spcAft>
                <a:buSzPct val="125000"/>
              </a:pPr>
              <a:r>
                <a:rPr lang="en-US" sz="1200" dirty="0" smtClean="0">
                  <a:latin typeface="Arial" charset="0"/>
                </a:rPr>
                <a:t>Data Transport</a:t>
              </a:r>
            </a:p>
            <a:p>
              <a:pPr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10000"/>
                </a:spcAft>
                <a:buSzPct val="125000"/>
              </a:pPr>
              <a:r>
                <a:rPr lang="en-US" sz="1200" dirty="0" smtClean="0">
                  <a:solidFill>
                    <a:srgbClr val="0B52FC"/>
                  </a:solidFill>
                  <a:latin typeface="Arial" charset="0"/>
                </a:rPr>
                <a:t>[rate = low]</a:t>
              </a:r>
              <a:endParaRPr lang="en-US" sz="1200" dirty="0">
                <a:solidFill>
                  <a:srgbClr val="0B52FC"/>
                </a:solidFill>
                <a:latin typeface="Arial" charset="0"/>
              </a:endParaRPr>
            </a:p>
          </p:txBody>
        </p:sp>
        <p:sp>
          <p:nvSpPr>
            <p:cNvPr id="51" name="Hexagon 50"/>
            <p:cNvSpPr/>
            <p:nvPr/>
          </p:nvSpPr>
          <p:spPr bwMode="auto">
            <a:xfrm>
              <a:off x="6400800" y="5791200"/>
              <a:ext cx="2286000" cy="609600"/>
            </a:xfrm>
            <a:prstGeom prst="hexagon">
              <a:avLst/>
            </a:prstGeom>
            <a:solidFill>
              <a:srgbClr val="FFFFFF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10000"/>
                </a:spcAft>
                <a:buSzPct val="125000"/>
              </a:pPr>
              <a:r>
                <a:rPr lang="en-US" sz="1200" dirty="0" smtClean="0">
                  <a:latin typeface="Arial" charset="0"/>
                </a:rPr>
                <a:t>Data Transport</a:t>
              </a:r>
            </a:p>
            <a:p>
              <a:pPr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10000"/>
                </a:spcAft>
                <a:buSzPct val="125000"/>
              </a:pPr>
              <a:r>
                <a:rPr lang="en-US" sz="1200" dirty="0">
                  <a:solidFill>
                    <a:srgbClr val="FF0000"/>
                  </a:solidFill>
                  <a:latin typeface="Arial" charset="0"/>
                </a:rPr>
                <a:t>[rate </a:t>
              </a:r>
              <a:r>
                <a:rPr lang="en-US" sz="1200" dirty="0" smtClean="0">
                  <a:solidFill>
                    <a:srgbClr val="FF0000"/>
                  </a:solidFill>
                  <a:latin typeface="Arial" charset="0"/>
                </a:rPr>
                <a:t>= high]</a:t>
              </a:r>
              <a:endParaRPr lang="en-US" sz="1200" dirty="0">
                <a:solidFill>
                  <a:srgbClr val="FF0000"/>
                </a:solidFill>
                <a:latin typeface="Arial" charset="0"/>
              </a:endParaRPr>
            </a:p>
          </p:txBody>
        </p:sp>
        <p:sp>
          <p:nvSpPr>
            <p:cNvPr id="52" name="Hexagon 51"/>
            <p:cNvSpPr/>
            <p:nvPr/>
          </p:nvSpPr>
          <p:spPr bwMode="auto">
            <a:xfrm>
              <a:off x="4114800" y="5791200"/>
              <a:ext cx="1295400" cy="609600"/>
            </a:xfrm>
            <a:prstGeom prst="hexagon">
              <a:avLst/>
            </a:prstGeom>
            <a:solidFill>
              <a:srgbClr val="FFFFFF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10000"/>
                </a:spcAft>
                <a:buSzPct val="125000"/>
              </a:pPr>
              <a:r>
                <a:rPr lang="en-US" sz="1200" dirty="0">
                  <a:latin typeface="Arial" charset="0"/>
                </a:rPr>
                <a:t>Un-Locked</a:t>
              </a:r>
            </a:p>
          </p:txBody>
        </p:sp>
        <p:sp>
          <p:nvSpPr>
            <p:cNvPr id="53" name="Hexagon 52"/>
            <p:cNvSpPr/>
            <p:nvPr/>
          </p:nvSpPr>
          <p:spPr bwMode="auto">
            <a:xfrm>
              <a:off x="5410200" y="5791200"/>
              <a:ext cx="990600" cy="609600"/>
            </a:xfrm>
            <a:prstGeom prst="hexagon">
              <a:avLst/>
            </a:prstGeom>
            <a:solidFill>
              <a:srgbClr val="FFFFFF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10000"/>
                </a:spcAft>
                <a:buSzPct val="125000"/>
              </a:pPr>
              <a:r>
                <a:rPr lang="en-US" sz="1200" dirty="0" smtClean="0">
                  <a:latin typeface="Arial" charset="0"/>
                </a:rPr>
                <a:t>Return Carrier Locked</a:t>
              </a:r>
              <a:endParaRPr lang="en-US" sz="1200" dirty="0">
                <a:latin typeface="Arial" charset="0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228600" y="4800600"/>
              <a:ext cx="35412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State sequence (Time Domain)</a:t>
              </a:r>
              <a:endParaRPr lang="en-US" b="1" dirty="0"/>
            </a:p>
          </p:txBody>
        </p:sp>
        <p:sp>
          <p:nvSpPr>
            <p:cNvPr id="60" name="Down Arrow Callout 59"/>
            <p:cNvSpPr/>
            <p:nvPr/>
          </p:nvSpPr>
          <p:spPr bwMode="auto">
            <a:xfrm>
              <a:off x="685800" y="5334000"/>
              <a:ext cx="1066800" cy="685800"/>
            </a:xfrm>
            <a:prstGeom prst="downArrowCallout">
              <a:avLst>
                <a:gd name="adj1" fmla="val 23064"/>
                <a:gd name="adj2" fmla="val 11532"/>
                <a:gd name="adj3" fmla="val 26122"/>
                <a:gd name="adj4" fmla="val 53474"/>
              </a:avLst>
            </a:prstGeom>
            <a:solidFill>
              <a:srgbClr val="FFFFFF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10000"/>
                </a:spcAft>
                <a:buClrTx/>
                <a:buSzPct val="125000"/>
                <a:buFontTx/>
                <a:buNone/>
                <a:tabLst/>
              </a:pPr>
              <a:r>
                <a:rPr kumimoji="0" lang="en-US" sz="12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Carrier</a:t>
              </a:r>
              <a:r>
                <a:rPr kumimoji="0" lang="en-US" sz="120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 </a:t>
              </a:r>
              <a:r>
                <a:rPr kumimoji="0" lang="en-US" sz="12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Lock</a:t>
              </a:r>
              <a:endParaRPr kumimoji="0" lang="en-US" sz="1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62" name="Down Arrow Callout 61"/>
            <p:cNvSpPr/>
            <p:nvPr/>
          </p:nvSpPr>
          <p:spPr bwMode="auto">
            <a:xfrm>
              <a:off x="1905000" y="5334000"/>
              <a:ext cx="1066800" cy="685800"/>
            </a:xfrm>
            <a:prstGeom prst="downArrowCallout">
              <a:avLst>
                <a:gd name="adj1" fmla="val 23064"/>
                <a:gd name="adj2" fmla="val 11532"/>
                <a:gd name="adj3" fmla="val 26122"/>
                <a:gd name="adj4" fmla="val 53474"/>
              </a:avLst>
            </a:prstGeom>
            <a:solidFill>
              <a:srgbClr val="FFFFFF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10000"/>
                </a:spcAft>
                <a:buClrTx/>
                <a:buSzPct val="125000"/>
                <a:buFontTx/>
                <a:buNone/>
                <a:tabLst/>
              </a:pPr>
              <a:r>
                <a:rPr kumimoji="0" lang="en-US" sz="12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Frame Sync</a:t>
              </a:r>
              <a:endParaRPr kumimoji="0" lang="en-US" sz="1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63" name="Down Arrow Callout 62"/>
            <p:cNvSpPr/>
            <p:nvPr/>
          </p:nvSpPr>
          <p:spPr bwMode="auto">
            <a:xfrm>
              <a:off x="4953000" y="5334000"/>
              <a:ext cx="914400" cy="685800"/>
            </a:xfrm>
            <a:prstGeom prst="downArrowCallout">
              <a:avLst>
                <a:gd name="adj1" fmla="val 23064"/>
                <a:gd name="adj2" fmla="val 11532"/>
                <a:gd name="adj3" fmla="val 26122"/>
                <a:gd name="adj4" fmla="val 53474"/>
              </a:avLst>
            </a:prstGeom>
            <a:solidFill>
              <a:srgbClr val="FFFFFF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10000"/>
                </a:spcAft>
                <a:buClrTx/>
                <a:buSzPct val="125000"/>
                <a:buFontTx/>
                <a:buNone/>
                <a:tabLst/>
              </a:pPr>
              <a:r>
                <a:rPr kumimoji="0" lang="en-US" sz="12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Carrier Lock</a:t>
              </a:r>
              <a:endParaRPr kumimoji="0" lang="en-US" sz="1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64" name="Down Arrow Callout 63"/>
            <p:cNvSpPr/>
            <p:nvPr/>
          </p:nvSpPr>
          <p:spPr bwMode="auto">
            <a:xfrm>
              <a:off x="5943600" y="5334000"/>
              <a:ext cx="914400" cy="685800"/>
            </a:xfrm>
            <a:prstGeom prst="downArrowCallout">
              <a:avLst>
                <a:gd name="adj1" fmla="val 23064"/>
                <a:gd name="adj2" fmla="val 11532"/>
                <a:gd name="adj3" fmla="val 26122"/>
                <a:gd name="adj4" fmla="val 53474"/>
              </a:avLst>
            </a:prstGeom>
            <a:solidFill>
              <a:srgbClr val="FFFFFF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10000"/>
                </a:spcAft>
                <a:buClrTx/>
                <a:buSzPct val="125000"/>
                <a:buFontTx/>
                <a:buNone/>
                <a:tabLst/>
              </a:pPr>
              <a:r>
                <a:rPr kumimoji="0" lang="en-US" sz="12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Frame Sync</a:t>
              </a:r>
              <a:endParaRPr kumimoji="0" lang="en-US" sz="1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66" name="Down Arrow Callout 65"/>
            <p:cNvSpPr/>
            <p:nvPr/>
          </p:nvSpPr>
          <p:spPr bwMode="auto">
            <a:xfrm>
              <a:off x="3429000" y="5334000"/>
              <a:ext cx="1371600" cy="685800"/>
            </a:xfrm>
            <a:prstGeom prst="downArrowCallout">
              <a:avLst>
                <a:gd name="adj1" fmla="val 23064"/>
                <a:gd name="adj2" fmla="val 11532"/>
                <a:gd name="adj3" fmla="val 26122"/>
                <a:gd name="adj4" fmla="val 53474"/>
              </a:avLst>
            </a:prstGeom>
            <a:solidFill>
              <a:srgbClr val="FFFFFF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10000"/>
                </a:spcAft>
                <a:buClrTx/>
                <a:buSzPct val="125000"/>
                <a:buFontTx/>
                <a:buNone/>
                <a:tabLst/>
              </a:pPr>
              <a:r>
                <a:rPr kumimoji="0" lang="en-US" sz="12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Directive Change</a:t>
              </a:r>
              <a:r>
                <a:rPr kumimoji="0" lang="en-US" sz="120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 Symbol Rate</a:t>
              </a:r>
              <a:endParaRPr kumimoji="0" lang="en-US" sz="1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67" name="TextBox 66"/>
          <p:cNvSpPr txBox="1"/>
          <p:nvPr/>
        </p:nvSpPr>
        <p:spPr>
          <a:xfrm>
            <a:off x="152400" y="990600"/>
            <a:ext cx="1736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State Machine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663446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3" presetClass="exit" presetSubtype="1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6" grpId="0"/>
      <p:bldP spid="17" grpId="0" animBg="1"/>
      <p:bldP spid="22" grpId="0"/>
      <p:bldP spid="34" grpId="0"/>
      <p:bldP spid="41" grpId="0"/>
      <p:bldP spid="43" grpId="0"/>
      <p:bldP spid="44" grpId="0"/>
      <p:bldP spid="57" grpId="1"/>
      <p:bldP spid="57" grpId="2"/>
      <p:bldP spid="58" grpId="2"/>
      <p:bldP spid="58" grpId="3"/>
      <p:bldP spid="58" grpId="4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events and states occur in two flavors</a:t>
            </a:r>
          </a:p>
          <a:p>
            <a:pPr lvl="1"/>
            <a:r>
              <a:rPr lang="en-US" dirty="0" smtClean="0"/>
              <a:t>Predicted</a:t>
            </a:r>
          </a:p>
          <a:p>
            <a:pPr lvl="1"/>
            <a:r>
              <a:rPr lang="en-US" dirty="0" err="1" smtClean="0"/>
              <a:t>Realtime</a:t>
            </a:r>
            <a:endParaRPr lang="en-US" dirty="0" smtClean="0"/>
          </a:p>
          <a:p>
            <a:r>
              <a:rPr lang="en-US" dirty="0" smtClean="0"/>
              <a:t>At pass execution time they should ‘match’ with some margin. If FRM concepts are used we can use</a:t>
            </a:r>
          </a:p>
          <a:p>
            <a:pPr lvl="1"/>
            <a:r>
              <a:rPr lang="en-US" dirty="0" smtClean="0"/>
              <a:t>MD-CSTS for Real Time Event Detection</a:t>
            </a:r>
          </a:p>
          <a:p>
            <a:pPr lvl="1"/>
            <a:r>
              <a:rPr lang="en-US" dirty="0" smtClean="0"/>
              <a:t>SC-CSTS for Directive Invocation (or time tagged)</a:t>
            </a:r>
          </a:p>
          <a:p>
            <a:r>
              <a:rPr lang="en-US" dirty="0" smtClean="0"/>
              <a:t>Can Event Sequences been seen as a layer on top of the FRM?</a:t>
            </a:r>
          </a:p>
          <a:p>
            <a:r>
              <a:rPr lang="en-US" dirty="0" smtClean="0"/>
              <a:t>If </a:t>
            </a:r>
            <a:r>
              <a:rPr lang="en-US" dirty="0"/>
              <a:t>we do *not* use the FRM vocabulary, how do MD-CSTS and SC-CSTS relate to Event Sequencing?</a:t>
            </a:r>
          </a:p>
          <a:p>
            <a:pPr marL="346075" lvl="1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9551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  <p:bldP spid="3" grpId="3" build="p"/>
    </p:bldLst>
  </p:timing>
</p:sld>
</file>

<file path=ppt/theme/theme1.xml><?xml version="1.0" encoding="utf-8"?>
<a:theme xmlns:a="http://schemas.openxmlformats.org/drawingml/2006/main" name="TMOD Presentations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TMOD Presentation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10000"/>
          </a:spcAft>
          <a:buClrTx/>
          <a:buSzPct val="125000"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10000"/>
          </a:spcAft>
          <a:buClrTx/>
          <a:buSzPct val="125000"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MOD Presentations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OD Presentation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OD Presentations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OD Presentations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OD Presentations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OD Presentations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OD Presentations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2519C13F5234A43A6B360F5DBB76A87" ma:contentTypeVersion="1" ma:contentTypeDescription="Create a new document." ma:contentTypeScope="" ma:versionID="2ec741695a9a4fd69fe0de2abc0ce0a2">
  <xsd:schema xmlns:xsd="http://www.w3.org/2001/XMLSchema" xmlns:xs="http://www.w3.org/2001/XMLSchema" xmlns:p="http://schemas.microsoft.com/office/2006/metadata/properties" xmlns:ns2="e738c1dd-527b-462d-8f99-0f1c6192028f" targetNamespace="http://schemas.microsoft.com/office/2006/metadata/properties" ma:root="true" ma:fieldsID="018601a662b052e221faacd66e60b3f1" ns2:_="">
    <xsd:import namespace="e738c1dd-527b-462d-8f99-0f1c6192028f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38c1dd-527b-462d-8f99-0f1c6192028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2969438-2042-43D3-B29D-33F14A7A17D0}"/>
</file>

<file path=customXml/itemProps2.xml><?xml version="1.0" encoding="utf-8"?>
<ds:datastoreItem xmlns:ds="http://schemas.openxmlformats.org/officeDocument/2006/customXml" ds:itemID="{7945687F-A995-4A76-AACF-EDA3F5A21FA6}"/>
</file>

<file path=customXml/itemProps3.xml><?xml version="1.0" encoding="utf-8"?>
<ds:datastoreItem xmlns:ds="http://schemas.openxmlformats.org/officeDocument/2006/customXml" ds:itemID="{4066CF46-103F-49F9-9DE7-EF439A9DB9B6}"/>
</file>

<file path=docProps/app.xml><?xml version="1.0" encoding="utf-8"?>
<Properties xmlns="http://schemas.openxmlformats.org/officeDocument/2006/extended-properties" xmlns:vt="http://schemas.openxmlformats.org/officeDocument/2006/docPropsVTypes">
  <TotalTime>951</TotalTime>
  <Words>415</Words>
  <Application>Microsoft Macintosh PowerPoint</Application>
  <PresentationFormat>On-screen Show (4:3)</PresentationFormat>
  <Paragraphs>67</Paragraphs>
  <Slides>8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TMOD Presentations</vt:lpstr>
      <vt:lpstr>Bitmap Image</vt:lpstr>
      <vt:lpstr>PowerPoint Presentation</vt:lpstr>
      <vt:lpstr>Context</vt:lpstr>
      <vt:lpstr>Sates and State Machines</vt:lpstr>
      <vt:lpstr>Formalize State Machines</vt:lpstr>
      <vt:lpstr>Functional Resource Model</vt:lpstr>
      <vt:lpstr>Try an Example</vt:lpstr>
      <vt:lpstr>Example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Holger Dreihahn</cp:lastModifiedBy>
  <cp:revision>109</cp:revision>
  <dcterms:created xsi:type="dcterms:W3CDTF">2014-03-29T15:59:08Z</dcterms:created>
  <dcterms:modified xsi:type="dcterms:W3CDTF">2017-11-08T07:56:32Z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0x01010062519C13F5234A43A6B360F5DBB76A87</vt:lpwstr>
  </property>
</Properties>
</file>