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8" r:id="rId6"/>
    <p:sldId id="257" r:id="rId7"/>
    <p:sldId id="259" r:id="rId8"/>
    <p:sldId id="260" r:id="rId9"/>
    <p:sldId id="270" r:id="rId10"/>
    <p:sldId id="263" r:id="rId11"/>
    <p:sldId id="272" r:id="rId12"/>
    <p:sldId id="264" r:id="rId13"/>
    <p:sldId id="273" r:id="rId14"/>
    <p:sldId id="261" r:id="rId15"/>
    <p:sldId id="271" r:id="rId16"/>
    <p:sldId id="274" r:id="rId17"/>
    <p:sldId id="266" r:id="rId18"/>
    <p:sldId id="267" r:id="rId19"/>
    <p:sldId id="275" r:id="rId20"/>
    <p:sldId id="268" r:id="rId21"/>
    <p:sldId id="269" r:id="rId22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705C"/>
    <a:srgbClr val="00549F"/>
    <a:srgbClr val="0098DB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90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557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582" y="0"/>
            <a:ext cx="2945557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952"/>
            <a:ext cx="2945557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582" y="9428952"/>
            <a:ext cx="2945557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7899" cy="5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484" y="0"/>
            <a:ext cx="2917898" cy="5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11/2/2017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520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5831" y="4729711"/>
            <a:ext cx="5033721" cy="44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59423"/>
            <a:ext cx="2917899" cy="44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484" y="9459423"/>
            <a:ext cx="2917898" cy="44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0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31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0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32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1143001" y="-1142999"/>
            <a:ext cx="6858002" cy="9144001"/>
          </a:xfrm>
          <a:prstGeom prst="rect">
            <a:avLst/>
          </a:prstGeom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296975" y="5849826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88176" y="6611881"/>
            <a:ext cx="1196912" cy="144000"/>
          </a:xfrm>
          <a:prstGeom prst="rect">
            <a:avLst/>
          </a:prstGeom>
        </p:spPr>
      </p:pic>
      <p:cxnSp>
        <p:nvCxnSpPr>
          <p:cNvPr id="35" name="Straight Connector 34"/>
          <p:cNvCxnSpPr/>
          <p:nvPr userDrawn="1"/>
        </p:nvCxnSpPr>
        <p:spPr>
          <a:xfrm>
            <a:off x="165932" y="650447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3200" b="0" noProof="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42" name="Text Box 58"/>
          <p:cNvSpPr txBox="1">
            <a:spLocks noChangeArrowheads="1"/>
          </p:cNvSpPr>
          <p:nvPr userDrawn="1"/>
        </p:nvSpPr>
        <p:spPr bwMode="auto">
          <a:xfrm>
            <a:off x="78032" y="628770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 noProof="0" smtClean="0">
                <a:solidFill>
                  <a:schemeClr val="bg1"/>
                </a:solidFill>
              </a:rPr>
              <a:t>ESA UNCLASSIFIED - For Official Use</a:t>
            </a:r>
            <a:endParaRPr lang="en-GB" sz="800" noProof="0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165932" y="6623023"/>
            <a:ext cx="6826666" cy="111519"/>
            <a:chOff x="172269" y="6621494"/>
            <a:chExt cx="6826666" cy="111519"/>
          </a:xfrm>
        </p:grpSpPr>
        <p:pic>
          <p:nvPicPr>
            <p:cNvPr id="39" name="Picture 38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39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40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Picture 62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864000"/>
            <a:ext cx="8748000" cy="5338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lvl1pPr>
            <a:lvl2pPr marL="808038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2pPr>
            <a:lvl3pPr marL="1406525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3pPr>
            <a:lvl4pPr marL="2005013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4pPr>
            <a:lvl5pPr marL="260350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Second level</a:t>
            </a:r>
          </a:p>
          <a:p>
            <a:pPr marL="0" marR="0" lvl="2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Third level</a:t>
            </a:r>
          </a:p>
          <a:p>
            <a:pPr marL="0" marR="0" lvl="3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Fourth level</a:t>
            </a:r>
          </a:p>
          <a:p>
            <a:pPr marL="0" marR="0" lvl="4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12000" y="1806416"/>
            <a:ext cx="77890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000" y="330660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0"/>
          </p:nvPr>
        </p:nvSpPr>
        <p:spPr>
          <a:xfrm>
            <a:off x="615600" y="1674000"/>
            <a:ext cx="3888000" cy="43164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1674000"/>
            <a:ext cx="3888000" cy="431640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  <a:lvl2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8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  <a:lvl2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9165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8400"/>
          </a:xfrm>
          <a:prstGeom prst="rect">
            <a:avLst/>
          </a:prstGeo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  <a:prstGeom prst="rect">
            <a:avLst/>
          </a:prstGeom>
        </p:spPr>
        <p:txBody>
          <a:bodyPr/>
          <a:lstStyle>
            <a:lvl1pPr marL="2602800" indent="0">
              <a:buNone/>
              <a:defRPr lang="en-GB" sz="1400" noProof="0" dirty="0">
                <a:solidFill>
                  <a:schemeClr val="bg2"/>
                </a:solidFill>
                <a:latin typeface="Verdana"/>
                <a:cs typeface="Verdana"/>
              </a:defRPr>
            </a:lvl1pPr>
            <a:lvl2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  <a:prstGeom prst="rect">
            <a:avLst/>
          </a:prstGeo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9" Type="http://schemas.openxmlformats.org/officeDocument/2006/relationships/image" Target="../media/image29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38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DG"/>
          <p:cNvSpPr txBox="1">
            <a:spLocks noChangeArrowheads="1"/>
          </p:cNvSpPr>
          <p:nvPr userDrawn="1"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3" name="Picture 2" descr="PPT_Footer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1287"/>
            <a:ext cx="9144000" cy="366713"/>
          </a:xfrm>
          <a:prstGeom prst="rect">
            <a:avLst/>
          </a:prstGeom>
        </p:spPr>
      </p:pic>
      <p:sp>
        <p:nvSpPr>
          <p:cNvPr id="4" name="Text Box 34"/>
          <p:cNvSpPr txBox="1">
            <a:spLocks noChangeAspect="1" noChangeArrowheads="1"/>
          </p:cNvSpPr>
          <p:nvPr userDrawn="1"/>
        </p:nvSpPr>
        <p:spPr bwMode="auto">
          <a:xfrm>
            <a:off x="6545654" y="6279900"/>
            <a:ext cx="245515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Martin Unal | ESOC | 07/11/2017 | Slide  </a:t>
            </a:r>
            <a:fld id="{57DF6E4D-970D-483C-9837-B559FA78F7CA}" type="slidenum">
              <a:rPr lang="en-GB" sz="800" noProof="1" smtClean="0">
                <a:solidFill>
                  <a:schemeClr val="bg2"/>
                </a:solidFill>
              </a:r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sp>
        <p:nvSpPr>
          <p:cNvPr id="5" name="Text Box 38"/>
          <p:cNvSpPr txBox="1">
            <a:spLocks noChangeArrowheads="1"/>
          </p:cNvSpPr>
          <p:nvPr userDrawn="1"/>
        </p:nvSpPr>
        <p:spPr bwMode="auto">
          <a:xfrm>
            <a:off x="166064" y="6279900"/>
            <a:ext cx="20191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4"/>
            <a:ext cx="1210456" cy="504000"/>
          </a:xfrm>
          <a:prstGeom prst="rect">
            <a:avLst/>
          </a:prstGeom>
        </p:spPr>
      </p:pic>
      <p:sp>
        <p:nvSpPr>
          <p:cNvPr id="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61566"/>
            <a:ext cx="7174846" cy="4270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33" name="Rectangle 2"/>
          <p:cNvSpPr/>
          <p:nvPr userDrawn="1"/>
        </p:nvSpPr>
        <p:spPr>
          <a:xfrm>
            <a:off x="172800" y="864000"/>
            <a:ext cx="8748000" cy="533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4" name="Picture 36" descr="PPT_Header01" hidden="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5" descr="PPT_Header02" hidden="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signature" hidden="1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39127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Placeholder 36"/>
          <p:cNvSpPr>
            <a:spLocks noGrp="1"/>
          </p:cNvSpPr>
          <p:nvPr>
            <p:ph type="body" idx="1"/>
          </p:nvPr>
        </p:nvSpPr>
        <p:spPr>
          <a:xfrm>
            <a:off x="172800" y="864000"/>
            <a:ext cx="8748000" cy="53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grpSp>
        <p:nvGrpSpPr>
          <p:cNvPr id="38" name="Group 37"/>
          <p:cNvGrpSpPr/>
          <p:nvPr userDrawn="1"/>
        </p:nvGrpSpPr>
        <p:grpSpPr>
          <a:xfrm>
            <a:off x="172800" y="6618883"/>
            <a:ext cx="6826666" cy="111519"/>
            <a:chOff x="172269" y="6621494"/>
            <a:chExt cx="6826666" cy="111519"/>
          </a:xfrm>
        </p:grpSpPr>
        <p:pic>
          <p:nvPicPr>
            <p:cNvPr id="39" name="Picture 38" descr="at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39" descr="be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40" descr="ca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ch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cz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de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k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e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s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i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r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gr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h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e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t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lu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l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l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t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ro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se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uk.png"/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si.png"/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None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810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None/>
        <a:defRPr sz="1600">
          <a:solidFill>
            <a:schemeClr val="bg2"/>
          </a:solidFill>
          <a:latin typeface="+mn-lt"/>
        </a:defRPr>
      </a:lvl2pPr>
      <a:lvl3pPr marL="1407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3pPr>
      <a:lvl4pPr marL="2005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4pPr>
      <a:lvl5pPr marL="2602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14800" y="2321566"/>
            <a:ext cx="7972425" cy="1077218"/>
          </a:xfrm>
        </p:spPr>
        <p:txBody>
          <a:bodyPr/>
          <a:lstStyle/>
          <a:p>
            <a:r>
              <a:rPr lang="en-GB" smtClean="0"/>
              <a:t>CCSDS Scheduling interface - ESA implementation 2017</a:t>
            </a:r>
            <a:endParaRPr lang="en-GB" dirty="0"/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615600" y="3722400"/>
            <a:ext cx="1513556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mtClean="0">
                <a:solidFill>
                  <a:schemeClr val="bg1"/>
                </a:solidFill>
              </a:rPr>
              <a:t>Martin Unal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615600" y="4190400"/>
            <a:ext cx="1572866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mtClean="0">
                <a:solidFill>
                  <a:schemeClr val="bg1"/>
                </a:solidFill>
              </a:rPr>
              <a:t>07/11/2017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delete </a:t>
            </a:r>
            <a:r>
              <a:rPr lang="en-GB" dirty="0"/>
              <a:t>request </a:t>
            </a:r>
            <a:r>
              <a:rPr lang="en-GB" b="1" dirty="0"/>
              <a:t>– Field used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&lt;?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xml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version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"1.0"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encoding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"UTF-8"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?&gt;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SrvMgtUtilReq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"urn:ccsds:schema:cssm:1.0.0"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fn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"http://www.w3.org/2005/xpath-functions"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xsi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"http://www.w3.org/2001/XMLSchema-instance"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xs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"http://www.w3.org/2001/XMLSchema"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xmi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"http://www.omg.org/XMI"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ems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"http://esa.egos.ems"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emsmodel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"platform:/resource/</a:t>
            </a:r>
            <a:r>
              <a:rPr lang="en-GB" dirty="0" err="1">
                <a:solidFill>
                  <a:srgbClr val="7F007F"/>
                </a:solidFill>
                <a:latin typeface="Verdana" panose="020B0604030504040204" pitchFamily="34" charset="0"/>
              </a:rPr>
              <a:t>esa.egos.ems.portal.model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/schemas/Ems.xsd"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xsi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schemaLocation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"urn:ccsds:schema:cssm:1.0.0 SchemaCssmSmurf-v1_0_0.xsd http://esa.egos.ems EmsExternal.xsd"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srvMgtEntityType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SERV_PACKAGE_REQ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srvMgtEntityType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srvMgtUtilReqHeader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originatingOrganization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"ESA"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generationTime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"2017-297T13:31:02.000Z"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status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"OPERATIONAL"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version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"1"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startTime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"2017-309T11:13:00.000Z"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endTime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"2017-309T18:50:00.000Z"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purpose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description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/&gt;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deleteSrvPkg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C00000"/>
                </a:solidFill>
                <a:latin typeface="Verdana" panose="020B0604030504040204" pitchFamily="34" charset="0"/>
              </a:rPr>
              <a:t>user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"CL1"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</a:t>
            </a:r>
            <a:r>
              <a:rPr lang="en-GB" sz="1400" b="1" dirty="0" err="1">
                <a:solidFill>
                  <a:schemeClr val="accent1"/>
                </a:solidFill>
                <a:latin typeface="Verdana" panose="020B0604030504040204" pitchFamily="34" charset="0"/>
              </a:rPr>
              <a:t>requestID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"CLU1_2017_309_115800_S__"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</a:t>
            </a:r>
            <a:r>
              <a:rPr lang="en-GB" sz="1400" b="1" dirty="0" err="1">
                <a:solidFill>
                  <a:srgbClr val="C00000"/>
                </a:solidFill>
                <a:latin typeface="Verdana" panose="020B0604030504040204" pitchFamily="34" charset="0"/>
              </a:rPr>
              <a:t>serviceAgreementXRef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"CLUSTER_Routine_2.Cluster_1_US.Cluster_1_USD.CL1"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comment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"ESOC MCP"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</a:t>
            </a:r>
            <a:r>
              <a:rPr lang="en-GB" sz="1400" b="1" dirty="0" err="1">
                <a:solidFill>
                  <a:srgbClr val="C00000"/>
                </a:solidFill>
                <a:latin typeface="Verdana" panose="020B0604030504040204" pitchFamily="34" charset="0"/>
              </a:rPr>
              <a:t>serviceReqID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"CLU1_2017_309_115800_S__"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basicApertureConstraint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siteRef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"MSP1"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 err="1">
                <a:solidFill>
                  <a:srgbClr val="C00000"/>
                </a:solidFill>
                <a:latin typeface="Verdana" panose="020B0604030504040204" pitchFamily="34" charset="0"/>
              </a:rPr>
              <a:t>apertureRef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"MSP1"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priority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"1"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/&gt;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deleteSrvPkg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SrvMgtUtilReq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842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reply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&lt;?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xml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version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"1.0"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encoding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"utf-8"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?&gt;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simpleSchedule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"urn:ccsds:schema:cssm:1.0.0"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fn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"http://www.w3.org/2005/02/xpath-functions"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emsmodel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"platform:/resource/</a:t>
            </a:r>
            <a:r>
              <a:rPr lang="en-GB" dirty="0" err="1">
                <a:solidFill>
                  <a:srgbClr val="7F007F"/>
                </a:solidFill>
                <a:latin typeface="Verdana" panose="020B0604030504040204" pitchFamily="34" charset="0"/>
              </a:rPr>
              <a:t>esa.egos.ems.portal.model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/schemas/Ems.xsd"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xsi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"http://www.w3.org/2001/XMLSchema-instance"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xmi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"http://www.omg.org/XMI"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ems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"http://esa.egos.ems"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xsi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schemaLocation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"urn:ccsds:schema:cssm:1.0.0 SchemaCssmSimpleSchedule-v1_0_0_b1.xsd http://esa.egos.ems EmsExternal.xsd"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 smtClean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srvMgtEntityType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SIMPLE_SCHEDULE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srvMgtEntityType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simpleScheduleHeader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originatingOrganization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"INTA"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generationTime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"2017-243T13:44:47.889Z"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status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"OPERATIONAL"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version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"1"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startTime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"2017-235T08:32:12.000Z"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endTime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"2017-273T17:35:00.000Z"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purpose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"INTA response"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description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"Schedule response"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stringParameter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name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</a:t>
            </a:r>
            <a:r>
              <a:rPr lang="en-GB" dirty="0" err="1">
                <a:solidFill>
                  <a:srgbClr val="7F007F"/>
                </a:solidFill>
                <a:latin typeface="Verdana" panose="020B0604030504040204" pitchFamily="34" charset="0"/>
              </a:rPr>
              <a:t>contentFilter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value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"INTAMSP"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/&gt;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simpleScheduleHeader</a:t>
            </a:r>
            <a:r>
              <a:rPr lang="en-GB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</a:p>
          <a:p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scheduledPackage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scheduledPackageId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"CLU3_2017_242_082600_S__"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user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"CL3"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comment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servicePackageXRef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serviceAgreementRef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"CLUSTER_Routine_2.Cluster_3_US.Cluster_3_USD.CL3"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servicePackageRef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"CLU3_2017_242_082600_S__"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/&gt;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scheduledActivity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scheduledActivityId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"CLU3_2017_242_082600_S__"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activityStatus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"COMMITTED"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siteRef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"MSP1"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apertureRef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"MSP1"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beginningOfActivity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"2017-242T08:16:01.000Z"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beginningOfTrack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"2017-242T08:26:00.000Z"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endOfTrack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"2017-242T09:00:00.000Z"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endOfActivity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"2017-242T09:15:00.000Z"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serviceInfo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serviceType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"TBD"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/&gt;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scheduledActivity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scheduledPackage</a:t>
            </a:r>
            <a:r>
              <a:rPr lang="en-GB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</a:p>
          <a:p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scheduledPackage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scheduledPackageId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"META_2017_243_095029_S__"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user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"META"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comment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servicePackageXRef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serviceAgreementRef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"METOP_A_Routine_1.on_request.Metop-B.METB"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servicePackageRef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"META_2017_243_095029_S__"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/&gt;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scheduledActivity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scheduledActivityId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"META_2017_243_095029_S__"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activityStatus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"COMMITTED"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siteRef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"MSP1"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apertureRef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"MSP1"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beginningOfActivity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"2017-243T09:05:29.000Z"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beginningOfTrack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"2017-243T09:50:29.000Z"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endOfTrack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"2017-243T10:04:43.000Z"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endOfActivity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"2017-243T10:04:43.000Z"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serviceInfo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serviceType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"TBD"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/&gt;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scheduledActivity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scheduledPackage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simpleSchedule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6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</a:t>
            </a:r>
            <a:r>
              <a:rPr lang="en-GB" dirty="0"/>
              <a:t>reply </a:t>
            </a:r>
            <a:r>
              <a:rPr lang="en-GB" b="1" dirty="0"/>
              <a:t>– Field used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&lt;?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xml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version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"1.0"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encoding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"utf-8"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?&gt;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simpleSchedule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"urn:ccsds:schema:cssm:1.0.0"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fn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"http://www.w3.org/2005/02/xpath-functions"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emsmodel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"platform:/resource/</a:t>
            </a:r>
            <a:r>
              <a:rPr lang="en-GB" dirty="0" err="1">
                <a:solidFill>
                  <a:srgbClr val="7F007F"/>
                </a:solidFill>
                <a:latin typeface="Verdana" panose="020B0604030504040204" pitchFamily="34" charset="0"/>
              </a:rPr>
              <a:t>esa.egos.ems.portal.model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/schemas/Ems.xsd"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xsi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"http://www.w3.org/2001/XMLSchema-instance"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xmi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"http://www.omg.org/XMI"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ems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"http://esa.egos.ems"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xsi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schemaLocation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"urn:ccsds:schema:cssm:1.0.0 SchemaCssmSimpleSchedule-v1_0_0_b1.xsd http://esa.egos.ems EmsExternal.xsd"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 smtClean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srvMgtEntityType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SIMPLE_SCHEDULE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srvMgtEntityType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simpleScheduleHeader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originatingOrganization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"INTA"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generationTime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"2017-243T13:44:47.889Z"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status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"OPERATIONAL"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version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"1"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startTime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"2017-235T08:32:12.000Z"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endTime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"2017-273T17:35:00.000Z"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purpose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"INTA response"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description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"Schedule response"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stringParameter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name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</a:t>
            </a:r>
            <a:r>
              <a:rPr lang="en-GB" dirty="0" err="1">
                <a:solidFill>
                  <a:srgbClr val="7F007F"/>
                </a:solidFill>
                <a:latin typeface="Verdana" panose="020B0604030504040204" pitchFamily="34" charset="0"/>
              </a:rPr>
              <a:t>contentFilter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value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"INTAMSP"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/&gt;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simpleScheduleHeader</a:t>
            </a:r>
            <a:r>
              <a:rPr lang="en-GB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</a:p>
          <a:p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scheduledPackage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700" b="1" dirty="0" err="1">
                <a:solidFill>
                  <a:schemeClr val="accent1"/>
                </a:solidFill>
                <a:latin typeface="Verdana" panose="020B0604030504040204" pitchFamily="34" charset="0"/>
              </a:rPr>
              <a:t>scheduledPackageId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"CLU3_2017_242_082600_S__"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chemeClr val="accent1"/>
                </a:solidFill>
                <a:latin typeface="Verdana" panose="020B0604030504040204" pitchFamily="34" charset="0"/>
              </a:rPr>
              <a:t>user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"CL3"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700" b="1" dirty="0">
                <a:solidFill>
                  <a:schemeClr val="accent1"/>
                </a:solidFill>
                <a:latin typeface="Verdana" panose="020B0604030504040204" pitchFamily="34" charset="0"/>
              </a:rPr>
              <a:t>comment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servicePackageXRef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700" b="1" dirty="0" err="1">
                <a:solidFill>
                  <a:schemeClr val="accent1"/>
                </a:solidFill>
                <a:latin typeface="Verdana" panose="020B0604030504040204" pitchFamily="34" charset="0"/>
              </a:rPr>
              <a:t>serviceAgreementRef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"CLUSTER_Routine_2.Cluster_3_US.Cluster_3_USD.CL3"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servicePackageRef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"CLU3_2017_242_082600_S__"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/&gt;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scheduledActivity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scheduledActivityId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"CLU3_2017_242_082600_S__"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700" b="1" dirty="0" err="1">
                <a:solidFill>
                  <a:schemeClr val="accent1"/>
                </a:solidFill>
                <a:latin typeface="Verdana" panose="020B0604030504040204" pitchFamily="34" charset="0"/>
              </a:rPr>
              <a:t>activityStatus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"COMMITTED"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siteRef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"MSP1"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700" b="1" dirty="0" err="1">
                <a:solidFill>
                  <a:schemeClr val="accent1"/>
                </a:solidFill>
                <a:latin typeface="Verdana" panose="020B0604030504040204" pitchFamily="34" charset="0"/>
              </a:rPr>
              <a:t>apertureRef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"MSP1"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beginningOfActivity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"2017-242T08:16:01.000Z"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sz="1700" b="1" dirty="0" err="1">
                <a:solidFill>
                  <a:schemeClr val="accent1"/>
                </a:solidFill>
                <a:latin typeface="Verdana" panose="020B0604030504040204" pitchFamily="34" charset="0"/>
              </a:rPr>
              <a:t>beginningOfTrack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"2017-242T08:26:00.000Z"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700" b="1" dirty="0" err="1">
                <a:solidFill>
                  <a:schemeClr val="accent1"/>
                </a:solidFill>
                <a:latin typeface="Verdana" panose="020B0604030504040204" pitchFamily="34" charset="0"/>
              </a:rPr>
              <a:t>endOfTrack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"2017-242T09:00:00.000Z"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endOfActivity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"2017-242T09:15:00.000Z"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serviceInfo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serviceType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"TBD"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/&gt;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scheduledActivity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scheduledPackage</a:t>
            </a:r>
            <a:r>
              <a:rPr lang="en-GB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</a:p>
          <a:p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scheduledPackage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scheduledPackageId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"META_2017_243_095029_S__"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user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"META"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comment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servicePackageXRef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serviceAgreementRef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"METOP_A_Routine_1.on_request.Metop-B.METB"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servicePackageRef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"META_2017_243_095029_S__"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/&gt;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scheduledActivity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scheduledActivityId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"META_2017_243_095029_S__"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activityStatus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"COMMITTED"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siteRef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"MSP1"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apertureRef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"MSP1"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beginningOfActivity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"2017-243T09:05:29.000Z"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beginningOfTrack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"2017-243T09:50:29.000Z"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endOfTrack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"2017-243T10:04:43.000Z"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endOfActivity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"2017-243T10:04:43.000Z"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serviceInfo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serviceType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"TBD"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/&gt;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scheduledActivity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scheduledPackage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simpleSchedule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16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</a:t>
            </a:r>
            <a:r>
              <a:rPr lang="en-GB" dirty="0" smtClean="0"/>
              <a:t>reply - RKPNI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8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simpleSchedule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sz="8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xsd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"http://www.w3.org/2001/XMLSchema"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sz="8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xsi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"http://www.w3.org/2001/XMLSchema-instance"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"urn:ccsds:schema:cssm:1.0.0</a:t>
            </a:r>
            <a:r>
              <a:rPr lang="en-GB" sz="800" dirty="0" smtClean="0">
                <a:solidFill>
                  <a:srgbClr val="7F007F"/>
                </a:solidFill>
                <a:latin typeface="Verdana" panose="020B0604030504040204" pitchFamily="34" charset="0"/>
              </a:rPr>
              <a:t>"</a:t>
            </a:r>
            <a:r>
              <a:rPr lang="en-GB" sz="8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sz="800" dirty="0" smtClean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srvMgtEntityType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sz="800" dirty="0">
                <a:solidFill>
                  <a:srgbClr val="000000"/>
                </a:solidFill>
                <a:latin typeface="Verdana" panose="020B0604030504040204" pitchFamily="34" charset="0"/>
              </a:rPr>
              <a:t>SIMPLE_SCHEDULE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srvMgtEntityType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8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simpleScheduleHeader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originatingOrganization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"RKPNI"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generationTime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"2017-223T02:00:02.025Z"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Verdana" panose="020B0604030504040204" pitchFamily="34" charset="0"/>
              </a:rPr>
              <a:t>status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"TEST"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Verdana" panose="020B0604030504040204" pitchFamily="34" charset="0"/>
              </a:rPr>
              <a:t>version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"1"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startTime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"2017-213T00:00:00.000Z"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endTime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"2017-244T00:00:00.000Z"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Verdana" panose="020B0604030504040204" pitchFamily="34" charset="0"/>
              </a:rPr>
              <a:t>purpose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Verdana" panose="020B0604030504040204" pitchFamily="34" charset="0"/>
              </a:rPr>
              <a:t>description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/&gt;</a:t>
            </a:r>
            <a:endParaRPr lang="en-GB" sz="800" dirty="0" smtClean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endParaRPr lang="en-GB" sz="800" dirty="0" smtClean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800" dirty="0" smtClean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8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8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scheduledPackage</a:t>
            </a:r>
            <a:r>
              <a:rPr lang="en-GB" sz="800" dirty="0" smtClean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scheduledPackageId</a:t>
            </a:r>
            <a:r>
              <a:rPr lang="en-GB" sz="8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 smtClean="0">
                <a:solidFill>
                  <a:srgbClr val="7F007F"/>
                </a:solidFill>
                <a:latin typeface="Verdana" panose="020B0604030504040204" pitchFamily="34" charset="0"/>
              </a:rPr>
              <a:t>"7f3fadfe-9c5c-e711-80dc-0cc47a15b33f"</a:t>
            </a:r>
            <a:r>
              <a:rPr lang="en-GB" sz="800" dirty="0" smtClean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user</a:t>
            </a:r>
            <a:r>
              <a:rPr lang="en-GB" sz="8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 smtClean="0">
                <a:solidFill>
                  <a:srgbClr val="7F007F"/>
                </a:solidFill>
                <a:latin typeface="Verdana" panose="020B0604030504040204" pitchFamily="34" charset="0"/>
              </a:rPr>
              <a:t>"</a:t>
            </a:r>
            <a:r>
              <a:rPr lang="en-GB" sz="800" b="1" dirty="0" smtClean="0">
                <a:solidFill>
                  <a:srgbClr val="7F007F"/>
                </a:solidFill>
                <a:latin typeface="Verdana" panose="020B0604030504040204" pitchFamily="34" charset="0"/>
              </a:rPr>
              <a:t>PROVIDER-CSSS</a:t>
            </a:r>
            <a:r>
              <a:rPr lang="en-GB" sz="800" dirty="0" smtClean="0">
                <a:solidFill>
                  <a:srgbClr val="7F007F"/>
                </a:solidFill>
                <a:latin typeface="Verdana" panose="020B0604030504040204" pitchFamily="34" charset="0"/>
              </a:rPr>
              <a:t>“</a:t>
            </a:r>
          </a:p>
          <a:p>
            <a:r>
              <a:rPr lang="en-GB" sz="800" dirty="0" smtClean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originatingRequestId</a:t>
            </a:r>
            <a:r>
              <a:rPr lang="en-GB" sz="8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 smtClean="0">
                <a:solidFill>
                  <a:srgbClr val="7F007F"/>
                </a:solidFill>
                <a:latin typeface="Verdana" panose="020B0604030504040204" pitchFamily="34" charset="0"/>
              </a:rPr>
              <a:t>"944DD2EE-B672-4616-BD73-2E48EF2D8DF7"</a:t>
            </a:r>
            <a:r>
              <a:rPr lang="en-GB" sz="8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800" dirty="0" smtClean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800" dirty="0" smtClean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scheduledActivity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scheduledActivityId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"7f3fadfe-9c5c-e711-80dc-0cc47a15b33f"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activityStatus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</a:t>
            </a:r>
            <a:r>
              <a:rPr lang="en-GB" sz="800" b="1" dirty="0">
                <a:solidFill>
                  <a:srgbClr val="7F007F"/>
                </a:solidFill>
                <a:latin typeface="Verdana" panose="020B0604030504040204" pitchFamily="34" charset="0"/>
              </a:rPr>
              <a:t>TENTATIVE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siteRef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"BLK"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apertureRef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"BLK"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beginningOfActivity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"2017-090T22:59:00.000Z"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beginningOfTrack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"2017-091T00:00:00.000Z"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endOfTrack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"2017-241T00:00:00.000Z"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endOfActivity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"2017-241T01:03:00.000Z"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8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     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serviceInfo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serviceType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"UNUSED"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frequencyBand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"ALL"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/&gt;</a:t>
            </a:r>
            <a:r>
              <a:rPr lang="en-GB" sz="800" dirty="0" smtClean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scheduledActivity</a:t>
            </a:r>
            <a:r>
              <a:rPr lang="en-GB" sz="8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sz="800" dirty="0" smtClean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scheduledPackage</a:t>
            </a:r>
            <a:r>
              <a:rPr lang="en-GB" sz="8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</a:p>
          <a:p>
            <a:endParaRPr lang="en-GB" sz="8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scheduledPackage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scheduledPackageId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"2af1d9a1-0f5c-e711-80dc-0cc47a15b33f"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Verdana" panose="020B0604030504040204" pitchFamily="34" charset="0"/>
              </a:rPr>
              <a:t>user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</a:t>
            </a:r>
            <a:r>
              <a:rPr lang="en-GB" sz="800" b="1" dirty="0">
                <a:solidFill>
                  <a:srgbClr val="7F007F"/>
                </a:solidFill>
                <a:latin typeface="Verdana" panose="020B0604030504040204" pitchFamily="34" charset="0"/>
              </a:rPr>
              <a:t>EXMO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originatingRequestId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"OSSUPD_20170813T024139_20170813T083000_20170621T084252_v01-00.EXMOBLK-O"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8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servicePackageXRef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serviceAgreementRef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"TGO_1.daily_tracking.nominal_definition.EXMO"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servicePackageRef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"2af1d9a1-0f5c-e711-80dc-0cc47a15b33f"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/&gt;</a:t>
            </a:r>
            <a:endParaRPr lang="en-GB" sz="8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stringParameter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Verdana" panose="020B0604030504040204" pitchFamily="34" charset="0"/>
              </a:rPr>
              <a:t>name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"comment"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Verdana" panose="020B0604030504040204" pitchFamily="34" charset="0"/>
              </a:rPr>
              <a:t>value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"Station is unavailable"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/&gt;</a:t>
            </a:r>
            <a:endParaRPr lang="en-GB" sz="8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scheduledActivity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scheduledActivityId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"2af1d9a1-0f5c-e711-80dc-0cc47a15b33f"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activityStatus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</a:t>
            </a:r>
            <a:r>
              <a:rPr lang="en-GB" sz="800" b="1" dirty="0">
                <a:solidFill>
                  <a:srgbClr val="7F007F"/>
                </a:solidFill>
                <a:latin typeface="Verdana" panose="020B0604030504040204" pitchFamily="34" charset="0"/>
              </a:rPr>
              <a:t>UNAVAILABLE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siteRef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"BLK"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apertureRef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"BLK"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beginningOfActivity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"2017-225T01:40:39.000Z"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beginningOfTrack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"2017-225T02:41:39.000Z"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endOfTrack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"2017-225T08:30:00.000Z"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endOfActivity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"2017-225T09:33:00.000Z"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8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     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serviceInfo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serviceType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"TBD"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frequencyBand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"X-BAND"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/&gt;</a:t>
            </a:r>
            <a:r>
              <a:rPr lang="en-GB" sz="800" dirty="0" smtClean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scheduledActivity</a:t>
            </a:r>
            <a:r>
              <a:rPr lang="en-GB" sz="8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sz="800" dirty="0" smtClean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scheduledPackage</a:t>
            </a:r>
            <a:r>
              <a:rPr lang="en-GB" sz="8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</a:p>
          <a:p>
            <a:endParaRPr lang="en-GB" sz="8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scheduledPackage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scheduledPackageId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"6c697914-55e6-4cdf-a8ea-f52b4c6288fe"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Verdana" panose="020B0604030504040204" pitchFamily="34" charset="0"/>
              </a:rPr>
              <a:t>user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</a:t>
            </a:r>
            <a:r>
              <a:rPr lang="en-GB" sz="800" b="1" dirty="0">
                <a:solidFill>
                  <a:srgbClr val="7F007F"/>
                </a:solidFill>
                <a:latin typeface="Verdana" panose="020B0604030504040204" pitchFamily="34" charset="0"/>
              </a:rPr>
              <a:t>UNALLOCATED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8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scheduledActivity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scheduledActivityId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"6c697914-55e6-4cdf-a8ea-f52b4c6288fe"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activityStatus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</a:t>
            </a:r>
            <a:r>
              <a:rPr lang="en-GB" sz="800" b="1" dirty="0">
                <a:solidFill>
                  <a:srgbClr val="7F007F"/>
                </a:solidFill>
                <a:latin typeface="Verdana" panose="020B0604030504040204" pitchFamily="34" charset="0"/>
              </a:rPr>
              <a:t>AVAILABLE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siteRef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"BLK"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apertureRef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"BLK"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beginningOfTrack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"2017-241T01:03:00.000Z"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endOfTrack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"2017-244T00:00:00.000Z"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8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     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serviceInfo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serviceType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"UNUSED"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frequencyBand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"X-BAND"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/&gt;</a:t>
            </a:r>
            <a:r>
              <a:rPr lang="en-GB" sz="800" dirty="0" smtClean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scheduledActivity</a:t>
            </a:r>
            <a:r>
              <a:rPr lang="en-GB" sz="8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sz="800" dirty="0" smtClean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scheduledPackage</a:t>
            </a:r>
            <a:r>
              <a:rPr lang="en-GB" sz="8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</a:p>
          <a:p>
            <a:endParaRPr lang="en-GB" sz="8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scheduledPackage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scheduledPackageId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"3935edba-7374-e711-80de-0cc47a15b33f"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Verdana" panose="020B0604030504040204" pitchFamily="34" charset="0"/>
              </a:rPr>
              <a:t>user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</a:t>
            </a:r>
            <a:r>
              <a:rPr lang="en-GB" sz="800" b="1" dirty="0">
                <a:solidFill>
                  <a:srgbClr val="7F007F"/>
                </a:solidFill>
                <a:latin typeface="Verdana" panose="020B0604030504040204" pitchFamily="34" charset="0"/>
              </a:rPr>
              <a:t>EXMO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originatingRequestId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"RKPNI_TEST.2017-213T11:48:00.000Z"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8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servicePackageXRef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serviceAgreementRef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"RKPNI_TEST"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servicePackageRef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"3935edba-7374-e711-80de-0cc47a15b33f"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/&gt;</a:t>
            </a:r>
            <a:endParaRPr lang="en-GB" sz="8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scheduledActivity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scheduledActivityId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"3935edba-7374-e711-80de-0cc47a15b33f"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activityStatus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</a:t>
            </a:r>
            <a:r>
              <a:rPr lang="en-GB" sz="800" b="1" dirty="0">
                <a:solidFill>
                  <a:srgbClr val="7F007F"/>
                </a:solidFill>
                <a:latin typeface="Verdana" panose="020B0604030504040204" pitchFamily="34" charset="0"/>
              </a:rPr>
              <a:t>COMMITTED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siteRef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"KLZ"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apertureRef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"KLZ"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beginningOfActivity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"2017-213T11:31:09.000Z"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beginningOfTrack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"2017-213T12:33:09.000Z"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endOfTrack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"2017-213T16:33:09.000Z"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endOfActivity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"2017-213T17:37:09.000Z"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8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     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serviceInfo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serviceType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"TBD"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frequencyBand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800" dirty="0">
                <a:solidFill>
                  <a:srgbClr val="7F007F"/>
                </a:solidFill>
                <a:latin typeface="Verdana" panose="020B0604030504040204" pitchFamily="34" charset="0"/>
              </a:rPr>
              <a:t>"X-BAND"</a:t>
            </a:r>
            <a:r>
              <a:rPr lang="en-GB" sz="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8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/&gt;</a:t>
            </a:r>
            <a:r>
              <a:rPr lang="en-GB" sz="800" dirty="0" smtClean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scheduledActivity</a:t>
            </a:r>
            <a:r>
              <a:rPr lang="en-GB" sz="8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sz="800" dirty="0" smtClean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scheduledPackage</a:t>
            </a:r>
            <a:r>
              <a:rPr lang="en-GB" sz="8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&gt;&lt;/</a:t>
            </a:r>
            <a:r>
              <a:rPr lang="en-GB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simpleSchedule</a:t>
            </a:r>
            <a:r>
              <a:rPr lang="en-GB" sz="8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52409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Request State </a:t>
            </a:r>
            <a:r>
              <a:rPr lang="en-GB" dirty="0"/>
              <a:t>C</a:t>
            </a:r>
            <a:r>
              <a:rPr lang="en-GB" dirty="0" smtClean="0"/>
              <a:t>ycle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01" y="1313794"/>
            <a:ext cx="8758470" cy="437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On a weekly basis 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Updated request are issued.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Latest provider support status is checked, for each activity requested present in the reply</a:t>
            </a:r>
            <a:r>
              <a:rPr lang="en-GB" dirty="0"/>
              <a:t>, </a:t>
            </a:r>
            <a:r>
              <a:rPr lang="en-GB" dirty="0" smtClean="0"/>
              <a:t>based on the </a:t>
            </a:r>
            <a:r>
              <a:rPr lang="en-GB" dirty="0" err="1" smtClean="0"/>
              <a:t>activityStatus</a:t>
            </a:r>
            <a:r>
              <a:rPr lang="en-GB" dirty="0" smtClean="0"/>
              <a:t> flag value</a:t>
            </a:r>
          </a:p>
          <a:p>
            <a:pPr marL="1150938" lvl="1" indent="-342900">
              <a:buFont typeface="+mj-lt"/>
              <a:buAutoNum type="alphaLcPeriod"/>
            </a:pPr>
            <a:r>
              <a:rPr lang="en-GB" dirty="0" smtClean="0"/>
              <a:t>COMMITTED =&gt; </a:t>
            </a:r>
            <a:r>
              <a:rPr lang="en-GB" dirty="0" err="1" smtClean="0"/>
              <a:t>Ext_Requested</a:t>
            </a:r>
            <a:r>
              <a:rPr lang="en-GB" dirty="0" smtClean="0"/>
              <a:t> -&gt; </a:t>
            </a:r>
            <a:r>
              <a:rPr lang="en-GB" dirty="0" err="1" smtClean="0"/>
              <a:t>Ext_Accepted</a:t>
            </a:r>
            <a:endParaRPr lang="en-GB" dirty="0" smtClean="0"/>
          </a:p>
          <a:p>
            <a:pPr marL="1150938" lvl="1" indent="-342900">
              <a:buFont typeface="+mj-lt"/>
              <a:buAutoNum type="alphaLcPeriod"/>
            </a:pPr>
            <a:r>
              <a:rPr lang="en-GB" dirty="0" smtClean="0"/>
              <a:t>UNAVAILABLE=&gt; </a:t>
            </a:r>
            <a:r>
              <a:rPr lang="en-GB" dirty="0" err="1"/>
              <a:t>Ext_Requested</a:t>
            </a:r>
            <a:r>
              <a:rPr lang="en-GB" dirty="0"/>
              <a:t> -&gt; </a:t>
            </a:r>
            <a:r>
              <a:rPr lang="en-GB" dirty="0" err="1" smtClean="0"/>
              <a:t>Ext_Rejected</a:t>
            </a: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If the request activity is missing, no action </a:t>
            </a:r>
            <a:r>
              <a:rPr lang="en-GB" dirty="0" smtClean="0"/>
              <a:t>is </a:t>
            </a:r>
            <a:r>
              <a:rPr lang="en-GB" dirty="0" smtClean="0"/>
              <a:t>taken (Stays </a:t>
            </a:r>
            <a:r>
              <a:rPr lang="en-GB" dirty="0" err="1" smtClean="0"/>
              <a:t>Ext_Requested</a:t>
            </a:r>
            <a:r>
              <a:rPr lang="en-GB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Activity with </a:t>
            </a:r>
            <a:r>
              <a:rPr lang="en-GB" dirty="0" err="1" smtClean="0"/>
              <a:t>activityStatus</a:t>
            </a:r>
            <a:r>
              <a:rPr lang="en-GB" dirty="0" smtClean="0"/>
              <a:t>=“COMMITTED” different to or missing in the internal representation are </a:t>
            </a:r>
            <a:r>
              <a:rPr lang="en-GB" dirty="0" smtClean="0"/>
              <a:t>flagged </a:t>
            </a:r>
            <a:r>
              <a:rPr lang="en-GB" dirty="0" smtClean="0"/>
              <a:t>to the operator for action</a:t>
            </a:r>
          </a:p>
          <a:p>
            <a:pPr marL="1150938" lvl="1" indent="-342900">
              <a:buFont typeface="+mj-lt"/>
              <a:buAutoNum type="alphaLcPeriod"/>
            </a:pPr>
            <a:r>
              <a:rPr lang="en-GB" dirty="0" smtClean="0"/>
              <a:t>Align to provider proposed time and parameter value</a:t>
            </a:r>
          </a:p>
          <a:p>
            <a:pPr marL="1150938" lvl="1" indent="-342900">
              <a:buFont typeface="+mj-lt"/>
              <a:buAutoNum type="alphaLcPeriod"/>
            </a:pPr>
            <a:r>
              <a:rPr lang="en-GB" dirty="0" smtClean="0"/>
              <a:t>Generate a new request toward the external provider to </a:t>
            </a:r>
            <a:r>
              <a:rPr lang="en-GB" dirty="0" smtClean="0"/>
              <a:t>align provider schedule with user wishes</a:t>
            </a: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Outcome is published towards end users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059" y="375519"/>
            <a:ext cx="5252314" cy="161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4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Delta view example (EMSP)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1200150"/>
            <a:ext cx="886777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/>
              <a:t>One file per request =&gt; Ease troubleshooting and request follow-up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/>
              <a:t>Time ranged reply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/>
              <a:t>Update request can be replaced by (Delete &amp; Add</a:t>
            </a:r>
            <a:r>
              <a:rPr lang="en-GB" dirty="0" smtClean="0"/>
              <a:t>) if required by the provider</a:t>
            </a:r>
            <a:endParaRPr lang="en-GB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/>
              <a:t>Activity time are included for information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 err="1" smtClean="0"/>
              <a:t>updateSrvPkg</a:t>
            </a:r>
            <a:r>
              <a:rPr lang="en-GB" dirty="0" smtClean="0"/>
              <a:t> shall not be used to change the </a:t>
            </a:r>
            <a:r>
              <a:rPr lang="en-GB" b="1" dirty="0" err="1" smtClean="0"/>
              <a:t>apertureRef</a:t>
            </a:r>
            <a:r>
              <a:rPr lang="en-GB" dirty="0" smtClean="0"/>
              <a:t> (use del/add)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TENTATIVE and </a:t>
            </a:r>
            <a:r>
              <a:rPr lang="en-GB" dirty="0" smtClean="0"/>
              <a:t>AVAILABLE “</a:t>
            </a:r>
            <a:r>
              <a:rPr lang="en-GB" dirty="0" err="1"/>
              <a:t>activityStatus</a:t>
            </a:r>
            <a:r>
              <a:rPr lang="en-GB" dirty="0" smtClean="0"/>
              <a:t>” value are currently not processed.</a:t>
            </a:r>
          </a:p>
          <a:p>
            <a:pPr marL="1150938" lvl="1" indent="-342900">
              <a:buFont typeface="Wingdings" panose="05000000000000000000" pitchFamily="2" charset="2"/>
              <a:buChar char="§"/>
            </a:pPr>
            <a:r>
              <a:rPr lang="en-GB" dirty="0" smtClean="0"/>
              <a:t>It is foreseen to use AVAILABLE when the provider want to advertise free time</a:t>
            </a:r>
          </a:p>
          <a:p>
            <a:pPr marL="1150938" lvl="1" indent="-342900">
              <a:buFont typeface="Wingdings" panose="05000000000000000000" pitchFamily="2" charset="2"/>
              <a:buChar char="§"/>
            </a:pPr>
            <a:r>
              <a:rPr lang="en-GB" dirty="0" smtClean="0"/>
              <a:t>TENTATIVE concept is considered by ESA as equivalent to a non response from the provider (</a:t>
            </a:r>
            <a:r>
              <a:rPr lang="en-GB" dirty="0" err="1" smtClean="0"/>
              <a:t>Ext_Requested</a:t>
            </a:r>
            <a:r>
              <a:rPr lang="en-GB" dirty="0" smtClean="0"/>
              <a:t>).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Implementation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735" y="4249491"/>
            <a:ext cx="3826078" cy="183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learned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/>
              <a:t>Usage of different names in the request and the reply is source of confusion.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Ambiguity in the usage of the </a:t>
            </a:r>
            <a:r>
              <a:rPr lang="en-GB" dirty="0"/>
              <a:t>ID elements (</a:t>
            </a:r>
            <a:r>
              <a:rPr lang="en-GB" dirty="0" err="1" smtClean="0"/>
              <a:t>requestID</a:t>
            </a:r>
            <a:r>
              <a:rPr lang="en-GB" dirty="0"/>
              <a:t>, </a:t>
            </a:r>
            <a:r>
              <a:rPr lang="en-GB" dirty="0" err="1" smtClean="0"/>
              <a:t>serviceReqID</a:t>
            </a:r>
            <a:r>
              <a:rPr lang="en-GB" dirty="0"/>
              <a:t>, </a:t>
            </a:r>
            <a:r>
              <a:rPr lang="en-GB" dirty="0" err="1" smtClean="0"/>
              <a:t>scheduledPackageId</a:t>
            </a:r>
            <a:r>
              <a:rPr lang="en-GB" dirty="0" smtClean="0"/>
              <a:t>, </a:t>
            </a:r>
            <a:r>
              <a:rPr lang="en-GB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scheduledActivityId</a:t>
            </a:r>
            <a:r>
              <a:rPr lang="en-GB" dirty="0" smtClean="0">
                <a:solidFill>
                  <a:srgbClr val="000000"/>
                </a:solidFill>
                <a:latin typeface="Verdana" panose="020B0604030504040204" pitchFamily="34" charset="0"/>
              </a:rPr>
              <a:t>). Who is the owner ? How shall </a:t>
            </a:r>
            <a:r>
              <a:rPr lang="en-GB" dirty="0" smtClean="0">
                <a:solidFill>
                  <a:srgbClr val="000000"/>
                </a:solidFill>
                <a:latin typeface="Verdana" panose="020B0604030504040204" pitchFamily="34" charset="0"/>
              </a:rPr>
              <a:t>they </a:t>
            </a:r>
            <a:r>
              <a:rPr lang="en-GB" dirty="0" smtClean="0">
                <a:solidFill>
                  <a:srgbClr val="000000"/>
                </a:solidFill>
                <a:latin typeface="Verdana" panose="020B0604030504040204" pitchFamily="34" charset="0"/>
              </a:rPr>
              <a:t>be linked 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  <a:latin typeface="Verdana" panose="020B0604030504040204" pitchFamily="34" charset="0"/>
              </a:rPr>
              <a:t>Rejection process of an Update or </a:t>
            </a:r>
            <a:r>
              <a:rPr lang="en-GB" dirty="0" smtClean="0">
                <a:solidFill>
                  <a:srgbClr val="000000"/>
                </a:solidFill>
                <a:latin typeface="Verdana" panose="020B0604030504040204" pitchFamily="34" charset="0"/>
              </a:rPr>
              <a:t>Delete request is </a:t>
            </a:r>
            <a:r>
              <a:rPr lang="en-GB" dirty="0" smtClean="0">
                <a:solidFill>
                  <a:srgbClr val="000000"/>
                </a:solidFill>
                <a:latin typeface="Verdana" panose="020B0604030504040204" pitchFamily="34" charset="0"/>
              </a:rPr>
              <a:t>unclear.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  <a:latin typeface="Verdana" panose="020B0604030504040204" pitchFamily="34" charset="0"/>
              </a:rPr>
              <a:t>Redundant information can be contradicting</a:t>
            </a:r>
          </a:p>
          <a:p>
            <a:pPr marL="1150938" lvl="1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Verdana" panose="020B0604030504040204" pitchFamily="34" charset="0"/>
              </a:rPr>
              <a:t>e.g. </a:t>
            </a:r>
            <a:r>
              <a:rPr lang="en-GB" b="1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apertureRef</a:t>
            </a:r>
            <a:r>
              <a:rPr lang="en-GB" dirty="0" smtClean="0">
                <a:solidFill>
                  <a:srgbClr val="000000"/>
                </a:solidFill>
                <a:latin typeface="Verdana" panose="020B0604030504040204" pitchFamily="34" charset="0"/>
              </a:rPr>
              <a:t> can be different in a previous request referring to the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same </a:t>
            </a:r>
            <a:r>
              <a:rPr lang="en-GB" b="1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requestID</a:t>
            </a:r>
            <a:endParaRPr lang="en-GB" b="1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46" y="3576469"/>
            <a:ext cx="3473335" cy="2605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8681" y="3680925"/>
            <a:ext cx="5062119" cy="2462213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</a:rPr>
              <a:t>Process on how to use the </a:t>
            </a:r>
            <a:r>
              <a:rPr lang="en-GB" dirty="0" smtClean="0">
                <a:solidFill>
                  <a:srgbClr val="000000"/>
                </a:solidFill>
              </a:rPr>
              <a:t>two standards </a:t>
            </a:r>
            <a:r>
              <a:rPr lang="en-GB" dirty="0">
                <a:solidFill>
                  <a:srgbClr val="000000"/>
                </a:solidFill>
              </a:rPr>
              <a:t>is </a:t>
            </a:r>
            <a:r>
              <a:rPr lang="en-GB" dirty="0" smtClean="0">
                <a:solidFill>
                  <a:srgbClr val="000000"/>
                </a:solidFill>
              </a:rPr>
              <a:t>unclear and could lead to incompatible </a:t>
            </a:r>
            <a:r>
              <a:rPr lang="en-GB" dirty="0" smtClean="0">
                <a:solidFill>
                  <a:srgbClr val="000000"/>
                </a:solidFill>
              </a:rPr>
              <a:t>implementation.</a:t>
            </a:r>
            <a:endParaRPr lang="en-GB" dirty="0" smtClean="0">
              <a:solidFill>
                <a:srgbClr val="000000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0000"/>
                </a:solidFill>
              </a:rPr>
              <a:t>The </a:t>
            </a:r>
            <a:r>
              <a:rPr lang="en-GB" dirty="0">
                <a:solidFill>
                  <a:srgbClr val="000000"/>
                </a:solidFill>
              </a:rPr>
              <a:t>intended usage of each fields should be clarified </a:t>
            </a:r>
            <a:r>
              <a:rPr lang="en-GB" dirty="0" smtClean="0">
                <a:solidFill>
                  <a:srgbClr val="000000"/>
                </a:solidFill>
              </a:rPr>
              <a:t>(Ownership, </a:t>
            </a:r>
            <a:r>
              <a:rPr lang="en-GB" dirty="0">
                <a:solidFill>
                  <a:srgbClr val="000000"/>
                </a:solidFill>
              </a:rPr>
              <a:t>remove </a:t>
            </a:r>
            <a:r>
              <a:rPr lang="en-GB" dirty="0" smtClean="0">
                <a:solidFill>
                  <a:srgbClr val="000000"/>
                </a:solidFill>
              </a:rPr>
              <a:t>redundancy, define lifecycle</a:t>
            </a:r>
            <a:r>
              <a:rPr lang="en-GB" dirty="0" smtClean="0">
                <a:solidFill>
                  <a:srgbClr val="000000"/>
                </a:solidFill>
              </a:rPr>
              <a:t>).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0000"/>
                </a:solidFill>
              </a:rPr>
              <a:t>Consider to use the same format in the request </a:t>
            </a:r>
            <a:r>
              <a:rPr lang="en-GB" u="sng" dirty="0" smtClean="0">
                <a:solidFill>
                  <a:srgbClr val="000000"/>
                </a:solidFill>
              </a:rPr>
              <a:t>and</a:t>
            </a:r>
            <a:r>
              <a:rPr lang="en-GB" dirty="0" smtClean="0">
                <a:solidFill>
                  <a:srgbClr val="000000"/>
                </a:solidFill>
              </a:rPr>
              <a:t> in the reply.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540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Implement a CCSDS based interface to request/provide operational spacecraft supports from/to external entity.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Harmonise interface &amp; processes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Reduce effort in the establishment of interface with new partner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Flexible implementation allowing the future evolution of the standard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User/Provider implementation to ease testing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64" y="2882188"/>
            <a:ext cx="3504197" cy="310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4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1" t="-1" r="20028" b="203"/>
          <a:stretch/>
        </p:blipFill>
        <p:spPr>
          <a:xfrm>
            <a:off x="5398616" y="1708288"/>
            <a:ext cx="3452775" cy="3507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 version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864000"/>
            <a:ext cx="5613523" cy="5338800"/>
          </a:xfrm>
        </p:spPr>
        <p:txBody>
          <a:bodyPr/>
          <a:lstStyle/>
          <a:p>
            <a:r>
              <a:rPr lang="en-GB" sz="2000" b="1" dirty="0" smtClean="0"/>
              <a:t>The implementation is based on the following CCSDS publications :</a:t>
            </a:r>
          </a:p>
          <a:p>
            <a:endParaRPr lang="en-GB" sz="2000" dirty="0"/>
          </a:p>
          <a:p>
            <a:r>
              <a:rPr lang="en-GB" sz="2000" dirty="0" smtClean="0"/>
              <a:t>[AD1] </a:t>
            </a:r>
            <a:r>
              <a:rPr lang="en-GB" sz="2000" dirty="0"/>
              <a:t>Simple Planning Request CCSDS Draft 902.9.0.00 </a:t>
            </a:r>
            <a:endParaRPr lang="en-GB" sz="2000" dirty="0" smtClean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[</a:t>
            </a:r>
            <a:r>
              <a:rPr lang="en-GB" sz="2000" dirty="0" smtClean="0"/>
              <a:t>AD2] </a:t>
            </a:r>
            <a:r>
              <a:rPr lang="en-GB" sz="2000" dirty="0"/>
              <a:t>Simple Schedule CCSDS 902.1-R1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80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Partners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interface is now in use between ESOC and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INTA (Spain) for CLUSTER and METOP support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RKPNI (Russia) for EXOMARS support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r>
              <a:rPr lang="en-GB" dirty="0" smtClean="0"/>
              <a:t>It is foreseen to use it with DLR for INTEGRAL support to replace the old email based exchange.</a:t>
            </a:r>
          </a:p>
          <a:p>
            <a:r>
              <a:rPr lang="en-GB" dirty="0" smtClean="0"/>
              <a:t>In the future, ESOC intend to migrate legacy interface already in place with DSN, KSAT and SSC.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907" y="3248329"/>
            <a:ext cx="4315541" cy="307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8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0076"/>
            <a:ext cx="7174800" cy="430887"/>
          </a:xfrm>
        </p:spPr>
        <p:txBody>
          <a:bodyPr/>
          <a:lstStyle/>
          <a:p>
            <a:r>
              <a:rPr lang="en-GB" dirty="0" smtClean="0"/>
              <a:t>Sample new request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&lt;?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xml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version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"1.0"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encoding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"UTF-8"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?&gt;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SrvMgtUtilReq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"urn:ccsds:schema:cssm:1.0.0"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fn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"http://www.w3.org/2005/xpath-functions"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xsi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"http://www.w3.org/2001/XMLSchema-instance"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xs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"http://www.w3.org/2001/XMLSchema"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xmi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"http://www.omg.org/XMI"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ems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"http://esa.egos.ems"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emsmodel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"platform:/resource/</a:t>
            </a:r>
            <a:r>
              <a:rPr lang="en-GB" dirty="0" err="1">
                <a:solidFill>
                  <a:srgbClr val="7F007F"/>
                </a:solidFill>
                <a:latin typeface="Verdana" panose="020B0604030504040204" pitchFamily="34" charset="0"/>
              </a:rPr>
              <a:t>esa.egos.ems.portal.model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/schemas/Ems.xsd"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xsi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schemaLocation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"urn:ccsds:schema:cssm:1.0.0 SchemaCssmSmurf-v1_0_0.xsd http://esa.egos.ems EmsExternal.xsd"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srvMgtEntityType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SERV_PACKAGE_REQ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srvMgtEntityType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srvMgtUtilReqHeader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originatingOrganization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"ESA"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generationTime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"2017-297T13:31:02.000Z"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status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"OPERATIONAL"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version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"1"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startTime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"2017-322T19:35:00.000Z"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endTime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"2017-322T20:58:00.000Z"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purpose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description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/&gt;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newSrvPkg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user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"CL1"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requestID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serviceAgreementXRef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"CLUSTER_Routine_2.Cluster_1_US.Cluster_1_USD.CL1"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comment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"ESOC MCP"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serviceReqID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"OSSUPD_20171118T193500_20171118T205800_20171024T133102_v01-00.CLU1-O"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basicStartTimeConstraint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preferredStartTime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"2017-322T19:45:00.000Z"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earliestStartTime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"2017-322T19:45:00.000Z"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latestStartTime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"2017-322T19:45:00.000Z"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/&gt;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fr-FR" dirty="0">
                <a:solidFill>
                  <a:srgbClr val="808080"/>
                </a:solidFill>
                <a:latin typeface="Verdana" panose="020B0604030504040204" pitchFamily="34" charset="0"/>
              </a:rPr>
              <a:t>      </a:t>
            </a:r>
            <a:r>
              <a:rPr lang="fr-FR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fr-FR" dirty="0" err="1">
                <a:solidFill>
                  <a:srgbClr val="000000"/>
                </a:solidFill>
                <a:latin typeface="Verdana" panose="020B0604030504040204" pitchFamily="34" charset="0"/>
              </a:rPr>
              <a:t>basicDurationConstraint</a:t>
            </a:r>
            <a:r>
              <a:rPr lang="fr-FR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Verdana" panose="020B0604030504040204" pitchFamily="34" charset="0"/>
              </a:rPr>
              <a:t>preferredDuration</a:t>
            </a:r>
            <a:r>
              <a:rPr lang="fr-FR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fr-FR" dirty="0">
                <a:solidFill>
                  <a:srgbClr val="7F007F"/>
                </a:solidFill>
                <a:latin typeface="Verdana" panose="020B0604030504040204" pitchFamily="34" charset="0"/>
              </a:rPr>
              <a:t>"PT58M"</a:t>
            </a:r>
            <a:r>
              <a:rPr lang="fr-FR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Verdana" panose="020B0604030504040204" pitchFamily="34" charset="0"/>
              </a:rPr>
              <a:t>minDuration</a:t>
            </a:r>
            <a:r>
              <a:rPr lang="fr-FR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fr-FR" dirty="0">
                <a:solidFill>
                  <a:srgbClr val="7F007F"/>
                </a:solidFill>
                <a:latin typeface="Verdana" panose="020B0604030504040204" pitchFamily="34" charset="0"/>
              </a:rPr>
              <a:t>"PT58M"</a:t>
            </a:r>
            <a:r>
              <a:rPr lang="fr-FR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Verdana" panose="020B0604030504040204" pitchFamily="34" charset="0"/>
              </a:rPr>
              <a:t>maxDuration</a:t>
            </a:r>
            <a:r>
              <a:rPr lang="fr-FR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fr-FR" dirty="0">
                <a:solidFill>
                  <a:srgbClr val="7F007F"/>
                </a:solidFill>
                <a:latin typeface="Verdana" panose="020B0604030504040204" pitchFamily="34" charset="0"/>
              </a:rPr>
              <a:t>"PT58M"</a:t>
            </a:r>
            <a:r>
              <a:rPr lang="fr-FR" b="1" dirty="0">
                <a:solidFill>
                  <a:srgbClr val="000000"/>
                </a:solidFill>
                <a:latin typeface="Verdana" panose="020B0604030504040204" pitchFamily="34" charset="0"/>
              </a:rPr>
              <a:t>/&gt;</a:t>
            </a:r>
            <a:endParaRPr lang="fr-FR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basicApertureConstraint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siteRef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"MSP1"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apertureRef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"MSP1"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priority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"1"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/&gt;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newSrvPkg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SrvMgtUtilReq</a:t>
            </a:r>
            <a:r>
              <a:rPr lang="en-GB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101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0076"/>
            <a:ext cx="7174800" cy="430887"/>
          </a:xfrm>
        </p:spPr>
        <p:txBody>
          <a:bodyPr/>
          <a:lstStyle/>
          <a:p>
            <a:r>
              <a:rPr lang="en-GB" dirty="0" smtClean="0"/>
              <a:t>Sample new request </a:t>
            </a:r>
            <a:r>
              <a:rPr lang="en-GB" b="1" dirty="0" smtClean="0"/>
              <a:t>– Field used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&lt;?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xml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version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"1.0"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encoding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"UTF-8"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?&gt;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SrvMgtUtilReq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"urn:ccsds:schema:cssm:1.0.0"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fn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"http://www.w3.org/2005/xpath-functions"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xsi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"http://www.w3.org/2001/XMLSchema-instance"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xs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"http://www.w3.org/2001/XMLSchema"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xmi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"http://www.omg.org/XMI"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ems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"http://esa.egos.ems"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emsmodel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"platform:/resource/</a:t>
            </a:r>
            <a:r>
              <a:rPr lang="en-GB" dirty="0" err="1">
                <a:solidFill>
                  <a:srgbClr val="7F007F"/>
                </a:solidFill>
                <a:latin typeface="Verdana" panose="020B0604030504040204" pitchFamily="34" charset="0"/>
              </a:rPr>
              <a:t>esa.egos.ems.portal.model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/schemas/Ems.xsd"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xsi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schemaLocation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"urn:ccsds:schema:cssm:1.0.0 SchemaCssmSmurf-v1_0_0.xsd http://esa.egos.ems EmsExternal.xsd"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srvMgtEntityType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SERV_PACKAGE_REQ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srvMgtEntityType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srvMgtUtilReqHeader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originatingOrganization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"ESA"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generationTime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"2017-297T13:31:02.000Z"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status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"OPERATIONAL"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version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"1"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startTime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"2017-322T19:35:00.000Z"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endTime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"2017-322T20:58:00.000Z"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purpose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description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/&gt;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newSrvPkg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chemeClr val="accent1"/>
                </a:solidFill>
                <a:latin typeface="Verdana" panose="020B0604030504040204" pitchFamily="34" charset="0"/>
              </a:rPr>
              <a:t>user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"CL1"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requestID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</a:t>
            </a:r>
            <a:r>
              <a:rPr lang="en-GB" b="1" dirty="0" err="1">
                <a:solidFill>
                  <a:schemeClr val="accent1"/>
                </a:solidFill>
                <a:latin typeface="Verdana" panose="020B0604030504040204" pitchFamily="34" charset="0"/>
              </a:rPr>
              <a:t>serviceAgreementXRef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"CLUSTER_Routine_2.Cluster_1_US.Cluster_1_USD.CL1"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</a:t>
            </a:r>
            <a:r>
              <a:rPr lang="en-GB" b="1" dirty="0">
                <a:solidFill>
                  <a:schemeClr val="accent1"/>
                </a:solidFill>
                <a:latin typeface="Verdana" panose="020B0604030504040204" pitchFamily="34" charset="0"/>
              </a:rPr>
              <a:t>comment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"ESOC MCP"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</a:t>
            </a:r>
            <a:r>
              <a:rPr lang="en-GB" b="1" dirty="0" err="1">
                <a:solidFill>
                  <a:schemeClr val="accent1"/>
                </a:solidFill>
                <a:latin typeface="Verdana" panose="020B0604030504040204" pitchFamily="34" charset="0"/>
              </a:rPr>
              <a:t>serviceReqID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"OSSUPD_20171118T193500_20171118T205800_20171024T133102_v01-00.CLU1-O"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basicStartTimeConstraint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 err="1">
                <a:solidFill>
                  <a:schemeClr val="accent1"/>
                </a:solidFill>
                <a:latin typeface="Verdana" panose="020B0604030504040204" pitchFamily="34" charset="0"/>
              </a:rPr>
              <a:t>preferredStartTime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"2017-322T19:45:00.000Z"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earliestStartTime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"2017-322T19:45:00.000Z"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latestStartTime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"2017-322T19:45:00.000Z"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/&gt;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fr-FR" dirty="0">
                <a:solidFill>
                  <a:srgbClr val="808080"/>
                </a:solidFill>
                <a:latin typeface="Verdana" panose="020B0604030504040204" pitchFamily="34" charset="0"/>
              </a:rPr>
              <a:t>      </a:t>
            </a:r>
            <a:r>
              <a:rPr lang="fr-FR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fr-FR" dirty="0" err="1">
                <a:solidFill>
                  <a:srgbClr val="000000"/>
                </a:solidFill>
                <a:latin typeface="Verdana" panose="020B0604030504040204" pitchFamily="34" charset="0"/>
              </a:rPr>
              <a:t>basicDurationConstraint</a:t>
            </a:r>
            <a:r>
              <a:rPr lang="fr-FR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fr-FR" b="1" dirty="0" err="1">
                <a:solidFill>
                  <a:schemeClr val="accent1"/>
                </a:solidFill>
                <a:latin typeface="Verdana" panose="020B0604030504040204" pitchFamily="34" charset="0"/>
              </a:rPr>
              <a:t>preferredDuration</a:t>
            </a:r>
            <a:r>
              <a:rPr lang="fr-FR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fr-FR" dirty="0">
                <a:solidFill>
                  <a:srgbClr val="7F007F"/>
                </a:solidFill>
                <a:latin typeface="Verdana" panose="020B0604030504040204" pitchFamily="34" charset="0"/>
              </a:rPr>
              <a:t>"PT58M"</a:t>
            </a:r>
            <a:r>
              <a:rPr lang="fr-FR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Verdana" panose="020B0604030504040204" pitchFamily="34" charset="0"/>
              </a:rPr>
              <a:t>minDuration</a:t>
            </a:r>
            <a:r>
              <a:rPr lang="fr-FR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fr-FR" dirty="0">
                <a:solidFill>
                  <a:srgbClr val="7F007F"/>
                </a:solidFill>
                <a:latin typeface="Verdana" panose="020B0604030504040204" pitchFamily="34" charset="0"/>
              </a:rPr>
              <a:t>"PT58M"</a:t>
            </a:r>
            <a:r>
              <a:rPr lang="fr-FR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Verdana" panose="020B0604030504040204" pitchFamily="34" charset="0"/>
              </a:rPr>
              <a:t>maxDuration</a:t>
            </a:r>
            <a:r>
              <a:rPr lang="fr-FR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fr-FR" dirty="0">
                <a:solidFill>
                  <a:srgbClr val="7F007F"/>
                </a:solidFill>
                <a:latin typeface="Verdana" panose="020B0604030504040204" pitchFamily="34" charset="0"/>
              </a:rPr>
              <a:t>"PT58M"</a:t>
            </a:r>
            <a:r>
              <a:rPr lang="fr-FR" b="1" dirty="0">
                <a:solidFill>
                  <a:srgbClr val="000000"/>
                </a:solidFill>
                <a:latin typeface="Verdana" panose="020B0604030504040204" pitchFamily="34" charset="0"/>
              </a:rPr>
              <a:t>/&gt;</a:t>
            </a:r>
            <a:endParaRPr lang="fr-FR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basicApertureConstraint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siteRef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"MSP1"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 err="1">
                <a:solidFill>
                  <a:schemeClr val="accent1"/>
                </a:solidFill>
                <a:latin typeface="Verdana" panose="020B0604030504040204" pitchFamily="34" charset="0"/>
              </a:rPr>
              <a:t>apertureRef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"MSP1"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priority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"1"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/&gt;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newSrvPkg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SrvMgtUtilReq</a:t>
            </a:r>
            <a:r>
              <a:rPr lang="en-GB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178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update request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&lt;?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xml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version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"1.0"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encoding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"UTF-8"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?&gt;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SrvMgtUtilReq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"urn:ccsds:schema:cssm:1.0.0"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fn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"http://www.w3.org/2005/xpath-functions"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xsi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"http://www.w3.org/2001/XMLSchema-instance"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xs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"http://www.w3.org/2001/XMLSchema"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xmi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"http://www.omg.org/XMI"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ems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"http://esa.egos.ems"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emsmodel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"platform:/resource/</a:t>
            </a:r>
            <a:r>
              <a:rPr lang="en-GB" dirty="0" err="1">
                <a:solidFill>
                  <a:srgbClr val="7F007F"/>
                </a:solidFill>
                <a:latin typeface="Verdana" panose="020B0604030504040204" pitchFamily="34" charset="0"/>
              </a:rPr>
              <a:t>esa.egos.ems.portal.model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/schemas/Ems.xsd"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xsi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schemaLocation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"urn:ccsds:schema:cssm:1.0.0 SchemaCssmSmurf-v1_0_0.xsd http://esa.egos.ems EmsExternal.xsd"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srvMgtEntityType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SERV_PACKAGE_REQ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srvMgtEntityType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srvMgtUtilReqHeader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originatingOrganization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"ESA"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generationTime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"2017-297T13:31:02.000Z"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status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"OPERATIONAL"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version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"1"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startTime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"2017-321T02:24:00.000Z"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endTime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"2017-321T08:50:00.000Z"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purpose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description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/&gt;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updateSrvPkg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user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"CL3"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requestID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"CLU3_2017_321_030900_S__"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serviceAgreementXRef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"CLUSTER_Routine_2.Cluster_3_US.Cluster_3_USD.CL3"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comment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"ESOC MCP"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serviceReqID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"OSSUPD_20171117T022400_20171117T085000_20171024T133102_v01-00.CLU3-O"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basicStartTimeConstraint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preferredStartTime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"2017-321T03:09:00.000Z"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earliestStartTime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"2017-321T03:09:00.000Z"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latestStartTime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"2017-321T03:09:00.000Z"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/&gt;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basicDurationConstraint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preferredDuration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"PT5H26M"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minDuration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"PT5H26M"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maxDuration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"PT5H26M"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/&gt;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basicApertureConstraint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siteRef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"VIL1"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apertureRef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"VIL1"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priority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"1"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/&gt;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updateSrvPkg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SrvMgtUtilReq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02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update </a:t>
            </a:r>
            <a:r>
              <a:rPr lang="en-GB" dirty="0"/>
              <a:t>request </a:t>
            </a:r>
            <a:r>
              <a:rPr lang="en-GB" b="1" dirty="0"/>
              <a:t>– Field used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&lt;?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xml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version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"1.0"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encoding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"UTF-8"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?&gt;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SrvMgtUtilReq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"urn:ccsds:schema:cssm:1.0.0"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fn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"http://www.w3.org/2005/xpath-functions"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xsi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"http://www.w3.org/2001/XMLSchema-instance"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xs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"http://www.w3.org/2001/XMLSchema"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xmi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"http://www.omg.org/XMI"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ems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"http://esa.egos.ems"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emsmodel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"platform:/resource/</a:t>
            </a:r>
            <a:r>
              <a:rPr lang="en-GB" dirty="0" err="1">
                <a:solidFill>
                  <a:srgbClr val="7F007F"/>
                </a:solidFill>
                <a:latin typeface="Verdana" panose="020B0604030504040204" pitchFamily="34" charset="0"/>
              </a:rPr>
              <a:t>esa.egos.ems.portal.model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/schemas/Ems.xsd"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xsi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schemaLocation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"urn:ccsds:schema:cssm:1.0.0 SchemaCssmSmurf-v1_0_0.xsd http://esa.egos.ems EmsExternal.xsd"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srvMgtEntityType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SERV_PACKAGE_REQ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srvMgtEntityType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srvMgtUtilReqHeader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originatingOrganization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"ESA"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generationTime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"2017-297T13:31:02.000Z"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status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"OPERATIONAL"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version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"1"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startTime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"2017-321T02:24:00.000Z"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endTime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"2017-321T08:50:00.000Z"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purpose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description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/&gt;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updateSrvPkg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chemeClr val="accent1"/>
                </a:solidFill>
                <a:latin typeface="Verdana" panose="020B0604030504040204" pitchFamily="34" charset="0"/>
              </a:rPr>
              <a:t>user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"CL3"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</a:t>
            </a:r>
            <a:r>
              <a:rPr lang="en-GB" b="1" dirty="0" err="1">
                <a:solidFill>
                  <a:schemeClr val="accent1"/>
                </a:solidFill>
                <a:latin typeface="Verdana" panose="020B0604030504040204" pitchFamily="34" charset="0"/>
              </a:rPr>
              <a:t>requestID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"CLU3_2017_321_030900_S__"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                 </a:t>
            </a:r>
            <a:r>
              <a:rPr lang="en-GB" b="1" dirty="0" err="1">
                <a:solidFill>
                  <a:srgbClr val="C00000"/>
                </a:solidFill>
                <a:latin typeface="Verdana" panose="020B0604030504040204" pitchFamily="34" charset="0"/>
              </a:rPr>
              <a:t>serviceAgreementXRef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"CLUSTER_Routine_2.Cluster_3_US.Cluster_3_USD.CL3"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</a:t>
            </a:r>
            <a:r>
              <a:rPr lang="en-GB" b="1" dirty="0">
                <a:solidFill>
                  <a:schemeClr val="accent1"/>
                </a:solidFill>
                <a:latin typeface="Verdana" panose="020B0604030504040204" pitchFamily="34" charset="0"/>
              </a:rPr>
              <a:t>comment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"ESOC MCP"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serviceReqID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"OSSUPD_20171117T022400_20171117T085000_20171024T133102_v01-00.CLU3-O"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basicStartTimeConstraint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 err="1">
                <a:solidFill>
                  <a:schemeClr val="accent1"/>
                </a:solidFill>
                <a:latin typeface="Verdana" panose="020B0604030504040204" pitchFamily="34" charset="0"/>
              </a:rPr>
              <a:t>preferredStartTime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"2017-321T03:09:00.000Z"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earliestStartTime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"2017-321T03:09:00.000Z"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latestStartTime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"2017-321T03:09:00.000Z"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/&gt;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basicDurationConstraint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 err="1">
                <a:solidFill>
                  <a:schemeClr val="accent1"/>
                </a:solidFill>
                <a:latin typeface="Verdana" panose="020B0604030504040204" pitchFamily="34" charset="0"/>
              </a:rPr>
              <a:t>preferredDuration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"PT5H26M"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minDuration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"PT5H26M"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maxDuration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"PT5H26M"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/&gt;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basicApertureConstraint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siteRef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"VIL1"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Verdana" panose="020B0604030504040204" pitchFamily="34" charset="0"/>
              </a:rPr>
              <a:t>apertureRef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"VIL1"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priority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"1"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/&gt;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updateSrvPkg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SrvMgtUtilReq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33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delete request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&lt;?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xml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version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"1.0"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encoding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"UTF-8"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?&gt;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SrvMgtUtilReq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"urn:ccsds:schema:cssm:1.0.0"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fn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"http://www.w3.org/2005/xpath-functions"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xsi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"http://www.w3.org/2001/XMLSchema-instance"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xs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"http://www.w3.org/2001/XMLSchema"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xmi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"http://www.omg.org/XMI"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ems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"http://esa.egos.ems"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xmlns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emsmodel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"platform:/resource/</a:t>
            </a:r>
            <a:r>
              <a:rPr lang="en-GB" dirty="0" err="1">
                <a:solidFill>
                  <a:srgbClr val="7F007F"/>
                </a:solidFill>
                <a:latin typeface="Verdana" panose="020B0604030504040204" pitchFamily="34" charset="0"/>
              </a:rPr>
              <a:t>esa.egos.ems.portal.model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/schemas/Ems.xsd"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xsi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schemaLocation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"urn:ccsds:schema:cssm:1.0.0 SchemaCssmSmurf-v1_0_0.xsd http://esa.egos.ems EmsExternal.xsd"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srvMgtEntityType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SERV_PACKAGE_REQ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srvMgtEntityType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srvMgtUtilReqHeader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originatingOrganization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"ESA"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generationTime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"2017-297T13:31:02.000Z"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status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"OPERATIONAL"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version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"1"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startTime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"2017-309T11:13:00.000Z"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endTime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"2017-309T18:50:00.000Z"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purpose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description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/&gt;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deleteSrvPkg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user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"CL1"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requestID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"CLU1_2017_309_115800_S__"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serviceAgreementXRef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"CLUSTER_Routine_2.Cluster_1_US.Cluster_1_USD.CL1"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comment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"ESOC MCP"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serviceReqID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"CLU1_2017_309_115800_S__"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basicApertureConstraint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siteRef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"MSP1"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apertureRef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"MSP1"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priority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7F007F"/>
                </a:solidFill>
                <a:latin typeface="Verdana" panose="020B0604030504040204" pitchFamily="34" charset="0"/>
              </a:rPr>
              <a:t>"1"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/&gt;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deleteSrvPkg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SrvMgtUtilReq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675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W ESA Presentation.potx" id="{DB15AC66-F376-4FDA-AEBD-2A4AA3085F07}" vid="{CEDCDA6D-37EF-4B74-B511-B725DAE7821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519C13F5234A43A6B360F5DBB76A87" ma:contentTypeVersion="1" ma:contentTypeDescription="Create a new document." ma:contentTypeScope="" ma:versionID="2ec741695a9a4fd69fe0de2abc0ce0a2">
  <xsd:schema xmlns:xsd="http://www.w3.org/2001/XMLSchema" xmlns:xs="http://www.w3.org/2001/XMLSchema" xmlns:p="http://schemas.microsoft.com/office/2006/metadata/properties" xmlns:ns2="e738c1dd-527b-462d-8f99-0f1c6192028f" targetNamespace="http://schemas.microsoft.com/office/2006/metadata/properties" ma:root="true" ma:fieldsID="018601a662b052e221faacd66e60b3f1" ns2:_="">
    <xsd:import namespace="e738c1dd-527b-462d-8f99-0f1c6192028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38c1dd-527b-462d-8f99-0f1c6192028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98B397-325E-41D9-AAE1-9D689190FE02}"/>
</file>

<file path=customXml/itemProps2.xml><?xml version="1.0" encoding="utf-8"?>
<ds:datastoreItem xmlns:ds="http://schemas.openxmlformats.org/officeDocument/2006/customXml" ds:itemID="{27E3F8D4-779E-482B-9027-84EA9EAEE0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DE67DC-0345-49EC-B880-0A483B7BB2AD}">
  <ds:schemaRefs>
    <ds:schemaRef ds:uri="f2760952-b3bb-408f-ace6-eb1e07642b86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926</TotalTime>
  <Words>2534</Words>
  <Application>Microsoft Office PowerPoint</Application>
  <PresentationFormat>On-screen Show (4:3)</PresentationFormat>
  <Paragraphs>336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Verdana</vt:lpstr>
      <vt:lpstr>Wingdings</vt:lpstr>
      <vt:lpstr>Esa presentation</vt:lpstr>
      <vt:lpstr>CCSDS Scheduling interface - ESA implementation 2017</vt:lpstr>
      <vt:lpstr>Objectives</vt:lpstr>
      <vt:lpstr>Standard version</vt:lpstr>
      <vt:lpstr>Partners</vt:lpstr>
      <vt:lpstr>Sample new request</vt:lpstr>
      <vt:lpstr>Sample new request – Field used</vt:lpstr>
      <vt:lpstr>Sample update request</vt:lpstr>
      <vt:lpstr>Sample update request – Field used</vt:lpstr>
      <vt:lpstr>Sample delete request</vt:lpstr>
      <vt:lpstr>Sample delete request – Field used</vt:lpstr>
      <vt:lpstr>Sample reply</vt:lpstr>
      <vt:lpstr>Sample reply – Field used</vt:lpstr>
      <vt:lpstr>Sample reply - RKPNI</vt:lpstr>
      <vt:lpstr>Request State Cycle</vt:lpstr>
      <vt:lpstr>Process</vt:lpstr>
      <vt:lpstr>Delta view example (EMSP)</vt:lpstr>
      <vt:lpstr>Implementation</vt:lpstr>
      <vt:lpstr>Lesson learned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CCSDS Scheduling interface - ESA implementation 2017</dc:title>
  <dc:subject>CCSDS Scheduling interface - ESA implementation 2017</dc:subject>
  <dc:creator>Martin Unal</dc:creator>
  <cp:keywords/>
  <dc:description/>
  <cp:lastModifiedBy>Martin Unal</cp:lastModifiedBy>
  <cp:revision>42</cp:revision>
  <cp:lastPrinted>2017-11-01T14:02:22Z</cp:lastPrinted>
  <dcterms:created xsi:type="dcterms:W3CDTF">2017-10-30T09:31:05Z</dcterms:created>
  <dcterms:modified xsi:type="dcterms:W3CDTF">2017-11-02T15:03:39Z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>Martin Unal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0x01010062519C13F5234A43A6B360F5DBB76A87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>Issued</vt:lpwstr>
  </property>
  <property fmtid="{D5CDD505-2E9C-101B-9397-08002B2CF9AE}" pid="20" name="bmsSiteName">
    <vt:lpwstr>ESOC</vt:lpwstr>
  </property>
  <property fmtid="{D5CDD505-2E9C-101B-9397-08002B2CF9AE}" pid="21" name="Originating Organisation">
    <vt:lpwstr>HSO-ONO</vt:lpwstr>
  </property>
  <property fmtid="{D5CDD505-2E9C-101B-9397-08002B2CF9AE}" pid="22" name="Distribution">
    <vt:lpwstr/>
  </property>
  <property fmtid="{D5CDD505-2E9C-101B-9397-08002B2CF9AE}" pid="23" name="bmsSitename2">
    <vt:lpwstr>ESOC</vt:lpwstr>
  </property>
  <property fmtid="{D5CDD505-2E9C-101B-9397-08002B2CF9AE}" pid="24" name="bmsAddress">
    <vt:lpwstr>European Space Operations Centre - Robert-Bosch-Strasse 5 - D-64293 Darmstadt - Germany</vt:lpwstr>
  </property>
  <property fmtid="{D5CDD505-2E9C-101B-9397-08002B2CF9AE}" pid="25" name="bmsPlace">
    <vt:lpwstr>Darmstadt</vt:lpwstr>
  </property>
  <property fmtid="{D5CDD505-2E9C-101B-9397-08002B2CF9AE}" pid="26" name="bmsPhoneFax">
    <vt:lpwstr>T +49 (0)6151 900 - F +49 (0)6151 90495 - www.esa.int</vt:lpwstr>
  </property>
  <property fmtid="{D5CDD505-2E9C-101B-9397-08002B2CF9AE}" pid="27" name="Issue">
    <vt:i4>0</vt:i4>
  </property>
  <property fmtid="{D5CDD505-2E9C-101B-9397-08002B2CF9AE}" pid="28" name="Revision">
    <vt:i4>1</vt:i4>
  </property>
  <property fmtid="{D5CDD505-2E9C-101B-9397-08002B2CF9AE}" pid="29" name="Issue Date">
    <vt:filetime>2017-11-06T23:00:00Z</vt:filetime>
  </property>
  <property fmtid="{D5CDD505-2E9C-101B-9397-08002B2CF9AE}" pid="30" name="Organisational_x0020_entity">
    <vt:lpwstr>HSO-ONO</vt:lpwstr>
  </property>
  <property fmtid="{D5CDD505-2E9C-101B-9397-08002B2CF9AE}" pid="31" name="Organisational entity">
    <vt:lpwstr>HSO-ONO</vt:lpwstr>
  </property>
</Properties>
</file>