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59" autoAdjust="0"/>
  </p:normalViewPr>
  <p:slideViewPr>
    <p:cSldViewPr>
      <p:cViewPr varScale="1">
        <p:scale>
          <a:sx n="64" d="100"/>
          <a:sy n="64" d="100"/>
        </p:scale>
        <p:origin x="13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8CF9-EB84-4947-B463-01C2BEB4FA8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D9C92-3DF0-4157-B0FE-4EF645478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6B465B-BFC5-4E6D-880D-72F707F8F23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2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0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69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88495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5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27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6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0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1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41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85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94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426" name="Rectangle 826"/>
          <p:cNvSpPr>
            <a:spLocks noChangeArrowheads="1"/>
          </p:cNvSpPr>
          <p:nvPr userDrawn="1"/>
        </p:nvSpPr>
        <p:spPr bwMode="auto">
          <a:xfrm>
            <a:off x="623888" y="836613"/>
            <a:ext cx="8015287" cy="77787"/>
          </a:xfrm>
          <a:prstGeom prst="rect">
            <a:avLst/>
          </a:prstGeom>
          <a:solidFill>
            <a:srgbClr val="333399"/>
          </a:solidFill>
          <a:ln w="1905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/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540641" name="Rectangle 2017"/>
          <p:cNvSpPr>
            <a:spLocks noChangeArrowheads="1"/>
          </p:cNvSpPr>
          <p:nvPr userDrawn="1"/>
        </p:nvSpPr>
        <p:spPr bwMode="auto">
          <a:xfrm>
            <a:off x="8664575" y="6624638"/>
            <a:ext cx="320675" cy="234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82058" tIns="41029" rIns="82058" bIns="41029">
            <a:spAutoFit/>
          </a:bodyPr>
          <a:lstStyle/>
          <a:p>
            <a:pPr defTabSz="8207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AF3677-625B-4832-9D6B-82B490883051}" type="slidenum">
              <a:rPr lang="en-US" sz="1000">
                <a:solidFill>
                  <a:srgbClr val="0000FF"/>
                </a:solidFill>
              </a:rPr>
              <a:pPr defTabSz="82073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>
              <a:solidFill>
                <a:srgbClr val="0000FF"/>
              </a:solidFill>
            </a:endParaRPr>
          </a:p>
        </p:txBody>
      </p:sp>
      <p:graphicFrame>
        <p:nvGraphicFramePr>
          <p:cNvPr id="1027" name="Object 2022"/>
          <p:cNvGraphicFramePr>
            <a:graphicFrameLocks noChangeAspect="1"/>
          </p:cNvGraphicFramePr>
          <p:nvPr/>
        </p:nvGraphicFramePr>
        <p:xfrm>
          <a:off x="228600" y="152400"/>
          <a:ext cx="24479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Bitmap Image" r:id="rId15" imgW="2448267" imgH="638264" progId="PBrush">
                  <p:embed/>
                </p:oleObj>
              </mc:Choice>
              <mc:Fallback>
                <p:oleObj name="Bitmap Image" r:id="rId15" imgW="2448267" imgH="638264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24479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618FFD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91919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" descr="part1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276600" y="6477000"/>
            <a:ext cx="2590800" cy="34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170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b="1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b="1">
          <a:solidFill>
            <a:schemeClr val="tx1"/>
          </a:solidFill>
          <a:latin typeface="+mn-lt"/>
        </a:defRPr>
      </a:lvl4pPr>
      <a:lvl5pPr marL="15970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5pPr>
      <a:lvl6pPr marL="20542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30" name="Text Box 26"/>
          <p:cNvSpPr txBox="1">
            <a:spLocks noChangeArrowheads="1"/>
          </p:cNvSpPr>
          <p:nvPr/>
        </p:nvSpPr>
        <p:spPr bwMode="auto">
          <a:xfrm>
            <a:off x="381000" y="2438400"/>
            <a:ext cx="8305800" cy="1123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Service Management Introduction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Fall Meeting 2017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C. R. Haddow November 2017</a:t>
            </a:r>
            <a:endParaRPr lang="en-US" sz="14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722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Recap from San Antonio Meeting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0" u="sng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Simple Service Book </a:t>
            </a:r>
            <a:r>
              <a:rPr lang="en-US" sz="2400" b="0" u="sng" dirty="0">
                <a:latin typeface="Arial" pitchFamily="34" charset="0"/>
                <a:cs typeface="Arial" pitchFamily="34" charset="0"/>
                <a:sym typeface="Arial" pitchFamily="34" charset="0"/>
              </a:rPr>
              <a:t>(BB)</a:t>
            </a:r>
            <a:r>
              <a:rPr lang="en-US" sz="2400" b="0" dirty="0">
                <a:latin typeface="Arial" pitchFamily="34" charset="0"/>
                <a:cs typeface="Arial" pitchFamily="34" charset="0"/>
                <a:sym typeface="Arial" pitchFamily="34" charset="0"/>
              </a:rPr>
              <a:t>: </a:t>
            </a:r>
            <a:r>
              <a:rPr lang="en-US" sz="2400" b="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2</a:t>
            </a:r>
            <a:r>
              <a:rPr lang="en-US" sz="2400" b="0" baseline="300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nd</a:t>
            </a:r>
            <a:r>
              <a:rPr lang="en-US" sz="2400" b="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 </a:t>
            </a:r>
            <a:r>
              <a:rPr lang="en-US" sz="2400" b="0" dirty="0">
                <a:latin typeface="Arial" pitchFamily="34" charset="0"/>
                <a:cs typeface="Arial" pitchFamily="34" charset="0"/>
                <a:sym typeface="Arial" pitchFamily="34" charset="0"/>
              </a:rPr>
              <a:t>Agency review in progress  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0" u="sng" dirty="0">
                <a:latin typeface="Arial" pitchFamily="34" charset="0"/>
                <a:cs typeface="Arial" pitchFamily="34" charset="0"/>
                <a:sym typeface="Arial" pitchFamily="34" charset="0"/>
              </a:rPr>
              <a:t>Planning Information Format (BB)</a:t>
            </a:r>
            <a:r>
              <a:rPr lang="en-US" sz="2400" b="0" dirty="0">
                <a:latin typeface="Arial" pitchFamily="34" charset="0"/>
                <a:cs typeface="Arial" pitchFamily="34" charset="0"/>
                <a:sym typeface="Arial" pitchFamily="34" charset="0"/>
              </a:rPr>
              <a:t>: </a:t>
            </a:r>
            <a:r>
              <a:rPr lang="en-US" sz="2400" b="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some </a:t>
            </a:r>
            <a:r>
              <a:rPr lang="en-US" sz="2400" b="0" dirty="0">
                <a:latin typeface="Arial" pitchFamily="34" charset="0"/>
                <a:cs typeface="Arial" pitchFamily="34" charset="0"/>
                <a:sym typeface="Arial" pitchFamily="34" charset="0"/>
              </a:rPr>
              <a:t>re-work required </a:t>
            </a:r>
            <a:r>
              <a:rPr lang="en-US" sz="2400" b="0" dirty="0" smtClean="0">
                <a:sym typeface="Arial" pitchFamily="34" charset="0"/>
              </a:rPr>
              <a:t>s</a:t>
            </a:r>
            <a:r>
              <a:rPr lang="en-US" sz="2400" b="0" dirty="0" smtClean="0"/>
              <a:t>tudying </a:t>
            </a:r>
            <a:r>
              <a:rPr lang="en-US" sz="2400" b="0" dirty="0"/>
              <a:t>structuring; related to planning to support scheduling vs expression of wider ranging set of events; actions in progress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0" u="sng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Terrestrial </a:t>
            </a:r>
            <a:r>
              <a:rPr lang="en-US" sz="2400" b="0" u="sng" dirty="0">
                <a:latin typeface="Arial" pitchFamily="34" charset="0"/>
                <a:cs typeface="Arial" pitchFamily="34" charset="0"/>
                <a:sym typeface="Arial" pitchFamily="34" charset="0"/>
              </a:rPr>
              <a:t>Generic File Transfer (BB)</a:t>
            </a:r>
            <a:r>
              <a:rPr lang="en-US" sz="2400" b="0" dirty="0">
                <a:latin typeface="Arial" pitchFamily="34" charset="0"/>
                <a:cs typeface="Arial" pitchFamily="34" charset="0"/>
                <a:sym typeface="Arial" pitchFamily="34" charset="0"/>
              </a:rPr>
              <a:t>:  </a:t>
            </a:r>
            <a:r>
              <a:rPr lang="en-US" sz="2400" b="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Determined </a:t>
            </a:r>
            <a:r>
              <a:rPr lang="en-US" sz="2400" b="0" dirty="0">
                <a:latin typeface="Arial" pitchFamily="34" charset="0"/>
                <a:cs typeface="Arial" pitchFamily="34" charset="0"/>
                <a:sym typeface="Arial" pitchFamily="34" charset="0"/>
              </a:rPr>
              <a:t>XFDU usage/incorporation </a:t>
            </a:r>
            <a:r>
              <a:rPr lang="en-US" sz="2400" b="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– XFDU </a:t>
            </a:r>
            <a:r>
              <a:rPr lang="en-US" sz="2400" b="0" dirty="0">
                <a:latin typeface="Arial" pitchFamily="34" charset="0"/>
                <a:cs typeface="Arial" pitchFamily="34" charset="0"/>
                <a:sym typeface="Arial" pitchFamily="34" charset="0"/>
              </a:rPr>
              <a:t>plan identified   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0" u="sng" dirty="0">
                <a:latin typeface="Arial" pitchFamily="34" charset="0"/>
                <a:cs typeface="Arial" pitchFamily="34" charset="0"/>
                <a:sym typeface="Arial" pitchFamily="34" charset="0"/>
              </a:rPr>
              <a:t>Service Management Utilization Request Format (BB) </a:t>
            </a:r>
            <a:r>
              <a:rPr lang="en-US" sz="2400" b="0" dirty="0">
                <a:latin typeface="Arial" pitchFamily="34" charset="0"/>
                <a:cs typeface="Arial" pitchFamily="34" charset="0"/>
                <a:sym typeface="Arial" pitchFamily="34" charset="0"/>
              </a:rPr>
              <a:t>: </a:t>
            </a:r>
            <a:r>
              <a:rPr lang="en-US" sz="2400" b="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Determined </a:t>
            </a:r>
            <a:r>
              <a:rPr lang="en-US" sz="2400" b="0" dirty="0">
                <a:latin typeface="Arial" pitchFamily="34" charset="0"/>
                <a:cs typeface="Arial" pitchFamily="34" charset="0"/>
                <a:sym typeface="Arial" pitchFamily="34" charset="0"/>
              </a:rPr>
              <a:t>fit re configuration profile and event </a:t>
            </a:r>
            <a:r>
              <a:rPr lang="en-US" sz="2400" b="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sequence</a:t>
            </a:r>
            <a:endParaRPr lang="en-US" sz="2400" b="0" dirty="0"/>
          </a:p>
          <a:p>
            <a:pPr marL="747713" lvl="1" indent="-290513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endParaRPr lang="en-US" sz="1900" b="0" dirty="0"/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36520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Recap from San Antonio Meeting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2400" b="0" dirty="0"/>
              <a:t>Interaction with other WGs</a:t>
            </a:r>
          </a:p>
          <a:p>
            <a:pPr marL="628650" lvl="1" indent="-17145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400" b="0" dirty="0"/>
              <a:t>NAVWG – definition of event  (re Planning Information Format; believed to be finalized now) </a:t>
            </a:r>
          </a:p>
          <a:p>
            <a:pPr marL="628650" lvl="1" indent="-17145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400" b="0" dirty="0"/>
              <a:t>CSTS – control architecture discussion (Tech note may be needed) </a:t>
            </a:r>
          </a:p>
        </p:txBody>
      </p:sp>
    </p:spTree>
    <p:extLst>
      <p:ext uri="{BB962C8B-B14F-4D97-AF65-F5344CB8AC3E}">
        <p14:creationId xmlns:p14="http://schemas.microsoft.com/office/powerpoint/2010/main" val="51973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Simple Schedule – Where are we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0" dirty="0" smtClean="0"/>
              <a:t>Red 2 review completed</a:t>
            </a:r>
          </a:p>
          <a:p>
            <a:r>
              <a:rPr lang="en-GB" sz="2400" b="0" dirty="0" smtClean="0"/>
              <a:t>Book updated as per agreed dispositions</a:t>
            </a:r>
          </a:p>
          <a:p>
            <a:pPr lvl="1"/>
            <a:r>
              <a:rPr lang="en-GB" sz="2100" b="0" dirty="0" smtClean="0"/>
              <a:t>However there were still some issues with having the Event definition as an annex in the Simple Schedule</a:t>
            </a:r>
          </a:p>
          <a:p>
            <a:pPr lvl="1"/>
            <a:r>
              <a:rPr lang="en-GB" sz="2100" b="0" dirty="0" smtClean="0"/>
              <a:t>First attempt to resolve this was to define a Yellow Books containing</a:t>
            </a:r>
          </a:p>
          <a:p>
            <a:pPr marL="1025525" lvl="2" indent="-342900">
              <a:buFont typeface="+mj-lt"/>
              <a:buAutoNum type="arabicPeriod"/>
            </a:pPr>
            <a:r>
              <a:rPr lang="en-GB" sz="1700" b="0" dirty="0" smtClean="0"/>
              <a:t>Event definition (relevant to other Areas, e.g. </a:t>
            </a:r>
            <a:r>
              <a:rPr lang="en-GB" sz="1700" b="0" dirty="0" err="1" smtClean="0"/>
              <a:t>Nav</a:t>
            </a:r>
            <a:r>
              <a:rPr lang="en-GB" sz="1700" b="0" dirty="0" smtClean="0"/>
              <a:t> W/G)</a:t>
            </a:r>
          </a:p>
          <a:p>
            <a:pPr marL="1025525" lvl="2" indent="-342900">
              <a:buFont typeface="+mj-lt"/>
              <a:buAutoNum type="arabicPeriod"/>
            </a:pPr>
            <a:r>
              <a:rPr lang="en-GB" sz="1700" b="0" dirty="0" smtClean="0"/>
              <a:t>Data structures common to the various books in the SM W/G</a:t>
            </a:r>
          </a:p>
          <a:p>
            <a:pPr lvl="1"/>
            <a:r>
              <a:rPr lang="en-GB" sz="2100" b="0" dirty="0" smtClean="0"/>
              <a:t>This was deemed to be unacceptable, so alternative approach was to turn the Yellow Book into 2 Magenta books</a:t>
            </a:r>
          </a:p>
          <a:p>
            <a:pPr lvl="2"/>
            <a:r>
              <a:rPr lang="en-GB" sz="1700" b="0" dirty="0"/>
              <a:t>One </a:t>
            </a:r>
            <a:r>
              <a:rPr lang="en-GB" sz="1700" b="0" dirty="0" smtClean="0"/>
              <a:t>containing </a:t>
            </a:r>
            <a:r>
              <a:rPr lang="en-GB" sz="1700" b="0" dirty="0"/>
              <a:t>the Event definition (relevant to other Areas, e.g. </a:t>
            </a:r>
            <a:r>
              <a:rPr lang="en-GB" sz="1700" b="0" dirty="0" err="1"/>
              <a:t>Nav</a:t>
            </a:r>
            <a:r>
              <a:rPr lang="en-GB" sz="1700" b="0" dirty="0"/>
              <a:t> W/G)</a:t>
            </a:r>
          </a:p>
          <a:p>
            <a:pPr lvl="2"/>
            <a:r>
              <a:rPr lang="en-GB" sz="1700" b="0" dirty="0"/>
              <a:t>The other </a:t>
            </a:r>
            <a:r>
              <a:rPr lang="en-GB" sz="1700" b="0" dirty="0" smtClean="0"/>
              <a:t>containing </a:t>
            </a:r>
            <a:r>
              <a:rPr lang="en-GB" sz="1700" b="0" dirty="0"/>
              <a:t>data structures common to the various books in the SM </a:t>
            </a:r>
            <a:r>
              <a:rPr lang="en-GB" sz="1700" b="0" dirty="0" smtClean="0"/>
              <a:t>W/G</a:t>
            </a:r>
          </a:p>
          <a:p>
            <a:pPr lvl="1"/>
            <a:r>
              <a:rPr lang="en-GB" sz="2100" b="0" dirty="0" smtClean="0"/>
              <a:t>Current plan is to issue Simple Schedule referencing the 2 draft Magenta (i.e. Red) Books.</a:t>
            </a:r>
            <a:endParaRPr lang="en-GB" sz="2100" b="0" dirty="0"/>
          </a:p>
          <a:p>
            <a:pPr lvl="1"/>
            <a:endParaRPr lang="en-GB" sz="2100" b="0" dirty="0"/>
          </a:p>
        </p:txBody>
      </p:sp>
    </p:spTree>
    <p:extLst>
      <p:ext uri="{BB962C8B-B14F-4D97-AF65-F5344CB8AC3E}">
        <p14:creationId xmlns:p14="http://schemas.microsoft.com/office/powerpoint/2010/main" val="209200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Updated Document Context Diagram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6400"/>
            <a:ext cx="9144000" cy="471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97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Current Document List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1434203"/>
            <a:ext cx="85344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Concept Green Book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	</a:t>
            </a:r>
            <a:r>
              <a:rPr lang="en-GB" sz="2000" dirty="0" smtClean="0">
                <a:solidFill>
                  <a:srgbClr val="000000"/>
                </a:solidFill>
                <a:latin typeface="Roman"/>
              </a:rPr>
              <a:t>				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CCSDS </a:t>
            </a:r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902.0-G-1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</a:t>
            </a:r>
          </a:p>
          <a:p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Simple Schedule Format Specification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	</a:t>
            </a:r>
            <a:r>
              <a:rPr lang="en-GB" sz="2000" dirty="0" smtClean="0">
                <a:solidFill>
                  <a:srgbClr val="000000"/>
                </a:solidFill>
                <a:latin typeface="Roman"/>
              </a:rPr>
              <a:t>			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CCSDS </a:t>
            </a:r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902.1-B-1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</a:t>
            </a:r>
          </a:p>
          <a:p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Planning 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Information </a:t>
            </a:r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Formats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</a:t>
            </a:r>
            <a:r>
              <a:rPr lang="en-GB" sz="2000" dirty="0" smtClean="0">
                <a:solidFill>
                  <a:srgbClr val="000000"/>
                </a:solidFill>
                <a:latin typeface="Roman"/>
              </a:rPr>
              <a:t>				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CCSDS </a:t>
            </a:r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902.2-B-1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</a:t>
            </a:r>
          </a:p>
          <a:p>
            <a:r>
              <a:rPr lang="en-GB" b="1" i="1" dirty="0">
                <a:solidFill>
                  <a:srgbClr val="FF0000"/>
                </a:solidFill>
                <a:latin typeface="Calibri" panose="020F0502020204030204" pitchFamily="34" charset="0"/>
              </a:rPr>
              <a:t>Currently unassigned</a:t>
            </a:r>
            <a:r>
              <a:rPr lang="en-GB" sz="2000" dirty="0">
                <a:solidFill>
                  <a:srgbClr val="000000"/>
                </a:solidFill>
                <a:latin typeface="Tms Rmn"/>
              </a:rPr>
              <a:t> 	</a:t>
            </a:r>
            <a:r>
              <a:rPr lang="en-GB" sz="2000" dirty="0" smtClean="0">
                <a:solidFill>
                  <a:srgbClr val="000000"/>
                </a:solidFill>
                <a:latin typeface="Tms Rmn"/>
              </a:rPr>
              <a:t>				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CCSDS 902.3-B-1</a:t>
            </a:r>
            <a:endParaRPr lang="en-GB" sz="2000" dirty="0">
              <a:solidFill>
                <a:srgbClr val="000000"/>
              </a:solidFill>
              <a:latin typeface="Roman"/>
            </a:endParaRPr>
          </a:p>
          <a:p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Service Package Data Formats 	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			CCSDS 902.4-B-1</a:t>
            </a:r>
            <a:endParaRPr lang="en-GB" sz="2000" dirty="0">
              <a:solidFill>
                <a:srgbClr val="000000"/>
              </a:solidFill>
              <a:latin typeface="Roman"/>
            </a:endParaRPr>
          </a:p>
          <a:p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Service Agreement and Service Configuration Profile Data Formats</a:t>
            </a:r>
            <a:r>
              <a:rPr lang="en-GB" sz="2000" dirty="0">
                <a:solidFill>
                  <a:srgbClr val="000000"/>
                </a:solidFill>
                <a:latin typeface="Tms Rmn"/>
              </a:rPr>
              <a:t> 	</a:t>
            </a:r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CCSDS 902.5-B-1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</a:t>
            </a:r>
          </a:p>
          <a:p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Space Link Event Sequence Data Format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	</a:t>
            </a:r>
            <a:r>
              <a:rPr lang="en-GB" sz="2000" dirty="0" smtClean="0">
                <a:solidFill>
                  <a:srgbClr val="000000"/>
                </a:solidFill>
                <a:latin typeface="Roman"/>
              </a:rPr>
              <a:t>		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CCSDS 902.6-B-1</a:t>
            </a:r>
            <a:endParaRPr lang="en-GB" sz="2000" dirty="0">
              <a:solidFill>
                <a:srgbClr val="000000"/>
              </a:solidFill>
              <a:latin typeface="Roman"/>
            </a:endParaRPr>
          </a:p>
          <a:p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Service </a:t>
            </a:r>
            <a:r>
              <a:rPr lang="en-GB" dirty="0" err="1">
                <a:solidFill>
                  <a:srgbClr val="004080"/>
                </a:solidFill>
                <a:latin typeface="Calibri" panose="020F0502020204030204" pitchFamily="34" charset="0"/>
              </a:rPr>
              <a:t>Catalog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	</a:t>
            </a:r>
            <a:r>
              <a:rPr lang="en-GB" sz="2000" dirty="0" smtClean="0">
                <a:solidFill>
                  <a:srgbClr val="000000"/>
                </a:solidFill>
                <a:latin typeface="Roman"/>
              </a:rPr>
              <a:t>					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CCSDS 902.7-M-1</a:t>
            </a:r>
            <a:endParaRPr lang="en-GB" sz="2000" dirty="0">
              <a:solidFill>
                <a:srgbClr val="000000"/>
              </a:solidFill>
              <a:latin typeface="Roman"/>
            </a:endParaRPr>
          </a:p>
          <a:p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Service Accounting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					</a:t>
            </a:r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CCSDS 902.8-B-1</a:t>
            </a:r>
            <a:endParaRPr lang="en-GB" sz="2000" dirty="0">
              <a:solidFill>
                <a:srgbClr val="000000"/>
              </a:solidFill>
              <a:latin typeface="Roman"/>
            </a:endParaRPr>
          </a:p>
          <a:p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Service 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Management Utilization Request Format			CCSDS 902.9-B-1</a:t>
            </a:r>
            <a:endParaRPr lang="en-GB" sz="2000" dirty="0">
              <a:solidFill>
                <a:srgbClr val="000000"/>
              </a:solidFill>
              <a:latin typeface="Roman"/>
            </a:endParaRPr>
          </a:p>
          <a:p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Management </a:t>
            </a:r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Services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	</a:t>
            </a:r>
            <a:r>
              <a:rPr lang="en-GB" sz="2000" dirty="0" smtClean="0">
                <a:solidFill>
                  <a:srgbClr val="000000"/>
                </a:solidFill>
                <a:latin typeface="Roman"/>
              </a:rPr>
              <a:t>				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CCSDS 902.10-B-1</a:t>
            </a:r>
            <a:endParaRPr lang="en-GB" sz="2000" dirty="0">
              <a:solidFill>
                <a:srgbClr val="000000"/>
              </a:solidFill>
              <a:latin typeface="Roman"/>
            </a:endParaRPr>
          </a:p>
          <a:p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Best Practices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	</a:t>
            </a:r>
            <a:r>
              <a:rPr lang="en-GB" sz="2000" dirty="0" smtClean="0">
                <a:solidFill>
                  <a:srgbClr val="000000"/>
                </a:solidFill>
                <a:latin typeface="Roman"/>
              </a:rPr>
              <a:t>					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CCSDS 902.11-M-1</a:t>
            </a:r>
            <a:endParaRPr lang="en-GB" sz="2000" dirty="0">
              <a:solidFill>
                <a:srgbClr val="000000"/>
              </a:solidFill>
              <a:latin typeface="Roman"/>
            </a:endParaRPr>
          </a:p>
          <a:p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Service Management Common Data Entities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	</a:t>
            </a:r>
            <a:r>
              <a:rPr lang="en-GB" sz="2000" dirty="0" smtClean="0">
                <a:solidFill>
                  <a:srgbClr val="000000"/>
                </a:solidFill>
                <a:latin typeface="Roman"/>
              </a:rPr>
              <a:t>		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CCSDS 902.12-M-1</a:t>
            </a:r>
            <a:endParaRPr lang="en-GB" sz="2000" dirty="0">
              <a:solidFill>
                <a:srgbClr val="000000"/>
              </a:solidFill>
              <a:latin typeface="Roman"/>
            </a:endParaRPr>
          </a:p>
          <a:p>
            <a:r>
              <a:rPr lang="en-GB" dirty="0">
                <a:solidFill>
                  <a:srgbClr val="004080"/>
                </a:solidFill>
                <a:latin typeface="Calibri" panose="020F0502020204030204" pitchFamily="34" charset="0"/>
              </a:rPr>
              <a:t>Abstract Event Definition</a:t>
            </a:r>
            <a:r>
              <a:rPr lang="en-GB" sz="2000" dirty="0">
                <a:solidFill>
                  <a:srgbClr val="000000"/>
                </a:solidFill>
                <a:latin typeface="Roman"/>
              </a:rPr>
              <a:t> 	</a:t>
            </a:r>
            <a:r>
              <a:rPr lang="en-GB" sz="2000" dirty="0" smtClean="0">
                <a:solidFill>
                  <a:srgbClr val="000000"/>
                </a:solidFill>
                <a:latin typeface="Roman"/>
              </a:rPr>
              <a:t>				</a:t>
            </a:r>
            <a:r>
              <a:rPr lang="en-GB" dirty="0" smtClean="0">
                <a:solidFill>
                  <a:srgbClr val="004080"/>
                </a:solidFill>
                <a:latin typeface="Calibri" panose="020F0502020204030204" pitchFamily="34" charset="0"/>
              </a:rPr>
              <a:t>CCSDS 902.13-M-1</a:t>
            </a:r>
            <a:endParaRPr lang="en-GB" dirty="0">
              <a:solidFill>
                <a:srgbClr val="00408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80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Agenda for Fall 2017 Meeting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73" y="1417638"/>
            <a:ext cx="9000253" cy="467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53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19C13F5234A43A6B360F5DBB76A87" ma:contentTypeVersion="1" ma:contentTypeDescription="Create a new document." ma:contentTypeScope="" ma:versionID="2ec741695a9a4fd69fe0de2abc0ce0a2">
  <xsd:schema xmlns:xsd="http://www.w3.org/2001/XMLSchema" xmlns:xs="http://www.w3.org/2001/XMLSchema" xmlns:p="http://schemas.microsoft.com/office/2006/metadata/properties" xmlns:ns2="e738c1dd-527b-462d-8f99-0f1c6192028f" targetNamespace="http://schemas.microsoft.com/office/2006/metadata/properties" ma:root="true" ma:fieldsID="018601a662b052e221faacd66e60b3f1" ns2:_="">
    <xsd:import namespace="e738c1dd-527b-462d-8f99-0f1c6192028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8c1dd-527b-462d-8f99-0f1c619202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ADD083-78DA-41E7-8332-A3A5060879FC}"/>
</file>

<file path=customXml/itemProps2.xml><?xml version="1.0" encoding="utf-8"?>
<ds:datastoreItem xmlns:ds="http://schemas.openxmlformats.org/officeDocument/2006/customXml" ds:itemID="{D58821DE-0166-4034-BF03-31957CB50D41}"/>
</file>

<file path=customXml/itemProps3.xml><?xml version="1.0" encoding="utf-8"?>
<ds:datastoreItem xmlns:ds="http://schemas.openxmlformats.org/officeDocument/2006/customXml" ds:itemID="{50AEC751-86A0-4010-A261-7C9695AAC2B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ArialMT</vt:lpstr>
      <vt:lpstr>Calibri</vt:lpstr>
      <vt:lpstr>Roman</vt:lpstr>
      <vt:lpstr>Tms Rmn</vt:lpstr>
      <vt:lpstr>TMOD Presentations</vt:lpstr>
      <vt:lpstr>Bitmap Image</vt:lpstr>
      <vt:lpstr>PowerPoint Presentation</vt:lpstr>
      <vt:lpstr>   Recap from San Antonio Meeting 1</vt:lpstr>
      <vt:lpstr>  Recap from San Antonio Meeting 2</vt:lpstr>
      <vt:lpstr>  Simple Schedule – Where are we ?</vt:lpstr>
      <vt:lpstr>  Updated Document Context Diagram</vt:lpstr>
      <vt:lpstr>  Current Document List</vt:lpstr>
      <vt:lpstr>  Agenda for Fall 2017 Meeting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Dr. Colin R. Haddow</cp:lastModifiedBy>
  <cp:revision>122</cp:revision>
  <dcterms:created xsi:type="dcterms:W3CDTF">2014-03-29T15:59:08Z</dcterms:created>
  <dcterms:modified xsi:type="dcterms:W3CDTF">2017-11-07T14:42:05Z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sue Date">
    <vt:filetime>2017-11-04T23:00:00Z</vt:filetime>
  </property>
  <property fmtid="{D5CDD505-2E9C-101B-9397-08002B2CF9AE}" pid="3" name="Document Type">
    <vt:lpwstr>HO - Handout / Presentation</vt:lpwstr>
  </property>
  <property fmtid="{D5CDD505-2E9C-101B-9397-08002B2CF9AE}" pid="4" name="ContentTypeId">
    <vt:lpwstr>0x01010062519C13F5234A43A6B360F5DBB76A87</vt:lpwstr>
  </property>
</Properties>
</file>