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58" r:id="rId5"/>
  </p:sldMasterIdLst>
  <p:notesMasterIdLst>
    <p:notesMasterId r:id="rId16"/>
  </p:notesMasterIdLst>
  <p:handoutMasterIdLst>
    <p:handoutMasterId r:id="rId17"/>
  </p:handoutMasterIdLst>
  <p:sldIdLst>
    <p:sldId id="644" r:id="rId6"/>
    <p:sldId id="659" r:id="rId7"/>
    <p:sldId id="671" r:id="rId8"/>
    <p:sldId id="670" r:id="rId9"/>
    <p:sldId id="664" r:id="rId10"/>
    <p:sldId id="672" r:id="rId11"/>
    <p:sldId id="669" r:id="rId12"/>
    <p:sldId id="673" r:id="rId13"/>
    <p:sldId id="675" r:id="rId14"/>
    <p:sldId id="674" r:id="rId15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5F5F5F"/>
    <a:srgbClr val="B2B2B2"/>
    <a:srgbClr val="FFFF00"/>
    <a:srgbClr val="A6D86E"/>
    <a:srgbClr val="97D256"/>
    <a:srgbClr val="FFFF99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3591" autoAdjust="0"/>
  </p:normalViewPr>
  <p:slideViewPr>
    <p:cSldViewPr>
      <p:cViewPr>
        <p:scale>
          <a:sx n="100" d="100"/>
          <a:sy n="100" d="100"/>
        </p:scale>
        <p:origin x="-516" y="348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560888"/>
            <a:ext cx="53594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27075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AB2D9-3F25-4E52-B6C6-A8F0F24465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50F184A-3E09-4500-951E-290CACA94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0EA7DB8E-5075-4354-95A0-0C3EA618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C040D8F-0D86-4756-B131-D043A3104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193352B-30E4-4116-9E16-EE112B502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12F2749-C343-4621-9D19-8A0DACDC2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F3E92332-FE11-4BA3-90E6-942EABC1E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2557947A-BD3E-41CB-96E6-55ADA2069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82DB156-1FEE-4915-A27E-5E28A0AD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EEB2ED57-B0AC-456B-9432-63BD1E6F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97A59C1-726A-49C4-AFD8-3942A77FF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7696200" y="0"/>
            <a:ext cx="14478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7772400" y="624840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929803" name="Text Box 11"/>
          <p:cNvSpPr txBox="1">
            <a:spLocks noChangeArrowheads="1"/>
          </p:cNvSpPr>
          <p:nvPr/>
        </p:nvSpPr>
        <p:spPr bwMode="auto">
          <a:xfrm>
            <a:off x="685800" y="1201510"/>
            <a:ext cx="7597775" cy="1815882"/>
          </a:xfrm>
          <a:prstGeom prst="rect">
            <a:avLst/>
          </a:prstGeom>
          <a:noFill/>
          <a:ln w="7620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 2017-0512-11</a:t>
            </a: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Service Package State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Machine</a:t>
            </a:r>
            <a:endParaRPr lang="de-DE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First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strawman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2184160" y="3313785"/>
            <a:ext cx="4800097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CSS SM Fall Meetings Den </a:t>
            </a:r>
            <a:r>
              <a:rPr lang="en-US" sz="2400" dirty="0" err="1" smtClean="0">
                <a:solidFill>
                  <a:srgbClr val="000099"/>
                </a:solidFill>
                <a:latin typeface="Calibri" pitchFamily="34" charset="0"/>
              </a:rPr>
              <a:t>Haaaaag</a:t>
            </a:r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, </a:t>
            </a:r>
          </a:p>
          <a:p>
            <a:pPr algn="ctr" eaLnBrk="0" hangingPunct="0"/>
            <a:endParaRPr 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2000" i="1" dirty="0" smtClean="0">
                <a:solidFill>
                  <a:srgbClr val="000099"/>
                </a:solidFill>
                <a:latin typeface="Calibri" pitchFamily="34" charset="0"/>
              </a:rPr>
              <a:t>Marcin Gnat, DLR/GSOC</a:t>
            </a:r>
          </a:p>
          <a:p>
            <a:pPr algn="ctr" eaLnBrk="0" hangingPunct="0"/>
            <a:endParaRPr lang="en-US" sz="1200" u="sng" dirty="0">
              <a:solidFill>
                <a:srgbClr val="0033CC"/>
              </a:solidFill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6876300" y="1393535"/>
            <a:ext cx="1345407" cy="155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782638"/>
            <a:ext cx="7016750" cy="5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18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de-DE" sz="2400" b="0" dirty="0" err="1" smtClean="0"/>
              <a:t>Comparison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state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of SM-1 vs. </a:t>
            </a:r>
            <a:r>
              <a:rPr lang="de-DE" sz="2400" b="0" dirty="0" err="1"/>
              <a:t>p</a:t>
            </a:r>
            <a:r>
              <a:rPr lang="de-DE" sz="2400" b="0" dirty="0" err="1" smtClean="0"/>
              <a:t>roposed</a:t>
            </a:r>
            <a:r>
              <a:rPr lang="de-DE" sz="2400" b="0" dirty="0" smtClean="0"/>
              <a:t> SM-2</a:t>
            </a:r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Attributes in SM-1 </a:t>
            </a:r>
            <a:r>
              <a:rPr lang="de-DE" sz="2400" b="0" dirty="0" err="1" smtClean="0"/>
              <a:t>for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representing</a:t>
            </a:r>
            <a:r>
              <a:rPr lang="de-DE" sz="2400" b="0" dirty="0" smtClean="0"/>
              <a:t> the </a:t>
            </a:r>
            <a:r>
              <a:rPr lang="de-DE" sz="2400" b="0" dirty="0" err="1" smtClean="0"/>
              <a:t>state</a:t>
            </a:r>
            <a:endParaRPr lang="de-DE" sz="2400" b="0" dirty="0" smtClean="0"/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SP State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SM-1</a:t>
            </a:r>
          </a:p>
          <a:p>
            <a:pPr marL="800100" lvl="1" indent="-342900">
              <a:buFontTx/>
              <a:buChar char="-"/>
            </a:pPr>
            <a:r>
              <a:rPr lang="de-DE" sz="2400" b="0" dirty="0" smtClean="0"/>
              <a:t>SP State </a:t>
            </a:r>
            <a:r>
              <a:rPr lang="de-DE" sz="2400" b="0" dirty="0" err="1" smtClean="0"/>
              <a:t>Machine</a:t>
            </a:r>
            <a:r>
              <a:rPr lang="de-DE" sz="2400" b="0" dirty="0" smtClean="0"/>
              <a:t> SM-2 </a:t>
            </a:r>
            <a:r>
              <a:rPr lang="de-DE" sz="2400" b="0" dirty="0" err="1" smtClean="0"/>
              <a:t>Strawman</a:t>
            </a:r>
            <a:endParaRPr lang="de-DE" sz="2400" b="0" dirty="0"/>
          </a:p>
          <a:p>
            <a:pPr marL="342900" lvl="0" indent="-342900">
              <a:buFontTx/>
              <a:buChar char="-"/>
            </a:pPr>
            <a:endParaRPr lang="de-DE" sz="2400" b="0" dirty="0"/>
          </a:p>
          <a:p>
            <a:pPr lvl="0"/>
            <a:endParaRPr lang="de-DE" sz="2400" b="0" dirty="0"/>
          </a:p>
        </p:txBody>
      </p:sp>
    </p:spTree>
    <p:extLst>
      <p:ext uri="{BB962C8B-B14F-4D97-AF65-F5344CB8AC3E}">
        <p14:creationId xmlns:p14="http://schemas.microsoft.com/office/powerpoint/2010/main" val="27474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endParaRPr lang="de-DE" sz="2000" b="0" dirty="0"/>
          </a:p>
          <a:p>
            <a:pPr lvl="0"/>
            <a:endParaRPr lang="de-DE" sz="2000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5" y="932675"/>
            <a:ext cx="4779167" cy="270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51" y="3809818"/>
            <a:ext cx="6069490" cy="146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5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from SM-1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50" y="3107552"/>
            <a:ext cx="3639251" cy="3302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5" y="3582620"/>
            <a:ext cx="4337903" cy="233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6" y="1111890"/>
            <a:ext cx="4239730" cy="239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028" y="1111890"/>
            <a:ext cx="4219826" cy="20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1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– SM-2 proposal strawman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8066855" y="395005"/>
            <a:ext cx="432626" cy="49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856"/>
            <a:ext cx="9144000" cy="498828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4292" y="2967335"/>
            <a:ext cx="76354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5400" b="1" cap="none" spc="0" baseline="30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st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version (eye killing)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7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SP State Machine – SM-2 proposal strawman v2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24" b="94965" l="9961" r="89844">
                        <a14:foregroundMark x1="47559" y1="6597" x2="47559" y2="6597"/>
                        <a14:foregroundMark x1="49609" y1="94965" x2="49609" y2="94965"/>
                        <a14:foregroundMark x1="52051" y1="89236" x2="52051" y2="89236"/>
                        <a14:foregroundMark x1="44141" y1="93229" x2="44141" y2="93229"/>
                        <a14:foregroundMark x1="43066" y1="92361" x2="43066" y2="92361"/>
                        <a14:foregroundMark x1="51465" y1="85417" x2="51465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5992"/>
          <a:stretch/>
        </p:blipFill>
        <p:spPr bwMode="auto">
          <a:xfrm>
            <a:off x="8066855" y="395005"/>
            <a:ext cx="432626" cy="49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30" y="740231"/>
            <a:ext cx="8053387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619555"/>
            <a:ext cx="2746265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NSP – New Service Package</a:t>
            </a:r>
          </a:p>
          <a:p>
            <a:r>
              <a:rPr lang="de-DE" sz="1000" dirty="0" smtClean="0"/>
              <a:t>SONSP – Standing Order NSP</a:t>
            </a:r>
          </a:p>
          <a:p>
            <a:r>
              <a:rPr lang="de-DE" sz="1000" dirty="0" smtClean="0"/>
              <a:t>RSP – Replace Service Package</a:t>
            </a:r>
          </a:p>
          <a:p>
            <a:r>
              <a:rPr lang="de-DE" sz="1000" dirty="0" smtClean="0"/>
              <a:t>DSP – Delete Service Package</a:t>
            </a:r>
          </a:p>
          <a:p>
            <a:endParaRPr lang="de-DE" sz="1000" dirty="0"/>
          </a:p>
          <a:p>
            <a:r>
              <a:rPr lang="de-DE" sz="1000" dirty="0" smtClean="0"/>
              <a:t>SP_TSR – SP Tentative Successful Return</a:t>
            </a:r>
          </a:p>
          <a:p>
            <a:r>
              <a:rPr lang="de-DE" sz="1000" dirty="0" smtClean="0"/>
              <a:t>SP_SR – SP Succesful Return</a:t>
            </a:r>
          </a:p>
          <a:p>
            <a:r>
              <a:rPr lang="de-DE" sz="1000" dirty="0" smtClean="0"/>
              <a:t>SP_FR – SP Failed Return</a:t>
            </a:r>
          </a:p>
          <a:p>
            <a:r>
              <a:rPr lang="de-DE" sz="1000" dirty="0" smtClean="0"/>
              <a:t>SP_C – SP Cancelled</a:t>
            </a:r>
          </a:p>
          <a:p>
            <a:r>
              <a:rPr lang="de-DE" sz="1000" dirty="0" smtClean="0"/>
              <a:t>SP_M – SP Modified</a:t>
            </a:r>
          </a:p>
          <a:p>
            <a:r>
              <a:rPr lang="de-DE" sz="1000" dirty="0" smtClean="0"/>
              <a:t>SP_A – SP Aborted</a:t>
            </a:r>
          </a:p>
          <a:p>
            <a:r>
              <a:rPr lang="de-DE" sz="1000" dirty="0" smtClean="0"/>
              <a:t>SP_F – SP Finished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051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2665" y="1047890"/>
            <a:ext cx="81418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0" dirty="0" smtClean="0"/>
              <a:t>Summary: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Entry point is: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ether the New Online (or Offline) Service Package Request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Or the Standing Order (Recurring) which makes SP‘s to „pop up“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It is assumed that modifications to SP (which lead to SP_M message) are silently accepted by the user, thus the state of the SP does not change.  User needs to watch for SP_M arrival, and eventually react (RSP or DSP)...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Or... We introduce „Modified“ status explicitely</a:t>
            </a:r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03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35" y="844453"/>
            <a:ext cx="8053387" cy="4864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50" y="4180344"/>
            <a:ext cx="22541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NSP – New Service Package</a:t>
            </a:r>
          </a:p>
          <a:p>
            <a:r>
              <a:rPr lang="de-DE" sz="1000" dirty="0" smtClean="0"/>
              <a:t>SONSP – Standing Order NSP</a:t>
            </a:r>
          </a:p>
          <a:p>
            <a:r>
              <a:rPr lang="de-DE" sz="1000" dirty="0" smtClean="0"/>
              <a:t>RSP – Replace Service Package</a:t>
            </a:r>
          </a:p>
          <a:p>
            <a:r>
              <a:rPr lang="de-DE" sz="1000" dirty="0" smtClean="0"/>
              <a:t>DSP – Delete Service Package</a:t>
            </a:r>
          </a:p>
          <a:p>
            <a:endParaRPr lang="de-DE" sz="1000" dirty="0"/>
          </a:p>
          <a:p>
            <a:r>
              <a:rPr lang="de-DE" sz="1000" dirty="0" smtClean="0"/>
              <a:t>SP_TSR – SP Tentative </a:t>
            </a:r>
          </a:p>
          <a:p>
            <a:r>
              <a:rPr lang="de-DE" sz="1000" dirty="0"/>
              <a:t> </a:t>
            </a:r>
            <a:r>
              <a:rPr lang="de-DE" sz="1000" dirty="0" smtClean="0"/>
              <a:t>                 Successful Return</a:t>
            </a:r>
          </a:p>
          <a:p>
            <a:r>
              <a:rPr lang="de-DE" sz="1000" dirty="0" smtClean="0"/>
              <a:t>SP_SR – SP Succesful Return</a:t>
            </a:r>
          </a:p>
          <a:p>
            <a:r>
              <a:rPr lang="de-DE" sz="1000" dirty="0" smtClean="0"/>
              <a:t>SP_FR – SP Failed Return</a:t>
            </a:r>
          </a:p>
          <a:p>
            <a:r>
              <a:rPr lang="de-DE" sz="1000" dirty="0" smtClean="0"/>
              <a:t>SP_C – SP Cancelled</a:t>
            </a:r>
          </a:p>
          <a:p>
            <a:r>
              <a:rPr lang="de-DE" sz="1000" dirty="0" smtClean="0"/>
              <a:t>SP_M – SP Modified</a:t>
            </a:r>
          </a:p>
          <a:p>
            <a:r>
              <a:rPr lang="de-DE" sz="1000" dirty="0" smtClean="0"/>
              <a:t>SP_A – SP Aborted</a:t>
            </a:r>
          </a:p>
          <a:p>
            <a:r>
              <a:rPr lang="de-DE" sz="1000" dirty="0" smtClean="0"/>
              <a:t>SP_F – SP Finished</a:t>
            </a:r>
          </a:p>
          <a:p>
            <a:r>
              <a:rPr lang="de-DE" sz="1000" dirty="0" smtClean="0">
                <a:solidFill>
                  <a:srgbClr val="FF0000"/>
                </a:solidFill>
              </a:rPr>
              <a:t>SP_CM – SP Confirm Modification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5716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Questions, observations and issues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2665" y="1047890"/>
            <a:ext cx="81418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0" dirty="0" smtClean="0"/>
              <a:t>Summary: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What do we do with chunking? Requests which result in very long SP. In case provider can handle chunks of such SP differently or at all only one chunk at a time, what is the status of SP? Should we have „chunk status</a:t>
            </a:r>
            <a:r>
              <a:rPr lang="de-DE" sz="2000" b="0" dirty="0" smtClean="0"/>
              <a:t>“?</a:t>
            </a:r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Possibilities: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Treat chunks as separate SP‘s (chained) -&gt; thus the Request for such SP will be effectively the recurring request (chaining)</a:t>
            </a:r>
          </a:p>
          <a:p>
            <a:pPr marL="742950" lvl="1" indent="-285750">
              <a:buFontTx/>
              <a:buChar char="-"/>
            </a:pPr>
            <a:r>
              <a:rPr lang="de-DE" sz="2000" b="0" dirty="0" smtClean="0"/>
              <a:t>Give another state maschine / substatus to such SP  (readinessStatus?)</a:t>
            </a: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r>
              <a:rPr lang="de-DE" sz="2000" b="0" dirty="0" smtClean="0"/>
              <a:t>Finally the simplified version for ones with no use for „Planned“ status:</a:t>
            </a:r>
          </a:p>
          <a:p>
            <a:pPr marL="285750" indent="-285750">
              <a:buFontTx/>
              <a:buChar char="-"/>
            </a:pPr>
            <a:endParaRPr lang="de-DE" sz="2000" b="0" dirty="0" smtClean="0"/>
          </a:p>
          <a:p>
            <a:pPr marL="285750" indent="-285750">
              <a:buFontTx/>
              <a:buChar char="-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145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17ED38-376E-45A7-B976-0EE09D5903C3}"/>
</file>

<file path=customXml/itemProps2.xml><?xml version="1.0" encoding="utf-8"?>
<ds:datastoreItem xmlns:ds="http://schemas.openxmlformats.org/officeDocument/2006/customXml" ds:itemID="{9C1FB2B8-ABB7-415C-8DE9-F9297D444E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F14BD0-ED18-40F8-BACF-92E33194557B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51</Pages>
  <Words>395</Words>
  <Application>Microsoft Office PowerPoint</Application>
  <PresentationFormat>Letter Paper (8.5x11 in)</PresentationFormat>
  <Paragraphs>62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TMOD Presentations</vt:lpstr>
      <vt:lpstr>Custom Design</vt:lpstr>
      <vt:lpstr>PowerPoint Presentation</vt:lpstr>
      <vt:lpstr>Introduction </vt:lpstr>
      <vt:lpstr>Introduction </vt:lpstr>
      <vt:lpstr>SP State Machine from SM-1 </vt:lpstr>
      <vt:lpstr>SP State Machine – SM-2 proposal strawman</vt:lpstr>
      <vt:lpstr>SP State Machine – SM-2 proposal strawman v2</vt:lpstr>
      <vt:lpstr>Questions, observations and issues</vt:lpstr>
      <vt:lpstr>Questions, observations and issues</vt:lpstr>
      <vt:lpstr>Questions, observations and issues</vt:lpstr>
      <vt:lpstr>Questions, observations and issues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Gnat</cp:lastModifiedBy>
  <cp:revision>1262</cp:revision>
  <cp:lastPrinted>2001-11-29T04:39:41Z</cp:lastPrinted>
  <dcterms:created xsi:type="dcterms:W3CDTF">1998-05-20T16:00:08Z</dcterms:created>
  <dcterms:modified xsi:type="dcterms:W3CDTF">2017-11-07T14:06:55Z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