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2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9" r:id="rId1"/>
  </p:sldMasterIdLst>
  <p:notesMasterIdLst>
    <p:notesMasterId r:id="rId27"/>
  </p:notesMasterIdLst>
  <p:handoutMasterIdLst>
    <p:handoutMasterId r:id="rId28"/>
  </p:handoutMasterIdLst>
  <p:sldIdLst>
    <p:sldId id="256" r:id="rId2"/>
    <p:sldId id="528" r:id="rId3"/>
    <p:sldId id="385" r:id="rId4"/>
    <p:sldId id="534" r:id="rId5"/>
    <p:sldId id="535" r:id="rId6"/>
    <p:sldId id="538" r:id="rId7"/>
    <p:sldId id="536" r:id="rId8"/>
    <p:sldId id="537" r:id="rId9"/>
    <p:sldId id="553" r:id="rId10"/>
    <p:sldId id="539" r:id="rId11"/>
    <p:sldId id="533" r:id="rId12"/>
    <p:sldId id="540" r:id="rId13"/>
    <p:sldId id="541" r:id="rId14"/>
    <p:sldId id="542" r:id="rId15"/>
    <p:sldId id="543" r:id="rId16"/>
    <p:sldId id="544" r:id="rId17"/>
    <p:sldId id="545" r:id="rId18"/>
    <p:sldId id="546" r:id="rId19"/>
    <p:sldId id="547" r:id="rId20"/>
    <p:sldId id="548" r:id="rId21"/>
    <p:sldId id="549" r:id="rId22"/>
    <p:sldId id="550" r:id="rId23"/>
    <p:sldId id="551" r:id="rId24"/>
    <p:sldId id="552" r:id="rId25"/>
    <p:sldId id="521" r:id="rId26"/>
  </p:sldIdLst>
  <p:sldSz cx="9144000" cy="6858000" type="screen4x3"/>
  <p:notesSz cx="7010400" cy="9296400"/>
  <p:defaultTextStyle>
    <a:defPPr>
      <a:defRPr lang="en-GB"/>
    </a:defPPr>
    <a:lvl1pPr algn="l" rtl="0" eaLnBrk="0" fontAlgn="base" hangingPunct="0">
      <a:spcBef>
        <a:spcPct val="0"/>
      </a:spcBef>
      <a:spcAft>
        <a:spcPct val="0"/>
      </a:spcAft>
      <a:defRPr sz="2000" kern="1200">
        <a:solidFill>
          <a:schemeClr val="bg1"/>
        </a:solidFill>
        <a:latin typeface="Arial" charset="0"/>
        <a:ea typeface="+mn-ea"/>
        <a:cs typeface="+mn-cs"/>
      </a:defRPr>
    </a:lvl1pPr>
    <a:lvl2pPr marL="457200" algn="l" rtl="0" eaLnBrk="0" fontAlgn="base" hangingPunct="0">
      <a:spcBef>
        <a:spcPct val="0"/>
      </a:spcBef>
      <a:spcAft>
        <a:spcPct val="0"/>
      </a:spcAft>
      <a:defRPr sz="2000" kern="1200">
        <a:solidFill>
          <a:schemeClr val="bg1"/>
        </a:solidFill>
        <a:latin typeface="Arial" charset="0"/>
        <a:ea typeface="+mn-ea"/>
        <a:cs typeface="+mn-cs"/>
      </a:defRPr>
    </a:lvl2pPr>
    <a:lvl3pPr marL="914400" algn="l" rtl="0" eaLnBrk="0" fontAlgn="base" hangingPunct="0">
      <a:spcBef>
        <a:spcPct val="0"/>
      </a:spcBef>
      <a:spcAft>
        <a:spcPct val="0"/>
      </a:spcAft>
      <a:defRPr sz="2000" kern="1200">
        <a:solidFill>
          <a:schemeClr val="bg1"/>
        </a:solidFill>
        <a:latin typeface="Arial" charset="0"/>
        <a:ea typeface="+mn-ea"/>
        <a:cs typeface="+mn-cs"/>
      </a:defRPr>
    </a:lvl3pPr>
    <a:lvl4pPr marL="1371600" algn="l" rtl="0" eaLnBrk="0" fontAlgn="base" hangingPunct="0">
      <a:spcBef>
        <a:spcPct val="0"/>
      </a:spcBef>
      <a:spcAft>
        <a:spcPct val="0"/>
      </a:spcAft>
      <a:defRPr sz="2000" kern="1200">
        <a:solidFill>
          <a:schemeClr val="bg1"/>
        </a:solidFill>
        <a:latin typeface="Arial" charset="0"/>
        <a:ea typeface="+mn-ea"/>
        <a:cs typeface="+mn-cs"/>
      </a:defRPr>
    </a:lvl4pPr>
    <a:lvl5pPr marL="1828800" algn="l" rtl="0" eaLnBrk="0" fontAlgn="base" hangingPunct="0">
      <a:spcBef>
        <a:spcPct val="0"/>
      </a:spcBef>
      <a:spcAft>
        <a:spcPct val="0"/>
      </a:spcAft>
      <a:defRPr sz="2000" kern="1200">
        <a:solidFill>
          <a:schemeClr val="bg1"/>
        </a:solidFill>
        <a:latin typeface="Arial" charset="0"/>
        <a:ea typeface="+mn-ea"/>
        <a:cs typeface="+mn-cs"/>
      </a:defRPr>
    </a:lvl5pPr>
    <a:lvl6pPr marL="2286000" algn="l" defTabSz="914400" rtl="0" eaLnBrk="1" latinLnBrk="0" hangingPunct="1">
      <a:defRPr sz="2000" kern="1200">
        <a:solidFill>
          <a:schemeClr val="bg1"/>
        </a:solidFill>
        <a:latin typeface="Arial" charset="0"/>
        <a:ea typeface="+mn-ea"/>
        <a:cs typeface="+mn-cs"/>
      </a:defRPr>
    </a:lvl6pPr>
    <a:lvl7pPr marL="2743200" algn="l" defTabSz="914400" rtl="0" eaLnBrk="1" latinLnBrk="0" hangingPunct="1">
      <a:defRPr sz="2000" kern="1200">
        <a:solidFill>
          <a:schemeClr val="bg1"/>
        </a:solidFill>
        <a:latin typeface="Arial" charset="0"/>
        <a:ea typeface="+mn-ea"/>
        <a:cs typeface="+mn-cs"/>
      </a:defRPr>
    </a:lvl7pPr>
    <a:lvl8pPr marL="3200400" algn="l" defTabSz="914400" rtl="0" eaLnBrk="1" latinLnBrk="0" hangingPunct="1">
      <a:defRPr sz="2000" kern="1200">
        <a:solidFill>
          <a:schemeClr val="bg1"/>
        </a:solidFill>
        <a:latin typeface="Arial" charset="0"/>
        <a:ea typeface="+mn-ea"/>
        <a:cs typeface="+mn-cs"/>
      </a:defRPr>
    </a:lvl8pPr>
    <a:lvl9pPr marL="3657600" algn="l" defTabSz="914400" rtl="0" eaLnBrk="1" latinLnBrk="0" hangingPunct="1">
      <a:defRPr sz="20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248">
          <p15:clr>
            <a:srgbClr val="A4A3A4"/>
          </p15:clr>
        </p15:guide>
        <p15:guide id="2" pos="4160">
          <p15:clr>
            <a:srgbClr val="A4A3A4"/>
          </p15:clr>
        </p15:guide>
        <p15:guide id="3" pos="152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0000"/>
    <a:srgbClr val="007A37"/>
    <a:srgbClr val="FF6699"/>
    <a:srgbClr val="FF9933"/>
    <a:srgbClr val="4899FF"/>
    <a:srgbClr val="FFFFFF"/>
    <a:srgbClr val="FFFF00"/>
    <a:srgbClr val="1B82FF"/>
    <a:srgbClr val="006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570" autoAdjust="0"/>
    <p:restoredTop sz="94591" autoAdjust="0"/>
  </p:normalViewPr>
  <p:slideViewPr>
    <p:cSldViewPr snapToGrid="0">
      <p:cViewPr varScale="1">
        <p:scale>
          <a:sx n="85" d="100"/>
          <a:sy n="85" d="100"/>
        </p:scale>
        <p:origin x="1469" y="-29"/>
      </p:cViewPr>
      <p:guideLst>
        <p:guide orient="horz" pos="2248"/>
        <p:guide pos="4160"/>
        <p:guide pos="1520"/>
      </p:guideLst>
    </p:cSldViewPr>
  </p:slideViewPr>
  <p:outlineViewPr>
    <p:cViewPr>
      <p:scale>
        <a:sx n="66" d="100"/>
        <a:sy n="66" d="100"/>
      </p:scale>
      <p:origin x="0" y="0"/>
    </p:cViewPr>
  </p:outlineViewPr>
  <p:notesTextViewPr>
    <p:cViewPr>
      <p:scale>
        <a:sx n="75" d="100"/>
        <a:sy n="75" d="100"/>
      </p:scale>
      <p:origin x="0" y="0"/>
    </p:cViewPr>
  </p:notesTextViewPr>
  <p:sorterViewPr>
    <p:cViewPr varScale="1">
      <p:scale>
        <a:sx n="1" d="1"/>
        <a:sy n="1" d="1"/>
      </p:scale>
      <p:origin x="0" y="-490"/>
    </p:cViewPr>
  </p:sorterViewPr>
  <p:notesViewPr>
    <p:cSldViewPr snapToGrid="0">
      <p:cViewPr>
        <p:scale>
          <a:sx n="100" d="100"/>
          <a:sy n="100" d="100"/>
        </p:scale>
        <p:origin x="-2172" y="-72"/>
      </p:cViewPr>
      <p:guideLst>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5" name="Rectangle 3"/>
          <p:cNvSpPr>
            <a:spLocks noGrp="1" noChangeArrowheads="1"/>
          </p:cNvSpPr>
          <p:nvPr>
            <p:ph type="dt" sz="quarter"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Arial" charset="0"/>
              </a:defRPr>
            </a:lvl1pPr>
          </a:lstStyle>
          <a:p>
            <a:pPr>
              <a:defRPr/>
            </a:pPr>
            <a:endParaRPr lang="en-GB"/>
          </a:p>
        </p:txBody>
      </p:sp>
      <p:sp>
        <p:nvSpPr>
          <p:cNvPr id="44036" name="Rectangle 4"/>
          <p:cNvSpPr>
            <a:spLocks noGrp="1" noChangeArrowheads="1"/>
          </p:cNvSpPr>
          <p:nvPr>
            <p:ph type="ftr" sz="quarter" idx="2"/>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7" name="Rectangle 5"/>
          <p:cNvSpPr>
            <a:spLocks noGrp="1" noChangeArrowheads="1"/>
          </p:cNvSpPr>
          <p:nvPr>
            <p:ph type="sldNum" sz="quarter" idx="3"/>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B8D93F47-F43B-4A5A-AB97-72A411C4099E}" type="slidenum">
              <a:rPr lang="en-GB"/>
              <a:pPr>
                <a:defRPr/>
              </a:pPr>
              <a:t>‹#›</a:t>
            </a:fld>
            <a:endParaRPr lang="en-GB">
              <a:latin typeface="Times New Roman" pitchFamily="18" charset="0"/>
            </a:endParaRPr>
          </a:p>
        </p:txBody>
      </p:sp>
    </p:spTree>
    <p:extLst>
      <p:ext uri="{BB962C8B-B14F-4D97-AF65-F5344CB8AC3E}">
        <p14:creationId xmlns:p14="http://schemas.microsoft.com/office/powerpoint/2010/main" val="3614144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3" name="Rectangle 3"/>
          <p:cNvSpPr>
            <a:spLocks noGrp="1" noChangeArrowheads="1"/>
          </p:cNvSpPr>
          <p:nvPr>
            <p:ph type="dt"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Times New Roman" pitchFamily="18" charset="0"/>
              </a:defRPr>
            </a:lvl1pPr>
          </a:lstStyle>
          <a:p>
            <a:pPr>
              <a:defRPr/>
            </a:pPr>
            <a:endParaRPr lang="en-GB"/>
          </a:p>
        </p:txBody>
      </p:sp>
      <p:sp>
        <p:nvSpPr>
          <p:cNvPr id="23556" name="Rectangle 4"/>
          <p:cNvSpPr>
            <a:spLocks noGrp="1" noRot="1" noChangeAspect="1" noChangeArrowheads="1" noTextEdit="1"/>
          </p:cNvSpPr>
          <p:nvPr>
            <p:ph type="sldImg" idx="2"/>
          </p:nvPr>
        </p:nvSpPr>
        <p:spPr bwMode="auto">
          <a:xfrm>
            <a:off x="1182688" y="696913"/>
            <a:ext cx="4643437"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234525" y="4415156"/>
            <a:ext cx="6541350" cy="4183697"/>
          </a:xfrm>
          <a:prstGeom prst="rect">
            <a:avLst/>
          </a:prstGeom>
          <a:noFill/>
          <a:ln w="12700">
            <a:noFill/>
            <a:miter lim="800000"/>
            <a:headEnd type="none" w="sm" len="sm"/>
            <a:tailEnd type="none" w="sm" len="sm"/>
          </a:ln>
          <a:effectLst/>
        </p:spPr>
        <p:txBody>
          <a:bodyPr vert="horz" wrap="square" lIns="91659" tIns="45830" rIns="91659" bIns="4583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0966" name="Rectangle 6"/>
          <p:cNvSpPr>
            <a:spLocks noGrp="1" noChangeArrowheads="1"/>
          </p:cNvSpPr>
          <p:nvPr>
            <p:ph type="ftr" sz="quarter" idx="4"/>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7" name="Rectangle 7"/>
          <p:cNvSpPr>
            <a:spLocks noGrp="1" noChangeArrowheads="1"/>
          </p:cNvSpPr>
          <p:nvPr>
            <p:ph type="sldNum" sz="quarter" idx="5"/>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31EB9808-2A34-48DA-AD52-BB4BDA6E4407}" type="slidenum">
              <a:rPr lang="en-GB"/>
              <a:pPr>
                <a:defRPr/>
              </a:pPr>
              <a:t>‹#›</a:t>
            </a:fld>
            <a:endParaRPr lang="en-GB"/>
          </a:p>
        </p:txBody>
      </p:sp>
    </p:spTree>
    <p:extLst>
      <p:ext uri="{BB962C8B-B14F-4D97-AF65-F5344CB8AC3E}">
        <p14:creationId xmlns:p14="http://schemas.microsoft.com/office/powerpoint/2010/main" val="81112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6107">
              <a:defRPr sz="2000">
                <a:solidFill>
                  <a:schemeClr val="bg1"/>
                </a:solidFill>
                <a:latin typeface="Arial" charset="0"/>
              </a:defRPr>
            </a:lvl1pPr>
            <a:lvl2pPr marL="741761" indent="-285293" defTabSz="916107">
              <a:defRPr sz="2000">
                <a:solidFill>
                  <a:schemeClr val="bg1"/>
                </a:solidFill>
                <a:latin typeface="Arial" charset="0"/>
              </a:defRPr>
            </a:lvl2pPr>
            <a:lvl3pPr marL="1141171" indent="-228234" defTabSz="916107">
              <a:defRPr sz="2000">
                <a:solidFill>
                  <a:schemeClr val="bg1"/>
                </a:solidFill>
                <a:latin typeface="Arial" charset="0"/>
              </a:defRPr>
            </a:lvl3pPr>
            <a:lvl4pPr marL="1597640" indent="-228234" defTabSz="916107">
              <a:defRPr sz="2000">
                <a:solidFill>
                  <a:schemeClr val="bg1"/>
                </a:solidFill>
                <a:latin typeface="Arial" charset="0"/>
              </a:defRPr>
            </a:lvl4pPr>
            <a:lvl5pPr marL="2054108" indent="-228234" defTabSz="916107">
              <a:defRPr sz="2000">
                <a:solidFill>
                  <a:schemeClr val="bg1"/>
                </a:solidFill>
                <a:latin typeface="Arial" charset="0"/>
              </a:defRPr>
            </a:lvl5pPr>
            <a:lvl6pPr marL="2510577" indent="-228234" defTabSz="916107" eaLnBrk="0" fontAlgn="base" hangingPunct="0">
              <a:spcBef>
                <a:spcPct val="0"/>
              </a:spcBef>
              <a:spcAft>
                <a:spcPct val="0"/>
              </a:spcAft>
              <a:defRPr sz="2000">
                <a:solidFill>
                  <a:schemeClr val="bg1"/>
                </a:solidFill>
                <a:latin typeface="Arial" charset="0"/>
              </a:defRPr>
            </a:lvl6pPr>
            <a:lvl7pPr marL="2967045" indent="-228234" defTabSz="916107" eaLnBrk="0" fontAlgn="base" hangingPunct="0">
              <a:spcBef>
                <a:spcPct val="0"/>
              </a:spcBef>
              <a:spcAft>
                <a:spcPct val="0"/>
              </a:spcAft>
              <a:defRPr sz="2000">
                <a:solidFill>
                  <a:schemeClr val="bg1"/>
                </a:solidFill>
                <a:latin typeface="Arial" charset="0"/>
              </a:defRPr>
            </a:lvl7pPr>
            <a:lvl8pPr marL="3423514" indent="-228234" defTabSz="916107" eaLnBrk="0" fontAlgn="base" hangingPunct="0">
              <a:spcBef>
                <a:spcPct val="0"/>
              </a:spcBef>
              <a:spcAft>
                <a:spcPct val="0"/>
              </a:spcAft>
              <a:defRPr sz="2000">
                <a:solidFill>
                  <a:schemeClr val="bg1"/>
                </a:solidFill>
                <a:latin typeface="Arial" charset="0"/>
              </a:defRPr>
            </a:lvl8pPr>
            <a:lvl9pPr marL="3879982" indent="-228234" defTabSz="916107" eaLnBrk="0" fontAlgn="base" hangingPunct="0">
              <a:spcBef>
                <a:spcPct val="0"/>
              </a:spcBef>
              <a:spcAft>
                <a:spcPct val="0"/>
              </a:spcAft>
              <a:defRPr sz="2000">
                <a:solidFill>
                  <a:schemeClr val="bg1"/>
                </a:solidFill>
                <a:latin typeface="Arial" charset="0"/>
              </a:defRPr>
            </a:lvl9pPr>
          </a:lstStyle>
          <a:p>
            <a:fld id="{7D3A694C-9B91-49DD-8A48-1A4C24487A4E}" type="slidenum">
              <a:rPr lang="en-GB" altLang="en-US" sz="1200">
                <a:solidFill>
                  <a:schemeClr val="tx1"/>
                </a:solidFill>
              </a:rPr>
              <a:pPr/>
              <a:t>1</a:t>
            </a:fld>
            <a:endParaRPr lang="en-GB" altLang="en-US" sz="1200">
              <a:solidFill>
                <a:schemeClr val="tx1"/>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pic>
        <p:nvPicPr>
          <p:cNvPr id="5"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7"/>
          <p:cNvSpPr>
            <a:spLocks noGrp="1" noChangeArrowheads="1"/>
          </p:cNvSpPr>
          <p:nvPr>
            <p:ph type="ctrTitle"/>
          </p:nvPr>
        </p:nvSpPr>
        <p:spPr>
          <a:xfrm>
            <a:off x="2843213" y="2781300"/>
            <a:ext cx="6048375" cy="666750"/>
          </a:xfrm>
        </p:spPr>
        <p:txBody>
          <a:bodyPr anchor="t"/>
          <a:lstStyle>
            <a:lvl1pPr>
              <a:defRPr>
                <a:solidFill>
                  <a:schemeClr val="tx1"/>
                </a:solidFill>
              </a:defRPr>
            </a:lvl1pPr>
          </a:lstStyle>
          <a:p>
            <a:r>
              <a:rPr lang="en-GB"/>
              <a:t>Click to edit Master title style</a:t>
            </a:r>
          </a:p>
        </p:txBody>
      </p:sp>
      <p:sp>
        <p:nvSpPr>
          <p:cNvPr id="24584" name="Rectangle 8"/>
          <p:cNvSpPr>
            <a:spLocks noGrp="1" noChangeArrowheads="1"/>
          </p:cNvSpPr>
          <p:nvPr>
            <p:ph type="subTitle" idx="1"/>
          </p:nvPr>
        </p:nvSpPr>
        <p:spPr>
          <a:xfrm>
            <a:off x="2843213" y="3573463"/>
            <a:ext cx="6018212" cy="496887"/>
          </a:xfrm>
        </p:spPr>
        <p:txBody>
          <a:bodyPr lIns="91435" tIns="45718"/>
          <a:lstStyle>
            <a:lvl1pPr marL="0" indent="0">
              <a:buFont typeface="Wingdings" pitchFamily="2" charset="2"/>
              <a:buNone/>
              <a:defRPr b="1"/>
            </a:lvl1pPr>
          </a:lstStyle>
          <a:p>
            <a:r>
              <a:rPr lang="en-GB"/>
              <a:t>Click to edit Master subtitle style</a:t>
            </a:r>
          </a:p>
        </p:txBody>
      </p:sp>
    </p:spTree>
    <p:extLst>
      <p:ext uri="{BB962C8B-B14F-4D97-AF65-F5344CB8AC3E}">
        <p14:creationId xmlns:p14="http://schemas.microsoft.com/office/powerpoint/2010/main" val="4072597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E5528A1F-41BA-4A9C-8E29-404304D11BA7}" type="slidenum">
              <a:rPr lang="en-US"/>
              <a:pPr>
                <a:defRPr/>
              </a:pPr>
              <a:t>‹#›</a:t>
            </a:fld>
            <a:endParaRPr lang="en-US"/>
          </a:p>
        </p:txBody>
      </p:sp>
    </p:spTree>
    <p:extLst>
      <p:ext uri="{BB962C8B-B14F-4D97-AF65-F5344CB8AC3E}">
        <p14:creationId xmlns:p14="http://schemas.microsoft.com/office/powerpoint/2010/main" val="25519991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72013" y="260350"/>
            <a:ext cx="1555750" cy="5608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60350"/>
            <a:ext cx="4519613" cy="5608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B084F18-412B-487B-AD22-1733DAA48C0C}" type="slidenum">
              <a:rPr lang="en-US"/>
              <a:pPr>
                <a:defRPr/>
              </a:pPr>
              <a:t>‹#›</a:t>
            </a:fld>
            <a:endParaRPr lang="en-US"/>
          </a:p>
        </p:txBody>
      </p:sp>
    </p:spTree>
    <p:extLst>
      <p:ext uri="{BB962C8B-B14F-4D97-AF65-F5344CB8AC3E}">
        <p14:creationId xmlns:p14="http://schemas.microsoft.com/office/powerpoint/2010/main" val="37509911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03EF428-CDC8-4F7A-BAE8-5FA134E3D3D4}" type="slidenum">
              <a:rPr lang="en-US"/>
              <a:pPr>
                <a:defRPr/>
              </a:pPr>
              <a:t>‹#›</a:t>
            </a:fld>
            <a:endParaRPr lang="en-US"/>
          </a:p>
        </p:txBody>
      </p:sp>
    </p:spTree>
    <p:extLst>
      <p:ext uri="{BB962C8B-B14F-4D97-AF65-F5344CB8AC3E}">
        <p14:creationId xmlns:p14="http://schemas.microsoft.com/office/powerpoint/2010/main" val="26666421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p:txBody>
          <a:bodyPr/>
          <a:lstStyle>
            <a:lvl1pPr>
              <a:defRPr/>
            </a:lvl1pPr>
          </a:lstStyle>
          <a:p>
            <a:pPr>
              <a:defRPr/>
            </a:pPr>
            <a:fld id="{013CD3C6-2CAC-4403-B5FF-40B9D9121F48}" type="slidenum">
              <a:rPr lang="en-US"/>
              <a:pPr>
                <a:defRPr/>
              </a:pPr>
              <a:t>‹#›</a:t>
            </a:fld>
            <a:endParaRPr lang="en-US"/>
          </a:p>
        </p:txBody>
      </p:sp>
    </p:spTree>
    <p:extLst>
      <p:ext uri="{BB962C8B-B14F-4D97-AF65-F5344CB8AC3E}">
        <p14:creationId xmlns:p14="http://schemas.microsoft.com/office/powerpoint/2010/main" val="8862698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341438"/>
            <a:ext cx="1890712"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2500" y="1341438"/>
            <a:ext cx="18923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p:txBody>
          <a:bodyPr/>
          <a:lstStyle>
            <a:lvl1pPr>
              <a:defRPr/>
            </a:lvl1pPr>
          </a:lstStyle>
          <a:p>
            <a:pPr>
              <a:defRPr/>
            </a:pPr>
            <a:fld id="{7BCA37FA-B176-4A36-842B-7F29A4CB439F}" type="slidenum">
              <a:rPr lang="en-US"/>
              <a:pPr>
                <a:defRPr/>
              </a:pPr>
              <a:t>‹#›</a:t>
            </a:fld>
            <a:endParaRPr lang="en-US"/>
          </a:p>
        </p:txBody>
      </p:sp>
    </p:spTree>
    <p:extLst>
      <p:ext uri="{BB962C8B-B14F-4D97-AF65-F5344CB8AC3E}">
        <p14:creationId xmlns:p14="http://schemas.microsoft.com/office/powerpoint/2010/main" val="41830247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fld id="{4CD054D6-3BFE-4E84-8CBC-529CDF485D4C}" type="slidenum">
              <a:rPr lang="en-US"/>
              <a:pPr>
                <a:defRPr/>
              </a:pPr>
              <a:t>‹#›</a:t>
            </a:fld>
            <a:endParaRPr lang="en-US"/>
          </a:p>
        </p:txBody>
      </p:sp>
    </p:spTree>
    <p:extLst>
      <p:ext uri="{BB962C8B-B14F-4D97-AF65-F5344CB8AC3E}">
        <p14:creationId xmlns:p14="http://schemas.microsoft.com/office/powerpoint/2010/main" val="15625236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p:txBody>
          <a:bodyPr/>
          <a:lstStyle>
            <a:lvl1pPr>
              <a:defRPr/>
            </a:lvl1pPr>
          </a:lstStyle>
          <a:p>
            <a:pPr>
              <a:defRPr/>
            </a:pPr>
            <a:fld id="{CEE0C762-EBE4-43E4-AD09-F4E6B7E32DAA}" type="slidenum">
              <a:rPr lang="en-US"/>
              <a:pPr>
                <a:defRPr/>
              </a:pPr>
              <a:t>‹#›</a:t>
            </a:fld>
            <a:endParaRPr lang="en-US"/>
          </a:p>
        </p:txBody>
      </p:sp>
    </p:spTree>
    <p:extLst>
      <p:ext uri="{BB962C8B-B14F-4D97-AF65-F5344CB8AC3E}">
        <p14:creationId xmlns:p14="http://schemas.microsoft.com/office/powerpoint/2010/main" val="13263247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a:lvl1pPr>
          </a:lstStyle>
          <a:p>
            <a:pPr>
              <a:defRPr/>
            </a:pPr>
            <a:fld id="{4536DC36-AAC3-4E8D-82F7-623833A08C6D}" type="slidenum">
              <a:rPr lang="en-US"/>
              <a:pPr>
                <a:defRPr/>
              </a:pPr>
              <a:t>‹#›</a:t>
            </a:fld>
            <a:endParaRPr lang="en-US"/>
          </a:p>
        </p:txBody>
      </p:sp>
    </p:spTree>
    <p:extLst>
      <p:ext uri="{BB962C8B-B14F-4D97-AF65-F5344CB8AC3E}">
        <p14:creationId xmlns:p14="http://schemas.microsoft.com/office/powerpoint/2010/main" val="37379528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E045B43F-09A1-4F47-AD39-C9DB7066117E}" type="slidenum">
              <a:rPr lang="en-US"/>
              <a:pPr>
                <a:defRPr/>
              </a:pPr>
              <a:t>‹#›</a:t>
            </a:fld>
            <a:endParaRPr lang="en-US"/>
          </a:p>
        </p:txBody>
      </p:sp>
    </p:spTree>
    <p:extLst>
      <p:ext uri="{BB962C8B-B14F-4D97-AF65-F5344CB8AC3E}">
        <p14:creationId xmlns:p14="http://schemas.microsoft.com/office/powerpoint/2010/main" val="6197000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A239A640-26D9-469E-9313-9699C03FA8FD}" type="slidenum">
              <a:rPr lang="en-US"/>
              <a:pPr>
                <a:defRPr/>
              </a:pPr>
              <a:t>‹#›</a:t>
            </a:fld>
            <a:endParaRPr lang="en-US"/>
          </a:p>
        </p:txBody>
      </p:sp>
    </p:spTree>
    <p:extLst>
      <p:ext uri="{BB962C8B-B14F-4D97-AF65-F5344CB8AC3E}">
        <p14:creationId xmlns:p14="http://schemas.microsoft.com/office/powerpoint/2010/main" val="25273056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341438"/>
            <a:ext cx="3935412"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GB" altLang="en-US" smtClean="0"/>
              <a:t>Click to edit Master title style</a:t>
            </a:r>
          </a:p>
        </p:txBody>
      </p:sp>
      <p:sp>
        <p:nvSpPr>
          <p:cNvPr id="1028" name="Rectangle 4"/>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
        <p:nvSpPr>
          <p:cNvPr id="1029" name="Text Box 6"/>
          <p:cNvSpPr txBox="1">
            <a:spLocks noChangeArrowheads="1"/>
          </p:cNvSpPr>
          <p:nvPr/>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smtClean="0">
                <a:solidFill>
                  <a:schemeClr val="tx1"/>
                </a:solidFill>
              </a:rPr>
              <a:t>www.ccsds.org</a:t>
            </a:r>
            <a:endParaRPr lang="en-GB" sz="1000" i="1" smtClean="0">
              <a:solidFill>
                <a:schemeClr val="tx1"/>
              </a:solidFill>
              <a:latin typeface="Times New Roman" pitchFamily="18" charset="0"/>
            </a:endParaRPr>
          </a:p>
        </p:txBody>
      </p:sp>
      <p:pic>
        <p:nvPicPr>
          <p:cNvPr id="103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Rectangle 11"/>
          <p:cNvSpPr>
            <a:spLocks noGrp="1" noChangeArrowheads="1"/>
          </p:cNvSpPr>
          <p:nvPr>
            <p:ph type="sldNum" sz="quarter" idx="4"/>
          </p:nvPr>
        </p:nvSpPr>
        <p:spPr bwMode="auto">
          <a:xfrm>
            <a:off x="7010400" y="6597650"/>
            <a:ext cx="2133600" cy="42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pPr>
              <a:defRPr/>
            </a:pPr>
            <a:fld id="{2AB33348-EFC2-4780-A34E-D2A7EB749224}" type="slidenum">
              <a:rPr lang="en-US"/>
              <a:pPr>
                <a:defRPr/>
              </a:pPr>
              <a:t>‹#›</a:t>
            </a:fld>
            <a:endParaRPr lang="en-US"/>
          </a:p>
        </p:txBody>
      </p:sp>
      <p:sp>
        <p:nvSpPr>
          <p:cNvPr id="1032"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p:titleStyle>
    <p:body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22313" y="2409825"/>
            <a:ext cx="7442200" cy="1972052"/>
          </a:xfrm>
          <a:ln w="28575">
            <a:solidFill>
              <a:schemeClr val="tx1"/>
            </a:solidFill>
            <a:miter lim="800000"/>
            <a:headEnd/>
            <a:tailEnd/>
          </a:ln>
        </p:spPr>
        <p:txBody>
          <a:bodyPr anchor="ctr"/>
          <a:lstStyle/>
          <a:p>
            <a:pPr algn="ctr">
              <a:defRPr/>
            </a:pPr>
            <a:r>
              <a:rPr lang="en-US" dirty="0" smtClean="0"/>
              <a:t>Functional Resource </a:t>
            </a:r>
            <a:r>
              <a:rPr lang="en-US" dirty="0" smtClean="0"/>
              <a:t>Model Status</a:t>
            </a:r>
            <a:endParaRPr lang="en-GB" dirty="0" smtClean="0"/>
          </a:p>
        </p:txBody>
      </p:sp>
      <p:sp>
        <p:nvSpPr>
          <p:cNvPr id="13315" name="Rectangle 2"/>
          <p:cNvSpPr>
            <a:spLocks noGrp="1" noChangeArrowheads="1"/>
          </p:cNvSpPr>
          <p:nvPr>
            <p:ph type="subTitle" idx="1"/>
          </p:nvPr>
        </p:nvSpPr>
        <p:spPr>
          <a:xfrm>
            <a:off x="722313" y="4535786"/>
            <a:ext cx="7594600" cy="1515697"/>
          </a:xfrm>
        </p:spPr>
        <p:txBody>
          <a:bodyPr/>
          <a:lstStyle/>
          <a:p>
            <a:pPr algn="ctr">
              <a:lnSpc>
                <a:spcPct val="80000"/>
              </a:lnSpc>
              <a:tabLst>
                <a:tab pos="3200400" algn="l"/>
              </a:tabLst>
            </a:pPr>
            <a:r>
              <a:rPr lang="en-US" altLang="en-US" sz="1400" dirty="0" smtClean="0"/>
              <a:t>CSSA Workshop</a:t>
            </a:r>
          </a:p>
          <a:p>
            <a:pPr algn="ctr">
              <a:lnSpc>
                <a:spcPct val="80000"/>
              </a:lnSpc>
              <a:tabLst>
                <a:tab pos="3200400" algn="l"/>
              </a:tabLst>
            </a:pPr>
            <a:r>
              <a:rPr lang="en-US" altLang="en-US" sz="1400" dirty="0" smtClean="0"/>
              <a:t>Cyberspace</a:t>
            </a:r>
          </a:p>
          <a:p>
            <a:pPr algn="ctr">
              <a:lnSpc>
                <a:spcPct val="80000"/>
              </a:lnSpc>
              <a:tabLst>
                <a:tab pos="3200400" algn="l"/>
              </a:tabLst>
            </a:pPr>
            <a:r>
              <a:rPr lang="en-US" altLang="en-US" sz="1400" dirty="0" smtClean="0"/>
              <a:t>11 May 2021</a:t>
            </a:r>
            <a:endParaRPr lang="en-US" altLang="en-US" sz="1400" dirty="0"/>
          </a:p>
          <a:p>
            <a:pPr algn="ctr">
              <a:lnSpc>
                <a:spcPct val="80000"/>
              </a:lnSpc>
              <a:tabLst>
                <a:tab pos="3200400" algn="l"/>
              </a:tabLst>
            </a:pPr>
            <a:endParaRPr lang="en-US" altLang="en-US" sz="1400" dirty="0" smtClean="0"/>
          </a:p>
          <a:p>
            <a:pPr algn="ctr">
              <a:lnSpc>
                <a:spcPct val="80000"/>
              </a:lnSpc>
              <a:tabLst>
                <a:tab pos="3200400" algn="l"/>
              </a:tabLst>
            </a:pPr>
            <a:r>
              <a:rPr lang="en-US" altLang="en-US" sz="1400" i="1" dirty="0" smtClean="0"/>
              <a:t>John Pietras</a:t>
            </a:r>
          </a:p>
          <a:p>
            <a:pPr algn="ctr">
              <a:lnSpc>
                <a:spcPct val="80000"/>
              </a:lnSpc>
              <a:tabLst>
                <a:tab pos="3200400" algn="l"/>
              </a:tabLst>
            </a:pPr>
            <a:r>
              <a:rPr lang="en-US" altLang="en-US" sz="1400" i="1" dirty="0" smtClean="0"/>
              <a:t>Global Science and Technology, Inc.</a:t>
            </a:r>
          </a:p>
        </p:txBody>
      </p:sp>
      <p:sp>
        <p:nvSpPr>
          <p:cNvPr id="2" name="TextBox 1"/>
          <p:cNvSpPr txBox="1"/>
          <p:nvPr/>
        </p:nvSpPr>
        <p:spPr>
          <a:xfrm>
            <a:off x="1141027" y="6205392"/>
            <a:ext cx="6757171" cy="400110"/>
          </a:xfrm>
          <a:prstGeom prst="rect">
            <a:avLst/>
          </a:prstGeom>
          <a:noFill/>
        </p:spPr>
        <p:txBody>
          <a:bodyPr wrap="none" rtlCol="0">
            <a:spAutoFit/>
          </a:bodyPr>
          <a:lstStyle/>
          <a:p>
            <a:r>
              <a:rPr lang="en-US" dirty="0" smtClean="0">
                <a:solidFill>
                  <a:srgbClr val="FF0000"/>
                </a:solidFill>
              </a:rPr>
              <a:t>With updates from the CSTSWG meeting on 11 May 2021</a:t>
            </a:r>
            <a:endParaRPr lang="en-US" dirty="0">
              <a:solidFill>
                <a:srgbClr val="FF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7" y="1341438"/>
            <a:ext cx="8139859" cy="4527550"/>
          </a:xfrm>
        </p:spPr>
        <p:txBody>
          <a:bodyPr/>
          <a:lstStyle/>
          <a:p>
            <a:r>
              <a:rPr lang="en-US" sz="2000" dirty="0" smtClean="0"/>
              <a:t>Current FR MIB definitions allows only one MC per physical channel to carry MC-OCFs, or only </a:t>
            </a:r>
            <a:r>
              <a:rPr lang="en-US" sz="2000" dirty="0"/>
              <a:t>one </a:t>
            </a:r>
            <a:r>
              <a:rPr lang="en-US" sz="2000" dirty="0" smtClean="0"/>
              <a:t>VC </a:t>
            </a:r>
            <a:r>
              <a:rPr lang="en-US" sz="2000" dirty="0"/>
              <a:t>per </a:t>
            </a:r>
            <a:r>
              <a:rPr lang="en-US" sz="2000" dirty="0" smtClean="0"/>
              <a:t>VC to </a:t>
            </a:r>
            <a:r>
              <a:rPr lang="en-US" sz="2000" dirty="0"/>
              <a:t>carry </a:t>
            </a:r>
            <a:r>
              <a:rPr lang="en-US" sz="2000" dirty="0" smtClean="0"/>
              <a:t>VC-OCFs</a:t>
            </a:r>
          </a:p>
          <a:p>
            <a:pPr lvl="1"/>
            <a:r>
              <a:rPr lang="en-US" sz="1800" dirty="0" smtClean="0"/>
              <a:t>Needs to be updated to allow multiple MCs to carry OCFs</a:t>
            </a:r>
          </a:p>
          <a:p>
            <a:pPr lvl="1"/>
            <a:r>
              <a:rPr lang="en-US" sz="1800" dirty="0" smtClean="0"/>
              <a:t>FRM MB definitions will need to be updated</a:t>
            </a:r>
          </a:p>
          <a:p>
            <a:r>
              <a:rPr lang="en-US" sz="2000" dirty="0" smtClean="0"/>
              <a:t>Data types defining OCF services need to be tightened</a:t>
            </a:r>
          </a:p>
          <a:p>
            <a:pPr lvl="1"/>
            <a:r>
              <a:rPr lang="en-US" sz="1800" dirty="0" smtClean="0"/>
              <a:t>Current data types allow illegal AOS combinations</a:t>
            </a:r>
          </a:p>
          <a:p>
            <a:pPr lvl="1"/>
            <a:r>
              <a:rPr lang="en-US" sz="1800" dirty="0" smtClean="0"/>
              <a:t>USLP_MC_OCF service does not map cleanly into existing MC-OCF/VC-OCF paradigm</a:t>
            </a:r>
          </a:p>
          <a:p>
            <a:r>
              <a:rPr lang="en-US" sz="2000" dirty="0" smtClean="0"/>
              <a:t>FRM MB definitions need to be corrected regarding performance of MC-OCF and VC-OCF </a:t>
            </a:r>
            <a:r>
              <a:rPr lang="en-US" sz="2000" dirty="0" err="1" smtClean="0"/>
              <a:t>decommutation</a:t>
            </a:r>
            <a:endParaRPr lang="en-US" sz="20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10</a:t>
            </a:fld>
            <a:endParaRPr lang="en-US"/>
          </a:p>
        </p:txBody>
      </p:sp>
      <p:sp>
        <p:nvSpPr>
          <p:cNvPr id="5" name="Title 1"/>
          <p:cNvSpPr>
            <a:spLocks noGrp="1"/>
          </p:cNvSpPr>
          <p:nvPr>
            <p:ph type="title"/>
          </p:nvPr>
        </p:nvSpPr>
        <p:spPr>
          <a:xfrm>
            <a:off x="0" y="260350"/>
            <a:ext cx="7405735" cy="600262"/>
          </a:xfrm>
        </p:spPr>
        <p:txBody>
          <a:bodyPr/>
          <a:lstStyle/>
          <a:p>
            <a:pPr lvl="1"/>
            <a:r>
              <a:rPr lang="en-US" sz="2400" dirty="0"/>
              <a:t>FRM Tier-1 – Status and Open </a:t>
            </a:r>
            <a:r>
              <a:rPr lang="en-US" sz="2400" dirty="0" smtClean="0"/>
              <a:t>Points: </a:t>
            </a:r>
            <a:r>
              <a:rPr lang="en-US" sz="2400" dirty="0"/>
              <a:t>TM/AOS MC </a:t>
            </a:r>
            <a:r>
              <a:rPr lang="en-US" sz="2400" dirty="0" smtClean="0"/>
              <a:t>and VC </a:t>
            </a:r>
            <a:r>
              <a:rPr lang="en-US" sz="2400" dirty="0" err="1" smtClean="0"/>
              <a:t>Demultiplexing</a:t>
            </a:r>
            <a:r>
              <a:rPr lang="en-US" sz="2400" dirty="0" smtClean="0"/>
              <a:t> FRs</a:t>
            </a:r>
            <a:endParaRPr lang="en-US" sz="2400" dirty="0"/>
          </a:p>
        </p:txBody>
      </p:sp>
    </p:spTree>
    <p:extLst>
      <p:ext uri="{BB962C8B-B14F-4D97-AF65-F5344CB8AC3E}">
        <p14:creationId xmlns:p14="http://schemas.microsoft.com/office/powerpoint/2010/main" val="312430785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104" y="871538"/>
            <a:ext cx="8408802" cy="5726112"/>
          </a:xfrm>
        </p:spPr>
        <p:txBody>
          <a:bodyPr/>
          <a:lstStyle/>
          <a:p>
            <a:r>
              <a:rPr lang="en-US" sz="1600" dirty="0" smtClean="0"/>
              <a:t>13 Tier-2 FRs</a:t>
            </a:r>
          </a:p>
          <a:p>
            <a:pPr lvl="1"/>
            <a:r>
              <a:rPr lang="en-US" sz="1400" dirty="0"/>
              <a:t>Delta-DOR Raw Data </a:t>
            </a:r>
            <a:r>
              <a:rPr lang="en-US" sz="1400" dirty="0" smtClean="0"/>
              <a:t>Collection</a:t>
            </a:r>
            <a:endParaRPr lang="en-US" sz="1400" dirty="0"/>
          </a:p>
          <a:p>
            <a:pPr lvl="1"/>
            <a:r>
              <a:rPr lang="en-US" sz="1400" dirty="0"/>
              <a:t>Open Loop Data Collection</a:t>
            </a:r>
          </a:p>
          <a:p>
            <a:pPr lvl="1"/>
            <a:r>
              <a:rPr lang="en-US" sz="1400" dirty="0"/>
              <a:t>VLF Synchronization and Channel </a:t>
            </a:r>
            <a:r>
              <a:rPr lang="en-US" sz="1400" dirty="0" smtClean="0"/>
              <a:t>Decoding</a:t>
            </a:r>
            <a:endParaRPr lang="en-US" sz="1400" dirty="0"/>
          </a:p>
          <a:p>
            <a:pPr lvl="1"/>
            <a:r>
              <a:rPr lang="en-US" sz="1400" dirty="0"/>
              <a:t>Variable Frame Length (VLF) USLP </a:t>
            </a:r>
            <a:r>
              <a:rPr lang="en-US" sz="1400" dirty="0" smtClean="0"/>
              <a:t>MC</a:t>
            </a:r>
            <a:br>
              <a:rPr lang="en-US" sz="1400" dirty="0" smtClean="0"/>
            </a:br>
            <a:r>
              <a:rPr lang="en-US" sz="1400" dirty="0" smtClean="0"/>
              <a:t> Multiplexing</a:t>
            </a:r>
            <a:endParaRPr lang="en-US" sz="1400" dirty="0"/>
          </a:p>
          <a:p>
            <a:pPr lvl="1"/>
            <a:r>
              <a:rPr lang="en-US" sz="1400" dirty="0"/>
              <a:t>VLF USLP VC </a:t>
            </a:r>
            <a:r>
              <a:rPr lang="en-US" sz="1400" dirty="0" smtClean="0"/>
              <a:t>Multiplexing</a:t>
            </a:r>
            <a:endParaRPr lang="en-US" sz="1400" dirty="0"/>
          </a:p>
          <a:p>
            <a:pPr lvl="1"/>
            <a:r>
              <a:rPr lang="en-US" sz="1400" dirty="0"/>
              <a:t>VLF USLP MC </a:t>
            </a:r>
            <a:r>
              <a:rPr lang="en-US" sz="1400" dirty="0" err="1" smtClean="0"/>
              <a:t>Demultiplexing</a:t>
            </a:r>
            <a:endParaRPr lang="en-US" sz="1400" dirty="0"/>
          </a:p>
          <a:p>
            <a:pPr lvl="1"/>
            <a:r>
              <a:rPr lang="en-US" sz="1400" dirty="0"/>
              <a:t>VLF USLP VC </a:t>
            </a:r>
            <a:r>
              <a:rPr lang="en-US" sz="1400" dirty="0" err="1" smtClean="0"/>
              <a:t>Demultiplexing</a:t>
            </a:r>
            <a:endParaRPr lang="en-US" sz="1400" dirty="0"/>
          </a:p>
          <a:p>
            <a:r>
              <a:rPr lang="en-US" sz="1600" dirty="0" smtClean="0"/>
              <a:t>Removed from Tier-2</a:t>
            </a:r>
          </a:p>
          <a:p>
            <a:pPr lvl="1"/>
            <a:r>
              <a:rPr lang="en-US" sz="1400" dirty="0" smtClean="0"/>
              <a:t>Open Loop Data Store</a:t>
            </a:r>
          </a:p>
          <a:p>
            <a:pPr lvl="1"/>
            <a:r>
              <a:rPr lang="en-US" sz="1400" dirty="0" smtClean="0"/>
              <a:t>TGFT Host</a:t>
            </a:r>
          </a:p>
          <a:p>
            <a:r>
              <a:rPr lang="en-US" sz="1600" dirty="0" smtClean="0"/>
              <a:t>Removed from FR Model</a:t>
            </a:r>
          </a:p>
          <a:p>
            <a:pPr lvl="1"/>
            <a:r>
              <a:rPr lang="en-US" sz="1400" dirty="0" smtClean="0"/>
              <a:t>SLE Forward Space Packet</a:t>
            </a:r>
          </a:p>
          <a:p>
            <a:r>
              <a:rPr lang="en-US" sz="1800" dirty="0"/>
              <a:t>Proposed SANA FR Candidate Registry abandoned</a:t>
            </a:r>
          </a:p>
          <a:p>
            <a:pPr lvl="1"/>
            <a:r>
              <a:rPr lang="en-US" sz="1400" dirty="0"/>
              <a:t>All Approved and Candidate FRs will be listed in the same SANA FR Registry</a:t>
            </a:r>
          </a:p>
          <a:p>
            <a:pPr lvl="1"/>
            <a:r>
              <a:rPr lang="en-US" sz="1400" dirty="0" smtClean="0"/>
              <a:t>Approved FRs have populated Authorizing Entity attributes</a:t>
            </a:r>
          </a:p>
          <a:p>
            <a:pPr lvl="1"/>
            <a:r>
              <a:rPr lang="en-US" sz="1400" dirty="0"/>
              <a:t>Approved FRs have </a:t>
            </a:r>
            <a:r>
              <a:rPr lang="en-US" sz="1400" dirty="0" smtClean="0"/>
              <a:t>blank </a:t>
            </a:r>
            <a:r>
              <a:rPr lang="en-US" sz="1400" dirty="0"/>
              <a:t>Authorizing Entity attributes</a:t>
            </a:r>
          </a:p>
          <a:p>
            <a:pPr lvl="2"/>
            <a:r>
              <a:rPr lang="en-US" sz="1200" dirty="0" smtClean="0"/>
              <a:t>Do we want to make it something like “Unauthorized Candidate”?</a:t>
            </a:r>
          </a:p>
          <a:p>
            <a:pPr lvl="1"/>
            <a:r>
              <a:rPr lang="en-US" sz="1400" dirty="0" smtClean="0"/>
              <a:t>FRM MB descriptions has been updated</a:t>
            </a:r>
            <a:endParaRPr lang="en-US" sz="14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11</a:t>
            </a:fld>
            <a:endParaRPr lang="en-US"/>
          </a:p>
        </p:txBody>
      </p:sp>
      <p:sp>
        <p:nvSpPr>
          <p:cNvPr id="5"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a:t>
            </a:r>
            <a:endParaRPr lang="en-US" sz="2400" dirty="0"/>
          </a:p>
        </p:txBody>
      </p:sp>
      <p:sp>
        <p:nvSpPr>
          <p:cNvPr id="6" name="Content Placeholder 2"/>
          <p:cNvSpPr txBox="1">
            <a:spLocks/>
          </p:cNvSpPr>
          <p:nvPr/>
        </p:nvSpPr>
        <p:spPr bwMode="auto">
          <a:xfrm>
            <a:off x="4545202" y="1140479"/>
            <a:ext cx="4231246" cy="196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a:lstStyle>
          <a:p>
            <a:pPr lvl="1"/>
            <a:r>
              <a:rPr lang="en-US" sz="1400" kern="0" dirty="0" smtClean="0"/>
              <a:t>FLF USLP MC </a:t>
            </a:r>
            <a:r>
              <a:rPr lang="en-US" sz="1400" kern="0" dirty="0" err="1" smtClean="0"/>
              <a:t>Demultiplexing</a:t>
            </a:r>
            <a:endParaRPr lang="en-US" sz="1400" kern="0" dirty="0" smtClean="0"/>
          </a:p>
          <a:p>
            <a:pPr lvl="1"/>
            <a:r>
              <a:rPr lang="en-US" sz="1400" kern="0" dirty="0" smtClean="0"/>
              <a:t>FLF USLP MC </a:t>
            </a:r>
            <a:r>
              <a:rPr lang="en-US" sz="1400" kern="0" dirty="0" err="1" smtClean="0"/>
              <a:t>Demultiplexing</a:t>
            </a:r>
            <a:endParaRPr lang="en-US" sz="1400" kern="0" dirty="0" smtClean="0"/>
          </a:p>
          <a:p>
            <a:pPr lvl="1"/>
            <a:r>
              <a:rPr lang="en-US" sz="1400" kern="0" dirty="0" smtClean="0"/>
              <a:t>Non-validated Radiometric Data Collection</a:t>
            </a:r>
          </a:p>
          <a:p>
            <a:pPr lvl="1"/>
            <a:r>
              <a:rPr lang="en-US" sz="1400" kern="0" dirty="0" smtClean="0"/>
              <a:t>Non-validated Radiometric Data Store</a:t>
            </a:r>
          </a:p>
          <a:p>
            <a:pPr lvl="1"/>
            <a:r>
              <a:rPr lang="en-US" sz="1400" kern="0" dirty="0" smtClean="0"/>
              <a:t>Validated Radiometric Data Store</a:t>
            </a:r>
          </a:p>
          <a:p>
            <a:pPr lvl="1"/>
            <a:r>
              <a:rPr lang="en-US" sz="1400" kern="0" dirty="0" smtClean="0"/>
              <a:t>D-DOR Raw Data Store </a:t>
            </a:r>
          </a:p>
        </p:txBody>
      </p:sp>
    </p:spTree>
    <p:extLst>
      <p:ext uri="{BB962C8B-B14F-4D97-AF65-F5344CB8AC3E}">
        <p14:creationId xmlns:p14="http://schemas.microsoft.com/office/powerpoint/2010/main" val="39036607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341438"/>
            <a:ext cx="8534306" cy="5256212"/>
          </a:xfrm>
        </p:spPr>
        <p:txBody>
          <a:bodyPr/>
          <a:lstStyle/>
          <a:p>
            <a:r>
              <a:rPr lang="en-US" sz="2000" dirty="0" smtClean="0"/>
              <a:t>D-DOR Raw Data Collection is now in the Physical Channel stratum, with CCSD 401 Space Link Carrier Transmission and Reception</a:t>
            </a:r>
          </a:p>
          <a:p>
            <a:r>
              <a:rPr lang="en-US" sz="2000" dirty="0" smtClean="0"/>
              <a:t>Definition spans reception of the RF signal through the recording of raw D-DOR measurements in Raw D-DOR data formatted file </a:t>
            </a:r>
          </a:p>
          <a:p>
            <a:r>
              <a:rPr lang="en-US" sz="2000" dirty="0" smtClean="0"/>
              <a:t>Candidate FR MIB definition has been developed by W. Hell</a:t>
            </a:r>
          </a:p>
          <a:p>
            <a:pPr lvl="1"/>
            <a:r>
              <a:rPr lang="en-US" sz="1800" dirty="0" smtClean="0"/>
              <a:t>J. Pietras has not yet reviewed it</a:t>
            </a:r>
          </a:p>
          <a:p>
            <a:r>
              <a:rPr lang="en-US" sz="2000" dirty="0" smtClean="0"/>
              <a:t>M. Gnat is preparing a strawman configuration profile for D-DOR service to be discussed with the D-DOR WG on 12 May</a:t>
            </a:r>
          </a:p>
          <a:p>
            <a:pPr lvl="1"/>
            <a:r>
              <a:rPr lang="en-US" sz="1800" dirty="0" smtClean="0"/>
              <a:t>J. Pietras provided M. Gnat with a HTML Word version of the FR MIB containing the </a:t>
            </a:r>
            <a:r>
              <a:rPr lang="en-US" sz="1800" dirty="0"/>
              <a:t>Delta-DOR Raw Data </a:t>
            </a:r>
            <a:r>
              <a:rPr lang="en-US" sz="1800" dirty="0" smtClean="0"/>
              <a:t>Collection FR definition, with caveat that it is the first draft of the definition</a:t>
            </a:r>
            <a:endParaRPr lang="en-US" sz="18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12</a:t>
            </a:fld>
            <a:endParaRPr lang="en-US"/>
          </a:p>
        </p:txBody>
      </p:sp>
      <p:sp>
        <p:nvSpPr>
          <p:cNvPr id="5"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a:t>
            </a:r>
            <a:r>
              <a:rPr lang="en-US" sz="2400" dirty="0"/>
              <a:t>Delta-DOR Raw Data Collection</a:t>
            </a:r>
            <a:endParaRPr lang="en-US" sz="2400" dirty="0"/>
          </a:p>
        </p:txBody>
      </p:sp>
    </p:spTree>
    <p:extLst>
      <p:ext uri="{BB962C8B-B14F-4D97-AF65-F5344CB8AC3E}">
        <p14:creationId xmlns:p14="http://schemas.microsoft.com/office/powerpoint/2010/main" val="215546717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13</a:t>
            </a:fld>
            <a:endParaRPr lang="en-US"/>
          </a:p>
        </p:txBody>
      </p:sp>
      <p:sp>
        <p:nvSpPr>
          <p:cNvPr id="5" name="Content Placeholder 2"/>
          <p:cNvSpPr>
            <a:spLocks noGrp="1"/>
          </p:cNvSpPr>
          <p:nvPr>
            <p:ph idx="1"/>
          </p:nvPr>
        </p:nvSpPr>
        <p:spPr>
          <a:xfrm>
            <a:off x="179388" y="1341438"/>
            <a:ext cx="8534306" cy="5166938"/>
          </a:xfrm>
        </p:spPr>
        <p:txBody>
          <a:bodyPr/>
          <a:lstStyle/>
          <a:p>
            <a:r>
              <a:rPr lang="en-US" sz="2000" dirty="0" smtClean="0"/>
              <a:t>Open Loop Data Collection is now in the Physical Channel stratum, with CCSD 401 Space Link Carrier Transmission and Reception</a:t>
            </a:r>
          </a:p>
          <a:p>
            <a:r>
              <a:rPr lang="en-US" sz="2000" dirty="0"/>
              <a:t>Definition spans reception of </a:t>
            </a:r>
            <a:r>
              <a:rPr lang="en-US" sz="2000" dirty="0" smtClean="0"/>
              <a:t>the RF </a:t>
            </a:r>
            <a:r>
              <a:rPr lang="en-US" sz="2000" dirty="0"/>
              <a:t>signal through </a:t>
            </a:r>
            <a:r>
              <a:rPr lang="en-US" sz="2000" dirty="0" smtClean="0"/>
              <a:t>the recording </a:t>
            </a:r>
            <a:r>
              <a:rPr lang="en-US" sz="2000" dirty="0"/>
              <a:t>of </a:t>
            </a:r>
            <a:r>
              <a:rPr lang="en-US" sz="2000" dirty="0" smtClean="0"/>
              <a:t>open loop </a:t>
            </a:r>
            <a:r>
              <a:rPr lang="en-US" sz="2000" dirty="0"/>
              <a:t>measurements </a:t>
            </a:r>
            <a:r>
              <a:rPr lang="en-US" sz="2000" dirty="0" smtClean="0"/>
              <a:t>on Agency-specific media and format</a:t>
            </a:r>
          </a:p>
          <a:p>
            <a:r>
              <a:rPr lang="en-US" sz="2000" dirty="0" smtClean="0"/>
              <a:t>Candidate FR MIB definition has been developed by W. Hell</a:t>
            </a:r>
          </a:p>
          <a:p>
            <a:pPr lvl="1"/>
            <a:r>
              <a:rPr lang="en-US" sz="1800" dirty="0" smtClean="0"/>
              <a:t>J. Pietras has not yet reviewed it</a:t>
            </a:r>
          </a:p>
        </p:txBody>
      </p:sp>
      <p:sp>
        <p:nvSpPr>
          <p:cNvPr id="6"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Open Loop </a:t>
            </a:r>
            <a:r>
              <a:rPr lang="en-US" sz="2400" dirty="0"/>
              <a:t>Data Collection</a:t>
            </a:r>
            <a:endParaRPr lang="en-US" sz="2400" dirty="0"/>
          </a:p>
        </p:txBody>
      </p:sp>
    </p:spTree>
    <p:extLst>
      <p:ext uri="{BB962C8B-B14F-4D97-AF65-F5344CB8AC3E}">
        <p14:creationId xmlns:p14="http://schemas.microsoft.com/office/powerpoint/2010/main" val="381174539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14</a:t>
            </a:fld>
            <a:endParaRPr lang="en-US"/>
          </a:p>
        </p:txBody>
      </p:sp>
      <p:sp>
        <p:nvSpPr>
          <p:cNvPr id="5" name="Content Placeholder 2"/>
          <p:cNvSpPr>
            <a:spLocks noGrp="1"/>
          </p:cNvSpPr>
          <p:nvPr>
            <p:ph idx="1"/>
          </p:nvPr>
        </p:nvSpPr>
        <p:spPr>
          <a:xfrm>
            <a:off x="179388" y="1341438"/>
            <a:ext cx="8534306" cy="5166938"/>
          </a:xfrm>
        </p:spPr>
        <p:txBody>
          <a:bodyPr/>
          <a:lstStyle/>
          <a:p>
            <a:r>
              <a:rPr lang="en-US" sz="2000" dirty="0"/>
              <a:t>VLF Synchronization and Channel Decoding </a:t>
            </a:r>
            <a:r>
              <a:rPr lang="en-US" sz="2000" dirty="0" smtClean="0"/>
              <a:t>definition </a:t>
            </a:r>
            <a:r>
              <a:rPr lang="en-US" sz="2000" dirty="0"/>
              <a:t>spans reception of </a:t>
            </a:r>
            <a:r>
              <a:rPr lang="en-US" sz="2000" dirty="0" smtClean="0"/>
              <a:t>the symbol stream, decoding, and outputting at one or both SAPs</a:t>
            </a:r>
            <a:endParaRPr lang="en-US" sz="2000" dirty="0"/>
          </a:p>
          <a:p>
            <a:pPr lvl="1"/>
            <a:r>
              <a:rPr lang="en-US" sz="1600" dirty="0" smtClean="0"/>
              <a:t>All </a:t>
            </a:r>
            <a:r>
              <a:rPr lang="en-US" sz="1600" dirty="0" err="1" smtClean="0"/>
              <a:t>Undelimited</a:t>
            </a:r>
            <a:r>
              <a:rPr lang="en-US" sz="1600" dirty="0" smtClean="0"/>
              <a:t> Received Transfer Frames SAP</a:t>
            </a:r>
          </a:p>
          <a:p>
            <a:pPr lvl="2"/>
            <a:r>
              <a:rPr lang="en-US" sz="1400" dirty="0" smtClean="0"/>
              <a:t>Intended for VLF USLP Reception FRs</a:t>
            </a:r>
          </a:p>
          <a:p>
            <a:pPr lvl="3"/>
            <a:r>
              <a:rPr lang="en-US" sz="1200" dirty="0" smtClean="0"/>
              <a:t>Could be used by TC SDLP Reception FRs, if and when they are defined for non-ESLT uses</a:t>
            </a:r>
          </a:p>
          <a:p>
            <a:pPr lvl="2"/>
            <a:r>
              <a:rPr lang="en-US" sz="1400" dirty="0" smtClean="0"/>
              <a:t>Frame delimitation, fill removal, and frame validation is performed by USLP or TC SDLP</a:t>
            </a:r>
          </a:p>
          <a:p>
            <a:pPr lvl="1"/>
            <a:r>
              <a:rPr lang="en-US" sz="1600" dirty="0" smtClean="0"/>
              <a:t>All Annotated Received Transfer Frames SAP</a:t>
            </a:r>
          </a:p>
          <a:p>
            <a:pPr lvl="2"/>
            <a:r>
              <a:rPr lang="en-US" sz="1400" dirty="0" smtClean="0"/>
              <a:t>Provides </a:t>
            </a:r>
            <a:r>
              <a:rPr lang="en-US" sz="1400" dirty="0"/>
              <a:t>Frame delimitation, fill removal, and frame </a:t>
            </a:r>
            <a:r>
              <a:rPr lang="en-US" sz="1400" dirty="0" smtClean="0"/>
              <a:t>validation that is required by Return SLE transfer services</a:t>
            </a:r>
          </a:p>
          <a:p>
            <a:pPr lvl="2"/>
            <a:r>
              <a:rPr lang="en-US" sz="1400" dirty="0" smtClean="0"/>
              <a:t>Used only for non-truncated VLF USLP frames</a:t>
            </a:r>
          </a:p>
          <a:p>
            <a:r>
              <a:rPr lang="en-US" sz="2000" dirty="0" smtClean="0"/>
              <a:t>Candidate FR MIB and corresponding FRM MB definitions have  been developed by J. Pietras</a:t>
            </a:r>
          </a:p>
          <a:p>
            <a:pPr lvl="1"/>
            <a:r>
              <a:rPr lang="en-US" sz="1800" dirty="0" smtClean="0"/>
              <a:t>No one else has yet reviewed them</a:t>
            </a:r>
          </a:p>
        </p:txBody>
      </p:sp>
      <p:sp>
        <p:nvSpPr>
          <p:cNvPr id="6"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a:t>
            </a:r>
            <a:r>
              <a:rPr lang="en-US" sz="2400" dirty="0"/>
              <a:t>VLF Synchronization and Channel Decoding</a:t>
            </a:r>
            <a:endParaRPr lang="en-US" sz="2400" dirty="0"/>
          </a:p>
        </p:txBody>
      </p:sp>
    </p:spTree>
    <p:extLst>
      <p:ext uri="{BB962C8B-B14F-4D97-AF65-F5344CB8AC3E}">
        <p14:creationId xmlns:p14="http://schemas.microsoft.com/office/powerpoint/2010/main" val="147442209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15</a:t>
            </a:fld>
            <a:endParaRPr lang="en-US"/>
          </a:p>
        </p:txBody>
      </p:sp>
      <p:sp>
        <p:nvSpPr>
          <p:cNvPr id="5" name="Content Placeholder 2"/>
          <p:cNvSpPr>
            <a:spLocks noGrp="1"/>
          </p:cNvSpPr>
          <p:nvPr>
            <p:ph idx="1"/>
          </p:nvPr>
        </p:nvSpPr>
        <p:spPr>
          <a:xfrm>
            <a:off x="179388" y="1251791"/>
            <a:ext cx="8534306" cy="5166938"/>
          </a:xfrm>
        </p:spPr>
        <p:txBody>
          <a:bodyPr/>
          <a:lstStyle/>
          <a:p>
            <a:r>
              <a:rPr lang="en-US" sz="2000" dirty="0"/>
              <a:t>VLF USLP MC </a:t>
            </a:r>
            <a:r>
              <a:rPr lang="en-US" sz="2000" dirty="0" smtClean="0"/>
              <a:t>Multiplexing FR </a:t>
            </a:r>
            <a:endParaRPr lang="en-US" sz="2000" dirty="0"/>
          </a:p>
          <a:p>
            <a:pPr lvl="1"/>
            <a:r>
              <a:rPr lang="en-US" sz="1600" dirty="0" smtClean="0"/>
              <a:t>USLP All Frames Generation function (VLF aspects)</a:t>
            </a:r>
          </a:p>
          <a:p>
            <a:pPr lvl="2"/>
            <a:r>
              <a:rPr lang="en-US" sz="1400" dirty="0" smtClean="0"/>
              <a:t>Optional FECF</a:t>
            </a:r>
          </a:p>
          <a:p>
            <a:pPr lvl="2"/>
            <a:r>
              <a:rPr lang="en-US" sz="1400" dirty="0" smtClean="0"/>
              <a:t>TC Channel Access Frame Set creation and Repetition annotation</a:t>
            </a:r>
          </a:p>
          <a:p>
            <a:pPr lvl="1"/>
            <a:r>
              <a:rPr lang="en-US" sz="1600" dirty="0" smtClean="0"/>
              <a:t>USLP MC Multiplexing function (VLF aspects)</a:t>
            </a:r>
          </a:p>
          <a:p>
            <a:pPr lvl="2"/>
            <a:r>
              <a:rPr lang="en-US" sz="1400" dirty="0" smtClean="0"/>
              <a:t>Merges MC streams of frames into a single physical channel stream of frames</a:t>
            </a:r>
          </a:p>
          <a:p>
            <a:pPr lvl="2"/>
            <a:r>
              <a:rPr lang="en-US" sz="1400" dirty="0" smtClean="0"/>
              <a:t>Implements CSTS MC multiplexing scheme</a:t>
            </a:r>
          </a:p>
          <a:p>
            <a:r>
              <a:rPr lang="en-US" sz="2000" dirty="0" smtClean="0"/>
              <a:t>Candidate </a:t>
            </a:r>
            <a:r>
              <a:rPr lang="en-US" sz="2000" dirty="0"/>
              <a:t>FR MIB definition has been developed by W. Hell</a:t>
            </a:r>
          </a:p>
          <a:p>
            <a:pPr lvl="1"/>
            <a:r>
              <a:rPr lang="en-US" sz="1800" dirty="0"/>
              <a:t>J. Pietras </a:t>
            </a:r>
            <a:r>
              <a:rPr lang="en-US" sz="1800" dirty="0" smtClean="0"/>
              <a:t>is in the process of reviewing the FR MIB definition and updating the FRM MB definition</a:t>
            </a:r>
          </a:p>
        </p:txBody>
      </p:sp>
      <p:sp>
        <p:nvSpPr>
          <p:cNvPr id="6"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VLF </a:t>
            </a:r>
            <a:r>
              <a:rPr lang="en-US" sz="2400" dirty="0"/>
              <a:t>USLP </a:t>
            </a:r>
            <a:r>
              <a:rPr lang="en-US" sz="2400" dirty="0" smtClean="0"/>
              <a:t>MC Multiplexing</a:t>
            </a:r>
            <a:endParaRPr lang="en-US" sz="2400" dirty="0"/>
          </a:p>
        </p:txBody>
      </p:sp>
    </p:spTree>
    <p:extLst>
      <p:ext uri="{BB962C8B-B14F-4D97-AF65-F5344CB8AC3E}">
        <p14:creationId xmlns:p14="http://schemas.microsoft.com/office/powerpoint/2010/main" val="339534663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16</a:t>
            </a:fld>
            <a:endParaRPr lang="en-US"/>
          </a:p>
        </p:txBody>
      </p:sp>
      <p:sp>
        <p:nvSpPr>
          <p:cNvPr id="5" name="Content Placeholder 2"/>
          <p:cNvSpPr>
            <a:spLocks noGrp="1"/>
          </p:cNvSpPr>
          <p:nvPr>
            <p:ph idx="1"/>
          </p:nvPr>
        </p:nvSpPr>
        <p:spPr>
          <a:xfrm>
            <a:off x="179388" y="1251791"/>
            <a:ext cx="8534306" cy="5166938"/>
          </a:xfrm>
        </p:spPr>
        <p:txBody>
          <a:bodyPr/>
          <a:lstStyle/>
          <a:p>
            <a:r>
              <a:rPr lang="en-US" sz="2000" dirty="0"/>
              <a:t>VLF USLP </a:t>
            </a:r>
            <a:r>
              <a:rPr lang="en-US" sz="2000" dirty="0" smtClean="0"/>
              <a:t>VC Multiplexing FR </a:t>
            </a:r>
            <a:endParaRPr lang="en-US" sz="2000" dirty="0"/>
          </a:p>
          <a:p>
            <a:pPr lvl="1"/>
            <a:r>
              <a:rPr lang="en-US" sz="1600" dirty="0" smtClean="0"/>
              <a:t>USLP VC Multiplexing function (VLF aspects)</a:t>
            </a:r>
          </a:p>
          <a:p>
            <a:pPr lvl="2"/>
            <a:r>
              <a:rPr lang="en-US" sz="1400" dirty="0" smtClean="0"/>
              <a:t>Merges VC streams of frames into a single MC stream of frames</a:t>
            </a:r>
          </a:p>
          <a:p>
            <a:pPr lvl="2"/>
            <a:r>
              <a:rPr lang="en-US" sz="1400" dirty="0" smtClean="0"/>
              <a:t>Implements CSTS VC multiplexing scheme</a:t>
            </a:r>
          </a:p>
          <a:p>
            <a:r>
              <a:rPr lang="en-US" sz="2000" dirty="0"/>
              <a:t>Candidate FR MIB definition has been developed by W. Hell</a:t>
            </a:r>
          </a:p>
          <a:p>
            <a:pPr lvl="1"/>
            <a:r>
              <a:rPr lang="en-US" sz="1800" dirty="0"/>
              <a:t>J. Pietras </a:t>
            </a:r>
            <a:r>
              <a:rPr lang="en-US" sz="1800" dirty="0" smtClean="0"/>
              <a:t>is in the process of reviewing the FR MIB definition and updating the FRM MB definition</a:t>
            </a:r>
          </a:p>
          <a:p>
            <a:r>
              <a:rPr lang="en-US" sz="2000" dirty="0"/>
              <a:t>Note: For uses other than ESLTs, this FR would also include injection of USLP_MC_OCFs, but it has been omitted from the current FR definition because for ESLTs that’s not </a:t>
            </a:r>
            <a:r>
              <a:rPr lang="en-US" sz="2000" dirty="0" smtClean="0"/>
              <a:t>possible</a:t>
            </a:r>
          </a:p>
          <a:p>
            <a:pPr lvl="1"/>
            <a:r>
              <a:rPr lang="en-US" sz="1800" dirty="0" smtClean="0"/>
              <a:t>For the same reason, </a:t>
            </a:r>
            <a:r>
              <a:rPr lang="en-US" sz="1800" dirty="0"/>
              <a:t>MC-OCF and VC-OCF input are not included in TM and AOS Mux FRs</a:t>
            </a:r>
          </a:p>
          <a:p>
            <a:pPr marL="457200" lvl="1" indent="0">
              <a:buNone/>
            </a:pPr>
            <a:endParaRPr lang="en-US" sz="1800" dirty="0"/>
          </a:p>
        </p:txBody>
      </p:sp>
      <p:sp>
        <p:nvSpPr>
          <p:cNvPr id="6"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VLF </a:t>
            </a:r>
            <a:r>
              <a:rPr lang="en-US" sz="2400" dirty="0"/>
              <a:t>USLP </a:t>
            </a:r>
            <a:r>
              <a:rPr lang="en-US" sz="2400" dirty="0" smtClean="0"/>
              <a:t>VC Multiplexing</a:t>
            </a:r>
            <a:endParaRPr lang="en-US" sz="2400" dirty="0"/>
          </a:p>
        </p:txBody>
      </p:sp>
    </p:spTree>
    <p:extLst>
      <p:ext uri="{BB962C8B-B14F-4D97-AF65-F5344CB8AC3E}">
        <p14:creationId xmlns:p14="http://schemas.microsoft.com/office/powerpoint/2010/main" val="324494434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17</a:t>
            </a:fld>
            <a:endParaRPr lang="en-US"/>
          </a:p>
        </p:txBody>
      </p:sp>
      <p:sp>
        <p:nvSpPr>
          <p:cNvPr id="5" name="Content Placeholder 2"/>
          <p:cNvSpPr>
            <a:spLocks noGrp="1"/>
          </p:cNvSpPr>
          <p:nvPr>
            <p:ph idx="1"/>
          </p:nvPr>
        </p:nvSpPr>
        <p:spPr>
          <a:xfrm>
            <a:off x="179388" y="1251791"/>
            <a:ext cx="8534306" cy="5166938"/>
          </a:xfrm>
        </p:spPr>
        <p:txBody>
          <a:bodyPr/>
          <a:lstStyle/>
          <a:p>
            <a:r>
              <a:rPr lang="en-US" sz="2000" dirty="0" smtClean="0"/>
              <a:t>FLF </a:t>
            </a:r>
            <a:r>
              <a:rPr lang="en-US" sz="2000" dirty="0"/>
              <a:t>USLP MC </a:t>
            </a:r>
            <a:r>
              <a:rPr lang="en-US" sz="2000" dirty="0" smtClean="0"/>
              <a:t>Multiplexing FR </a:t>
            </a:r>
            <a:endParaRPr lang="en-US" sz="2000" dirty="0"/>
          </a:p>
          <a:p>
            <a:pPr lvl="1"/>
            <a:r>
              <a:rPr lang="en-US" sz="1600" dirty="0" smtClean="0"/>
              <a:t>USLP All Frames Generation function (FLF aspects)</a:t>
            </a:r>
          </a:p>
          <a:p>
            <a:pPr lvl="2"/>
            <a:r>
              <a:rPr lang="en-US" sz="1400" dirty="0" smtClean="0"/>
              <a:t>Optional FECF</a:t>
            </a:r>
          </a:p>
          <a:p>
            <a:pPr lvl="1"/>
            <a:r>
              <a:rPr lang="en-US" sz="1600" dirty="0" smtClean="0"/>
              <a:t>USLP MC Multiplexing function (FLF aspects)</a:t>
            </a:r>
          </a:p>
          <a:p>
            <a:pPr lvl="2"/>
            <a:r>
              <a:rPr lang="en-US" sz="1400" dirty="0" smtClean="0"/>
              <a:t>Merges MC streams of frames into a single physical channel stream of frames</a:t>
            </a:r>
          </a:p>
          <a:p>
            <a:pPr lvl="2"/>
            <a:r>
              <a:rPr lang="en-US" sz="1400" dirty="0" smtClean="0"/>
              <a:t>Implements CSTS MC multiplexing scheme</a:t>
            </a:r>
          </a:p>
          <a:p>
            <a:pPr lvl="2"/>
            <a:r>
              <a:rPr lang="en-US" sz="1400" dirty="0" smtClean="0"/>
              <a:t>Does NOT generate OID Frames</a:t>
            </a:r>
          </a:p>
          <a:p>
            <a:pPr lvl="3"/>
            <a:r>
              <a:rPr lang="en-US" sz="1200" dirty="0" smtClean="0"/>
              <a:t>OID Frame generation is performed by FLF Sync, Channel Coding and OID Generation FR</a:t>
            </a:r>
          </a:p>
          <a:p>
            <a:r>
              <a:rPr lang="en-US" sz="2000" dirty="0" smtClean="0"/>
              <a:t>Candidate </a:t>
            </a:r>
            <a:r>
              <a:rPr lang="en-US" sz="2000" dirty="0"/>
              <a:t>FR MIB definition has been developed by W. Hell</a:t>
            </a:r>
          </a:p>
          <a:p>
            <a:pPr lvl="1"/>
            <a:r>
              <a:rPr lang="en-US" sz="1800" dirty="0"/>
              <a:t>J. Pietras </a:t>
            </a:r>
            <a:r>
              <a:rPr lang="en-US" sz="1800" dirty="0" smtClean="0"/>
              <a:t>is in the process of reviewing the FR MIB definition and updating the FRM MB definition</a:t>
            </a:r>
          </a:p>
          <a:p>
            <a:pPr marL="457200" lvl="1" indent="0">
              <a:buNone/>
            </a:pPr>
            <a:endParaRPr lang="en-US" sz="1800" dirty="0" smtClean="0"/>
          </a:p>
        </p:txBody>
      </p:sp>
      <p:sp>
        <p:nvSpPr>
          <p:cNvPr id="6"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FLF </a:t>
            </a:r>
            <a:r>
              <a:rPr lang="en-US" sz="2400" dirty="0"/>
              <a:t>USLP </a:t>
            </a:r>
            <a:r>
              <a:rPr lang="en-US" sz="2400" dirty="0" smtClean="0"/>
              <a:t>MC Multiplexing</a:t>
            </a:r>
            <a:endParaRPr lang="en-US" sz="2400" dirty="0"/>
          </a:p>
        </p:txBody>
      </p:sp>
    </p:spTree>
    <p:extLst>
      <p:ext uri="{BB962C8B-B14F-4D97-AF65-F5344CB8AC3E}">
        <p14:creationId xmlns:p14="http://schemas.microsoft.com/office/powerpoint/2010/main" val="357249693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18</a:t>
            </a:fld>
            <a:endParaRPr lang="en-US"/>
          </a:p>
        </p:txBody>
      </p:sp>
      <p:sp>
        <p:nvSpPr>
          <p:cNvPr id="6" name="Content Placeholder 2"/>
          <p:cNvSpPr>
            <a:spLocks noGrp="1"/>
          </p:cNvSpPr>
          <p:nvPr>
            <p:ph idx="1"/>
          </p:nvPr>
        </p:nvSpPr>
        <p:spPr>
          <a:xfrm>
            <a:off x="179388" y="1251791"/>
            <a:ext cx="8534306" cy="5166938"/>
          </a:xfrm>
        </p:spPr>
        <p:txBody>
          <a:bodyPr/>
          <a:lstStyle/>
          <a:p>
            <a:r>
              <a:rPr lang="en-US" sz="2000" dirty="0"/>
              <a:t>VLF USLP </a:t>
            </a:r>
            <a:r>
              <a:rPr lang="en-US" sz="2000" dirty="0" smtClean="0"/>
              <a:t>VC Multiplexing FR </a:t>
            </a:r>
            <a:endParaRPr lang="en-US" sz="2000" dirty="0"/>
          </a:p>
          <a:p>
            <a:pPr lvl="1"/>
            <a:r>
              <a:rPr lang="en-US" sz="1600" dirty="0" smtClean="0"/>
              <a:t>USLP VC Multiplexing function (FLF aspects)</a:t>
            </a:r>
          </a:p>
          <a:p>
            <a:pPr lvl="2"/>
            <a:r>
              <a:rPr lang="en-US" sz="1400" dirty="0" smtClean="0"/>
              <a:t>Merges VC streams of frames into a single MC stream of frames</a:t>
            </a:r>
          </a:p>
          <a:p>
            <a:pPr lvl="2"/>
            <a:r>
              <a:rPr lang="en-US" sz="1400" dirty="0" smtClean="0"/>
              <a:t>Implements CSTS VC multiplexing scheme</a:t>
            </a:r>
          </a:p>
          <a:p>
            <a:r>
              <a:rPr lang="en-US" sz="2000" dirty="0"/>
              <a:t>Candidate FR MIB definition has been developed by W. Hell</a:t>
            </a:r>
          </a:p>
          <a:p>
            <a:pPr lvl="1"/>
            <a:r>
              <a:rPr lang="en-US" sz="1800" dirty="0"/>
              <a:t>J. Pietras </a:t>
            </a:r>
            <a:r>
              <a:rPr lang="en-US" sz="1800" dirty="0" smtClean="0"/>
              <a:t>is in the process of reviewing the FR MIB definition and updating the FRM MB definition</a:t>
            </a:r>
          </a:p>
          <a:p>
            <a:r>
              <a:rPr lang="en-US" sz="2000" dirty="0" smtClean="0"/>
              <a:t>Note: For uses other than ESLTs, this FR would also include injection of USLP_MC_OCFs, but it has been omitted from the current FR definition because for ESLTs that’s not possible</a:t>
            </a:r>
          </a:p>
          <a:p>
            <a:pPr marL="628650" lvl="2">
              <a:spcBef>
                <a:spcPct val="50000"/>
              </a:spcBef>
              <a:buSzPct val="75000"/>
              <a:buFont typeface="Wingdings" pitchFamily="2" charset="2"/>
              <a:buChar char="§"/>
            </a:pPr>
            <a:r>
              <a:rPr lang="en-US" dirty="0"/>
              <a:t>For the same reason, MC-OCF and VC-OCF input are </a:t>
            </a:r>
            <a:r>
              <a:rPr lang="en-US" dirty="0" smtClean="0"/>
              <a:t>not included in TM and AOS Mux FRs</a:t>
            </a:r>
            <a:endParaRPr lang="en-US" dirty="0"/>
          </a:p>
        </p:txBody>
      </p:sp>
      <p:sp>
        <p:nvSpPr>
          <p:cNvPr id="7"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FLF </a:t>
            </a:r>
            <a:r>
              <a:rPr lang="en-US" sz="2400" dirty="0"/>
              <a:t>USLP </a:t>
            </a:r>
            <a:r>
              <a:rPr lang="en-US" sz="2400" dirty="0" smtClean="0"/>
              <a:t>VC Multiplexing</a:t>
            </a:r>
            <a:endParaRPr lang="en-US" sz="2400" dirty="0"/>
          </a:p>
        </p:txBody>
      </p:sp>
    </p:spTree>
    <p:extLst>
      <p:ext uri="{BB962C8B-B14F-4D97-AF65-F5344CB8AC3E}">
        <p14:creationId xmlns:p14="http://schemas.microsoft.com/office/powerpoint/2010/main" val="77658893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19</a:t>
            </a:fld>
            <a:endParaRPr lang="en-US"/>
          </a:p>
        </p:txBody>
      </p:sp>
      <p:sp>
        <p:nvSpPr>
          <p:cNvPr id="7" name="Content Placeholder 2"/>
          <p:cNvSpPr>
            <a:spLocks noGrp="1"/>
          </p:cNvSpPr>
          <p:nvPr>
            <p:ph idx="1"/>
          </p:nvPr>
        </p:nvSpPr>
        <p:spPr>
          <a:xfrm>
            <a:off x="179388" y="1251791"/>
            <a:ext cx="8534306" cy="5166938"/>
          </a:xfrm>
        </p:spPr>
        <p:txBody>
          <a:bodyPr/>
          <a:lstStyle/>
          <a:p>
            <a:r>
              <a:rPr lang="en-US" sz="2000" dirty="0"/>
              <a:t>VLF USLP </a:t>
            </a:r>
            <a:r>
              <a:rPr lang="en-US" sz="2000" dirty="0" smtClean="0"/>
              <a:t>MC </a:t>
            </a:r>
            <a:r>
              <a:rPr lang="en-US" sz="2000" dirty="0" err="1" smtClean="0"/>
              <a:t>Demultiplexing</a:t>
            </a:r>
            <a:r>
              <a:rPr lang="en-US" sz="2000" dirty="0" smtClean="0"/>
              <a:t> FR </a:t>
            </a:r>
            <a:endParaRPr lang="en-US" sz="2000" dirty="0"/>
          </a:p>
          <a:p>
            <a:pPr lvl="1"/>
            <a:r>
              <a:rPr lang="en-US" sz="1600" dirty="0" smtClean="0"/>
              <a:t>USLP All Frames Reception function (VLF aspects)</a:t>
            </a:r>
          </a:p>
          <a:p>
            <a:pPr lvl="2"/>
            <a:r>
              <a:rPr lang="en-US" sz="1400" dirty="0" smtClean="0"/>
              <a:t>Frame delimiting, fill removal, and frame validity check</a:t>
            </a:r>
          </a:p>
          <a:p>
            <a:pPr lvl="1"/>
            <a:r>
              <a:rPr lang="en-US" sz="1600" dirty="0" smtClean="0"/>
              <a:t>USLP MC </a:t>
            </a:r>
            <a:r>
              <a:rPr lang="en-US" sz="1600" dirty="0" err="1" smtClean="0"/>
              <a:t>Demultiplexing</a:t>
            </a:r>
            <a:r>
              <a:rPr lang="en-US" sz="1600" dirty="0" smtClean="0"/>
              <a:t> function (VLF aspects)</a:t>
            </a:r>
          </a:p>
          <a:p>
            <a:pPr lvl="2"/>
            <a:r>
              <a:rPr lang="en-US" sz="1400" dirty="0" err="1" smtClean="0"/>
              <a:t>Demuxes</a:t>
            </a:r>
            <a:r>
              <a:rPr lang="en-US" sz="1400" dirty="0" smtClean="0"/>
              <a:t> MCs from a single stream of physical channel frames</a:t>
            </a:r>
          </a:p>
          <a:p>
            <a:r>
              <a:rPr lang="en-US" sz="2000" dirty="0" smtClean="0"/>
              <a:t>Candidate </a:t>
            </a:r>
            <a:r>
              <a:rPr lang="en-US" sz="2000" dirty="0"/>
              <a:t>FR MIB definition has been developed by W. Hell</a:t>
            </a:r>
          </a:p>
          <a:p>
            <a:pPr lvl="1"/>
            <a:r>
              <a:rPr lang="en-US" sz="1800" dirty="0"/>
              <a:t>J. Pietras </a:t>
            </a:r>
            <a:r>
              <a:rPr lang="en-US" sz="1800" dirty="0" smtClean="0"/>
              <a:t>is in the process of reviewing the FR MIB definition and updating the FRM MB definition</a:t>
            </a:r>
          </a:p>
          <a:p>
            <a:r>
              <a:rPr lang="en-US" sz="2000" dirty="0" smtClean="0"/>
              <a:t>Work to be done</a:t>
            </a:r>
          </a:p>
          <a:p>
            <a:pPr lvl="1"/>
            <a:r>
              <a:rPr lang="en-US" sz="1600" dirty="0" smtClean="0"/>
              <a:t>Add table of truncated frame lengths for VCs in the MC</a:t>
            </a:r>
          </a:p>
          <a:p>
            <a:pPr lvl="1"/>
            <a:r>
              <a:rPr lang="en-US" sz="1600" dirty="0" smtClean="0"/>
              <a:t>Finish FRM MB definition</a:t>
            </a:r>
            <a:endParaRPr lang="en-US" sz="1200" dirty="0" smtClean="0"/>
          </a:p>
        </p:txBody>
      </p:sp>
      <p:sp>
        <p:nvSpPr>
          <p:cNvPr id="8"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VLF </a:t>
            </a:r>
            <a:r>
              <a:rPr lang="en-US" sz="2400" dirty="0"/>
              <a:t>USLP </a:t>
            </a:r>
            <a:r>
              <a:rPr lang="en-US" sz="2400" dirty="0" smtClean="0"/>
              <a:t>MC </a:t>
            </a:r>
            <a:r>
              <a:rPr lang="en-US" sz="2400" dirty="0" err="1" smtClean="0"/>
              <a:t>Demultiplexing</a:t>
            </a:r>
            <a:endParaRPr lang="en-US" sz="2400" dirty="0"/>
          </a:p>
        </p:txBody>
      </p:sp>
    </p:spTree>
    <p:extLst>
      <p:ext uri="{BB962C8B-B14F-4D97-AF65-F5344CB8AC3E}">
        <p14:creationId xmlns:p14="http://schemas.microsoft.com/office/powerpoint/2010/main" val="8186528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091082" cy="611188"/>
          </a:xfrm>
        </p:spPr>
        <p:txBody>
          <a:bodyPr/>
          <a:lstStyle/>
          <a:p>
            <a:r>
              <a:rPr lang="en-US" sz="2400" dirty="0"/>
              <a:t>Functional Resource Model </a:t>
            </a:r>
            <a:r>
              <a:rPr lang="en-US" sz="2400" dirty="0" smtClean="0"/>
              <a:t>Status - Outline</a:t>
            </a:r>
            <a:endParaRPr lang="en-US" sz="2400" dirty="0"/>
          </a:p>
        </p:txBody>
      </p:sp>
      <p:sp>
        <p:nvSpPr>
          <p:cNvPr id="3" name="Content Placeholder 2"/>
          <p:cNvSpPr>
            <a:spLocks noGrp="1"/>
          </p:cNvSpPr>
          <p:nvPr>
            <p:ph idx="1"/>
          </p:nvPr>
        </p:nvSpPr>
        <p:spPr>
          <a:xfrm>
            <a:off x="179387" y="1341438"/>
            <a:ext cx="7844939" cy="4527550"/>
          </a:xfrm>
        </p:spPr>
        <p:txBody>
          <a:bodyPr/>
          <a:lstStyle/>
          <a:p>
            <a:r>
              <a:rPr lang="en-US" dirty="0" smtClean="0"/>
              <a:t>FRM Tier-1 – Status and Open Points</a:t>
            </a:r>
            <a:endParaRPr lang="en-US" dirty="0" smtClean="0"/>
          </a:p>
          <a:p>
            <a:r>
              <a:rPr lang="en-US" dirty="0" smtClean="0"/>
              <a:t>FRM Tier-2 – Status and Open Points</a:t>
            </a:r>
            <a:endParaRPr lang="en-US" dirty="0" smtClean="0"/>
          </a:p>
          <a:p>
            <a:r>
              <a:rPr lang="en-US" dirty="0" smtClean="0"/>
              <a:t>FRM Magenta Book</a:t>
            </a:r>
            <a:endParaRPr lang="en-US"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a:t>
            </a:fld>
            <a:endParaRPr lang="en-US"/>
          </a:p>
        </p:txBody>
      </p:sp>
    </p:spTree>
    <p:extLst>
      <p:ext uri="{BB962C8B-B14F-4D97-AF65-F5344CB8AC3E}">
        <p14:creationId xmlns:p14="http://schemas.microsoft.com/office/powerpoint/2010/main" val="402059798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20</a:t>
            </a:fld>
            <a:endParaRPr lang="en-US"/>
          </a:p>
        </p:txBody>
      </p:sp>
      <p:sp>
        <p:nvSpPr>
          <p:cNvPr id="5" name="Content Placeholder 2"/>
          <p:cNvSpPr>
            <a:spLocks noGrp="1"/>
          </p:cNvSpPr>
          <p:nvPr>
            <p:ph idx="1"/>
          </p:nvPr>
        </p:nvSpPr>
        <p:spPr>
          <a:xfrm>
            <a:off x="179388" y="1251791"/>
            <a:ext cx="8534306" cy="5166938"/>
          </a:xfrm>
        </p:spPr>
        <p:txBody>
          <a:bodyPr/>
          <a:lstStyle/>
          <a:p>
            <a:r>
              <a:rPr lang="en-US" sz="2000" dirty="0"/>
              <a:t>VLF USLP </a:t>
            </a:r>
            <a:r>
              <a:rPr lang="en-US" sz="2000" dirty="0" smtClean="0"/>
              <a:t>VC </a:t>
            </a:r>
            <a:r>
              <a:rPr lang="en-US" sz="2000" dirty="0" err="1" smtClean="0"/>
              <a:t>Demultiplexing</a:t>
            </a:r>
            <a:r>
              <a:rPr lang="en-US" sz="2000" dirty="0" smtClean="0"/>
              <a:t> FR </a:t>
            </a:r>
            <a:endParaRPr lang="en-US" sz="2000" dirty="0"/>
          </a:p>
          <a:p>
            <a:pPr lvl="1"/>
            <a:r>
              <a:rPr lang="en-US" sz="1600" dirty="0" smtClean="0"/>
              <a:t>USLP Master Channel Reception function (VLF aspects)</a:t>
            </a:r>
          </a:p>
          <a:p>
            <a:pPr lvl="2"/>
            <a:r>
              <a:rPr lang="en-US" sz="1400" dirty="0" err="1" smtClean="0"/>
              <a:t>Decommutates</a:t>
            </a:r>
            <a:r>
              <a:rPr lang="en-US" sz="1400" dirty="0" smtClean="0"/>
              <a:t> USLP_MC_OCFs out of the MC</a:t>
            </a:r>
          </a:p>
          <a:p>
            <a:pPr lvl="1"/>
            <a:r>
              <a:rPr lang="en-US" sz="1600" dirty="0" smtClean="0"/>
              <a:t>USLP VC </a:t>
            </a:r>
            <a:r>
              <a:rPr lang="en-US" sz="1600" dirty="0" err="1" smtClean="0"/>
              <a:t>Demultiplexing</a:t>
            </a:r>
            <a:r>
              <a:rPr lang="en-US" sz="1600" dirty="0" smtClean="0"/>
              <a:t> function (VLF aspects)</a:t>
            </a:r>
          </a:p>
          <a:p>
            <a:pPr lvl="2"/>
            <a:r>
              <a:rPr lang="en-US" sz="1400" dirty="0" err="1"/>
              <a:t>Demuxes</a:t>
            </a:r>
            <a:r>
              <a:rPr lang="en-US" sz="1400" dirty="0"/>
              <a:t> </a:t>
            </a:r>
            <a:r>
              <a:rPr lang="en-US" sz="1400" dirty="0" smtClean="0"/>
              <a:t>VCs </a:t>
            </a:r>
            <a:r>
              <a:rPr lang="en-US" sz="1400" dirty="0"/>
              <a:t>from a single </a:t>
            </a:r>
            <a:r>
              <a:rPr lang="en-US" sz="1400" dirty="0" smtClean="0"/>
              <a:t>MC</a:t>
            </a:r>
            <a:endParaRPr lang="en-US" sz="1400" dirty="0"/>
          </a:p>
          <a:p>
            <a:r>
              <a:rPr lang="en-US" sz="2000" dirty="0" smtClean="0"/>
              <a:t>Candidate </a:t>
            </a:r>
            <a:r>
              <a:rPr lang="en-US" sz="2000" dirty="0"/>
              <a:t>FR MIB definition has been developed by W. Hell</a:t>
            </a:r>
          </a:p>
          <a:p>
            <a:pPr lvl="1"/>
            <a:r>
              <a:rPr lang="en-US" sz="1800" dirty="0"/>
              <a:t>J. Pietras </a:t>
            </a:r>
            <a:r>
              <a:rPr lang="en-US" sz="1800" dirty="0" smtClean="0"/>
              <a:t>is in the process of reviewing the FR MIB definition and updating the FRM MB definition</a:t>
            </a:r>
          </a:p>
          <a:p>
            <a:r>
              <a:rPr lang="en-US" sz="2000" dirty="0" smtClean="0"/>
              <a:t>Open points: Unlike TM and AOS, the presence of OCF is signaled in each frame</a:t>
            </a:r>
          </a:p>
          <a:p>
            <a:pPr lvl="1"/>
            <a:r>
              <a:rPr lang="en-US" sz="1600" dirty="0" smtClean="0"/>
              <a:t>A CLCW extraction table of OCF-bearing VCs is not strictly necessary</a:t>
            </a:r>
          </a:p>
          <a:p>
            <a:pPr lvl="1"/>
            <a:r>
              <a:rPr lang="en-US" sz="1600" dirty="0" smtClean="0"/>
              <a:t>Perhaps a simple </a:t>
            </a:r>
            <a:r>
              <a:rPr lang="en-US" sz="1600" dirty="0" err="1" smtClean="0">
                <a:latin typeface="Courier New" panose="02070309020205020404" pitchFamily="49" charset="0"/>
                <a:cs typeface="Courier New" panose="02070309020205020404" pitchFamily="49" charset="0"/>
              </a:rPr>
              <a:t>ocfsPresentOnMc</a:t>
            </a:r>
            <a:r>
              <a:rPr lang="en-US" sz="1600" dirty="0" smtClean="0"/>
              <a:t> Boolean parameter is sufficient</a:t>
            </a:r>
            <a:endParaRPr lang="en-US" sz="1600" dirty="0"/>
          </a:p>
        </p:txBody>
      </p:sp>
      <p:sp>
        <p:nvSpPr>
          <p:cNvPr id="6"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VLF </a:t>
            </a:r>
            <a:r>
              <a:rPr lang="en-US" sz="2400" dirty="0"/>
              <a:t>USLP </a:t>
            </a:r>
            <a:r>
              <a:rPr lang="en-US" sz="2400" dirty="0" smtClean="0"/>
              <a:t>VC </a:t>
            </a:r>
            <a:r>
              <a:rPr lang="en-US" sz="2400" dirty="0" err="1" smtClean="0"/>
              <a:t>Demultiplexing</a:t>
            </a:r>
            <a:endParaRPr lang="en-US" sz="2400" dirty="0"/>
          </a:p>
        </p:txBody>
      </p:sp>
    </p:spTree>
    <p:extLst>
      <p:ext uri="{BB962C8B-B14F-4D97-AF65-F5344CB8AC3E}">
        <p14:creationId xmlns:p14="http://schemas.microsoft.com/office/powerpoint/2010/main" val="234481252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21</a:t>
            </a:fld>
            <a:endParaRPr lang="en-US"/>
          </a:p>
        </p:txBody>
      </p:sp>
      <p:sp>
        <p:nvSpPr>
          <p:cNvPr id="5" name="Content Placeholder 2"/>
          <p:cNvSpPr>
            <a:spLocks noGrp="1"/>
          </p:cNvSpPr>
          <p:nvPr>
            <p:ph idx="1"/>
          </p:nvPr>
        </p:nvSpPr>
        <p:spPr>
          <a:xfrm>
            <a:off x="179388" y="1251791"/>
            <a:ext cx="8534306" cy="5166938"/>
          </a:xfrm>
        </p:spPr>
        <p:txBody>
          <a:bodyPr/>
          <a:lstStyle/>
          <a:p>
            <a:r>
              <a:rPr lang="en-US" sz="2000" dirty="0" smtClean="0"/>
              <a:t>FLF </a:t>
            </a:r>
            <a:r>
              <a:rPr lang="en-US" sz="2000" dirty="0"/>
              <a:t>USLP </a:t>
            </a:r>
            <a:r>
              <a:rPr lang="en-US" sz="2000" dirty="0" smtClean="0"/>
              <a:t>MC </a:t>
            </a:r>
            <a:r>
              <a:rPr lang="en-US" sz="2000" dirty="0" err="1" smtClean="0"/>
              <a:t>Demultiplexing</a:t>
            </a:r>
            <a:r>
              <a:rPr lang="en-US" sz="2000" dirty="0" smtClean="0"/>
              <a:t> FR </a:t>
            </a:r>
            <a:endParaRPr lang="en-US" sz="2000" dirty="0"/>
          </a:p>
          <a:p>
            <a:pPr lvl="1"/>
            <a:r>
              <a:rPr lang="en-US" sz="1600" dirty="0" smtClean="0"/>
              <a:t>USLP MC </a:t>
            </a:r>
            <a:r>
              <a:rPr lang="en-US" sz="1600" dirty="0" err="1" smtClean="0"/>
              <a:t>Demultiplexing</a:t>
            </a:r>
            <a:r>
              <a:rPr lang="en-US" sz="1600" dirty="0" smtClean="0"/>
              <a:t> function (VLF aspects)</a:t>
            </a:r>
          </a:p>
          <a:p>
            <a:pPr lvl="2"/>
            <a:r>
              <a:rPr lang="en-US" sz="1400" dirty="0" err="1" smtClean="0"/>
              <a:t>Demuxes</a:t>
            </a:r>
            <a:r>
              <a:rPr lang="en-US" sz="1400" dirty="0" smtClean="0"/>
              <a:t> MCs from a single stream of physical channel frames</a:t>
            </a:r>
          </a:p>
          <a:p>
            <a:r>
              <a:rPr lang="en-US" sz="2000" dirty="0" smtClean="0"/>
              <a:t>Candidate </a:t>
            </a:r>
            <a:r>
              <a:rPr lang="en-US" sz="2000" dirty="0"/>
              <a:t>FR MIB definition has been developed by W. Hell</a:t>
            </a:r>
          </a:p>
          <a:p>
            <a:pPr lvl="1"/>
            <a:r>
              <a:rPr lang="en-US" sz="1800" dirty="0"/>
              <a:t>J. Pietras </a:t>
            </a:r>
            <a:r>
              <a:rPr lang="en-US" sz="1800" dirty="0" smtClean="0"/>
              <a:t>is in the process of reviewing the FR MIB definition and updating the FRM MB definition</a:t>
            </a:r>
          </a:p>
          <a:p>
            <a:r>
              <a:rPr lang="en-US" sz="2000" dirty="0" smtClean="0"/>
              <a:t>FR MIB appears to be okay at the moment, but the FRM MB definition needs to be completed</a:t>
            </a:r>
            <a:endParaRPr lang="en-US" sz="1600" dirty="0" smtClean="0"/>
          </a:p>
        </p:txBody>
      </p:sp>
      <p:sp>
        <p:nvSpPr>
          <p:cNvPr id="6"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FLF </a:t>
            </a:r>
            <a:r>
              <a:rPr lang="en-US" sz="2400" dirty="0"/>
              <a:t>USLP </a:t>
            </a:r>
            <a:r>
              <a:rPr lang="en-US" sz="2400" dirty="0" smtClean="0"/>
              <a:t>MC </a:t>
            </a:r>
            <a:r>
              <a:rPr lang="en-US" sz="2400" dirty="0" err="1" smtClean="0"/>
              <a:t>Demultiplexing</a:t>
            </a:r>
            <a:endParaRPr lang="en-US" sz="2400" dirty="0"/>
          </a:p>
        </p:txBody>
      </p:sp>
    </p:spTree>
    <p:extLst>
      <p:ext uri="{BB962C8B-B14F-4D97-AF65-F5344CB8AC3E}">
        <p14:creationId xmlns:p14="http://schemas.microsoft.com/office/powerpoint/2010/main" val="316081339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22</a:t>
            </a:fld>
            <a:endParaRPr lang="en-US"/>
          </a:p>
        </p:txBody>
      </p:sp>
      <p:sp>
        <p:nvSpPr>
          <p:cNvPr id="5" name="Content Placeholder 2"/>
          <p:cNvSpPr>
            <a:spLocks noGrp="1"/>
          </p:cNvSpPr>
          <p:nvPr>
            <p:ph idx="1"/>
          </p:nvPr>
        </p:nvSpPr>
        <p:spPr>
          <a:xfrm>
            <a:off x="179388" y="1251791"/>
            <a:ext cx="8534306" cy="5166938"/>
          </a:xfrm>
        </p:spPr>
        <p:txBody>
          <a:bodyPr/>
          <a:lstStyle/>
          <a:p>
            <a:r>
              <a:rPr lang="en-US" sz="2000" dirty="0" smtClean="0"/>
              <a:t>FLF </a:t>
            </a:r>
            <a:r>
              <a:rPr lang="en-US" sz="2000" dirty="0"/>
              <a:t>USLP </a:t>
            </a:r>
            <a:r>
              <a:rPr lang="en-US" sz="2000" dirty="0" smtClean="0"/>
              <a:t>VC </a:t>
            </a:r>
            <a:r>
              <a:rPr lang="en-US" sz="2000" dirty="0" err="1" smtClean="0"/>
              <a:t>Demultiplexing</a:t>
            </a:r>
            <a:r>
              <a:rPr lang="en-US" sz="2000" dirty="0" smtClean="0"/>
              <a:t> FR </a:t>
            </a:r>
            <a:endParaRPr lang="en-US" sz="2000" dirty="0"/>
          </a:p>
          <a:p>
            <a:pPr lvl="1"/>
            <a:r>
              <a:rPr lang="en-US" sz="1600" dirty="0" smtClean="0"/>
              <a:t>USLP Master Channel Reception function (FLF aspects)</a:t>
            </a:r>
          </a:p>
          <a:p>
            <a:pPr lvl="2"/>
            <a:r>
              <a:rPr lang="en-US" sz="1400" dirty="0" err="1" smtClean="0"/>
              <a:t>Decommutates</a:t>
            </a:r>
            <a:r>
              <a:rPr lang="en-US" sz="1400" dirty="0" smtClean="0"/>
              <a:t> USLP_MC_OCFs out of the MC</a:t>
            </a:r>
          </a:p>
          <a:p>
            <a:pPr lvl="1"/>
            <a:r>
              <a:rPr lang="en-US" sz="1600" dirty="0" smtClean="0"/>
              <a:t>USLP VC </a:t>
            </a:r>
            <a:r>
              <a:rPr lang="en-US" sz="1600" dirty="0" err="1" smtClean="0"/>
              <a:t>Demultiplexing</a:t>
            </a:r>
            <a:r>
              <a:rPr lang="en-US" sz="1600" dirty="0" smtClean="0"/>
              <a:t> function (FLF aspects)</a:t>
            </a:r>
          </a:p>
          <a:p>
            <a:pPr lvl="2"/>
            <a:r>
              <a:rPr lang="en-US" sz="1400" dirty="0" err="1"/>
              <a:t>Demuxes</a:t>
            </a:r>
            <a:r>
              <a:rPr lang="en-US" sz="1400" dirty="0"/>
              <a:t> </a:t>
            </a:r>
            <a:r>
              <a:rPr lang="en-US" sz="1400" dirty="0" smtClean="0"/>
              <a:t>VCs </a:t>
            </a:r>
            <a:r>
              <a:rPr lang="en-US" sz="1400" dirty="0"/>
              <a:t>from a single </a:t>
            </a:r>
            <a:r>
              <a:rPr lang="en-US" sz="1400" dirty="0" smtClean="0"/>
              <a:t>MC</a:t>
            </a:r>
            <a:endParaRPr lang="en-US" sz="1400" dirty="0"/>
          </a:p>
          <a:p>
            <a:r>
              <a:rPr lang="en-US" sz="2000" dirty="0" smtClean="0"/>
              <a:t>Candidate </a:t>
            </a:r>
            <a:r>
              <a:rPr lang="en-US" sz="2000" dirty="0"/>
              <a:t>FR MIB definition has been developed by W. Hell</a:t>
            </a:r>
          </a:p>
          <a:p>
            <a:pPr lvl="1"/>
            <a:r>
              <a:rPr lang="en-US" sz="1800" dirty="0"/>
              <a:t>J. Pietras </a:t>
            </a:r>
            <a:r>
              <a:rPr lang="en-US" sz="1800" dirty="0" smtClean="0"/>
              <a:t>is in the process of reviewing the FR MIB definition and updating the FRM MB definition</a:t>
            </a:r>
          </a:p>
          <a:p>
            <a:r>
              <a:rPr lang="en-US" sz="2000" dirty="0"/>
              <a:t>Open points: Unlike TM and AOS, the presence of OCF is signaled in each frame</a:t>
            </a:r>
          </a:p>
          <a:p>
            <a:pPr lvl="1"/>
            <a:r>
              <a:rPr lang="en-US" sz="1600" dirty="0"/>
              <a:t>A CLCW extraction table of OCF-bearing VCs is not strictly necessary</a:t>
            </a:r>
          </a:p>
          <a:p>
            <a:pPr lvl="1"/>
            <a:r>
              <a:rPr lang="en-US" sz="1600" dirty="0"/>
              <a:t>Perhaps a simple </a:t>
            </a:r>
            <a:r>
              <a:rPr lang="en-US" sz="1600" dirty="0" err="1">
                <a:latin typeface="Courier New" panose="02070309020205020404" pitchFamily="49" charset="0"/>
                <a:cs typeface="Courier New" panose="02070309020205020404" pitchFamily="49" charset="0"/>
              </a:rPr>
              <a:t>ocfsPresentOnMc</a:t>
            </a:r>
            <a:r>
              <a:rPr lang="en-US" sz="1600" dirty="0"/>
              <a:t> Boolean parameter is sufficient</a:t>
            </a:r>
          </a:p>
          <a:p>
            <a:pPr marL="457200" lvl="1" indent="0">
              <a:buNone/>
            </a:pPr>
            <a:endParaRPr lang="en-US" sz="1200" dirty="0"/>
          </a:p>
        </p:txBody>
      </p:sp>
      <p:sp>
        <p:nvSpPr>
          <p:cNvPr id="6" name="Title 1"/>
          <p:cNvSpPr>
            <a:spLocks noGrp="1"/>
          </p:cNvSpPr>
          <p:nvPr>
            <p:ph type="title"/>
          </p:nvPr>
        </p:nvSpPr>
        <p:spPr>
          <a:xfrm>
            <a:off x="0" y="260350"/>
            <a:ext cx="7405735" cy="611188"/>
          </a:xfrm>
        </p:spPr>
        <p:txBody>
          <a:bodyPr/>
          <a:lstStyle/>
          <a:p>
            <a:r>
              <a:rPr lang="en-US" sz="2400" dirty="0"/>
              <a:t>FRM </a:t>
            </a:r>
            <a:r>
              <a:rPr lang="en-US" sz="2400" dirty="0" smtClean="0"/>
              <a:t>Tier-2 </a:t>
            </a:r>
            <a:r>
              <a:rPr lang="en-US" sz="2400" dirty="0"/>
              <a:t>– Status and Open </a:t>
            </a:r>
            <a:r>
              <a:rPr lang="en-US" sz="2400" dirty="0" smtClean="0"/>
              <a:t>Points: FLF </a:t>
            </a:r>
            <a:r>
              <a:rPr lang="en-US" sz="2400" dirty="0"/>
              <a:t>USLP </a:t>
            </a:r>
            <a:r>
              <a:rPr lang="en-US" sz="2400" dirty="0" smtClean="0"/>
              <a:t>VC </a:t>
            </a:r>
            <a:r>
              <a:rPr lang="en-US" sz="2400" dirty="0" err="1" smtClean="0"/>
              <a:t>Demultiplexing</a:t>
            </a:r>
            <a:endParaRPr lang="en-US" sz="2400" dirty="0"/>
          </a:p>
        </p:txBody>
      </p:sp>
    </p:spTree>
    <p:extLst>
      <p:ext uri="{BB962C8B-B14F-4D97-AF65-F5344CB8AC3E}">
        <p14:creationId xmlns:p14="http://schemas.microsoft.com/office/powerpoint/2010/main" val="298792760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23</a:t>
            </a:fld>
            <a:endParaRPr lang="en-US"/>
          </a:p>
        </p:txBody>
      </p:sp>
      <p:sp>
        <p:nvSpPr>
          <p:cNvPr id="6" name="Title 1"/>
          <p:cNvSpPr>
            <a:spLocks noGrp="1"/>
          </p:cNvSpPr>
          <p:nvPr>
            <p:ph type="title"/>
          </p:nvPr>
        </p:nvSpPr>
        <p:spPr>
          <a:xfrm>
            <a:off x="0" y="260350"/>
            <a:ext cx="7405735" cy="611188"/>
          </a:xfrm>
        </p:spPr>
        <p:txBody>
          <a:bodyPr/>
          <a:lstStyle/>
          <a:p>
            <a:pPr lvl="1"/>
            <a:r>
              <a:rPr lang="en-US" sz="2400" dirty="0"/>
              <a:t>FRM </a:t>
            </a:r>
            <a:r>
              <a:rPr lang="en-US" sz="2400" dirty="0" smtClean="0"/>
              <a:t>Tier-2 </a:t>
            </a:r>
            <a:r>
              <a:rPr lang="en-US" sz="2400" dirty="0"/>
              <a:t>– Status and Open </a:t>
            </a:r>
            <a:r>
              <a:rPr lang="en-US" sz="2400" dirty="0" smtClean="0"/>
              <a:t>Points: </a:t>
            </a:r>
            <a:r>
              <a:rPr lang="en-US" sz="2400" dirty="0"/>
              <a:t>Non-validated Radiometric Data Collection</a:t>
            </a:r>
          </a:p>
        </p:txBody>
      </p:sp>
      <p:sp>
        <p:nvSpPr>
          <p:cNvPr id="7" name="Content Placeholder 2"/>
          <p:cNvSpPr txBox="1">
            <a:spLocks/>
          </p:cNvSpPr>
          <p:nvPr/>
        </p:nvSpPr>
        <p:spPr bwMode="auto">
          <a:xfrm>
            <a:off x="107669" y="1430712"/>
            <a:ext cx="8534306" cy="5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a:lstStyle>
          <a:p>
            <a:r>
              <a:rPr lang="en-US" sz="2000" kern="0" dirty="0" smtClean="0"/>
              <a:t>Definition spans collection of radiometric and weather data into a Tracking Data Message (TDM)-formatted file</a:t>
            </a:r>
          </a:p>
          <a:p>
            <a:r>
              <a:rPr lang="en-US" sz="2000" kern="0" dirty="0" smtClean="0"/>
              <a:t>Candidate FR MIB definition has been developed by W. Hell</a:t>
            </a:r>
          </a:p>
          <a:p>
            <a:pPr lvl="1"/>
            <a:r>
              <a:rPr lang="en-US" sz="1800" kern="0" dirty="0" smtClean="0"/>
              <a:t>J. Pietras reviewed first draft and provided review comments</a:t>
            </a:r>
          </a:p>
          <a:p>
            <a:pPr lvl="1"/>
            <a:r>
              <a:rPr lang="en-US" sz="1800" kern="0" dirty="0" smtClean="0"/>
              <a:t>W. Hell updated the definition in response to the comments</a:t>
            </a:r>
          </a:p>
          <a:p>
            <a:pPr lvl="1"/>
            <a:r>
              <a:rPr lang="en-US" sz="1800" kern="0" dirty="0" smtClean="0"/>
              <a:t>J. Pietras has not yet reviewed the updated definition</a:t>
            </a:r>
            <a:endParaRPr lang="en-US" sz="1800" kern="0" dirty="0" smtClean="0"/>
          </a:p>
        </p:txBody>
      </p:sp>
    </p:spTree>
    <p:extLst>
      <p:ext uri="{BB962C8B-B14F-4D97-AF65-F5344CB8AC3E}">
        <p14:creationId xmlns:p14="http://schemas.microsoft.com/office/powerpoint/2010/main" val="31414044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24</a:t>
            </a:fld>
            <a:endParaRPr lang="en-US"/>
          </a:p>
        </p:txBody>
      </p:sp>
      <p:sp>
        <p:nvSpPr>
          <p:cNvPr id="5" name="Title 1"/>
          <p:cNvSpPr>
            <a:spLocks noGrp="1"/>
          </p:cNvSpPr>
          <p:nvPr>
            <p:ph type="title"/>
          </p:nvPr>
        </p:nvSpPr>
        <p:spPr>
          <a:xfrm>
            <a:off x="0" y="260350"/>
            <a:ext cx="7405735" cy="611188"/>
          </a:xfrm>
        </p:spPr>
        <p:txBody>
          <a:bodyPr/>
          <a:lstStyle/>
          <a:p>
            <a:pPr lvl="1"/>
            <a:r>
              <a:rPr lang="en-US" sz="2400" dirty="0"/>
              <a:t>FRM </a:t>
            </a:r>
            <a:r>
              <a:rPr lang="en-US" sz="2400" dirty="0" smtClean="0"/>
              <a:t>Tier-2 </a:t>
            </a:r>
            <a:r>
              <a:rPr lang="en-US" sz="2400" dirty="0"/>
              <a:t>– Status and Open </a:t>
            </a:r>
            <a:r>
              <a:rPr lang="en-US" sz="2400" dirty="0" smtClean="0"/>
              <a:t>Points: Data Store FRs</a:t>
            </a:r>
            <a:endParaRPr lang="en-US" sz="2400" dirty="0"/>
          </a:p>
        </p:txBody>
      </p:sp>
      <p:sp>
        <p:nvSpPr>
          <p:cNvPr id="6" name="Content Placeholder 2"/>
          <p:cNvSpPr txBox="1">
            <a:spLocks/>
          </p:cNvSpPr>
          <p:nvPr/>
        </p:nvSpPr>
        <p:spPr bwMode="auto">
          <a:xfrm>
            <a:off x="107669" y="1430712"/>
            <a:ext cx="8534306" cy="5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a:lstStyle>
          <a:p>
            <a:r>
              <a:rPr lang="en-US" sz="2000" kern="0" dirty="0" smtClean="0"/>
              <a:t>Non-validated Radiometric Data Store, Validated </a:t>
            </a:r>
            <a:r>
              <a:rPr lang="en-US" sz="2000" kern="0" dirty="0"/>
              <a:t>Radiometric Data </a:t>
            </a:r>
            <a:r>
              <a:rPr lang="en-US" sz="2000" kern="0" dirty="0" smtClean="0"/>
              <a:t>Store, and D-DOR Raw Data </a:t>
            </a:r>
            <a:r>
              <a:rPr lang="en-US" sz="2000" kern="0" dirty="0"/>
              <a:t>Store</a:t>
            </a:r>
            <a:endParaRPr lang="en-US" sz="2000" kern="0" dirty="0" smtClean="0"/>
          </a:p>
          <a:p>
            <a:r>
              <a:rPr lang="en-US" sz="2000" kern="0" dirty="0" smtClean="0"/>
              <a:t>Candidate FR MIB definitions have been developed by W. Hell</a:t>
            </a:r>
          </a:p>
          <a:p>
            <a:pPr lvl="1"/>
            <a:r>
              <a:rPr lang="en-US" sz="1800" kern="0" dirty="0" smtClean="0"/>
              <a:t>J. Pietras reviewed first drafts and provided review comments</a:t>
            </a:r>
          </a:p>
          <a:p>
            <a:pPr lvl="1"/>
            <a:r>
              <a:rPr lang="en-US" sz="1800" kern="0" dirty="0" smtClean="0"/>
              <a:t>W. Hell updated the definitions in response to the comments</a:t>
            </a:r>
          </a:p>
          <a:p>
            <a:pPr lvl="1"/>
            <a:r>
              <a:rPr lang="en-US" sz="1800" kern="0" dirty="0" smtClean="0"/>
              <a:t>J. Pietras has not yet reviewed the updated definitions</a:t>
            </a:r>
          </a:p>
          <a:p>
            <a:r>
              <a:rPr lang="en-US" sz="2200" kern="0" dirty="0" smtClean="0"/>
              <a:t>Open Point: Qualified SCIDs may impact Data Store definitions</a:t>
            </a:r>
            <a:endParaRPr lang="en-US" sz="2200" kern="0" dirty="0" smtClean="0"/>
          </a:p>
        </p:txBody>
      </p:sp>
    </p:spTree>
    <p:extLst>
      <p:ext uri="{BB962C8B-B14F-4D97-AF65-F5344CB8AC3E}">
        <p14:creationId xmlns:p14="http://schemas.microsoft.com/office/powerpoint/2010/main" val="412563622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25</a:t>
            </a:fld>
            <a:endParaRPr lang="en-US" dirty="0"/>
          </a:p>
        </p:txBody>
      </p:sp>
      <p:sp>
        <p:nvSpPr>
          <p:cNvPr id="7" name="Title 1"/>
          <p:cNvSpPr>
            <a:spLocks noGrp="1"/>
          </p:cNvSpPr>
          <p:nvPr>
            <p:ph type="title"/>
          </p:nvPr>
        </p:nvSpPr>
        <p:spPr>
          <a:xfrm>
            <a:off x="0" y="260350"/>
            <a:ext cx="7595755" cy="611188"/>
          </a:xfrm>
        </p:spPr>
        <p:txBody>
          <a:bodyPr/>
          <a:lstStyle/>
          <a:p>
            <a:r>
              <a:rPr lang="en-US" sz="2400" dirty="0" smtClean="0"/>
              <a:t>FRM Magenta Book Status</a:t>
            </a:r>
            <a:endParaRPr lang="en-US" sz="2400" dirty="0"/>
          </a:p>
        </p:txBody>
      </p:sp>
      <p:sp>
        <p:nvSpPr>
          <p:cNvPr id="8" name="Content Placeholder 2"/>
          <p:cNvSpPr>
            <a:spLocks noGrp="1"/>
          </p:cNvSpPr>
          <p:nvPr>
            <p:ph idx="1"/>
          </p:nvPr>
        </p:nvSpPr>
        <p:spPr>
          <a:xfrm>
            <a:off x="74410" y="871538"/>
            <a:ext cx="8908329" cy="5604486"/>
          </a:xfrm>
        </p:spPr>
        <p:txBody>
          <a:bodyPr/>
          <a:lstStyle/>
          <a:p>
            <a:r>
              <a:rPr lang="en-US" sz="1800" dirty="0" smtClean="0"/>
              <a:t>SAP names</a:t>
            </a:r>
          </a:p>
          <a:p>
            <a:r>
              <a:rPr lang="en-US" sz="1800" dirty="0" smtClean="0"/>
              <a:t>Need to systematically address how ancillary interfaces are identified in the book and MIB parameters</a:t>
            </a:r>
          </a:p>
          <a:p>
            <a:r>
              <a:rPr lang="en-US" sz="1800" dirty="0" smtClean="0"/>
              <a:t>Need to analyze impact of Qualified SCIDs on Data Stores</a:t>
            </a:r>
          </a:p>
          <a:p>
            <a:r>
              <a:rPr lang="en-US" sz="1800" dirty="0" smtClean="0"/>
              <a:t>Open point: how should partial FR Sets be addressed in the published version of the Magenta Book?</a:t>
            </a:r>
          </a:p>
          <a:p>
            <a:pPr lvl="1"/>
            <a:r>
              <a:rPr lang="en-US" sz="1600" dirty="0" smtClean="0"/>
              <a:t>“Upper” FRs in SDLP FR Sets are not included in Tiers 1 &amp; 2</a:t>
            </a:r>
          </a:p>
          <a:p>
            <a:pPr lvl="2"/>
            <a:r>
              <a:rPr lang="en-US" sz="1400" dirty="0" smtClean="0"/>
              <a:t>Not needed now that CFDP Entity and SLE FSP are no longer in Tiers 1 &amp; 2</a:t>
            </a:r>
          </a:p>
          <a:p>
            <a:pPr lvl="1"/>
            <a:r>
              <a:rPr lang="en-US" sz="1600" dirty="0" smtClean="0"/>
              <a:t>Possible options</a:t>
            </a:r>
          </a:p>
          <a:p>
            <a:pPr lvl="2"/>
            <a:r>
              <a:rPr lang="en-US" sz="1400" dirty="0"/>
              <a:t>Identify them as future FRs and keep them in the diagrams (current approach in FRM MB</a:t>
            </a:r>
            <a:r>
              <a:rPr lang="en-US" sz="1400" dirty="0" smtClean="0"/>
              <a:t>)</a:t>
            </a:r>
          </a:p>
          <a:p>
            <a:pPr lvl="3"/>
            <a:r>
              <a:rPr lang="en-US" sz="1200" dirty="0"/>
              <a:t>When the FRs are eventually developed, that may not even look like what we currently </a:t>
            </a:r>
            <a:r>
              <a:rPr lang="en-US" sz="1200" dirty="0" smtClean="0"/>
              <a:t>assume</a:t>
            </a:r>
            <a:endParaRPr lang="en-US" sz="1400" dirty="0"/>
          </a:p>
          <a:p>
            <a:pPr lvl="2"/>
            <a:r>
              <a:rPr lang="en-US" sz="1400" dirty="0" smtClean="0"/>
              <a:t>Ignore them completely</a:t>
            </a:r>
          </a:p>
          <a:p>
            <a:pPr lvl="2"/>
            <a:r>
              <a:rPr lang="en-US" sz="1400" dirty="0" smtClean="0"/>
              <a:t>Do not identify specific future FRs, but identify the </a:t>
            </a:r>
            <a:r>
              <a:rPr lang="en-US" sz="1400" u="sng" dirty="0" smtClean="0"/>
              <a:t>functionality</a:t>
            </a:r>
            <a:r>
              <a:rPr lang="en-US" sz="1400" dirty="0" smtClean="0"/>
              <a:t> that will be covered by future versions of the FR Sets, e.g., USLP MAP Multiplexing</a:t>
            </a:r>
          </a:p>
          <a:p>
            <a:pPr lvl="3"/>
            <a:r>
              <a:rPr lang="en-US" sz="1200" dirty="0" smtClean="0"/>
              <a:t>Limit FR Set diagrams to the defined Tier-1 and Tier-2 FRs</a:t>
            </a:r>
            <a:endParaRPr lang="en-US" sz="1200" dirty="0"/>
          </a:p>
          <a:p>
            <a:endParaRPr lang="en-US" sz="1800" dirty="0" smtClean="0"/>
          </a:p>
        </p:txBody>
      </p:sp>
    </p:spTree>
    <p:extLst>
      <p:ext uri="{BB962C8B-B14F-4D97-AF65-F5344CB8AC3E}">
        <p14:creationId xmlns:p14="http://schemas.microsoft.com/office/powerpoint/2010/main" val="68664920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405735" cy="611188"/>
          </a:xfrm>
        </p:spPr>
        <p:txBody>
          <a:bodyPr/>
          <a:lstStyle/>
          <a:p>
            <a:r>
              <a:rPr lang="en-US" sz="2400" dirty="0"/>
              <a:t>FRM Tier-1 – Status and Open </a:t>
            </a:r>
            <a:r>
              <a:rPr lang="en-US" sz="2400" dirty="0" smtClean="0"/>
              <a:t>Points (1 of 2)</a:t>
            </a:r>
            <a:endParaRPr lang="en-US" sz="2400" dirty="0"/>
          </a:p>
        </p:txBody>
      </p:sp>
      <p:sp>
        <p:nvSpPr>
          <p:cNvPr id="3" name="Content Placeholder 2"/>
          <p:cNvSpPr>
            <a:spLocks noGrp="1"/>
          </p:cNvSpPr>
          <p:nvPr>
            <p:ph idx="1"/>
          </p:nvPr>
        </p:nvSpPr>
        <p:spPr>
          <a:xfrm>
            <a:off x="90504" y="871538"/>
            <a:ext cx="3961543" cy="5614346"/>
          </a:xfrm>
        </p:spPr>
        <p:txBody>
          <a:bodyPr/>
          <a:lstStyle/>
          <a:p>
            <a:r>
              <a:rPr lang="en-US" sz="1800" dirty="0" smtClean="0"/>
              <a:t>28 Tier-1 FRs</a:t>
            </a:r>
            <a:endParaRPr lang="en-US" sz="1600" dirty="0"/>
          </a:p>
          <a:p>
            <a:pPr lvl="1"/>
            <a:r>
              <a:rPr lang="en-US" sz="1400" dirty="0"/>
              <a:t>Antenna;</a:t>
            </a:r>
          </a:p>
          <a:p>
            <a:pPr lvl="1"/>
            <a:r>
              <a:rPr lang="en-US" sz="1400" dirty="0"/>
              <a:t>CCSDS 401 Space Link Carrier </a:t>
            </a:r>
            <a:r>
              <a:rPr lang="en-US" sz="1400" dirty="0" smtClean="0"/>
              <a:t>Transmission</a:t>
            </a:r>
            <a:endParaRPr lang="en-US" sz="1400" dirty="0"/>
          </a:p>
          <a:p>
            <a:pPr lvl="1"/>
            <a:r>
              <a:rPr lang="en-US" sz="1400" dirty="0"/>
              <a:t>Ranging </a:t>
            </a:r>
            <a:r>
              <a:rPr lang="en-US" sz="1400" dirty="0" smtClean="0"/>
              <a:t>Transmission</a:t>
            </a:r>
            <a:endParaRPr lang="en-US" sz="1400" dirty="0"/>
          </a:p>
          <a:p>
            <a:pPr lvl="1"/>
            <a:r>
              <a:rPr lang="en-US" sz="1400" dirty="0"/>
              <a:t>CCSDS 401 Space Link Carrier </a:t>
            </a:r>
            <a:r>
              <a:rPr lang="en-US" sz="1400" dirty="0" smtClean="0"/>
              <a:t>Reception</a:t>
            </a:r>
            <a:endParaRPr lang="en-US" sz="1400" dirty="0"/>
          </a:p>
          <a:p>
            <a:pPr lvl="1"/>
            <a:r>
              <a:rPr lang="en-US" sz="1400" dirty="0"/>
              <a:t>Range and Doppler </a:t>
            </a:r>
            <a:r>
              <a:rPr lang="en-US" sz="1400" dirty="0" smtClean="0"/>
              <a:t>Extraction</a:t>
            </a:r>
            <a:endParaRPr lang="en-US" sz="1400" dirty="0"/>
          </a:p>
          <a:p>
            <a:pPr lvl="1"/>
            <a:r>
              <a:rPr lang="en-US" sz="1400" dirty="0"/>
              <a:t>TC PLOP, Synchronization, and Channel </a:t>
            </a:r>
            <a:r>
              <a:rPr lang="en-US" sz="1400" dirty="0" smtClean="0"/>
              <a:t>Encoding</a:t>
            </a:r>
            <a:endParaRPr lang="en-US" sz="1400" dirty="0"/>
          </a:p>
          <a:p>
            <a:pPr lvl="1"/>
            <a:r>
              <a:rPr lang="en-US" sz="1400" dirty="0"/>
              <a:t>Fixed Length Frame Synchronization, Channel Encoding, and Only-Idle-Data </a:t>
            </a:r>
            <a:r>
              <a:rPr lang="en-US" sz="1400" dirty="0" smtClean="0"/>
              <a:t>Generation</a:t>
            </a:r>
            <a:endParaRPr lang="en-US" sz="1400" dirty="0"/>
          </a:p>
          <a:p>
            <a:pPr lvl="1"/>
            <a:r>
              <a:rPr lang="en-US" sz="1400" dirty="0"/>
              <a:t>Fixed Length Frame Synchronization and Channel </a:t>
            </a:r>
            <a:r>
              <a:rPr lang="en-US" sz="1400" dirty="0" smtClean="0"/>
              <a:t>Decoding</a:t>
            </a:r>
            <a:endParaRPr lang="en-US" sz="1400" dirty="0"/>
          </a:p>
          <a:p>
            <a:pPr lvl="1"/>
            <a:r>
              <a:rPr lang="en-US" sz="1400" dirty="0"/>
              <a:t>TC Master Channel (MC) </a:t>
            </a:r>
            <a:r>
              <a:rPr lang="en-US" sz="1400" dirty="0" smtClean="0"/>
              <a:t>Multiplexing</a:t>
            </a:r>
            <a:endParaRPr lang="en-US" sz="1400" dirty="0"/>
          </a:p>
          <a:p>
            <a:pPr lvl="1"/>
            <a:r>
              <a:rPr lang="en-US" sz="1400" dirty="0"/>
              <a:t>TC Virtual Channel (VC) </a:t>
            </a:r>
            <a:r>
              <a:rPr lang="en-US" sz="1400" dirty="0" smtClean="0"/>
              <a:t>Multiplexing</a:t>
            </a:r>
            <a:endParaRPr lang="en-US" sz="1400" dirty="0"/>
          </a:p>
          <a:p>
            <a:pPr lvl="1"/>
            <a:r>
              <a:rPr lang="en-US" sz="1400" dirty="0"/>
              <a:t>AOS MC </a:t>
            </a:r>
            <a:r>
              <a:rPr lang="en-US" sz="1400" dirty="0" smtClean="0"/>
              <a:t>Multiplexing</a:t>
            </a:r>
            <a:endParaRPr lang="en-US" sz="14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3</a:t>
            </a:fld>
            <a:endParaRPr lang="en-US"/>
          </a:p>
        </p:txBody>
      </p:sp>
      <p:sp>
        <p:nvSpPr>
          <p:cNvPr id="5" name="Content Placeholder 2"/>
          <p:cNvSpPr txBox="1">
            <a:spLocks/>
          </p:cNvSpPr>
          <p:nvPr/>
        </p:nvSpPr>
        <p:spPr bwMode="auto">
          <a:xfrm>
            <a:off x="3828789" y="1200477"/>
            <a:ext cx="3961543" cy="4178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a:lstStyle>
          <a:p>
            <a:pPr lvl="1"/>
            <a:r>
              <a:rPr lang="en-US" sz="1400" dirty="0" smtClean="0"/>
              <a:t>AOS </a:t>
            </a:r>
            <a:r>
              <a:rPr lang="en-US" sz="1400" dirty="0"/>
              <a:t>VC </a:t>
            </a:r>
            <a:r>
              <a:rPr lang="en-US" sz="1400" dirty="0" smtClean="0"/>
              <a:t>Multiplexing</a:t>
            </a:r>
            <a:endParaRPr lang="en-US" sz="1400" dirty="0"/>
          </a:p>
          <a:p>
            <a:pPr lvl="1"/>
            <a:r>
              <a:rPr lang="en-US" sz="1400" dirty="0"/>
              <a:t>Fixed Length Frame (FLF) USLP MC </a:t>
            </a:r>
            <a:r>
              <a:rPr lang="en-US" sz="1400" dirty="0" smtClean="0"/>
              <a:t>Multiplexing</a:t>
            </a:r>
            <a:endParaRPr lang="en-US" sz="1400" dirty="0"/>
          </a:p>
          <a:p>
            <a:pPr lvl="1"/>
            <a:r>
              <a:rPr lang="en-US" sz="1400" dirty="0"/>
              <a:t>FLF USLP VC </a:t>
            </a:r>
            <a:r>
              <a:rPr lang="en-US" sz="1400" dirty="0" smtClean="0"/>
              <a:t>Multiplexing</a:t>
            </a:r>
            <a:endParaRPr lang="en-US" sz="1400" dirty="0"/>
          </a:p>
          <a:p>
            <a:pPr lvl="1"/>
            <a:r>
              <a:rPr lang="en-US" sz="1400" kern="0" dirty="0" smtClean="0"/>
              <a:t>TM/AOS MC </a:t>
            </a:r>
            <a:r>
              <a:rPr lang="en-US" sz="1400" kern="0" dirty="0" err="1" smtClean="0"/>
              <a:t>Demultiplexing</a:t>
            </a:r>
            <a:endParaRPr lang="en-US" sz="1400" kern="0" dirty="0" smtClean="0"/>
          </a:p>
          <a:p>
            <a:pPr lvl="1"/>
            <a:r>
              <a:rPr lang="en-US" sz="1400" kern="0" dirty="0" smtClean="0"/>
              <a:t>TM/AOS VC </a:t>
            </a:r>
            <a:r>
              <a:rPr lang="en-US" sz="1400" kern="0" dirty="0" err="1" smtClean="0"/>
              <a:t>Demultiplexing</a:t>
            </a:r>
            <a:endParaRPr lang="en-US" sz="1400" kern="0" dirty="0" smtClean="0"/>
          </a:p>
          <a:p>
            <a:pPr lvl="1"/>
            <a:r>
              <a:rPr lang="en-US" sz="1400" kern="0" dirty="0" smtClean="0"/>
              <a:t>Frame Data Sink</a:t>
            </a:r>
          </a:p>
          <a:p>
            <a:pPr lvl="1"/>
            <a:r>
              <a:rPr lang="en-US" sz="1400" kern="0" dirty="0" smtClean="0"/>
              <a:t>TDM Segment Generation</a:t>
            </a:r>
          </a:p>
          <a:p>
            <a:pPr lvl="1"/>
            <a:r>
              <a:rPr lang="en-US" sz="1400" kern="0" dirty="0" smtClean="0"/>
              <a:t>Offline Frame Buffer</a:t>
            </a:r>
          </a:p>
          <a:p>
            <a:pPr lvl="1"/>
            <a:r>
              <a:rPr lang="en-US" sz="1400" kern="0" dirty="0" smtClean="0"/>
              <a:t>TDM Recording Buffer</a:t>
            </a:r>
          </a:p>
          <a:p>
            <a:pPr lvl="1"/>
            <a:r>
              <a:rPr lang="en-US" sz="1400" kern="0" dirty="0" smtClean="0"/>
              <a:t>SLE F-CLTU Transfer Service Provider</a:t>
            </a:r>
          </a:p>
          <a:p>
            <a:pPr lvl="1"/>
            <a:r>
              <a:rPr lang="en-US" sz="1400" kern="0" dirty="0" smtClean="0"/>
              <a:t>Forward Frame CSTS Provider</a:t>
            </a:r>
          </a:p>
          <a:p>
            <a:pPr lvl="1"/>
            <a:r>
              <a:rPr lang="en-US" sz="1400" kern="0" dirty="0" smtClean="0"/>
              <a:t>SLE RAF Transfer Service Provider</a:t>
            </a:r>
          </a:p>
          <a:p>
            <a:pPr lvl="1"/>
            <a:r>
              <a:rPr lang="en-US" sz="1400" kern="0" dirty="0" smtClean="0"/>
              <a:t>SLE RCF Transfer Service Provider</a:t>
            </a:r>
          </a:p>
          <a:p>
            <a:pPr lvl="1"/>
            <a:r>
              <a:rPr lang="en-US" sz="1400" kern="0" dirty="0" smtClean="0"/>
              <a:t>SLE ROCF Transfer Service Provider</a:t>
            </a:r>
          </a:p>
          <a:p>
            <a:pPr lvl="1"/>
            <a:r>
              <a:rPr lang="en-US" sz="1400" kern="0" dirty="0" smtClean="0"/>
              <a:t>Tracking Data CSTS Provider</a:t>
            </a:r>
          </a:p>
          <a:p>
            <a:pPr lvl="1"/>
            <a:r>
              <a:rPr lang="en-US" sz="1400" kern="0" dirty="0" smtClean="0"/>
              <a:t>Monitored Data CSTS Provider</a:t>
            </a:r>
          </a:p>
          <a:p>
            <a:pPr lvl="1"/>
            <a:endParaRPr lang="en-US" sz="1400" kern="0" dirty="0" smtClean="0"/>
          </a:p>
          <a:p>
            <a:pPr lvl="1"/>
            <a:endParaRPr lang="en-US" sz="1400" kern="0" dirty="0" smtClean="0"/>
          </a:p>
        </p:txBody>
      </p:sp>
    </p:spTree>
    <p:extLst>
      <p:ext uri="{BB962C8B-B14F-4D97-AF65-F5344CB8AC3E}">
        <p14:creationId xmlns:p14="http://schemas.microsoft.com/office/powerpoint/2010/main" val="250835482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317" y="955954"/>
            <a:ext cx="8426730" cy="5355197"/>
          </a:xfrm>
        </p:spPr>
        <p:txBody>
          <a:bodyPr/>
          <a:lstStyle/>
          <a:p>
            <a:r>
              <a:rPr lang="en-US" sz="1800" dirty="0" smtClean="0"/>
              <a:t>All Tier-1 FR MIB (i.e., SANA FR Registry) definitions were reviewed and approved for registration in 2020</a:t>
            </a:r>
          </a:p>
          <a:p>
            <a:r>
              <a:rPr lang="en-US" sz="1800" dirty="0" smtClean="0"/>
              <a:t>The CFDP Entity FR was removed from Tier-1 due to the lack of a commonly-agreed concept of operations and absence of specifications for the FRs that use or are used by the CFDP Entity</a:t>
            </a:r>
          </a:p>
          <a:p>
            <a:r>
              <a:rPr lang="en-US" sz="1800" dirty="0" smtClean="0"/>
              <a:t>Are we still waiting for SANA to update the registry?</a:t>
            </a:r>
          </a:p>
          <a:p>
            <a:pPr lvl="1"/>
            <a:r>
              <a:rPr lang="en-US" sz="1400" dirty="0" smtClean="0">
                <a:solidFill>
                  <a:srgbClr val="FF0000"/>
                </a:solidFill>
              </a:rPr>
              <a:t>11 May update: The registry has been updated, but there are new errors, as recorded in the minutes of the meeting</a:t>
            </a:r>
          </a:p>
          <a:p>
            <a:r>
              <a:rPr lang="en-US" sz="1800" dirty="0" smtClean="0"/>
              <a:t>Subsequently, several FR MIB definitions have required updating</a:t>
            </a:r>
            <a:endParaRPr lang="en-US" sz="1800" dirty="0"/>
          </a:p>
          <a:p>
            <a:pPr lvl="1"/>
            <a:r>
              <a:rPr lang="en-US" sz="1600" dirty="0" smtClean="0"/>
              <a:t>Antenna</a:t>
            </a:r>
            <a:endParaRPr lang="en-US" sz="1600" dirty="0"/>
          </a:p>
          <a:p>
            <a:pPr lvl="1"/>
            <a:r>
              <a:rPr lang="en-US" sz="1600" dirty="0"/>
              <a:t>CCSDS 401 Space Link Carrier </a:t>
            </a:r>
            <a:r>
              <a:rPr lang="en-US" sz="1600" dirty="0" smtClean="0"/>
              <a:t>Transmission</a:t>
            </a:r>
            <a:endParaRPr lang="en-US" sz="1600" dirty="0"/>
          </a:p>
          <a:p>
            <a:pPr lvl="1"/>
            <a:r>
              <a:rPr lang="en-US" sz="1600" dirty="0" smtClean="0"/>
              <a:t>CCSDS </a:t>
            </a:r>
            <a:r>
              <a:rPr lang="en-US" sz="1600" dirty="0"/>
              <a:t>401 Space Link Carrier </a:t>
            </a:r>
            <a:r>
              <a:rPr lang="en-US" sz="1600" dirty="0" smtClean="0"/>
              <a:t>Reception</a:t>
            </a:r>
            <a:endParaRPr lang="en-US" sz="1600" dirty="0"/>
          </a:p>
          <a:p>
            <a:pPr lvl="1"/>
            <a:r>
              <a:rPr lang="en-US" sz="1600" dirty="0" smtClean="0"/>
              <a:t>TC </a:t>
            </a:r>
            <a:r>
              <a:rPr lang="en-US" sz="1600" dirty="0"/>
              <a:t>PLOP, Synchronization, and Channel </a:t>
            </a:r>
            <a:r>
              <a:rPr lang="en-US" sz="1600" dirty="0" smtClean="0"/>
              <a:t>Encoding</a:t>
            </a:r>
          </a:p>
          <a:p>
            <a:pPr lvl="1"/>
            <a:r>
              <a:rPr lang="en-US" sz="1600" dirty="0" smtClean="0"/>
              <a:t>TC </a:t>
            </a:r>
            <a:r>
              <a:rPr lang="en-US" sz="1600" dirty="0"/>
              <a:t>Master Channel (MC) </a:t>
            </a:r>
            <a:r>
              <a:rPr lang="en-US" sz="1600" dirty="0" smtClean="0"/>
              <a:t>Multiplexing</a:t>
            </a:r>
          </a:p>
          <a:p>
            <a:pPr lvl="1"/>
            <a:r>
              <a:rPr lang="en-US" sz="1600" dirty="0"/>
              <a:t>TM/AOS MC </a:t>
            </a:r>
            <a:r>
              <a:rPr lang="en-US" sz="1600" dirty="0" err="1" smtClean="0"/>
              <a:t>Demultiplexing</a:t>
            </a:r>
            <a:endParaRPr lang="en-US" sz="1600" dirty="0" smtClean="0"/>
          </a:p>
          <a:p>
            <a:pPr lvl="1"/>
            <a:r>
              <a:rPr lang="en-US" sz="1600" dirty="0"/>
              <a:t>TM/AOS </a:t>
            </a:r>
            <a:r>
              <a:rPr lang="en-US" sz="1600" dirty="0" smtClean="0"/>
              <a:t>VC </a:t>
            </a:r>
            <a:r>
              <a:rPr lang="en-US" sz="1600" dirty="0" err="1"/>
              <a:t>Demultiplexing</a:t>
            </a:r>
            <a:endParaRPr lang="en-US" sz="1600" dirty="0"/>
          </a:p>
          <a:p>
            <a:pPr lvl="1"/>
            <a:endParaRPr lang="en-US" sz="1600" dirty="0"/>
          </a:p>
          <a:p>
            <a:pPr lvl="1"/>
            <a:endParaRPr lang="en-US" sz="16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4</a:t>
            </a:fld>
            <a:endParaRPr lang="en-US"/>
          </a:p>
        </p:txBody>
      </p:sp>
      <p:sp>
        <p:nvSpPr>
          <p:cNvPr id="5" name="Title 1"/>
          <p:cNvSpPr>
            <a:spLocks noGrp="1"/>
          </p:cNvSpPr>
          <p:nvPr>
            <p:ph type="title"/>
          </p:nvPr>
        </p:nvSpPr>
        <p:spPr>
          <a:xfrm>
            <a:off x="0" y="260350"/>
            <a:ext cx="7405735" cy="611188"/>
          </a:xfrm>
        </p:spPr>
        <p:txBody>
          <a:bodyPr/>
          <a:lstStyle/>
          <a:p>
            <a:r>
              <a:rPr lang="en-US" sz="2400" dirty="0"/>
              <a:t>FRM Tier-1 – Status and Open </a:t>
            </a:r>
            <a:r>
              <a:rPr lang="en-US" sz="2400" dirty="0" smtClean="0"/>
              <a:t>Points (2 of 2)</a:t>
            </a:r>
            <a:endParaRPr lang="en-US" sz="2400" dirty="0"/>
          </a:p>
        </p:txBody>
      </p:sp>
    </p:spTree>
    <p:extLst>
      <p:ext uri="{BB962C8B-B14F-4D97-AF65-F5344CB8AC3E}">
        <p14:creationId xmlns:p14="http://schemas.microsoft.com/office/powerpoint/2010/main" val="122739417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106" y="871538"/>
            <a:ext cx="8399836" cy="5726112"/>
          </a:xfrm>
        </p:spPr>
        <p:txBody>
          <a:bodyPr/>
          <a:lstStyle/>
          <a:p>
            <a:r>
              <a:rPr lang="en-US" sz="1800" dirty="0" smtClean="0"/>
              <a:t>SAPs for Physical Channel strata FRs have changed back and forth over the months to support D-DOR and Open Loop</a:t>
            </a:r>
          </a:p>
          <a:p>
            <a:pPr lvl="1"/>
            <a:r>
              <a:rPr lang="en-US" sz="1800" dirty="0" smtClean="0"/>
              <a:t>Went from RF to IF and back to RF</a:t>
            </a:r>
          </a:p>
          <a:p>
            <a:pPr lvl="1"/>
            <a:r>
              <a:rPr lang="en-US" sz="1800" dirty="0" smtClean="0"/>
              <a:t>Current SAP names:</a:t>
            </a:r>
          </a:p>
          <a:p>
            <a:pPr lvl="2"/>
            <a:r>
              <a:rPr lang="en-US" sz="1600" dirty="0" smtClean="0"/>
              <a:t>Transmit RF Carrier Signal</a:t>
            </a:r>
          </a:p>
          <a:p>
            <a:pPr lvl="2"/>
            <a:r>
              <a:rPr lang="en-US" sz="1600" dirty="0" smtClean="0"/>
              <a:t>Received RF Carrier Signal</a:t>
            </a:r>
          </a:p>
          <a:p>
            <a:pPr lvl="1"/>
            <a:r>
              <a:rPr lang="en-US" sz="1800" dirty="0" smtClean="0"/>
              <a:t>Only affected FRM Magenta Book definition</a:t>
            </a:r>
          </a:p>
          <a:p>
            <a:pPr lvl="2"/>
            <a:r>
              <a:rPr lang="en-US" sz="1600" dirty="0" smtClean="0"/>
              <a:t>No effect on SANA FR registry entry: SAPs are not currently published in SANA Registry</a:t>
            </a:r>
          </a:p>
          <a:p>
            <a:r>
              <a:rPr lang="en-US" sz="2000" dirty="0" smtClean="0"/>
              <a:t>Issue triggered by Tier-2 </a:t>
            </a:r>
          </a:p>
          <a:p>
            <a:pPr lvl="1"/>
            <a:r>
              <a:rPr lang="en-US" sz="1800" dirty="0" smtClean="0"/>
              <a:t>Antenna has a “Pointing Angles” ancillary interface, which is sufficient to provide antenna-related data for TD-CSTS</a:t>
            </a:r>
          </a:p>
          <a:p>
            <a:pPr lvl="1"/>
            <a:r>
              <a:rPr lang="en-US" sz="1800" dirty="0" smtClean="0"/>
              <a:t>Tier-2 </a:t>
            </a:r>
            <a:r>
              <a:rPr lang="en-US" sz="1800" dirty="0"/>
              <a:t>Non-validated Radiometric Data </a:t>
            </a:r>
            <a:r>
              <a:rPr lang="en-US" sz="1800" dirty="0" smtClean="0"/>
              <a:t>Collection FR also requires weather data from the antenna</a:t>
            </a:r>
          </a:p>
          <a:p>
            <a:pPr lvl="2"/>
            <a:r>
              <a:rPr lang="en-US" sz="1600" dirty="0" smtClean="0"/>
              <a:t>Proposed resolution: change “Pointing Angles” to “Aperture Data”, which represents any and all ancillary data required of the aperture (antenna)</a:t>
            </a:r>
          </a:p>
          <a:p>
            <a:pPr lvl="3"/>
            <a:r>
              <a:rPr lang="en-US" sz="1400" dirty="0" smtClean="0"/>
              <a:t>The only purpose of this ancillary interface is to identify which aperture is providing ancillary data, so it does not have to be specific to any single data type</a:t>
            </a:r>
          </a:p>
          <a:p>
            <a:pPr lvl="1"/>
            <a:endParaRPr lang="en-US" sz="16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5</a:t>
            </a:fld>
            <a:endParaRPr lang="en-US"/>
          </a:p>
        </p:txBody>
      </p:sp>
      <p:sp>
        <p:nvSpPr>
          <p:cNvPr id="5" name="Title 1"/>
          <p:cNvSpPr>
            <a:spLocks noGrp="1"/>
          </p:cNvSpPr>
          <p:nvPr>
            <p:ph type="title"/>
          </p:nvPr>
        </p:nvSpPr>
        <p:spPr>
          <a:xfrm>
            <a:off x="0" y="260350"/>
            <a:ext cx="7405735" cy="611188"/>
          </a:xfrm>
        </p:spPr>
        <p:txBody>
          <a:bodyPr/>
          <a:lstStyle/>
          <a:p>
            <a:r>
              <a:rPr lang="en-US" sz="2400" dirty="0"/>
              <a:t>FRM Tier-1 – Status and Open </a:t>
            </a:r>
            <a:r>
              <a:rPr lang="en-US" sz="2400" dirty="0" smtClean="0"/>
              <a:t>Points: Antenna</a:t>
            </a:r>
            <a:endParaRPr lang="en-US" sz="2400" dirty="0"/>
          </a:p>
        </p:txBody>
      </p:sp>
    </p:spTree>
    <p:extLst>
      <p:ext uri="{BB962C8B-B14F-4D97-AF65-F5344CB8AC3E}">
        <p14:creationId xmlns:p14="http://schemas.microsoft.com/office/powerpoint/2010/main" val="30522498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6</a:t>
            </a:fld>
            <a:endParaRPr lang="en-US"/>
          </a:p>
        </p:txBody>
      </p:sp>
      <p:sp>
        <p:nvSpPr>
          <p:cNvPr id="5" name="Title 1"/>
          <p:cNvSpPr>
            <a:spLocks noGrp="1"/>
          </p:cNvSpPr>
          <p:nvPr>
            <p:ph type="title"/>
          </p:nvPr>
        </p:nvSpPr>
        <p:spPr>
          <a:xfrm>
            <a:off x="0" y="260350"/>
            <a:ext cx="7405735" cy="611188"/>
          </a:xfrm>
        </p:spPr>
        <p:txBody>
          <a:bodyPr/>
          <a:lstStyle/>
          <a:p>
            <a:r>
              <a:rPr lang="en-US" sz="2400" dirty="0"/>
              <a:t>FRM Tier-1 – Status and Open </a:t>
            </a:r>
            <a:r>
              <a:rPr lang="en-US" sz="2400" dirty="0" smtClean="0"/>
              <a:t>Points: </a:t>
            </a:r>
            <a:r>
              <a:rPr lang="en-US" sz="2400" dirty="0"/>
              <a:t>CCSDS 401 Space Link Carrier </a:t>
            </a:r>
            <a:r>
              <a:rPr lang="en-US" sz="2400" dirty="0" smtClean="0"/>
              <a:t>Transmission/Reception</a:t>
            </a:r>
            <a:endParaRPr lang="en-US" sz="2400" dirty="0"/>
          </a:p>
        </p:txBody>
      </p:sp>
      <p:sp>
        <p:nvSpPr>
          <p:cNvPr id="6" name="Content Placeholder 2"/>
          <p:cNvSpPr>
            <a:spLocks noGrp="1"/>
          </p:cNvSpPr>
          <p:nvPr>
            <p:ph idx="1"/>
          </p:nvPr>
        </p:nvSpPr>
        <p:spPr>
          <a:xfrm>
            <a:off x="260071" y="1014973"/>
            <a:ext cx="8399836" cy="5726112"/>
          </a:xfrm>
        </p:spPr>
        <p:txBody>
          <a:bodyPr/>
          <a:lstStyle/>
          <a:p>
            <a:r>
              <a:rPr lang="en-US" sz="1800" dirty="0" smtClean="0"/>
              <a:t>Antenna SAPs have changed back and forth over the months to support D-DOR and Open Loop</a:t>
            </a:r>
          </a:p>
          <a:p>
            <a:pPr lvl="1"/>
            <a:r>
              <a:rPr lang="en-US" sz="1600" dirty="0" smtClean="0"/>
              <a:t>Went from RF to IF and back to RF</a:t>
            </a:r>
          </a:p>
          <a:p>
            <a:pPr lvl="1"/>
            <a:r>
              <a:rPr lang="en-US" sz="1600" dirty="0" smtClean="0"/>
              <a:t>Current SAP names:</a:t>
            </a:r>
          </a:p>
          <a:p>
            <a:pPr lvl="2"/>
            <a:r>
              <a:rPr lang="en-US" sz="1400" dirty="0" smtClean="0"/>
              <a:t>Transmit RF Carrier Signal</a:t>
            </a:r>
          </a:p>
          <a:p>
            <a:pPr lvl="2"/>
            <a:r>
              <a:rPr lang="en-US" sz="1400" dirty="0" smtClean="0"/>
              <a:t>Received RF Carrier Signal</a:t>
            </a:r>
          </a:p>
          <a:p>
            <a:pPr lvl="1"/>
            <a:r>
              <a:rPr lang="en-US" sz="1600" dirty="0" smtClean="0"/>
              <a:t>Only affected FRM Magenta Book definition</a:t>
            </a:r>
          </a:p>
          <a:p>
            <a:pPr lvl="2"/>
            <a:r>
              <a:rPr lang="en-US" sz="1400" dirty="0" smtClean="0"/>
              <a:t>No effect on SANA FR registry entry: SAPs are not currently published in SANA Registry</a:t>
            </a:r>
          </a:p>
          <a:p>
            <a:r>
              <a:rPr lang="en-US" sz="1800" dirty="0"/>
              <a:t>CCSDS 401 Space Link Carrier </a:t>
            </a:r>
            <a:r>
              <a:rPr lang="en-US" sz="1800" dirty="0" smtClean="0"/>
              <a:t>Reception </a:t>
            </a:r>
            <a:r>
              <a:rPr lang="en-US" sz="1800" dirty="0"/>
              <a:t>FR uses </a:t>
            </a:r>
            <a:r>
              <a:rPr lang="en-US" sz="1800" dirty="0">
                <a:latin typeface="Courier New" panose="02070309020205020404" pitchFamily="49" charset="0"/>
                <a:cs typeface="Courier New" panose="02070309020205020404" pitchFamily="49" charset="0"/>
              </a:rPr>
              <a:t>ccsds401CarrierRcptTransponderRatio</a:t>
            </a:r>
            <a:r>
              <a:rPr lang="en-US" sz="1800" dirty="0"/>
              <a:t> </a:t>
            </a:r>
            <a:r>
              <a:rPr lang="en-US" sz="1800" dirty="0" smtClean="0"/>
              <a:t>to identify the </a:t>
            </a:r>
            <a:r>
              <a:rPr lang="en-US" sz="1800" dirty="0"/>
              <a:t>CCSDS 401 Space Link Carrier </a:t>
            </a:r>
            <a:r>
              <a:rPr lang="en-US" sz="1800" dirty="0" smtClean="0"/>
              <a:t>Transmission FR instance with which it is coherently related</a:t>
            </a:r>
          </a:p>
          <a:p>
            <a:pPr lvl="1"/>
            <a:r>
              <a:rPr lang="en-US" sz="1600" dirty="0" smtClean="0"/>
              <a:t>Parameter added to FR MIB, definition updated in FRM MB</a:t>
            </a:r>
          </a:p>
          <a:p>
            <a:pPr lvl="1"/>
            <a:r>
              <a:rPr lang="en-US" sz="1600" dirty="0" smtClean="0"/>
              <a:t>Open point: need to confirm that this mechanism could be used in 3-way tracking by using TD-CSTS</a:t>
            </a:r>
          </a:p>
          <a:p>
            <a:r>
              <a:rPr lang="en-US" sz="1800" dirty="0" smtClean="0"/>
              <a:t>Issue on the horizon</a:t>
            </a:r>
          </a:p>
          <a:p>
            <a:pPr lvl="1"/>
            <a:r>
              <a:rPr lang="en-US" sz="1600" dirty="0" smtClean="0"/>
              <a:t>CCSDS 401.0 is adding new modulation (n-</a:t>
            </a:r>
            <a:r>
              <a:rPr lang="en-US" sz="1600" dirty="0" err="1" smtClean="0"/>
              <a:t>psk</a:t>
            </a:r>
            <a:r>
              <a:rPr lang="en-US" sz="1600" dirty="0" smtClean="0"/>
              <a:t>)</a:t>
            </a:r>
          </a:p>
          <a:p>
            <a:endParaRPr lang="en-US" sz="2200" dirty="0" smtClean="0"/>
          </a:p>
        </p:txBody>
      </p:sp>
    </p:spTree>
    <p:extLst>
      <p:ext uri="{BB962C8B-B14F-4D97-AF65-F5344CB8AC3E}">
        <p14:creationId xmlns:p14="http://schemas.microsoft.com/office/powerpoint/2010/main" val="116491125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341438"/>
            <a:ext cx="8229506" cy="4933856"/>
          </a:xfrm>
        </p:spPr>
        <p:txBody>
          <a:bodyPr/>
          <a:lstStyle/>
          <a:p>
            <a:r>
              <a:rPr lang="en-US" sz="2000" dirty="0" smtClean="0"/>
              <a:t>Removed redundant configuration parameter and removed systematic retransmission of CLTUs received from SLE F-CLTU service instance</a:t>
            </a:r>
          </a:p>
          <a:p>
            <a:r>
              <a:rPr lang="en-US" sz="2000" dirty="0" smtClean="0"/>
              <a:t>Description of Systematic Retransmission has been updated in the FRM MB</a:t>
            </a:r>
          </a:p>
          <a:p>
            <a:pPr lvl="1"/>
            <a:r>
              <a:rPr lang="en-US" sz="1800" dirty="0" smtClean="0"/>
              <a:t>Now is consistent with parameters and semantic definitions in the FR MIB</a:t>
            </a:r>
            <a:endParaRPr lang="en-US" sz="18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7</a:t>
            </a:fld>
            <a:endParaRPr lang="en-US"/>
          </a:p>
        </p:txBody>
      </p:sp>
      <p:sp>
        <p:nvSpPr>
          <p:cNvPr id="5" name="Title 1"/>
          <p:cNvSpPr>
            <a:spLocks noGrp="1"/>
          </p:cNvSpPr>
          <p:nvPr>
            <p:ph type="title"/>
          </p:nvPr>
        </p:nvSpPr>
        <p:spPr>
          <a:xfrm>
            <a:off x="0" y="260350"/>
            <a:ext cx="7405735" cy="611188"/>
          </a:xfrm>
        </p:spPr>
        <p:txBody>
          <a:bodyPr/>
          <a:lstStyle/>
          <a:p>
            <a:r>
              <a:rPr lang="en-US" sz="2400" dirty="0"/>
              <a:t>FRM Tier-1 – Status and Open </a:t>
            </a:r>
            <a:r>
              <a:rPr lang="en-US" sz="2400" dirty="0" smtClean="0"/>
              <a:t>Points: </a:t>
            </a:r>
            <a:r>
              <a:rPr lang="en-US" sz="2400" dirty="0"/>
              <a:t>TC PLOP, Synchronization, and Channel Encoding</a:t>
            </a:r>
            <a:endParaRPr lang="en-US" sz="2400" dirty="0"/>
          </a:p>
        </p:txBody>
      </p:sp>
    </p:spTree>
    <p:extLst>
      <p:ext uri="{BB962C8B-B14F-4D97-AF65-F5344CB8AC3E}">
        <p14:creationId xmlns:p14="http://schemas.microsoft.com/office/powerpoint/2010/main" val="138006007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30" y="860612"/>
            <a:ext cx="8408800" cy="5737038"/>
          </a:xfrm>
        </p:spPr>
        <p:txBody>
          <a:bodyPr/>
          <a:lstStyle/>
          <a:p>
            <a:r>
              <a:rPr lang="en-US" sz="1600" dirty="0" err="1" smtClean="0">
                <a:latin typeface="Courier New" panose="02070309020205020404" pitchFamily="49" charset="0"/>
                <a:cs typeface="Courier New" panose="02070309020205020404" pitchFamily="49" charset="0"/>
              </a:rPr>
              <a:t>tcMcMuxMaxNumberOfFramesPerCltu</a:t>
            </a:r>
            <a:r>
              <a:rPr lang="en-US" sz="1600" dirty="0" smtClean="0"/>
              <a:t> now semantically </a:t>
            </a:r>
            <a:r>
              <a:rPr lang="en-US" sz="1600" dirty="0"/>
              <a:t>constrained by </a:t>
            </a:r>
            <a:r>
              <a:rPr lang="en-US" sz="1600" dirty="0" err="1">
                <a:latin typeface="Courier New" panose="02070309020205020404" pitchFamily="49" charset="0"/>
                <a:cs typeface="Courier New" panose="02070309020205020404" pitchFamily="49" charset="0"/>
              </a:rPr>
              <a:t>tcPlopSyncInputDataFormat</a:t>
            </a:r>
            <a:r>
              <a:rPr lang="en-US" sz="1600" dirty="0">
                <a:latin typeface="Courier New" panose="02070309020205020404" pitchFamily="49" charset="0"/>
                <a:cs typeface="Courier New" panose="02070309020205020404" pitchFamily="49" charset="0"/>
              </a:rPr>
              <a:t>: frame: </a:t>
            </a:r>
            <a:r>
              <a:rPr lang="en-US" sz="1600" dirty="0" err="1" smtClean="0">
                <a:latin typeface="Courier New" panose="02070309020205020404" pitchFamily="49" charset="0"/>
                <a:cs typeface="Courier New" panose="02070309020205020404" pitchFamily="49" charset="0"/>
              </a:rPr>
              <a:t>maxNumberOfCltuRepetitions</a:t>
            </a:r>
            <a:r>
              <a:rPr lang="en-US" sz="1600" dirty="0">
                <a:latin typeface="Courier New" panose="02070309020205020404" pitchFamily="49" charset="0"/>
                <a:cs typeface="Courier New" panose="02070309020205020404" pitchFamily="49" charset="0"/>
              </a:rPr>
              <a:t> </a:t>
            </a:r>
            <a:r>
              <a:rPr lang="en-US" sz="1600" dirty="0" smtClean="0"/>
              <a:t>parameter </a:t>
            </a:r>
            <a:r>
              <a:rPr lang="en-US" sz="1600" dirty="0"/>
              <a:t>of the underlying </a:t>
            </a:r>
            <a:r>
              <a:rPr lang="en-US" sz="1600" dirty="0" err="1"/>
              <a:t>TcPlopSyncAndChnlEncode</a:t>
            </a:r>
            <a:r>
              <a:rPr lang="en-US" sz="1600" dirty="0"/>
              <a:t> FR </a:t>
            </a:r>
            <a:r>
              <a:rPr lang="en-US" sz="1600" dirty="0" smtClean="0"/>
              <a:t>instance</a:t>
            </a:r>
          </a:p>
          <a:p>
            <a:pPr lvl="1"/>
            <a:r>
              <a:rPr lang="en-US" sz="1400" dirty="0" smtClean="0"/>
              <a:t>Multiple repetitions of multi-frame CLTUs prohibited </a:t>
            </a:r>
          </a:p>
          <a:p>
            <a:r>
              <a:rPr lang="en-US" sz="1600" dirty="0"/>
              <a:t>Description of Systematic Retransmission has been updated in the FRM </a:t>
            </a:r>
            <a:r>
              <a:rPr lang="en-US" sz="1600" dirty="0" smtClean="0"/>
              <a:t>MB</a:t>
            </a:r>
          </a:p>
          <a:p>
            <a:r>
              <a:rPr lang="en-US" sz="1600" dirty="0" smtClean="0"/>
              <a:t>Open Point: Maximum Frame Length and Maximum Number of Frames per CLTU constraints</a:t>
            </a:r>
          </a:p>
          <a:p>
            <a:pPr lvl="1"/>
            <a:r>
              <a:rPr lang="en-US" sz="1400" dirty="0" smtClean="0"/>
              <a:t>As </a:t>
            </a:r>
            <a:r>
              <a:rPr lang="en-US" sz="1400" dirty="0"/>
              <a:t>currently defined: </a:t>
            </a:r>
            <a:br>
              <a:rPr lang="en-US" sz="1400" dirty="0"/>
            </a:br>
            <a:r>
              <a:rPr lang="en-US" sz="1400" dirty="0" err="1">
                <a:latin typeface="Courier New" panose="02070309020205020404" pitchFamily="49" charset="0"/>
                <a:cs typeface="Courier New" panose="02070309020205020404" pitchFamily="49" charset="0"/>
              </a:rPr>
              <a:t>tcMcMuxMaxFrameLength</a:t>
            </a:r>
            <a:r>
              <a:rPr lang="en-US" sz="1400" dirty="0"/>
              <a:t> X </a:t>
            </a:r>
            <a:r>
              <a:rPr lang="en-US" sz="1400" dirty="0" err="1">
                <a:latin typeface="Courier New" panose="02070309020205020404" pitchFamily="49" charset="0"/>
                <a:cs typeface="Courier New" panose="02070309020205020404" pitchFamily="49" charset="0"/>
              </a:rPr>
              <a:t>tcMcMuxMaxNumberOfFramesPerCltu</a:t>
            </a:r>
            <a:r>
              <a:rPr lang="en-US" sz="1400" dirty="0">
                <a:latin typeface="Courier New" panose="02070309020205020404" pitchFamily="49" charset="0"/>
                <a:cs typeface="Courier New" panose="02070309020205020404" pitchFamily="49" charset="0"/>
              </a:rPr>
              <a:t> </a:t>
            </a:r>
            <a:r>
              <a:rPr lang="en-US" sz="1400" dirty="0" smtClean="0"/>
              <a:t> must be LEQ the set of frames that can fit into </a:t>
            </a:r>
            <a:r>
              <a:rPr lang="en-US" sz="1400" dirty="0" err="1" smtClean="0">
                <a:latin typeface="Courier New" panose="02070309020205020404" pitchFamily="49" charset="0"/>
                <a:cs typeface="Courier New" panose="02070309020205020404" pitchFamily="49" charset="0"/>
              </a:rPr>
              <a:t>tcPlopSyncMaxCltuLength</a:t>
            </a:r>
            <a:endParaRPr lang="en-US" sz="1400" dirty="0" smtClean="0">
              <a:latin typeface="Courier New" panose="02070309020205020404" pitchFamily="49" charset="0"/>
              <a:cs typeface="Courier New" panose="02070309020205020404" pitchFamily="49" charset="0"/>
            </a:endParaRPr>
          </a:p>
          <a:p>
            <a:pPr lvl="2"/>
            <a:r>
              <a:rPr lang="en-US" sz="1200" dirty="0" smtClean="0">
                <a:cs typeface="Courier New" panose="02070309020205020404" pitchFamily="49" charset="0"/>
              </a:rPr>
              <a:t>For a given max CLTU size, the longest possible frame length will determine the number of frames per CLTU</a:t>
            </a:r>
          </a:p>
          <a:p>
            <a:pPr lvl="1"/>
            <a:r>
              <a:rPr lang="en-US" sz="1400" dirty="0" smtClean="0">
                <a:cs typeface="Courier New" panose="02070309020205020404" pitchFamily="49" charset="0"/>
              </a:rPr>
              <a:t>If the VCs of a physical channel can carry “long” frames and “short” frames, CLTUs with “short” frames will be smaller than their maximum allowed size</a:t>
            </a:r>
          </a:p>
          <a:p>
            <a:pPr lvl="1"/>
            <a:r>
              <a:rPr lang="en-US" sz="1400" dirty="0" smtClean="0">
                <a:cs typeface="Courier New" panose="02070309020205020404" pitchFamily="49" charset="0"/>
              </a:rPr>
              <a:t>Possible alternative constraint: create a </a:t>
            </a:r>
            <a:r>
              <a:rPr lang="en-US" sz="1400" dirty="0" err="1" smtClean="0">
                <a:latin typeface="Courier New" panose="02070309020205020404" pitchFamily="49" charset="0"/>
                <a:cs typeface="Courier New" panose="02070309020205020404" pitchFamily="49" charset="0"/>
              </a:rPr>
              <a:t>tcMcMuxMaxFrameSetLength</a:t>
            </a:r>
            <a:r>
              <a:rPr lang="en-US" sz="1400" dirty="0" smtClean="0">
                <a:cs typeface="Courier New" panose="02070309020205020404" pitchFamily="49" charset="0"/>
              </a:rPr>
              <a:t> parameter to </a:t>
            </a:r>
            <a:r>
              <a:rPr lang="en-US" sz="1400" dirty="0">
                <a:cs typeface="Courier New" panose="02070309020205020404" pitchFamily="49" charset="0"/>
              </a:rPr>
              <a:t>allow maximum population of all CLTUs</a:t>
            </a:r>
            <a:r>
              <a:rPr lang="en-US" sz="1400" dirty="0" smtClean="0">
                <a:cs typeface="Courier New" panose="02070309020205020404" pitchFamily="49" charset="0"/>
              </a:rPr>
              <a:t>, where </a:t>
            </a:r>
            <a:r>
              <a:rPr lang="en-US" sz="1400" dirty="0" err="1" smtClean="0">
                <a:latin typeface="Courier New" panose="02070309020205020404" pitchFamily="49" charset="0"/>
                <a:cs typeface="Courier New" panose="02070309020205020404" pitchFamily="49" charset="0"/>
              </a:rPr>
              <a:t>tcMcMuxMaxFrameSetLength</a:t>
            </a:r>
            <a:r>
              <a:rPr lang="en-US" sz="1400" dirty="0" smtClean="0">
                <a:cs typeface="Courier New" panose="02070309020205020404" pitchFamily="49" charset="0"/>
              </a:rPr>
              <a:t> </a:t>
            </a:r>
            <a:r>
              <a:rPr lang="en-US" sz="1400" dirty="0"/>
              <a:t>must be LEQ the set of frames that can fit into </a:t>
            </a:r>
            <a:r>
              <a:rPr lang="en-US" sz="1400" dirty="0" err="1" smtClean="0">
                <a:latin typeface="Courier New" panose="02070309020205020404" pitchFamily="49" charset="0"/>
                <a:cs typeface="Courier New" panose="02070309020205020404" pitchFamily="49" charset="0"/>
              </a:rPr>
              <a:t>tcPlopSyncMaxCltuLength</a:t>
            </a:r>
            <a:endParaRPr lang="en-US" sz="1200" dirty="0" smtClean="0">
              <a:cs typeface="Courier New" panose="02070309020205020404" pitchFamily="49" charset="0"/>
            </a:endParaRPr>
          </a:p>
          <a:p>
            <a:pPr lvl="1"/>
            <a:r>
              <a:rPr lang="en-US" sz="1400" dirty="0" smtClean="0">
                <a:cs typeface="Courier New" panose="02070309020205020404" pitchFamily="49" charset="0"/>
              </a:rPr>
              <a:t>W. Hell does not see  a real-world benefit in the alternative from his experience: does anyone else in the WG think it might be useful?</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8</a:t>
            </a:fld>
            <a:endParaRPr lang="en-US"/>
          </a:p>
        </p:txBody>
      </p:sp>
      <p:sp>
        <p:nvSpPr>
          <p:cNvPr id="5" name="Title 1"/>
          <p:cNvSpPr>
            <a:spLocks noGrp="1"/>
          </p:cNvSpPr>
          <p:nvPr>
            <p:ph type="title"/>
          </p:nvPr>
        </p:nvSpPr>
        <p:spPr>
          <a:xfrm>
            <a:off x="0" y="260350"/>
            <a:ext cx="7405735" cy="600262"/>
          </a:xfrm>
        </p:spPr>
        <p:txBody>
          <a:bodyPr/>
          <a:lstStyle/>
          <a:p>
            <a:r>
              <a:rPr lang="en-US" sz="2400" dirty="0"/>
              <a:t>FRM Tier-1 – Status and Open </a:t>
            </a:r>
            <a:r>
              <a:rPr lang="en-US" sz="2400" dirty="0" smtClean="0"/>
              <a:t>Points: </a:t>
            </a:r>
            <a:r>
              <a:rPr lang="en-US" sz="2400" dirty="0"/>
              <a:t>TC </a:t>
            </a:r>
            <a:r>
              <a:rPr lang="en-US" sz="2400" dirty="0" smtClean="0"/>
              <a:t>MC Multiplexing (1 of 2)</a:t>
            </a:r>
            <a:endParaRPr lang="en-US" sz="2400" dirty="0"/>
          </a:p>
        </p:txBody>
      </p:sp>
    </p:spTree>
    <p:extLst>
      <p:ext uri="{BB962C8B-B14F-4D97-AF65-F5344CB8AC3E}">
        <p14:creationId xmlns:p14="http://schemas.microsoft.com/office/powerpoint/2010/main" val="295912869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9</a:t>
            </a:fld>
            <a:endParaRPr lang="en-US"/>
          </a:p>
        </p:txBody>
      </p:sp>
      <p:sp>
        <p:nvSpPr>
          <p:cNvPr id="5" name="Content Placeholder 2"/>
          <p:cNvSpPr>
            <a:spLocks noGrp="1"/>
          </p:cNvSpPr>
          <p:nvPr>
            <p:ph idx="1"/>
          </p:nvPr>
        </p:nvSpPr>
        <p:spPr>
          <a:xfrm>
            <a:off x="143530" y="860612"/>
            <a:ext cx="8408800" cy="5737038"/>
          </a:xfrm>
        </p:spPr>
        <p:txBody>
          <a:bodyPr/>
          <a:lstStyle/>
          <a:p>
            <a:r>
              <a:rPr lang="en-US" sz="1600" dirty="0" smtClean="0">
                <a:solidFill>
                  <a:srgbClr val="FF0000"/>
                </a:solidFill>
              </a:rPr>
              <a:t>Open Point: Maximum Frame Length and Maximum Number of Frames per CLTU constraints (concluded)</a:t>
            </a:r>
          </a:p>
          <a:p>
            <a:pPr lvl="1"/>
            <a:r>
              <a:rPr lang="en-US" sz="1400" dirty="0" smtClean="0">
                <a:solidFill>
                  <a:srgbClr val="FF0000"/>
                </a:solidFill>
                <a:cs typeface="Courier New" panose="02070309020205020404" pitchFamily="49" charset="0"/>
              </a:rPr>
              <a:t>H. </a:t>
            </a:r>
            <a:r>
              <a:rPr lang="en-US" sz="1400" dirty="0" err="1" smtClean="0">
                <a:solidFill>
                  <a:srgbClr val="FF0000"/>
                </a:solidFill>
                <a:cs typeface="Courier New" panose="02070309020205020404" pitchFamily="49" charset="0"/>
              </a:rPr>
              <a:t>Dreihahn</a:t>
            </a:r>
            <a:r>
              <a:rPr lang="en-US" sz="1400" dirty="0" smtClean="0">
                <a:solidFill>
                  <a:srgbClr val="FF0000"/>
                </a:solidFill>
                <a:cs typeface="Courier New" panose="02070309020205020404" pitchFamily="49" charset="0"/>
              </a:rPr>
              <a:t> comment on 11 May: Even though the Forward Frame service supports TC frames, it will be unlikely that the service will be used for TC frames. Instead, TC-using Missions will likely continue using F-CLTU service. DTN and CFDP will likely use USLP and not TC. In other words, the TC SDLP Transmission FR Set will most likely not be used, or rarely used at best. As such, it is not necessary to optimize the CLTU capacity of TC Channel Access Frame Sets, and the current constraint is sufficient</a:t>
            </a:r>
          </a:p>
          <a:p>
            <a:pPr lvl="1"/>
            <a:r>
              <a:rPr lang="en-US" sz="1400" dirty="0" smtClean="0">
                <a:solidFill>
                  <a:srgbClr val="FF0000"/>
                </a:solidFill>
                <a:cs typeface="Courier New" panose="02070309020205020404" pitchFamily="49" charset="0"/>
              </a:rPr>
              <a:t>With no further comment from the rest of the WG, the current position is to keep the current constrain and not add the </a:t>
            </a:r>
            <a:r>
              <a:rPr lang="en-US" sz="1400" dirty="0" err="1">
                <a:solidFill>
                  <a:srgbClr val="FF0000"/>
                </a:solidFill>
                <a:latin typeface="Courier New" panose="02070309020205020404" pitchFamily="49" charset="0"/>
                <a:cs typeface="Courier New" panose="02070309020205020404" pitchFamily="49" charset="0"/>
              </a:rPr>
              <a:t>tcMcMuxMaxFrameSetLength</a:t>
            </a:r>
            <a:r>
              <a:rPr lang="en-US" sz="1400" dirty="0">
                <a:solidFill>
                  <a:srgbClr val="FF0000"/>
                </a:solidFill>
                <a:cs typeface="Courier New" panose="02070309020205020404" pitchFamily="49" charset="0"/>
              </a:rPr>
              <a:t> parameter </a:t>
            </a:r>
            <a:endParaRPr lang="en-US" sz="1400" dirty="0" smtClean="0">
              <a:solidFill>
                <a:srgbClr val="FF0000"/>
              </a:solidFill>
              <a:cs typeface="Courier New" panose="02070309020205020404" pitchFamily="49" charset="0"/>
            </a:endParaRPr>
          </a:p>
        </p:txBody>
      </p:sp>
      <p:sp>
        <p:nvSpPr>
          <p:cNvPr id="6" name="Title 1"/>
          <p:cNvSpPr>
            <a:spLocks noGrp="1"/>
          </p:cNvSpPr>
          <p:nvPr>
            <p:ph type="title"/>
          </p:nvPr>
        </p:nvSpPr>
        <p:spPr>
          <a:xfrm>
            <a:off x="0" y="260350"/>
            <a:ext cx="7405735" cy="600262"/>
          </a:xfrm>
        </p:spPr>
        <p:txBody>
          <a:bodyPr/>
          <a:lstStyle/>
          <a:p>
            <a:r>
              <a:rPr lang="en-US" sz="2400" dirty="0">
                <a:solidFill>
                  <a:srgbClr val="FF0000"/>
                </a:solidFill>
              </a:rPr>
              <a:t>FRM Tier-1 – Status and Open </a:t>
            </a:r>
            <a:r>
              <a:rPr lang="en-US" sz="2400" dirty="0" smtClean="0">
                <a:solidFill>
                  <a:srgbClr val="FF0000"/>
                </a:solidFill>
              </a:rPr>
              <a:t>Points: </a:t>
            </a:r>
            <a:r>
              <a:rPr lang="en-US" sz="2400" dirty="0">
                <a:solidFill>
                  <a:srgbClr val="FF0000"/>
                </a:solidFill>
              </a:rPr>
              <a:t>TC </a:t>
            </a:r>
            <a:r>
              <a:rPr lang="en-US" sz="2400" dirty="0" smtClean="0">
                <a:solidFill>
                  <a:srgbClr val="FF0000"/>
                </a:solidFill>
              </a:rPr>
              <a:t>MC Multiplexing (2 of 2)</a:t>
            </a:r>
            <a:endParaRPr lang="en-US" sz="2400" dirty="0">
              <a:solidFill>
                <a:srgbClr val="FF0000"/>
              </a:solidFill>
            </a:endParaRPr>
          </a:p>
        </p:txBody>
      </p:sp>
    </p:spTree>
    <p:extLst>
      <p:ext uri="{BB962C8B-B14F-4D97-AF65-F5344CB8AC3E}">
        <p14:creationId xmlns:p14="http://schemas.microsoft.com/office/powerpoint/2010/main" val="172905967"/>
      </p:ext>
    </p:extLst>
  </p:cSld>
  <p:clrMapOvr>
    <a:masterClrMapping/>
  </p:clrMapOvr>
  <p:transition/>
</p:sld>
</file>

<file path=ppt/theme/theme1.xml><?xml version="1.0" encoding="utf-8"?>
<a:theme xmlns:a="http://schemas.openxmlformats.org/drawingml/2006/main" name="SLE-SM Service Specification Red 1 - Overview3">
  <a:themeElements>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fontScheme name="SLE-SM Service Specification Red 1 - Overview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lnDef>
  </a:objectDefaults>
  <a:extraClrSchemeLst>
    <a:extraClrScheme>
      <a:clrScheme name="SLE-SM Service Specification Red 1 - Overview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E-SM Service Specification Red 1 - Overview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E-SM Service Specification Red 1 - Overview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E-SM Service Specification Red 1 - Overview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E-SM Service Specification Red 1 - Overview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E-SM Service Specification Red 1 - Overview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8">
        <a:dk1>
          <a:srgbClr val="000000"/>
        </a:dk1>
        <a:lt1>
          <a:srgbClr val="FFFFFF"/>
        </a:lt1>
        <a:dk2>
          <a:srgbClr val="0091CA"/>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9">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000000"/>
        </a:folHlink>
      </a:clrScheme>
      <a:clrMap bg1="lt1" tx1="dk1" bg2="lt2" tx2="dk2" accent1="accent1" accent2="accent2" accent3="accent3" accent4="accent4" accent5="accent5" accent6="accent6" hlink="hlink" folHlink="folHlink"/>
    </a:extraClrScheme>
    <a:extraClrScheme>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1" ma:contentTypeDescription="Create a new document." ma:contentTypeScope="" ma:versionID="2ec741695a9a4fd69fe0de2abc0ce0a2">
  <xsd:schema xmlns:xsd="http://www.w3.org/2001/XMLSchema" xmlns:xs="http://www.w3.org/2001/XMLSchema" xmlns:p="http://schemas.microsoft.com/office/2006/metadata/properties" xmlns:ns2="e738c1dd-527b-462d-8f99-0f1c6192028f" targetNamespace="http://schemas.microsoft.com/office/2006/metadata/properties" ma:root="true" ma:fieldsID="018601a662b052e221faacd66e60b3f1" ns2:_="">
    <xsd:import namespace="e738c1dd-527b-462d-8f99-0f1c619202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8c1dd-527b-462d-8f99-0f1c619202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F4A3F5-7F99-4A5B-861F-3655B52EF815}"/>
</file>

<file path=customXml/itemProps2.xml><?xml version="1.0" encoding="utf-8"?>
<ds:datastoreItem xmlns:ds="http://schemas.openxmlformats.org/officeDocument/2006/customXml" ds:itemID="{CBE46B77-B605-4B58-B169-3E30BBE86190}"/>
</file>

<file path=customXml/itemProps3.xml><?xml version="1.0" encoding="utf-8"?>
<ds:datastoreItem xmlns:ds="http://schemas.openxmlformats.org/officeDocument/2006/customXml" ds:itemID="{9BB38629-1611-45AA-B90B-E3C5A2F8056B}"/>
</file>

<file path=docProps/app.xml><?xml version="1.0" encoding="utf-8"?>
<Properties xmlns="http://schemas.openxmlformats.org/officeDocument/2006/extended-properties" xmlns:vt="http://schemas.openxmlformats.org/officeDocument/2006/docPropsVTypes">
  <Template>SLE-SM Service Specification Red 1 - Overview3</Template>
  <TotalTime>58528</TotalTime>
  <Words>2608</Words>
  <Application>Microsoft Office PowerPoint</Application>
  <PresentationFormat>On-screen Show (4:3)</PresentationFormat>
  <Paragraphs>285</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Courier New</vt:lpstr>
      <vt:lpstr>Times New Roman</vt:lpstr>
      <vt:lpstr>Wingdings</vt:lpstr>
      <vt:lpstr>SLE-SM Service Specification Red 1 - Overview3</vt:lpstr>
      <vt:lpstr>Functional Resource Model Status</vt:lpstr>
      <vt:lpstr>Functional Resource Model Status - Outline</vt:lpstr>
      <vt:lpstr>FRM Tier-1 – Status and Open Points (1 of 2)</vt:lpstr>
      <vt:lpstr>FRM Tier-1 – Status and Open Points (2 of 2)</vt:lpstr>
      <vt:lpstr>FRM Tier-1 – Status and Open Points: Antenna</vt:lpstr>
      <vt:lpstr>FRM Tier-1 – Status and Open Points: CCSDS 401 Space Link Carrier Transmission/Reception</vt:lpstr>
      <vt:lpstr>FRM Tier-1 – Status and Open Points: TC PLOP, Synchronization, and Channel Encoding</vt:lpstr>
      <vt:lpstr>FRM Tier-1 – Status and Open Points: TC MC Multiplexing (1 of 2)</vt:lpstr>
      <vt:lpstr>FRM Tier-1 – Status and Open Points: TC MC Multiplexing (2 of 2)</vt:lpstr>
      <vt:lpstr>FRM Tier-1 – Status and Open Points: TM/AOS MC and VC Demultiplexing FRs</vt:lpstr>
      <vt:lpstr>FRM Tier-2 – Status and Open Points</vt:lpstr>
      <vt:lpstr>FRM Tier-2 – Status and Open Points: Delta-DOR Raw Data Collection</vt:lpstr>
      <vt:lpstr>FRM Tier-2 – Status and Open Points: Open Loop Data Collection</vt:lpstr>
      <vt:lpstr>FRM Tier-2 – Status and Open Points: VLF Synchronization and Channel Decoding</vt:lpstr>
      <vt:lpstr>FRM Tier-2 – Status and Open Points: VLF USLP MC Multiplexing</vt:lpstr>
      <vt:lpstr>FRM Tier-2 – Status and Open Points: VLF USLP VC Multiplexing</vt:lpstr>
      <vt:lpstr>FRM Tier-2 – Status and Open Points: FLF USLP MC Multiplexing</vt:lpstr>
      <vt:lpstr>FRM Tier-2 – Status and Open Points: FLF USLP VC Multiplexing</vt:lpstr>
      <vt:lpstr>FRM Tier-2 – Status and Open Points: VLF USLP MC Demultiplexing</vt:lpstr>
      <vt:lpstr>FRM Tier-2 – Status and Open Points: VLF USLP VC Demultiplexing</vt:lpstr>
      <vt:lpstr>FRM Tier-2 – Status and Open Points: FLF USLP MC Demultiplexing</vt:lpstr>
      <vt:lpstr>FRM Tier-2 – Status and Open Points: FLF USLP VC Demultiplexing</vt:lpstr>
      <vt:lpstr>FRM Tier-2 – Status and Open Points: Non-validated Radiometric Data Collection</vt:lpstr>
      <vt:lpstr>FRM Tier-2 – Status and Open Points: Data Store FRs</vt:lpstr>
      <vt:lpstr>FRM Magenta Book Status</vt:lpstr>
    </vt:vector>
  </TitlesOfParts>
  <Company>VEGA Group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 SM Service Specification - Red 1  Overview</dc:title>
  <dc:creator>pquintela</dc:creator>
  <cp:keywords>SLE-SM</cp:keywords>
  <cp:lastModifiedBy>John Pietras</cp:lastModifiedBy>
  <cp:revision>1387</cp:revision>
  <cp:lastPrinted>2019-10-17T20:51:45Z</cp:lastPrinted>
  <dcterms:created xsi:type="dcterms:W3CDTF">2006-05-15T11:39:39Z</dcterms:created>
  <dcterms:modified xsi:type="dcterms:W3CDTF">2021-05-12T02:23:49Z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