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1.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58" r:id="rId3"/>
    <p:sldId id="269" r:id="rId4"/>
    <p:sldId id="291" r:id="rId5"/>
    <p:sldId id="284" r:id="rId6"/>
    <p:sldId id="282" r:id="rId7"/>
    <p:sldId id="280" r:id="rId8"/>
    <p:sldId id="281" r:id="rId9"/>
    <p:sldId id="259" r:id="rId10"/>
    <p:sldId id="260" r:id="rId11"/>
    <p:sldId id="261" r:id="rId12"/>
    <p:sldId id="262" r:id="rId13"/>
    <p:sldId id="263" r:id="rId14"/>
    <p:sldId id="264" r:id="rId15"/>
    <p:sldId id="285" r:id="rId16"/>
    <p:sldId id="286" r:id="rId17"/>
    <p:sldId id="288" r:id="rId18"/>
    <p:sldId id="265" r:id="rId19"/>
    <p:sldId id="266" r:id="rId20"/>
    <p:sldId id="290" r:id="rId21"/>
    <p:sldId id="267" r:id="rId22"/>
    <p:sldId id="268" r:id="rId23"/>
    <p:sldId id="270" r:id="rId24"/>
    <p:sldId id="271" r:id="rId25"/>
    <p:sldId id="272" r:id="rId26"/>
    <p:sldId id="273" r:id="rId27"/>
    <p:sldId id="274" r:id="rId28"/>
    <p:sldId id="275" r:id="rId29"/>
    <p:sldId id="276" r:id="rId30"/>
    <p:sldId id="277" r:id="rId31"/>
    <p:sldId id="278" r:id="rId32"/>
    <p:sldId id="279" r:id="rId33"/>
    <p:sldId id="283" r:id="rId34"/>
    <p:sldId id="287"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618" autoAdjust="0"/>
  </p:normalViewPr>
  <p:slideViewPr>
    <p:cSldViewPr>
      <p:cViewPr varScale="1">
        <p:scale>
          <a:sx n="102" d="100"/>
          <a:sy n="102" d="100"/>
        </p:scale>
        <p:origin x="-55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AC082B8-47AF-475D-BD0C-A75FE7EED9D4}" type="datetimeFigureOut">
              <a:rPr lang="en-US" smtClean="0"/>
              <a:t>11/9/2017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0A1C212-8458-4311-BA62-127F89DB9365}" type="slidenum">
              <a:rPr lang="en-US" smtClean="0"/>
              <a:t>‹#›</a:t>
            </a:fld>
            <a:endParaRPr lang="en-US"/>
          </a:p>
        </p:txBody>
      </p:sp>
    </p:spTree>
    <p:extLst>
      <p:ext uri="{BB962C8B-B14F-4D97-AF65-F5344CB8AC3E}">
        <p14:creationId xmlns:p14="http://schemas.microsoft.com/office/powerpoint/2010/main" val="1993827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a:prstGeom prst="rect">
            <a:avLst/>
          </a:prstGeom>
          <a:ln w="28575">
            <a:solidFill>
              <a:schemeClr val="tx1"/>
            </a:solidFill>
          </a:ln>
        </p:spPr>
        <p:txBody>
          <a:bodyPr/>
          <a:lstStyle>
            <a:lvl1pPr>
              <a:defRPr sz="32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724400"/>
            <a:ext cx="6400800" cy="1371600"/>
          </a:xfrm>
        </p:spPr>
        <p:txBody>
          <a:bodyPr>
            <a:normAutofit/>
          </a:bodyPr>
          <a:lstStyle>
            <a:lvl1pPr marL="0" indent="0" algn="ctr">
              <a:buNone/>
              <a:defRPr sz="1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52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FF Discussion Items - 13 November 2017</a:t>
            </a:r>
            <a:endParaRPr lang="en-US"/>
          </a:p>
        </p:txBody>
      </p:sp>
      <p:sp>
        <p:nvSpPr>
          <p:cNvPr id="6" name="Slide Number Placeholder 5"/>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361560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FF Discussion Items - 13 November 2017</a:t>
            </a:r>
            <a:endParaRPr lang="en-US"/>
          </a:p>
        </p:txBody>
      </p:sp>
      <p:sp>
        <p:nvSpPr>
          <p:cNvPr id="6" name="Slide Number Placeholder 5"/>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19361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smtClean="0"/>
              <a:t>FF Discussion Items - 13 November 2017</a:t>
            </a: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18D86FC-18BC-4C4A-86F1-112EC0AD21EB}" type="slidenum">
              <a:rPr lang="en-US" smtClean="0"/>
              <a:pPr/>
              <a:t>‹#›</a:t>
            </a:fld>
            <a:endParaRPr lang="en-US"/>
          </a:p>
        </p:txBody>
      </p:sp>
      <p:sp>
        <p:nvSpPr>
          <p:cNvPr id="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lvl1pPr algn="l">
              <a:defRPr b="1">
                <a:solidFill>
                  <a:schemeClr val="accent6">
                    <a:lumMod val="75000"/>
                  </a:schemeClr>
                </a:solidFill>
                <a:latin typeface="Arial" panose="020B0604020202020204" pitchFamily="34" charset="0"/>
                <a:cs typeface="Arial" panose="020B0604020202020204" pitchFamily="34" charset="0"/>
              </a:defRPr>
            </a:lvl1pPr>
          </a:lstStyle>
          <a:p>
            <a:pPr lvl="0"/>
            <a:r>
              <a:rPr lang="en-GB" altLang="en-US" dirty="0" smtClean="0"/>
              <a:t>Click to edit Master title style</a:t>
            </a:r>
          </a:p>
        </p:txBody>
      </p:sp>
      <p:pic>
        <p:nvPicPr>
          <p:cNvPr id="8"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z="2400" smtClean="0"/>
          </a:p>
        </p:txBody>
      </p:sp>
    </p:spTree>
    <p:extLst>
      <p:ext uri="{BB962C8B-B14F-4D97-AF65-F5344CB8AC3E}">
        <p14:creationId xmlns:p14="http://schemas.microsoft.com/office/powerpoint/2010/main" val="215125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FF Discussion Items - 13 November 2017</a:t>
            </a:r>
            <a:endParaRPr lang="en-US"/>
          </a:p>
        </p:txBody>
      </p:sp>
      <p:sp>
        <p:nvSpPr>
          <p:cNvPr id="6" name="Slide Number Placeholder 5"/>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72874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FF Discussion Items - 13 November 2017</a:t>
            </a:r>
            <a:endParaRPr lang="en-US"/>
          </a:p>
        </p:txBody>
      </p:sp>
      <p:sp>
        <p:nvSpPr>
          <p:cNvPr id="7" name="Slide Number Placeholder 6"/>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377955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FF Discussion Items - 13 November 2017</a:t>
            </a:r>
            <a:endParaRPr lang="en-US"/>
          </a:p>
        </p:txBody>
      </p:sp>
      <p:sp>
        <p:nvSpPr>
          <p:cNvPr id="9" name="Slide Number Placeholder 8"/>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101098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FF Discussion Items - 13 November 2017</a:t>
            </a:r>
            <a:endParaRPr lang="en-US"/>
          </a:p>
        </p:txBody>
      </p:sp>
      <p:sp>
        <p:nvSpPr>
          <p:cNvPr id="5" name="Slide Number Placeholder 4"/>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256122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3790638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FF Discussion Items - 13 November 2017</a:t>
            </a:r>
            <a:endParaRPr lang="en-US"/>
          </a:p>
        </p:txBody>
      </p:sp>
      <p:sp>
        <p:nvSpPr>
          <p:cNvPr id="7" name="Slide Number Placeholder 6"/>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247331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FF Discussion Items - 13 November 2017</a:t>
            </a:r>
            <a:endParaRPr lang="en-US"/>
          </a:p>
        </p:txBody>
      </p:sp>
      <p:sp>
        <p:nvSpPr>
          <p:cNvPr id="7" name="Slide Number Placeholder 6"/>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328508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FF Discussion Items - 13 November 2017</a:t>
            </a:r>
            <a:endParaRPr lang="en-US"/>
          </a:p>
        </p:txBody>
      </p:sp>
      <p:sp>
        <p:nvSpPr>
          <p:cNvPr id="6" name="Slide Number Placeholder 5"/>
          <p:cNvSpPr>
            <a:spLocks noGrp="1"/>
          </p:cNvSpPr>
          <p:nvPr>
            <p:ph type="sldNum" sz="quarter" idx="4"/>
          </p:nvPr>
        </p:nvSpPr>
        <p:spPr>
          <a:xfrm>
            <a:off x="8077200" y="6492875"/>
            <a:ext cx="914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D86FC-18BC-4C4A-86F1-112EC0AD21EB}" type="slidenum">
              <a:rPr lang="en-US" smtClean="0"/>
              <a:t>‹#›</a:t>
            </a:fld>
            <a:endParaRPr lang="en-US"/>
          </a:p>
        </p:txBody>
      </p:sp>
      <p:sp>
        <p:nvSpPr>
          <p:cNvPr id="10" name="Text Box 6"/>
          <p:cNvSpPr txBox="1">
            <a:spLocks noChangeArrowheads="1"/>
          </p:cNvSpPr>
          <p:nvPr userDrawn="1"/>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dirty="0" smtClean="0">
                <a:solidFill>
                  <a:schemeClr val="tx1"/>
                </a:solidFill>
              </a:rPr>
              <a:t>www.ccsds.org</a:t>
            </a:r>
            <a:endParaRPr lang="en-GB" sz="1000" i="1" dirty="0" smtClean="0">
              <a:solidFill>
                <a:schemeClr val="tx1"/>
              </a:solidFill>
              <a:latin typeface="Times New Roman" pitchFamily="18" charset="0"/>
            </a:endParaRPr>
          </a:p>
        </p:txBody>
      </p:sp>
    </p:spTree>
    <p:extLst>
      <p:ext uri="{BB962C8B-B14F-4D97-AF65-F5344CB8AC3E}">
        <p14:creationId xmlns:p14="http://schemas.microsoft.com/office/powerpoint/2010/main" val="1925528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419600"/>
            <a:ext cx="6400800" cy="1066800"/>
          </a:xfrm>
        </p:spPr>
        <p:txBody>
          <a:bodyPr>
            <a:normAutofit lnSpcReduction="10000"/>
          </a:bodyPr>
          <a:lstStyle/>
          <a:p>
            <a:pPr>
              <a:lnSpc>
                <a:spcPct val="80000"/>
              </a:lnSpc>
              <a:tabLst>
                <a:tab pos="3200400" algn="l"/>
              </a:tabLst>
            </a:pPr>
            <a:r>
              <a:rPr lang="en-US" altLang="en-US" dirty="0" smtClean="0">
                <a:solidFill>
                  <a:schemeClr val="tx1"/>
                </a:solidFill>
              </a:rPr>
              <a:t>13 </a:t>
            </a:r>
            <a:r>
              <a:rPr lang="en-US" altLang="en-US" dirty="0" smtClean="0">
                <a:solidFill>
                  <a:schemeClr val="tx1"/>
                </a:solidFill>
              </a:rPr>
              <a:t>November </a:t>
            </a:r>
            <a:r>
              <a:rPr lang="en-US" altLang="en-US" dirty="0" smtClean="0">
                <a:solidFill>
                  <a:schemeClr val="tx1"/>
                </a:solidFill>
              </a:rPr>
              <a:t>2017</a:t>
            </a:r>
          </a:p>
          <a:p>
            <a:pPr>
              <a:lnSpc>
                <a:spcPct val="80000"/>
              </a:lnSpc>
              <a:tabLst>
                <a:tab pos="3200400" algn="l"/>
              </a:tabLst>
            </a:pPr>
            <a:endParaRPr lang="en-US" altLang="en-US" dirty="0"/>
          </a:p>
          <a:p>
            <a:pPr>
              <a:lnSpc>
                <a:spcPct val="80000"/>
              </a:lnSpc>
              <a:tabLst>
                <a:tab pos="3200400" algn="l"/>
              </a:tabLst>
            </a:pPr>
            <a:r>
              <a:rPr lang="en-US" altLang="en-US" dirty="0" smtClean="0">
                <a:solidFill>
                  <a:srgbClr val="FF0000"/>
                </a:solidFill>
              </a:rPr>
              <a:t>Reflecting Comments and Decisions at the Fall 2017 Workshop</a:t>
            </a:r>
            <a:endParaRPr lang="en-US" altLang="en-US" dirty="0" smtClean="0">
              <a:solidFill>
                <a:srgbClr val="FF0000"/>
              </a:solidFill>
            </a:endParaRPr>
          </a:p>
          <a:p>
            <a:pPr>
              <a:lnSpc>
                <a:spcPct val="80000"/>
              </a:lnSpc>
              <a:tabLst>
                <a:tab pos="3200400" algn="l"/>
              </a:tabLst>
            </a:pPr>
            <a:endParaRPr lang="en-US" altLang="en-US" dirty="0" smtClean="0">
              <a:solidFill>
                <a:schemeClr val="tx1"/>
              </a:solidFill>
            </a:endParaRPr>
          </a:p>
          <a:p>
            <a:pPr>
              <a:lnSpc>
                <a:spcPct val="80000"/>
              </a:lnSpc>
              <a:tabLst>
                <a:tab pos="3200400" algn="l"/>
              </a:tabLst>
            </a:pPr>
            <a:r>
              <a:rPr lang="en-US" altLang="en-US" i="1" dirty="0" smtClean="0">
                <a:solidFill>
                  <a:schemeClr val="tx1"/>
                </a:solidFill>
              </a:rPr>
              <a:t>John Pietras</a:t>
            </a:r>
          </a:p>
          <a:p>
            <a:endParaRPr lang="en-US" dirty="0"/>
          </a:p>
        </p:txBody>
      </p:sp>
      <p:sp>
        <p:nvSpPr>
          <p:cNvPr id="5" name="Rectangle 2"/>
          <p:cNvSpPr txBox="1">
            <a:spLocks noChangeArrowheads="1"/>
          </p:cNvSpPr>
          <p:nvPr/>
        </p:nvSpPr>
        <p:spPr>
          <a:xfrm>
            <a:off x="722313" y="2409825"/>
            <a:ext cx="7442200" cy="1543050"/>
          </a:xfrm>
          <a:prstGeom prst="rect">
            <a:avLst/>
          </a:prstGeom>
          <a:ln w="28575">
            <a:solidFill>
              <a:schemeClr val="tx1"/>
            </a:solidFill>
            <a:miter lim="800000"/>
            <a:headEnd/>
            <a:tailEnd/>
          </a:ln>
        </p:spPr>
        <p:txBody>
          <a:bodyPr anchor="ctr"/>
          <a:lstStyle>
            <a:lvl1pPr algn="ctr" defTabSz="914400" rtl="0" eaLnBrk="1" latinLnBrk="0" hangingPunct="1">
              <a:spcBef>
                <a:spcPct val="0"/>
              </a:spcBef>
              <a:buNone/>
              <a:defRPr sz="3200" b="1" kern="1200">
                <a:solidFill>
                  <a:schemeClr val="tx1"/>
                </a:solidFill>
                <a:latin typeface="+mj-lt"/>
                <a:ea typeface="+mj-ea"/>
                <a:cs typeface="+mj-cs"/>
              </a:defRPr>
            </a:lvl1pPr>
          </a:lstStyle>
          <a:p>
            <a:pPr>
              <a:defRPr/>
            </a:pPr>
            <a:r>
              <a:rPr lang="en-US" dirty="0" smtClean="0">
                <a:effectLst>
                  <a:outerShdw blurRad="38100" dist="38100" dir="2700000" algn="tl">
                    <a:srgbClr val="DDDDDD"/>
                  </a:outerShdw>
                </a:effectLst>
                <a:latin typeface="Arial" panose="020B0604020202020204" pitchFamily="34" charset="0"/>
                <a:ea typeface="ＭＳ Ｐゴシック" charset="0"/>
                <a:cs typeface="Arial" panose="020B0604020202020204" pitchFamily="34" charset="0"/>
              </a:rPr>
              <a:t>Forward Frame CSTS</a:t>
            </a:r>
            <a:br>
              <a:rPr lang="en-US" dirty="0" smtClean="0">
                <a:effectLst>
                  <a:outerShdw blurRad="38100" dist="38100" dir="2700000" algn="tl">
                    <a:srgbClr val="DDDDDD"/>
                  </a:outerShdw>
                </a:effectLst>
                <a:latin typeface="Arial" panose="020B0604020202020204" pitchFamily="34" charset="0"/>
                <a:ea typeface="ＭＳ Ｐゴシック" charset="0"/>
                <a:cs typeface="Arial" panose="020B0604020202020204" pitchFamily="34" charset="0"/>
              </a:rPr>
            </a:br>
            <a:r>
              <a:rPr lang="en-US" dirty="0" smtClean="0">
                <a:effectLst>
                  <a:outerShdw blurRad="38100" dist="38100" dir="2700000" algn="tl">
                    <a:srgbClr val="DDDDDD"/>
                  </a:outerShdw>
                </a:effectLst>
                <a:latin typeface="Arial" panose="020B0604020202020204" pitchFamily="34" charset="0"/>
                <a:ea typeface="ＭＳ Ｐゴシック" charset="0"/>
                <a:cs typeface="Arial" panose="020B0604020202020204" pitchFamily="34" charset="0"/>
              </a:rPr>
              <a:t>Discussion Items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321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10</a:t>
            </a:fld>
            <a:endParaRPr lang="en-US"/>
          </a:p>
        </p:txBody>
      </p:sp>
      <p:sp>
        <p:nvSpPr>
          <p:cNvPr id="7" name="Title 1"/>
          <p:cNvSpPr>
            <a:spLocks noGrp="1"/>
          </p:cNvSpPr>
          <p:nvPr>
            <p:ph type="title"/>
          </p:nvPr>
        </p:nvSpPr>
        <p:spPr>
          <a:xfrm>
            <a:off x="0" y="260350"/>
            <a:ext cx="6886575" cy="611188"/>
          </a:xfrm>
        </p:spPr>
        <p:txBody>
          <a:bodyPr/>
          <a:lstStyle/>
          <a:p>
            <a:r>
              <a:rPr lang="en-US" sz="2400" dirty="0" smtClean="0"/>
              <a:t>Specification of the Prime Procedure Type(s?) (2 of 3)</a:t>
            </a:r>
            <a:endParaRPr lang="en-US" sz="2400" dirty="0"/>
          </a:p>
        </p:txBody>
      </p:sp>
      <p:sp>
        <p:nvSpPr>
          <p:cNvPr id="8" name="Content Placeholder 2"/>
          <p:cNvSpPr>
            <a:spLocks noGrp="1"/>
          </p:cNvSpPr>
          <p:nvPr>
            <p:ph idx="1"/>
          </p:nvPr>
        </p:nvSpPr>
        <p:spPr>
          <a:xfrm>
            <a:off x="207963" y="1112837"/>
            <a:ext cx="8335962" cy="5135563"/>
          </a:xfrm>
        </p:spPr>
        <p:txBody>
          <a:bodyPr/>
          <a:lstStyle/>
          <a:p>
            <a:r>
              <a:rPr lang="en-US" sz="1800" dirty="0" smtClean="0"/>
              <a:t>Due to resource constraints that led to deferring work on the Guidelines, this resolution was forgotten until 2015</a:t>
            </a:r>
          </a:p>
          <a:p>
            <a:pPr lvl="1"/>
            <a:r>
              <a:rPr lang="en-US" sz="1600" dirty="0" smtClean="0"/>
              <a:t>The issue was re-raised, but the subsequent discussion and telecon re-focused on whether the two procedure types were actually needed for Forward Frames, or just one could handle both </a:t>
            </a:r>
          </a:p>
          <a:p>
            <a:pPr lvl="1"/>
            <a:r>
              <a:rPr lang="en-US" sz="1600" dirty="0" smtClean="0"/>
              <a:t>The need for two the two types of procedures was subsequently examined by W. Hell, who confirmed the need for the need for the two procedure types to handle sync and </a:t>
            </a:r>
            <a:r>
              <a:rPr lang="en-US" sz="1600" dirty="0" err="1" smtClean="0"/>
              <a:t>async</a:t>
            </a:r>
            <a:r>
              <a:rPr lang="en-US" sz="1600" dirty="0" smtClean="0"/>
              <a:t> frames</a:t>
            </a:r>
          </a:p>
          <a:p>
            <a:pPr lvl="1"/>
            <a:r>
              <a:rPr lang="en-US" sz="1600" dirty="0" smtClean="0"/>
              <a:t>However, as a group we never resolved the initial issue: how to specify the ability to declare that a CSTS can have multiple prime procedure types, and how is the prime procedure set for a given CSTS instance?</a:t>
            </a:r>
          </a:p>
          <a:p>
            <a:pPr lvl="2"/>
            <a:r>
              <a:rPr lang="en-US" sz="1400" dirty="0" smtClean="0"/>
              <a:t>J. Pietras assumed that the 2011 RID resolution was re-confirmed, but that assumption was not shared</a:t>
            </a:r>
          </a:p>
          <a:p>
            <a:r>
              <a:rPr lang="en-US" sz="2000" dirty="0" smtClean="0"/>
              <a:t>We must resolve this issue before we can complete the Forward Frames specification</a:t>
            </a:r>
          </a:p>
          <a:p>
            <a:pPr lvl="1"/>
            <a:endParaRPr lang="en-US" sz="1600" dirty="0"/>
          </a:p>
        </p:txBody>
      </p:sp>
    </p:spTree>
    <p:extLst>
      <p:ext uri="{BB962C8B-B14F-4D97-AF65-F5344CB8AC3E}">
        <p14:creationId xmlns:p14="http://schemas.microsoft.com/office/powerpoint/2010/main" val="151055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11</a:t>
            </a:fld>
            <a:endParaRPr lang="en-US"/>
          </a:p>
        </p:txBody>
      </p:sp>
      <p:sp>
        <p:nvSpPr>
          <p:cNvPr id="6" name="Content Placeholder 2"/>
          <p:cNvSpPr>
            <a:spLocks noGrp="1"/>
          </p:cNvSpPr>
          <p:nvPr>
            <p:ph idx="1"/>
          </p:nvPr>
        </p:nvSpPr>
        <p:spPr>
          <a:xfrm>
            <a:off x="207963" y="1227138"/>
            <a:ext cx="8050212" cy="4411662"/>
          </a:xfrm>
        </p:spPr>
        <p:txBody>
          <a:bodyPr/>
          <a:lstStyle/>
          <a:p>
            <a:r>
              <a:rPr lang="en-US" sz="2000" dirty="0" smtClean="0"/>
              <a:t>Possible alternative to allowing multiple prime procedure types</a:t>
            </a:r>
          </a:p>
          <a:p>
            <a:pPr lvl="1"/>
            <a:r>
              <a:rPr lang="en-US" sz="1800" dirty="0" smtClean="0"/>
              <a:t>Define two modes (Sequence Controlled and Buffered*) of the FF service, each of which is specified (essentially) as if it were its own service, but sharing the common procedures (</a:t>
            </a:r>
            <a:r>
              <a:rPr lang="en-US" sz="1800" dirty="0"/>
              <a:t>Association </a:t>
            </a:r>
            <a:r>
              <a:rPr lang="en-US" sz="1800" dirty="0" smtClean="0"/>
              <a:t>Control, Cyclic Report, Information Query, and (proposed) Notification)</a:t>
            </a:r>
          </a:p>
          <a:p>
            <a:pPr lvl="1"/>
            <a:r>
              <a:rPr lang="en-US" sz="1800" dirty="0" smtClean="0"/>
              <a:t>Each mode would be defined with its single prime procedure type – Buffered DP for synchronous mode and Sequence-Controlled DP for asynchronous mode</a:t>
            </a:r>
          </a:p>
          <a:p>
            <a:r>
              <a:rPr lang="en-US" sz="2000" dirty="0" smtClean="0"/>
              <a:t>For service management/configuration </a:t>
            </a:r>
            <a:r>
              <a:rPr lang="en-US" sz="2000" dirty="0"/>
              <a:t>management </a:t>
            </a:r>
            <a:r>
              <a:rPr lang="en-US" sz="2000" dirty="0" smtClean="0"/>
              <a:t>purposes, the two modes could each be given a unique Functional Resource Type</a:t>
            </a:r>
          </a:p>
          <a:p>
            <a:r>
              <a:rPr lang="en-US" sz="2000" dirty="0" smtClean="0"/>
              <a:t>Interest was expressed in this approach at the 28 September CSTSWG telecon. It will be used as the basis for the first draft of Section 3</a:t>
            </a:r>
            <a:endParaRPr lang="en-US" sz="2000" dirty="0"/>
          </a:p>
        </p:txBody>
      </p:sp>
      <p:sp>
        <p:nvSpPr>
          <p:cNvPr id="8" name="Title 1"/>
          <p:cNvSpPr>
            <a:spLocks noGrp="1"/>
          </p:cNvSpPr>
          <p:nvPr>
            <p:ph type="title"/>
          </p:nvPr>
        </p:nvSpPr>
        <p:spPr>
          <a:xfrm>
            <a:off x="0" y="260350"/>
            <a:ext cx="6886575" cy="611188"/>
          </a:xfrm>
        </p:spPr>
        <p:txBody>
          <a:bodyPr/>
          <a:lstStyle/>
          <a:p>
            <a:r>
              <a:rPr lang="en-US" sz="2400" dirty="0" smtClean="0"/>
              <a:t>Specification of the Prime Procedure Type(s?) (3 of 3)</a:t>
            </a:r>
            <a:endParaRPr lang="en-US" sz="2400" dirty="0"/>
          </a:p>
        </p:txBody>
      </p:sp>
      <p:sp>
        <p:nvSpPr>
          <p:cNvPr id="2" name="TextBox 1"/>
          <p:cNvSpPr txBox="1"/>
          <p:nvPr/>
        </p:nvSpPr>
        <p:spPr>
          <a:xfrm>
            <a:off x="533400" y="5638800"/>
            <a:ext cx="7348230" cy="830997"/>
          </a:xfrm>
          <a:prstGeom prst="rect">
            <a:avLst/>
          </a:prstGeom>
          <a:noFill/>
        </p:spPr>
        <p:txBody>
          <a:bodyPr wrap="none" rtlCol="0">
            <a:spAutoFit/>
          </a:bodyPr>
          <a:lstStyle/>
          <a:p>
            <a:r>
              <a:rPr lang="en-US" sz="1600" b="1" dirty="0" smtClean="0"/>
              <a:t>*Previously, these modes were called asynchronous and synchronous, respectively. </a:t>
            </a:r>
          </a:p>
          <a:p>
            <a:r>
              <a:rPr lang="en-US" sz="1600" b="1" dirty="0" smtClean="0"/>
              <a:t>However, it’s not necessary to tie these modes to the behavior of the underlying </a:t>
            </a:r>
          </a:p>
          <a:p>
            <a:r>
              <a:rPr lang="en-US" sz="1600" b="1" dirty="0" smtClean="0"/>
              <a:t>channel synchronization methods, and it could hamper future uses of the FF service.</a:t>
            </a:r>
          </a:p>
        </p:txBody>
      </p:sp>
    </p:spTree>
    <p:extLst>
      <p:ext uri="{BB962C8B-B14F-4D97-AF65-F5344CB8AC3E}">
        <p14:creationId xmlns:p14="http://schemas.microsoft.com/office/powerpoint/2010/main" val="2565647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12</a:t>
            </a:fld>
            <a:endParaRPr lang="en-US"/>
          </a:p>
        </p:txBody>
      </p:sp>
      <p:sp>
        <p:nvSpPr>
          <p:cNvPr id="7" name="Content Placeholder 2"/>
          <p:cNvSpPr>
            <a:spLocks noGrp="1"/>
          </p:cNvSpPr>
          <p:nvPr>
            <p:ph idx="1"/>
          </p:nvPr>
        </p:nvSpPr>
        <p:spPr>
          <a:xfrm>
            <a:off x="228600" y="1219200"/>
            <a:ext cx="8278812" cy="5307012"/>
          </a:xfrm>
        </p:spPr>
        <p:txBody>
          <a:bodyPr>
            <a:normAutofit/>
          </a:bodyPr>
          <a:lstStyle/>
          <a:p>
            <a:r>
              <a:rPr lang="en-US" sz="2000" dirty="0" smtClean="0">
                <a:solidFill>
                  <a:srgbClr val="FF0000"/>
                </a:solidFill>
              </a:rPr>
              <a:t>Resolution: verbose mode will be used</a:t>
            </a:r>
          </a:p>
          <a:p>
            <a:r>
              <a:rPr lang="en-US" sz="2000" dirty="0" smtClean="0"/>
              <a:t>Original </a:t>
            </a:r>
            <a:r>
              <a:rPr lang="en-US" sz="2000" dirty="0" smtClean="0"/>
              <a:t>concept for CSTS specifications was to keep them as terse (thin) as possible, relying on </a:t>
            </a:r>
            <a:r>
              <a:rPr lang="en-US" sz="2000" i="1" dirty="0" smtClean="0"/>
              <a:t>Guidelines</a:t>
            </a:r>
            <a:r>
              <a:rPr lang="en-US" sz="2000" dirty="0" smtClean="0"/>
              <a:t> to supply unwritten definition of normative material </a:t>
            </a:r>
          </a:p>
          <a:p>
            <a:pPr lvl="1"/>
            <a:r>
              <a:rPr lang="en-US" sz="2000" dirty="0" smtClean="0"/>
              <a:t>“How to read a CSTS specification” role (in contrast to “how to write a CSTS specification”)</a:t>
            </a:r>
          </a:p>
          <a:p>
            <a:pPr lvl="1"/>
            <a:r>
              <a:rPr lang="en-US" sz="2000" dirty="0" smtClean="0"/>
              <a:t>E.g., section 3 of a specification would state “Table 3-1 is the Procedures of the &lt;XYZ service&gt;, as specified in 4.5.3 of [Guidelines].” (full stop)</a:t>
            </a:r>
          </a:p>
          <a:p>
            <a:pPr lvl="2"/>
            <a:r>
              <a:rPr lang="en-US" sz="1800" dirty="0" smtClean="0"/>
              <a:t>The table itself would be the normative specification of the component procedures of the service</a:t>
            </a:r>
          </a:p>
          <a:p>
            <a:pPr lvl="2"/>
            <a:r>
              <a:rPr lang="en-US" sz="1800" dirty="0" smtClean="0"/>
              <a:t>The reader of the CSTS specification would have to read the Guidelines to know how to read the table, e.g., that “[P]” designates the prime procedure, how to interpret the Number of Instances value for prime vs. secondary procedure, etc.</a:t>
            </a:r>
          </a:p>
        </p:txBody>
      </p:sp>
      <p:sp>
        <p:nvSpPr>
          <p:cNvPr id="8" name="Title 1"/>
          <p:cNvSpPr>
            <a:spLocks noGrp="1"/>
          </p:cNvSpPr>
          <p:nvPr>
            <p:ph type="title"/>
          </p:nvPr>
        </p:nvSpPr>
        <p:spPr>
          <a:xfrm>
            <a:off x="0" y="260350"/>
            <a:ext cx="6886575" cy="611188"/>
          </a:xfrm>
        </p:spPr>
        <p:txBody>
          <a:bodyPr/>
          <a:lstStyle/>
          <a:p>
            <a:r>
              <a:rPr lang="en-US" sz="2400" dirty="0" smtClean="0"/>
              <a:t>Normative Dependency on Guidelines (1 of 2)</a:t>
            </a:r>
            <a:endParaRPr lang="en-US" sz="2400" dirty="0"/>
          </a:p>
        </p:txBody>
      </p:sp>
    </p:spTree>
    <p:extLst>
      <p:ext uri="{BB962C8B-B14F-4D97-AF65-F5344CB8AC3E}">
        <p14:creationId xmlns:p14="http://schemas.microsoft.com/office/powerpoint/2010/main" val="3655832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13</a:t>
            </a:fld>
            <a:endParaRPr lang="en-US"/>
          </a:p>
        </p:txBody>
      </p:sp>
      <p:sp>
        <p:nvSpPr>
          <p:cNvPr id="7" name="Title 1"/>
          <p:cNvSpPr>
            <a:spLocks noGrp="1"/>
          </p:cNvSpPr>
          <p:nvPr>
            <p:ph type="title"/>
          </p:nvPr>
        </p:nvSpPr>
        <p:spPr>
          <a:xfrm>
            <a:off x="0" y="260350"/>
            <a:ext cx="6886575" cy="611188"/>
          </a:xfrm>
        </p:spPr>
        <p:txBody>
          <a:bodyPr/>
          <a:lstStyle/>
          <a:p>
            <a:r>
              <a:rPr lang="en-US" sz="2400" dirty="0" smtClean="0"/>
              <a:t>Normative Dependency on Guidelines (2 of 2)</a:t>
            </a:r>
            <a:endParaRPr lang="en-US" sz="2400" dirty="0"/>
          </a:p>
        </p:txBody>
      </p:sp>
      <p:sp>
        <p:nvSpPr>
          <p:cNvPr id="8" name="Content Placeholder 2"/>
          <p:cNvSpPr>
            <a:spLocks noGrp="1"/>
          </p:cNvSpPr>
          <p:nvPr>
            <p:ph idx="1"/>
          </p:nvPr>
        </p:nvSpPr>
        <p:spPr>
          <a:xfrm>
            <a:off x="-76200" y="1143000"/>
            <a:ext cx="9096374" cy="5410200"/>
          </a:xfrm>
        </p:spPr>
        <p:txBody>
          <a:bodyPr/>
          <a:lstStyle/>
          <a:p>
            <a:r>
              <a:rPr lang="en-US" sz="1800" dirty="0" smtClean="0"/>
              <a:t>Terse approach could not be used for MD-CSTS and TD-CSTS because </a:t>
            </a:r>
            <a:r>
              <a:rPr lang="en-US" sz="1800" i="1" dirty="0" smtClean="0"/>
              <a:t>Guidelines</a:t>
            </a:r>
            <a:r>
              <a:rPr lang="en-US" sz="1800" dirty="0" smtClean="0"/>
              <a:t> would not be in place in time for their release</a:t>
            </a:r>
          </a:p>
          <a:p>
            <a:pPr lvl="1"/>
            <a:r>
              <a:rPr lang="en-US" sz="1600" dirty="0" smtClean="0"/>
              <a:t>Those specifications spell out the requirements and can stand alone </a:t>
            </a:r>
          </a:p>
          <a:p>
            <a:pPr lvl="1"/>
            <a:r>
              <a:rPr lang="en-US" sz="1600" dirty="0" smtClean="0"/>
              <a:t>E.g., the MD-CSTS specification states “The </a:t>
            </a:r>
            <a:r>
              <a:rPr lang="en-US" sz="1600" dirty="0"/>
              <a:t>On-Change-Option Cyclic Report procedure shall be the prime procedure</a:t>
            </a:r>
            <a:r>
              <a:rPr lang="en-US" sz="1600" dirty="0" smtClean="0"/>
              <a:t>…” and “The On-Change-Option Cyclic Report procedure shall be refined and extended from the Cyclic Report procedure defined in reference [&lt;CSTS SFW&gt;]”, and Table </a:t>
            </a:r>
            <a:r>
              <a:rPr lang="en-US" sz="1600" dirty="0"/>
              <a:t>3-1 is merely a summary visual representation of the explicitly-stated </a:t>
            </a:r>
            <a:r>
              <a:rPr lang="en-US" sz="1600" dirty="0" smtClean="0"/>
              <a:t>requirements</a:t>
            </a:r>
          </a:p>
          <a:p>
            <a:pPr lvl="1"/>
            <a:r>
              <a:rPr lang="en-US" sz="1600" dirty="0" smtClean="0"/>
              <a:t>Original plan was to have later CSTS specifications revert to the terse mode once the </a:t>
            </a:r>
            <a:r>
              <a:rPr lang="en-US" sz="1600" i="1" dirty="0" smtClean="0"/>
              <a:t>Guidelines</a:t>
            </a:r>
            <a:r>
              <a:rPr lang="en-US" sz="1600" dirty="0" smtClean="0"/>
              <a:t> had been published</a:t>
            </a:r>
          </a:p>
          <a:p>
            <a:r>
              <a:rPr lang="en-US" sz="1800" dirty="0" smtClean="0"/>
              <a:t>Issue: Publishing </a:t>
            </a:r>
            <a:r>
              <a:rPr lang="en-US" sz="1800" i="1" dirty="0" smtClean="0"/>
              <a:t>Guidelines</a:t>
            </a:r>
            <a:r>
              <a:rPr lang="en-US" sz="1800" dirty="0" smtClean="0"/>
              <a:t> as a Yellow Book would prohibit its use as a normative reference for reading CSTS specifications</a:t>
            </a:r>
          </a:p>
          <a:p>
            <a:pPr lvl="1"/>
            <a:r>
              <a:rPr lang="en-US" sz="1600" dirty="0" smtClean="0"/>
              <a:t>Can a Magenta Book be normatively referenced in this way?</a:t>
            </a:r>
          </a:p>
          <a:p>
            <a:r>
              <a:rPr lang="en-US" sz="1800" dirty="0" smtClean="0"/>
              <a:t>Concern: Requiring both </a:t>
            </a:r>
            <a:r>
              <a:rPr lang="en-US" sz="1800" i="1" dirty="0" smtClean="0"/>
              <a:t>Guidelines</a:t>
            </a:r>
            <a:r>
              <a:rPr lang="en-US" sz="1800" dirty="0" smtClean="0"/>
              <a:t> and a CSTS specification to correctly interpret (and implement) that specification may result in misinterpretations or missed requirements that full statement within the specification itself (see MD-CSTS examples above) would minimize</a:t>
            </a:r>
          </a:p>
          <a:p>
            <a:r>
              <a:rPr lang="en-US" sz="1800" dirty="0" smtClean="0"/>
              <a:t>For comparison purposes, the first draft of section will use the spelled-out style for the asynchronous mode and the terse style for the synchronous mode</a:t>
            </a:r>
          </a:p>
        </p:txBody>
      </p:sp>
    </p:spTree>
    <p:extLst>
      <p:ext uri="{BB962C8B-B14F-4D97-AF65-F5344CB8AC3E}">
        <p14:creationId xmlns:p14="http://schemas.microsoft.com/office/powerpoint/2010/main" val="1296507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14</a:t>
            </a:fld>
            <a:endParaRPr lang="en-US"/>
          </a:p>
        </p:txBody>
      </p:sp>
      <p:sp>
        <p:nvSpPr>
          <p:cNvPr id="6" name="Title 1"/>
          <p:cNvSpPr>
            <a:spLocks noGrp="1"/>
          </p:cNvSpPr>
          <p:nvPr>
            <p:ph type="title"/>
          </p:nvPr>
        </p:nvSpPr>
        <p:spPr>
          <a:xfrm>
            <a:off x="0" y="304800"/>
            <a:ext cx="7162800" cy="566738"/>
          </a:xfrm>
        </p:spPr>
        <p:txBody>
          <a:bodyPr/>
          <a:lstStyle/>
          <a:p>
            <a:r>
              <a:rPr lang="en-US" dirty="0"/>
              <a:t>Frame Identification Validation </a:t>
            </a:r>
            <a:r>
              <a:rPr lang="en-US" sz="2400" dirty="0" smtClean="0"/>
              <a:t>(1 of 2)</a:t>
            </a:r>
            <a:endParaRPr lang="en-US" sz="2400" dirty="0"/>
          </a:p>
        </p:txBody>
      </p:sp>
      <p:sp>
        <p:nvSpPr>
          <p:cNvPr id="7" name="Content Placeholder 2"/>
          <p:cNvSpPr>
            <a:spLocks noGrp="1"/>
          </p:cNvSpPr>
          <p:nvPr>
            <p:ph idx="1"/>
          </p:nvPr>
        </p:nvSpPr>
        <p:spPr>
          <a:xfrm>
            <a:off x="152400" y="1143000"/>
            <a:ext cx="8763000" cy="5257800"/>
          </a:xfrm>
        </p:spPr>
        <p:txBody>
          <a:bodyPr>
            <a:normAutofit/>
          </a:bodyPr>
          <a:lstStyle/>
          <a:p>
            <a:r>
              <a:rPr lang="en-US" sz="2000" dirty="0" smtClean="0">
                <a:solidFill>
                  <a:srgbClr val="FF0000"/>
                </a:solidFill>
              </a:rPr>
              <a:t>Resolution: GVCID mask approach will be used</a:t>
            </a:r>
          </a:p>
          <a:p>
            <a:r>
              <a:rPr lang="en-US" sz="2000" dirty="0" smtClean="0"/>
              <a:t>SLE </a:t>
            </a:r>
            <a:r>
              <a:rPr lang="en-US" sz="2000" dirty="0" smtClean="0"/>
              <a:t>FSP support only Telecommand packets: packet identification is specific to TC packets</a:t>
            </a:r>
          </a:p>
          <a:p>
            <a:pPr lvl="1"/>
            <a:r>
              <a:rPr lang="en-US" sz="1800" dirty="0" smtClean="0"/>
              <a:t>FSP-TRANSFER-DATA diagnostics:</a:t>
            </a:r>
          </a:p>
          <a:p>
            <a:pPr lvl="2"/>
            <a:r>
              <a:rPr lang="en-US" sz="1600" dirty="0" smtClean="0"/>
              <a:t>‘unsupported packet version’</a:t>
            </a:r>
          </a:p>
          <a:p>
            <a:pPr lvl="2"/>
            <a:r>
              <a:rPr lang="en-US" sz="1600" dirty="0" smtClean="0"/>
              <a:t>‘incorrect packet type’</a:t>
            </a:r>
          </a:p>
          <a:p>
            <a:pPr lvl="2"/>
            <a:r>
              <a:rPr lang="en-US" sz="1600" dirty="0" smtClean="0"/>
              <a:t>‘invalid packet </a:t>
            </a:r>
            <a:r>
              <a:rPr lang="en-US" sz="1600" dirty="0" err="1" smtClean="0"/>
              <a:t>apid</a:t>
            </a:r>
            <a:r>
              <a:rPr lang="en-US" sz="1600" dirty="0" smtClean="0"/>
              <a:t>’</a:t>
            </a:r>
          </a:p>
          <a:p>
            <a:r>
              <a:rPr lang="en-US" sz="2000" dirty="0" smtClean="0"/>
              <a:t>FF equivalent of FSP packet ID validation: each FF service instance shall validate that the frames it receives are for the designated VC</a:t>
            </a:r>
          </a:p>
          <a:p>
            <a:pPr lvl="1"/>
            <a:r>
              <a:rPr lang="en-US" sz="1800" dirty="0"/>
              <a:t>Proposal: have FF-service instance validate GVCID (TFVN:SCID:VCID) instead of only VCID</a:t>
            </a:r>
          </a:p>
          <a:p>
            <a:pPr lvl="2"/>
            <a:r>
              <a:rPr lang="en-US" sz="1600" dirty="0"/>
              <a:t>More complete </a:t>
            </a:r>
            <a:r>
              <a:rPr lang="en-US" sz="1600" dirty="0" smtClean="0"/>
              <a:t>validation</a:t>
            </a:r>
            <a:endParaRPr lang="en-US" dirty="0" smtClean="0"/>
          </a:p>
          <a:p>
            <a:pPr lvl="1"/>
            <a:r>
              <a:rPr lang="en-US" sz="1800" dirty="0" smtClean="0"/>
              <a:t>Issue: the different space data link protocols have different header structures. Does FF need to normatively call out all of the different SDLPs that are supported?</a:t>
            </a:r>
          </a:p>
          <a:p>
            <a:pPr lvl="2"/>
            <a:r>
              <a:rPr lang="en-US" sz="1600" dirty="0" smtClean="0"/>
              <a:t>Implies re-specification &amp; recoding whenever a new SDLP is added to the FF service</a:t>
            </a:r>
            <a:endParaRPr lang="en-US" sz="1600" dirty="0"/>
          </a:p>
          <a:p>
            <a:pPr lvl="2"/>
            <a:endParaRPr lang="en-US" sz="1600" dirty="0"/>
          </a:p>
          <a:p>
            <a:pPr lvl="2"/>
            <a:endParaRPr lang="en-US" sz="1800" dirty="0" smtClean="0"/>
          </a:p>
        </p:txBody>
      </p:sp>
    </p:spTree>
    <p:extLst>
      <p:ext uri="{BB962C8B-B14F-4D97-AF65-F5344CB8AC3E}">
        <p14:creationId xmlns:p14="http://schemas.microsoft.com/office/powerpoint/2010/main" val="224778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15</a:t>
            </a:fld>
            <a:endParaRPr lang="en-US"/>
          </a:p>
        </p:txBody>
      </p:sp>
      <p:sp>
        <p:nvSpPr>
          <p:cNvPr id="6" name="Title 1"/>
          <p:cNvSpPr>
            <a:spLocks noGrp="1"/>
          </p:cNvSpPr>
          <p:nvPr>
            <p:ph type="title"/>
          </p:nvPr>
        </p:nvSpPr>
        <p:spPr>
          <a:xfrm>
            <a:off x="0" y="304800"/>
            <a:ext cx="7162800" cy="566738"/>
          </a:xfrm>
        </p:spPr>
        <p:txBody>
          <a:bodyPr/>
          <a:lstStyle/>
          <a:p>
            <a:r>
              <a:rPr lang="en-US" sz="2400" dirty="0" smtClean="0"/>
              <a:t>Frame Identification Validation (2 of 2)</a:t>
            </a:r>
            <a:endParaRPr lang="en-US" sz="2400" dirty="0"/>
          </a:p>
        </p:txBody>
      </p:sp>
      <p:sp>
        <p:nvSpPr>
          <p:cNvPr id="7" name="Content Placeholder 2"/>
          <p:cNvSpPr>
            <a:spLocks noGrp="1"/>
          </p:cNvSpPr>
          <p:nvPr>
            <p:ph idx="1"/>
          </p:nvPr>
        </p:nvSpPr>
        <p:spPr>
          <a:xfrm>
            <a:off x="76200" y="1066800"/>
            <a:ext cx="8763000" cy="5410200"/>
          </a:xfrm>
        </p:spPr>
        <p:txBody>
          <a:bodyPr>
            <a:noAutofit/>
          </a:bodyPr>
          <a:lstStyle/>
          <a:p>
            <a:pPr lvl="1"/>
            <a:r>
              <a:rPr lang="en-US" sz="2400" dirty="0" smtClean="0"/>
              <a:t>Proposal: validate GVCIDs using a bit mask instead of explicitly calling out space data link protocols</a:t>
            </a:r>
          </a:p>
          <a:p>
            <a:pPr lvl="2"/>
            <a:r>
              <a:rPr lang="en-US" dirty="0" smtClean="0"/>
              <a:t>Extensible to new SDLPs: configurable parameter instead of complied code</a:t>
            </a:r>
          </a:p>
          <a:p>
            <a:pPr lvl="2"/>
            <a:r>
              <a:rPr lang="en-US" dirty="0" smtClean="0"/>
              <a:t>Normative definition of bit masks in Annex (or Magenta book?)</a:t>
            </a:r>
          </a:p>
          <a:p>
            <a:pPr lvl="2"/>
            <a:r>
              <a:rPr lang="en-US" dirty="0" smtClean="0"/>
              <a:t>4-octet address field, 4-octet mask works with Telecommand, AOS, and USDLP (also works for CADU)</a:t>
            </a:r>
          </a:p>
          <a:p>
            <a:pPr lvl="3"/>
            <a:r>
              <a:rPr lang="en-US" dirty="0" smtClean="0"/>
              <a:t>Telecommand: TFVN (2), [Flags &amp; Spare] (4), SCID (10), VCID (3)</a:t>
            </a:r>
          </a:p>
          <a:p>
            <a:pPr lvl="4"/>
            <a:r>
              <a:rPr lang="en-US" sz="1800" dirty="0" smtClean="0"/>
              <a:t>Mask: 11000011111111111110000000000000</a:t>
            </a:r>
          </a:p>
          <a:p>
            <a:pPr lvl="3"/>
            <a:r>
              <a:rPr lang="en-US" dirty="0" smtClean="0"/>
              <a:t>AOS: </a:t>
            </a:r>
            <a:r>
              <a:rPr lang="en-US" dirty="0"/>
              <a:t>TFVN (2), </a:t>
            </a:r>
            <a:r>
              <a:rPr lang="en-US" dirty="0" smtClean="0"/>
              <a:t>SCID (8), </a:t>
            </a:r>
            <a:r>
              <a:rPr lang="en-US" dirty="0"/>
              <a:t>VCID (6</a:t>
            </a:r>
            <a:r>
              <a:rPr lang="en-US" dirty="0" smtClean="0"/>
              <a:t>)</a:t>
            </a:r>
          </a:p>
          <a:p>
            <a:pPr lvl="4"/>
            <a:r>
              <a:rPr lang="en-US" sz="1800" dirty="0" smtClean="0"/>
              <a:t>Mask: 11111111111111110000000000000000</a:t>
            </a:r>
          </a:p>
          <a:p>
            <a:pPr lvl="3"/>
            <a:r>
              <a:rPr lang="en-US" dirty="0" smtClean="0"/>
              <a:t>USLDP: </a:t>
            </a:r>
            <a:r>
              <a:rPr lang="en-US" dirty="0"/>
              <a:t>TFVN </a:t>
            </a:r>
            <a:r>
              <a:rPr lang="en-US" dirty="0" smtClean="0"/>
              <a:t>(4), </a:t>
            </a:r>
            <a:r>
              <a:rPr lang="en-US" dirty="0"/>
              <a:t>SCID </a:t>
            </a:r>
            <a:r>
              <a:rPr lang="en-US" dirty="0" smtClean="0"/>
              <a:t>(16), [S/D] (1) VCID </a:t>
            </a:r>
            <a:r>
              <a:rPr lang="en-US" dirty="0"/>
              <a:t>(6</a:t>
            </a:r>
            <a:r>
              <a:rPr lang="en-US" dirty="0" smtClean="0"/>
              <a:t>)</a:t>
            </a:r>
          </a:p>
          <a:p>
            <a:pPr lvl="4"/>
            <a:r>
              <a:rPr lang="en-US" sz="1800" dirty="0" smtClean="0"/>
              <a:t>Mask: 11111111111111111111011111100000</a:t>
            </a:r>
          </a:p>
          <a:p>
            <a:pPr lvl="3"/>
            <a:r>
              <a:rPr lang="en-US" dirty="0" smtClean="0"/>
              <a:t>CADU: don’t care</a:t>
            </a:r>
          </a:p>
          <a:p>
            <a:pPr lvl="4"/>
            <a:r>
              <a:rPr lang="en-US" sz="1800" dirty="0"/>
              <a:t>Mask: </a:t>
            </a:r>
            <a:r>
              <a:rPr lang="en-US" sz="1800" dirty="0" smtClean="0"/>
              <a:t>00000000000000000000000000000000; Value: 00000000000000000000000000000000</a:t>
            </a:r>
            <a:endParaRPr lang="en-US" sz="2400" dirty="0"/>
          </a:p>
          <a:p>
            <a:pPr lvl="2"/>
            <a:endParaRPr lang="en-US" sz="1800" dirty="0"/>
          </a:p>
          <a:p>
            <a:pPr lvl="2"/>
            <a:endParaRPr lang="en-US" dirty="0" smtClean="0"/>
          </a:p>
        </p:txBody>
      </p:sp>
    </p:spTree>
    <p:extLst>
      <p:ext uri="{BB962C8B-B14F-4D97-AF65-F5344CB8AC3E}">
        <p14:creationId xmlns:p14="http://schemas.microsoft.com/office/powerpoint/2010/main" val="1819411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Autofit/>
          </a:bodyPr>
          <a:lstStyle/>
          <a:p>
            <a:r>
              <a:rPr lang="en-US" sz="1800" dirty="0" smtClean="0">
                <a:solidFill>
                  <a:srgbClr val="FF0000"/>
                </a:solidFill>
              </a:rPr>
              <a:t>Resolution: min &amp; max length values to be used in both procedures</a:t>
            </a:r>
          </a:p>
          <a:p>
            <a:r>
              <a:rPr lang="en-US" sz="1800" dirty="0" smtClean="0"/>
              <a:t>Should </a:t>
            </a:r>
            <a:r>
              <a:rPr lang="en-US" sz="1800" dirty="0" smtClean="0"/>
              <a:t>the </a:t>
            </a:r>
            <a:r>
              <a:rPr lang="en-US" sz="1800" dirty="0"/>
              <a:t>Sequence-Controlled Frame Data Processing </a:t>
            </a:r>
            <a:r>
              <a:rPr lang="en-US" sz="1800" dirty="0" smtClean="0"/>
              <a:t>procedure validate that incoming “frames” are a specified length or smaller?</a:t>
            </a:r>
          </a:p>
          <a:p>
            <a:r>
              <a:rPr lang="en-US" sz="1800" dirty="0" smtClean="0"/>
              <a:t>Should the </a:t>
            </a:r>
            <a:r>
              <a:rPr lang="en-US" sz="1800" dirty="0"/>
              <a:t>Buffered Frame Data Processing </a:t>
            </a:r>
            <a:r>
              <a:rPr lang="en-US" sz="1800" dirty="0" smtClean="0"/>
              <a:t>procedure </a:t>
            </a:r>
            <a:r>
              <a:rPr lang="en-US" sz="1800" dirty="0"/>
              <a:t>validate that incoming “frames” are a specified </a:t>
            </a:r>
            <a:r>
              <a:rPr lang="en-US" sz="1800" dirty="0" smtClean="0"/>
              <a:t>length, period?</a:t>
            </a:r>
          </a:p>
          <a:p>
            <a:r>
              <a:rPr lang="en-US" sz="1800" dirty="0" smtClean="0"/>
              <a:t>Consideration: these criteria match the current definition of asynchronous (variable length) and synchronous (fixed length) transfer frames, but will that necessarily always be so?</a:t>
            </a:r>
          </a:p>
          <a:p>
            <a:pPr lvl="1"/>
            <a:r>
              <a:rPr lang="en-US" sz="1800" dirty="0" smtClean="0"/>
              <a:t>Use of the sequence-controlled procedure does not necessarily imply variable length frames</a:t>
            </a:r>
          </a:p>
          <a:p>
            <a:pPr lvl="1"/>
            <a:r>
              <a:rPr lang="en-US" sz="1800" dirty="0" smtClean="0"/>
              <a:t>Use of the buffered procedure does not necessarily imply fixed-length frames</a:t>
            </a:r>
          </a:p>
          <a:p>
            <a:r>
              <a:rPr lang="en-US" sz="1800" dirty="0" smtClean="0"/>
              <a:t>We could “future proof” this aspect by having both procedures test against both a minimum length (possibly set to zero) and a maximum length</a:t>
            </a:r>
          </a:p>
          <a:p>
            <a:pPr lvl="1"/>
            <a:r>
              <a:rPr lang="en-US" sz="1800" dirty="0" smtClean="0"/>
              <a:t>For fixed-length frames both would be configured to the same value</a:t>
            </a:r>
          </a:p>
          <a:p>
            <a:pPr lvl="1"/>
            <a:r>
              <a:rPr lang="en-US" sz="1800" dirty="0" smtClean="0"/>
              <a:t>The first drafts of sections 4 (Sequence-Controlled Frame Data Processing) and 5 (Buffered Frame Data Processing) are written using the min and max limits as strawmen</a:t>
            </a:r>
            <a:endParaRPr lang="en-US" sz="1800" dirty="0"/>
          </a:p>
          <a:p>
            <a:endParaRPr lang="en-US" sz="1800" dirty="0"/>
          </a:p>
        </p:txBody>
      </p:sp>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16</a:t>
            </a:fld>
            <a:endParaRPr lang="en-US"/>
          </a:p>
        </p:txBody>
      </p:sp>
      <p:sp>
        <p:nvSpPr>
          <p:cNvPr id="5" name="Title 4"/>
          <p:cNvSpPr>
            <a:spLocks noGrp="1"/>
          </p:cNvSpPr>
          <p:nvPr>
            <p:ph type="title"/>
          </p:nvPr>
        </p:nvSpPr>
        <p:spPr>
          <a:xfrm>
            <a:off x="0" y="260350"/>
            <a:ext cx="7010400" cy="611188"/>
          </a:xfrm>
        </p:spPr>
        <p:txBody>
          <a:bodyPr/>
          <a:lstStyle/>
          <a:p>
            <a:r>
              <a:rPr lang="en-US" dirty="0" smtClean="0"/>
              <a:t>Frame Length Validation </a:t>
            </a:r>
            <a:endParaRPr lang="en-US" dirty="0"/>
          </a:p>
        </p:txBody>
      </p:sp>
    </p:spTree>
    <p:extLst>
      <p:ext uri="{BB962C8B-B14F-4D97-AF65-F5344CB8AC3E}">
        <p14:creationId xmlns:p14="http://schemas.microsoft.com/office/powerpoint/2010/main" val="4198687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normAutofit fontScale="85000" lnSpcReduction="10000"/>
          </a:bodyPr>
          <a:lstStyle/>
          <a:p>
            <a:r>
              <a:rPr lang="en-US" sz="1800" dirty="0" smtClean="0"/>
              <a:t>What should happen when a frame </a:t>
            </a:r>
            <a:r>
              <a:rPr lang="en-US" sz="1800" dirty="0"/>
              <a:t>is </a:t>
            </a:r>
            <a:r>
              <a:rPr lang="en-US" sz="1800" dirty="0" smtClean="0"/>
              <a:t>received with the wrong GVCID, or is too long or too short)?</a:t>
            </a:r>
          </a:p>
          <a:p>
            <a:pPr lvl="1"/>
            <a:r>
              <a:rPr lang="en-US" sz="1800" dirty="0" smtClean="0"/>
              <a:t>Sequence-Controlled DP uses the confirmed variant of PROCESS-DATA (P-D) operation, so it could reject and return a negative result with </a:t>
            </a:r>
            <a:r>
              <a:rPr lang="en-US" sz="1800" dirty="0"/>
              <a:t>(new extension) </a:t>
            </a:r>
            <a:r>
              <a:rPr lang="en-US" sz="1800" dirty="0" smtClean="0"/>
              <a:t>‘invalid GVCID’, frame too long’, or ‘frame too short’) diagnostic</a:t>
            </a:r>
          </a:p>
          <a:p>
            <a:pPr lvl="2"/>
            <a:r>
              <a:rPr lang="en-US" sz="1600" dirty="0" smtClean="0"/>
              <a:t>Or is it a deep-enough problem that it should trigger a PEER-ABORT?</a:t>
            </a:r>
          </a:p>
          <a:p>
            <a:pPr lvl="1"/>
            <a:r>
              <a:rPr lang="en-US" sz="1800" dirty="0" smtClean="0"/>
              <a:t>Buffered DP P-D operation is </a:t>
            </a:r>
            <a:r>
              <a:rPr lang="en-US" sz="1800" i="1" dirty="0" smtClean="0"/>
              <a:t>unconfirmed</a:t>
            </a:r>
            <a:r>
              <a:rPr lang="en-US" sz="1800" dirty="0" smtClean="0"/>
              <a:t>. Options are:</a:t>
            </a:r>
            <a:endParaRPr lang="en-US" sz="1800" i="1" dirty="0" smtClean="0"/>
          </a:p>
          <a:p>
            <a:pPr lvl="2"/>
            <a:r>
              <a:rPr lang="en-US" sz="1600" dirty="0" smtClean="0"/>
              <a:t>Discard and keep working (silent failure of invocation)</a:t>
            </a:r>
          </a:p>
          <a:p>
            <a:pPr lvl="2"/>
            <a:r>
              <a:rPr lang="en-US" sz="1600" dirty="0"/>
              <a:t>Change to the confirmed variant and include the ‘invalid GVCID’ </a:t>
            </a:r>
            <a:r>
              <a:rPr lang="en-US" sz="1600" dirty="0" smtClean="0"/>
              <a:t>diagnostic</a:t>
            </a:r>
          </a:p>
          <a:p>
            <a:pPr lvl="3"/>
            <a:r>
              <a:rPr lang="en-US" sz="1400" dirty="0" smtClean="0"/>
              <a:t>Side-effect: almost always will result in tons of unneeded positive result returns just to gracefully trap the (hopefully very rare) invalid GVCID or frame size</a:t>
            </a:r>
            <a:endParaRPr lang="en-US" sz="1400" dirty="0"/>
          </a:p>
          <a:p>
            <a:pPr lvl="2"/>
            <a:r>
              <a:rPr lang="en-US" sz="1600" dirty="0" smtClean="0"/>
              <a:t>PEER-ABORT with </a:t>
            </a:r>
            <a:r>
              <a:rPr lang="en-US" sz="1600" dirty="0"/>
              <a:t>diagnostic ‘invalid GVCID</a:t>
            </a:r>
            <a:r>
              <a:rPr lang="en-US" sz="1600" dirty="0" smtClean="0"/>
              <a:t>’, ‘frame too long’, or ‘frame too </a:t>
            </a:r>
            <a:r>
              <a:rPr lang="en-US" sz="1600" dirty="0" err="1" smtClean="0"/>
              <a:t>shortl</a:t>
            </a:r>
            <a:r>
              <a:rPr lang="en-US" sz="1600" dirty="0" smtClean="0"/>
              <a:t>’</a:t>
            </a:r>
          </a:p>
          <a:p>
            <a:pPr lvl="2"/>
            <a:r>
              <a:rPr lang="en-US" sz="1600" dirty="0" smtClean="0"/>
              <a:t>Discard P-D invocation, </a:t>
            </a:r>
            <a:r>
              <a:rPr lang="en-US" sz="1600" dirty="0"/>
              <a:t>NOTIFY ‘invalid GVCID’, ‘frame too </a:t>
            </a:r>
            <a:r>
              <a:rPr lang="en-US" sz="1600" dirty="0" smtClean="0"/>
              <a:t>long’, </a:t>
            </a:r>
            <a:r>
              <a:rPr lang="en-US" sz="1600" dirty="0"/>
              <a:t>or ‘frame too </a:t>
            </a:r>
            <a:r>
              <a:rPr lang="en-US" sz="1600" dirty="0" err="1" smtClean="0"/>
              <a:t>shortl</a:t>
            </a:r>
            <a:r>
              <a:rPr lang="en-US" sz="1600" dirty="0"/>
              <a:t>’</a:t>
            </a:r>
            <a:endParaRPr lang="en-US" sz="1600" dirty="0" smtClean="0"/>
          </a:p>
          <a:p>
            <a:pPr lvl="1"/>
            <a:r>
              <a:rPr lang="en-US" sz="1800" dirty="0" smtClean="0"/>
              <a:t>Do both procedures necessarily need to use the same approach: i.e., negative return or PEER-ABORT?</a:t>
            </a:r>
          </a:p>
          <a:p>
            <a:pPr lvl="2"/>
            <a:r>
              <a:rPr lang="en-US" sz="1600" dirty="0" smtClean="0"/>
              <a:t>Strawman SCFDP uses additional P-D diagnostics and BFDP uses additional PEER-ABORT negative result diagnostics to see how the two approaches would look</a:t>
            </a:r>
          </a:p>
          <a:p>
            <a:pPr lvl="3"/>
            <a:r>
              <a:rPr lang="en-US" sz="1400" dirty="0" smtClean="0"/>
              <a:t>Actual use of P-D diagnostics vs. PEER-ABORT vs. NOTIFY in either or both procedures is still subject to further analysis and discussion</a:t>
            </a:r>
          </a:p>
          <a:p>
            <a:pPr lvl="1"/>
            <a:r>
              <a:rPr lang="en-US" sz="1800" dirty="0" smtClean="0"/>
              <a:t>If a PEER-ABORT is triggered, what happens to any data that may still be in the Input Queue</a:t>
            </a:r>
            <a:r>
              <a:rPr lang="en-US" sz="1800" dirty="0" smtClean="0"/>
              <a:t>?</a:t>
            </a:r>
          </a:p>
          <a:p>
            <a:r>
              <a:rPr lang="en-US" sz="2000" dirty="0" smtClean="0">
                <a:solidFill>
                  <a:srgbClr val="FF0000"/>
                </a:solidFill>
              </a:rPr>
              <a:t>Resolution: (a) add diagnostics to SCDP PROCESS-DATA; (b) add notifications to BDP NOTIFY</a:t>
            </a:r>
            <a:endParaRPr lang="en-US" sz="2000" dirty="0" smtClean="0">
              <a:solidFill>
                <a:srgbClr val="FF0000"/>
              </a:solidFill>
            </a:endParaRPr>
          </a:p>
        </p:txBody>
      </p:sp>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17</a:t>
            </a:fld>
            <a:endParaRPr lang="en-US"/>
          </a:p>
        </p:txBody>
      </p:sp>
      <p:sp>
        <p:nvSpPr>
          <p:cNvPr id="5" name="Title 4"/>
          <p:cNvSpPr>
            <a:spLocks noGrp="1"/>
          </p:cNvSpPr>
          <p:nvPr>
            <p:ph type="title"/>
          </p:nvPr>
        </p:nvSpPr>
        <p:spPr/>
        <p:txBody>
          <a:bodyPr/>
          <a:lstStyle/>
          <a:p>
            <a:r>
              <a:rPr lang="en-US" dirty="0" smtClean="0"/>
              <a:t>Invalid Frame Handling</a:t>
            </a:r>
            <a:endParaRPr lang="en-US" dirty="0"/>
          </a:p>
        </p:txBody>
      </p:sp>
    </p:spTree>
    <p:extLst>
      <p:ext uri="{BB962C8B-B14F-4D97-AF65-F5344CB8AC3E}">
        <p14:creationId xmlns:p14="http://schemas.microsoft.com/office/powerpoint/2010/main" val="1552226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18</a:t>
            </a:fld>
            <a:endParaRPr lang="en-US"/>
          </a:p>
        </p:txBody>
      </p:sp>
      <p:sp>
        <p:nvSpPr>
          <p:cNvPr id="6" name="Title 1"/>
          <p:cNvSpPr>
            <a:spLocks noGrp="1"/>
          </p:cNvSpPr>
          <p:nvPr>
            <p:ph type="title"/>
          </p:nvPr>
        </p:nvSpPr>
        <p:spPr>
          <a:xfrm>
            <a:off x="0" y="260350"/>
            <a:ext cx="6227763" cy="611188"/>
          </a:xfrm>
        </p:spPr>
        <p:txBody>
          <a:bodyPr/>
          <a:lstStyle/>
          <a:p>
            <a:r>
              <a:rPr lang="en-US" sz="2400" dirty="0" smtClean="0"/>
              <a:t>VC Multiplexing (1 of 3)</a:t>
            </a:r>
            <a:endParaRPr lang="en-US" sz="2400" dirty="0"/>
          </a:p>
        </p:txBody>
      </p:sp>
      <p:sp>
        <p:nvSpPr>
          <p:cNvPr id="7" name="Content Placeholder 2"/>
          <p:cNvSpPr>
            <a:spLocks noGrp="1"/>
          </p:cNvSpPr>
          <p:nvPr>
            <p:ph idx="1"/>
          </p:nvPr>
        </p:nvSpPr>
        <p:spPr>
          <a:xfrm>
            <a:off x="141287" y="1208087"/>
            <a:ext cx="8726487" cy="5211763"/>
          </a:xfrm>
        </p:spPr>
        <p:txBody>
          <a:bodyPr>
            <a:normAutofit fontScale="85000" lnSpcReduction="10000"/>
          </a:bodyPr>
          <a:lstStyle/>
          <a:p>
            <a:r>
              <a:rPr lang="en-US" sz="2000" dirty="0" smtClean="0">
                <a:solidFill>
                  <a:srgbClr val="FF0000"/>
                </a:solidFill>
              </a:rPr>
              <a:t>Resolution</a:t>
            </a:r>
          </a:p>
          <a:p>
            <a:pPr lvl="1"/>
            <a:r>
              <a:rPr lang="en-US" sz="1800" dirty="0" smtClean="0">
                <a:solidFill>
                  <a:srgbClr val="FF0000"/>
                </a:solidFill>
              </a:rPr>
              <a:t>Retain the 3 mux schemes at both the VC and MC Mux layers</a:t>
            </a:r>
          </a:p>
          <a:p>
            <a:pPr lvl="1"/>
            <a:r>
              <a:rPr lang="en-US" sz="1800" dirty="0" smtClean="0">
                <a:solidFill>
                  <a:srgbClr val="FF0000"/>
                </a:solidFill>
                <a:latin typeface="Courier New" panose="02070309020205020404" pitchFamily="49" charset="0"/>
                <a:cs typeface="Courier New" panose="02070309020205020404" pitchFamily="49" charset="0"/>
              </a:rPr>
              <a:t>latest-processing-start-time</a:t>
            </a:r>
            <a:r>
              <a:rPr lang="en-US" sz="1800" dirty="0" smtClean="0">
                <a:solidFill>
                  <a:srgbClr val="FF0000"/>
                </a:solidFill>
              </a:rPr>
              <a:t> is when frame is released from the Input Queue</a:t>
            </a:r>
          </a:p>
          <a:p>
            <a:pPr lvl="1"/>
            <a:r>
              <a:rPr lang="en-US" sz="1800" dirty="0" smtClean="0">
                <a:solidFill>
                  <a:srgbClr val="FF0000"/>
                </a:solidFill>
              </a:rPr>
              <a:t>Add Note that the radiation time is not deterministically related to the processing start time, and that users should take that into account if they set this parameter value</a:t>
            </a:r>
          </a:p>
          <a:p>
            <a:pPr lvl="1"/>
            <a:r>
              <a:rPr lang="en-US" sz="1800" dirty="0" smtClean="0">
                <a:solidFill>
                  <a:srgbClr val="FF0000"/>
                </a:solidFill>
              </a:rPr>
              <a:t>W. Hell will look into this further, and the results may have an effect</a:t>
            </a:r>
          </a:p>
          <a:p>
            <a:r>
              <a:rPr lang="en-US" sz="2000" dirty="0" smtClean="0"/>
              <a:t>Current </a:t>
            </a:r>
            <a:r>
              <a:rPr lang="en-US" sz="2000" dirty="0" smtClean="0"/>
              <a:t>concept: FF will use the same VC multiplexing schemes as SLE Forward Space Packet</a:t>
            </a:r>
          </a:p>
          <a:p>
            <a:pPr lvl="1"/>
            <a:r>
              <a:rPr lang="en-US" sz="1800" dirty="0" smtClean="0"/>
              <a:t>FIFO</a:t>
            </a:r>
          </a:p>
          <a:p>
            <a:pPr lvl="1"/>
            <a:r>
              <a:rPr lang="en-US" sz="1800" dirty="0" smtClean="0"/>
              <a:t>Absolute priority</a:t>
            </a:r>
          </a:p>
          <a:p>
            <a:pPr lvl="1"/>
            <a:r>
              <a:rPr lang="en-US" sz="1800" dirty="0" smtClean="0"/>
              <a:t>Polling vector</a:t>
            </a:r>
          </a:p>
          <a:p>
            <a:r>
              <a:rPr lang="en-US" sz="2000" dirty="0"/>
              <a:t>The SDLP specs define multiplexing as occurring at both the VC level and at the MC </a:t>
            </a:r>
            <a:r>
              <a:rPr lang="en-US" sz="2000" dirty="0" smtClean="0"/>
              <a:t>level</a:t>
            </a:r>
          </a:p>
          <a:p>
            <a:pPr lvl="1"/>
            <a:r>
              <a:rPr lang="en-US" sz="1800" dirty="0" smtClean="0"/>
              <a:t>SDLP specs defer </a:t>
            </a:r>
            <a:r>
              <a:rPr lang="en-US" sz="1800" dirty="0" err="1" smtClean="0"/>
              <a:t>muxing</a:t>
            </a:r>
            <a:r>
              <a:rPr lang="en-US" sz="1800" dirty="0" smtClean="0"/>
              <a:t> scheme to “project organizations”</a:t>
            </a:r>
          </a:p>
          <a:p>
            <a:pPr lvl="2"/>
            <a:r>
              <a:rPr lang="en-US" sz="1600" dirty="0" smtClean="0"/>
              <a:t>FSP defined the aforementioned set of schemes for the VC level</a:t>
            </a:r>
          </a:p>
          <a:p>
            <a:r>
              <a:rPr lang="en-US" sz="2000" dirty="0" smtClean="0"/>
              <a:t>How will FF-CSTS deal with MC-level </a:t>
            </a:r>
            <a:r>
              <a:rPr lang="en-US" sz="2000" dirty="0" err="1" smtClean="0"/>
              <a:t>muxing</a:t>
            </a:r>
            <a:r>
              <a:rPr lang="en-US" sz="2000" dirty="0" smtClean="0"/>
              <a:t> schemes?</a:t>
            </a:r>
          </a:p>
          <a:p>
            <a:pPr lvl="1"/>
            <a:r>
              <a:rPr lang="en-US" sz="1800" dirty="0" smtClean="0"/>
              <a:t>Ignore it (e.g., always FIFO)?</a:t>
            </a:r>
          </a:p>
          <a:p>
            <a:pPr lvl="1"/>
            <a:r>
              <a:rPr lang="en-US" sz="1800" dirty="0" smtClean="0"/>
              <a:t>Create a second tier of </a:t>
            </a:r>
            <a:r>
              <a:rPr lang="en-US" sz="1800" dirty="0" err="1" smtClean="0"/>
              <a:t>muxing</a:t>
            </a:r>
            <a:r>
              <a:rPr lang="en-US" sz="1800" dirty="0" smtClean="0"/>
              <a:t> schemes?</a:t>
            </a:r>
          </a:p>
          <a:p>
            <a:pPr lvl="1"/>
            <a:r>
              <a:rPr lang="en-US" sz="1800" dirty="0" smtClean="0"/>
              <a:t>J. Pietras proposed using a singe-level </a:t>
            </a:r>
            <a:r>
              <a:rPr lang="en-US" sz="1800" dirty="0" err="1" smtClean="0"/>
              <a:t>muxing</a:t>
            </a:r>
            <a:r>
              <a:rPr lang="en-US" sz="1800" dirty="0" smtClean="0"/>
              <a:t> scheme based on GCVID, not merely VCID</a:t>
            </a:r>
          </a:p>
        </p:txBody>
      </p:sp>
    </p:spTree>
    <p:extLst>
      <p:ext uri="{BB962C8B-B14F-4D97-AF65-F5344CB8AC3E}">
        <p14:creationId xmlns:p14="http://schemas.microsoft.com/office/powerpoint/2010/main" val="3999541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19</a:t>
            </a:fld>
            <a:endParaRPr lang="en-US"/>
          </a:p>
        </p:txBody>
      </p:sp>
      <p:sp>
        <p:nvSpPr>
          <p:cNvPr id="6" name="Content Placeholder 2"/>
          <p:cNvSpPr>
            <a:spLocks noGrp="1"/>
          </p:cNvSpPr>
          <p:nvPr>
            <p:ph idx="1"/>
          </p:nvPr>
        </p:nvSpPr>
        <p:spPr>
          <a:xfrm>
            <a:off x="228600" y="1295400"/>
            <a:ext cx="8383587" cy="5181600"/>
          </a:xfrm>
        </p:spPr>
        <p:txBody>
          <a:bodyPr>
            <a:normAutofit/>
          </a:bodyPr>
          <a:lstStyle/>
          <a:p>
            <a:r>
              <a:rPr lang="en-US" sz="2000" dirty="0" smtClean="0"/>
              <a:t>At the 28 September 2017 CSTS WebEx, W. Hell expressed concern that the proposed single-level </a:t>
            </a:r>
            <a:r>
              <a:rPr lang="en-US" sz="2000" dirty="0" err="1" smtClean="0"/>
              <a:t>muxing</a:t>
            </a:r>
            <a:r>
              <a:rPr lang="en-US" sz="2000" dirty="0" smtClean="0"/>
              <a:t> scheme based on GVCID might not provide the same capabilities as the two-level approach</a:t>
            </a:r>
          </a:p>
          <a:p>
            <a:pPr lvl="1"/>
            <a:r>
              <a:rPr lang="en-US" sz="1800" dirty="0" smtClean="0"/>
              <a:t>J. Pietras expressed his belief at the time that it would cover the same set of possibilities, but upon further consideration it is not true in general: it holds for the case of 2-level </a:t>
            </a:r>
            <a:r>
              <a:rPr lang="en-US" sz="1800" dirty="0" err="1" smtClean="0"/>
              <a:t>muxing</a:t>
            </a:r>
            <a:r>
              <a:rPr lang="en-US" sz="1800" dirty="0" smtClean="0"/>
              <a:t> with priority schemes at both the VC and MC layers, but </a:t>
            </a:r>
            <a:r>
              <a:rPr lang="en-US" sz="1800" b="1" dirty="0" smtClean="0"/>
              <a:t>not</a:t>
            </a:r>
            <a:r>
              <a:rPr lang="en-US" sz="1800" dirty="0" smtClean="0"/>
              <a:t> </a:t>
            </a:r>
            <a:r>
              <a:rPr lang="en-US" sz="1800" i="1" dirty="0" smtClean="0"/>
              <a:t>when the </a:t>
            </a:r>
            <a:r>
              <a:rPr lang="en-US" sz="1800" i="1" dirty="0" err="1" smtClean="0"/>
              <a:t>muxing</a:t>
            </a:r>
            <a:r>
              <a:rPr lang="en-US" sz="1800" i="1" dirty="0" smtClean="0"/>
              <a:t> schemes are different at the two layers</a:t>
            </a:r>
          </a:p>
          <a:p>
            <a:r>
              <a:rPr lang="en-US" sz="2000" dirty="0" smtClean="0"/>
              <a:t>For now at least, the two-level approach will be assumed, with the same 3 </a:t>
            </a:r>
            <a:r>
              <a:rPr lang="en-US" sz="2000" dirty="0" err="1" smtClean="0"/>
              <a:t>muxing</a:t>
            </a:r>
            <a:r>
              <a:rPr lang="en-US" sz="2000" dirty="0" smtClean="0"/>
              <a:t> schemes available for MC </a:t>
            </a:r>
            <a:r>
              <a:rPr lang="en-US" sz="2000" dirty="0" err="1" smtClean="0"/>
              <a:t>muxing</a:t>
            </a:r>
            <a:endParaRPr lang="en-US" sz="2000" dirty="0" smtClean="0"/>
          </a:p>
          <a:p>
            <a:r>
              <a:rPr lang="en-US" sz="2000" dirty="0" smtClean="0"/>
              <a:t>Lingering concern: does having different </a:t>
            </a:r>
            <a:r>
              <a:rPr lang="en-US" sz="2000" dirty="0" err="1" smtClean="0"/>
              <a:t>muxing</a:t>
            </a:r>
            <a:r>
              <a:rPr lang="en-US" sz="2000" dirty="0" smtClean="0"/>
              <a:t> schemes at the VC and MC layers give the Mission the level of control that it might need?</a:t>
            </a:r>
          </a:p>
          <a:p>
            <a:pPr lvl="1"/>
            <a:r>
              <a:rPr lang="en-US" sz="1800" dirty="0" smtClean="0"/>
              <a:t>A combination of two-tiered multiplexing plus GVCID multiplexing in the MC Mux would provide the ability to deterministically control the </a:t>
            </a:r>
            <a:r>
              <a:rPr lang="en-US" sz="1800" dirty="0" err="1" smtClean="0"/>
              <a:t>muxing</a:t>
            </a:r>
            <a:r>
              <a:rPr lang="en-US" sz="1800" dirty="0" smtClean="0"/>
              <a:t> across all GVCID combinations</a:t>
            </a:r>
          </a:p>
        </p:txBody>
      </p:sp>
      <p:sp>
        <p:nvSpPr>
          <p:cNvPr id="8" name="Title 1"/>
          <p:cNvSpPr>
            <a:spLocks noGrp="1"/>
          </p:cNvSpPr>
          <p:nvPr>
            <p:ph type="title"/>
          </p:nvPr>
        </p:nvSpPr>
        <p:spPr>
          <a:xfrm>
            <a:off x="0" y="260350"/>
            <a:ext cx="6227763" cy="611188"/>
          </a:xfrm>
        </p:spPr>
        <p:txBody>
          <a:bodyPr/>
          <a:lstStyle/>
          <a:p>
            <a:r>
              <a:rPr lang="en-US" sz="2400" dirty="0" smtClean="0"/>
              <a:t>VC Multiplexing (2 of 3)</a:t>
            </a:r>
            <a:endParaRPr lang="en-US" sz="2400" dirty="0"/>
          </a:p>
        </p:txBody>
      </p:sp>
    </p:spTree>
    <p:extLst>
      <p:ext uri="{BB962C8B-B14F-4D97-AF65-F5344CB8AC3E}">
        <p14:creationId xmlns:p14="http://schemas.microsoft.com/office/powerpoint/2010/main" val="3235986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solidFill>
                  <a:schemeClr val="tx1"/>
                </a:solidFill>
              </a:rPr>
              <a:t>FF Discussion Items - 13 November 2017</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D18D86FC-18BC-4C4A-86F1-112EC0AD21EB}" type="slidenum">
              <a:rPr lang="en-US" smtClean="0"/>
              <a:t>2</a:t>
            </a:fld>
            <a:endParaRPr lang="en-US"/>
          </a:p>
        </p:txBody>
      </p:sp>
      <p:sp>
        <p:nvSpPr>
          <p:cNvPr id="6" name="Title 1"/>
          <p:cNvSpPr>
            <a:spLocks noGrp="1"/>
          </p:cNvSpPr>
          <p:nvPr>
            <p:ph type="title"/>
          </p:nvPr>
        </p:nvSpPr>
        <p:spPr>
          <a:xfrm>
            <a:off x="0" y="260350"/>
            <a:ext cx="6227763" cy="611188"/>
          </a:xfrm>
        </p:spPr>
        <p:txBody>
          <a:bodyPr/>
          <a:lstStyle/>
          <a:p>
            <a:r>
              <a:rPr lang="en-US" sz="2400" dirty="0" smtClean="0"/>
              <a:t>Discussion Items</a:t>
            </a:r>
            <a:endParaRPr lang="en-US" sz="2400" dirty="0"/>
          </a:p>
        </p:txBody>
      </p:sp>
      <p:sp>
        <p:nvSpPr>
          <p:cNvPr id="7" name="Content Placeholder 2"/>
          <p:cNvSpPr>
            <a:spLocks noGrp="1"/>
          </p:cNvSpPr>
          <p:nvPr>
            <p:ph idx="1"/>
          </p:nvPr>
        </p:nvSpPr>
        <p:spPr>
          <a:xfrm>
            <a:off x="304800" y="1295400"/>
            <a:ext cx="8097837" cy="5105400"/>
          </a:xfrm>
        </p:spPr>
        <p:txBody>
          <a:bodyPr>
            <a:normAutofit fontScale="85000" lnSpcReduction="10000"/>
          </a:bodyPr>
          <a:lstStyle/>
          <a:p>
            <a:r>
              <a:rPr lang="en-US" sz="2000" dirty="0" smtClean="0"/>
              <a:t>Significance </a:t>
            </a:r>
            <a:r>
              <a:rPr lang="en-US" sz="2000" dirty="0"/>
              <a:t>of ‘processing successful’ </a:t>
            </a:r>
            <a:r>
              <a:rPr lang="en-US" sz="2000" dirty="0" smtClean="0">
                <a:solidFill>
                  <a:srgbClr val="FF0000"/>
                </a:solidFill>
              </a:rPr>
              <a:t>(2017Fall Workshop status update)</a:t>
            </a:r>
            <a:endParaRPr lang="en-US" sz="2000" dirty="0">
              <a:solidFill>
                <a:srgbClr val="FF0000"/>
              </a:solidFill>
            </a:endParaRPr>
          </a:p>
          <a:p>
            <a:r>
              <a:rPr lang="en-US" sz="2000" dirty="0" smtClean="0">
                <a:solidFill>
                  <a:srgbClr val="FF0000"/>
                </a:solidFill>
              </a:rPr>
              <a:t>Applicable subset of TM Sync and Channel Encoding functions</a:t>
            </a:r>
            <a:endParaRPr lang="en-US" sz="2000" dirty="0"/>
          </a:p>
          <a:p>
            <a:pPr marL="342900" lvl="1" indent="-342900">
              <a:buFont typeface="Arial" panose="020B0604020202020204" pitchFamily="34" charset="0"/>
              <a:buChar char="•"/>
            </a:pPr>
            <a:r>
              <a:rPr lang="en-US" sz="2100" dirty="0"/>
              <a:t>User reconfiguration of dynamically-modifiable procedure configuration </a:t>
            </a:r>
            <a:r>
              <a:rPr lang="en-US" sz="2100" dirty="0" smtClean="0"/>
              <a:t>parameters </a:t>
            </a:r>
            <a:r>
              <a:rPr lang="en-US" sz="2100" dirty="0" smtClean="0">
                <a:solidFill>
                  <a:srgbClr val="FF0000"/>
                </a:solidFill>
              </a:rPr>
              <a:t>(2017 Fall Workshop status update)</a:t>
            </a:r>
            <a:endParaRPr lang="en-US" sz="2100" dirty="0">
              <a:solidFill>
                <a:srgbClr val="FF0000"/>
              </a:solidFill>
            </a:endParaRPr>
          </a:p>
          <a:p>
            <a:r>
              <a:rPr lang="en-US" sz="2000" dirty="0" smtClean="0"/>
              <a:t>Throw </a:t>
            </a:r>
            <a:r>
              <a:rPr lang="en-US" sz="2000" dirty="0" smtClean="0"/>
              <a:t>Event </a:t>
            </a:r>
            <a:r>
              <a:rPr lang="en-US" sz="2000" dirty="0" smtClean="0"/>
              <a:t>procedure </a:t>
            </a:r>
            <a:r>
              <a:rPr lang="en-US" sz="2000" dirty="0" smtClean="0">
                <a:solidFill>
                  <a:srgbClr val="FF0000"/>
                </a:solidFill>
              </a:rPr>
              <a:t>(2017 Fall Workshop status update)</a:t>
            </a:r>
            <a:endParaRPr lang="en-US" sz="2000" dirty="0"/>
          </a:p>
          <a:p>
            <a:r>
              <a:rPr lang="en-US" sz="2000" dirty="0" smtClean="0"/>
              <a:t>Discussion Item Resolutions</a:t>
            </a:r>
          </a:p>
          <a:p>
            <a:pPr lvl="1"/>
            <a:r>
              <a:rPr lang="en-US" sz="1800" kern="0" dirty="0"/>
              <a:t>Ability to </a:t>
            </a:r>
            <a:r>
              <a:rPr lang="en-US" sz="1800" kern="0" dirty="0" smtClean="0"/>
              <a:t>extend </a:t>
            </a:r>
            <a:r>
              <a:rPr lang="en-US" sz="1800" kern="0" dirty="0"/>
              <a:t>a CSTS </a:t>
            </a:r>
            <a:r>
              <a:rPr lang="en-US" sz="1800" kern="0" dirty="0" smtClean="0"/>
              <a:t>specification beyond </a:t>
            </a:r>
            <a:r>
              <a:rPr lang="en-US" sz="1800" kern="0" dirty="0"/>
              <a:t>the </a:t>
            </a:r>
            <a:r>
              <a:rPr lang="en-US" sz="1800" kern="0" dirty="0" smtClean="0"/>
              <a:t>provisions </a:t>
            </a:r>
            <a:r>
              <a:rPr lang="en-US" sz="1800" kern="0" dirty="0"/>
              <a:t>of the </a:t>
            </a:r>
            <a:r>
              <a:rPr lang="en-US" sz="1800" i="1" kern="0" dirty="0"/>
              <a:t>Guidelines</a:t>
            </a:r>
          </a:p>
          <a:p>
            <a:pPr lvl="1"/>
            <a:r>
              <a:rPr lang="en-US" sz="1800" dirty="0"/>
              <a:t>Specification of the prime procedure </a:t>
            </a:r>
            <a:r>
              <a:rPr lang="en-US" sz="1800" dirty="0" smtClean="0"/>
              <a:t>type(s)</a:t>
            </a:r>
          </a:p>
          <a:p>
            <a:pPr lvl="1"/>
            <a:r>
              <a:rPr lang="en-US" sz="1800" dirty="0"/>
              <a:t>Normative dependency on Guidelines</a:t>
            </a:r>
          </a:p>
          <a:p>
            <a:pPr lvl="1"/>
            <a:r>
              <a:rPr lang="en-US" sz="1800" dirty="0"/>
              <a:t>Frame identification validation </a:t>
            </a:r>
          </a:p>
          <a:p>
            <a:pPr lvl="1"/>
            <a:r>
              <a:rPr lang="en-US" sz="1800" dirty="0"/>
              <a:t>Frame length validation</a:t>
            </a:r>
          </a:p>
          <a:p>
            <a:pPr lvl="1"/>
            <a:r>
              <a:rPr lang="en-US" sz="1800" dirty="0"/>
              <a:t>Invalid frame handling</a:t>
            </a:r>
          </a:p>
          <a:p>
            <a:pPr lvl="1"/>
            <a:r>
              <a:rPr lang="en-US" sz="1800" dirty="0"/>
              <a:t>VC multiplexing</a:t>
            </a:r>
          </a:p>
          <a:p>
            <a:pPr lvl="1"/>
            <a:r>
              <a:rPr lang="en-US" sz="1800" dirty="0"/>
              <a:t>Access to underlying production process monitored parameters &amp; notifiable events</a:t>
            </a:r>
          </a:p>
          <a:p>
            <a:pPr lvl="1"/>
            <a:r>
              <a:rPr lang="en-US" sz="1800" dirty="0"/>
              <a:t>Specification of production processing</a:t>
            </a:r>
          </a:p>
          <a:p>
            <a:pPr lvl="1"/>
            <a:r>
              <a:rPr lang="en-US" sz="1800" dirty="0"/>
              <a:t>Allocation of Idle CADU </a:t>
            </a:r>
            <a:r>
              <a:rPr lang="en-US" sz="1800" dirty="0" smtClean="0"/>
              <a:t>generation</a:t>
            </a:r>
          </a:p>
          <a:p>
            <a:pPr lvl="1"/>
            <a:r>
              <a:rPr lang="en-US" sz="1800" dirty="0" smtClean="0"/>
              <a:t>Scope of Throw Event Procedure</a:t>
            </a:r>
          </a:p>
          <a:p>
            <a:pPr lvl="1"/>
            <a:r>
              <a:rPr lang="en-US" sz="1800" dirty="0"/>
              <a:t>Extension or refinement of Behavior (Guidelines </a:t>
            </a:r>
            <a:r>
              <a:rPr lang="en-US" sz="1800" dirty="0" smtClean="0"/>
              <a:t>issue)</a:t>
            </a:r>
            <a:endParaRPr lang="en-US" sz="1800" dirty="0"/>
          </a:p>
        </p:txBody>
      </p:sp>
    </p:spTree>
    <p:extLst>
      <p:ext uri="{BB962C8B-B14F-4D97-AF65-F5344CB8AC3E}">
        <p14:creationId xmlns:p14="http://schemas.microsoft.com/office/powerpoint/2010/main" val="4116078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fontScale="92500" lnSpcReduction="20000"/>
          </a:bodyPr>
          <a:lstStyle/>
          <a:p>
            <a:r>
              <a:rPr lang="en-US" sz="2000" dirty="0"/>
              <a:t>How much </a:t>
            </a:r>
            <a:r>
              <a:rPr lang="en-US" sz="2000" dirty="0" smtClean="0"/>
              <a:t>do </a:t>
            </a:r>
            <a:r>
              <a:rPr lang="en-US" sz="2000" dirty="0"/>
              <a:t>the underlying </a:t>
            </a:r>
            <a:r>
              <a:rPr lang="en-US" sz="2000" dirty="0" err="1"/>
              <a:t>muxing</a:t>
            </a:r>
            <a:r>
              <a:rPr lang="en-US" sz="2000" dirty="0"/>
              <a:t> </a:t>
            </a:r>
            <a:r>
              <a:rPr lang="en-US" sz="2000" u="sng" dirty="0" smtClean="0"/>
              <a:t>schemes</a:t>
            </a:r>
            <a:r>
              <a:rPr lang="en-US" sz="2000" dirty="0" smtClean="0"/>
              <a:t> </a:t>
            </a:r>
            <a:r>
              <a:rPr lang="en-US" sz="2000" dirty="0"/>
              <a:t>affect the FF transfer service?</a:t>
            </a:r>
          </a:p>
          <a:p>
            <a:pPr lvl="1"/>
            <a:r>
              <a:rPr lang="en-US" sz="1800" dirty="0"/>
              <a:t>Properly speaking, </a:t>
            </a:r>
            <a:r>
              <a:rPr lang="en-US" sz="1800" dirty="0" smtClean="0"/>
              <a:t>the schemes are </a:t>
            </a:r>
            <a:r>
              <a:rPr lang="en-US" sz="1800" dirty="0"/>
              <a:t>a function of the service production and </a:t>
            </a:r>
            <a:r>
              <a:rPr lang="en-US" sz="1800" dirty="0" smtClean="0"/>
              <a:t>have </a:t>
            </a:r>
            <a:r>
              <a:rPr lang="en-US" sz="1800" dirty="0"/>
              <a:t>no effect on the performance of the transfer service </a:t>
            </a:r>
            <a:r>
              <a:rPr lang="en-US" sz="1800" dirty="0" smtClean="0"/>
              <a:t>itself</a:t>
            </a:r>
          </a:p>
          <a:p>
            <a:r>
              <a:rPr lang="en-US" sz="2000" dirty="0" smtClean="0"/>
              <a:t>Do the multiplexers affect the criteria for considering a frame to have been “released” from the Input Queue?</a:t>
            </a:r>
          </a:p>
          <a:p>
            <a:pPr lvl="1"/>
            <a:r>
              <a:rPr lang="en-US" sz="1800" dirty="0" smtClean="0"/>
              <a:t>VC Mux may be ready to release a frame to MC Mux, but MC Mux may not be ready to accept it (e.g., due to frames from higher-priority Master Channel)?</a:t>
            </a:r>
          </a:p>
          <a:p>
            <a:pPr lvl="2"/>
            <a:r>
              <a:rPr lang="en-US" sz="1600" dirty="0" smtClean="0"/>
              <a:t>Does the VC Mux take the frame from the FF Input Queue ASAP and store it in its own internal queue (whether or not the frame can actually be </a:t>
            </a:r>
            <a:r>
              <a:rPr lang="en-US" sz="1600" dirty="0" err="1" smtClean="0"/>
              <a:t>muxed</a:t>
            </a:r>
            <a:r>
              <a:rPr lang="en-US" sz="1600" dirty="0" smtClean="0"/>
              <a:t> immediately into the MC ), </a:t>
            </a:r>
          </a:p>
          <a:p>
            <a:pPr lvl="2"/>
            <a:r>
              <a:rPr lang="en-US" sz="1600" dirty="0" smtClean="0"/>
              <a:t>Does </a:t>
            </a:r>
            <a:r>
              <a:rPr lang="en-US" sz="1600" dirty="0"/>
              <a:t>the VC Mux take the frame from the FF Input Queue </a:t>
            </a:r>
            <a:r>
              <a:rPr lang="en-US" sz="1600" dirty="0" smtClean="0"/>
              <a:t>when that FF instance’s VC “window” opens into the parent MC frame stream (whether </a:t>
            </a:r>
            <a:r>
              <a:rPr lang="en-US" sz="1600" dirty="0"/>
              <a:t>or not </a:t>
            </a:r>
            <a:r>
              <a:rPr lang="en-US" sz="1600" dirty="0" smtClean="0"/>
              <a:t>that MC actually has the “window” into the physical channel symbol stream, possible causing the frame to be queued by the MC Mux), </a:t>
            </a:r>
            <a:r>
              <a:rPr lang="en-US" sz="1600" dirty="0"/>
              <a:t>or</a:t>
            </a:r>
          </a:p>
          <a:p>
            <a:pPr lvl="2"/>
            <a:r>
              <a:rPr lang="en-US" sz="1600" dirty="0" smtClean="0"/>
              <a:t>Do the combined VC and MC </a:t>
            </a:r>
            <a:r>
              <a:rPr lang="en-US" sz="1600" dirty="0" err="1" smtClean="0"/>
              <a:t>Muxes</a:t>
            </a:r>
            <a:r>
              <a:rPr lang="en-US" sz="1600" dirty="0" smtClean="0"/>
              <a:t> wait until a “path is clear” to the forward link symbol stream before pulling the frame from the Input Queue</a:t>
            </a:r>
          </a:p>
          <a:p>
            <a:pPr lvl="1"/>
            <a:r>
              <a:rPr lang="en-US" sz="1800" dirty="0" smtClean="0"/>
              <a:t>Interpretation/implementation affect the effective meaning of</a:t>
            </a:r>
          </a:p>
          <a:p>
            <a:pPr lvl="2"/>
            <a:r>
              <a:rPr lang="en-US" sz="1600" dirty="0" smtClean="0"/>
              <a:t>Timely transfer mode for BFDP</a:t>
            </a:r>
          </a:p>
          <a:p>
            <a:pPr lvl="2"/>
            <a:r>
              <a:rPr lang="en-US" sz="1600" dirty="0" smtClean="0">
                <a:latin typeface="Courier New" panose="02070309020205020404" pitchFamily="49" charset="0"/>
                <a:cs typeface="Courier New" panose="02070309020205020404" pitchFamily="49" charset="0"/>
              </a:rPr>
              <a:t>latest-data-processing-start-time</a:t>
            </a:r>
            <a:r>
              <a:rPr lang="en-US" sz="1600" dirty="0" smtClean="0"/>
              <a:t> parameter for SCFDP</a:t>
            </a:r>
          </a:p>
          <a:p>
            <a:pPr lvl="1"/>
            <a:r>
              <a:rPr lang="en-US" sz="1800" dirty="0" smtClean="0"/>
              <a:t>Related to the interpretation of ‘processing successful’</a:t>
            </a:r>
          </a:p>
          <a:p>
            <a:pPr marL="457200" lvl="1" indent="0">
              <a:buNone/>
            </a:pPr>
            <a:endParaRPr lang="en-US" sz="1800" dirty="0"/>
          </a:p>
        </p:txBody>
      </p:sp>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20</a:t>
            </a:fld>
            <a:endParaRPr lang="en-US"/>
          </a:p>
        </p:txBody>
      </p:sp>
      <p:sp>
        <p:nvSpPr>
          <p:cNvPr id="5" name="Title 4"/>
          <p:cNvSpPr>
            <a:spLocks noGrp="1"/>
          </p:cNvSpPr>
          <p:nvPr>
            <p:ph type="title"/>
          </p:nvPr>
        </p:nvSpPr>
        <p:spPr/>
        <p:txBody>
          <a:bodyPr/>
          <a:lstStyle/>
          <a:p>
            <a:r>
              <a:rPr lang="en-US" dirty="0"/>
              <a:t>VC Multiplexing </a:t>
            </a:r>
            <a:r>
              <a:rPr lang="en-US" dirty="0" smtClean="0"/>
              <a:t>(3 </a:t>
            </a:r>
            <a:r>
              <a:rPr lang="en-US" dirty="0"/>
              <a:t>of </a:t>
            </a:r>
            <a:r>
              <a:rPr lang="en-US" dirty="0" smtClean="0"/>
              <a:t>3)</a:t>
            </a:r>
            <a:endParaRPr lang="en-US" dirty="0"/>
          </a:p>
        </p:txBody>
      </p:sp>
    </p:spTree>
    <p:extLst>
      <p:ext uri="{BB962C8B-B14F-4D97-AF65-F5344CB8AC3E}">
        <p14:creationId xmlns:p14="http://schemas.microsoft.com/office/powerpoint/2010/main" val="3764241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21</a:t>
            </a:fld>
            <a:endParaRPr lang="en-US"/>
          </a:p>
        </p:txBody>
      </p:sp>
      <p:sp>
        <p:nvSpPr>
          <p:cNvPr id="6" name="Title 1"/>
          <p:cNvSpPr>
            <a:spLocks noGrp="1"/>
          </p:cNvSpPr>
          <p:nvPr>
            <p:ph type="title"/>
          </p:nvPr>
        </p:nvSpPr>
        <p:spPr>
          <a:xfrm>
            <a:off x="0" y="260350"/>
            <a:ext cx="7458075" cy="611188"/>
          </a:xfrm>
        </p:spPr>
        <p:txBody>
          <a:bodyPr/>
          <a:lstStyle/>
          <a:p>
            <a:r>
              <a:rPr lang="en-US" sz="2400" dirty="0" smtClean="0"/>
              <a:t>Access to Underlying Production Process Monitored Parameters</a:t>
            </a:r>
            <a:endParaRPr lang="en-US" sz="2400" dirty="0"/>
          </a:p>
        </p:txBody>
      </p:sp>
      <p:sp>
        <p:nvSpPr>
          <p:cNvPr id="7" name="Content Placeholder 2"/>
          <p:cNvSpPr>
            <a:spLocks noGrp="1"/>
          </p:cNvSpPr>
          <p:nvPr>
            <p:ph idx="1"/>
          </p:nvPr>
        </p:nvSpPr>
        <p:spPr>
          <a:xfrm>
            <a:off x="188912" y="1093787"/>
            <a:ext cx="8421687" cy="5335587"/>
          </a:xfrm>
        </p:spPr>
        <p:txBody>
          <a:bodyPr/>
          <a:lstStyle/>
          <a:p>
            <a:r>
              <a:rPr lang="en-US" sz="2000" dirty="0" smtClean="0"/>
              <a:t>SLE services make various parameters of underlying production monitorable via the GET-PARAMETER operation</a:t>
            </a:r>
          </a:p>
          <a:p>
            <a:pPr lvl="1"/>
            <a:r>
              <a:rPr lang="en-US" sz="1800" dirty="0" smtClean="0"/>
              <a:t>E.g</a:t>
            </a:r>
            <a:r>
              <a:rPr lang="en-US" sz="1800" dirty="0"/>
              <a:t>., for F-CLTU: acquisition-sequence-length, modulation-frequency, plop-in-effect, </a:t>
            </a:r>
            <a:r>
              <a:rPr lang="en-US" sz="1800" dirty="0" err="1"/>
              <a:t>rf</a:t>
            </a:r>
            <a:r>
              <a:rPr lang="en-US" sz="1800" dirty="0"/>
              <a:t>-available-required</a:t>
            </a:r>
          </a:p>
          <a:p>
            <a:pPr lvl="1"/>
            <a:r>
              <a:rPr lang="en-US" sz="1800" dirty="0"/>
              <a:t>This requires the parameters to be specified within the SLE service itself, specifically within the ASN.1 for the SLE </a:t>
            </a:r>
            <a:r>
              <a:rPr lang="en-US" sz="1800" dirty="0" smtClean="0"/>
              <a:t>service</a:t>
            </a:r>
          </a:p>
          <a:p>
            <a:r>
              <a:rPr lang="en-US" sz="2000" dirty="0"/>
              <a:t>FF-CSTS will make the underlying production monitored parameters available via the Information Query and Cyclic Report procedures</a:t>
            </a:r>
          </a:p>
          <a:p>
            <a:r>
              <a:rPr lang="en-US" sz="2000" dirty="0"/>
              <a:t>FF-CSTS will use the inherent capabilities of the Information Query and Cyclic Report procedures to access underlying parameter values </a:t>
            </a:r>
            <a:r>
              <a:rPr lang="en-US" sz="2000" dirty="0" smtClean="0"/>
              <a:t>using their Parameter Labels (Functional Resource Type: Parameter Identifier) or Parameter Names (</a:t>
            </a:r>
            <a:r>
              <a:rPr lang="en-US" sz="2000" dirty="0"/>
              <a:t>Functional Resource </a:t>
            </a:r>
            <a:r>
              <a:rPr lang="en-US" sz="2000" dirty="0" smtClean="0"/>
              <a:t>Name: </a:t>
            </a:r>
            <a:r>
              <a:rPr lang="en-US" sz="2000" dirty="0"/>
              <a:t>Parameter Identifier</a:t>
            </a:r>
            <a:r>
              <a:rPr lang="en-US" sz="2000" dirty="0" smtClean="0"/>
              <a:t>)</a:t>
            </a:r>
          </a:p>
          <a:p>
            <a:pPr lvl="1"/>
            <a:r>
              <a:rPr lang="en-US" sz="1800" dirty="0" smtClean="0"/>
              <a:t>Framework IQ and CR procedures do not need to be extended!  </a:t>
            </a:r>
          </a:p>
          <a:p>
            <a:pPr lvl="1"/>
            <a:r>
              <a:rPr lang="en-US" sz="1800" strike="dblStrike" dirty="0" smtClean="0">
                <a:solidFill>
                  <a:srgbClr val="FF0000"/>
                </a:solidFill>
              </a:rPr>
              <a:t>We may want to define the default list of parameters for FF-CSTS</a:t>
            </a:r>
            <a:endParaRPr lang="en-US" sz="1800" strike="dblStrike" dirty="0">
              <a:solidFill>
                <a:srgbClr val="FF0000"/>
              </a:solidFill>
            </a:endParaRPr>
          </a:p>
          <a:p>
            <a:endParaRPr lang="en-US" sz="2000" dirty="0"/>
          </a:p>
        </p:txBody>
      </p:sp>
      <p:sp>
        <p:nvSpPr>
          <p:cNvPr id="9" name="5-Point Star 8"/>
          <p:cNvSpPr/>
          <p:nvPr/>
        </p:nvSpPr>
        <p:spPr bwMode="auto">
          <a:xfrm>
            <a:off x="7543800" y="5181600"/>
            <a:ext cx="457200" cy="361950"/>
          </a:xfrm>
          <a:prstGeom prst="star5">
            <a:avLst/>
          </a:prstGeom>
          <a:solidFill>
            <a:srgbClr val="FFCC00">
              <a:alpha val="49804"/>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p:txBody>
      </p:sp>
    </p:spTree>
    <p:extLst>
      <p:ext uri="{BB962C8B-B14F-4D97-AF65-F5344CB8AC3E}">
        <p14:creationId xmlns:p14="http://schemas.microsoft.com/office/powerpoint/2010/main" val="1570859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22</a:t>
            </a:fld>
            <a:endParaRPr lang="en-US"/>
          </a:p>
        </p:txBody>
      </p:sp>
      <p:sp>
        <p:nvSpPr>
          <p:cNvPr id="7" name="Title 1"/>
          <p:cNvSpPr>
            <a:spLocks noGrp="1"/>
          </p:cNvSpPr>
          <p:nvPr>
            <p:ph type="title"/>
          </p:nvPr>
        </p:nvSpPr>
        <p:spPr>
          <a:xfrm>
            <a:off x="0" y="260350"/>
            <a:ext cx="7458075" cy="611188"/>
          </a:xfrm>
        </p:spPr>
        <p:txBody>
          <a:bodyPr/>
          <a:lstStyle/>
          <a:p>
            <a:r>
              <a:rPr lang="en-US" sz="2400" dirty="0" smtClean="0"/>
              <a:t>Access to Underlying Production Process Monitored Notifiable Events</a:t>
            </a:r>
            <a:endParaRPr lang="en-US" sz="2400" dirty="0"/>
          </a:p>
        </p:txBody>
      </p:sp>
      <p:sp>
        <p:nvSpPr>
          <p:cNvPr id="8" name="Content Placeholder 2"/>
          <p:cNvSpPr>
            <a:spLocks noGrp="1"/>
          </p:cNvSpPr>
          <p:nvPr>
            <p:ph idx="1"/>
          </p:nvPr>
        </p:nvSpPr>
        <p:spPr>
          <a:xfrm>
            <a:off x="152400" y="1219201"/>
            <a:ext cx="8421687" cy="5257800"/>
          </a:xfrm>
        </p:spPr>
        <p:txBody>
          <a:bodyPr/>
          <a:lstStyle/>
          <a:p>
            <a:r>
              <a:rPr lang="en-US" sz="2000" dirty="0" smtClean="0"/>
              <a:t>SLE services make various event notifications of underlying production available via the ASYNC-NOTIFY operation</a:t>
            </a:r>
          </a:p>
          <a:p>
            <a:pPr lvl="1"/>
            <a:r>
              <a:rPr lang="en-US" sz="1800" dirty="0"/>
              <a:t>E.g., for F-CLTU: ‘</a:t>
            </a:r>
            <a:r>
              <a:rPr lang="en-US" sz="1800" dirty="0" err="1"/>
              <a:t>cltu</a:t>
            </a:r>
            <a:r>
              <a:rPr lang="en-US" sz="1800" dirty="0"/>
              <a:t> radiated’</a:t>
            </a:r>
          </a:p>
          <a:p>
            <a:pPr lvl="1"/>
            <a:r>
              <a:rPr lang="en-US" sz="1800" dirty="0"/>
              <a:t>This requires the notifications to be specified within the SLE service itself, specifically within the ASN.1 for the SLE service</a:t>
            </a:r>
          </a:p>
          <a:p>
            <a:r>
              <a:rPr lang="en-US" sz="2000" dirty="0"/>
              <a:t>FF-CSTS </a:t>
            </a:r>
            <a:r>
              <a:rPr lang="en-US" sz="2000" dirty="0" smtClean="0"/>
              <a:t>will add a Notification procedure to make </a:t>
            </a:r>
            <a:r>
              <a:rPr lang="en-US" sz="2000" dirty="0"/>
              <a:t>the underlying production event notifications available </a:t>
            </a:r>
            <a:endParaRPr lang="en-US" sz="2000" dirty="0" smtClean="0"/>
          </a:p>
          <a:p>
            <a:r>
              <a:rPr lang="en-US" sz="2000" dirty="0" smtClean="0"/>
              <a:t>FF-CSTS will use the inherent capabilities of the Notification procedure to subscribe to and be notified of underlying production events using their Event Labels (Functional Resource Type: Event Identifier) or Event Names (Functional Resource Name: Event Identifier)</a:t>
            </a:r>
          </a:p>
          <a:p>
            <a:pPr lvl="1"/>
            <a:r>
              <a:rPr lang="en-US" sz="1800" dirty="0" smtClean="0"/>
              <a:t>Framework Notification procedure does not need to be extended!  </a:t>
            </a:r>
          </a:p>
          <a:p>
            <a:pPr lvl="1"/>
            <a:r>
              <a:rPr lang="en-US" sz="1800" strike="dblStrike" dirty="0" smtClean="0">
                <a:solidFill>
                  <a:srgbClr val="FF0000"/>
                </a:solidFill>
              </a:rPr>
              <a:t>We may want to define the default list of events for FF-CSTS</a:t>
            </a:r>
            <a:endParaRPr lang="en-US" sz="1800" strike="dblStrike" dirty="0">
              <a:solidFill>
                <a:srgbClr val="FF0000"/>
              </a:solidFill>
            </a:endParaRPr>
          </a:p>
          <a:p>
            <a:endParaRPr lang="en-US" sz="2000" dirty="0"/>
          </a:p>
        </p:txBody>
      </p:sp>
      <p:sp>
        <p:nvSpPr>
          <p:cNvPr id="9" name="5-Point Star 8"/>
          <p:cNvSpPr/>
          <p:nvPr/>
        </p:nvSpPr>
        <p:spPr bwMode="auto">
          <a:xfrm>
            <a:off x="7620000" y="5029200"/>
            <a:ext cx="457200" cy="361950"/>
          </a:xfrm>
          <a:prstGeom prst="star5">
            <a:avLst/>
          </a:prstGeom>
          <a:solidFill>
            <a:srgbClr val="FFCC00">
              <a:alpha val="49804"/>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p:txBody>
      </p:sp>
    </p:spTree>
    <p:extLst>
      <p:ext uri="{BB962C8B-B14F-4D97-AF65-F5344CB8AC3E}">
        <p14:creationId xmlns:p14="http://schemas.microsoft.com/office/powerpoint/2010/main" val="2705184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23</a:t>
            </a:fld>
            <a:endParaRPr lang="en-US"/>
          </a:p>
        </p:txBody>
      </p:sp>
      <p:sp>
        <p:nvSpPr>
          <p:cNvPr id="6" name="Title 1"/>
          <p:cNvSpPr>
            <a:spLocks noGrp="1"/>
          </p:cNvSpPr>
          <p:nvPr>
            <p:ph type="title"/>
          </p:nvPr>
        </p:nvSpPr>
        <p:spPr>
          <a:xfrm>
            <a:off x="104775" y="203200"/>
            <a:ext cx="7324725" cy="611188"/>
          </a:xfrm>
        </p:spPr>
        <p:txBody>
          <a:bodyPr/>
          <a:lstStyle/>
          <a:p>
            <a:r>
              <a:rPr lang="en-US" sz="2400" dirty="0" smtClean="0"/>
              <a:t>Specification of Production Processing</a:t>
            </a:r>
            <a:endParaRPr lang="en-US" sz="2400" dirty="0"/>
          </a:p>
        </p:txBody>
      </p:sp>
      <p:sp>
        <p:nvSpPr>
          <p:cNvPr id="7" name="Content Placeholder 2"/>
          <p:cNvSpPr>
            <a:spLocks noGrp="1"/>
          </p:cNvSpPr>
          <p:nvPr>
            <p:ph idx="1"/>
          </p:nvPr>
        </p:nvSpPr>
        <p:spPr>
          <a:xfrm>
            <a:off x="228600" y="1066800"/>
            <a:ext cx="8724900" cy="5410200"/>
          </a:xfrm>
        </p:spPr>
        <p:txBody>
          <a:bodyPr>
            <a:normAutofit lnSpcReduction="10000"/>
          </a:bodyPr>
          <a:lstStyle/>
          <a:p>
            <a:r>
              <a:rPr lang="en-US" sz="1600" dirty="0" smtClean="0">
                <a:solidFill>
                  <a:srgbClr val="FF0000"/>
                </a:solidFill>
              </a:rPr>
              <a:t>Resolution: Approach accepted</a:t>
            </a:r>
          </a:p>
          <a:p>
            <a:r>
              <a:rPr lang="en-US" sz="1600" dirty="0" smtClean="0"/>
              <a:t>Production </a:t>
            </a:r>
            <a:r>
              <a:rPr lang="en-US" sz="1600" dirty="0" smtClean="0"/>
              <a:t>processing is addressed (and illustrated) in the Service Production, Service Provision, and Cross Support View subsections of Section 2 of each CSTS specification</a:t>
            </a:r>
          </a:p>
          <a:p>
            <a:r>
              <a:rPr lang="en-US" sz="1600" dirty="0" smtClean="0"/>
              <a:t>There is a distinction between specification of production that is unique to a CSTS and identification of production processing that is assumed to underlie the CSTS but is otherwise specified elsewhere</a:t>
            </a:r>
          </a:p>
          <a:p>
            <a:r>
              <a:rPr lang="en-US" sz="1600" u="sng" dirty="0" smtClean="0"/>
              <a:t>Production processing that is unique to the CSTS</a:t>
            </a:r>
            <a:r>
              <a:rPr lang="en-US" sz="1600" dirty="0" smtClean="0"/>
              <a:t> </a:t>
            </a:r>
            <a:r>
              <a:rPr lang="en-US" sz="1600" b="1" dirty="0" smtClean="0"/>
              <a:t>should</a:t>
            </a:r>
            <a:r>
              <a:rPr lang="en-US" sz="1600" dirty="0" smtClean="0"/>
              <a:t> be normatively specified as part of the CSTS specification because there is no other place that that specifies it</a:t>
            </a:r>
          </a:p>
          <a:p>
            <a:pPr lvl="1"/>
            <a:r>
              <a:rPr lang="en-US" sz="1400" dirty="0" smtClean="0"/>
              <a:t>Functionality</a:t>
            </a:r>
          </a:p>
          <a:p>
            <a:pPr lvl="1"/>
            <a:r>
              <a:rPr lang="en-US" sz="1400" dirty="0" smtClean="0"/>
              <a:t>Managed parameters</a:t>
            </a:r>
          </a:p>
          <a:p>
            <a:pPr lvl="1"/>
            <a:r>
              <a:rPr lang="en-US" sz="1400" dirty="0" smtClean="0"/>
              <a:t>Mapping to Functional Resource type</a:t>
            </a:r>
          </a:p>
          <a:p>
            <a:pPr lvl="1"/>
            <a:r>
              <a:rPr lang="en-US" sz="1400" dirty="0" smtClean="0"/>
              <a:t>Examples: Monitored Data Collection  function (MD-CSTS), TDM Segment Generation function (TD-CSTS), TDM Recording Buffer function (TD-CSTS)</a:t>
            </a:r>
          </a:p>
          <a:p>
            <a:pPr lvl="1"/>
            <a:r>
              <a:rPr lang="en-US" sz="1400" dirty="0" smtClean="0"/>
              <a:t>NOTE: Normatively specifying service-unique production functions is not (yet) addressed by the Guidelines</a:t>
            </a:r>
          </a:p>
          <a:p>
            <a:pPr lvl="1"/>
            <a:r>
              <a:rPr lang="en-US" sz="1400" dirty="0" smtClean="0"/>
              <a:t>There may be FF-specific production processing related to the generation of idle CADUs</a:t>
            </a:r>
          </a:p>
          <a:p>
            <a:r>
              <a:rPr lang="en-US" sz="1600" u="sng" dirty="0" smtClean="0"/>
              <a:t>Underlying production processing that is formally defined elsewhere</a:t>
            </a:r>
            <a:r>
              <a:rPr lang="en-US" sz="1600" dirty="0" smtClean="0"/>
              <a:t> (e.g., in other CCSDS Blue Books) need only to be informatively identified, not normatively specified, in the CSTS specification</a:t>
            </a:r>
          </a:p>
          <a:p>
            <a:pPr lvl="1"/>
            <a:r>
              <a:rPr lang="en-US" sz="1400" dirty="0" smtClean="0"/>
              <a:t>FF-CSTS has a rich set of underlying production functions that are formally defined elsewhere, e.g., Space Data Link Protocol, </a:t>
            </a:r>
            <a:r>
              <a:rPr lang="en-US" sz="1400" dirty="0"/>
              <a:t>Sync and Channel </a:t>
            </a:r>
            <a:r>
              <a:rPr lang="en-US" sz="1400" dirty="0" smtClean="0"/>
              <a:t>Coding</a:t>
            </a:r>
          </a:p>
          <a:p>
            <a:pPr lvl="1"/>
            <a:r>
              <a:rPr lang="en-US" sz="1400" dirty="0" smtClean="0"/>
              <a:t>FF-CSTS should have an informative annex that goes deeper into the underlying production </a:t>
            </a:r>
          </a:p>
        </p:txBody>
      </p:sp>
    </p:spTree>
    <p:extLst>
      <p:ext uri="{BB962C8B-B14F-4D97-AF65-F5344CB8AC3E}">
        <p14:creationId xmlns:p14="http://schemas.microsoft.com/office/powerpoint/2010/main" val="3900619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24</a:t>
            </a:fld>
            <a:endParaRPr lang="en-US"/>
          </a:p>
        </p:txBody>
      </p:sp>
      <p:sp>
        <p:nvSpPr>
          <p:cNvPr id="6" name="Title 1"/>
          <p:cNvSpPr>
            <a:spLocks noGrp="1"/>
          </p:cNvSpPr>
          <p:nvPr>
            <p:ph type="title"/>
          </p:nvPr>
        </p:nvSpPr>
        <p:spPr>
          <a:xfrm>
            <a:off x="0" y="212725"/>
            <a:ext cx="7296150" cy="611188"/>
          </a:xfrm>
        </p:spPr>
        <p:txBody>
          <a:bodyPr/>
          <a:lstStyle/>
          <a:p>
            <a:r>
              <a:rPr lang="en-US" dirty="0" smtClean="0"/>
              <a:t>Proposed Figure 2-1: Production and Provision of the Forward Frames Services</a:t>
            </a:r>
            <a:endParaRPr lang="en-US" dirty="0"/>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t="35278" r="45729" b="25972"/>
          <a:stretch/>
        </p:blipFill>
        <p:spPr>
          <a:xfrm>
            <a:off x="142875" y="1582742"/>
            <a:ext cx="8890442" cy="4760908"/>
          </a:xfrm>
          <a:prstGeom prst="rect">
            <a:avLst/>
          </a:prstGeom>
        </p:spPr>
      </p:pic>
      <p:sp>
        <p:nvSpPr>
          <p:cNvPr id="10" name="TextBox 9"/>
          <p:cNvSpPr txBox="1"/>
          <p:nvPr/>
        </p:nvSpPr>
        <p:spPr>
          <a:xfrm>
            <a:off x="914400" y="1524000"/>
            <a:ext cx="6893554" cy="369332"/>
          </a:xfrm>
          <a:prstGeom prst="rect">
            <a:avLst/>
          </a:prstGeom>
          <a:noFill/>
        </p:spPr>
        <p:txBody>
          <a:bodyPr wrap="none" rtlCol="0">
            <a:spAutoFit/>
          </a:bodyPr>
          <a:lstStyle/>
          <a:p>
            <a:r>
              <a:rPr lang="en-US" dirty="0" smtClean="0"/>
              <a:t>Probably will be modified depending on how Idle CADUs are generated </a:t>
            </a:r>
            <a:endParaRPr lang="en-US" dirty="0"/>
          </a:p>
        </p:txBody>
      </p:sp>
    </p:spTree>
    <p:extLst>
      <p:ext uri="{BB962C8B-B14F-4D97-AF65-F5344CB8AC3E}">
        <p14:creationId xmlns:p14="http://schemas.microsoft.com/office/powerpoint/2010/main" val="3152899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25</a:t>
            </a:fld>
            <a:endParaRPr lang="en-US"/>
          </a:p>
        </p:txBody>
      </p:sp>
      <p:sp>
        <p:nvSpPr>
          <p:cNvPr id="7" name="Title 1"/>
          <p:cNvSpPr>
            <a:spLocks noGrp="1"/>
          </p:cNvSpPr>
          <p:nvPr>
            <p:ph type="title"/>
          </p:nvPr>
        </p:nvSpPr>
        <p:spPr>
          <a:xfrm>
            <a:off x="-1" y="212725"/>
            <a:ext cx="7591425" cy="611188"/>
          </a:xfrm>
        </p:spPr>
        <p:txBody>
          <a:bodyPr/>
          <a:lstStyle/>
          <a:p>
            <a:r>
              <a:rPr lang="en-US" sz="2000" dirty="0" smtClean="0"/>
              <a:t>Proposed Figure 2-2: Example of Management and Provision of Forward Frame Service Instances for a Service Package</a:t>
            </a:r>
            <a:endParaRPr lang="en-US" sz="2000"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8194" r="27083" b="27917"/>
          <a:stretch/>
        </p:blipFill>
        <p:spPr>
          <a:xfrm>
            <a:off x="113336" y="1933574"/>
            <a:ext cx="8925889" cy="4029403"/>
          </a:xfrm>
          <a:prstGeom prst="rect">
            <a:avLst/>
          </a:prstGeom>
        </p:spPr>
      </p:pic>
      <p:sp>
        <p:nvSpPr>
          <p:cNvPr id="9" name="TextBox 8"/>
          <p:cNvSpPr txBox="1"/>
          <p:nvPr/>
        </p:nvSpPr>
        <p:spPr>
          <a:xfrm>
            <a:off x="914400" y="1524000"/>
            <a:ext cx="6893554" cy="369332"/>
          </a:xfrm>
          <a:prstGeom prst="rect">
            <a:avLst/>
          </a:prstGeom>
          <a:noFill/>
        </p:spPr>
        <p:txBody>
          <a:bodyPr wrap="none" rtlCol="0">
            <a:spAutoFit/>
          </a:bodyPr>
          <a:lstStyle/>
          <a:p>
            <a:r>
              <a:rPr lang="en-US" dirty="0" smtClean="0"/>
              <a:t>Probably will be modified depending on how Idle CADUs are generated </a:t>
            </a:r>
            <a:endParaRPr lang="en-US" dirty="0"/>
          </a:p>
        </p:txBody>
      </p:sp>
    </p:spTree>
    <p:extLst>
      <p:ext uri="{BB962C8B-B14F-4D97-AF65-F5344CB8AC3E}">
        <p14:creationId xmlns:p14="http://schemas.microsoft.com/office/powerpoint/2010/main" val="3293291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26</a:t>
            </a:fld>
            <a:endParaRPr lang="en-US"/>
          </a:p>
        </p:txBody>
      </p:sp>
      <p:sp>
        <p:nvSpPr>
          <p:cNvPr id="7" name="Title 1"/>
          <p:cNvSpPr>
            <a:spLocks noGrp="1"/>
          </p:cNvSpPr>
          <p:nvPr>
            <p:ph type="title"/>
          </p:nvPr>
        </p:nvSpPr>
        <p:spPr>
          <a:xfrm>
            <a:off x="114300" y="222250"/>
            <a:ext cx="7324725" cy="673100"/>
          </a:xfrm>
        </p:spPr>
        <p:txBody>
          <a:bodyPr/>
          <a:lstStyle/>
          <a:p>
            <a:r>
              <a:rPr lang="en-US" sz="2000" dirty="0" smtClean="0"/>
              <a:t>Forward Frames Production Informative Annex: Sequence-Controlled Mode – Telecommand Frames Example</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19200"/>
            <a:ext cx="7934324" cy="5323027"/>
          </a:xfrm>
          <a:prstGeom prst="rect">
            <a:avLst/>
          </a:prstGeom>
        </p:spPr>
      </p:pic>
      <p:sp>
        <p:nvSpPr>
          <p:cNvPr id="9" name="TextBox 8"/>
          <p:cNvSpPr txBox="1"/>
          <p:nvPr/>
        </p:nvSpPr>
        <p:spPr>
          <a:xfrm>
            <a:off x="914400" y="2667000"/>
            <a:ext cx="2514600" cy="830997"/>
          </a:xfrm>
          <a:prstGeom prst="rect">
            <a:avLst/>
          </a:prstGeom>
          <a:noFill/>
        </p:spPr>
        <p:txBody>
          <a:bodyPr wrap="square" rtlCol="0">
            <a:spAutoFit/>
          </a:bodyPr>
          <a:lstStyle/>
          <a:p>
            <a:r>
              <a:rPr lang="en-US" sz="1600" b="1" dirty="0" smtClean="0">
                <a:solidFill>
                  <a:schemeClr val="tx1"/>
                </a:solidFill>
              </a:rPr>
              <a:t>NOTE: FRs could change if multiplexing is performed at the global VC level</a:t>
            </a:r>
            <a:endParaRPr lang="en-US" sz="1600" b="1" dirty="0">
              <a:solidFill>
                <a:schemeClr val="tx1"/>
              </a:solidFill>
            </a:endParaRPr>
          </a:p>
        </p:txBody>
      </p:sp>
    </p:spTree>
    <p:extLst>
      <p:ext uri="{BB962C8B-B14F-4D97-AF65-F5344CB8AC3E}">
        <p14:creationId xmlns:p14="http://schemas.microsoft.com/office/powerpoint/2010/main" val="285922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27</a:t>
            </a:fld>
            <a:endParaRPr lang="en-US"/>
          </a:p>
        </p:txBody>
      </p:sp>
      <p:sp>
        <p:nvSpPr>
          <p:cNvPr id="7" name="Title 1"/>
          <p:cNvSpPr>
            <a:spLocks noGrp="1"/>
          </p:cNvSpPr>
          <p:nvPr>
            <p:ph type="title"/>
          </p:nvPr>
        </p:nvSpPr>
        <p:spPr>
          <a:xfrm>
            <a:off x="114300" y="222250"/>
            <a:ext cx="7324725" cy="673100"/>
          </a:xfrm>
        </p:spPr>
        <p:txBody>
          <a:bodyPr/>
          <a:lstStyle/>
          <a:p>
            <a:r>
              <a:rPr lang="en-US" sz="2000" dirty="0" smtClean="0"/>
              <a:t>Forward Frames Production Informative Annex: Buffered Mode – AOS Frames Example</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143000"/>
            <a:ext cx="7610475" cy="5460340"/>
          </a:xfrm>
          <a:prstGeom prst="rect">
            <a:avLst/>
          </a:prstGeom>
        </p:spPr>
      </p:pic>
      <p:sp>
        <p:nvSpPr>
          <p:cNvPr id="9" name="Line Callout 2 8"/>
          <p:cNvSpPr/>
          <p:nvPr/>
        </p:nvSpPr>
        <p:spPr bwMode="auto">
          <a:xfrm>
            <a:off x="514350" y="3676650"/>
            <a:ext cx="1476375" cy="581026"/>
          </a:xfrm>
          <a:prstGeom prst="borderCallout2">
            <a:avLst>
              <a:gd name="adj1" fmla="val 17111"/>
              <a:gd name="adj2" fmla="val 110377"/>
              <a:gd name="adj3" fmla="val 15471"/>
              <a:gd name="adj4" fmla="val 110430"/>
              <a:gd name="adj5" fmla="val -11785"/>
              <a:gd name="adj6" fmla="val 130288"/>
            </a:avLst>
          </a:prstGeom>
          <a:solidFill>
            <a:srgbClr val="4899FF">
              <a:alpha val="50000"/>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AOS MC Mux includes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insertion of Idle Frames</a:t>
            </a:r>
          </a:p>
        </p:txBody>
      </p:sp>
      <p:sp>
        <p:nvSpPr>
          <p:cNvPr id="10" name="TextBox 9"/>
          <p:cNvSpPr txBox="1"/>
          <p:nvPr/>
        </p:nvSpPr>
        <p:spPr>
          <a:xfrm>
            <a:off x="6019800" y="4876800"/>
            <a:ext cx="2514600" cy="830997"/>
          </a:xfrm>
          <a:prstGeom prst="rect">
            <a:avLst/>
          </a:prstGeom>
          <a:noFill/>
        </p:spPr>
        <p:txBody>
          <a:bodyPr wrap="square" rtlCol="0">
            <a:spAutoFit/>
          </a:bodyPr>
          <a:lstStyle/>
          <a:p>
            <a:r>
              <a:rPr lang="en-US" sz="1600" b="1" dirty="0" smtClean="0">
                <a:solidFill>
                  <a:schemeClr val="tx1"/>
                </a:solidFill>
              </a:rPr>
              <a:t>NOTE: FRs could change if multiplexing is performed at the global VC level</a:t>
            </a:r>
            <a:endParaRPr lang="en-US" sz="1600" b="1" dirty="0">
              <a:solidFill>
                <a:schemeClr val="tx1"/>
              </a:solidFill>
            </a:endParaRPr>
          </a:p>
        </p:txBody>
      </p:sp>
    </p:spTree>
    <p:extLst>
      <p:ext uri="{BB962C8B-B14F-4D97-AF65-F5344CB8AC3E}">
        <p14:creationId xmlns:p14="http://schemas.microsoft.com/office/powerpoint/2010/main" val="928636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28</a:t>
            </a:fld>
            <a:endParaRPr lang="en-US"/>
          </a:p>
        </p:txBody>
      </p:sp>
      <p:sp>
        <p:nvSpPr>
          <p:cNvPr id="7" name="Title 1"/>
          <p:cNvSpPr>
            <a:spLocks noGrp="1"/>
          </p:cNvSpPr>
          <p:nvPr>
            <p:ph type="title"/>
          </p:nvPr>
        </p:nvSpPr>
        <p:spPr>
          <a:xfrm>
            <a:off x="114300" y="76200"/>
            <a:ext cx="7324725" cy="819150"/>
          </a:xfrm>
        </p:spPr>
        <p:txBody>
          <a:bodyPr/>
          <a:lstStyle/>
          <a:p>
            <a:r>
              <a:rPr lang="en-US" sz="2000" dirty="0" smtClean="0"/>
              <a:t>Allocation of AOS Idle CADUs </a:t>
            </a:r>
            <a:r>
              <a:rPr lang="en-US" sz="2000" dirty="0" smtClean="0"/>
              <a:t>(</a:t>
            </a:r>
            <a:r>
              <a:rPr lang="en-US" sz="2000" dirty="0"/>
              <a:t>a</a:t>
            </a:r>
            <a:r>
              <a:rPr lang="en-US" sz="2000" dirty="0" smtClean="0"/>
              <a:t>s currently shown in FR Reference Model Tech Note)</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143000"/>
            <a:ext cx="7670978" cy="3591282"/>
          </a:xfrm>
          <a:prstGeom prst="rect">
            <a:avLst/>
          </a:prstGeom>
        </p:spPr>
      </p:pic>
      <p:sp>
        <p:nvSpPr>
          <p:cNvPr id="9" name="Line Callout 2 8"/>
          <p:cNvSpPr/>
          <p:nvPr/>
        </p:nvSpPr>
        <p:spPr bwMode="auto">
          <a:xfrm>
            <a:off x="5486400" y="2209800"/>
            <a:ext cx="2524125" cy="781050"/>
          </a:xfrm>
          <a:prstGeom prst="borderCallout2">
            <a:avLst>
              <a:gd name="adj1" fmla="val 18750"/>
              <a:gd name="adj2" fmla="val -8333"/>
              <a:gd name="adj3" fmla="val 18750"/>
              <a:gd name="adj4" fmla="val -16667"/>
              <a:gd name="adj5" fmla="val -23160"/>
              <a:gd name="adj6" fmla="val -21751"/>
            </a:avLst>
          </a:prstGeom>
          <a:solidFill>
            <a:srgbClr val="4899FF">
              <a:alpha val="50000"/>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Bypasses all sync and channel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coding functionality</a:t>
            </a:r>
            <a:r>
              <a:rPr kumimoji="0" lang="en-US" sz="1200" b="0" i="0" u="none" strike="noStrike" cap="none" normalizeH="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except optional</a:t>
            </a:r>
          </a:p>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rPr>
              <a:t>convolutional encoding</a:t>
            </a:r>
            <a:r>
              <a:rPr kumimoji="0" lang="en-US" sz="1200" b="0" i="0" u="none" strike="noStrike" cap="none" normalizeH="0" baseline="0" dirty="0" smtClean="0">
                <a:ln>
                  <a:noFill/>
                </a:ln>
                <a:solidFill>
                  <a:schemeClr val="tx1"/>
                </a:solidFill>
                <a:effectLst/>
                <a:latin typeface="Arial" charset="0"/>
              </a:rPr>
              <a:t> </a:t>
            </a:r>
          </a:p>
        </p:txBody>
      </p:sp>
      <p:sp>
        <p:nvSpPr>
          <p:cNvPr id="10" name="Content Placeholder 2"/>
          <p:cNvSpPr>
            <a:spLocks noGrp="1"/>
          </p:cNvSpPr>
          <p:nvPr>
            <p:ph idx="1"/>
          </p:nvPr>
        </p:nvSpPr>
        <p:spPr>
          <a:xfrm>
            <a:off x="2667000" y="3124200"/>
            <a:ext cx="6096000" cy="3352800"/>
          </a:xfrm>
        </p:spPr>
        <p:txBody>
          <a:bodyPr>
            <a:normAutofit lnSpcReduction="10000"/>
          </a:bodyPr>
          <a:lstStyle/>
          <a:p>
            <a:r>
              <a:rPr lang="en-US" sz="1600" b="1" dirty="0" smtClean="0"/>
              <a:t>This </a:t>
            </a:r>
            <a:r>
              <a:rPr lang="en-US" sz="1600" b="1" dirty="0"/>
              <a:t>won’t work </a:t>
            </a:r>
            <a:r>
              <a:rPr lang="en-US" sz="1600" b="1" dirty="0" smtClean="0"/>
              <a:t>if we assume that </a:t>
            </a:r>
            <a:r>
              <a:rPr lang="en-US" sz="1600" b="1" dirty="0" err="1" smtClean="0"/>
              <a:t>Fwd</a:t>
            </a:r>
            <a:r>
              <a:rPr lang="en-US" sz="1600" b="1" dirty="0" smtClean="0"/>
              <a:t> AOS S&amp;CD has *only* a </a:t>
            </a:r>
            <a:r>
              <a:rPr lang="en-US" sz="1600" b="1" dirty="0"/>
              <a:t>subset </a:t>
            </a:r>
            <a:r>
              <a:rPr lang="en-US" sz="1600" b="1" dirty="0" smtClean="0"/>
              <a:t>of TM </a:t>
            </a:r>
            <a:r>
              <a:rPr lang="en-US" sz="1600" b="1" dirty="0"/>
              <a:t>Sync and Channel Coding BB </a:t>
            </a:r>
            <a:r>
              <a:rPr lang="en-US" sz="1600" b="1" dirty="0" smtClean="0"/>
              <a:t>because it does not address idle CADU insertion </a:t>
            </a:r>
            <a:endParaRPr lang="en-US" sz="1600" b="1" dirty="0" smtClean="0"/>
          </a:p>
          <a:p>
            <a:r>
              <a:rPr lang="en-US" sz="1600" b="1" dirty="0" smtClean="0"/>
              <a:t>However:</a:t>
            </a:r>
          </a:p>
          <a:p>
            <a:pPr lvl="1"/>
            <a:r>
              <a:rPr lang="en-US" sz="1400" b="1" dirty="0" smtClean="0"/>
              <a:t>idle </a:t>
            </a:r>
            <a:r>
              <a:rPr lang="en-US" sz="1400" b="1" dirty="0" smtClean="0"/>
              <a:t>CADU insertion really is a form of “channel synchronization</a:t>
            </a:r>
            <a:r>
              <a:rPr lang="en-US" sz="1400" b="1" dirty="0" smtClean="0"/>
              <a:t>”</a:t>
            </a:r>
          </a:p>
          <a:p>
            <a:pPr lvl="1"/>
            <a:r>
              <a:rPr lang="en-US" sz="1400" b="1" dirty="0" smtClean="0"/>
              <a:t>CCSDS is undertaking to formally define AOS Sync and Channel Encoding</a:t>
            </a:r>
          </a:p>
          <a:p>
            <a:pPr marL="342900" lvl="1" indent="-342900">
              <a:buFont typeface="Arial" panose="020B0604020202020204" pitchFamily="34" charset="0"/>
              <a:buChar char="•"/>
            </a:pPr>
            <a:r>
              <a:rPr lang="en-US" sz="1600" b="1" dirty="0" smtClean="0">
                <a:solidFill>
                  <a:srgbClr val="FF0000"/>
                </a:solidFill>
              </a:rPr>
              <a:t>Resolution: until that CCSDS “standard” is available, we will normatively define AOS </a:t>
            </a:r>
            <a:r>
              <a:rPr lang="en-US" sz="1600" b="1" dirty="0" smtClean="0">
                <a:solidFill>
                  <a:srgbClr val="FF0000"/>
                </a:solidFill>
              </a:rPr>
              <a:t>Sync </a:t>
            </a:r>
            <a:r>
              <a:rPr lang="en-US" sz="1600" b="1" dirty="0">
                <a:solidFill>
                  <a:srgbClr val="FF0000"/>
                </a:solidFill>
              </a:rPr>
              <a:t>and Channel </a:t>
            </a:r>
            <a:r>
              <a:rPr lang="en-US" sz="1600" b="1" dirty="0" smtClean="0">
                <a:solidFill>
                  <a:srgbClr val="FF0000"/>
                </a:solidFill>
              </a:rPr>
              <a:t>Encoding functional requirements in the FF Production Normative Annex, including Idle CADU Generation as an optional function</a:t>
            </a:r>
          </a:p>
          <a:p>
            <a:pPr marL="742950" lvl="2" indent="-342900"/>
            <a:r>
              <a:rPr lang="en-US" sz="1400" b="1" dirty="0" smtClean="0">
                <a:solidFill>
                  <a:srgbClr val="FF0000"/>
                </a:solidFill>
              </a:rPr>
              <a:t>Propose to SLS Area that it be included in the “standard”</a:t>
            </a:r>
            <a:endParaRPr lang="en-US" sz="1400" b="1" dirty="0">
              <a:solidFill>
                <a:srgbClr val="FF0000"/>
              </a:solidFill>
            </a:endParaRPr>
          </a:p>
          <a:p>
            <a:endParaRPr lang="en-US" sz="1600" dirty="0"/>
          </a:p>
        </p:txBody>
      </p:sp>
    </p:spTree>
    <p:extLst>
      <p:ext uri="{BB962C8B-B14F-4D97-AF65-F5344CB8AC3E}">
        <p14:creationId xmlns:p14="http://schemas.microsoft.com/office/powerpoint/2010/main" val="667148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29</a:t>
            </a:fld>
            <a:endParaRPr lang="en-US"/>
          </a:p>
        </p:txBody>
      </p:sp>
      <p:sp>
        <p:nvSpPr>
          <p:cNvPr id="7" name="Title 1"/>
          <p:cNvSpPr>
            <a:spLocks noGrp="1"/>
          </p:cNvSpPr>
          <p:nvPr>
            <p:ph type="title"/>
          </p:nvPr>
        </p:nvSpPr>
        <p:spPr>
          <a:xfrm>
            <a:off x="114300" y="76200"/>
            <a:ext cx="7324725" cy="819150"/>
          </a:xfrm>
        </p:spPr>
        <p:txBody>
          <a:bodyPr/>
          <a:lstStyle/>
          <a:p>
            <a:r>
              <a:rPr lang="en-US" sz="2000" dirty="0"/>
              <a:t>Allocation of AOS Idle </a:t>
            </a:r>
            <a:r>
              <a:rPr lang="en-US" sz="2000" dirty="0" smtClean="0"/>
              <a:t>CADUs Alternative </a:t>
            </a:r>
            <a:r>
              <a:rPr lang="en-US" sz="2000" dirty="0" smtClean="0"/>
              <a:t>1: Idle CADU Generation Performed by the Forward  Frame TS Provider Itself</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99" y="1809750"/>
            <a:ext cx="8280578" cy="3876675"/>
          </a:xfrm>
          <a:prstGeom prst="rect">
            <a:avLst/>
          </a:prstGeom>
        </p:spPr>
      </p:pic>
      <p:sp>
        <p:nvSpPr>
          <p:cNvPr id="9" name="Line Callout 2 8"/>
          <p:cNvSpPr/>
          <p:nvPr/>
        </p:nvSpPr>
        <p:spPr bwMode="auto">
          <a:xfrm>
            <a:off x="5848350" y="2924176"/>
            <a:ext cx="2524125" cy="781050"/>
          </a:xfrm>
          <a:prstGeom prst="borderCallout2">
            <a:avLst>
              <a:gd name="adj1" fmla="val 18750"/>
              <a:gd name="adj2" fmla="val -8333"/>
              <a:gd name="adj3" fmla="val 18750"/>
              <a:gd name="adj4" fmla="val -16667"/>
              <a:gd name="adj5" fmla="val -23160"/>
              <a:gd name="adj6" fmla="val -21751"/>
            </a:avLst>
          </a:prstGeom>
          <a:solidFill>
            <a:srgbClr val="4899FF">
              <a:alpha val="50000"/>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Bypasses all sync and channel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coding functionality</a:t>
            </a:r>
            <a:r>
              <a:rPr kumimoji="0" lang="en-US" sz="1200" b="0" i="0" u="none" strike="noStrike" cap="none" normalizeH="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except optional</a:t>
            </a:r>
          </a:p>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rPr>
              <a:t>convolutional encoding</a:t>
            </a:r>
            <a:r>
              <a:rPr kumimoji="0" lang="en-US" sz="1200" b="0" i="0" u="none" strike="noStrike" cap="none" normalizeH="0" baseline="0" dirty="0" smtClean="0">
                <a:ln>
                  <a:noFill/>
                </a:ln>
                <a:solidFill>
                  <a:schemeClr val="tx1"/>
                </a:solidFill>
                <a:effectLst/>
                <a:latin typeface="Arial" charset="0"/>
              </a:rPr>
              <a:t> </a:t>
            </a:r>
          </a:p>
        </p:txBody>
      </p:sp>
      <p:sp>
        <p:nvSpPr>
          <p:cNvPr id="10" name="Content Placeholder 2"/>
          <p:cNvSpPr txBox="1">
            <a:spLocks/>
          </p:cNvSpPr>
          <p:nvPr/>
        </p:nvSpPr>
        <p:spPr bwMode="auto">
          <a:xfrm>
            <a:off x="3179763" y="3913187"/>
            <a:ext cx="5202237" cy="266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a:lstStyle>
          <a:p>
            <a:r>
              <a:rPr lang="en-US" sz="1800" b="1" kern="0" dirty="0" smtClean="0"/>
              <a:t>There being only one FF provider instance for CADU service makes this theoretically feasible</a:t>
            </a:r>
          </a:p>
          <a:p>
            <a:pPr lvl="1"/>
            <a:r>
              <a:rPr lang="en-US" sz="1600" b="1" kern="0" dirty="0" smtClean="0"/>
              <a:t>Pro: doesn’t affect the functionality of the other FRs</a:t>
            </a:r>
          </a:p>
          <a:p>
            <a:pPr lvl="1"/>
            <a:r>
              <a:rPr lang="en-US" sz="1600" b="1" kern="0" dirty="0" smtClean="0"/>
              <a:t>Con: would require possibly non-trivial extension of Buffered DP state machine to recognize absence of a user-supplied “data” unit and provide an idle CADU</a:t>
            </a:r>
          </a:p>
          <a:p>
            <a:pPr lvl="2"/>
            <a:endParaRPr lang="en-US" sz="1600" kern="0" dirty="0"/>
          </a:p>
        </p:txBody>
      </p:sp>
      <p:sp>
        <p:nvSpPr>
          <p:cNvPr id="11" name="Line Callout 2 10"/>
          <p:cNvSpPr/>
          <p:nvPr/>
        </p:nvSpPr>
        <p:spPr bwMode="auto">
          <a:xfrm>
            <a:off x="4895850" y="1409700"/>
            <a:ext cx="2790825" cy="295275"/>
          </a:xfrm>
          <a:prstGeom prst="borderCallout2">
            <a:avLst>
              <a:gd name="adj1" fmla="val 33604"/>
              <a:gd name="adj2" fmla="val 103877"/>
              <a:gd name="adj3" fmla="val 28052"/>
              <a:gd name="adj4" fmla="val 110540"/>
              <a:gd name="adj5" fmla="val 123975"/>
              <a:gd name="adj6" fmla="val 120573"/>
            </a:avLst>
          </a:prstGeom>
          <a:solidFill>
            <a:srgbClr val="4899FF">
              <a:alpha val="50000"/>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FF Provider also generates</a:t>
            </a:r>
            <a:r>
              <a:rPr kumimoji="0" lang="en-US" sz="1200" b="0" i="0" u="none" strike="noStrike" cap="none" normalizeH="0" dirty="0" smtClean="0">
                <a:ln>
                  <a:noFill/>
                </a:ln>
                <a:solidFill>
                  <a:schemeClr val="tx1"/>
                </a:solidFill>
                <a:effectLst/>
                <a:latin typeface="Arial" charset="0"/>
              </a:rPr>
              <a:t> idle CADUs</a:t>
            </a:r>
            <a:endParaRPr kumimoji="0" lang="en-US" sz="12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33565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3</a:t>
            </a:fld>
            <a:endParaRPr lang="en-US"/>
          </a:p>
        </p:txBody>
      </p:sp>
      <p:sp>
        <p:nvSpPr>
          <p:cNvPr id="6" name="Title 1"/>
          <p:cNvSpPr>
            <a:spLocks noGrp="1"/>
          </p:cNvSpPr>
          <p:nvPr>
            <p:ph type="title"/>
          </p:nvPr>
        </p:nvSpPr>
        <p:spPr>
          <a:xfrm>
            <a:off x="0" y="260350"/>
            <a:ext cx="7229475" cy="611188"/>
          </a:xfrm>
        </p:spPr>
        <p:txBody>
          <a:bodyPr/>
          <a:lstStyle/>
          <a:p>
            <a:r>
              <a:rPr lang="en-US" sz="2400" dirty="0" smtClean="0"/>
              <a:t>Significance of ‘processing successful’ </a:t>
            </a:r>
            <a:endParaRPr lang="en-US" sz="2400" dirty="0"/>
          </a:p>
        </p:txBody>
      </p:sp>
      <p:sp>
        <p:nvSpPr>
          <p:cNvPr id="7" name="Content Placeholder 2"/>
          <p:cNvSpPr>
            <a:spLocks noGrp="1"/>
          </p:cNvSpPr>
          <p:nvPr>
            <p:ph idx="1"/>
          </p:nvPr>
        </p:nvSpPr>
        <p:spPr>
          <a:xfrm>
            <a:off x="228600" y="1143000"/>
            <a:ext cx="8458200" cy="5334000"/>
          </a:xfrm>
        </p:spPr>
        <p:txBody>
          <a:bodyPr>
            <a:noAutofit/>
          </a:bodyPr>
          <a:lstStyle/>
          <a:p>
            <a:r>
              <a:rPr lang="en-US" sz="1800" dirty="0"/>
              <a:t>F-CLTU </a:t>
            </a:r>
            <a:r>
              <a:rPr lang="en-US" sz="1800" dirty="0" smtClean="0"/>
              <a:t>NOTIFY has </a:t>
            </a:r>
            <a:r>
              <a:rPr lang="en-US" sz="1800" dirty="0"/>
              <a:t>'</a:t>
            </a:r>
            <a:r>
              <a:rPr lang="en-US" sz="1800" dirty="0" err="1"/>
              <a:t>cltu</a:t>
            </a:r>
            <a:r>
              <a:rPr lang="en-US" sz="1800" dirty="0"/>
              <a:t>-radiated' notification type and </a:t>
            </a:r>
            <a:r>
              <a:rPr lang="en-US" sz="1800" dirty="0" err="1">
                <a:latin typeface="Courier New" panose="02070309020205020404" pitchFamily="49" charset="0"/>
                <a:cs typeface="Courier New" panose="02070309020205020404" pitchFamily="49" charset="0"/>
              </a:rPr>
              <a:t>cltu</a:t>
            </a:r>
            <a:r>
              <a:rPr lang="en-US" sz="1800" dirty="0">
                <a:latin typeface="Courier New" panose="02070309020205020404" pitchFamily="49" charset="0"/>
                <a:cs typeface="Courier New" panose="02070309020205020404" pitchFamily="49" charset="0"/>
              </a:rPr>
              <a:t>-status</a:t>
            </a:r>
            <a:r>
              <a:rPr lang="en-US" sz="1800" dirty="0"/>
              <a:t> = </a:t>
            </a:r>
            <a:r>
              <a:rPr lang="en-US" sz="1800" dirty="0" smtClean="0"/>
              <a:t>'radiated‘ parameter</a:t>
            </a:r>
          </a:p>
          <a:p>
            <a:pPr lvl="1"/>
            <a:r>
              <a:rPr lang="en-US" sz="1600" dirty="0" smtClean="0"/>
              <a:t>Formally defined as actual completion of radiation, but in practice is often estimated</a:t>
            </a:r>
          </a:p>
          <a:p>
            <a:pPr lvl="2"/>
            <a:r>
              <a:rPr lang="en-US" sz="1400" dirty="0" smtClean="0"/>
              <a:t>Estimation is okay for F-CLTU because delay from FF provision to antenna is essentially deterministic</a:t>
            </a:r>
          </a:p>
          <a:p>
            <a:r>
              <a:rPr lang="en-US" sz="1800" dirty="0" smtClean="0"/>
              <a:t> </a:t>
            </a:r>
            <a:r>
              <a:rPr lang="en-US" sz="1800" dirty="0"/>
              <a:t>Data Processing NOTIFY has 'data processing completed' event and </a:t>
            </a:r>
            <a:r>
              <a:rPr lang="en-US" sz="1800" dirty="0">
                <a:latin typeface="Courier New" panose="02070309020205020404" pitchFamily="49" charset="0"/>
                <a:cs typeface="Courier New" panose="02070309020205020404" pitchFamily="49" charset="0"/>
              </a:rPr>
              <a:t>data-processing-status</a:t>
            </a:r>
            <a:r>
              <a:rPr lang="en-US" sz="1800" dirty="0"/>
              <a:t> = 'successfully </a:t>
            </a:r>
            <a:r>
              <a:rPr lang="en-US" sz="1800" dirty="0" smtClean="0"/>
              <a:t>processed‘ parameter</a:t>
            </a:r>
          </a:p>
          <a:p>
            <a:pPr lvl="1"/>
            <a:r>
              <a:rPr lang="en-US" sz="1600" dirty="0" smtClean="0"/>
              <a:t>Should these be interpreted as “frame radiated”?</a:t>
            </a:r>
          </a:p>
          <a:p>
            <a:pPr lvl="2"/>
            <a:r>
              <a:rPr lang="en-US" sz="1400" dirty="0" smtClean="0"/>
              <a:t>If so, they cannot be calculated by simple delays from release from the FF service instance(s), due to randomizing delays caused by multiplexing</a:t>
            </a:r>
          </a:p>
          <a:p>
            <a:pPr lvl="2"/>
            <a:r>
              <a:rPr lang="en-US" sz="1400" dirty="0" smtClean="0"/>
              <a:t>Reasonably accurate estimates of radiation would at least involve instrumenting the MC Mux function to signal frame release to sync and channel encoding on a GVCID basis</a:t>
            </a:r>
          </a:p>
          <a:p>
            <a:pPr lvl="1"/>
            <a:r>
              <a:rPr lang="en-US" sz="1600" dirty="0" smtClean="0"/>
              <a:t>If they are not to be interpreted </a:t>
            </a:r>
            <a:r>
              <a:rPr lang="en-US" sz="1600" dirty="0"/>
              <a:t>as “frame radiated</a:t>
            </a:r>
            <a:r>
              <a:rPr lang="en-US" sz="1600" dirty="0" smtClean="0"/>
              <a:t>”, what should they mean?</a:t>
            </a:r>
          </a:p>
          <a:p>
            <a:pPr lvl="2"/>
            <a:r>
              <a:rPr lang="en-US" sz="1400" dirty="0" smtClean="0"/>
              <a:t>Simply that the frame has been released by the FF instance to the underlying VC mux function</a:t>
            </a:r>
            <a:r>
              <a:rPr lang="en-US" sz="1400" dirty="0" smtClean="0"/>
              <a:t>?</a:t>
            </a:r>
          </a:p>
          <a:p>
            <a:r>
              <a:rPr lang="en-US" sz="1800" dirty="0" smtClean="0">
                <a:solidFill>
                  <a:srgbClr val="FF0000"/>
                </a:solidFill>
              </a:rPr>
              <a:t>9 November 2017 Status update: W. Hell will look into this</a:t>
            </a:r>
            <a:endParaRPr lang="en-US" sz="1800" dirty="0">
              <a:solidFill>
                <a:srgbClr val="FF0000"/>
              </a:solidFill>
            </a:endParaRPr>
          </a:p>
        </p:txBody>
      </p:sp>
    </p:spTree>
    <p:extLst>
      <p:ext uri="{BB962C8B-B14F-4D97-AF65-F5344CB8AC3E}">
        <p14:creationId xmlns:p14="http://schemas.microsoft.com/office/powerpoint/2010/main" val="2247768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219200"/>
            <a:ext cx="7248525" cy="5000625"/>
          </a:xfrm>
          <a:prstGeom prst="rect">
            <a:avLst/>
          </a:prstGeom>
        </p:spPr>
      </p:pic>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30</a:t>
            </a:fld>
            <a:endParaRPr lang="en-US"/>
          </a:p>
        </p:txBody>
      </p:sp>
      <p:sp>
        <p:nvSpPr>
          <p:cNvPr id="7" name="Title 1"/>
          <p:cNvSpPr>
            <a:spLocks noGrp="1"/>
          </p:cNvSpPr>
          <p:nvPr>
            <p:ph type="title"/>
          </p:nvPr>
        </p:nvSpPr>
        <p:spPr>
          <a:xfrm>
            <a:off x="114300" y="174625"/>
            <a:ext cx="7448550" cy="673100"/>
          </a:xfrm>
        </p:spPr>
        <p:txBody>
          <a:bodyPr/>
          <a:lstStyle/>
          <a:p>
            <a:r>
              <a:rPr lang="en-US" sz="2000" dirty="0"/>
              <a:t>Allocation of AOS Idle CADUs Alternative 2</a:t>
            </a:r>
            <a:r>
              <a:rPr lang="en-US" sz="2000" dirty="0" smtClean="0"/>
              <a:t>: MC Mux Modified to Generate Idle CADUS</a:t>
            </a:r>
            <a:endParaRPr lang="en-US" sz="2000" dirty="0"/>
          </a:p>
        </p:txBody>
      </p:sp>
      <p:sp>
        <p:nvSpPr>
          <p:cNvPr id="9" name="Line Callout 2 8"/>
          <p:cNvSpPr/>
          <p:nvPr/>
        </p:nvSpPr>
        <p:spPr bwMode="auto">
          <a:xfrm>
            <a:off x="6400800" y="2971800"/>
            <a:ext cx="2219325" cy="781050"/>
          </a:xfrm>
          <a:prstGeom prst="borderCallout2">
            <a:avLst>
              <a:gd name="adj1" fmla="val 18750"/>
              <a:gd name="adj2" fmla="val -8333"/>
              <a:gd name="adj3" fmla="val 18750"/>
              <a:gd name="adj4" fmla="val -16667"/>
              <a:gd name="adj5" fmla="val -1209"/>
              <a:gd name="adj6" fmla="val -24392"/>
            </a:avLst>
          </a:prstGeom>
          <a:solidFill>
            <a:srgbClr val="4899FF">
              <a:alpha val="50000"/>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 CADU mode,</a:t>
            </a:r>
            <a:r>
              <a:rPr kumimoji="0" lang="en-US" sz="12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a:t>
            </a: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bypasses all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sync and channel coding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functionality</a:t>
            </a:r>
            <a:r>
              <a:rPr kumimoji="0" lang="en-US" sz="12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a:t>
            </a: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except optional</a:t>
            </a:r>
          </a:p>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Arial" panose="020B0604020202020204" pitchFamily="34" charset="0"/>
                <a:cs typeface="Arial" panose="020B0604020202020204" pitchFamily="34" charset="0"/>
              </a:rPr>
              <a:t>convolutional encoding</a:t>
            </a: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p:txBody>
      </p:sp>
      <p:sp>
        <p:nvSpPr>
          <p:cNvPr id="10" name="Line Callout 2 9"/>
          <p:cNvSpPr/>
          <p:nvPr/>
        </p:nvSpPr>
        <p:spPr bwMode="auto">
          <a:xfrm>
            <a:off x="457200" y="3352800"/>
            <a:ext cx="1066800" cy="409575"/>
          </a:xfrm>
          <a:prstGeom prst="borderCallout2">
            <a:avLst>
              <a:gd name="adj1" fmla="val 30378"/>
              <a:gd name="adj2" fmla="val 109679"/>
              <a:gd name="adj3" fmla="val 28052"/>
              <a:gd name="adj4" fmla="val 110540"/>
              <a:gd name="adj5" fmla="val -63872"/>
              <a:gd name="adj6" fmla="val 131991"/>
            </a:avLst>
          </a:prstGeom>
          <a:solidFill>
            <a:srgbClr val="4899FF">
              <a:alpha val="50000"/>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MC Mux is </a:t>
            </a:r>
          </a:p>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now</a:t>
            </a:r>
            <a:r>
              <a:rPr kumimoji="0" lang="en-US" sz="1200" b="0" i="0" u="none" strike="noStrike" cap="none" normalizeH="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bimodal</a:t>
            </a:r>
            <a:r>
              <a:rPr kumimoji="0" lang="en-US" sz="1200" b="0" i="0" u="none" strike="noStrike" cap="none" normalizeH="0" dirty="0" smtClean="0">
                <a:ln>
                  <a:noFill/>
                </a:ln>
                <a:solidFill>
                  <a:schemeClr val="tx1"/>
                </a:solidFill>
                <a:effectLst/>
                <a:latin typeface="Arial" charset="0"/>
              </a:rPr>
              <a:t> </a:t>
            </a:r>
            <a:endParaRPr kumimoji="0" lang="en-US" sz="1200" b="0" i="0" u="none" strike="noStrike" cap="none" normalizeH="0" baseline="0" dirty="0" smtClean="0">
              <a:ln>
                <a:noFill/>
              </a:ln>
              <a:solidFill>
                <a:schemeClr val="tx1"/>
              </a:solidFill>
              <a:effectLst/>
              <a:latin typeface="Arial" charset="0"/>
            </a:endParaRPr>
          </a:p>
        </p:txBody>
      </p:sp>
      <p:sp>
        <p:nvSpPr>
          <p:cNvPr id="11" name="Content Placeholder 2"/>
          <p:cNvSpPr>
            <a:spLocks noGrp="1"/>
          </p:cNvSpPr>
          <p:nvPr>
            <p:ph idx="1"/>
          </p:nvPr>
        </p:nvSpPr>
        <p:spPr>
          <a:xfrm>
            <a:off x="3179763" y="4237037"/>
            <a:ext cx="5202237" cy="2439987"/>
          </a:xfrm>
        </p:spPr>
        <p:txBody>
          <a:bodyPr/>
          <a:lstStyle/>
          <a:p>
            <a:r>
              <a:rPr lang="en-US" sz="1600" b="1" dirty="0" smtClean="0"/>
              <a:t>Analogous to the way Enhanced F-CLTU inserts Idle CADUs</a:t>
            </a:r>
          </a:p>
          <a:p>
            <a:pPr lvl="1"/>
            <a:r>
              <a:rPr lang="en-US" sz="1400" b="1" dirty="0" smtClean="0"/>
              <a:t>Pro: doesn’t increase population of FR types</a:t>
            </a:r>
          </a:p>
          <a:p>
            <a:pPr lvl="1"/>
            <a:r>
              <a:rPr lang="en-US" sz="1400" b="1" dirty="0" smtClean="0"/>
              <a:t>Con: every version of a synchronous MC Mux must be made bimodal</a:t>
            </a:r>
          </a:p>
          <a:p>
            <a:r>
              <a:rPr lang="en-US" sz="1600" b="1" dirty="0" smtClean="0"/>
              <a:t>Additional CADU Idle functionality in the MC Mux FR would probably be specified in a normative annex of the FF-CSTS specification</a:t>
            </a:r>
            <a:endParaRPr lang="en-US" sz="1600" dirty="0"/>
          </a:p>
        </p:txBody>
      </p:sp>
    </p:spTree>
    <p:extLst>
      <p:ext uri="{BB962C8B-B14F-4D97-AF65-F5344CB8AC3E}">
        <p14:creationId xmlns:p14="http://schemas.microsoft.com/office/powerpoint/2010/main" val="1903113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31</a:t>
            </a:fld>
            <a:endParaRPr lang="en-US"/>
          </a:p>
        </p:txBody>
      </p:sp>
      <p:sp>
        <p:nvSpPr>
          <p:cNvPr id="7" name="Title 1"/>
          <p:cNvSpPr>
            <a:spLocks noGrp="1"/>
          </p:cNvSpPr>
          <p:nvPr>
            <p:ph type="title"/>
          </p:nvPr>
        </p:nvSpPr>
        <p:spPr>
          <a:xfrm>
            <a:off x="104775" y="193675"/>
            <a:ext cx="7324725" cy="673100"/>
          </a:xfrm>
        </p:spPr>
        <p:txBody>
          <a:bodyPr/>
          <a:lstStyle/>
          <a:p>
            <a:r>
              <a:rPr lang="en-US" sz="2000" dirty="0"/>
              <a:t>Allocation of AOS Idle CADUs Alternative 3</a:t>
            </a:r>
            <a:r>
              <a:rPr lang="en-US" sz="2000" dirty="0" smtClean="0"/>
              <a:t>: FF-specific CADU MUX FR</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1762601"/>
            <a:ext cx="8543900" cy="3504724"/>
          </a:xfrm>
          <a:prstGeom prst="rect">
            <a:avLst/>
          </a:prstGeom>
        </p:spPr>
      </p:pic>
      <p:sp>
        <p:nvSpPr>
          <p:cNvPr id="9" name="Line Callout 2 8"/>
          <p:cNvSpPr/>
          <p:nvPr/>
        </p:nvSpPr>
        <p:spPr bwMode="auto">
          <a:xfrm>
            <a:off x="876300" y="1466851"/>
            <a:ext cx="2524125" cy="781050"/>
          </a:xfrm>
          <a:prstGeom prst="borderCallout2">
            <a:avLst>
              <a:gd name="adj1" fmla="val 44360"/>
              <a:gd name="adj2" fmla="val 105629"/>
              <a:gd name="adj3" fmla="val 44360"/>
              <a:gd name="adj4" fmla="val 105219"/>
              <a:gd name="adj5" fmla="val 70743"/>
              <a:gd name="adj6" fmla="val 116741"/>
            </a:avLst>
          </a:prstGeom>
          <a:solidFill>
            <a:srgbClr val="4899FF">
              <a:alpha val="50000"/>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Bypasses all sync and channel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coding functionality</a:t>
            </a:r>
            <a:r>
              <a:rPr kumimoji="0" lang="en-US" sz="1200" b="0" i="0" u="none" strike="noStrike" cap="none" normalizeH="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except optional</a:t>
            </a:r>
          </a:p>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rPr>
              <a:t>convolutional encoding</a:t>
            </a:r>
            <a:r>
              <a:rPr kumimoji="0" lang="en-US" sz="1200" b="0" i="0" u="none" strike="noStrike" cap="none" normalizeH="0" baseline="0" dirty="0" smtClean="0">
                <a:ln>
                  <a:noFill/>
                </a:ln>
                <a:solidFill>
                  <a:schemeClr val="tx1"/>
                </a:solidFill>
                <a:effectLst/>
                <a:latin typeface="Arial" charset="0"/>
              </a:rPr>
              <a:t> </a:t>
            </a:r>
          </a:p>
        </p:txBody>
      </p:sp>
      <p:sp>
        <p:nvSpPr>
          <p:cNvPr id="10" name="Line Callout 2 9"/>
          <p:cNvSpPr/>
          <p:nvPr/>
        </p:nvSpPr>
        <p:spPr bwMode="auto">
          <a:xfrm>
            <a:off x="6029325" y="2838451"/>
            <a:ext cx="2162175" cy="781050"/>
          </a:xfrm>
          <a:prstGeom prst="borderCallout2">
            <a:avLst>
              <a:gd name="adj1" fmla="val 18750"/>
              <a:gd name="adj2" fmla="val -8333"/>
              <a:gd name="adj3" fmla="val 18750"/>
              <a:gd name="adj4" fmla="val -16667"/>
              <a:gd name="adj5" fmla="val -52429"/>
              <a:gd name="adj6" fmla="val 8816"/>
            </a:avLst>
          </a:prstGeom>
          <a:solidFill>
            <a:srgbClr val="4899FF">
              <a:alpha val="50000"/>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Generates Idle CADUs</a:t>
            </a:r>
            <a:r>
              <a:rPr kumimoji="0" lang="en-US" sz="1200" b="0" i="0" u="none" strike="noStrike" cap="none" normalizeH="0" dirty="0" smtClean="0">
                <a:ln>
                  <a:noFill/>
                </a:ln>
                <a:solidFill>
                  <a:schemeClr val="tx1"/>
                </a:solidFill>
                <a:effectLst/>
                <a:latin typeface="Arial" charset="0"/>
              </a:rPr>
              <a:t> if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Arial" charset="0"/>
              </a:rPr>
              <a:t>necessary and </a:t>
            </a:r>
            <a:r>
              <a:rPr kumimoji="0" lang="en-US" sz="1200" b="0" i="0" u="none" strike="noStrike" cap="none" normalizeH="0" dirty="0" err="1" smtClean="0">
                <a:ln>
                  <a:noFill/>
                </a:ln>
                <a:solidFill>
                  <a:schemeClr val="tx1"/>
                </a:solidFill>
                <a:effectLst/>
                <a:latin typeface="Arial" charset="0"/>
              </a:rPr>
              <a:t>muxes</a:t>
            </a:r>
            <a:r>
              <a:rPr kumimoji="0" lang="en-US" sz="1200" b="0" i="0" u="none" strike="noStrike" cap="none" normalizeH="0" dirty="0" smtClean="0">
                <a:ln>
                  <a:noFill/>
                </a:ln>
                <a:solidFill>
                  <a:schemeClr val="tx1"/>
                </a:solidFill>
                <a:effectLst/>
                <a:latin typeface="Arial" charset="0"/>
              </a:rPr>
              <a:t> them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Arial" charset="0"/>
              </a:rPr>
              <a:t>with user-generated CADUs</a:t>
            </a:r>
            <a:endParaRPr kumimoji="0" lang="en-US" sz="1200" b="0" i="0" u="none" strike="noStrike" cap="none" normalizeH="0" baseline="0" dirty="0" smtClean="0">
              <a:ln>
                <a:noFill/>
              </a:ln>
              <a:solidFill>
                <a:schemeClr val="tx1"/>
              </a:solidFill>
              <a:effectLst/>
              <a:latin typeface="Arial" charset="0"/>
            </a:endParaRPr>
          </a:p>
        </p:txBody>
      </p:sp>
      <p:sp>
        <p:nvSpPr>
          <p:cNvPr id="11" name="Content Placeholder 2"/>
          <p:cNvSpPr>
            <a:spLocks noGrp="1"/>
          </p:cNvSpPr>
          <p:nvPr>
            <p:ph idx="1"/>
          </p:nvPr>
        </p:nvSpPr>
        <p:spPr>
          <a:xfrm>
            <a:off x="2779713" y="3703637"/>
            <a:ext cx="5964237" cy="2916238"/>
          </a:xfrm>
        </p:spPr>
        <p:txBody>
          <a:bodyPr/>
          <a:lstStyle/>
          <a:p>
            <a:r>
              <a:rPr lang="en-US" sz="1600" b="1" dirty="0" smtClean="0"/>
              <a:t>Recognizes that CADU </a:t>
            </a:r>
            <a:r>
              <a:rPr lang="en-US" sz="1600" b="1" dirty="0" err="1" smtClean="0"/>
              <a:t>muxing</a:t>
            </a:r>
            <a:r>
              <a:rPr lang="en-US" sz="1600" b="1" dirty="0" smtClean="0"/>
              <a:t> is </a:t>
            </a:r>
            <a:r>
              <a:rPr lang="en-US" sz="1600" b="1" u="sng" dirty="0" smtClean="0"/>
              <a:t>only</a:t>
            </a:r>
            <a:r>
              <a:rPr lang="en-US" sz="1600" b="1" dirty="0" smtClean="0"/>
              <a:t> used in conjunction with FF service</a:t>
            </a:r>
          </a:p>
          <a:p>
            <a:pPr lvl="1"/>
            <a:r>
              <a:rPr lang="en-US" sz="1400" b="1" dirty="0" smtClean="0"/>
              <a:t>Pro: keeps every </a:t>
            </a:r>
            <a:r>
              <a:rPr lang="en-US" sz="1400" b="1" dirty="0"/>
              <a:t>version of a synchronous MC </a:t>
            </a:r>
            <a:r>
              <a:rPr lang="en-US" sz="1400" b="1" dirty="0" smtClean="0"/>
              <a:t>Mux FR more directly aligned with its source Blue Book</a:t>
            </a:r>
          </a:p>
          <a:p>
            <a:pPr lvl="1"/>
            <a:r>
              <a:rPr lang="en-US" sz="1400" b="1" dirty="0" smtClean="0"/>
              <a:t>Con: adds a new FR type (although TS-specific production “helper” FRs are anticipated and supported by the FR Reference Model)</a:t>
            </a:r>
          </a:p>
          <a:p>
            <a:r>
              <a:rPr lang="en-US" sz="1600" b="1" dirty="0" smtClean="0"/>
              <a:t>CADU Mux function would </a:t>
            </a:r>
            <a:r>
              <a:rPr lang="en-US" sz="1600" b="1" dirty="0"/>
              <a:t>probably be specified in a normative annex of the FF-CSTS specification</a:t>
            </a:r>
            <a:endParaRPr lang="en-US" sz="1600" dirty="0"/>
          </a:p>
          <a:p>
            <a:endParaRPr lang="en-US" sz="2000" dirty="0"/>
          </a:p>
        </p:txBody>
      </p:sp>
    </p:spTree>
    <p:extLst>
      <p:ext uri="{BB962C8B-B14F-4D97-AF65-F5344CB8AC3E}">
        <p14:creationId xmlns:p14="http://schemas.microsoft.com/office/powerpoint/2010/main" val="3677708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32</a:t>
            </a:fld>
            <a:endParaRPr lang="en-US"/>
          </a:p>
        </p:txBody>
      </p:sp>
      <p:sp>
        <p:nvSpPr>
          <p:cNvPr id="7" name="Title 1"/>
          <p:cNvSpPr>
            <a:spLocks noGrp="1"/>
          </p:cNvSpPr>
          <p:nvPr>
            <p:ph type="title"/>
          </p:nvPr>
        </p:nvSpPr>
        <p:spPr>
          <a:xfrm>
            <a:off x="123825" y="155575"/>
            <a:ext cx="7324725" cy="673100"/>
          </a:xfrm>
        </p:spPr>
        <p:txBody>
          <a:bodyPr/>
          <a:lstStyle/>
          <a:p>
            <a:r>
              <a:rPr lang="en-US" sz="2000" dirty="0"/>
              <a:t>Allocation of AOS Idle CADUs Alternative 4</a:t>
            </a:r>
            <a:r>
              <a:rPr lang="en-US" sz="2000" dirty="0" smtClean="0"/>
              <a:t>: FF-specific CADU Mux &amp; CC Encoder FR</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962" y="2524125"/>
            <a:ext cx="7477125" cy="2476500"/>
          </a:xfrm>
          <a:prstGeom prst="rect">
            <a:avLst/>
          </a:prstGeom>
        </p:spPr>
      </p:pic>
      <p:sp>
        <p:nvSpPr>
          <p:cNvPr id="9" name="Line Callout 2 8"/>
          <p:cNvSpPr/>
          <p:nvPr/>
        </p:nvSpPr>
        <p:spPr bwMode="auto">
          <a:xfrm>
            <a:off x="4714875" y="1104901"/>
            <a:ext cx="2762250" cy="1000124"/>
          </a:xfrm>
          <a:prstGeom prst="borderCallout2">
            <a:avLst>
              <a:gd name="adj1" fmla="val 72083"/>
              <a:gd name="adj2" fmla="val -2816"/>
              <a:gd name="adj3" fmla="val 94941"/>
              <a:gd name="adj4" fmla="val -21495"/>
              <a:gd name="adj5" fmla="val 142171"/>
              <a:gd name="adj6" fmla="val 21451"/>
            </a:avLst>
          </a:prstGeom>
          <a:solidFill>
            <a:srgbClr val="4899FF">
              <a:alpha val="50000"/>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Generates Idle CADUs</a:t>
            </a:r>
            <a:r>
              <a:rPr kumimoji="0" lang="en-US" sz="1200" b="0" i="0" u="none" strike="noStrike" cap="none" normalizeH="0" dirty="0" smtClean="0">
                <a:ln>
                  <a:noFill/>
                </a:ln>
                <a:solidFill>
                  <a:schemeClr val="tx1"/>
                </a:solidFill>
                <a:effectLst/>
                <a:latin typeface="Arial" charset="0"/>
              </a:rPr>
              <a:t> if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Arial" charset="0"/>
              </a:rPr>
              <a:t>necessary and </a:t>
            </a:r>
            <a:r>
              <a:rPr kumimoji="0" lang="en-US" sz="1200" b="0" i="0" u="none" strike="noStrike" cap="none" normalizeH="0" dirty="0" err="1" smtClean="0">
                <a:ln>
                  <a:noFill/>
                </a:ln>
                <a:solidFill>
                  <a:schemeClr val="tx1"/>
                </a:solidFill>
                <a:effectLst/>
                <a:latin typeface="Arial" charset="0"/>
              </a:rPr>
              <a:t>muxes</a:t>
            </a:r>
            <a:r>
              <a:rPr kumimoji="0" lang="en-US" sz="1200" b="0" i="0" u="none" strike="noStrike" cap="none" normalizeH="0" dirty="0" smtClean="0">
                <a:ln>
                  <a:noFill/>
                </a:ln>
                <a:solidFill>
                  <a:schemeClr val="tx1"/>
                </a:solidFill>
                <a:effectLst/>
                <a:latin typeface="Arial" charset="0"/>
              </a:rPr>
              <a:t> them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Arial" charset="0"/>
              </a:rPr>
              <a:t>with user-generated CADUs,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Arial" charset="0"/>
              </a:rPr>
              <a:t>and optionally </a:t>
            </a:r>
            <a:r>
              <a:rPr kumimoji="0" lang="en-US" sz="1200" b="0" i="0" u="none" strike="noStrike" cap="none" normalizeH="0" dirty="0" err="1" smtClean="0">
                <a:ln>
                  <a:noFill/>
                </a:ln>
                <a:solidFill>
                  <a:schemeClr val="tx1"/>
                </a:solidFill>
                <a:effectLst/>
                <a:latin typeface="Arial" charset="0"/>
              </a:rPr>
              <a:t>convolutionally</a:t>
            </a:r>
            <a:r>
              <a:rPr kumimoji="0" lang="en-US" sz="1200" b="0" i="0" u="none" strike="noStrike" cap="none" normalizeH="0" dirty="0" smtClean="0">
                <a:ln>
                  <a:noFill/>
                </a:ln>
                <a:solidFill>
                  <a:schemeClr val="tx1"/>
                </a:solidFill>
                <a:effectLst/>
                <a:latin typeface="Arial" charset="0"/>
              </a:rPr>
              <a:t>-encodes</a:t>
            </a:r>
          </a:p>
          <a:p>
            <a:pPr marL="0" marR="0" indent="0" algn="l" defTabSz="914400" rtl="0" eaLnBrk="0" fontAlgn="base" latinLnBrk="0" hangingPunct="0">
              <a:lnSpc>
                <a:spcPct val="100000"/>
              </a:lnSpc>
              <a:spcBef>
                <a:spcPct val="0"/>
              </a:spcBef>
              <a:spcAft>
                <a:spcPct val="0"/>
              </a:spcAft>
              <a:buClrTx/>
              <a:buSzTx/>
              <a:buFontTx/>
              <a:buNone/>
              <a:tabLst/>
            </a:pPr>
            <a:r>
              <a:rPr lang="en-US" sz="1200" baseline="0" dirty="0" smtClean="0">
                <a:solidFill>
                  <a:schemeClr val="tx1"/>
                </a:solidFill>
              </a:rPr>
              <a:t>them</a:t>
            </a:r>
            <a:endParaRPr kumimoji="0" lang="en-US" sz="1200" b="0" i="0" u="none" strike="noStrike" cap="none" normalizeH="0" baseline="0" dirty="0" smtClean="0">
              <a:ln>
                <a:noFill/>
              </a:ln>
              <a:solidFill>
                <a:schemeClr val="tx1"/>
              </a:solidFill>
              <a:effectLst/>
              <a:latin typeface="Arial" charset="0"/>
            </a:endParaRPr>
          </a:p>
        </p:txBody>
      </p:sp>
      <p:sp>
        <p:nvSpPr>
          <p:cNvPr id="10" name="Content Placeholder 2"/>
          <p:cNvSpPr>
            <a:spLocks noGrp="1"/>
          </p:cNvSpPr>
          <p:nvPr>
            <p:ph idx="1"/>
          </p:nvPr>
        </p:nvSpPr>
        <p:spPr>
          <a:xfrm>
            <a:off x="3170238" y="3608387"/>
            <a:ext cx="5478462" cy="2668588"/>
          </a:xfrm>
        </p:spPr>
        <p:txBody>
          <a:bodyPr>
            <a:normAutofit lnSpcReduction="10000"/>
          </a:bodyPr>
          <a:lstStyle/>
          <a:p>
            <a:r>
              <a:rPr lang="en-US" sz="1800" b="1" dirty="0" smtClean="0"/>
              <a:t>Eliminates using the </a:t>
            </a:r>
            <a:r>
              <a:rPr lang="en-US" sz="1800" b="1" dirty="0" err="1" smtClean="0"/>
              <a:t>Fwd</a:t>
            </a:r>
            <a:r>
              <a:rPr lang="en-US" sz="1800" b="1" dirty="0" smtClean="0"/>
              <a:t> AOS Sync and Channel Encoding FR altogether for CADUs</a:t>
            </a:r>
          </a:p>
          <a:p>
            <a:pPr lvl="1"/>
            <a:r>
              <a:rPr lang="en-US" sz="1600" b="1" dirty="0" smtClean="0"/>
              <a:t>Pro: keeps every </a:t>
            </a:r>
            <a:r>
              <a:rPr lang="en-US" sz="1600" b="1" dirty="0"/>
              <a:t>version of a synchronous MC </a:t>
            </a:r>
            <a:r>
              <a:rPr lang="en-US" sz="1600" b="1" dirty="0" smtClean="0"/>
              <a:t>Mux FR more directly aligned with its source Blue Book</a:t>
            </a:r>
          </a:p>
          <a:p>
            <a:pPr lvl="1"/>
            <a:r>
              <a:rPr lang="en-US" sz="1600" b="1" dirty="0" smtClean="0"/>
              <a:t>Con: adds a new FR type (although TS-specific production “helper” FRs are anticipated and supported by the FR Reference Model)</a:t>
            </a:r>
          </a:p>
          <a:p>
            <a:r>
              <a:rPr lang="en-US" sz="1800" b="1" dirty="0" smtClean="0"/>
              <a:t>Could be considered a one-off Sync and Channel Encoding FR type</a:t>
            </a:r>
            <a:endParaRPr lang="en-US" sz="1800" dirty="0"/>
          </a:p>
        </p:txBody>
      </p:sp>
    </p:spTree>
    <p:extLst>
      <p:ext uri="{BB962C8B-B14F-4D97-AF65-F5344CB8AC3E}">
        <p14:creationId xmlns:p14="http://schemas.microsoft.com/office/powerpoint/2010/main" val="3528145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33</a:t>
            </a:fld>
            <a:endParaRPr lang="en-US"/>
          </a:p>
        </p:txBody>
      </p:sp>
      <p:sp>
        <p:nvSpPr>
          <p:cNvPr id="6" name="Title 4"/>
          <p:cNvSpPr>
            <a:spLocks noGrp="1"/>
          </p:cNvSpPr>
          <p:nvPr>
            <p:ph type="title"/>
          </p:nvPr>
        </p:nvSpPr>
        <p:spPr>
          <a:xfrm>
            <a:off x="0" y="260350"/>
            <a:ext cx="6227763" cy="611188"/>
          </a:xfrm>
        </p:spPr>
        <p:txBody>
          <a:bodyPr/>
          <a:lstStyle/>
          <a:p>
            <a:r>
              <a:rPr lang="en-US" dirty="0" smtClean="0"/>
              <a:t>Scope of Throw </a:t>
            </a:r>
            <a:r>
              <a:rPr lang="en-US" dirty="0" smtClean="0"/>
              <a:t>Event </a:t>
            </a:r>
            <a:r>
              <a:rPr lang="en-US" dirty="0" smtClean="0"/>
              <a:t>Procedure</a:t>
            </a:r>
            <a:endParaRPr lang="en-US" dirty="0"/>
          </a:p>
        </p:txBody>
      </p:sp>
      <p:sp>
        <p:nvSpPr>
          <p:cNvPr id="7" name="Content Placeholder 1"/>
          <p:cNvSpPr>
            <a:spLocks noGrp="1"/>
          </p:cNvSpPr>
          <p:nvPr>
            <p:ph idx="1"/>
          </p:nvPr>
        </p:nvSpPr>
        <p:spPr>
          <a:xfrm>
            <a:off x="457200" y="1219200"/>
            <a:ext cx="8229600" cy="5181600"/>
          </a:xfrm>
        </p:spPr>
        <p:txBody>
          <a:bodyPr>
            <a:normAutofit fontScale="92500" lnSpcReduction="10000"/>
          </a:bodyPr>
          <a:lstStyle/>
          <a:p>
            <a:r>
              <a:rPr lang="en-US" sz="2000" dirty="0" smtClean="0"/>
              <a:t>Should </a:t>
            </a:r>
            <a:r>
              <a:rPr lang="en-US" sz="2000" dirty="0" smtClean="0"/>
              <a:t>the scope of the Throw Event procedure be limited to only the production that directly supports the forward link that carries the master user’s VC, or should it be wider (e.g., the whole Service Package)?</a:t>
            </a:r>
          </a:p>
          <a:p>
            <a:pPr lvl="1"/>
            <a:r>
              <a:rPr lang="en-US" sz="1800" dirty="0" smtClean="0"/>
              <a:t>Scope affects the constraints on the Throw Event EXECUTE-DIRECTIVE operation</a:t>
            </a:r>
          </a:p>
          <a:p>
            <a:pPr lvl="1"/>
            <a:r>
              <a:rPr lang="en-US" sz="1800" dirty="0"/>
              <a:t>SFW Throw Event doesn’t have a default </a:t>
            </a:r>
            <a:r>
              <a:rPr lang="en-US" sz="1800" dirty="0" smtClean="0"/>
              <a:t>scoping, unlike the Cyclic Report, Information Query, and Notification SFW procedures, (i.e., limited to the production that directly supports the service instance)</a:t>
            </a:r>
          </a:p>
          <a:p>
            <a:pPr lvl="2"/>
            <a:r>
              <a:rPr lang="en-US" sz="1600" dirty="0" smtClean="0"/>
              <a:t>Requires that the service refine the SFW procedure to specify the scoping</a:t>
            </a:r>
          </a:p>
          <a:p>
            <a:pPr lvl="1"/>
            <a:r>
              <a:rPr lang="en-US" sz="1800" dirty="0">
                <a:solidFill>
                  <a:srgbClr val="FF0000"/>
                </a:solidFill>
              </a:rPr>
              <a:t>Resolution: Scope will be limited to resource that directly </a:t>
            </a:r>
            <a:r>
              <a:rPr lang="en-US" sz="1800" dirty="0" smtClean="0">
                <a:solidFill>
                  <a:srgbClr val="FF0000"/>
                </a:solidFill>
              </a:rPr>
              <a:t>support </a:t>
            </a:r>
            <a:r>
              <a:rPr lang="en-US" sz="1800" dirty="0">
                <a:solidFill>
                  <a:srgbClr val="FF0000"/>
                </a:solidFill>
              </a:rPr>
              <a:t>the forward frame </a:t>
            </a:r>
            <a:r>
              <a:rPr lang="en-US" sz="1800" dirty="0" smtClean="0">
                <a:solidFill>
                  <a:srgbClr val="FF0000"/>
                </a:solidFill>
              </a:rPr>
              <a:t>flow</a:t>
            </a:r>
          </a:p>
          <a:p>
            <a:pPr lvl="1"/>
            <a:r>
              <a:rPr lang="en-US" sz="1800" dirty="0" smtClean="0"/>
              <a:t>If </a:t>
            </a:r>
            <a:r>
              <a:rPr lang="en-US" sz="1800" dirty="0" smtClean="0"/>
              <a:t>the scoping is limited to only the production that directly supports </a:t>
            </a:r>
            <a:r>
              <a:rPr lang="en-US" sz="1800" dirty="0"/>
              <a:t>the forward link that carries the master user’s </a:t>
            </a:r>
            <a:r>
              <a:rPr lang="en-US" sz="1800" dirty="0" smtClean="0"/>
              <a:t>VC, what is the diagnostic for trying to access “out of scope” FR instances?</a:t>
            </a:r>
          </a:p>
          <a:p>
            <a:pPr lvl="2"/>
            <a:r>
              <a:rPr lang="en-US" sz="1600" dirty="0" smtClean="0"/>
              <a:t>Can we stretch (refine?) the interpretation of the existing ‘invalid functional resource instance’ diagnostic (“the specified instance of the FT Type … does not exist”) to mean “does not exist for this instance of the FF service”?</a:t>
            </a:r>
          </a:p>
          <a:p>
            <a:pPr lvl="3"/>
            <a:r>
              <a:rPr lang="en-US" sz="1400" dirty="0" smtClean="0"/>
              <a:t>If we can’t do this, we’ll have to extend the Throw Event procedure to add a new </a:t>
            </a:r>
            <a:r>
              <a:rPr lang="en-US" sz="1400" dirty="0" smtClean="0"/>
              <a:t>diagnostic</a:t>
            </a:r>
          </a:p>
          <a:p>
            <a:pPr lvl="2"/>
            <a:r>
              <a:rPr lang="en-US" sz="1600" dirty="0" smtClean="0">
                <a:solidFill>
                  <a:srgbClr val="FF0000"/>
                </a:solidFill>
              </a:rPr>
              <a:t>Preliminary resolution: Definition of the existing diagnostic will be refined</a:t>
            </a:r>
            <a:endParaRPr lang="en-US" sz="1600" dirty="0">
              <a:solidFill>
                <a:srgbClr val="FF0000"/>
              </a:solidFill>
            </a:endParaRPr>
          </a:p>
        </p:txBody>
      </p:sp>
    </p:spTree>
    <p:extLst>
      <p:ext uri="{BB962C8B-B14F-4D97-AF65-F5344CB8AC3E}">
        <p14:creationId xmlns:p14="http://schemas.microsoft.com/office/powerpoint/2010/main" val="716396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fontScale="92500" lnSpcReduction="10000"/>
          </a:bodyPr>
          <a:lstStyle/>
          <a:p>
            <a:r>
              <a:rPr lang="en-US" dirty="0" smtClean="0">
                <a:solidFill>
                  <a:srgbClr val="FF0000"/>
                </a:solidFill>
              </a:rPr>
              <a:t>Resolution (9 November 2017) – W. Hell will investigate and update Guidelines if appropriate</a:t>
            </a:r>
          </a:p>
          <a:p>
            <a:r>
              <a:rPr lang="en-US" dirty="0" smtClean="0"/>
              <a:t>The </a:t>
            </a:r>
            <a:r>
              <a:rPr lang="en-US" dirty="0" smtClean="0"/>
              <a:t>FF service needs to add normative Behavior to both derived procedures</a:t>
            </a:r>
          </a:p>
          <a:p>
            <a:pPr lvl="1"/>
            <a:r>
              <a:rPr lang="en-US" dirty="0" smtClean="0"/>
              <a:t>Additional reasons for rejection (invalid GVCID, length errors)</a:t>
            </a:r>
          </a:p>
          <a:p>
            <a:pPr lvl="1"/>
            <a:r>
              <a:rPr lang="en-US" dirty="0" smtClean="0"/>
              <a:t>(TBD) Allow user to change dynamically-modifiable procedure configuration parameters for that procedure instance</a:t>
            </a:r>
          </a:p>
          <a:p>
            <a:r>
              <a:rPr lang="en-US" dirty="0" smtClean="0"/>
              <a:t>Guidelines are currently mute on </a:t>
            </a:r>
            <a:r>
              <a:rPr lang="en-US" u="sng" dirty="0" smtClean="0"/>
              <a:t>adding</a:t>
            </a:r>
            <a:r>
              <a:rPr lang="en-US" dirty="0" smtClean="0"/>
              <a:t> behavior</a:t>
            </a:r>
          </a:p>
          <a:p>
            <a:pPr lvl="1"/>
            <a:r>
              <a:rPr lang="en-US" dirty="0" smtClean="0"/>
              <a:t>Only mentions refinement of behavior, as pertaining to “</a:t>
            </a:r>
            <a:r>
              <a:rPr lang="en-US" u="sng" dirty="0" smtClean="0"/>
              <a:t>narrowing</a:t>
            </a:r>
            <a:r>
              <a:rPr lang="en-US" dirty="0" smtClean="0"/>
              <a:t> the specification of the behavior of the parent procedure”</a:t>
            </a:r>
          </a:p>
          <a:p>
            <a:r>
              <a:rPr lang="en-US" dirty="0" smtClean="0"/>
              <a:t>Proposal: adding behavior should be recognized as extension</a:t>
            </a:r>
          </a:p>
          <a:p>
            <a:pPr lvl="1"/>
            <a:r>
              <a:rPr lang="en-US" dirty="0" smtClean="0"/>
              <a:t>Add a 3</a:t>
            </a:r>
            <a:r>
              <a:rPr lang="en-US" baseline="30000" dirty="0" smtClean="0"/>
              <a:t>rd</a:t>
            </a:r>
            <a:r>
              <a:rPr lang="en-US" dirty="0" smtClean="0"/>
              <a:t> bullet to Guidelines section 3.6.3:</a:t>
            </a:r>
          </a:p>
          <a:p>
            <a:pPr lvl="2"/>
            <a:r>
              <a:rPr lang="en-US" dirty="0" smtClean="0"/>
              <a:t> c) adding new behavior(s) to the specification </a:t>
            </a:r>
            <a:r>
              <a:rPr lang="en-US" dirty="0"/>
              <a:t>of the behavior of the parent procedure</a:t>
            </a:r>
          </a:p>
        </p:txBody>
      </p:sp>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34</a:t>
            </a:fld>
            <a:endParaRPr lang="en-US"/>
          </a:p>
        </p:txBody>
      </p:sp>
      <p:sp>
        <p:nvSpPr>
          <p:cNvPr id="5" name="Title 4"/>
          <p:cNvSpPr>
            <a:spLocks noGrp="1"/>
          </p:cNvSpPr>
          <p:nvPr>
            <p:ph type="title"/>
          </p:nvPr>
        </p:nvSpPr>
        <p:spPr/>
        <p:txBody>
          <a:bodyPr/>
          <a:lstStyle/>
          <a:p>
            <a:r>
              <a:rPr lang="en-US" dirty="0" smtClean="0"/>
              <a:t>Extension or Refinement of Behavior (Guidelines Issue)</a:t>
            </a:r>
            <a:endParaRPr lang="en-US" dirty="0"/>
          </a:p>
        </p:txBody>
      </p:sp>
    </p:spTree>
    <p:extLst>
      <p:ext uri="{BB962C8B-B14F-4D97-AF65-F5344CB8AC3E}">
        <p14:creationId xmlns:p14="http://schemas.microsoft.com/office/powerpoint/2010/main" val="389916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lnSpcReduction="10000"/>
          </a:bodyPr>
          <a:lstStyle/>
          <a:p>
            <a:r>
              <a:rPr lang="en-US" sz="2000" dirty="0" smtClean="0"/>
              <a:t>There is no formal CCSDS specification of the sync and channel coding that is to be applied on a synchronous (e.g., AOS) </a:t>
            </a:r>
            <a:r>
              <a:rPr lang="en-US" sz="2000" u="sng" dirty="0" smtClean="0"/>
              <a:t>forward</a:t>
            </a:r>
            <a:r>
              <a:rPr lang="en-US" sz="2000" dirty="0" smtClean="0"/>
              <a:t> link</a:t>
            </a:r>
          </a:p>
          <a:p>
            <a:r>
              <a:rPr lang="en-US" sz="2000" dirty="0" smtClean="0"/>
              <a:t>Long-standing assumption that TM sync and channel coding Blue Book functions would apply</a:t>
            </a:r>
          </a:p>
          <a:p>
            <a:pPr lvl="1"/>
            <a:r>
              <a:rPr lang="en-US" sz="2000" dirty="0" smtClean="0"/>
              <a:t>However, only a (not yet identified) subset applies</a:t>
            </a:r>
          </a:p>
          <a:p>
            <a:pPr lvl="1"/>
            <a:r>
              <a:rPr lang="en-US" sz="2000" dirty="0" smtClean="0"/>
              <a:t>CCSDS is starting to address the definition of that subset</a:t>
            </a:r>
          </a:p>
          <a:p>
            <a:r>
              <a:rPr lang="en-US" sz="2000" dirty="0" smtClean="0"/>
              <a:t>In lieu of a formal CCSDS definition, the Forward Frames specification will treat the AOS Sync and Channel Encoding FR as a requirements of the FF service and document the functional requirements in the normative production functions Annex</a:t>
            </a:r>
          </a:p>
          <a:p>
            <a:pPr lvl="1"/>
            <a:r>
              <a:rPr lang="en-US" sz="1800" dirty="0" smtClean="0"/>
              <a:t>References to specific sections of the TM </a:t>
            </a:r>
            <a:r>
              <a:rPr lang="en-US" sz="1800" dirty="0"/>
              <a:t>sync and channel coding Blue </a:t>
            </a:r>
            <a:r>
              <a:rPr lang="en-US" sz="1800" dirty="0" smtClean="0"/>
              <a:t>Book</a:t>
            </a:r>
          </a:p>
          <a:p>
            <a:pPr lvl="1"/>
            <a:r>
              <a:rPr lang="en-US" sz="1800" dirty="0" smtClean="0"/>
              <a:t>Additional requirement for Idle CADU insertion</a:t>
            </a:r>
          </a:p>
          <a:p>
            <a:r>
              <a:rPr lang="en-US" sz="2000" b="1" dirty="0" smtClean="0"/>
              <a:t>Question: what assumptions should we make about what </a:t>
            </a:r>
            <a:r>
              <a:rPr lang="en-US" sz="2000" b="1" dirty="0"/>
              <a:t>TM sync and channel </a:t>
            </a:r>
            <a:r>
              <a:rPr lang="en-US" sz="2000" b="1" dirty="0" smtClean="0"/>
              <a:t>coding functions to “import”?</a:t>
            </a:r>
            <a:endParaRPr lang="en-US" sz="2000" b="1" dirty="0"/>
          </a:p>
        </p:txBody>
      </p:sp>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4</a:t>
            </a:fld>
            <a:endParaRPr lang="en-US"/>
          </a:p>
        </p:txBody>
      </p:sp>
      <p:sp>
        <p:nvSpPr>
          <p:cNvPr id="5" name="Title 4"/>
          <p:cNvSpPr>
            <a:spLocks noGrp="1"/>
          </p:cNvSpPr>
          <p:nvPr>
            <p:ph type="title"/>
          </p:nvPr>
        </p:nvSpPr>
        <p:spPr>
          <a:xfrm>
            <a:off x="0" y="152400"/>
            <a:ext cx="7315200" cy="838200"/>
          </a:xfrm>
        </p:spPr>
        <p:txBody>
          <a:bodyPr/>
          <a:lstStyle/>
          <a:p>
            <a:r>
              <a:rPr lang="en-US" dirty="0"/>
              <a:t>Applicable </a:t>
            </a:r>
            <a:r>
              <a:rPr lang="en-US" dirty="0" smtClean="0"/>
              <a:t>Subset </a:t>
            </a:r>
            <a:r>
              <a:rPr lang="en-US" dirty="0"/>
              <a:t>of TM Sync and Channel Encoding </a:t>
            </a:r>
            <a:r>
              <a:rPr lang="en-US" dirty="0" smtClean="0"/>
              <a:t>Functions</a:t>
            </a:r>
            <a:endParaRPr lang="en-US" dirty="0"/>
          </a:p>
        </p:txBody>
      </p:sp>
    </p:spTree>
    <p:extLst>
      <p:ext uri="{BB962C8B-B14F-4D97-AF65-F5344CB8AC3E}">
        <p14:creationId xmlns:p14="http://schemas.microsoft.com/office/powerpoint/2010/main" val="122220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229600" cy="5257800"/>
          </a:xfrm>
        </p:spPr>
        <p:txBody>
          <a:bodyPr>
            <a:normAutofit fontScale="77500" lnSpcReduction="20000"/>
          </a:bodyPr>
          <a:lstStyle/>
          <a:p>
            <a:r>
              <a:rPr lang="en-US" sz="2000" dirty="0" smtClean="0">
                <a:solidFill>
                  <a:srgbClr val="FF0000"/>
                </a:solidFill>
              </a:rPr>
              <a:t>Status update: Discussed at the Fall Workshop and decided to limit the directives to the inactive state of the procedure. However, that might be a protocol violation. Current approach under investigation is to add the parameters to the respective START </a:t>
            </a:r>
            <a:r>
              <a:rPr lang="en-US" sz="2000" dirty="0" smtClean="0">
                <a:solidFill>
                  <a:srgbClr val="FF0000"/>
                </a:solidFill>
              </a:rPr>
              <a:t>operations</a:t>
            </a:r>
          </a:p>
          <a:p>
            <a:r>
              <a:rPr lang="en-US" sz="2000" dirty="0" smtClean="0"/>
              <a:t>Data </a:t>
            </a:r>
            <a:r>
              <a:rPr lang="en-US" sz="2000" dirty="0" smtClean="0"/>
              <a:t>Processing procedures’ dynamically-modifiable procedure configuration parameters</a:t>
            </a:r>
          </a:p>
          <a:p>
            <a:pPr lvl="1"/>
            <a:r>
              <a:rPr lang="en-US" sz="1800" dirty="0" smtClean="0"/>
              <a:t>BDP</a:t>
            </a:r>
          </a:p>
          <a:p>
            <a:pPr lvl="2"/>
            <a:r>
              <a:rPr lang="en-US" sz="1600" dirty="0" smtClean="0"/>
              <a:t>maximum-forward-buffer-size</a:t>
            </a:r>
          </a:p>
          <a:p>
            <a:pPr lvl="2"/>
            <a:r>
              <a:rPr lang="en-US" sz="1600" dirty="0" smtClean="0"/>
              <a:t>input-queue-size </a:t>
            </a:r>
          </a:p>
          <a:p>
            <a:pPr lvl="2"/>
            <a:r>
              <a:rPr lang="en-US" sz="1600" dirty="0" smtClean="0"/>
              <a:t>processing-latency-limit</a:t>
            </a:r>
          </a:p>
          <a:p>
            <a:pPr lvl="1"/>
            <a:r>
              <a:rPr lang="en-US" sz="1800" dirty="0" smtClean="0"/>
              <a:t>SCDP: input-queue-size</a:t>
            </a:r>
          </a:p>
          <a:p>
            <a:r>
              <a:rPr lang="en-US" sz="2000" dirty="0" smtClean="0"/>
              <a:t>Should service users be able to modify some or all of these values? If so, which ones?</a:t>
            </a:r>
          </a:p>
          <a:p>
            <a:pPr lvl="1"/>
            <a:r>
              <a:rPr lang="en-US" sz="1800" dirty="0" smtClean="0"/>
              <a:t>Consideration of behavior when directives are consistent with current state of the procedure (e.g., direct input-queue-size to be smaller than the queue contents at the time of receipt of the directive)</a:t>
            </a:r>
          </a:p>
          <a:p>
            <a:r>
              <a:rPr lang="en-US" sz="2000" dirty="0" smtClean="0"/>
              <a:t>If so, by what means?</a:t>
            </a:r>
          </a:p>
          <a:p>
            <a:pPr lvl="1"/>
            <a:r>
              <a:rPr lang="en-US" sz="1800" dirty="0" smtClean="0"/>
              <a:t>Through EXECUTE-DIRECTIVE  operations as part of the derived DP procedures?</a:t>
            </a:r>
          </a:p>
          <a:p>
            <a:pPr lvl="2"/>
            <a:r>
              <a:rPr lang="en-US" sz="1600" dirty="0" smtClean="0"/>
              <a:t>Add EXECUTE-DIRECTIVE to BDP, limited to changing these procedure-specific parameters</a:t>
            </a:r>
          </a:p>
          <a:p>
            <a:pPr lvl="2"/>
            <a:r>
              <a:rPr lang="en-US" sz="1600" dirty="0" smtClean="0"/>
              <a:t>Add a ‘change input queue size’ directive to SCDP’s existing E-D operation</a:t>
            </a:r>
          </a:p>
          <a:p>
            <a:pPr lvl="1"/>
            <a:r>
              <a:rPr lang="en-US" sz="1800" dirty="0" smtClean="0"/>
              <a:t>Cover the capability through the already-planned separate Throw Event procedure</a:t>
            </a:r>
          </a:p>
          <a:p>
            <a:pPr lvl="2"/>
            <a:r>
              <a:rPr lang="en-US" sz="1600" dirty="0" smtClean="0"/>
              <a:t>Probably not a good idea - could get sticky separating each user’s access to her own procedure parameters vs. “master user-only” access to underlying production parameters (e.g., bit rate)</a:t>
            </a:r>
            <a:endParaRPr lang="en-US" sz="1600" dirty="0"/>
          </a:p>
        </p:txBody>
      </p:sp>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5</a:t>
            </a:fld>
            <a:endParaRPr lang="en-US"/>
          </a:p>
        </p:txBody>
      </p:sp>
      <p:sp>
        <p:nvSpPr>
          <p:cNvPr id="5" name="Title 4"/>
          <p:cNvSpPr>
            <a:spLocks noGrp="1"/>
          </p:cNvSpPr>
          <p:nvPr>
            <p:ph type="title"/>
          </p:nvPr>
        </p:nvSpPr>
        <p:spPr>
          <a:xfrm>
            <a:off x="0" y="260350"/>
            <a:ext cx="7315200" cy="611188"/>
          </a:xfrm>
        </p:spPr>
        <p:txBody>
          <a:bodyPr/>
          <a:lstStyle/>
          <a:p>
            <a:r>
              <a:rPr lang="en-US" dirty="0" smtClean="0"/>
              <a:t>User Reconfiguration of Dynamically-Modifiable Procedure Configuration Parameters </a:t>
            </a:r>
            <a:endParaRPr lang="en-US" dirty="0"/>
          </a:p>
        </p:txBody>
      </p:sp>
    </p:spTree>
    <p:extLst>
      <p:ext uri="{BB962C8B-B14F-4D97-AF65-F5344CB8AC3E}">
        <p14:creationId xmlns:p14="http://schemas.microsoft.com/office/powerpoint/2010/main" val="383060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10200"/>
          </a:xfrm>
        </p:spPr>
        <p:txBody>
          <a:bodyPr>
            <a:normAutofit lnSpcReduction="10000"/>
          </a:bodyPr>
          <a:lstStyle/>
          <a:p>
            <a:r>
              <a:rPr lang="en-US" sz="1600" dirty="0" smtClean="0"/>
              <a:t>The </a:t>
            </a:r>
            <a:r>
              <a:rPr lang="en-US" sz="1600" dirty="0" smtClean="0"/>
              <a:t>Throw Event procedure will be added to the FF-CSTS</a:t>
            </a:r>
          </a:p>
          <a:p>
            <a:pPr lvl="1"/>
            <a:r>
              <a:rPr lang="en-US" sz="1600" dirty="0" smtClean="0"/>
              <a:t>Provides F-CLTU THROW-EVENT capabilities in lieu of future Service Control CSTS</a:t>
            </a:r>
          </a:p>
          <a:p>
            <a:pPr lvl="2"/>
            <a:r>
              <a:rPr lang="en-US" sz="1400" dirty="0" smtClean="0"/>
              <a:t>Will be designated as an optional procedure: future implementations of FF service can ignore it if SC-CSTS is available</a:t>
            </a:r>
          </a:p>
          <a:p>
            <a:pPr lvl="1"/>
            <a:r>
              <a:rPr lang="en-US" sz="1600" dirty="0" smtClean="0"/>
              <a:t>Whether or not a FF-CSTS can use the Throw Event procedure should be a non-dynamically-modifiable configuration parameter</a:t>
            </a:r>
          </a:p>
          <a:p>
            <a:pPr lvl="2"/>
            <a:r>
              <a:rPr lang="en-US" sz="1400" dirty="0" smtClean="0"/>
              <a:t>Properly-constructed configuration profiles limit to only one “master” FF-CSTS instance per forward space link physical channel</a:t>
            </a:r>
          </a:p>
          <a:p>
            <a:pPr lvl="1"/>
            <a:r>
              <a:rPr lang="en-US" sz="1600" dirty="0" smtClean="0"/>
              <a:t>Will be available in both synchronous and asynchronous mode of FF-CSTS</a:t>
            </a:r>
          </a:p>
          <a:p>
            <a:pPr lvl="1"/>
            <a:r>
              <a:rPr lang="en-US" sz="1600" dirty="0" smtClean="0"/>
              <a:t>How to treat “non-Throw Event enabled” users of FF-CSTS that try to invoke a the Throw Event EXECUTE-DIRECTIVE?</a:t>
            </a:r>
          </a:p>
          <a:p>
            <a:pPr lvl="2"/>
            <a:r>
              <a:rPr lang="en-US" sz="1400" dirty="0" smtClean="0"/>
              <a:t>Don’t even configure the procedure for non-master users: results in invalid-PDU PEER-ABORT, or</a:t>
            </a:r>
          </a:p>
          <a:p>
            <a:pPr lvl="2"/>
            <a:r>
              <a:rPr lang="en-US" sz="1400" dirty="0" smtClean="0"/>
              <a:t>“Configure” the procedure but make it off limits: requires a new ‘directive invocation not allowed’ diagnostic (extension) </a:t>
            </a:r>
            <a:endParaRPr lang="en-US" sz="1400" dirty="0" smtClean="0"/>
          </a:p>
          <a:p>
            <a:pPr lvl="2"/>
            <a:r>
              <a:rPr lang="en-US" sz="1400" dirty="0">
                <a:solidFill>
                  <a:srgbClr val="FF0000"/>
                </a:solidFill>
              </a:rPr>
              <a:t>Status update </a:t>
            </a:r>
            <a:r>
              <a:rPr lang="en-US" sz="1400" dirty="0" smtClean="0">
                <a:solidFill>
                  <a:srgbClr val="FF0000"/>
                </a:solidFill>
              </a:rPr>
              <a:t>(9 </a:t>
            </a:r>
            <a:r>
              <a:rPr lang="en-US" sz="1400" dirty="0">
                <a:solidFill>
                  <a:srgbClr val="FF0000"/>
                </a:solidFill>
              </a:rPr>
              <a:t>November 2017</a:t>
            </a:r>
            <a:r>
              <a:rPr lang="en-US" sz="1400" dirty="0" smtClean="0">
                <a:solidFill>
                  <a:srgbClr val="FF0000"/>
                </a:solidFill>
              </a:rPr>
              <a:t>): In principle, directive attempts from non-authorized users will be rejected, not aborted (see </a:t>
            </a:r>
            <a:r>
              <a:rPr lang="en-US" sz="1400" dirty="0">
                <a:solidFill>
                  <a:srgbClr val="FF0000"/>
                </a:solidFill>
              </a:rPr>
              <a:t>email “Forward Frame service optional Throw Event </a:t>
            </a:r>
            <a:r>
              <a:rPr lang="en-US" sz="1400" dirty="0" smtClean="0">
                <a:solidFill>
                  <a:srgbClr val="FF0000"/>
                </a:solidFill>
              </a:rPr>
              <a:t>procedure” from John Pietras to Hell et al (13 November 2017) for ongoing discussion on the details of making this work)</a:t>
            </a:r>
            <a:endParaRPr lang="en-US" sz="1400" dirty="0" smtClean="0">
              <a:solidFill>
                <a:srgbClr val="FF0000"/>
              </a:solidFill>
            </a:endParaRPr>
          </a:p>
          <a:p>
            <a:pPr lvl="1"/>
            <a:r>
              <a:rPr lang="en-US" sz="1600" dirty="0" smtClean="0">
                <a:solidFill>
                  <a:srgbClr val="FF0000"/>
                </a:solidFill>
              </a:rPr>
              <a:t>NOTE</a:t>
            </a:r>
            <a:r>
              <a:rPr lang="en-US" sz="1600" dirty="0">
                <a:solidFill>
                  <a:srgbClr val="FF0000"/>
                </a:solidFill>
              </a:rPr>
              <a:t>: </a:t>
            </a:r>
            <a:r>
              <a:rPr lang="en-US" sz="1600" dirty="0" smtClean="0">
                <a:solidFill>
                  <a:srgbClr val="FF0000"/>
                </a:solidFill>
              </a:rPr>
              <a:t>the FSP </a:t>
            </a:r>
            <a:r>
              <a:rPr lang="en-US" sz="1600" dirty="0">
                <a:solidFill>
                  <a:srgbClr val="FF0000"/>
                </a:solidFill>
              </a:rPr>
              <a:t>specification has a </a:t>
            </a:r>
            <a:r>
              <a:rPr lang="en-US" sz="1600" b="1" dirty="0">
                <a:solidFill>
                  <a:srgbClr val="FF0000"/>
                </a:solidFill>
                <a:latin typeface="Courier New" panose="02070309020205020404" pitchFamily="49" charset="0"/>
                <a:cs typeface="Courier New" panose="02070309020205020404" pitchFamily="49" charset="0"/>
              </a:rPr>
              <a:t>throwing-of-events-enabled</a:t>
            </a:r>
            <a:r>
              <a:rPr lang="en-US" sz="1600" b="1" dirty="0">
                <a:solidFill>
                  <a:srgbClr val="FF0000"/>
                </a:solidFill>
              </a:rPr>
              <a:t> </a:t>
            </a:r>
            <a:r>
              <a:rPr lang="en-US" sz="1600" dirty="0">
                <a:solidFill>
                  <a:srgbClr val="FF0000"/>
                </a:solidFill>
              </a:rPr>
              <a:t>Service Management parameter but no </a:t>
            </a:r>
            <a:r>
              <a:rPr lang="en-US" sz="1600" dirty="0" smtClean="0">
                <a:solidFill>
                  <a:srgbClr val="FF0000"/>
                </a:solidFill>
              </a:rPr>
              <a:t>behavior is specified </a:t>
            </a:r>
            <a:r>
              <a:rPr lang="en-US" sz="1600" dirty="0">
                <a:solidFill>
                  <a:srgbClr val="FF0000"/>
                </a:solidFill>
              </a:rPr>
              <a:t>for when a non-enabled user attempts to throw an event</a:t>
            </a:r>
          </a:p>
          <a:p>
            <a:pPr lvl="2"/>
            <a:endParaRPr lang="en-US" sz="1400" dirty="0" smtClean="0"/>
          </a:p>
        </p:txBody>
      </p:sp>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6</a:t>
            </a:fld>
            <a:endParaRPr lang="en-US"/>
          </a:p>
        </p:txBody>
      </p:sp>
      <p:sp>
        <p:nvSpPr>
          <p:cNvPr id="5" name="Title 4"/>
          <p:cNvSpPr>
            <a:spLocks noGrp="1"/>
          </p:cNvSpPr>
          <p:nvPr>
            <p:ph type="title"/>
          </p:nvPr>
        </p:nvSpPr>
        <p:spPr/>
        <p:txBody>
          <a:bodyPr/>
          <a:lstStyle/>
          <a:p>
            <a:r>
              <a:rPr lang="en-US" dirty="0" smtClean="0"/>
              <a:t>Throw Event </a:t>
            </a:r>
            <a:r>
              <a:rPr lang="en-US" dirty="0" smtClean="0"/>
              <a:t>Procedure</a:t>
            </a:r>
            <a:endParaRPr lang="en-US" dirty="0"/>
          </a:p>
        </p:txBody>
      </p:sp>
    </p:spTree>
    <p:extLst>
      <p:ext uri="{BB962C8B-B14F-4D97-AF65-F5344CB8AC3E}">
        <p14:creationId xmlns:p14="http://schemas.microsoft.com/office/powerpoint/2010/main" val="3639036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7</a:t>
            </a:fld>
            <a:endParaRPr lang="en-US"/>
          </a:p>
        </p:txBody>
      </p:sp>
      <p:sp>
        <p:nvSpPr>
          <p:cNvPr id="6" name="Title 1"/>
          <p:cNvSpPr txBox="1">
            <a:spLocks/>
          </p:cNvSpPr>
          <p:nvPr/>
        </p:nvSpPr>
        <p:spPr bwMode="auto">
          <a:xfrm>
            <a:off x="1304925" y="2784475"/>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a:lstStyle>
          <a:p>
            <a:pPr algn="ctr"/>
            <a:r>
              <a:rPr lang="en-US" kern="0" dirty="0" smtClean="0">
                <a:solidFill>
                  <a:schemeClr val="accent6">
                    <a:lumMod val="75000"/>
                  </a:schemeClr>
                </a:solidFill>
              </a:rPr>
              <a:t>Discussion Item Resolutions</a:t>
            </a:r>
            <a:endParaRPr lang="en-US" kern="0" dirty="0">
              <a:solidFill>
                <a:schemeClr val="accent6">
                  <a:lumMod val="75000"/>
                </a:schemeClr>
              </a:solidFill>
            </a:endParaRPr>
          </a:p>
        </p:txBody>
      </p:sp>
    </p:spTree>
    <p:extLst>
      <p:ext uri="{BB962C8B-B14F-4D97-AF65-F5344CB8AC3E}">
        <p14:creationId xmlns:p14="http://schemas.microsoft.com/office/powerpoint/2010/main" val="2653355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pPr/>
              <a:t>8</a:t>
            </a:fld>
            <a:endParaRPr lang="en-US"/>
          </a:p>
        </p:txBody>
      </p:sp>
      <p:sp>
        <p:nvSpPr>
          <p:cNvPr id="6" name="Content Placeholder 2"/>
          <p:cNvSpPr>
            <a:spLocks noGrp="1"/>
          </p:cNvSpPr>
          <p:nvPr>
            <p:ph idx="1"/>
          </p:nvPr>
        </p:nvSpPr>
        <p:spPr>
          <a:xfrm>
            <a:off x="0" y="1219200"/>
            <a:ext cx="8934450" cy="5257800"/>
          </a:xfrm>
        </p:spPr>
        <p:txBody>
          <a:bodyPr/>
          <a:lstStyle/>
          <a:p>
            <a:r>
              <a:rPr lang="en-US" sz="1800" dirty="0" smtClean="0"/>
              <a:t>What is the underlying philosophy regarding the comprehensiveness and “normativity” of the Guidelines?</a:t>
            </a:r>
          </a:p>
          <a:p>
            <a:r>
              <a:rPr lang="en-US" sz="1800" dirty="0" smtClean="0"/>
              <a:t>At the 28 September 2017 CSTS WebEx, the WG agreed in principle to the interpretation that the </a:t>
            </a:r>
            <a:r>
              <a:rPr lang="en-US" sz="1800" dirty="0"/>
              <a:t>Guidelines are just that – “guidelines” that provide “recipes” for CSTSes that follow the nominal concepts for CSTSes</a:t>
            </a:r>
          </a:p>
          <a:p>
            <a:pPr lvl="1"/>
            <a:r>
              <a:rPr lang="en-US" sz="1600" dirty="0" smtClean="0"/>
              <a:t>Any CSTS </a:t>
            </a:r>
            <a:r>
              <a:rPr lang="en-US" sz="1600" b="1" dirty="0" smtClean="0"/>
              <a:t>should</a:t>
            </a:r>
            <a:r>
              <a:rPr lang="en-US" sz="1600" dirty="0" smtClean="0"/>
              <a:t> follow the Guidelines to the greatest extent possible and practical, but if a service has circumstances that are not addressed by the Guidelines, that service specification can go beyond the Guidelines as long as those extensions are explicitly identified in the service specification</a:t>
            </a:r>
          </a:p>
          <a:p>
            <a:pPr lvl="1"/>
            <a:r>
              <a:rPr lang="en-US" sz="1600" dirty="0" smtClean="0"/>
              <a:t>Guidelines document does not have to be amended to cover one-off cases</a:t>
            </a:r>
          </a:p>
          <a:p>
            <a:pPr lvl="1"/>
            <a:r>
              <a:rPr lang="en-US" sz="1600" dirty="0" smtClean="0"/>
              <a:t>Analogy to Framework, which provides an “escape mechanism”  to create service-original procedures when adoption of or derivation from existing procedures is infeasible</a:t>
            </a:r>
          </a:p>
          <a:p>
            <a:pPr lvl="2"/>
            <a:r>
              <a:rPr lang="en-US" sz="1400" b="1" dirty="0" smtClean="0"/>
              <a:t>Service-original procedures can be subsequently incorporated into Framework if they prove to be useful for multiple services --&gt; “outside Guidelines” provisions could be included later into Guidelines if they have use in multiple services</a:t>
            </a:r>
          </a:p>
          <a:p>
            <a:pPr lvl="1"/>
            <a:r>
              <a:rPr lang="en-US" sz="1600" dirty="0" smtClean="0"/>
              <a:t>Suggested changes to the Guidelines book have been generated to reflect this resolution</a:t>
            </a:r>
          </a:p>
          <a:p>
            <a:pPr lvl="1"/>
            <a:r>
              <a:rPr lang="en-US" sz="1600" dirty="0" smtClean="0"/>
              <a:t>Whether the Guidelines are Yellow or Magenta, it will be the CSTSWG that creates new CSTSes. Review, discussion, and consensus will prevent ridiculous deviations from the Guidelines </a:t>
            </a:r>
            <a:endParaRPr lang="en-US" sz="1600" dirty="0"/>
          </a:p>
        </p:txBody>
      </p:sp>
      <p:sp>
        <p:nvSpPr>
          <p:cNvPr id="8" name="Title 1"/>
          <p:cNvSpPr txBox="1">
            <a:spLocks/>
          </p:cNvSpPr>
          <p:nvPr/>
        </p:nvSpPr>
        <p:spPr bwMode="auto">
          <a:xfrm>
            <a:off x="95250" y="231775"/>
            <a:ext cx="7362825"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a:lstStyle>
          <a:p>
            <a:pPr marL="0" lvl="1"/>
            <a:r>
              <a:rPr lang="en-US" sz="2400" kern="0" dirty="0" smtClean="0">
                <a:solidFill>
                  <a:schemeClr val="accent6">
                    <a:lumMod val="75000"/>
                  </a:schemeClr>
                </a:solidFill>
              </a:rPr>
              <a:t>Ability to Extend a CSTS Specification Beyond the Provisions of the </a:t>
            </a:r>
            <a:r>
              <a:rPr lang="en-US" sz="2400" i="1" kern="0" dirty="0" smtClean="0">
                <a:solidFill>
                  <a:schemeClr val="accent6">
                    <a:lumMod val="75000"/>
                  </a:schemeClr>
                </a:solidFill>
              </a:rPr>
              <a:t>Guidelines</a:t>
            </a:r>
            <a:endParaRPr lang="en-US" sz="2400" i="1" kern="0" dirty="0">
              <a:solidFill>
                <a:schemeClr val="accent6">
                  <a:lumMod val="75000"/>
                </a:schemeClr>
              </a:solidFill>
            </a:endParaRPr>
          </a:p>
        </p:txBody>
      </p:sp>
    </p:spTree>
    <p:extLst>
      <p:ext uri="{BB962C8B-B14F-4D97-AF65-F5344CB8AC3E}">
        <p14:creationId xmlns:p14="http://schemas.microsoft.com/office/powerpoint/2010/main" val="54368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FF Discussion Items - 13 November 2017</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t>9</a:t>
            </a:fld>
            <a:endParaRPr lang="en-US"/>
          </a:p>
        </p:txBody>
      </p:sp>
      <p:sp>
        <p:nvSpPr>
          <p:cNvPr id="7" name="Content Placeholder 2"/>
          <p:cNvSpPr>
            <a:spLocks noGrp="1"/>
          </p:cNvSpPr>
          <p:nvPr>
            <p:ph idx="1"/>
          </p:nvPr>
        </p:nvSpPr>
        <p:spPr>
          <a:xfrm>
            <a:off x="152400" y="1143001"/>
            <a:ext cx="8669338" cy="5410200"/>
          </a:xfrm>
        </p:spPr>
        <p:txBody>
          <a:bodyPr/>
          <a:lstStyle/>
          <a:p>
            <a:r>
              <a:rPr lang="en-US" sz="1800" dirty="0" smtClean="0">
                <a:solidFill>
                  <a:srgbClr val="FF0000"/>
                </a:solidFill>
              </a:rPr>
              <a:t>Resolution: The two-mode approach will be used (see slide 3 of 3)</a:t>
            </a:r>
          </a:p>
          <a:p>
            <a:r>
              <a:rPr lang="en-US" sz="1800" dirty="0" smtClean="0"/>
              <a:t>Currently</a:t>
            </a:r>
            <a:r>
              <a:rPr lang="en-US" sz="1800" dirty="0" smtClean="0"/>
              <a:t>, the Guidelines and Concept specify that each CSTS has </a:t>
            </a:r>
            <a:r>
              <a:rPr lang="en-US" sz="1800" i="1" dirty="0" smtClean="0"/>
              <a:t>one</a:t>
            </a:r>
            <a:r>
              <a:rPr lang="en-US" sz="1800" dirty="0" smtClean="0"/>
              <a:t> Prime Procedure type, of which there is only one (prime) instance</a:t>
            </a:r>
          </a:p>
          <a:p>
            <a:pPr lvl="1"/>
            <a:r>
              <a:rPr lang="en-US" sz="1600" dirty="0" smtClean="0"/>
              <a:t>Although there may be multiple secondary instances of that same procedure type</a:t>
            </a:r>
          </a:p>
          <a:p>
            <a:r>
              <a:rPr lang="en-US" sz="1800" dirty="0" smtClean="0"/>
              <a:t>Issue: because the Forward Frames service will operate exclusively on synchronous (e.g., AOS) frames (and CADUs) in some configurations and exclusively on asynchronous frames (e.g., Telecommand) frames in other configurations, the service must allow </a:t>
            </a:r>
            <a:r>
              <a:rPr lang="en-US" sz="1800" i="1" dirty="0" smtClean="0"/>
              <a:t>two</a:t>
            </a:r>
            <a:r>
              <a:rPr lang="en-US" sz="1800" dirty="0" smtClean="0"/>
              <a:t> prime procedure types – Buffered Data Processing and Sequence-Controlled DP, respectively</a:t>
            </a:r>
          </a:p>
          <a:p>
            <a:pPr lvl="1"/>
            <a:r>
              <a:rPr lang="en-US" sz="1600" dirty="0" smtClean="0"/>
              <a:t>Programmatic and administrative considerations require that a single CSTS handle all forward frame-level services, so these two cases can’t be broken into two separate services</a:t>
            </a:r>
          </a:p>
          <a:p>
            <a:r>
              <a:rPr lang="en-US" sz="1800" dirty="0" smtClean="0"/>
              <a:t>This issue was raised in the CSTS SFW Red-1 review, and the approved resolution was to allow more than one prime procedure type to be declared for a CSTS, with the type to be set by Service Management on a per-service-instance basis (CSTS SFW Red-1 RID NASA-TJR-06, 2011)</a:t>
            </a:r>
          </a:p>
          <a:p>
            <a:pPr lvl="1"/>
            <a:r>
              <a:rPr lang="en-US" sz="1600" dirty="0" smtClean="0"/>
              <a:t>The major advantage of this solution was that it wouldn’t affect the Framework itself, only the Guidelines for construction of CSTSes and the Concept (i.e., that a CSTS could have different prime procedure types, depending on the service configuration)</a:t>
            </a:r>
          </a:p>
        </p:txBody>
      </p:sp>
      <p:sp>
        <p:nvSpPr>
          <p:cNvPr id="6" name="Title 1"/>
          <p:cNvSpPr>
            <a:spLocks noGrp="1"/>
          </p:cNvSpPr>
          <p:nvPr>
            <p:ph type="title"/>
          </p:nvPr>
        </p:nvSpPr>
        <p:spPr>
          <a:xfrm>
            <a:off x="0" y="260350"/>
            <a:ext cx="6886575" cy="611188"/>
          </a:xfrm>
        </p:spPr>
        <p:txBody>
          <a:bodyPr/>
          <a:lstStyle/>
          <a:p>
            <a:r>
              <a:rPr lang="en-US" sz="2400" dirty="0" smtClean="0"/>
              <a:t>Specification of the Prime Procedure Type(s?) (1 of 3)</a:t>
            </a:r>
            <a:endParaRPr lang="en-US" sz="2400" dirty="0"/>
          </a:p>
        </p:txBody>
      </p:sp>
    </p:spTree>
    <p:extLst>
      <p:ext uri="{BB962C8B-B14F-4D97-AF65-F5344CB8AC3E}">
        <p14:creationId xmlns:p14="http://schemas.microsoft.com/office/powerpoint/2010/main" val="3565435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5110A9-C70C-44B9-BC32-B946B5F61631}"/>
</file>

<file path=customXml/itemProps2.xml><?xml version="1.0" encoding="utf-8"?>
<ds:datastoreItem xmlns:ds="http://schemas.openxmlformats.org/officeDocument/2006/customXml" ds:itemID="{606F5837-C732-42D4-9D17-383D8E9DCA2D}"/>
</file>

<file path=customXml/itemProps3.xml><?xml version="1.0" encoding="utf-8"?>
<ds:datastoreItem xmlns:ds="http://schemas.openxmlformats.org/officeDocument/2006/customXml" ds:itemID="{48AC3C18-D13F-477A-9F84-9C0DA251F8AA}"/>
</file>

<file path=docProps/app.xml><?xml version="1.0" encoding="utf-8"?>
<Properties xmlns="http://schemas.openxmlformats.org/officeDocument/2006/extended-properties" xmlns:vt="http://schemas.openxmlformats.org/officeDocument/2006/docPropsVTypes">
  <TotalTime>11262</TotalTime>
  <Words>5171</Words>
  <Application>Microsoft Office PowerPoint</Application>
  <PresentationFormat>On-screen Show (4:3)</PresentationFormat>
  <Paragraphs>383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Discussion Items</vt:lpstr>
      <vt:lpstr>Significance of ‘processing successful’ </vt:lpstr>
      <vt:lpstr>Applicable Subset of TM Sync and Channel Encoding Functions</vt:lpstr>
      <vt:lpstr>User Reconfiguration of Dynamically-Modifiable Procedure Configuration Parameters </vt:lpstr>
      <vt:lpstr>Throw Event Procedure</vt:lpstr>
      <vt:lpstr>PowerPoint Presentation</vt:lpstr>
      <vt:lpstr>PowerPoint Presentation</vt:lpstr>
      <vt:lpstr>Specification of the Prime Procedure Type(s?) (1 of 3)</vt:lpstr>
      <vt:lpstr>Specification of the Prime Procedure Type(s?) (2 of 3)</vt:lpstr>
      <vt:lpstr>Specification of the Prime Procedure Type(s?) (3 of 3)</vt:lpstr>
      <vt:lpstr>Normative Dependency on Guidelines (1 of 2)</vt:lpstr>
      <vt:lpstr>Normative Dependency on Guidelines (2 of 2)</vt:lpstr>
      <vt:lpstr>Frame Identification Validation (1 of 2)</vt:lpstr>
      <vt:lpstr>Frame Identification Validation (2 of 2)</vt:lpstr>
      <vt:lpstr>Frame Length Validation </vt:lpstr>
      <vt:lpstr>Invalid Frame Handling</vt:lpstr>
      <vt:lpstr>VC Multiplexing (1 of 3)</vt:lpstr>
      <vt:lpstr>VC Multiplexing (2 of 3)</vt:lpstr>
      <vt:lpstr>VC Multiplexing (3 of 3)</vt:lpstr>
      <vt:lpstr>Access to Underlying Production Process Monitored Parameters</vt:lpstr>
      <vt:lpstr>Access to Underlying Production Process Monitored Notifiable Events</vt:lpstr>
      <vt:lpstr>Specification of Production Processing</vt:lpstr>
      <vt:lpstr>Proposed Figure 2-1: Production and Provision of the Forward Frames Services</vt:lpstr>
      <vt:lpstr>Proposed Figure 2-2: Example of Management and Provision of Forward Frame Service Instances for a Service Package</vt:lpstr>
      <vt:lpstr>Forward Frames Production Informative Annex: Sequence-Controlled Mode – Telecommand Frames Example</vt:lpstr>
      <vt:lpstr>Forward Frames Production Informative Annex: Buffered Mode – AOS Frames Example</vt:lpstr>
      <vt:lpstr>Allocation of AOS Idle CADUs (as currently shown in FR Reference Model Tech Note)</vt:lpstr>
      <vt:lpstr>Allocation of AOS Idle CADUs Alternative 1: Idle CADU Generation Performed by the Forward  Frame TS Provider Itself</vt:lpstr>
      <vt:lpstr>Allocation of AOS Idle CADUs Alternative 2: MC Mux Modified to Generate Idle CADUS</vt:lpstr>
      <vt:lpstr>Allocation of AOS Idle CADUs Alternative 3: FF-specific CADU MUX FR</vt:lpstr>
      <vt:lpstr>Allocation of AOS Idle CADUs Alternative 4: FF-specific CADU Mux &amp; CC Encoder FR</vt:lpstr>
      <vt:lpstr>Scope of Throw Event Procedure</vt:lpstr>
      <vt:lpstr>Extension or Refinement of Behavior (Guidelines Issue)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Pietras</dc:creator>
  <cp:lastModifiedBy>John Pietras</cp:lastModifiedBy>
  <cp:revision>111</cp:revision>
  <cp:lastPrinted>2017-10-30T16:10:03Z</cp:lastPrinted>
  <dcterms:created xsi:type="dcterms:W3CDTF">2017-10-13T12:58:09Z</dcterms:created>
  <dcterms:modified xsi:type="dcterms:W3CDTF">2017-11-13T19:46:03Z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