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2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0"/>
  </p:notesMasterIdLst>
  <p:handoutMasterIdLst>
    <p:handoutMasterId r:id="rId31"/>
  </p:handoutMasterIdLst>
  <p:sldIdLst>
    <p:sldId id="256" r:id="rId2"/>
    <p:sldId id="463" r:id="rId3"/>
    <p:sldId id="468" r:id="rId4"/>
    <p:sldId id="488" r:id="rId5"/>
    <p:sldId id="469" r:id="rId6"/>
    <p:sldId id="470" r:id="rId7"/>
    <p:sldId id="471" r:id="rId8"/>
    <p:sldId id="472" r:id="rId9"/>
    <p:sldId id="473" r:id="rId10"/>
    <p:sldId id="474" r:id="rId11"/>
    <p:sldId id="475" r:id="rId12"/>
    <p:sldId id="476" r:id="rId13"/>
    <p:sldId id="477" r:id="rId14"/>
    <p:sldId id="489" r:id="rId15"/>
    <p:sldId id="467" r:id="rId16"/>
    <p:sldId id="478" r:id="rId17"/>
    <p:sldId id="479" r:id="rId18"/>
    <p:sldId id="481" r:id="rId19"/>
    <p:sldId id="480" r:id="rId20"/>
    <p:sldId id="482" r:id="rId21"/>
    <p:sldId id="483" r:id="rId22"/>
    <p:sldId id="484" r:id="rId23"/>
    <p:sldId id="485" r:id="rId24"/>
    <p:sldId id="486" r:id="rId25"/>
    <p:sldId id="487" r:id="rId26"/>
    <p:sldId id="465" r:id="rId27"/>
    <p:sldId id="466" r:id="rId28"/>
    <p:sldId id="464" r:id="rId29"/>
  </p:sldIdLst>
  <p:sldSz cx="9144000" cy="6858000" type="screen4x3"/>
  <p:notesSz cx="7010400" cy="9296400"/>
  <p:defaultTextStyle>
    <a:defPPr>
      <a:defRPr lang="en-GB"/>
    </a:defPPr>
    <a:lvl1pPr algn="l" rtl="0" eaLnBrk="0" fontAlgn="base" hangingPunct="0">
      <a:spcBef>
        <a:spcPct val="0"/>
      </a:spcBef>
      <a:spcAft>
        <a:spcPct val="0"/>
      </a:spcAft>
      <a:defRPr sz="2000" kern="1200">
        <a:solidFill>
          <a:schemeClr val="bg1"/>
        </a:solidFill>
        <a:latin typeface="Arial" charset="0"/>
        <a:ea typeface="+mn-ea"/>
        <a:cs typeface="+mn-cs"/>
      </a:defRPr>
    </a:lvl1pPr>
    <a:lvl2pPr marL="457200" algn="l" rtl="0" eaLnBrk="0" fontAlgn="base" hangingPunct="0">
      <a:spcBef>
        <a:spcPct val="0"/>
      </a:spcBef>
      <a:spcAft>
        <a:spcPct val="0"/>
      </a:spcAft>
      <a:defRPr sz="2000" kern="1200">
        <a:solidFill>
          <a:schemeClr val="bg1"/>
        </a:solidFill>
        <a:latin typeface="Arial" charset="0"/>
        <a:ea typeface="+mn-ea"/>
        <a:cs typeface="+mn-cs"/>
      </a:defRPr>
    </a:lvl2pPr>
    <a:lvl3pPr marL="914400" algn="l" rtl="0" eaLnBrk="0" fontAlgn="base" hangingPunct="0">
      <a:spcBef>
        <a:spcPct val="0"/>
      </a:spcBef>
      <a:spcAft>
        <a:spcPct val="0"/>
      </a:spcAft>
      <a:defRPr sz="2000" kern="1200">
        <a:solidFill>
          <a:schemeClr val="bg1"/>
        </a:solidFill>
        <a:latin typeface="Arial" charset="0"/>
        <a:ea typeface="+mn-ea"/>
        <a:cs typeface="+mn-cs"/>
      </a:defRPr>
    </a:lvl3pPr>
    <a:lvl4pPr marL="1371600" algn="l" rtl="0" eaLnBrk="0" fontAlgn="base" hangingPunct="0">
      <a:spcBef>
        <a:spcPct val="0"/>
      </a:spcBef>
      <a:spcAft>
        <a:spcPct val="0"/>
      </a:spcAft>
      <a:defRPr sz="2000" kern="1200">
        <a:solidFill>
          <a:schemeClr val="bg1"/>
        </a:solidFill>
        <a:latin typeface="Arial" charset="0"/>
        <a:ea typeface="+mn-ea"/>
        <a:cs typeface="+mn-cs"/>
      </a:defRPr>
    </a:lvl4pPr>
    <a:lvl5pPr marL="1828800" algn="l" rtl="0" eaLnBrk="0" fontAlgn="base" hangingPunct="0">
      <a:spcBef>
        <a:spcPct val="0"/>
      </a:spcBef>
      <a:spcAft>
        <a:spcPct val="0"/>
      </a:spcAft>
      <a:defRPr sz="2000" kern="1200">
        <a:solidFill>
          <a:schemeClr val="bg1"/>
        </a:solidFill>
        <a:latin typeface="Arial" charset="0"/>
        <a:ea typeface="+mn-ea"/>
        <a:cs typeface="+mn-cs"/>
      </a:defRPr>
    </a:lvl5pPr>
    <a:lvl6pPr marL="2286000" algn="l" defTabSz="914400" rtl="0" eaLnBrk="1" latinLnBrk="0" hangingPunct="1">
      <a:defRPr sz="2000" kern="1200">
        <a:solidFill>
          <a:schemeClr val="bg1"/>
        </a:solidFill>
        <a:latin typeface="Arial" charset="0"/>
        <a:ea typeface="+mn-ea"/>
        <a:cs typeface="+mn-cs"/>
      </a:defRPr>
    </a:lvl6pPr>
    <a:lvl7pPr marL="2743200" algn="l" defTabSz="914400" rtl="0" eaLnBrk="1" latinLnBrk="0" hangingPunct="1">
      <a:defRPr sz="2000" kern="1200">
        <a:solidFill>
          <a:schemeClr val="bg1"/>
        </a:solidFill>
        <a:latin typeface="Arial" charset="0"/>
        <a:ea typeface="+mn-ea"/>
        <a:cs typeface="+mn-cs"/>
      </a:defRPr>
    </a:lvl7pPr>
    <a:lvl8pPr marL="3200400" algn="l" defTabSz="914400" rtl="0" eaLnBrk="1" latinLnBrk="0" hangingPunct="1">
      <a:defRPr sz="2000" kern="1200">
        <a:solidFill>
          <a:schemeClr val="bg1"/>
        </a:solidFill>
        <a:latin typeface="Arial" charset="0"/>
        <a:ea typeface="+mn-ea"/>
        <a:cs typeface="+mn-cs"/>
      </a:defRPr>
    </a:lvl8pPr>
    <a:lvl9pPr marL="3657600" algn="l" defTabSz="914400" rtl="0" eaLnBrk="1" latinLnBrk="0" hangingPunct="1">
      <a:defRPr sz="2000"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248">
          <p15:clr>
            <a:srgbClr val="A4A3A4"/>
          </p15:clr>
        </p15:guide>
        <p15:guide id="2" pos="4160">
          <p15:clr>
            <a:srgbClr val="A4A3A4"/>
          </p15:clr>
        </p15:guide>
        <p15:guide id="3" pos="152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FF0000"/>
    <a:srgbClr val="4899FF"/>
    <a:srgbClr val="FFFFFF"/>
    <a:srgbClr val="FF9933"/>
    <a:srgbClr val="FF6699"/>
    <a:srgbClr val="FFFF00"/>
    <a:srgbClr val="1B82FF"/>
    <a:srgbClr val="006EF4"/>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3" autoAdjust="0"/>
    <p:restoredTop sz="95052" autoAdjust="0"/>
  </p:normalViewPr>
  <p:slideViewPr>
    <p:cSldViewPr snapToGrid="0">
      <p:cViewPr varScale="1">
        <p:scale>
          <a:sx n="90" d="100"/>
          <a:sy n="90" d="100"/>
        </p:scale>
        <p:origin x="1104" y="90"/>
      </p:cViewPr>
      <p:guideLst>
        <p:guide orient="horz" pos="2248"/>
        <p:guide pos="4160"/>
        <p:guide pos="1520"/>
      </p:guideLst>
    </p:cSldViewPr>
  </p:slideViewPr>
  <p:outlineViewPr>
    <p:cViewPr>
      <p:scale>
        <a:sx n="66" d="100"/>
        <a:sy n="66" d="100"/>
      </p:scale>
      <p:origin x="0" y="0"/>
    </p:cViewPr>
  </p:outlineViewPr>
  <p:notesTextViewPr>
    <p:cViewPr>
      <p:scale>
        <a:sx n="75" d="100"/>
        <a:sy n="75" d="100"/>
      </p:scale>
      <p:origin x="0" y="0"/>
    </p:cViewPr>
  </p:notesTextViewPr>
  <p:sorterViewPr>
    <p:cViewPr>
      <p:scale>
        <a:sx n="86" d="100"/>
        <a:sy n="86" d="100"/>
      </p:scale>
      <p:origin x="0" y="0"/>
    </p:cViewPr>
  </p:sorterViewPr>
  <p:notesViewPr>
    <p:cSldViewPr snapToGrid="0">
      <p:cViewPr>
        <p:scale>
          <a:sx n="100" d="100"/>
          <a:sy n="100" d="100"/>
        </p:scale>
        <p:origin x="-2172" y="-72"/>
      </p:cViewPr>
      <p:guideLst>
        <p:guide orient="horz" pos="2929"/>
        <p:guide pos="220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5" name="Rectangle 3"/>
          <p:cNvSpPr>
            <a:spLocks noGrp="1" noChangeArrowheads="1"/>
          </p:cNvSpPr>
          <p:nvPr>
            <p:ph type="dt" sz="quarter"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Arial" charset="0"/>
              </a:defRPr>
            </a:lvl1pPr>
          </a:lstStyle>
          <a:p>
            <a:pPr>
              <a:defRPr/>
            </a:pPr>
            <a:endParaRPr lang="en-GB"/>
          </a:p>
        </p:txBody>
      </p:sp>
      <p:sp>
        <p:nvSpPr>
          <p:cNvPr id="44036" name="Rectangle 4"/>
          <p:cNvSpPr>
            <a:spLocks noGrp="1" noChangeArrowheads="1"/>
          </p:cNvSpPr>
          <p:nvPr>
            <p:ph type="ftr" sz="quarter" idx="2"/>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7" name="Rectangle 5"/>
          <p:cNvSpPr>
            <a:spLocks noGrp="1" noChangeArrowheads="1"/>
          </p:cNvSpPr>
          <p:nvPr>
            <p:ph type="sldNum" sz="quarter" idx="3"/>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B8D93F47-F43B-4A5A-AB97-72A411C4099E}" type="slidenum">
              <a:rPr lang="en-GB"/>
              <a:pPr>
                <a:defRPr/>
              </a:pPr>
              <a:t>‹#›</a:t>
            </a:fld>
            <a:endParaRPr lang="en-GB">
              <a:latin typeface="Times New Roman" pitchFamily="18" charset="0"/>
            </a:endParaRPr>
          </a:p>
        </p:txBody>
      </p:sp>
    </p:spTree>
    <p:extLst>
      <p:ext uri="{BB962C8B-B14F-4D97-AF65-F5344CB8AC3E}">
        <p14:creationId xmlns:p14="http://schemas.microsoft.com/office/powerpoint/2010/main" val="3614144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3" name="Rectangle 3"/>
          <p:cNvSpPr>
            <a:spLocks noGrp="1" noChangeArrowheads="1"/>
          </p:cNvSpPr>
          <p:nvPr>
            <p:ph type="dt"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Times New Roman" pitchFamily="18" charset="0"/>
              </a:defRPr>
            </a:lvl1pPr>
          </a:lstStyle>
          <a:p>
            <a:pPr>
              <a:defRPr/>
            </a:pPr>
            <a:endParaRPr lang="en-GB"/>
          </a:p>
        </p:txBody>
      </p:sp>
      <p:sp>
        <p:nvSpPr>
          <p:cNvPr id="23556" name="Rectangle 4"/>
          <p:cNvSpPr>
            <a:spLocks noGrp="1" noRot="1" noChangeAspect="1" noChangeArrowheads="1" noTextEdit="1"/>
          </p:cNvSpPr>
          <p:nvPr>
            <p:ph type="sldImg" idx="2"/>
          </p:nvPr>
        </p:nvSpPr>
        <p:spPr bwMode="auto">
          <a:xfrm>
            <a:off x="1182688" y="696913"/>
            <a:ext cx="4643437" cy="3484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234525" y="4415156"/>
            <a:ext cx="6541350" cy="4183697"/>
          </a:xfrm>
          <a:prstGeom prst="rect">
            <a:avLst/>
          </a:prstGeom>
          <a:noFill/>
          <a:ln w="12700">
            <a:noFill/>
            <a:miter lim="800000"/>
            <a:headEnd type="none" w="sm" len="sm"/>
            <a:tailEnd type="none" w="sm" len="sm"/>
          </a:ln>
          <a:effectLst/>
        </p:spPr>
        <p:txBody>
          <a:bodyPr vert="horz" wrap="square" lIns="91659" tIns="45830" rIns="91659" bIns="4583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0966" name="Rectangle 6"/>
          <p:cNvSpPr>
            <a:spLocks noGrp="1" noChangeArrowheads="1"/>
          </p:cNvSpPr>
          <p:nvPr>
            <p:ph type="ftr" sz="quarter" idx="4"/>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7" name="Rectangle 7"/>
          <p:cNvSpPr>
            <a:spLocks noGrp="1" noChangeArrowheads="1"/>
          </p:cNvSpPr>
          <p:nvPr>
            <p:ph type="sldNum" sz="quarter" idx="5"/>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31EB9808-2A34-48DA-AD52-BB4BDA6E4407}" type="slidenum">
              <a:rPr lang="en-GB"/>
              <a:pPr>
                <a:defRPr/>
              </a:pPr>
              <a:t>‹#›</a:t>
            </a:fld>
            <a:endParaRPr lang="en-GB"/>
          </a:p>
        </p:txBody>
      </p:sp>
    </p:spTree>
    <p:extLst>
      <p:ext uri="{BB962C8B-B14F-4D97-AF65-F5344CB8AC3E}">
        <p14:creationId xmlns:p14="http://schemas.microsoft.com/office/powerpoint/2010/main" val="811123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6107">
              <a:defRPr sz="2000">
                <a:solidFill>
                  <a:schemeClr val="bg1"/>
                </a:solidFill>
                <a:latin typeface="Arial" charset="0"/>
              </a:defRPr>
            </a:lvl1pPr>
            <a:lvl2pPr marL="741761" indent="-285293" defTabSz="916107">
              <a:defRPr sz="2000">
                <a:solidFill>
                  <a:schemeClr val="bg1"/>
                </a:solidFill>
                <a:latin typeface="Arial" charset="0"/>
              </a:defRPr>
            </a:lvl2pPr>
            <a:lvl3pPr marL="1141171" indent="-228234" defTabSz="916107">
              <a:defRPr sz="2000">
                <a:solidFill>
                  <a:schemeClr val="bg1"/>
                </a:solidFill>
                <a:latin typeface="Arial" charset="0"/>
              </a:defRPr>
            </a:lvl3pPr>
            <a:lvl4pPr marL="1597640" indent="-228234" defTabSz="916107">
              <a:defRPr sz="2000">
                <a:solidFill>
                  <a:schemeClr val="bg1"/>
                </a:solidFill>
                <a:latin typeface="Arial" charset="0"/>
              </a:defRPr>
            </a:lvl4pPr>
            <a:lvl5pPr marL="2054108" indent="-228234" defTabSz="916107">
              <a:defRPr sz="2000">
                <a:solidFill>
                  <a:schemeClr val="bg1"/>
                </a:solidFill>
                <a:latin typeface="Arial" charset="0"/>
              </a:defRPr>
            </a:lvl5pPr>
            <a:lvl6pPr marL="2510577" indent="-228234" defTabSz="916107" eaLnBrk="0" fontAlgn="base" hangingPunct="0">
              <a:spcBef>
                <a:spcPct val="0"/>
              </a:spcBef>
              <a:spcAft>
                <a:spcPct val="0"/>
              </a:spcAft>
              <a:defRPr sz="2000">
                <a:solidFill>
                  <a:schemeClr val="bg1"/>
                </a:solidFill>
                <a:latin typeface="Arial" charset="0"/>
              </a:defRPr>
            </a:lvl6pPr>
            <a:lvl7pPr marL="2967045" indent="-228234" defTabSz="916107" eaLnBrk="0" fontAlgn="base" hangingPunct="0">
              <a:spcBef>
                <a:spcPct val="0"/>
              </a:spcBef>
              <a:spcAft>
                <a:spcPct val="0"/>
              </a:spcAft>
              <a:defRPr sz="2000">
                <a:solidFill>
                  <a:schemeClr val="bg1"/>
                </a:solidFill>
                <a:latin typeface="Arial" charset="0"/>
              </a:defRPr>
            </a:lvl7pPr>
            <a:lvl8pPr marL="3423514" indent="-228234" defTabSz="916107" eaLnBrk="0" fontAlgn="base" hangingPunct="0">
              <a:spcBef>
                <a:spcPct val="0"/>
              </a:spcBef>
              <a:spcAft>
                <a:spcPct val="0"/>
              </a:spcAft>
              <a:defRPr sz="2000">
                <a:solidFill>
                  <a:schemeClr val="bg1"/>
                </a:solidFill>
                <a:latin typeface="Arial" charset="0"/>
              </a:defRPr>
            </a:lvl8pPr>
            <a:lvl9pPr marL="3879982" indent="-228234" defTabSz="916107" eaLnBrk="0" fontAlgn="base" hangingPunct="0">
              <a:spcBef>
                <a:spcPct val="0"/>
              </a:spcBef>
              <a:spcAft>
                <a:spcPct val="0"/>
              </a:spcAft>
              <a:defRPr sz="2000">
                <a:solidFill>
                  <a:schemeClr val="bg1"/>
                </a:solidFill>
                <a:latin typeface="Arial" charset="0"/>
              </a:defRPr>
            </a:lvl9pPr>
          </a:lstStyle>
          <a:p>
            <a:fld id="{7D3A694C-9B91-49DD-8A48-1A4C24487A4E}" type="slidenum">
              <a:rPr lang="en-GB" altLang="en-US" sz="1200">
                <a:solidFill>
                  <a:schemeClr val="tx1"/>
                </a:solidFill>
              </a:rPr>
              <a:pPr/>
              <a:t>1</a:t>
            </a:fld>
            <a:endParaRPr lang="en-GB" altLang="en-US" sz="1200">
              <a:solidFill>
                <a:schemeClr val="tx1"/>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pic>
        <p:nvPicPr>
          <p:cNvPr id="5"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775" y="404813"/>
            <a:ext cx="3167063"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Rectangle 7"/>
          <p:cNvSpPr>
            <a:spLocks noGrp="1" noChangeArrowheads="1"/>
          </p:cNvSpPr>
          <p:nvPr>
            <p:ph type="ctrTitle"/>
          </p:nvPr>
        </p:nvSpPr>
        <p:spPr>
          <a:xfrm>
            <a:off x="2843213" y="2781300"/>
            <a:ext cx="6048375" cy="666750"/>
          </a:xfrm>
        </p:spPr>
        <p:txBody>
          <a:bodyPr anchor="t"/>
          <a:lstStyle>
            <a:lvl1pPr>
              <a:defRPr>
                <a:solidFill>
                  <a:schemeClr val="tx1"/>
                </a:solidFill>
              </a:defRPr>
            </a:lvl1pPr>
          </a:lstStyle>
          <a:p>
            <a:r>
              <a:rPr lang="en-GB"/>
              <a:t>Click to edit Master title style</a:t>
            </a:r>
          </a:p>
        </p:txBody>
      </p:sp>
      <p:sp>
        <p:nvSpPr>
          <p:cNvPr id="24584" name="Rectangle 8"/>
          <p:cNvSpPr>
            <a:spLocks noGrp="1" noChangeArrowheads="1"/>
          </p:cNvSpPr>
          <p:nvPr>
            <p:ph type="subTitle" idx="1"/>
          </p:nvPr>
        </p:nvSpPr>
        <p:spPr>
          <a:xfrm>
            <a:off x="2843213" y="3573463"/>
            <a:ext cx="6018212" cy="496887"/>
          </a:xfrm>
        </p:spPr>
        <p:txBody>
          <a:bodyPr lIns="91435" tIns="45718"/>
          <a:lstStyle>
            <a:lvl1pPr marL="0" indent="0">
              <a:buFont typeface="Wingdings" pitchFamily="2" charset="2"/>
              <a:buNone/>
              <a:defRPr b="1"/>
            </a:lvl1pPr>
          </a:lstStyle>
          <a:p>
            <a:r>
              <a:rPr lang="en-GB"/>
              <a:t>Click to edit Master subtitle style</a:t>
            </a:r>
          </a:p>
        </p:txBody>
      </p:sp>
    </p:spTree>
    <p:extLst>
      <p:ext uri="{BB962C8B-B14F-4D97-AF65-F5344CB8AC3E}">
        <p14:creationId xmlns:p14="http://schemas.microsoft.com/office/powerpoint/2010/main" val="4072597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E5528A1F-41BA-4A9C-8E29-404304D11BA7}" type="slidenum">
              <a:rPr lang="en-US"/>
              <a:pPr>
                <a:defRPr/>
              </a:pPr>
              <a:t>‹#›</a:t>
            </a:fld>
            <a:endParaRPr lang="en-US"/>
          </a:p>
        </p:txBody>
      </p:sp>
    </p:spTree>
    <p:extLst>
      <p:ext uri="{BB962C8B-B14F-4D97-AF65-F5344CB8AC3E}">
        <p14:creationId xmlns:p14="http://schemas.microsoft.com/office/powerpoint/2010/main" val="25519991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72013" y="260350"/>
            <a:ext cx="1555750" cy="5608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60350"/>
            <a:ext cx="4519613" cy="5608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CB084F18-412B-487B-AD22-1733DAA48C0C}" type="slidenum">
              <a:rPr lang="en-US"/>
              <a:pPr>
                <a:defRPr/>
              </a:pPr>
              <a:t>‹#›</a:t>
            </a:fld>
            <a:endParaRPr lang="en-US"/>
          </a:p>
        </p:txBody>
      </p:sp>
    </p:spTree>
    <p:extLst>
      <p:ext uri="{BB962C8B-B14F-4D97-AF65-F5344CB8AC3E}">
        <p14:creationId xmlns:p14="http://schemas.microsoft.com/office/powerpoint/2010/main" val="375099112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C03EF428-CDC8-4F7A-BAE8-5FA134E3D3D4}" type="slidenum">
              <a:rPr lang="en-US"/>
              <a:pPr>
                <a:defRPr/>
              </a:pPr>
              <a:t>‹#›</a:t>
            </a:fld>
            <a:endParaRPr lang="en-US"/>
          </a:p>
        </p:txBody>
      </p:sp>
    </p:spTree>
    <p:extLst>
      <p:ext uri="{BB962C8B-B14F-4D97-AF65-F5344CB8AC3E}">
        <p14:creationId xmlns:p14="http://schemas.microsoft.com/office/powerpoint/2010/main" val="26666421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p:txBody>
          <a:bodyPr/>
          <a:lstStyle>
            <a:lvl1pPr>
              <a:defRPr/>
            </a:lvl1pPr>
          </a:lstStyle>
          <a:p>
            <a:pPr>
              <a:defRPr/>
            </a:pPr>
            <a:fld id="{013CD3C6-2CAC-4403-B5FF-40B9D9121F48}" type="slidenum">
              <a:rPr lang="en-US"/>
              <a:pPr>
                <a:defRPr/>
              </a:pPr>
              <a:t>‹#›</a:t>
            </a:fld>
            <a:endParaRPr lang="en-US"/>
          </a:p>
        </p:txBody>
      </p:sp>
    </p:spTree>
    <p:extLst>
      <p:ext uri="{BB962C8B-B14F-4D97-AF65-F5344CB8AC3E}">
        <p14:creationId xmlns:p14="http://schemas.microsoft.com/office/powerpoint/2010/main" val="88626985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341438"/>
            <a:ext cx="1890712"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22500" y="1341438"/>
            <a:ext cx="18923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p:txBody>
          <a:bodyPr/>
          <a:lstStyle>
            <a:lvl1pPr>
              <a:defRPr/>
            </a:lvl1pPr>
          </a:lstStyle>
          <a:p>
            <a:pPr>
              <a:defRPr/>
            </a:pPr>
            <a:fld id="{7BCA37FA-B176-4A36-842B-7F29A4CB439F}" type="slidenum">
              <a:rPr lang="en-US"/>
              <a:pPr>
                <a:defRPr/>
              </a:pPr>
              <a:t>‹#›</a:t>
            </a:fld>
            <a:endParaRPr lang="en-US"/>
          </a:p>
        </p:txBody>
      </p:sp>
    </p:spTree>
    <p:extLst>
      <p:ext uri="{BB962C8B-B14F-4D97-AF65-F5344CB8AC3E}">
        <p14:creationId xmlns:p14="http://schemas.microsoft.com/office/powerpoint/2010/main" val="41830247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p:txBody>
          <a:bodyPr/>
          <a:lstStyle>
            <a:lvl1pPr>
              <a:defRPr/>
            </a:lvl1pPr>
          </a:lstStyle>
          <a:p>
            <a:pPr>
              <a:defRPr/>
            </a:pPr>
            <a:fld id="{4CD054D6-3BFE-4E84-8CBC-529CDF485D4C}" type="slidenum">
              <a:rPr lang="en-US"/>
              <a:pPr>
                <a:defRPr/>
              </a:pPr>
              <a:t>‹#›</a:t>
            </a:fld>
            <a:endParaRPr lang="en-US"/>
          </a:p>
        </p:txBody>
      </p:sp>
    </p:spTree>
    <p:extLst>
      <p:ext uri="{BB962C8B-B14F-4D97-AF65-F5344CB8AC3E}">
        <p14:creationId xmlns:p14="http://schemas.microsoft.com/office/powerpoint/2010/main" val="15625236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p:txBody>
          <a:bodyPr/>
          <a:lstStyle>
            <a:lvl1pPr>
              <a:defRPr/>
            </a:lvl1pPr>
          </a:lstStyle>
          <a:p>
            <a:pPr>
              <a:defRPr/>
            </a:pPr>
            <a:fld id="{CEE0C762-EBE4-43E4-AD09-F4E6B7E32DAA}" type="slidenum">
              <a:rPr lang="en-US"/>
              <a:pPr>
                <a:defRPr/>
              </a:pPr>
              <a:t>‹#›</a:t>
            </a:fld>
            <a:endParaRPr lang="en-US"/>
          </a:p>
        </p:txBody>
      </p:sp>
    </p:spTree>
    <p:extLst>
      <p:ext uri="{BB962C8B-B14F-4D97-AF65-F5344CB8AC3E}">
        <p14:creationId xmlns:p14="http://schemas.microsoft.com/office/powerpoint/2010/main" val="132632477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p:txBody>
          <a:bodyPr/>
          <a:lstStyle>
            <a:lvl1pPr>
              <a:defRPr/>
            </a:lvl1pPr>
          </a:lstStyle>
          <a:p>
            <a:pPr>
              <a:defRPr/>
            </a:pPr>
            <a:fld id="{4536DC36-AAC3-4E8D-82F7-623833A08C6D}" type="slidenum">
              <a:rPr lang="en-US"/>
              <a:pPr>
                <a:defRPr/>
              </a:pPr>
              <a:t>‹#›</a:t>
            </a:fld>
            <a:endParaRPr lang="en-US"/>
          </a:p>
        </p:txBody>
      </p:sp>
    </p:spTree>
    <p:extLst>
      <p:ext uri="{BB962C8B-B14F-4D97-AF65-F5344CB8AC3E}">
        <p14:creationId xmlns:p14="http://schemas.microsoft.com/office/powerpoint/2010/main" val="373795281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E045B43F-09A1-4F47-AD39-C9DB7066117E}" type="slidenum">
              <a:rPr lang="en-US"/>
              <a:pPr>
                <a:defRPr/>
              </a:pPr>
              <a:t>‹#›</a:t>
            </a:fld>
            <a:endParaRPr lang="en-US"/>
          </a:p>
        </p:txBody>
      </p:sp>
    </p:spTree>
    <p:extLst>
      <p:ext uri="{BB962C8B-B14F-4D97-AF65-F5344CB8AC3E}">
        <p14:creationId xmlns:p14="http://schemas.microsoft.com/office/powerpoint/2010/main" val="6197000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A239A640-26D9-469E-9313-9699C03FA8FD}" type="slidenum">
              <a:rPr lang="en-US"/>
              <a:pPr>
                <a:defRPr/>
              </a:pPr>
              <a:t>‹#›</a:t>
            </a:fld>
            <a:endParaRPr lang="en-US"/>
          </a:p>
        </p:txBody>
      </p:sp>
    </p:spTree>
    <p:extLst>
      <p:ext uri="{BB962C8B-B14F-4D97-AF65-F5344CB8AC3E}">
        <p14:creationId xmlns:p14="http://schemas.microsoft.com/office/powerpoint/2010/main" val="25273056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341438"/>
            <a:ext cx="3935412"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7" name="Rectangle 3"/>
          <p:cNvSpPr>
            <a:spLocks noGrp="1" noChangeArrowheads="1"/>
          </p:cNvSpPr>
          <p:nvPr>
            <p:ph type="title"/>
          </p:nvPr>
        </p:nvSpPr>
        <p:spPr bwMode="auto">
          <a:xfrm>
            <a:off x="0" y="260350"/>
            <a:ext cx="62277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p>
            <a:pPr lvl="0"/>
            <a:r>
              <a:rPr lang="en-GB" altLang="en-US" smtClean="0"/>
              <a:t>Click to edit Master title style</a:t>
            </a:r>
          </a:p>
        </p:txBody>
      </p:sp>
      <p:sp>
        <p:nvSpPr>
          <p:cNvPr id="1028" name="Rectangle 4"/>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sp>
        <p:nvSpPr>
          <p:cNvPr id="1029" name="Text Box 6"/>
          <p:cNvSpPr txBox="1">
            <a:spLocks noChangeArrowheads="1"/>
          </p:cNvSpPr>
          <p:nvPr/>
        </p:nvSpPr>
        <p:spPr bwMode="auto">
          <a:xfrm>
            <a:off x="0" y="6613525"/>
            <a:ext cx="2249488" cy="244475"/>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ct val="50000"/>
              </a:spcBef>
              <a:defRPr/>
            </a:pPr>
            <a:r>
              <a:rPr lang="en-GB" sz="1000" i="1" smtClean="0">
                <a:solidFill>
                  <a:schemeClr val="tx1"/>
                </a:solidFill>
              </a:rPr>
              <a:t>www.ccsds.org</a:t>
            </a:r>
            <a:endParaRPr lang="en-GB" sz="1000" i="1" smtClean="0">
              <a:solidFill>
                <a:schemeClr val="tx1"/>
              </a:solidFill>
              <a:latin typeface="Times New Roman" pitchFamily="18" charset="0"/>
            </a:endParaRPr>
          </a:p>
        </p:txBody>
      </p:sp>
      <p:pic>
        <p:nvPicPr>
          <p:cNvPr id="103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51725" y="260350"/>
            <a:ext cx="14097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3" name="Rectangle 11"/>
          <p:cNvSpPr>
            <a:spLocks noGrp="1" noChangeArrowheads="1"/>
          </p:cNvSpPr>
          <p:nvPr>
            <p:ph type="sldNum" sz="quarter" idx="4"/>
          </p:nvPr>
        </p:nvSpPr>
        <p:spPr bwMode="auto">
          <a:xfrm>
            <a:off x="7010400" y="6597650"/>
            <a:ext cx="2133600" cy="427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itchFamily="18" charset="0"/>
              </a:defRPr>
            </a:lvl1pPr>
          </a:lstStyle>
          <a:p>
            <a:pPr>
              <a:defRPr/>
            </a:pPr>
            <a:fld id="{2AB33348-EFC2-4780-A34E-D2A7EB749224}" type="slidenum">
              <a:rPr lang="en-US"/>
              <a:pPr>
                <a:defRPr/>
              </a:pPr>
              <a:t>‹#›</a:t>
            </a:fld>
            <a:endParaRPr lang="en-US"/>
          </a:p>
        </p:txBody>
      </p:sp>
      <p:sp>
        <p:nvSpPr>
          <p:cNvPr id="1032" name="Rectangle 13"/>
          <p:cNvSpPr>
            <a:spLocks noChangeArrowheads="1"/>
          </p:cNvSpPr>
          <p:nvPr userDrawn="1"/>
        </p:nvSpPr>
        <p:spPr bwMode="auto">
          <a:xfrm>
            <a:off x="0" y="981075"/>
            <a:ext cx="9144000" cy="74613"/>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spTree>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p:titleStyle>
    <p:body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22313" y="2409825"/>
            <a:ext cx="7442200" cy="1972052"/>
          </a:xfrm>
          <a:ln w="28575">
            <a:solidFill>
              <a:schemeClr val="tx1"/>
            </a:solidFill>
            <a:miter lim="800000"/>
            <a:headEnd/>
            <a:tailEnd/>
          </a:ln>
        </p:spPr>
        <p:txBody>
          <a:bodyPr anchor="ctr"/>
          <a:lstStyle/>
          <a:p>
            <a:pPr algn="ctr">
              <a:defRPr/>
            </a:pPr>
            <a:r>
              <a:rPr lang="en-US" dirty="0" smtClean="0">
                <a:effectLst>
                  <a:outerShdw blurRad="38100" dist="38100" dir="2700000" algn="tl">
                    <a:srgbClr val="DDDDDD"/>
                  </a:outerShdw>
                </a:effectLst>
                <a:ea typeface="ＭＳ Ｐゴシック" charset="0"/>
              </a:rPr>
              <a:t>Functional </a:t>
            </a:r>
            <a:r>
              <a:rPr lang="en-US" dirty="0" smtClean="0">
                <a:effectLst>
                  <a:outerShdw blurRad="38100" dist="38100" dir="2700000" algn="tl">
                    <a:srgbClr val="DDDDDD"/>
                  </a:outerShdw>
                </a:effectLst>
                <a:ea typeface="ＭＳ Ｐゴシック" charset="0"/>
              </a:rPr>
              <a:t>Resource Reference Model – Activity Since Spring</a:t>
            </a:r>
            <a:endParaRPr lang="en-GB" dirty="0" smtClean="0"/>
          </a:p>
        </p:txBody>
      </p:sp>
      <p:sp>
        <p:nvSpPr>
          <p:cNvPr id="13315" name="Rectangle 2"/>
          <p:cNvSpPr>
            <a:spLocks noGrp="1" noChangeArrowheads="1"/>
          </p:cNvSpPr>
          <p:nvPr>
            <p:ph type="subTitle" idx="1"/>
          </p:nvPr>
        </p:nvSpPr>
        <p:spPr>
          <a:xfrm>
            <a:off x="722313" y="4553893"/>
            <a:ext cx="7594600" cy="1515697"/>
          </a:xfrm>
        </p:spPr>
        <p:txBody>
          <a:bodyPr/>
          <a:lstStyle/>
          <a:p>
            <a:pPr algn="ctr">
              <a:lnSpc>
                <a:spcPct val="80000"/>
              </a:lnSpc>
              <a:tabLst>
                <a:tab pos="3200400" algn="l"/>
              </a:tabLst>
            </a:pPr>
            <a:endParaRPr lang="en-US" altLang="en-US" sz="1600" dirty="0" smtClean="0"/>
          </a:p>
          <a:p>
            <a:pPr algn="ctr">
              <a:lnSpc>
                <a:spcPct val="80000"/>
              </a:lnSpc>
              <a:tabLst>
                <a:tab pos="3200400" algn="l"/>
              </a:tabLst>
            </a:pPr>
            <a:r>
              <a:rPr lang="en-US" altLang="en-US" sz="1400" dirty="0" smtClean="0"/>
              <a:t>October 2018 </a:t>
            </a:r>
          </a:p>
          <a:p>
            <a:pPr algn="ctr">
              <a:lnSpc>
                <a:spcPct val="80000"/>
              </a:lnSpc>
              <a:tabLst>
                <a:tab pos="3200400" algn="l"/>
              </a:tabLst>
            </a:pPr>
            <a:endParaRPr lang="en-US" altLang="en-US" sz="1400" dirty="0" smtClean="0"/>
          </a:p>
          <a:p>
            <a:pPr algn="ctr">
              <a:lnSpc>
                <a:spcPct val="80000"/>
              </a:lnSpc>
              <a:tabLst>
                <a:tab pos="3200400" algn="l"/>
              </a:tabLst>
            </a:pPr>
            <a:r>
              <a:rPr lang="en-US" altLang="en-US" sz="1400" i="1" dirty="0" smtClean="0"/>
              <a:t>John Pietras</a:t>
            </a:r>
          </a:p>
          <a:p>
            <a:pPr algn="ctr">
              <a:lnSpc>
                <a:spcPct val="80000"/>
              </a:lnSpc>
              <a:tabLst>
                <a:tab pos="3200400" algn="l"/>
              </a:tabLst>
            </a:pPr>
            <a:r>
              <a:rPr lang="en-US" altLang="en-US" sz="1400" i="1" dirty="0" smtClean="0"/>
              <a:t>Global Science and Technology, Inc.</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TDM Recording Buffer (1 of 2)</a:t>
            </a:r>
            <a:endParaRPr lang="en-US" sz="2400" dirty="0"/>
          </a:p>
        </p:txBody>
      </p:sp>
      <p:sp>
        <p:nvSpPr>
          <p:cNvPr id="3" name="Content Placeholder 2"/>
          <p:cNvSpPr>
            <a:spLocks noGrp="1"/>
          </p:cNvSpPr>
          <p:nvPr>
            <p:ph idx="1"/>
          </p:nvPr>
        </p:nvSpPr>
        <p:spPr>
          <a:xfrm>
            <a:off x="179388" y="1341438"/>
            <a:ext cx="8312762" cy="1999291"/>
          </a:xfrm>
        </p:spPr>
        <p:txBody>
          <a:bodyPr/>
          <a:lstStyle/>
          <a:p>
            <a:r>
              <a:rPr lang="en-US" dirty="0" smtClean="0"/>
              <a:t>Records all TDM Atomic Segments for the Mission for complete delivery via the TD-CSTS</a:t>
            </a:r>
          </a:p>
          <a:p>
            <a:pPr lvl="1"/>
            <a:r>
              <a:rPr lang="en-US" dirty="0" smtClean="0"/>
              <a:t>Retains </a:t>
            </a:r>
            <a:r>
              <a:rPr lang="en-US" dirty="0" err="1" smtClean="0"/>
              <a:t>trackingDataPathId</a:t>
            </a:r>
            <a:r>
              <a:rPr lang="en-US" dirty="0" smtClean="0"/>
              <a:t> information with TDM Atomic Segments</a:t>
            </a:r>
            <a:endParaRPr lang="en-US"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10</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186764" y="3579669"/>
            <a:ext cx="6807446" cy="2558579"/>
          </a:xfrm>
          <a:prstGeom prst="rect">
            <a:avLst/>
          </a:prstGeom>
        </p:spPr>
      </p:pic>
    </p:spTree>
    <p:extLst>
      <p:ext uri="{BB962C8B-B14F-4D97-AF65-F5344CB8AC3E}">
        <p14:creationId xmlns:p14="http://schemas.microsoft.com/office/powerpoint/2010/main" val="277328584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547" y="1087940"/>
            <a:ext cx="8539099" cy="5014095"/>
          </a:xfrm>
        </p:spPr>
        <p:txBody>
          <a:bodyPr/>
          <a:lstStyle/>
          <a:p>
            <a:r>
              <a:rPr lang="en-US" sz="2000" dirty="0" smtClean="0"/>
              <a:t>Data retention</a:t>
            </a:r>
          </a:p>
          <a:p>
            <a:pPr lvl="1"/>
            <a:r>
              <a:rPr lang="en-US" sz="1800" dirty="0" smtClean="0"/>
              <a:t>What’s the right granularity?</a:t>
            </a:r>
          </a:p>
          <a:p>
            <a:pPr lvl="2"/>
            <a:r>
              <a:rPr lang="en-US" sz="1600" dirty="0" smtClean="0"/>
              <a:t>Over all data types, or per data type?</a:t>
            </a:r>
          </a:p>
          <a:p>
            <a:pPr lvl="1"/>
            <a:r>
              <a:rPr lang="en-US" sz="1800" dirty="0" smtClean="0"/>
              <a:t>FIFO, other?</a:t>
            </a:r>
          </a:p>
          <a:p>
            <a:pPr lvl="1"/>
            <a:r>
              <a:rPr lang="en-US" sz="1800" dirty="0" smtClean="0"/>
              <a:t>2 strawman retention policies in book as of now</a:t>
            </a:r>
          </a:p>
          <a:p>
            <a:pPr lvl="2"/>
            <a:r>
              <a:rPr lang="en-US" sz="1600" dirty="0" smtClean="0"/>
              <a:t>FIFO: Oldest TDM segments discarded first, regardless of type</a:t>
            </a:r>
          </a:p>
          <a:p>
            <a:pPr lvl="2"/>
            <a:r>
              <a:rPr lang="en-US" sz="1600" dirty="0" smtClean="0"/>
              <a:t>Balanced FIFO: Oldest segment of each category is discarded until balance is adequate space is reached</a:t>
            </a:r>
          </a:p>
          <a:p>
            <a:pPr lvl="1"/>
            <a:r>
              <a:rPr lang="en-US" sz="1800" dirty="0" smtClean="0"/>
              <a:t>Configuration parameters</a:t>
            </a:r>
          </a:p>
          <a:p>
            <a:pPr lvl="2"/>
            <a:r>
              <a:rPr lang="en-US" sz="1600" dirty="0" err="1" smtClean="0"/>
              <a:t>tdmRcrdBufferMaxStorageAllocation</a:t>
            </a:r>
            <a:endParaRPr lang="en-US" sz="1600" dirty="0" smtClean="0"/>
          </a:p>
          <a:p>
            <a:pPr lvl="2"/>
            <a:r>
              <a:rPr lang="en-US" sz="1600" dirty="0" err="1" smtClean="0"/>
              <a:t>tdmRcrdBufferRetentionPolicy</a:t>
            </a:r>
            <a:endParaRPr lang="en-US" sz="1600" dirty="0"/>
          </a:p>
          <a:p>
            <a:pPr lvl="1"/>
            <a:r>
              <a:rPr lang="en-US" sz="1800" dirty="0" smtClean="0"/>
              <a:t>No Read-only parameters (should add resource status)</a:t>
            </a:r>
          </a:p>
          <a:p>
            <a:pPr lvl="1"/>
            <a:r>
              <a:rPr lang="en-US" sz="1800" dirty="0" smtClean="0"/>
              <a:t>No notification events (should add resource status change)</a:t>
            </a:r>
          </a:p>
          <a:p>
            <a:pPr lvl="1"/>
            <a:r>
              <a:rPr lang="en-US" sz="1800" dirty="0" smtClean="0"/>
              <a:t>No directives</a:t>
            </a:r>
            <a:endParaRPr lang="en-US" sz="18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11</a:t>
            </a:fld>
            <a:endParaRPr lang="en-US"/>
          </a:p>
        </p:txBody>
      </p:sp>
      <p:sp>
        <p:nvSpPr>
          <p:cNvPr id="5" name="Title 1"/>
          <p:cNvSpPr>
            <a:spLocks noGrp="1"/>
          </p:cNvSpPr>
          <p:nvPr>
            <p:ph type="title"/>
          </p:nvPr>
        </p:nvSpPr>
        <p:spPr>
          <a:xfrm>
            <a:off x="0" y="260350"/>
            <a:ext cx="6227763" cy="611188"/>
          </a:xfrm>
        </p:spPr>
        <p:txBody>
          <a:bodyPr/>
          <a:lstStyle/>
          <a:p>
            <a:r>
              <a:rPr lang="en-US" sz="2400" dirty="0" smtClean="0"/>
              <a:t>TDM Recording Buffer (2 of 2)</a:t>
            </a:r>
            <a:endParaRPr lang="en-US" sz="2400" dirty="0"/>
          </a:p>
        </p:txBody>
      </p:sp>
    </p:spTree>
    <p:extLst>
      <p:ext uri="{BB962C8B-B14F-4D97-AF65-F5344CB8AC3E}">
        <p14:creationId xmlns:p14="http://schemas.microsoft.com/office/powerpoint/2010/main" val="378967892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TD CSTS Provider</a:t>
            </a:r>
            <a:endParaRPr lang="en-US" sz="24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12</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4081081" y="3627298"/>
            <a:ext cx="4136412" cy="2444435"/>
          </a:xfrm>
          <a:prstGeom prst="rect">
            <a:avLst/>
          </a:prstGeom>
        </p:spPr>
      </p:pic>
      <p:sp>
        <p:nvSpPr>
          <p:cNvPr id="3" name="Content Placeholder 2"/>
          <p:cNvSpPr>
            <a:spLocks noGrp="1"/>
          </p:cNvSpPr>
          <p:nvPr>
            <p:ph idx="1"/>
          </p:nvPr>
        </p:nvSpPr>
        <p:spPr>
          <a:xfrm>
            <a:off x="304658" y="1583860"/>
            <a:ext cx="8493832" cy="4862207"/>
          </a:xfrm>
        </p:spPr>
        <p:txBody>
          <a:bodyPr/>
          <a:lstStyle/>
          <a:p>
            <a:r>
              <a:rPr lang="en-US" sz="2000" dirty="0" smtClean="0"/>
              <a:t>Represents an instance of TD-CSTS</a:t>
            </a:r>
          </a:p>
          <a:p>
            <a:r>
              <a:rPr lang="en-US" sz="2000" dirty="0" smtClean="0"/>
              <a:t>Configuration parameters </a:t>
            </a:r>
          </a:p>
          <a:p>
            <a:pPr lvl="1"/>
            <a:r>
              <a:rPr lang="en-US" sz="1600" dirty="0" smtClean="0"/>
              <a:t>Some inherited from CSTS (e.g., production status)</a:t>
            </a:r>
          </a:p>
          <a:p>
            <a:pPr lvl="1"/>
            <a:r>
              <a:rPr lang="en-US" sz="1600" dirty="0" smtClean="0"/>
              <a:t>Almost all of the rest are identified in the TD-CSTS specification</a:t>
            </a:r>
          </a:p>
          <a:p>
            <a:pPr lvl="1"/>
            <a:r>
              <a:rPr lang="en-US" sz="1600" dirty="0" err="1" smtClean="0"/>
              <a:t>tdTrackingDataPathList</a:t>
            </a:r>
            <a:r>
              <a:rPr lang="en-US" sz="1600" dirty="0" smtClean="0"/>
              <a:t>: list of subscribed-to </a:t>
            </a:r>
            <a:r>
              <a:rPr lang="en-US" sz="1600" dirty="0" err="1" smtClean="0"/>
              <a:t>trackingDataPathIds</a:t>
            </a:r>
            <a:endParaRPr lang="en-US" sz="1600" dirty="0" smtClean="0"/>
          </a:p>
          <a:p>
            <a:r>
              <a:rPr lang="en-US" sz="2000" dirty="0" smtClean="0"/>
              <a:t>Read-only parameters</a:t>
            </a:r>
          </a:p>
          <a:p>
            <a:pPr lvl="1"/>
            <a:r>
              <a:rPr lang="en-US" sz="1600" dirty="0" smtClean="0"/>
              <a:t>Service instance state</a:t>
            </a:r>
          </a:p>
          <a:p>
            <a:pPr lvl="1"/>
            <a:r>
              <a:rPr lang="en-US" sz="1600" dirty="0" smtClean="0"/>
              <a:t>Production status</a:t>
            </a:r>
          </a:p>
          <a:p>
            <a:r>
              <a:rPr lang="en-US" sz="2000" dirty="0" smtClean="0"/>
              <a:t>Notification events</a:t>
            </a:r>
          </a:p>
          <a:p>
            <a:pPr lvl="1"/>
            <a:r>
              <a:rPr lang="en-US" sz="1600" dirty="0" smtClean="0"/>
              <a:t>Production status change</a:t>
            </a:r>
          </a:p>
          <a:p>
            <a:pPr lvl="1"/>
            <a:r>
              <a:rPr lang="en-US" sz="1600" dirty="0" smtClean="0"/>
              <a:t>Production configuration change</a:t>
            </a:r>
          </a:p>
          <a:p>
            <a:r>
              <a:rPr lang="en-US" sz="2000" dirty="0" smtClean="0"/>
              <a:t>Directives - none</a:t>
            </a:r>
            <a:endParaRPr lang="en-US" sz="2000" dirty="0"/>
          </a:p>
        </p:txBody>
      </p:sp>
    </p:spTree>
    <p:extLst>
      <p:ext uri="{BB962C8B-B14F-4D97-AF65-F5344CB8AC3E}">
        <p14:creationId xmlns:p14="http://schemas.microsoft.com/office/powerpoint/2010/main" val="259587423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242772" cy="611188"/>
          </a:xfrm>
        </p:spPr>
        <p:txBody>
          <a:bodyPr/>
          <a:lstStyle/>
          <a:p>
            <a:r>
              <a:rPr lang="en-US" sz="2400" dirty="0"/>
              <a:t>Review of </a:t>
            </a:r>
            <a:r>
              <a:rPr lang="en-US" sz="2400" dirty="0" smtClean="0"/>
              <a:t>FRs </a:t>
            </a:r>
            <a:r>
              <a:rPr lang="en-US" sz="2400" dirty="0"/>
              <a:t>for the Forward Frame </a:t>
            </a:r>
            <a:r>
              <a:rPr lang="en-US" sz="2400" dirty="0" smtClean="0"/>
              <a:t>CSTS </a:t>
            </a:r>
            <a:br>
              <a:rPr lang="en-US" sz="2400" dirty="0" smtClean="0"/>
            </a:br>
            <a:r>
              <a:rPr lang="en-US" sz="2400" dirty="0" smtClean="0"/>
              <a:t>(2 of 2)</a:t>
            </a:r>
            <a:endParaRPr lang="en-US" sz="24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13</a:t>
            </a:fld>
            <a:endParaRPr lang="en-US"/>
          </a:p>
        </p:txBody>
      </p:sp>
      <p:sp>
        <p:nvSpPr>
          <p:cNvPr id="5" name="Content Placeholder 2"/>
          <p:cNvSpPr>
            <a:spLocks noGrp="1"/>
          </p:cNvSpPr>
          <p:nvPr>
            <p:ph idx="1"/>
          </p:nvPr>
        </p:nvSpPr>
        <p:spPr>
          <a:xfrm>
            <a:off x="224654" y="1007340"/>
            <a:ext cx="8611528" cy="5726112"/>
          </a:xfrm>
        </p:spPr>
        <p:txBody>
          <a:bodyPr/>
          <a:lstStyle/>
          <a:p>
            <a:r>
              <a:rPr lang="en-US" sz="1400" dirty="0" smtClean="0"/>
              <a:t>Aperture stratum</a:t>
            </a:r>
          </a:p>
          <a:p>
            <a:pPr lvl="1"/>
            <a:r>
              <a:rPr lang="en-US" sz="1200" dirty="0" smtClean="0"/>
              <a:t>RF Aperture FR Set</a:t>
            </a:r>
          </a:p>
          <a:p>
            <a:r>
              <a:rPr lang="en-US" sz="1400" dirty="0" smtClean="0"/>
              <a:t>(Space Link) Physical Channel stratum</a:t>
            </a:r>
          </a:p>
          <a:p>
            <a:pPr lvl="1"/>
            <a:r>
              <a:rPr lang="en-US" sz="1200" dirty="0" smtClean="0"/>
              <a:t>CCSDS 401 Forward Physical Channel Transmission FR Set</a:t>
            </a:r>
          </a:p>
          <a:p>
            <a:pPr lvl="1"/>
            <a:r>
              <a:rPr lang="en-US" sz="1200" b="1" dirty="0">
                <a:solidFill>
                  <a:srgbClr val="FF0000"/>
                </a:solidFill>
              </a:rPr>
              <a:t>CCSDS </a:t>
            </a:r>
            <a:r>
              <a:rPr lang="en-US" sz="1200" b="1" dirty="0" smtClean="0">
                <a:solidFill>
                  <a:srgbClr val="FF0000"/>
                </a:solidFill>
              </a:rPr>
              <a:t>415 </a:t>
            </a:r>
            <a:r>
              <a:rPr lang="en-US" sz="1200" b="1" dirty="0">
                <a:solidFill>
                  <a:srgbClr val="FF0000"/>
                </a:solidFill>
              </a:rPr>
              <a:t>Forward Physical Channel Transmission FR </a:t>
            </a:r>
            <a:r>
              <a:rPr lang="en-US" sz="1200" b="1" dirty="0" smtClean="0">
                <a:solidFill>
                  <a:srgbClr val="FF0000"/>
                </a:solidFill>
              </a:rPr>
              <a:t>Set</a:t>
            </a:r>
          </a:p>
          <a:p>
            <a:pPr lvl="1"/>
            <a:r>
              <a:rPr lang="en-US" sz="1200" strike="dblStrike" dirty="0"/>
              <a:t>CCSDS 401 </a:t>
            </a:r>
            <a:r>
              <a:rPr lang="en-US" sz="1200" strike="dblStrike" dirty="0" smtClean="0"/>
              <a:t>Return </a:t>
            </a:r>
            <a:r>
              <a:rPr lang="en-US" sz="1200" strike="dblStrike" dirty="0"/>
              <a:t>Physical Channel </a:t>
            </a:r>
            <a:r>
              <a:rPr lang="en-US" sz="1200" strike="dblStrike" dirty="0" smtClean="0"/>
              <a:t>Reception </a:t>
            </a:r>
            <a:r>
              <a:rPr lang="en-US" sz="1200" strike="dblStrike" dirty="0"/>
              <a:t>FR </a:t>
            </a:r>
            <a:r>
              <a:rPr lang="en-US" sz="1200" strike="dblStrike" dirty="0" smtClean="0"/>
              <a:t>Set</a:t>
            </a:r>
          </a:p>
          <a:p>
            <a:pPr lvl="1"/>
            <a:r>
              <a:rPr lang="en-US" sz="1200" strike="dblStrike" dirty="0"/>
              <a:t>CCSDS </a:t>
            </a:r>
            <a:r>
              <a:rPr lang="en-US" sz="1200" strike="dblStrike" dirty="0" smtClean="0"/>
              <a:t>415 </a:t>
            </a:r>
            <a:r>
              <a:rPr lang="en-US" sz="1200" strike="dblStrike" dirty="0"/>
              <a:t>Return Physical Channel Reception FR </a:t>
            </a:r>
            <a:r>
              <a:rPr lang="en-US" sz="1200" strike="dblStrike" dirty="0" smtClean="0"/>
              <a:t>Set</a:t>
            </a:r>
          </a:p>
          <a:p>
            <a:r>
              <a:rPr lang="en-US" sz="1600" dirty="0" smtClean="0"/>
              <a:t>Synchronization and Channel Coding stratum</a:t>
            </a:r>
          </a:p>
          <a:p>
            <a:pPr lvl="1"/>
            <a:r>
              <a:rPr lang="en-US" sz="1200" dirty="0" smtClean="0"/>
              <a:t>Forward TC Synchronization and Channel Encoding FR Set</a:t>
            </a:r>
          </a:p>
          <a:p>
            <a:pPr lvl="1"/>
            <a:r>
              <a:rPr lang="en-US" sz="1200" dirty="0"/>
              <a:t>Forward </a:t>
            </a:r>
            <a:r>
              <a:rPr lang="en-US" sz="1200" dirty="0" smtClean="0"/>
              <a:t>AOS </a:t>
            </a:r>
            <a:r>
              <a:rPr lang="en-US" sz="1200" dirty="0"/>
              <a:t>Synchronization and Channel Encoding FR Set</a:t>
            </a:r>
          </a:p>
          <a:p>
            <a:pPr lvl="1"/>
            <a:r>
              <a:rPr lang="en-US" sz="1200" strike="dblStrike" dirty="0" smtClean="0"/>
              <a:t>Return TM </a:t>
            </a:r>
            <a:r>
              <a:rPr lang="en-US" sz="1200" strike="dblStrike" dirty="0"/>
              <a:t>Synchronization and Channel </a:t>
            </a:r>
            <a:r>
              <a:rPr lang="en-US" sz="1200" strike="dblStrike" dirty="0" smtClean="0"/>
              <a:t>Decoding </a:t>
            </a:r>
            <a:r>
              <a:rPr lang="en-US" sz="1200" strike="dblStrike" dirty="0"/>
              <a:t>FR </a:t>
            </a:r>
            <a:r>
              <a:rPr lang="en-US" sz="1200" strike="dblStrike" dirty="0" smtClean="0"/>
              <a:t>Set</a:t>
            </a:r>
          </a:p>
          <a:p>
            <a:r>
              <a:rPr lang="en-US" sz="1600" dirty="0" smtClean="0"/>
              <a:t>Space Link Protocol stratum</a:t>
            </a:r>
          </a:p>
          <a:p>
            <a:pPr lvl="1"/>
            <a:r>
              <a:rPr lang="en-US" sz="1200" dirty="0" smtClean="0"/>
              <a:t>Forward TC Space Link Protocol Transmission FR Set</a:t>
            </a:r>
          </a:p>
          <a:p>
            <a:pPr lvl="1"/>
            <a:r>
              <a:rPr lang="en-US" sz="1200" dirty="0"/>
              <a:t>Forward </a:t>
            </a:r>
            <a:r>
              <a:rPr lang="en-US" sz="1200" dirty="0" smtClean="0"/>
              <a:t>AOS </a:t>
            </a:r>
            <a:r>
              <a:rPr lang="en-US" sz="1200" dirty="0"/>
              <a:t>Space Link Protocol Transmission FR Set</a:t>
            </a:r>
          </a:p>
          <a:p>
            <a:pPr lvl="1"/>
            <a:r>
              <a:rPr lang="en-US" sz="1200" b="1" dirty="0">
                <a:solidFill>
                  <a:srgbClr val="008080"/>
                </a:solidFill>
              </a:rPr>
              <a:t>Forward </a:t>
            </a:r>
            <a:r>
              <a:rPr lang="en-US" sz="1200" b="1" dirty="0" smtClean="0">
                <a:solidFill>
                  <a:srgbClr val="008080"/>
                </a:solidFill>
              </a:rPr>
              <a:t>Unified </a:t>
            </a:r>
            <a:r>
              <a:rPr lang="en-US" sz="1200" b="1" dirty="0">
                <a:solidFill>
                  <a:srgbClr val="008080"/>
                </a:solidFill>
              </a:rPr>
              <a:t>Space Link Protocol Transmission FR Set</a:t>
            </a:r>
          </a:p>
          <a:p>
            <a:pPr lvl="1"/>
            <a:r>
              <a:rPr lang="en-US" sz="1200" strike="dblStrike" dirty="0" smtClean="0"/>
              <a:t>Return TM/AOS Space </a:t>
            </a:r>
            <a:r>
              <a:rPr lang="en-US" sz="1200" strike="dblStrike" dirty="0"/>
              <a:t>Link Protocol </a:t>
            </a:r>
            <a:r>
              <a:rPr lang="en-US" sz="1200" strike="dblStrike" dirty="0" smtClean="0"/>
              <a:t>Reception </a:t>
            </a:r>
            <a:r>
              <a:rPr lang="en-US" sz="1200" strike="dblStrike" dirty="0"/>
              <a:t>FR </a:t>
            </a:r>
            <a:r>
              <a:rPr lang="en-US" sz="1200" strike="dblStrike" dirty="0" smtClean="0"/>
              <a:t>Set</a:t>
            </a:r>
          </a:p>
          <a:p>
            <a:pPr lvl="1"/>
            <a:r>
              <a:rPr lang="en-US" sz="1200" strike="dblStrike" dirty="0"/>
              <a:t>Return </a:t>
            </a:r>
            <a:r>
              <a:rPr lang="en-US" sz="1200" strike="dblStrike" dirty="0" smtClean="0"/>
              <a:t>Unified </a:t>
            </a:r>
            <a:r>
              <a:rPr lang="en-US" sz="1200" strike="dblStrike" dirty="0"/>
              <a:t>Space Link Protocol Reception FR </a:t>
            </a:r>
            <a:r>
              <a:rPr lang="en-US" sz="1200" strike="dblStrike" dirty="0" smtClean="0"/>
              <a:t>Set</a:t>
            </a:r>
          </a:p>
          <a:p>
            <a:r>
              <a:rPr lang="en-US" sz="1600" dirty="0" smtClean="0"/>
              <a:t>Data Transfer Services stratum</a:t>
            </a:r>
          </a:p>
          <a:p>
            <a:pPr lvl="1"/>
            <a:r>
              <a:rPr lang="en-US" sz="1200" dirty="0" smtClean="0"/>
              <a:t>…</a:t>
            </a:r>
          </a:p>
          <a:p>
            <a:pPr lvl="1"/>
            <a:r>
              <a:rPr lang="en-US" sz="1200" dirty="0" smtClean="0"/>
              <a:t>Forward Frame CSTS FR Set</a:t>
            </a:r>
          </a:p>
          <a:p>
            <a:pPr lvl="1"/>
            <a:r>
              <a:rPr lang="en-US" sz="1200" dirty="0" smtClean="0"/>
              <a:t>…</a:t>
            </a:r>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smtClean="0"/>
          </a:p>
          <a:p>
            <a:pPr lvl="1"/>
            <a:endParaRPr lang="en-US" sz="1200" dirty="0" smtClean="0"/>
          </a:p>
          <a:p>
            <a:endParaRPr lang="en-US" sz="1400" dirty="0"/>
          </a:p>
        </p:txBody>
      </p:sp>
    </p:spTree>
    <p:extLst>
      <p:ext uri="{BB962C8B-B14F-4D97-AF65-F5344CB8AC3E}">
        <p14:creationId xmlns:p14="http://schemas.microsoft.com/office/powerpoint/2010/main" val="51255994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14</a:t>
            </a:fld>
            <a:endParaRPr lang="en-US"/>
          </a:p>
        </p:txBody>
      </p:sp>
      <p:sp>
        <p:nvSpPr>
          <p:cNvPr id="5" name="Title 1"/>
          <p:cNvSpPr>
            <a:spLocks noGrp="1"/>
          </p:cNvSpPr>
          <p:nvPr>
            <p:ph type="title"/>
          </p:nvPr>
        </p:nvSpPr>
        <p:spPr>
          <a:xfrm>
            <a:off x="-1" y="260350"/>
            <a:ext cx="7378995" cy="611188"/>
          </a:xfrm>
        </p:spPr>
        <p:txBody>
          <a:bodyPr/>
          <a:lstStyle/>
          <a:p>
            <a:r>
              <a:rPr lang="en-US" sz="2400" dirty="0"/>
              <a:t>Review of </a:t>
            </a:r>
            <a:r>
              <a:rPr lang="en-US" sz="2400" dirty="0" smtClean="0"/>
              <a:t>FRs </a:t>
            </a:r>
            <a:r>
              <a:rPr lang="en-US" sz="2400" dirty="0"/>
              <a:t>for the Forward Frame </a:t>
            </a:r>
            <a:r>
              <a:rPr lang="en-US" sz="2400" dirty="0" smtClean="0"/>
              <a:t>CSTS </a:t>
            </a:r>
            <a:br>
              <a:rPr lang="en-US" sz="2400" dirty="0" smtClean="0"/>
            </a:br>
            <a:r>
              <a:rPr lang="en-US" sz="2400" dirty="0" smtClean="0"/>
              <a:t>(2 of 2)</a:t>
            </a:r>
            <a:endParaRPr lang="en-US"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16" y="1588640"/>
            <a:ext cx="8520870" cy="4301798"/>
          </a:xfrm>
          <a:prstGeom prst="rect">
            <a:avLst/>
          </a:prstGeom>
        </p:spPr>
      </p:pic>
    </p:spTree>
    <p:extLst>
      <p:ext uri="{BB962C8B-B14F-4D97-AF65-F5344CB8AC3E}">
        <p14:creationId xmlns:p14="http://schemas.microsoft.com/office/powerpoint/2010/main" val="385199367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Aperture Stratum</a:t>
            </a:r>
            <a:endParaRPr lang="en-US" sz="2400" dirty="0"/>
          </a:p>
        </p:txBody>
      </p:sp>
      <p:sp>
        <p:nvSpPr>
          <p:cNvPr id="3" name="Content Placeholder 2"/>
          <p:cNvSpPr>
            <a:spLocks noGrp="1"/>
          </p:cNvSpPr>
          <p:nvPr>
            <p:ph idx="1"/>
          </p:nvPr>
        </p:nvSpPr>
        <p:spPr>
          <a:xfrm>
            <a:off x="116011" y="1033142"/>
            <a:ext cx="8665849" cy="3357789"/>
          </a:xfrm>
        </p:spPr>
        <p:txBody>
          <a:bodyPr/>
          <a:lstStyle/>
          <a:p>
            <a:r>
              <a:rPr lang="en-US" sz="2000" dirty="0" smtClean="0"/>
              <a:t>RF Aperture FR Set</a:t>
            </a:r>
            <a:endParaRPr lang="en-US" sz="2000" dirty="0" smtClean="0"/>
          </a:p>
          <a:p>
            <a:pPr lvl="1"/>
            <a:r>
              <a:rPr lang="en-US" sz="1800" dirty="0" smtClean="0"/>
              <a:t>Contains Antenna FR</a:t>
            </a:r>
          </a:p>
          <a:p>
            <a:r>
              <a:rPr lang="en-US" sz="2000" dirty="0" smtClean="0"/>
              <a:t>Summary evaluation</a:t>
            </a:r>
          </a:p>
          <a:p>
            <a:pPr lvl="1"/>
            <a:r>
              <a:rPr lang="en-US" sz="1600" dirty="0" smtClean="0"/>
              <a:t>No CCSDS-standard antenna makes it difficult to determine completeness, adequacy for all Agencies</a:t>
            </a:r>
          </a:p>
          <a:p>
            <a:pPr lvl="1"/>
            <a:r>
              <a:rPr lang="en-US" sz="1600" dirty="0" smtClean="0"/>
              <a:t>No FF-specific parameters or functionality</a:t>
            </a:r>
          </a:p>
          <a:p>
            <a:pPr lvl="1"/>
            <a:r>
              <a:rPr lang="en-US" sz="1600" dirty="0" smtClean="0"/>
              <a:t>General agreement that the parameters should be vetted</a:t>
            </a:r>
          </a:p>
          <a:p>
            <a:pPr lvl="1"/>
            <a:r>
              <a:rPr lang="en-US" sz="1600" dirty="0" smtClean="0"/>
              <a:t>Are initial pointing angles configured?</a:t>
            </a:r>
          </a:p>
          <a:p>
            <a:pPr lvl="2"/>
            <a:r>
              <a:rPr lang="en-US" sz="1400" dirty="0" smtClean="0">
                <a:solidFill>
                  <a:srgbClr val="FF0000"/>
                </a:solidFill>
              </a:rPr>
              <a:t>More on this later</a:t>
            </a:r>
            <a:endParaRPr lang="en-US" sz="1800" dirty="0"/>
          </a:p>
          <a:p>
            <a:pPr lvl="1"/>
            <a:endParaRPr lang="en-US" sz="1800" dirty="0"/>
          </a:p>
          <a:p>
            <a:pPr lvl="1"/>
            <a:endParaRPr lang="en-US" sz="1800" dirty="0" smtClean="0"/>
          </a:p>
          <a:p>
            <a:pPr lvl="1"/>
            <a:endParaRPr lang="en-US" sz="1800" dirty="0" smtClean="0"/>
          </a:p>
          <a:p>
            <a:endParaRPr lang="en-US" sz="20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15</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3566028" y="4237556"/>
            <a:ext cx="3333750" cy="2203450"/>
          </a:xfrm>
          <a:prstGeom prst="rect">
            <a:avLst/>
          </a:prstGeom>
        </p:spPr>
      </p:pic>
    </p:spTree>
    <p:extLst>
      <p:ext uri="{BB962C8B-B14F-4D97-AF65-F5344CB8AC3E}">
        <p14:creationId xmlns:p14="http://schemas.microsoft.com/office/powerpoint/2010/main" val="152232656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(Space Link) Physical Channel </a:t>
            </a:r>
            <a:r>
              <a:rPr lang="en-US" sz="2400" dirty="0" smtClean="0"/>
              <a:t>stratum</a:t>
            </a:r>
            <a:endParaRPr lang="en-US" sz="2400" dirty="0"/>
          </a:p>
        </p:txBody>
      </p:sp>
      <p:sp>
        <p:nvSpPr>
          <p:cNvPr id="3" name="Content Placeholder 2"/>
          <p:cNvSpPr>
            <a:spLocks noGrp="1"/>
          </p:cNvSpPr>
          <p:nvPr>
            <p:ph idx="1"/>
          </p:nvPr>
        </p:nvSpPr>
        <p:spPr>
          <a:xfrm>
            <a:off x="197494" y="1025541"/>
            <a:ext cx="8131693" cy="2903663"/>
          </a:xfrm>
        </p:spPr>
        <p:txBody>
          <a:bodyPr/>
          <a:lstStyle/>
          <a:p>
            <a:r>
              <a:rPr lang="en-US" sz="2000" dirty="0"/>
              <a:t>CCSDS 401 Forward Physical Channel Transmission FR </a:t>
            </a:r>
            <a:r>
              <a:rPr lang="en-US" sz="2000" dirty="0" smtClean="0"/>
              <a:t>Set</a:t>
            </a:r>
          </a:p>
          <a:p>
            <a:pPr lvl="1"/>
            <a:r>
              <a:rPr lang="en-US" sz="1800" dirty="0" smtClean="0"/>
              <a:t>Only Forward 401 Space Link Carrier Transmission is relevant to FF service</a:t>
            </a:r>
          </a:p>
          <a:p>
            <a:r>
              <a:rPr lang="en-US" sz="2000" dirty="0" smtClean="0"/>
              <a:t>Summary evaluation</a:t>
            </a:r>
          </a:p>
          <a:p>
            <a:pPr lvl="1"/>
            <a:r>
              <a:rPr lang="en-US" sz="1600" dirty="0" smtClean="0"/>
              <a:t>No FF-specific issues </a:t>
            </a:r>
          </a:p>
          <a:p>
            <a:pPr lvl="1"/>
            <a:r>
              <a:rPr lang="en-US" sz="1600" dirty="0" smtClean="0"/>
              <a:t>Missing physical channel name parameter: what is the significance?</a:t>
            </a:r>
          </a:p>
          <a:p>
            <a:pPr lvl="1"/>
            <a:r>
              <a:rPr lang="en-US" sz="1600" dirty="0" smtClean="0"/>
              <a:t>General agreement that the parameters should be further vetted before fully approving for SANA FR registry</a:t>
            </a:r>
            <a:endParaRPr lang="en-US" sz="1600" dirty="0"/>
          </a:p>
          <a:p>
            <a:endParaRPr lang="en-US" sz="20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16</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918876" y="4073604"/>
            <a:ext cx="4944110" cy="2524125"/>
          </a:xfrm>
          <a:prstGeom prst="rect">
            <a:avLst/>
          </a:prstGeom>
        </p:spPr>
      </p:pic>
    </p:spTree>
    <p:extLst>
      <p:ext uri="{BB962C8B-B14F-4D97-AF65-F5344CB8AC3E}">
        <p14:creationId xmlns:p14="http://schemas.microsoft.com/office/powerpoint/2010/main" val="160477367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116024" cy="611188"/>
          </a:xfrm>
        </p:spPr>
        <p:txBody>
          <a:bodyPr/>
          <a:lstStyle/>
          <a:p>
            <a:r>
              <a:rPr lang="en-US" sz="2400" dirty="0"/>
              <a:t>Synchronization and Channel Coding </a:t>
            </a:r>
            <a:r>
              <a:rPr lang="en-US" sz="2400" dirty="0" smtClean="0"/>
              <a:t>stratum (1 of 4)</a:t>
            </a:r>
            <a:endParaRPr lang="en-US" sz="2400" dirty="0"/>
          </a:p>
        </p:txBody>
      </p:sp>
      <p:sp>
        <p:nvSpPr>
          <p:cNvPr id="3" name="Content Placeholder 2"/>
          <p:cNvSpPr>
            <a:spLocks noGrp="1"/>
          </p:cNvSpPr>
          <p:nvPr>
            <p:ph idx="1"/>
          </p:nvPr>
        </p:nvSpPr>
        <p:spPr>
          <a:xfrm>
            <a:off x="170331" y="1035820"/>
            <a:ext cx="8303709" cy="3321097"/>
          </a:xfrm>
        </p:spPr>
        <p:txBody>
          <a:bodyPr/>
          <a:lstStyle/>
          <a:p>
            <a:r>
              <a:rPr lang="en-US" sz="2000" dirty="0"/>
              <a:t>Forward TC Synchronization and Channel Encoding FR Set</a:t>
            </a:r>
          </a:p>
          <a:p>
            <a:pPr lvl="1"/>
            <a:r>
              <a:rPr lang="en-US" sz="1800" dirty="0" smtClean="0"/>
              <a:t>One member: Forward TC PLOP, Synchronization and Channel Encoding</a:t>
            </a:r>
          </a:p>
          <a:p>
            <a:r>
              <a:rPr lang="en-US" sz="2000" dirty="0" smtClean="0"/>
              <a:t>Summary evaluation</a:t>
            </a:r>
          </a:p>
          <a:p>
            <a:pPr lvl="1"/>
            <a:r>
              <a:rPr lang="en-US" sz="1600" dirty="0" smtClean="0"/>
              <a:t>Configuration parameters had to be added/modified to add LDPC</a:t>
            </a:r>
          </a:p>
          <a:p>
            <a:pPr lvl="1"/>
            <a:r>
              <a:rPr lang="en-US" sz="1600" dirty="0" smtClean="0"/>
              <a:t>Erroneous intermixing of resource status and forward link status</a:t>
            </a:r>
          </a:p>
          <a:p>
            <a:pPr lvl="1"/>
            <a:r>
              <a:rPr lang="en-US" sz="1600" dirty="0"/>
              <a:t>What is the significance of the CLCW Physical Channel </a:t>
            </a:r>
            <a:r>
              <a:rPr lang="en-US" sz="1600" dirty="0" err="1"/>
              <a:t>config</a:t>
            </a:r>
            <a:r>
              <a:rPr lang="en-US" sz="1600" dirty="0"/>
              <a:t> parameter?</a:t>
            </a:r>
          </a:p>
          <a:p>
            <a:pPr lvl="1"/>
            <a:r>
              <a:rPr lang="en-US" sz="1600" dirty="0" smtClean="0"/>
              <a:t>‘data unit processing completed’ event needed to be added</a:t>
            </a:r>
          </a:p>
          <a:p>
            <a:pPr lvl="1"/>
            <a:r>
              <a:rPr lang="en-US" sz="1600" dirty="0" smtClean="0"/>
              <a:t>‘discard data units’ directive needed to be added</a:t>
            </a:r>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17</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133024" y="4521200"/>
            <a:ext cx="4378325" cy="2076450"/>
          </a:xfrm>
          <a:prstGeom prst="rect">
            <a:avLst/>
          </a:prstGeom>
        </p:spPr>
      </p:pic>
    </p:spTree>
    <p:extLst>
      <p:ext uri="{BB962C8B-B14F-4D97-AF65-F5344CB8AC3E}">
        <p14:creationId xmlns:p14="http://schemas.microsoft.com/office/powerpoint/2010/main" val="300219943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18</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693564" y="1379191"/>
            <a:ext cx="5485834" cy="5003502"/>
          </a:xfrm>
          <a:prstGeom prst="rect">
            <a:avLst/>
          </a:prstGeom>
        </p:spPr>
      </p:pic>
      <p:sp>
        <p:nvSpPr>
          <p:cNvPr id="6" name="Title 1"/>
          <p:cNvSpPr>
            <a:spLocks noGrp="1"/>
          </p:cNvSpPr>
          <p:nvPr>
            <p:ph type="title"/>
          </p:nvPr>
        </p:nvSpPr>
        <p:spPr>
          <a:xfrm>
            <a:off x="0" y="260350"/>
            <a:ext cx="7116024" cy="611188"/>
          </a:xfrm>
        </p:spPr>
        <p:txBody>
          <a:bodyPr/>
          <a:lstStyle/>
          <a:p>
            <a:r>
              <a:rPr lang="en-US" sz="2400" dirty="0"/>
              <a:t>Synchronization and Channel Coding </a:t>
            </a:r>
            <a:r>
              <a:rPr lang="en-US" sz="2400" dirty="0" smtClean="0"/>
              <a:t>stratum (2 of 4)</a:t>
            </a:r>
            <a:endParaRPr lang="en-US" sz="2400" dirty="0"/>
          </a:p>
        </p:txBody>
      </p:sp>
    </p:spTree>
    <p:extLst>
      <p:ext uri="{BB962C8B-B14F-4D97-AF65-F5344CB8AC3E}">
        <p14:creationId xmlns:p14="http://schemas.microsoft.com/office/powerpoint/2010/main" val="330023880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601" y="871538"/>
            <a:ext cx="8430458" cy="3656074"/>
          </a:xfrm>
        </p:spPr>
        <p:txBody>
          <a:bodyPr/>
          <a:lstStyle/>
          <a:p>
            <a:r>
              <a:rPr lang="en-US" sz="1800" dirty="0" smtClean="0"/>
              <a:t>Forward AOS Synchronization, Channel Encoding and OID Generation</a:t>
            </a:r>
          </a:p>
          <a:p>
            <a:pPr lvl="1"/>
            <a:r>
              <a:rPr lang="en-US" sz="1400" dirty="0" smtClean="0"/>
              <a:t>“New” FR to represent functionality of applying TM Sync and Channel Coding on the forward link</a:t>
            </a:r>
          </a:p>
          <a:p>
            <a:pPr lvl="1"/>
            <a:r>
              <a:rPr lang="en-US" sz="1400" dirty="0" smtClean="0"/>
              <a:t>Based on preliminary inputs from Ken Andrews (JPL)</a:t>
            </a:r>
          </a:p>
          <a:p>
            <a:r>
              <a:rPr lang="en-US" sz="1800" dirty="0" smtClean="0"/>
              <a:t>Summary Evaluation</a:t>
            </a:r>
          </a:p>
          <a:p>
            <a:pPr lvl="1"/>
            <a:r>
              <a:rPr lang="en-US" sz="1400" dirty="0" smtClean="0"/>
              <a:t>Significant rework of the whole concept of the FR</a:t>
            </a:r>
          </a:p>
          <a:p>
            <a:pPr lvl="2"/>
            <a:r>
              <a:rPr lang="en-US" sz="1200" dirty="0" smtClean="0"/>
              <a:t>Significant changes to current Candidate SANA Registry data</a:t>
            </a:r>
          </a:p>
          <a:p>
            <a:pPr lvl="1"/>
            <a:r>
              <a:rPr lang="en-US" sz="1400" dirty="0" smtClean="0"/>
              <a:t>Parameters associated with LDPC slicing needed to be added</a:t>
            </a:r>
          </a:p>
          <a:p>
            <a:pPr lvl="1"/>
            <a:r>
              <a:rPr lang="en-US" sz="1400" dirty="0" smtClean="0"/>
              <a:t>Parameters associated with OID Generation needed to be added</a:t>
            </a:r>
          </a:p>
          <a:p>
            <a:pPr lvl="1"/>
            <a:r>
              <a:rPr lang="en-US" sz="1400" dirty="0"/>
              <a:t>‘data unit processing completed’ event needed to be added</a:t>
            </a:r>
          </a:p>
          <a:p>
            <a:pPr lvl="1"/>
            <a:r>
              <a:rPr lang="en-US" sz="1400" dirty="0"/>
              <a:t>‘discard data units’ directive needed to be </a:t>
            </a:r>
            <a:r>
              <a:rPr lang="en-US" sz="1400" dirty="0" smtClean="0"/>
              <a:t>added</a:t>
            </a:r>
            <a:endParaRPr lang="en-US" sz="14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19</a:t>
            </a:fld>
            <a:endParaRPr lang="en-US"/>
          </a:p>
        </p:txBody>
      </p:sp>
      <p:sp>
        <p:nvSpPr>
          <p:cNvPr id="5" name="Title 1"/>
          <p:cNvSpPr>
            <a:spLocks noGrp="1"/>
          </p:cNvSpPr>
          <p:nvPr>
            <p:ph type="title"/>
          </p:nvPr>
        </p:nvSpPr>
        <p:spPr>
          <a:xfrm>
            <a:off x="0" y="260350"/>
            <a:ext cx="7116024" cy="611188"/>
          </a:xfrm>
        </p:spPr>
        <p:txBody>
          <a:bodyPr/>
          <a:lstStyle/>
          <a:p>
            <a:r>
              <a:rPr lang="en-US" sz="2400" dirty="0"/>
              <a:t>Synchronization and Channel Coding </a:t>
            </a:r>
            <a:r>
              <a:rPr lang="en-US" sz="2400" dirty="0" smtClean="0"/>
              <a:t>stratum (3 of 4)</a:t>
            </a:r>
            <a:endParaRPr lang="en-US" sz="2400"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633373" y="4628789"/>
            <a:ext cx="3985895" cy="2047875"/>
          </a:xfrm>
          <a:prstGeom prst="rect">
            <a:avLst/>
          </a:prstGeom>
        </p:spPr>
      </p:pic>
    </p:spTree>
    <p:extLst>
      <p:ext uri="{BB962C8B-B14F-4D97-AF65-F5344CB8AC3E}">
        <p14:creationId xmlns:p14="http://schemas.microsoft.com/office/powerpoint/2010/main" val="319826791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Agenda</a:t>
            </a:r>
            <a:endParaRPr lang="en-US" sz="2400" dirty="0"/>
          </a:p>
        </p:txBody>
      </p:sp>
      <p:sp>
        <p:nvSpPr>
          <p:cNvPr id="3" name="Content Placeholder 2"/>
          <p:cNvSpPr>
            <a:spLocks noGrp="1"/>
          </p:cNvSpPr>
          <p:nvPr>
            <p:ph idx="1"/>
          </p:nvPr>
        </p:nvSpPr>
        <p:spPr>
          <a:xfrm>
            <a:off x="179388" y="1341438"/>
            <a:ext cx="7887250" cy="4527550"/>
          </a:xfrm>
        </p:spPr>
        <p:txBody>
          <a:bodyPr/>
          <a:lstStyle/>
          <a:p>
            <a:r>
              <a:rPr lang="en-US" dirty="0" smtClean="0"/>
              <a:t>FRs for the Tracking Data CSTS</a:t>
            </a:r>
          </a:p>
          <a:p>
            <a:pPr lvl="1"/>
            <a:r>
              <a:rPr lang="en-US" dirty="0" smtClean="0"/>
              <a:t>Included in the July 2018 version (v1.4) of the </a:t>
            </a:r>
            <a:r>
              <a:rPr lang="en-US" i="1" dirty="0" smtClean="0"/>
              <a:t>Functional Resource Reference Model</a:t>
            </a:r>
            <a:r>
              <a:rPr lang="en-US" dirty="0" smtClean="0"/>
              <a:t> Tech Note </a:t>
            </a:r>
          </a:p>
          <a:p>
            <a:r>
              <a:rPr lang="en-US" dirty="0" smtClean="0"/>
              <a:t>Review of FRs for the Forward Frame CSTS</a:t>
            </a:r>
          </a:p>
          <a:p>
            <a:pPr lvl="1"/>
            <a:r>
              <a:rPr lang="en-US" dirty="0" smtClean="0"/>
              <a:t>Support activity for the forthcoming Forward Frame CSTS Recommended Standard</a:t>
            </a:r>
          </a:p>
          <a:p>
            <a:pPr lvl="1"/>
            <a:r>
              <a:rPr lang="en-US" dirty="0" smtClean="0"/>
              <a:t>Documented in the </a:t>
            </a:r>
            <a:r>
              <a:rPr lang="en-US" i="1" dirty="0" smtClean="0"/>
              <a:t>Functional Resources for the Forward Frame CSTS</a:t>
            </a:r>
            <a:r>
              <a:rPr lang="en-US" dirty="0" smtClean="0"/>
              <a:t> White Paper (October 2018)</a:t>
            </a:r>
          </a:p>
          <a:p>
            <a:pPr lvl="1"/>
            <a:r>
              <a:rPr lang="en-US" dirty="0" smtClean="0"/>
              <a:t>Results still need to be folded back into the FR Ref Model Tech Note</a:t>
            </a:r>
          </a:p>
          <a:p>
            <a:r>
              <a:rPr lang="en-US" dirty="0" smtClean="0"/>
              <a:t>Global considerations/comments arising from these activities</a:t>
            </a:r>
            <a:endParaRPr lang="en-US"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a:t>
            </a:fld>
            <a:endParaRPr lang="en-US"/>
          </a:p>
        </p:txBody>
      </p:sp>
    </p:spTree>
    <p:extLst>
      <p:ext uri="{BB962C8B-B14F-4D97-AF65-F5344CB8AC3E}">
        <p14:creationId xmlns:p14="http://schemas.microsoft.com/office/powerpoint/2010/main" val="390276923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20</a:t>
            </a:fld>
            <a:endParaRPr lang="en-US"/>
          </a:p>
        </p:txBody>
      </p:sp>
      <p:sp>
        <p:nvSpPr>
          <p:cNvPr id="5" name="Title 1"/>
          <p:cNvSpPr>
            <a:spLocks noGrp="1"/>
          </p:cNvSpPr>
          <p:nvPr>
            <p:ph type="title"/>
          </p:nvPr>
        </p:nvSpPr>
        <p:spPr>
          <a:xfrm>
            <a:off x="0" y="260350"/>
            <a:ext cx="7116024" cy="611188"/>
          </a:xfrm>
        </p:spPr>
        <p:txBody>
          <a:bodyPr/>
          <a:lstStyle/>
          <a:p>
            <a:r>
              <a:rPr lang="en-US" sz="2400" dirty="0"/>
              <a:t>Synchronization and Channel Coding </a:t>
            </a:r>
            <a:r>
              <a:rPr lang="en-US" sz="2400" dirty="0" smtClean="0"/>
              <a:t>stratum (4 of 4)</a:t>
            </a:r>
            <a:endParaRPr lang="en-US" sz="2400"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940281" y="1211560"/>
            <a:ext cx="6999608" cy="5451790"/>
          </a:xfrm>
          <a:prstGeom prst="rect">
            <a:avLst/>
          </a:prstGeom>
        </p:spPr>
      </p:pic>
    </p:spTree>
    <p:extLst>
      <p:ext uri="{BB962C8B-B14F-4D97-AF65-F5344CB8AC3E}">
        <p14:creationId xmlns:p14="http://schemas.microsoft.com/office/powerpoint/2010/main" val="164042572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Space </a:t>
            </a:r>
            <a:r>
              <a:rPr lang="en-US" sz="2400" dirty="0" smtClean="0"/>
              <a:t>Data Link </a:t>
            </a:r>
            <a:r>
              <a:rPr lang="en-US" sz="2400" dirty="0"/>
              <a:t>Protocol </a:t>
            </a:r>
            <a:r>
              <a:rPr lang="en-US" sz="2400" dirty="0" smtClean="0"/>
              <a:t>stratum (1 of 5) </a:t>
            </a:r>
            <a:endParaRPr lang="en-US" sz="2400" dirty="0"/>
          </a:p>
        </p:txBody>
      </p:sp>
      <p:sp>
        <p:nvSpPr>
          <p:cNvPr id="3" name="Content Placeholder 2"/>
          <p:cNvSpPr>
            <a:spLocks noGrp="1"/>
          </p:cNvSpPr>
          <p:nvPr>
            <p:ph idx="1"/>
          </p:nvPr>
        </p:nvSpPr>
        <p:spPr>
          <a:xfrm>
            <a:off x="197494" y="1106048"/>
            <a:ext cx="8330869" cy="3085706"/>
          </a:xfrm>
        </p:spPr>
        <p:txBody>
          <a:bodyPr/>
          <a:lstStyle/>
          <a:p>
            <a:r>
              <a:rPr lang="en-US" sz="2000" dirty="0" smtClean="0"/>
              <a:t>Forward TC Space Link Protocol Transmission FR Set</a:t>
            </a:r>
          </a:p>
          <a:p>
            <a:pPr lvl="1"/>
            <a:r>
              <a:rPr lang="en-US" sz="1800" dirty="0" smtClean="0"/>
              <a:t>Only the Forward TC MC Mux and Forward TC VC Mux FRs are relevant to the FF service</a:t>
            </a:r>
            <a:endParaRPr lang="en-US" sz="18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21</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415736" y="2778439"/>
            <a:ext cx="5715000" cy="3727450"/>
          </a:xfrm>
          <a:prstGeom prst="rect">
            <a:avLst/>
          </a:prstGeom>
        </p:spPr>
      </p:pic>
    </p:spTree>
    <p:extLst>
      <p:ext uri="{BB962C8B-B14F-4D97-AF65-F5344CB8AC3E}">
        <p14:creationId xmlns:p14="http://schemas.microsoft.com/office/powerpoint/2010/main" val="397911684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7" y="1232796"/>
            <a:ext cx="8367083" cy="4527550"/>
          </a:xfrm>
        </p:spPr>
        <p:txBody>
          <a:bodyPr/>
          <a:lstStyle/>
          <a:p>
            <a:r>
              <a:rPr lang="en-US" sz="2000" dirty="0" smtClean="0"/>
              <a:t>Forward TC MC Mux summary evaluation</a:t>
            </a:r>
          </a:p>
          <a:p>
            <a:pPr lvl="1"/>
            <a:r>
              <a:rPr lang="en-US" sz="1600" dirty="0" smtClean="0"/>
              <a:t>Several parameters needed to be added associated with systematic retransmission</a:t>
            </a:r>
          </a:p>
          <a:p>
            <a:pPr lvl="1"/>
            <a:r>
              <a:rPr lang="en-US" sz="1600" dirty="0" smtClean="0"/>
              <a:t>‘</a:t>
            </a:r>
            <a:r>
              <a:rPr lang="en-US" sz="1600" dirty="0"/>
              <a:t>discard data units’ directive needed to be added</a:t>
            </a:r>
          </a:p>
          <a:p>
            <a:r>
              <a:rPr lang="en-US" sz="2000" dirty="0"/>
              <a:t>Forward TC </a:t>
            </a:r>
            <a:r>
              <a:rPr lang="en-US" sz="2000" dirty="0" smtClean="0"/>
              <a:t>VC </a:t>
            </a:r>
            <a:r>
              <a:rPr lang="en-US" sz="2000" dirty="0"/>
              <a:t>Mux summary evaluation</a:t>
            </a:r>
          </a:p>
          <a:p>
            <a:pPr lvl="1"/>
            <a:r>
              <a:rPr lang="en-US" sz="1600" dirty="0"/>
              <a:t>Several parameters needed to be added associated with systematic retransmission</a:t>
            </a:r>
          </a:p>
          <a:p>
            <a:pPr lvl="1"/>
            <a:r>
              <a:rPr lang="en-US" sz="1600" dirty="0" smtClean="0"/>
              <a:t>‘ ‘</a:t>
            </a:r>
            <a:r>
              <a:rPr lang="en-US" sz="1600" dirty="0"/>
              <a:t>discard data units’ directive needed to be added</a:t>
            </a:r>
          </a:p>
          <a:p>
            <a:pPr marL="457200" lvl="1" indent="0">
              <a:buNone/>
            </a:pPr>
            <a:endParaRPr lang="en-US" sz="16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22</a:t>
            </a:fld>
            <a:endParaRPr lang="en-US"/>
          </a:p>
        </p:txBody>
      </p:sp>
      <p:sp>
        <p:nvSpPr>
          <p:cNvPr id="5" name="Title 1"/>
          <p:cNvSpPr>
            <a:spLocks noGrp="1"/>
          </p:cNvSpPr>
          <p:nvPr>
            <p:ph type="title"/>
          </p:nvPr>
        </p:nvSpPr>
        <p:spPr>
          <a:xfrm>
            <a:off x="0" y="260350"/>
            <a:ext cx="6227763" cy="611188"/>
          </a:xfrm>
        </p:spPr>
        <p:txBody>
          <a:bodyPr/>
          <a:lstStyle/>
          <a:p>
            <a:r>
              <a:rPr lang="en-US" sz="2400" dirty="0"/>
              <a:t>Space </a:t>
            </a:r>
            <a:r>
              <a:rPr lang="en-US" sz="2400" dirty="0" smtClean="0"/>
              <a:t>Data Link </a:t>
            </a:r>
            <a:r>
              <a:rPr lang="en-US" sz="2400" dirty="0"/>
              <a:t>Protocol </a:t>
            </a:r>
            <a:r>
              <a:rPr lang="en-US" sz="2400" dirty="0" smtClean="0"/>
              <a:t>stratum (2 of 5) </a:t>
            </a:r>
            <a:endParaRPr lang="en-US" sz="2400" dirty="0"/>
          </a:p>
        </p:txBody>
      </p:sp>
    </p:spTree>
    <p:extLst>
      <p:ext uri="{BB962C8B-B14F-4D97-AF65-F5344CB8AC3E}">
        <p14:creationId xmlns:p14="http://schemas.microsoft.com/office/powerpoint/2010/main" val="882319953"/>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23</a:t>
            </a:fld>
            <a:endParaRPr lang="en-US"/>
          </a:p>
        </p:txBody>
      </p:sp>
      <p:sp>
        <p:nvSpPr>
          <p:cNvPr id="5" name="Title 1"/>
          <p:cNvSpPr>
            <a:spLocks noGrp="1"/>
          </p:cNvSpPr>
          <p:nvPr>
            <p:ph type="title"/>
          </p:nvPr>
        </p:nvSpPr>
        <p:spPr>
          <a:xfrm>
            <a:off x="0" y="260350"/>
            <a:ext cx="6227763" cy="611188"/>
          </a:xfrm>
        </p:spPr>
        <p:txBody>
          <a:bodyPr/>
          <a:lstStyle/>
          <a:p>
            <a:r>
              <a:rPr lang="en-US" sz="2400" dirty="0"/>
              <a:t>Space </a:t>
            </a:r>
            <a:r>
              <a:rPr lang="en-US" sz="2400" dirty="0" smtClean="0"/>
              <a:t>Data Link </a:t>
            </a:r>
            <a:r>
              <a:rPr lang="en-US" sz="2400" dirty="0"/>
              <a:t>Protocol </a:t>
            </a:r>
            <a:r>
              <a:rPr lang="en-US" sz="2400" dirty="0" smtClean="0"/>
              <a:t>stratum (3 of 5) </a:t>
            </a:r>
            <a:endParaRPr lang="en-US" sz="2400" dirty="0"/>
          </a:p>
        </p:txBody>
      </p:sp>
      <p:sp>
        <p:nvSpPr>
          <p:cNvPr id="6" name="Content Placeholder 2"/>
          <p:cNvSpPr>
            <a:spLocks noGrp="1"/>
          </p:cNvSpPr>
          <p:nvPr>
            <p:ph idx="1"/>
          </p:nvPr>
        </p:nvSpPr>
        <p:spPr>
          <a:xfrm>
            <a:off x="197494" y="871538"/>
            <a:ext cx="8330869" cy="3085706"/>
          </a:xfrm>
        </p:spPr>
        <p:txBody>
          <a:bodyPr/>
          <a:lstStyle/>
          <a:p>
            <a:r>
              <a:rPr lang="en-US" sz="1600" dirty="0" smtClean="0"/>
              <a:t>Forward AOS Space Link Protocol Transmission FR Set</a:t>
            </a:r>
          </a:p>
          <a:p>
            <a:pPr lvl="1"/>
            <a:r>
              <a:rPr lang="en-US" sz="1400" dirty="0" smtClean="0"/>
              <a:t>Only the Forward AOS MC Mux and Forward AOS VC Mux FRs are relevant to the FF service</a:t>
            </a:r>
          </a:p>
          <a:p>
            <a:r>
              <a:rPr lang="en-US" sz="1600" dirty="0"/>
              <a:t>Forward </a:t>
            </a:r>
            <a:r>
              <a:rPr lang="en-US" sz="1600" dirty="0" smtClean="0"/>
              <a:t>AOS </a:t>
            </a:r>
            <a:r>
              <a:rPr lang="en-US" sz="1600" dirty="0"/>
              <a:t>MC Mux summary evaluation</a:t>
            </a:r>
          </a:p>
          <a:p>
            <a:pPr lvl="1"/>
            <a:r>
              <a:rPr lang="en-US" sz="1200" dirty="0" smtClean="0"/>
              <a:t>Frame length parameter needed to be added</a:t>
            </a:r>
            <a:endParaRPr lang="en-US" sz="1200" dirty="0"/>
          </a:p>
          <a:p>
            <a:pPr lvl="1"/>
            <a:r>
              <a:rPr lang="en-US" sz="1200" dirty="0" smtClean="0"/>
              <a:t>‘</a:t>
            </a:r>
            <a:r>
              <a:rPr lang="en-US" sz="1200" dirty="0"/>
              <a:t>discard data units’ directive needed to be added</a:t>
            </a:r>
          </a:p>
          <a:p>
            <a:r>
              <a:rPr lang="en-US" sz="1600" dirty="0"/>
              <a:t>Forward </a:t>
            </a:r>
            <a:r>
              <a:rPr lang="en-US" sz="1600" dirty="0" smtClean="0"/>
              <a:t>AOS </a:t>
            </a:r>
            <a:r>
              <a:rPr lang="en-US" sz="1600" dirty="0"/>
              <a:t>VC Mux summary evaluation</a:t>
            </a:r>
          </a:p>
          <a:p>
            <a:pPr lvl="1"/>
            <a:r>
              <a:rPr lang="en-US" sz="1200" dirty="0" smtClean="0"/>
              <a:t>‘</a:t>
            </a:r>
            <a:r>
              <a:rPr lang="en-US" sz="1200" dirty="0"/>
              <a:t>discard data units’ directive needed to be added</a:t>
            </a:r>
          </a:p>
          <a:p>
            <a:pPr lvl="1"/>
            <a:endParaRPr lang="en-US" sz="1400" dirty="0"/>
          </a:p>
        </p:txBody>
      </p:sp>
      <p:sp>
        <p:nvSpPr>
          <p:cNvPr id="7" name="Slide Number Placeholder 3"/>
          <p:cNvSpPr txBox="1">
            <a:spLocks/>
          </p:cNvSpPr>
          <p:nvPr/>
        </p:nvSpPr>
        <p:spPr bwMode="auto">
          <a:xfrm>
            <a:off x="7010400" y="6597650"/>
            <a:ext cx="2133600" cy="427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GB"/>
            </a:defPPr>
            <a:lvl1pPr algn="r" rtl="0" eaLnBrk="0" fontAlgn="base" hangingPunct="0">
              <a:spcBef>
                <a:spcPct val="0"/>
              </a:spcBef>
              <a:spcAft>
                <a:spcPct val="0"/>
              </a:spcAft>
              <a:defRPr sz="1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kern="1200">
                <a:solidFill>
                  <a:schemeClr val="bg1"/>
                </a:solidFill>
                <a:latin typeface="Arial" charset="0"/>
                <a:ea typeface="+mn-ea"/>
                <a:cs typeface="+mn-cs"/>
              </a:defRPr>
            </a:lvl2pPr>
            <a:lvl3pPr marL="914400" algn="l" rtl="0" eaLnBrk="0" fontAlgn="base" hangingPunct="0">
              <a:spcBef>
                <a:spcPct val="0"/>
              </a:spcBef>
              <a:spcAft>
                <a:spcPct val="0"/>
              </a:spcAft>
              <a:defRPr sz="2000" kern="1200">
                <a:solidFill>
                  <a:schemeClr val="bg1"/>
                </a:solidFill>
                <a:latin typeface="Arial" charset="0"/>
                <a:ea typeface="+mn-ea"/>
                <a:cs typeface="+mn-cs"/>
              </a:defRPr>
            </a:lvl3pPr>
            <a:lvl4pPr marL="1371600" algn="l" rtl="0" eaLnBrk="0" fontAlgn="base" hangingPunct="0">
              <a:spcBef>
                <a:spcPct val="0"/>
              </a:spcBef>
              <a:spcAft>
                <a:spcPct val="0"/>
              </a:spcAft>
              <a:defRPr sz="2000" kern="1200">
                <a:solidFill>
                  <a:schemeClr val="bg1"/>
                </a:solidFill>
                <a:latin typeface="Arial" charset="0"/>
                <a:ea typeface="+mn-ea"/>
                <a:cs typeface="+mn-cs"/>
              </a:defRPr>
            </a:lvl4pPr>
            <a:lvl5pPr marL="1828800" algn="l" rtl="0" eaLnBrk="0" fontAlgn="base" hangingPunct="0">
              <a:spcBef>
                <a:spcPct val="0"/>
              </a:spcBef>
              <a:spcAft>
                <a:spcPct val="0"/>
              </a:spcAft>
              <a:defRPr sz="2000" kern="1200">
                <a:solidFill>
                  <a:schemeClr val="bg1"/>
                </a:solidFill>
                <a:latin typeface="Arial" charset="0"/>
                <a:ea typeface="+mn-ea"/>
                <a:cs typeface="+mn-cs"/>
              </a:defRPr>
            </a:lvl5pPr>
            <a:lvl6pPr marL="2286000" algn="l" defTabSz="914400" rtl="0" eaLnBrk="1" latinLnBrk="0" hangingPunct="1">
              <a:defRPr sz="2000" kern="1200">
                <a:solidFill>
                  <a:schemeClr val="bg1"/>
                </a:solidFill>
                <a:latin typeface="Arial" charset="0"/>
                <a:ea typeface="+mn-ea"/>
                <a:cs typeface="+mn-cs"/>
              </a:defRPr>
            </a:lvl6pPr>
            <a:lvl7pPr marL="2743200" algn="l" defTabSz="914400" rtl="0" eaLnBrk="1" latinLnBrk="0" hangingPunct="1">
              <a:defRPr sz="2000" kern="1200">
                <a:solidFill>
                  <a:schemeClr val="bg1"/>
                </a:solidFill>
                <a:latin typeface="Arial" charset="0"/>
                <a:ea typeface="+mn-ea"/>
                <a:cs typeface="+mn-cs"/>
              </a:defRPr>
            </a:lvl7pPr>
            <a:lvl8pPr marL="3200400" algn="l" defTabSz="914400" rtl="0" eaLnBrk="1" latinLnBrk="0" hangingPunct="1">
              <a:defRPr sz="2000" kern="1200">
                <a:solidFill>
                  <a:schemeClr val="bg1"/>
                </a:solidFill>
                <a:latin typeface="Arial" charset="0"/>
                <a:ea typeface="+mn-ea"/>
                <a:cs typeface="+mn-cs"/>
              </a:defRPr>
            </a:lvl8pPr>
            <a:lvl9pPr marL="3657600" algn="l" defTabSz="914400" rtl="0" eaLnBrk="1" latinLnBrk="0" hangingPunct="1">
              <a:defRPr sz="2000" kern="1200">
                <a:solidFill>
                  <a:schemeClr val="bg1"/>
                </a:solidFill>
                <a:latin typeface="Arial" charset="0"/>
                <a:ea typeface="+mn-ea"/>
                <a:cs typeface="+mn-cs"/>
              </a:defRPr>
            </a:lvl9pPr>
          </a:lstStyle>
          <a:p>
            <a:pPr>
              <a:defRPr/>
            </a:pPr>
            <a:fld id="{C03EF428-CDC8-4F7A-BAE8-5FA134E3D3D4}" type="slidenum">
              <a:rPr lang="en-US" smtClean="0"/>
              <a:pPr>
                <a:defRPr/>
              </a:pPr>
              <a:t>23</a:t>
            </a:fld>
            <a:endParaRPr lang="en-US"/>
          </a:p>
        </p:txBody>
      </p:sp>
      <p:pic>
        <p:nvPicPr>
          <p:cNvPr id="9" name="Picture 8"/>
          <p:cNvPicPr/>
          <p:nvPr/>
        </p:nvPicPr>
        <p:blipFill>
          <a:blip r:embed="rId2">
            <a:extLst>
              <a:ext uri="{28A0092B-C50C-407E-A947-70E740481C1C}">
                <a14:useLocalDpi xmlns:a14="http://schemas.microsoft.com/office/drawing/2010/main" val="0"/>
              </a:ext>
            </a:extLst>
          </a:blip>
          <a:stretch>
            <a:fillRect/>
          </a:stretch>
        </p:blipFill>
        <p:spPr>
          <a:xfrm>
            <a:off x="1685761" y="3790138"/>
            <a:ext cx="5715000" cy="2635250"/>
          </a:xfrm>
          <a:prstGeom prst="rect">
            <a:avLst/>
          </a:prstGeom>
        </p:spPr>
      </p:pic>
    </p:spTree>
    <p:extLst>
      <p:ext uri="{BB962C8B-B14F-4D97-AF65-F5344CB8AC3E}">
        <p14:creationId xmlns:p14="http://schemas.microsoft.com/office/powerpoint/2010/main" val="204376751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24</a:t>
            </a:fld>
            <a:endParaRPr lang="en-US"/>
          </a:p>
        </p:txBody>
      </p:sp>
      <p:sp>
        <p:nvSpPr>
          <p:cNvPr id="5" name="Title 1"/>
          <p:cNvSpPr>
            <a:spLocks noGrp="1"/>
          </p:cNvSpPr>
          <p:nvPr>
            <p:ph type="title"/>
          </p:nvPr>
        </p:nvSpPr>
        <p:spPr>
          <a:xfrm>
            <a:off x="0" y="260350"/>
            <a:ext cx="6227763" cy="611188"/>
          </a:xfrm>
        </p:spPr>
        <p:txBody>
          <a:bodyPr/>
          <a:lstStyle/>
          <a:p>
            <a:r>
              <a:rPr lang="en-US" sz="2400" dirty="0"/>
              <a:t>Space </a:t>
            </a:r>
            <a:r>
              <a:rPr lang="en-US" sz="2400" dirty="0" smtClean="0"/>
              <a:t>Data Link </a:t>
            </a:r>
            <a:r>
              <a:rPr lang="en-US" sz="2400" dirty="0"/>
              <a:t>Protocol </a:t>
            </a:r>
            <a:r>
              <a:rPr lang="en-US" sz="2400" dirty="0" smtClean="0"/>
              <a:t>stratum (4 of 5) </a:t>
            </a:r>
            <a:endParaRPr lang="en-US" sz="2400" dirty="0"/>
          </a:p>
        </p:txBody>
      </p:sp>
      <p:sp>
        <p:nvSpPr>
          <p:cNvPr id="6" name="Content Placeholder 2"/>
          <p:cNvSpPr>
            <a:spLocks noGrp="1"/>
          </p:cNvSpPr>
          <p:nvPr>
            <p:ph idx="1"/>
          </p:nvPr>
        </p:nvSpPr>
        <p:spPr>
          <a:xfrm>
            <a:off x="197494" y="871538"/>
            <a:ext cx="8330869" cy="3085706"/>
          </a:xfrm>
        </p:spPr>
        <p:txBody>
          <a:bodyPr/>
          <a:lstStyle/>
          <a:p>
            <a:r>
              <a:rPr lang="en-US" sz="1600" dirty="0" smtClean="0"/>
              <a:t>Forward Unified Space Link Protocol Transmission FR Set</a:t>
            </a:r>
          </a:p>
          <a:p>
            <a:pPr lvl="1"/>
            <a:r>
              <a:rPr lang="en-US" sz="1400" dirty="0" smtClean="0"/>
              <a:t>Even though Unified shares much functionality with both the TC </a:t>
            </a:r>
            <a:r>
              <a:rPr lang="en-US" sz="1400" dirty="0"/>
              <a:t>and AOS </a:t>
            </a:r>
            <a:r>
              <a:rPr lang="en-US" sz="1400" dirty="0" smtClean="0"/>
              <a:t>SLDPs (for variable-length frames and fixed-length frames, respectively) in the end it seemed easier to create new FR types rather than try to add the functionality to the current Forward TC and Forward AOS FRs </a:t>
            </a:r>
          </a:p>
          <a:p>
            <a:pPr lvl="1"/>
            <a:r>
              <a:rPr lang="en-US" sz="1400" dirty="0" smtClean="0"/>
              <a:t>Only the Forward USLP MC Mux and Forward USLP VC Mux FRs are relevant to the FF service</a:t>
            </a:r>
          </a:p>
          <a:p>
            <a:r>
              <a:rPr lang="en-US" sz="1600" dirty="0"/>
              <a:t>Forward </a:t>
            </a:r>
            <a:r>
              <a:rPr lang="en-US" sz="1600" dirty="0" smtClean="0"/>
              <a:t>USLP </a:t>
            </a:r>
            <a:r>
              <a:rPr lang="en-US" sz="1600" dirty="0"/>
              <a:t>MC Mux summary evaluation</a:t>
            </a:r>
          </a:p>
          <a:p>
            <a:pPr lvl="1"/>
            <a:r>
              <a:rPr lang="en-US" sz="1200" dirty="0" smtClean="0"/>
              <a:t>Combines TC </a:t>
            </a:r>
            <a:r>
              <a:rPr lang="en-US" sz="1200" dirty="0"/>
              <a:t>MC Mux </a:t>
            </a:r>
            <a:r>
              <a:rPr lang="en-US" sz="1200" dirty="0" smtClean="0"/>
              <a:t>and AOS MC Mux functionality, gated by a </a:t>
            </a:r>
            <a:r>
              <a:rPr lang="en-US" sz="1200" dirty="0" err="1" smtClean="0">
                <a:latin typeface="Courier New" panose="02070309020205020404" pitchFamily="49" charset="0"/>
                <a:cs typeface="Courier New" panose="02070309020205020404" pitchFamily="49" charset="0"/>
              </a:rPr>
              <a:t>fwdUslpMcMuxTransferFrameType</a:t>
            </a:r>
            <a:r>
              <a:rPr lang="en-US" sz="1200" dirty="0" smtClean="0"/>
              <a:t> parameter (‘fixed length’, ‘variable length’)</a:t>
            </a:r>
            <a:endParaRPr lang="en-US" sz="1200" dirty="0"/>
          </a:p>
          <a:p>
            <a:r>
              <a:rPr lang="en-US" sz="1600" dirty="0"/>
              <a:t>Forward </a:t>
            </a:r>
            <a:r>
              <a:rPr lang="en-US" sz="1600" dirty="0" smtClean="0"/>
              <a:t>USLP </a:t>
            </a:r>
            <a:r>
              <a:rPr lang="en-US" sz="1600" dirty="0"/>
              <a:t>VC Mux summary evaluation</a:t>
            </a:r>
          </a:p>
          <a:p>
            <a:pPr lvl="1"/>
            <a:r>
              <a:rPr lang="en-US" sz="1200" dirty="0" smtClean="0"/>
              <a:t>‘</a:t>
            </a:r>
            <a:r>
              <a:rPr lang="en-US" sz="1200" dirty="0"/>
              <a:t>Combines TC </a:t>
            </a:r>
            <a:r>
              <a:rPr lang="en-US" sz="1200" dirty="0" smtClean="0"/>
              <a:t>VC </a:t>
            </a:r>
            <a:r>
              <a:rPr lang="en-US" sz="1200" dirty="0"/>
              <a:t>Mux and AOS </a:t>
            </a:r>
            <a:r>
              <a:rPr lang="en-US" sz="1200" dirty="0" smtClean="0"/>
              <a:t>VC </a:t>
            </a:r>
            <a:r>
              <a:rPr lang="en-US" sz="1200" dirty="0"/>
              <a:t>Mux functionality, gated by a </a:t>
            </a:r>
            <a:r>
              <a:rPr lang="en-US" sz="1200" dirty="0" err="1" smtClean="0">
                <a:latin typeface="Courier New" panose="02070309020205020404" pitchFamily="49" charset="0"/>
                <a:cs typeface="Courier New" panose="02070309020205020404" pitchFamily="49" charset="0"/>
              </a:rPr>
              <a:t>fwdUslpVcMuxTransferFrameType</a:t>
            </a:r>
            <a:r>
              <a:rPr lang="en-US" sz="1200" dirty="0" smtClean="0">
                <a:latin typeface="Courier New" panose="02070309020205020404" pitchFamily="49" charset="0"/>
                <a:cs typeface="Courier New" panose="02070309020205020404" pitchFamily="49" charset="0"/>
              </a:rPr>
              <a:t> </a:t>
            </a:r>
            <a:r>
              <a:rPr lang="en-US" sz="1200" dirty="0"/>
              <a:t>parameter (‘fixed length’, ‘variable length</a:t>
            </a:r>
            <a:r>
              <a:rPr lang="en-US" sz="1200" dirty="0" smtClean="0"/>
              <a:t>’)</a:t>
            </a:r>
            <a:endParaRPr lang="en-US" sz="1200" dirty="0"/>
          </a:p>
          <a:p>
            <a:pPr lvl="1"/>
            <a:endParaRPr lang="en-US" sz="1400" dirty="0"/>
          </a:p>
        </p:txBody>
      </p:sp>
    </p:spTree>
    <p:extLst>
      <p:ext uri="{BB962C8B-B14F-4D97-AF65-F5344CB8AC3E}">
        <p14:creationId xmlns:p14="http://schemas.microsoft.com/office/powerpoint/2010/main" val="71354626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25</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385179" y="1321805"/>
            <a:ext cx="7097917" cy="4925085"/>
          </a:xfrm>
          <a:prstGeom prst="rect">
            <a:avLst/>
          </a:prstGeom>
        </p:spPr>
      </p:pic>
      <p:sp>
        <p:nvSpPr>
          <p:cNvPr id="6" name="Title 1"/>
          <p:cNvSpPr>
            <a:spLocks noGrp="1"/>
          </p:cNvSpPr>
          <p:nvPr>
            <p:ph type="title"/>
          </p:nvPr>
        </p:nvSpPr>
        <p:spPr>
          <a:xfrm>
            <a:off x="0" y="260350"/>
            <a:ext cx="6227763" cy="611188"/>
          </a:xfrm>
        </p:spPr>
        <p:txBody>
          <a:bodyPr/>
          <a:lstStyle/>
          <a:p>
            <a:r>
              <a:rPr lang="en-US" sz="2400" dirty="0"/>
              <a:t>Space </a:t>
            </a:r>
            <a:r>
              <a:rPr lang="en-US" sz="2400" dirty="0" smtClean="0"/>
              <a:t>Data Link </a:t>
            </a:r>
            <a:r>
              <a:rPr lang="en-US" sz="2400" dirty="0"/>
              <a:t>Protocol </a:t>
            </a:r>
            <a:r>
              <a:rPr lang="en-US" sz="2400" dirty="0" smtClean="0"/>
              <a:t>stratum (5 of 5) </a:t>
            </a:r>
            <a:endParaRPr lang="en-US" sz="2400" dirty="0"/>
          </a:p>
        </p:txBody>
      </p:sp>
    </p:spTree>
    <p:extLst>
      <p:ext uri="{BB962C8B-B14F-4D97-AF65-F5344CB8AC3E}">
        <p14:creationId xmlns:p14="http://schemas.microsoft.com/office/powerpoint/2010/main" val="2826235834"/>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95" y="1232797"/>
            <a:ext cx="8457618" cy="4527550"/>
          </a:xfrm>
        </p:spPr>
        <p:txBody>
          <a:bodyPr/>
          <a:lstStyle/>
          <a:p>
            <a:r>
              <a:rPr lang="en-US" dirty="0" smtClean="0"/>
              <a:t>Some parameters listed as configured: true are configured by EM as a product of the cross support service management (e.g., scheduling) and not directly available to the Mission as configured parameters (e.g., antenna controlled pointing angles)</a:t>
            </a:r>
          </a:p>
          <a:p>
            <a:pPr lvl="1"/>
            <a:r>
              <a:rPr lang="en-US" dirty="0" smtClean="0"/>
              <a:t>Comment: these </a:t>
            </a:r>
            <a:r>
              <a:rPr lang="en-US" b="1" u="sng" dirty="0" smtClean="0"/>
              <a:t>are</a:t>
            </a:r>
            <a:r>
              <a:rPr lang="en-US" dirty="0" smtClean="0"/>
              <a:t> configuration parameters on the local FR level, just not accessible individually by the Mission </a:t>
            </a:r>
          </a:p>
          <a:p>
            <a:pPr lvl="1"/>
            <a:r>
              <a:rPr lang="en-US" dirty="0" smtClean="0"/>
              <a:t>The White Paper currently keeps these as configured parameters but assumes that the associated CCSDS-standard Configuration Profiles will not include them as specific parameters but instead will define how they are configured as a product of cross support service management</a:t>
            </a:r>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26</a:t>
            </a:fld>
            <a:endParaRPr lang="en-US"/>
          </a:p>
        </p:txBody>
      </p:sp>
      <p:sp>
        <p:nvSpPr>
          <p:cNvPr id="5" name="Title 1"/>
          <p:cNvSpPr>
            <a:spLocks noGrp="1"/>
          </p:cNvSpPr>
          <p:nvPr>
            <p:ph type="title"/>
          </p:nvPr>
        </p:nvSpPr>
        <p:spPr>
          <a:xfrm>
            <a:off x="0" y="260350"/>
            <a:ext cx="6227763" cy="611188"/>
          </a:xfrm>
        </p:spPr>
        <p:txBody>
          <a:bodyPr/>
          <a:lstStyle/>
          <a:p>
            <a:r>
              <a:rPr lang="en-US" sz="2400" dirty="0" smtClean="0"/>
              <a:t>Global Considerations/Comments </a:t>
            </a:r>
            <a:r>
              <a:rPr lang="en-US" sz="2400" dirty="0" smtClean="0"/>
              <a:t>(1 </a:t>
            </a:r>
            <a:r>
              <a:rPr lang="en-US" sz="2400" dirty="0" smtClean="0"/>
              <a:t>of </a:t>
            </a:r>
            <a:r>
              <a:rPr lang="en-US" sz="2400" dirty="0" smtClean="0"/>
              <a:t>3)</a:t>
            </a:r>
            <a:endParaRPr lang="en-US" sz="2400" dirty="0"/>
          </a:p>
        </p:txBody>
      </p:sp>
    </p:spTree>
    <p:extLst>
      <p:ext uri="{BB962C8B-B14F-4D97-AF65-F5344CB8AC3E}">
        <p14:creationId xmlns:p14="http://schemas.microsoft.com/office/powerpoint/2010/main" val="250275722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548" y="871538"/>
            <a:ext cx="8720169" cy="5726112"/>
          </a:xfrm>
        </p:spPr>
        <p:txBody>
          <a:bodyPr/>
          <a:lstStyle/>
          <a:p>
            <a:r>
              <a:rPr lang="en-US" sz="1800" dirty="0" smtClean="0"/>
              <a:t>Should information sharing among FRs be assumed, and to what degree?</a:t>
            </a:r>
          </a:p>
          <a:p>
            <a:pPr lvl="1"/>
            <a:r>
              <a:rPr lang="en-US" sz="1600" dirty="0" smtClean="0"/>
              <a:t>E.g., a TC MC Mux FR instance will be connected to multiple TC VC Mux FR instances by a service management configuration profile. </a:t>
            </a:r>
          </a:p>
          <a:p>
            <a:pPr lvl="2"/>
            <a:r>
              <a:rPr lang="en-US" sz="1400" dirty="0" smtClean="0"/>
              <a:t>Each TC VC Mux FR instance generates its own Master Channel</a:t>
            </a:r>
          </a:p>
          <a:p>
            <a:pPr lvl="2"/>
            <a:r>
              <a:rPr lang="en-US" sz="1400" dirty="0" smtClean="0"/>
              <a:t>Since the configuration “knows” what </a:t>
            </a:r>
            <a:r>
              <a:rPr lang="en-US" sz="1400" dirty="0"/>
              <a:t>TC VC Mux FR </a:t>
            </a:r>
            <a:r>
              <a:rPr lang="en-US" sz="1400" dirty="0" smtClean="0"/>
              <a:t>instances are connected to a given </a:t>
            </a:r>
            <a:r>
              <a:rPr lang="en-US" sz="1400" dirty="0"/>
              <a:t>TC MC Mux FR </a:t>
            </a:r>
            <a:r>
              <a:rPr lang="en-US" sz="1400" dirty="0" smtClean="0"/>
              <a:t>instance, does that </a:t>
            </a:r>
            <a:r>
              <a:rPr lang="en-US" sz="1400" dirty="0"/>
              <a:t>TC MC Mux FR </a:t>
            </a:r>
            <a:r>
              <a:rPr lang="en-US" sz="1400" dirty="0" smtClean="0"/>
              <a:t>instance also have to be explicitly “told” through a </a:t>
            </a:r>
            <a:r>
              <a:rPr lang="en-US" sz="1400" dirty="0" err="1" smtClean="0"/>
              <a:t>validMCIds</a:t>
            </a:r>
            <a:r>
              <a:rPr lang="en-US" sz="1400" dirty="0" smtClean="0"/>
              <a:t> parameter what </a:t>
            </a:r>
            <a:r>
              <a:rPr lang="en-US" sz="1400" dirty="0" err="1" smtClean="0"/>
              <a:t>MCIds</a:t>
            </a:r>
            <a:r>
              <a:rPr lang="en-US" sz="1400" dirty="0" smtClean="0"/>
              <a:t> are allowed?</a:t>
            </a:r>
          </a:p>
          <a:p>
            <a:pPr lvl="2"/>
            <a:r>
              <a:rPr lang="en-US" sz="1400" dirty="0" smtClean="0"/>
              <a:t>That is, isn’t that implicit in the configuration setup? </a:t>
            </a:r>
          </a:p>
          <a:p>
            <a:pPr lvl="2"/>
            <a:r>
              <a:rPr lang="en-US" sz="1400" dirty="0" smtClean="0"/>
              <a:t>If a </a:t>
            </a:r>
            <a:r>
              <a:rPr lang="en-US" sz="1400" dirty="0" err="1" smtClean="0"/>
              <a:t>validMCIds</a:t>
            </a:r>
            <a:r>
              <a:rPr lang="en-US" sz="1400" dirty="0" smtClean="0"/>
              <a:t> parameter is includes, what if its value conflicts with the actual configuration?</a:t>
            </a:r>
          </a:p>
          <a:p>
            <a:pPr lvl="2"/>
            <a:r>
              <a:rPr lang="en-US" sz="1400" dirty="0" smtClean="0"/>
              <a:t>Does the existence of a valid </a:t>
            </a:r>
            <a:r>
              <a:rPr lang="en-US" sz="1400" dirty="0" err="1" smtClean="0"/>
              <a:t>MCIds</a:t>
            </a:r>
            <a:r>
              <a:rPr lang="en-US" sz="1400" dirty="0" smtClean="0"/>
              <a:t> parameter imply that the </a:t>
            </a:r>
            <a:r>
              <a:rPr lang="en-US" sz="1400" dirty="0"/>
              <a:t>TC MC Mux FR </a:t>
            </a:r>
            <a:r>
              <a:rPr lang="en-US" sz="1400" dirty="0" smtClean="0"/>
              <a:t>instance is actively checking the inputs? </a:t>
            </a:r>
          </a:p>
          <a:p>
            <a:pPr lvl="2"/>
            <a:r>
              <a:rPr lang="en-US" sz="1400" dirty="0" smtClean="0"/>
              <a:t>What if CSSM configuration profiles aren’t used to configure the FR instances?</a:t>
            </a:r>
          </a:p>
          <a:p>
            <a:pPr lvl="1"/>
            <a:r>
              <a:rPr lang="en-US" sz="1600" dirty="0" smtClean="0"/>
              <a:t>Proposed approach (the one inherent in the White Paper)</a:t>
            </a:r>
          </a:p>
          <a:p>
            <a:pPr lvl="2"/>
            <a:r>
              <a:rPr lang="en-US" sz="1400" dirty="0" smtClean="0"/>
              <a:t>Include all parameters needed to configure an FR instance as configured parameters (avoids second-guessing about what information is available from other FR instances)</a:t>
            </a:r>
          </a:p>
          <a:p>
            <a:pPr lvl="2"/>
            <a:r>
              <a:rPr lang="en-US" sz="1400" dirty="0" smtClean="0"/>
              <a:t>If information is derivable from configuration profile information in CSSM Configuration Profiles, exclude such parameters from those configuration profiles and explain (in the CP definitions) how the “missing” parameter values are derived</a:t>
            </a:r>
          </a:p>
          <a:p>
            <a:pPr lvl="2"/>
            <a:r>
              <a:rPr lang="en-US" sz="1400" dirty="0" smtClean="0"/>
              <a:t>The redundant configuration parameters are still available to be read by the Mission (e.g., </a:t>
            </a:r>
            <a:r>
              <a:rPr lang="en-US" sz="1400" dirty="0" err="1" smtClean="0"/>
              <a:t>validMCIds</a:t>
            </a:r>
            <a:r>
              <a:rPr lang="en-US" sz="1400" dirty="0" smtClean="0"/>
              <a:t> value will be synthesized from the configuration profile information)</a:t>
            </a:r>
          </a:p>
          <a:p>
            <a:pPr lvl="2"/>
            <a:r>
              <a:rPr lang="en-US" sz="1400" dirty="0" smtClean="0"/>
              <a:t>Active error checking of inputs by FR instances is outside the scope of FR definitions. If an implementation does error checking  it’s behavior must be defined locally</a:t>
            </a:r>
          </a:p>
          <a:p>
            <a:pPr lvl="2"/>
            <a:endParaRPr lang="en-US" sz="14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27</a:t>
            </a:fld>
            <a:endParaRPr lang="en-US"/>
          </a:p>
        </p:txBody>
      </p:sp>
      <p:sp>
        <p:nvSpPr>
          <p:cNvPr id="5" name="Title 1"/>
          <p:cNvSpPr>
            <a:spLocks noGrp="1"/>
          </p:cNvSpPr>
          <p:nvPr>
            <p:ph type="title"/>
          </p:nvPr>
        </p:nvSpPr>
        <p:spPr>
          <a:xfrm>
            <a:off x="0" y="260350"/>
            <a:ext cx="6227763" cy="611188"/>
          </a:xfrm>
        </p:spPr>
        <p:txBody>
          <a:bodyPr/>
          <a:lstStyle/>
          <a:p>
            <a:r>
              <a:rPr lang="en-US" sz="2400" dirty="0" smtClean="0"/>
              <a:t>Global Considerations/Comments </a:t>
            </a:r>
            <a:r>
              <a:rPr lang="en-US" sz="2400" dirty="0" smtClean="0"/>
              <a:t>(2 </a:t>
            </a:r>
            <a:r>
              <a:rPr lang="en-US" sz="2400" dirty="0" smtClean="0"/>
              <a:t>of </a:t>
            </a:r>
            <a:r>
              <a:rPr lang="en-US" sz="2400" dirty="0" smtClean="0"/>
              <a:t>3)</a:t>
            </a:r>
            <a:endParaRPr lang="en-US" sz="2400" dirty="0"/>
          </a:p>
        </p:txBody>
      </p:sp>
    </p:spTree>
    <p:extLst>
      <p:ext uri="{BB962C8B-B14F-4D97-AF65-F5344CB8AC3E}">
        <p14:creationId xmlns:p14="http://schemas.microsoft.com/office/powerpoint/2010/main" val="372112771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Global Considerations/Comments </a:t>
            </a:r>
            <a:r>
              <a:rPr lang="en-US" sz="2400" dirty="0" smtClean="0"/>
              <a:t>(3 </a:t>
            </a:r>
            <a:r>
              <a:rPr lang="en-US" sz="2400" dirty="0" smtClean="0"/>
              <a:t>of </a:t>
            </a:r>
            <a:r>
              <a:rPr lang="en-US" sz="2400" dirty="0" smtClean="0"/>
              <a:t>3)</a:t>
            </a:r>
            <a:endParaRPr lang="en-US" sz="2400" dirty="0"/>
          </a:p>
        </p:txBody>
      </p:sp>
      <p:sp>
        <p:nvSpPr>
          <p:cNvPr id="3" name="Content Placeholder 2"/>
          <p:cNvSpPr>
            <a:spLocks noGrp="1"/>
          </p:cNvSpPr>
          <p:nvPr>
            <p:ph idx="1"/>
          </p:nvPr>
        </p:nvSpPr>
        <p:spPr>
          <a:xfrm>
            <a:off x="559633" y="1133208"/>
            <a:ext cx="8122640" cy="5464442"/>
          </a:xfrm>
        </p:spPr>
        <p:txBody>
          <a:bodyPr/>
          <a:lstStyle/>
          <a:p>
            <a:r>
              <a:rPr lang="en-US" sz="2000" dirty="0" smtClean="0"/>
              <a:t>Resource status of production FRs (currently called “production status in candidate SANA FR registry)</a:t>
            </a:r>
          </a:p>
          <a:p>
            <a:pPr lvl="1"/>
            <a:r>
              <a:rPr lang="en-US" sz="1800" dirty="0" smtClean="0"/>
              <a:t>Currently labelled as configuration parameters in registry to allow Element Management (EM) to move status among configured, operational, and halted</a:t>
            </a:r>
          </a:p>
          <a:p>
            <a:pPr lvl="1"/>
            <a:r>
              <a:rPr lang="en-US" sz="1800" dirty="0" smtClean="0"/>
              <a:t>From mission perspective it is NOT a configured parameter</a:t>
            </a:r>
          </a:p>
          <a:p>
            <a:pPr lvl="1"/>
            <a:r>
              <a:rPr lang="en-US" sz="1800" dirty="0" smtClean="0"/>
              <a:t>Comment: “status” connotes “what it observed”. It is awkward to use it as the mechanism to take action.</a:t>
            </a:r>
          </a:p>
          <a:p>
            <a:pPr lvl="1"/>
            <a:r>
              <a:rPr lang="en-US" sz="1800" dirty="0" smtClean="0"/>
              <a:t>For consideration: keep the “statuses” as read-only, and define directives for use by EM</a:t>
            </a:r>
          </a:p>
          <a:p>
            <a:pPr lvl="2"/>
            <a:r>
              <a:rPr lang="en-US" sz="1600" dirty="0" smtClean="0"/>
              <a:t>Allows more explicit control of who can or cannot affect the status</a:t>
            </a:r>
            <a:endParaRPr lang="en-US" sz="1600" dirty="0"/>
          </a:p>
          <a:p>
            <a:pPr lvl="2"/>
            <a:r>
              <a:rPr lang="en-US" sz="1600" dirty="0" smtClean="0"/>
              <a:t>Follow-up</a:t>
            </a:r>
            <a:r>
              <a:rPr lang="en-US" sz="1600" dirty="0" smtClean="0"/>
              <a:t>: should these directives be defined for the baseline FR and limited to EM, or defined in an extension subtree available only to EM? </a:t>
            </a:r>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28</a:t>
            </a:fld>
            <a:endParaRPr lang="en-US"/>
          </a:p>
        </p:txBody>
      </p:sp>
    </p:spTree>
    <p:extLst>
      <p:ext uri="{BB962C8B-B14F-4D97-AF65-F5344CB8AC3E}">
        <p14:creationId xmlns:p14="http://schemas.microsoft.com/office/powerpoint/2010/main" val="142439785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170345" cy="611188"/>
          </a:xfrm>
        </p:spPr>
        <p:txBody>
          <a:bodyPr/>
          <a:lstStyle/>
          <a:p>
            <a:r>
              <a:rPr lang="en-US" sz="2400" dirty="0"/>
              <a:t>FRs for the Tracking Data </a:t>
            </a:r>
            <a:r>
              <a:rPr lang="en-US" sz="2400" dirty="0" smtClean="0"/>
              <a:t>Service (1 of 2)</a:t>
            </a:r>
            <a:endParaRPr lang="en-US" sz="2400" dirty="0"/>
          </a:p>
        </p:txBody>
      </p:sp>
      <p:sp>
        <p:nvSpPr>
          <p:cNvPr id="3" name="Content Placeholder 2"/>
          <p:cNvSpPr>
            <a:spLocks noGrp="1"/>
          </p:cNvSpPr>
          <p:nvPr>
            <p:ph idx="1"/>
          </p:nvPr>
        </p:nvSpPr>
        <p:spPr>
          <a:xfrm>
            <a:off x="179387" y="1341438"/>
            <a:ext cx="8231281" cy="4995988"/>
          </a:xfrm>
        </p:spPr>
        <p:txBody>
          <a:bodyPr/>
          <a:lstStyle/>
          <a:p>
            <a:r>
              <a:rPr lang="en-US" dirty="0" smtClean="0"/>
              <a:t>The TD-CSTS book has been almost ready for Red-1 review for over a year</a:t>
            </a:r>
          </a:p>
          <a:p>
            <a:r>
              <a:rPr lang="en-US" dirty="0" smtClean="0"/>
              <a:t>The FRs related to the Tracking Data service had been TBD until this past summer</a:t>
            </a:r>
          </a:p>
          <a:p>
            <a:pPr lvl="1"/>
            <a:r>
              <a:rPr lang="en-US" dirty="0" smtClean="0"/>
              <a:t> TDM Segment Generation</a:t>
            </a:r>
          </a:p>
          <a:p>
            <a:pPr lvl="1"/>
            <a:r>
              <a:rPr lang="en-US" dirty="0" smtClean="0"/>
              <a:t>TDM Recording Buffer</a:t>
            </a:r>
          </a:p>
          <a:p>
            <a:pPr lvl="1"/>
            <a:r>
              <a:rPr lang="en-US" dirty="0" smtClean="0"/>
              <a:t>TD-CSTS Provider</a:t>
            </a:r>
          </a:p>
          <a:p>
            <a:pPr lvl="1"/>
            <a:endParaRPr lang="en-US"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3</a:t>
            </a:fld>
            <a:endParaRPr lang="en-US"/>
          </a:p>
        </p:txBody>
      </p:sp>
    </p:spTree>
    <p:extLst>
      <p:ext uri="{BB962C8B-B14F-4D97-AF65-F5344CB8AC3E}">
        <p14:creationId xmlns:p14="http://schemas.microsoft.com/office/powerpoint/2010/main" val="147144613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4</a:t>
            </a:fld>
            <a:endParaRPr lang="en-US"/>
          </a:p>
        </p:txBody>
      </p:sp>
      <p:sp>
        <p:nvSpPr>
          <p:cNvPr id="5" name="Title 1"/>
          <p:cNvSpPr>
            <a:spLocks noGrp="1"/>
          </p:cNvSpPr>
          <p:nvPr>
            <p:ph type="title"/>
          </p:nvPr>
        </p:nvSpPr>
        <p:spPr>
          <a:xfrm>
            <a:off x="0" y="260350"/>
            <a:ext cx="7170345" cy="611188"/>
          </a:xfrm>
        </p:spPr>
        <p:txBody>
          <a:bodyPr/>
          <a:lstStyle/>
          <a:p>
            <a:r>
              <a:rPr lang="en-US" sz="2400" dirty="0"/>
              <a:t>FRs for the Tracking Data </a:t>
            </a:r>
            <a:r>
              <a:rPr lang="en-US" sz="2400" dirty="0" smtClean="0"/>
              <a:t>Service (2 of 2)</a:t>
            </a:r>
            <a:endParaRPr lang="en-US"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321" y="1349690"/>
            <a:ext cx="7963786" cy="5031927"/>
          </a:xfrm>
          <a:prstGeom prst="rect">
            <a:avLst/>
          </a:prstGeom>
        </p:spPr>
      </p:pic>
    </p:spTree>
    <p:extLst>
      <p:ext uri="{BB962C8B-B14F-4D97-AF65-F5344CB8AC3E}">
        <p14:creationId xmlns:p14="http://schemas.microsoft.com/office/powerpoint/2010/main" val="17904816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TDM Segment Generation FR (1 of 5) </a:t>
            </a:r>
            <a:endParaRPr lang="en-US" sz="2400" dirty="0"/>
          </a:p>
        </p:txBody>
      </p:sp>
      <p:sp>
        <p:nvSpPr>
          <p:cNvPr id="3" name="Content Placeholder 2"/>
          <p:cNvSpPr>
            <a:spLocks noGrp="1"/>
          </p:cNvSpPr>
          <p:nvPr>
            <p:ph idx="1"/>
          </p:nvPr>
        </p:nvSpPr>
        <p:spPr>
          <a:xfrm>
            <a:off x="179387" y="1096994"/>
            <a:ext cx="8285603" cy="3493113"/>
          </a:xfrm>
        </p:spPr>
        <p:txBody>
          <a:bodyPr/>
          <a:lstStyle/>
          <a:p>
            <a:r>
              <a:rPr lang="en-US" sz="1600" dirty="0" smtClean="0"/>
              <a:t>Collects various types of tracking data into TDM atomic segments for storage and/or transfer via the TD-CSTS</a:t>
            </a:r>
          </a:p>
          <a:p>
            <a:pPr lvl="1"/>
            <a:r>
              <a:rPr lang="en-US" sz="1400" dirty="0"/>
              <a:t>carrier power;</a:t>
            </a:r>
          </a:p>
          <a:p>
            <a:pPr lvl="1"/>
            <a:r>
              <a:rPr lang="en-US" sz="1400" dirty="0"/>
              <a:t>carrier power to noise spectral density ratio;</a:t>
            </a:r>
          </a:p>
          <a:p>
            <a:pPr lvl="1"/>
            <a:r>
              <a:rPr lang="en-US" sz="1400" dirty="0"/>
              <a:t>ranging power to noise spectral density ratio;</a:t>
            </a:r>
          </a:p>
          <a:p>
            <a:pPr lvl="1"/>
            <a:r>
              <a:rPr lang="en-US" sz="1400" dirty="0"/>
              <a:t>Doppler (instantaneous);</a:t>
            </a:r>
          </a:p>
          <a:p>
            <a:pPr lvl="1"/>
            <a:r>
              <a:rPr lang="en-US" sz="1400" dirty="0"/>
              <a:t>Doppler (integrated);</a:t>
            </a:r>
          </a:p>
          <a:p>
            <a:pPr lvl="1"/>
            <a:r>
              <a:rPr lang="en-US" sz="1400" dirty="0"/>
              <a:t>range;</a:t>
            </a:r>
          </a:p>
          <a:p>
            <a:pPr lvl="1"/>
            <a:r>
              <a:rPr lang="en-US" sz="1400" dirty="0"/>
              <a:t>receive frequency;</a:t>
            </a:r>
          </a:p>
          <a:p>
            <a:pPr lvl="1"/>
            <a:r>
              <a:rPr lang="en-US" sz="1400" dirty="0"/>
              <a:t>transmit frequency;</a:t>
            </a:r>
          </a:p>
          <a:p>
            <a:pPr lvl="1"/>
            <a:r>
              <a:rPr lang="en-US" sz="1400" dirty="0"/>
              <a:t>transmit frequency rate; and</a:t>
            </a:r>
          </a:p>
          <a:p>
            <a:pPr lvl="1"/>
            <a:r>
              <a:rPr lang="en-US" sz="1400" dirty="0"/>
              <a:t>antenna angle pairs.</a:t>
            </a:r>
          </a:p>
          <a:p>
            <a:endParaRPr lang="en-US" sz="16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5</a:t>
            </a:fld>
            <a:endParaRPr lang="en-US"/>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231271" y="4696422"/>
            <a:ext cx="6509441" cy="1901228"/>
          </a:xfrm>
          <a:prstGeom prst="rect">
            <a:avLst/>
          </a:prstGeom>
        </p:spPr>
      </p:pic>
    </p:spTree>
    <p:extLst>
      <p:ext uri="{BB962C8B-B14F-4D97-AF65-F5344CB8AC3E}">
        <p14:creationId xmlns:p14="http://schemas.microsoft.com/office/powerpoint/2010/main" val="66574579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173" y="941639"/>
            <a:ext cx="8720169" cy="5656011"/>
          </a:xfrm>
        </p:spPr>
        <p:txBody>
          <a:bodyPr/>
          <a:lstStyle/>
          <a:p>
            <a:r>
              <a:rPr lang="en-US" sz="2000" dirty="0" smtClean="0"/>
              <a:t>Because TD-CSTS can report on all tracking activities (of the specified types) in a single synthesized “TDM”, there may be multiple instances of the same type of tracking data in the same TDM</a:t>
            </a:r>
          </a:p>
          <a:p>
            <a:pPr lvl="1"/>
            <a:r>
              <a:rPr lang="en-US" sz="1800" dirty="0" smtClean="0"/>
              <a:t>Different instances of tracking data are referred to as </a:t>
            </a:r>
            <a:r>
              <a:rPr lang="en-US" sz="1800" i="1" dirty="0" smtClean="0"/>
              <a:t>paths</a:t>
            </a:r>
            <a:endParaRPr lang="en-US" sz="1800" dirty="0"/>
          </a:p>
          <a:p>
            <a:pPr lvl="1"/>
            <a:r>
              <a:rPr lang="en-US" sz="1800" dirty="0" smtClean="0"/>
              <a:t>Different paths may carry the same data type but are differentiated by the associated metadata (e.g., the target spacecraft)</a:t>
            </a:r>
          </a:p>
          <a:p>
            <a:pPr lvl="1"/>
            <a:r>
              <a:rPr lang="en-US" sz="1800" dirty="0" smtClean="0"/>
              <a:t>Each path is given a </a:t>
            </a:r>
            <a:r>
              <a:rPr lang="en-US" sz="1800" dirty="0" err="1" smtClean="0">
                <a:latin typeface="Courier New" panose="02070309020205020404" pitchFamily="49" charset="0"/>
                <a:cs typeface="Courier New" panose="02070309020205020404" pitchFamily="49" charset="0"/>
              </a:rPr>
              <a:t>trackingDataPathId</a:t>
            </a:r>
            <a:r>
              <a:rPr lang="en-US" sz="1800" dirty="0" smtClean="0"/>
              <a:t> that is unique over all paths supported by an instance of the TDM Segment Generation FR type</a:t>
            </a:r>
          </a:p>
          <a:p>
            <a:r>
              <a:rPr lang="en-US" sz="2000" dirty="0" smtClean="0"/>
              <a:t>For each tracking data type, FR definition specifies the source FR (type or stratum) of the input data and the mapping of the Service Package configuration information into the correct TDM data and metadata types</a:t>
            </a:r>
          </a:p>
          <a:p>
            <a:pPr lvl="1"/>
            <a:r>
              <a:rPr lang="en-US" sz="1600" dirty="0" smtClean="0"/>
              <a:t>E.g., TDM metadata defines the actors in the production of carrier power data as PARTICIPANTS_1 (signal-receiving ground facility) and PARTICIPANTS_2 (signal source (spacecraft))</a:t>
            </a:r>
          </a:p>
          <a:p>
            <a:pPr lvl="2"/>
            <a:r>
              <a:rPr lang="en-US" sz="1400" dirty="0" smtClean="0"/>
              <a:t>TDM Segment Generation FR specification maps PARTICIPANTS_1 to the SANA-registered name of the ESLT</a:t>
            </a:r>
          </a:p>
          <a:p>
            <a:pPr lvl="2"/>
            <a:r>
              <a:rPr lang="en-US" sz="1400" dirty="0"/>
              <a:t>TDM Segment Generation FR specification maps </a:t>
            </a:r>
            <a:r>
              <a:rPr lang="en-US" sz="1400" dirty="0" smtClean="0"/>
              <a:t>PARTICIPANTS_2 </a:t>
            </a:r>
            <a:r>
              <a:rPr lang="en-US" sz="1400" dirty="0"/>
              <a:t>to the SANA-registered name of the </a:t>
            </a:r>
            <a:r>
              <a:rPr lang="en-US" sz="1400" dirty="0" smtClean="0"/>
              <a:t>transponder on the Space User Node</a:t>
            </a:r>
            <a:endParaRPr lang="en-US" sz="14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6</a:t>
            </a:fld>
            <a:endParaRPr lang="en-US"/>
          </a:p>
        </p:txBody>
      </p:sp>
      <p:sp>
        <p:nvSpPr>
          <p:cNvPr id="5" name="Title 1"/>
          <p:cNvSpPr>
            <a:spLocks noGrp="1"/>
          </p:cNvSpPr>
          <p:nvPr>
            <p:ph type="title"/>
          </p:nvPr>
        </p:nvSpPr>
        <p:spPr>
          <a:xfrm>
            <a:off x="0" y="260350"/>
            <a:ext cx="6227763" cy="611188"/>
          </a:xfrm>
        </p:spPr>
        <p:txBody>
          <a:bodyPr/>
          <a:lstStyle/>
          <a:p>
            <a:r>
              <a:rPr lang="en-US" sz="2400" dirty="0" smtClean="0"/>
              <a:t>TDM Segment Generation FR (2 of 5) </a:t>
            </a:r>
            <a:endParaRPr lang="en-US" sz="2400" dirty="0"/>
          </a:p>
        </p:txBody>
      </p:sp>
    </p:spTree>
    <p:extLst>
      <p:ext uri="{BB962C8B-B14F-4D97-AF65-F5344CB8AC3E}">
        <p14:creationId xmlns:p14="http://schemas.microsoft.com/office/powerpoint/2010/main" val="169468658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7" y="1341438"/>
            <a:ext cx="8276549" cy="1392709"/>
          </a:xfrm>
        </p:spPr>
        <p:txBody>
          <a:bodyPr/>
          <a:lstStyle/>
          <a:p>
            <a:r>
              <a:rPr lang="en-US" dirty="0"/>
              <a:t>For each tracking data type, FR </a:t>
            </a:r>
            <a:r>
              <a:rPr lang="en-US" dirty="0" smtClean="0"/>
              <a:t>definition specifies the contents of the resulting TDM Atomic Segment</a:t>
            </a:r>
          </a:p>
          <a:p>
            <a:pPr lvl="1"/>
            <a:r>
              <a:rPr lang="en-US" dirty="0" smtClean="0"/>
              <a:t>E.g., for the Carrier Power Atomic Segment</a:t>
            </a:r>
            <a:endParaRPr lang="en-US"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7</a:t>
            </a:fld>
            <a:endParaRPr lang="en-US"/>
          </a:p>
        </p:txBody>
      </p:sp>
      <p:sp>
        <p:nvSpPr>
          <p:cNvPr id="5" name="Title 1"/>
          <p:cNvSpPr>
            <a:spLocks noGrp="1"/>
          </p:cNvSpPr>
          <p:nvPr>
            <p:ph type="title"/>
          </p:nvPr>
        </p:nvSpPr>
        <p:spPr>
          <a:xfrm>
            <a:off x="0" y="260350"/>
            <a:ext cx="6227763" cy="611188"/>
          </a:xfrm>
        </p:spPr>
        <p:txBody>
          <a:bodyPr/>
          <a:lstStyle/>
          <a:p>
            <a:r>
              <a:rPr lang="en-US" sz="2400" dirty="0" smtClean="0"/>
              <a:t>TDM Segment Generation FR (3 of 5) </a:t>
            </a:r>
            <a:endParaRPr lang="en-US" sz="2400" dirty="0"/>
          </a:p>
        </p:txBody>
      </p:sp>
      <p:sp>
        <p:nvSpPr>
          <p:cNvPr id="6" name="TextBox 5"/>
          <p:cNvSpPr txBox="1"/>
          <p:nvPr/>
        </p:nvSpPr>
        <p:spPr>
          <a:xfrm>
            <a:off x="1361549" y="3003905"/>
            <a:ext cx="6401111" cy="3323987"/>
          </a:xfrm>
          <a:prstGeom prst="rect">
            <a:avLst/>
          </a:prstGeom>
          <a:noFill/>
        </p:spPr>
        <p:txBody>
          <a:bodyPr wrap="none" rtlCol="0">
            <a:spAutoFit/>
          </a:bodyPr>
          <a:lstStyle/>
          <a:p>
            <a:r>
              <a:rPr lang="en-US" sz="1400" dirty="0">
                <a:solidFill>
                  <a:schemeClr val="tx1"/>
                </a:solidFill>
              </a:rPr>
              <a:t>META_START</a:t>
            </a:r>
          </a:p>
          <a:p>
            <a:r>
              <a:rPr lang="en-US" sz="1400" dirty="0">
                <a:solidFill>
                  <a:schemeClr val="tx1"/>
                </a:solidFill>
              </a:rPr>
              <a:t>TIME_SYSTEM	= UTC</a:t>
            </a:r>
          </a:p>
          <a:p>
            <a:r>
              <a:rPr lang="en-US" sz="1400" dirty="0">
                <a:solidFill>
                  <a:schemeClr val="tx1"/>
                </a:solidFill>
              </a:rPr>
              <a:t>START_TIME	= &lt;time that the carrier power is sampled&gt;</a:t>
            </a:r>
          </a:p>
          <a:p>
            <a:r>
              <a:rPr lang="en-US" sz="1400" dirty="0" smtClean="0">
                <a:solidFill>
                  <a:schemeClr val="tx1"/>
                </a:solidFill>
              </a:rPr>
              <a:t>STOP_TIME</a:t>
            </a:r>
            <a:r>
              <a:rPr lang="en-US" sz="1400" dirty="0">
                <a:solidFill>
                  <a:schemeClr val="tx1"/>
                </a:solidFill>
              </a:rPr>
              <a:t>	= &lt;time that the carrier power is sampled&gt;</a:t>
            </a:r>
          </a:p>
          <a:p>
            <a:r>
              <a:rPr lang="en-US" sz="1400" dirty="0">
                <a:solidFill>
                  <a:schemeClr val="tx1"/>
                </a:solidFill>
              </a:rPr>
              <a:t>PARTICIPANT_1	= &lt;name of the ESLT&gt;</a:t>
            </a:r>
          </a:p>
          <a:p>
            <a:r>
              <a:rPr lang="en-US" sz="1400" dirty="0">
                <a:solidFill>
                  <a:schemeClr val="tx1"/>
                </a:solidFill>
              </a:rPr>
              <a:t>PARTICIPANT_2	= &lt;name of the Space User Node[-&lt;frequency band&gt;]&gt;</a:t>
            </a:r>
          </a:p>
          <a:p>
            <a:r>
              <a:rPr lang="en-US" sz="1400" dirty="0">
                <a:solidFill>
                  <a:schemeClr val="tx1"/>
                </a:solidFill>
              </a:rPr>
              <a:t>MODE	= SEQUENTIAL</a:t>
            </a:r>
          </a:p>
          <a:p>
            <a:r>
              <a:rPr lang="en-US" sz="1400" dirty="0">
                <a:solidFill>
                  <a:schemeClr val="tx1"/>
                </a:solidFill>
              </a:rPr>
              <a:t>PATH	= 2,1</a:t>
            </a:r>
          </a:p>
          <a:p>
            <a:r>
              <a:rPr lang="en-US" sz="1400" dirty="0">
                <a:solidFill>
                  <a:schemeClr val="tx1"/>
                </a:solidFill>
              </a:rPr>
              <a:t>RECEIVE_BAND	= &lt;frequency band&gt;</a:t>
            </a:r>
          </a:p>
          <a:p>
            <a:r>
              <a:rPr lang="en-US" sz="1400" dirty="0">
                <a:solidFill>
                  <a:schemeClr val="tx1"/>
                </a:solidFill>
              </a:rPr>
              <a:t>META_STOP</a:t>
            </a:r>
          </a:p>
          <a:p>
            <a:r>
              <a:rPr lang="en-US" sz="1400" dirty="0">
                <a:solidFill>
                  <a:schemeClr val="tx1"/>
                </a:solidFill>
              </a:rPr>
              <a:t> </a:t>
            </a:r>
          </a:p>
          <a:p>
            <a:r>
              <a:rPr lang="en-US" sz="1400" dirty="0">
                <a:solidFill>
                  <a:schemeClr val="tx1"/>
                </a:solidFill>
              </a:rPr>
              <a:t>DATA_START</a:t>
            </a:r>
          </a:p>
          <a:p>
            <a:r>
              <a:rPr lang="en-US" sz="1400" dirty="0">
                <a:solidFill>
                  <a:schemeClr val="tx1"/>
                </a:solidFill>
              </a:rPr>
              <a:t>CARRIER_POWER	= &lt;received carrier power in </a:t>
            </a:r>
            <a:r>
              <a:rPr lang="en-US" sz="1400" dirty="0" err="1">
                <a:solidFill>
                  <a:schemeClr val="tx1"/>
                </a:solidFill>
              </a:rPr>
              <a:t>dBW</a:t>
            </a:r>
            <a:r>
              <a:rPr lang="en-US" sz="1400" dirty="0">
                <a:solidFill>
                  <a:schemeClr val="tx1"/>
                </a:solidFill>
              </a:rPr>
              <a:t>&gt;</a:t>
            </a:r>
          </a:p>
          <a:p>
            <a:r>
              <a:rPr lang="en-US" sz="1400" dirty="0">
                <a:solidFill>
                  <a:schemeClr val="tx1"/>
                </a:solidFill>
              </a:rPr>
              <a:t>DATA_STOP</a:t>
            </a:r>
          </a:p>
          <a:p>
            <a:endParaRPr lang="en-US" sz="1400" dirty="0">
              <a:solidFill>
                <a:schemeClr val="tx1"/>
              </a:solidFill>
            </a:endParaRPr>
          </a:p>
        </p:txBody>
      </p:sp>
    </p:spTree>
    <p:extLst>
      <p:ext uri="{BB962C8B-B14F-4D97-AF65-F5344CB8AC3E}">
        <p14:creationId xmlns:p14="http://schemas.microsoft.com/office/powerpoint/2010/main" val="400394992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708" y="871538"/>
            <a:ext cx="8376137" cy="1655259"/>
          </a:xfrm>
        </p:spPr>
        <p:txBody>
          <a:bodyPr/>
          <a:lstStyle/>
          <a:p>
            <a:r>
              <a:rPr lang="en-US" sz="1600" dirty="0" smtClean="0"/>
              <a:t>Configuration parameters are a set of </a:t>
            </a:r>
            <a:r>
              <a:rPr lang="en-US" sz="1600" dirty="0" err="1" smtClean="0"/>
              <a:t>xxxPathTable</a:t>
            </a:r>
            <a:r>
              <a:rPr lang="en-US" sz="1600" dirty="0" smtClean="0"/>
              <a:t> parameters, one for each tracking data type</a:t>
            </a:r>
          </a:p>
          <a:p>
            <a:pPr lvl="1"/>
            <a:r>
              <a:rPr lang="en-US" sz="1400" dirty="0" smtClean="0"/>
              <a:t>Each row of the table specifies the values that map into the TDM metadata values of the TDM Atomic Segments</a:t>
            </a:r>
          </a:p>
          <a:p>
            <a:pPr lvl="2"/>
            <a:r>
              <a:rPr lang="en-US" sz="1200" dirty="0" smtClean="0"/>
              <a:t>Each row is keyed by its </a:t>
            </a:r>
            <a:r>
              <a:rPr lang="en-US" sz="1200" dirty="0" err="1">
                <a:latin typeface="Courier New" panose="02070309020205020404" pitchFamily="49" charset="0"/>
                <a:cs typeface="Courier New" panose="02070309020205020404" pitchFamily="49" charset="0"/>
              </a:rPr>
              <a:t>trackingDataPathId</a:t>
            </a:r>
            <a:r>
              <a:rPr lang="en-US" sz="1200" dirty="0" smtClean="0"/>
              <a:t> value</a:t>
            </a:r>
          </a:p>
          <a:p>
            <a:pPr lvl="2"/>
            <a:r>
              <a:rPr lang="en-US" sz="1200" dirty="0" smtClean="0"/>
              <a:t>Each row has the </a:t>
            </a:r>
            <a:r>
              <a:rPr lang="en-US" sz="1200" dirty="0" err="1" smtClean="0">
                <a:latin typeface="Courier New" panose="02070309020205020404" pitchFamily="49" charset="0"/>
                <a:cs typeface="Courier New" panose="02070309020205020404" pitchFamily="49" charset="0"/>
              </a:rPr>
              <a:t>frName</a:t>
            </a:r>
            <a:r>
              <a:rPr lang="en-US" sz="1200" dirty="0" smtClean="0"/>
              <a:t> of the FR instance that is the source of the measurements</a:t>
            </a:r>
            <a:endParaRPr lang="en-US" sz="12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8</a:t>
            </a:fld>
            <a:endParaRPr lang="en-US"/>
          </a:p>
        </p:txBody>
      </p:sp>
      <p:sp>
        <p:nvSpPr>
          <p:cNvPr id="5" name="Title 1"/>
          <p:cNvSpPr>
            <a:spLocks noGrp="1"/>
          </p:cNvSpPr>
          <p:nvPr>
            <p:ph type="title"/>
          </p:nvPr>
        </p:nvSpPr>
        <p:spPr>
          <a:xfrm>
            <a:off x="0" y="260350"/>
            <a:ext cx="6227763" cy="611188"/>
          </a:xfrm>
        </p:spPr>
        <p:txBody>
          <a:bodyPr/>
          <a:lstStyle/>
          <a:p>
            <a:r>
              <a:rPr lang="en-US" sz="2400" dirty="0" smtClean="0"/>
              <a:t>TDM Segment Generation FR (4 of 5) </a:t>
            </a:r>
            <a:endParaRPr lang="en-US" sz="2400" dirty="0"/>
          </a:p>
        </p:txBody>
      </p:sp>
      <p:pic>
        <p:nvPicPr>
          <p:cNvPr id="7" name="Picture 6"/>
          <p:cNvPicPr>
            <a:picLocks noChangeAspect="1"/>
          </p:cNvPicPr>
          <p:nvPr/>
        </p:nvPicPr>
        <p:blipFill>
          <a:blip r:embed="rId2"/>
          <a:stretch>
            <a:fillRect/>
          </a:stretch>
        </p:blipFill>
        <p:spPr>
          <a:xfrm>
            <a:off x="1266094" y="2666764"/>
            <a:ext cx="6811106" cy="4357924"/>
          </a:xfrm>
          <a:prstGeom prst="rect">
            <a:avLst/>
          </a:prstGeom>
        </p:spPr>
      </p:pic>
    </p:spTree>
    <p:extLst>
      <p:ext uri="{BB962C8B-B14F-4D97-AF65-F5344CB8AC3E}">
        <p14:creationId xmlns:p14="http://schemas.microsoft.com/office/powerpoint/2010/main" val="191363165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816" y="871538"/>
            <a:ext cx="8285602" cy="5726112"/>
          </a:xfrm>
        </p:spPr>
        <p:txBody>
          <a:bodyPr/>
          <a:lstStyle/>
          <a:p>
            <a:r>
              <a:rPr lang="en-US" sz="2000" dirty="0" smtClean="0"/>
              <a:t>Read-only parameter</a:t>
            </a:r>
          </a:p>
          <a:p>
            <a:pPr lvl="1"/>
            <a:r>
              <a:rPr lang="en-US" sz="1800" dirty="0" err="1" smtClean="0"/>
              <a:t>tdmSegmentGenResourceStatus</a:t>
            </a:r>
            <a:endParaRPr lang="en-US" sz="1800" dirty="0" smtClean="0"/>
          </a:p>
          <a:p>
            <a:pPr lvl="2"/>
            <a:r>
              <a:rPr lang="en-US" sz="1600" dirty="0" smtClean="0"/>
              <a:t>configured</a:t>
            </a:r>
          </a:p>
          <a:p>
            <a:pPr lvl="2"/>
            <a:r>
              <a:rPr lang="en-US" sz="1600" dirty="0" smtClean="0"/>
              <a:t>operational</a:t>
            </a:r>
          </a:p>
          <a:p>
            <a:pPr lvl="2"/>
            <a:r>
              <a:rPr lang="en-US" sz="1600" dirty="0" smtClean="0"/>
              <a:t>interrupted</a:t>
            </a:r>
          </a:p>
          <a:p>
            <a:pPr lvl="2"/>
            <a:r>
              <a:rPr lang="en-US" sz="1600" dirty="0" smtClean="0"/>
              <a:t>halted</a:t>
            </a:r>
          </a:p>
          <a:p>
            <a:r>
              <a:rPr lang="en-US" sz="2000" dirty="0" smtClean="0"/>
              <a:t>Notification event</a:t>
            </a:r>
          </a:p>
          <a:p>
            <a:pPr lvl="1"/>
            <a:r>
              <a:rPr lang="en-US" sz="1800" dirty="0" err="1" smtClean="0"/>
              <a:t>tdmSegmentGenResourceStatusChange</a:t>
            </a:r>
            <a:endParaRPr lang="en-US" sz="1800" dirty="0" smtClean="0"/>
          </a:p>
          <a:p>
            <a:r>
              <a:rPr lang="en-US" sz="2000" dirty="0" smtClean="0"/>
              <a:t>Directives – none</a:t>
            </a:r>
          </a:p>
          <a:p>
            <a:r>
              <a:rPr lang="en-US" sz="2000" dirty="0" smtClean="0"/>
              <a:t>After the configuration parameters, read-only parameter, and event have been approved and recorded in the SANA FR Registry, these tables will be removed from the FR Ref Model Tech Note</a:t>
            </a:r>
            <a:endParaRPr lang="en-US" sz="2000" dirty="0"/>
          </a:p>
          <a:p>
            <a:pPr lvl="1"/>
            <a:endParaRPr lang="en-US" sz="18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9</a:t>
            </a:fld>
            <a:endParaRPr lang="en-US"/>
          </a:p>
        </p:txBody>
      </p:sp>
      <p:sp>
        <p:nvSpPr>
          <p:cNvPr id="6" name="Title 1"/>
          <p:cNvSpPr>
            <a:spLocks noGrp="1"/>
          </p:cNvSpPr>
          <p:nvPr>
            <p:ph type="title"/>
          </p:nvPr>
        </p:nvSpPr>
        <p:spPr>
          <a:xfrm>
            <a:off x="0" y="260350"/>
            <a:ext cx="6227763" cy="611188"/>
          </a:xfrm>
        </p:spPr>
        <p:txBody>
          <a:bodyPr/>
          <a:lstStyle/>
          <a:p>
            <a:r>
              <a:rPr lang="en-US" sz="2400" dirty="0" smtClean="0"/>
              <a:t>TDM Segment Generation FR (5 of 5) </a:t>
            </a:r>
            <a:endParaRPr lang="en-US" sz="2400" dirty="0"/>
          </a:p>
        </p:txBody>
      </p:sp>
    </p:spTree>
    <p:extLst>
      <p:ext uri="{BB962C8B-B14F-4D97-AF65-F5344CB8AC3E}">
        <p14:creationId xmlns:p14="http://schemas.microsoft.com/office/powerpoint/2010/main" val="3754520118"/>
      </p:ext>
    </p:extLst>
  </p:cSld>
  <p:clrMapOvr>
    <a:masterClrMapping/>
  </p:clrMapOvr>
  <p:transition/>
</p:sld>
</file>

<file path=ppt/theme/theme1.xml><?xml version="1.0" encoding="utf-8"?>
<a:theme xmlns:a="http://schemas.openxmlformats.org/drawingml/2006/main" name="SLE-SM Service Specification Red 1 - Overview3">
  <a:themeElements>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fontScheme name="SLE-SM Service Specification Red 1 - Overview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lnDef>
  </a:objectDefaults>
  <a:extraClrSchemeLst>
    <a:extraClrScheme>
      <a:clrScheme name="SLE-SM Service Specification Red 1 - Overview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LE-SM Service Specification Red 1 - Overview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LE-SM Service Specification Red 1 - Overview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LE-SM Service Specification Red 1 - Overview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LE-SM Service Specification Red 1 - Overview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LE-SM Service Specification Red 1 - Overview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8">
        <a:dk1>
          <a:srgbClr val="000000"/>
        </a:dk1>
        <a:lt1>
          <a:srgbClr val="FFFFFF"/>
        </a:lt1>
        <a:dk2>
          <a:srgbClr val="0091CA"/>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9">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000000"/>
        </a:folHlink>
      </a:clrScheme>
      <a:clrMap bg1="lt1" tx1="dk1" bg2="lt2" tx2="dk2" accent1="accent1" accent2="accent2" accent3="accent3" accent4="accent4" accent5="accent5" accent6="accent6" hlink="hlink" folHlink="folHlink"/>
    </a:extraClrScheme>
    <a:extraClrScheme>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1" ma:contentTypeDescription="Create a new document." ma:contentTypeScope="" ma:versionID="2ec741695a9a4fd69fe0de2abc0ce0a2">
  <xsd:schema xmlns:xsd="http://www.w3.org/2001/XMLSchema" xmlns:xs="http://www.w3.org/2001/XMLSchema" xmlns:p="http://schemas.microsoft.com/office/2006/metadata/properties" xmlns:ns2="e738c1dd-527b-462d-8f99-0f1c6192028f" targetNamespace="http://schemas.microsoft.com/office/2006/metadata/properties" ma:root="true" ma:fieldsID="018601a662b052e221faacd66e60b3f1" ns2:_="">
    <xsd:import namespace="e738c1dd-527b-462d-8f99-0f1c6192028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38c1dd-527b-462d-8f99-0f1c6192028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D1925F-53D4-45DB-A254-B3B63F15B83C}"/>
</file>

<file path=customXml/itemProps2.xml><?xml version="1.0" encoding="utf-8"?>
<ds:datastoreItem xmlns:ds="http://schemas.openxmlformats.org/officeDocument/2006/customXml" ds:itemID="{E554FAE9-38E5-4E13-BBDB-13CB58EF054C}"/>
</file>

<file path=customXml/itemProps3.xml><?xml version="1.0" encoding="utf-8"?>
<ds:datastoreItem xmlns:ds="http://schemas.openxmlformats.org/officeDocument/2006/customXml" ds:itemID="{34BFFD05-6D30-4FF1-A7C4-16497CD4C8AF}"/>
</file>

<file path=docProps/app.xml><?xml version="1.0" encoding="utf-8"?>
<Properties xmlns="http://schemas.openxmlformats.org/officeDocument/2006/extended-properties" xmlns:vt="http://schemas.openxmlformats.org/officeDocument/2006/docPropsVTypes">
  <Template>SLE-SM Service Specification Red 1 - Overview3</Template>
  <TotalTime>46981</TotalTime>
  <Words>2120</Words>
  <Application>Microsoft Office PowerPoint</Application>
  <PresentationFormat>On-screen Show (4:3)</PresentationFormat>
  <Paragraphs>255</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MS PGothic</vt:lpstr>
      <vt:lpstr>Arial</vt:lpstr>
      <vt:lpstr>Courier New</vt:lpstr>
      <vt:lpstr>Times New Roman</vt:lpstr>
      <vt:lpstr>Wingdings</vt:lpstr>
      <vt:lpstr>SLE-SM Service Specification Red 1 - Overview3</vt:lpstr>
      <vt:lpstr>Functional Resource Reference Model – Activity Since Spring</vt:lpstr>
      <vt:lpstr>Agenda</vt:lpstr>
      <vt:lpstr>FRs for the Tracking Data Service (1 of 2)</vt:lpstr>
      <vt:lpstr>FRs for the Tracking Data Service (2 of 2)</vt:lpstr>
      <vt:lpstr>TDM Segment Generation FR (1 of 5) </vt:lpstr>
      <vt:lpstr>TDM Segment Generation FR (2 of 5) </vt:lpstr>
      <vt:lpstr>TDM Segment Generation FR (3 of 5) </vt:lpstr>
      <vt:lpstr>TDM Segment Generation FR (4 of 5) </vt:lpstr>
      <vt:lpstr>TDM Segment Generation FR (5 of 5) </vt:lpstr>
      <vt:lpstr>TDM Recording Buffer (1 of 2)</vt:lpstr>
      <vt:lpstr>TDM Recording Buffer (2 of 2)</vt:lpstr>
      <vt:lpstr>TD CSTS Provider</vt:lpstr>
      <vt:lpstr>Review of FRs for the Forward Frame CSTS  (2 of 2)</vt:lpstr>
      <vt:lpstr>Review of FRs for the Forward Frame CSTS  (2 of 2)</vt:lpstr>
      <vt:lpstr>Aperture Stratum</vt:lpstr>
      <vt:lpstr>(Space Link) Physical Channel stratum</vt:lpstr>
      <vt:lpstr>Synchronization and Channel Coding stratum (1 of 4)</vt:lpstr>
      <vt:lpstr>Synchronization and Channel Coding stratum (2 of 4)</vt:lpstr>
      <vt:lpstr>Synchronization and Channel Coding stratum (3 of 4)</vt:lpstr>
      <vt:lpstr>Synchronization and Channel Coding stratum (4 of 4)</vt:lpstr>
      <vt:lpstr>Space Data Link Protocol stratum (1 of 5) </vt:lpstr>
      <vt:lpstr>Space Data Link Protocol stratum (2 of 5) </vt:lpstr>
      <vt:lpstr>Space Data Link Protocol stratum (3 of 5) </vt:lpstr>
      <vt:lpstr>Space Data Link Protocol stratum (4 of 5) </vt:lpstr>
      <vt:lpstr>Space Data Link Protocol stratum (5 of 5) </vt:lpstr>
      <vt:lpstr>Global Considerations/Comments (1 of 3)</vt:lpstr>
      <vt:lpstr>Global Considerations/Comments (2 of 3)</vt:lpstr>
      <vt:lpstr>Global Considerations/Comments (3 of 3)</vt:lpstr>
    </vt:vector>
  </TitlesOfParts>
  <Company>VEGA Group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 SM Service Specification - Red 1  Overview</dc:title>
  <dc:creator>pquintela</dc:creator>
  <cp:keywords>SLE-SM</cp:keywords>
  <cp:lastModifiedBy>John Pietras</cp:lastModifiedBy>
  <cp:revision>1017</cp:revision>
  <cp:lastPrinted>2018-10-15T21:06:04Z</cp:lastPrinted>
  <dcterms:created xsi:type="dcterms:W3CDTF">2006-05-15T11:39:39Z</dcterms:created>
  <dcterms:modified xsi:type="dcterms:W3CDTF">2018-10-16T16:39:16Z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0x01010062519C13F5234A43A6B360F5DBB76A87</vt:lpwstr>
  </property>
</Properties>
</file>