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9.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34"/>
  </p:notesMasterIdLst>
  <p:handoutMasterIdLst>
    <p:handoutMasterId r:id="rId35"/>
  </p:handoutMasterIdLst>
  <p:sldIdLst>
    <p:sldId id="256" r:id="rId2"/>
    <p:sldId id="258" r:id="rId3"/>
    <p:sldId id="259" r:id="rId4"/>
    <p:sldId id="260" r:id="rId5"/>
    <p:sldId id="265" r:id="rId6"/>
    <p:sldId id="266" r:id="rId7"/>
    <p:sldId id="268" r:id="rId8"/>
    <p:sldId id="267" r:id="rId9"/>
    <p:sldId id="270" r:id="rId10"/>
    <p:sldId id="271" r:id="rId11"/>
    <p:sldId id="273"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61" r:id="rId26"/>
    <p:sldId id="262" r:id="rId27"/>
    <p:sldId id="263" r:id="rId28"/>
    <p:sldId id="264" r:id="rId29"/>
    <p:sldId id="274" r:id="rId30"/>
    <p:sldId id="275" r:id="rId31"/>
    <p:sldId id="276" r:id="rId32"/>
    <p:sldId id="27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6031" autoAdjust="0"/>
  </p:normalViewPr>
  <p:slideViewPr>
    <p:cSldViewPr>
      <p:cViewPr>
        <p:scale>
          <a:sx n="100" d="100"/>
          <a:sy n="100" d="100"/>
        </p:scale>
        <p:origin x="87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A78A35-4052-4882-928D-1A9CCE177BB9}" type="datetimeFigureOut">
              <a:rPr lang="en-US" smtClean="0"/>
              <a:t>4/2/2018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1EB542F-FA02-4F1D-ADBF-55815D63B6CA}" type="slidenum">
              <a:rPr lang="en-US" smtClean="0"/>
              <a:t>‹#›</a:t>
            </a:fld>
            <a:endParaRPr lang="en-US"/>
          </a:p>
        </p:txBody>
      </p:sp>
    </p:spTree>
    <p:extLst>
      <p:ext uri="{BB962C8B-B14F-4D97-AF65-F5344CB8AC3E}">
        <p14:creationId xmlns:p14="http://schemas.microsoft.com/office/powerpoint/2010/main" val="1360932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AC082B8-47AF-475D-BD0C-A75FE7EED9D4}" type="datetimeFigureOut">
              <a:rPr lang="en-US" smtClean="0"/>
              <a:t>4/2/2018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A1C212-8458-4311-BA62-127F89DB9365}" type="slidenum">
              <a:rPr lang="en-US" smtClean="0"/>
              <a:t>‹#›</a:t>
            </a:fld>
            <a:endParaRPr lang="en-US"/>
          </a:p>
        </p:txBody>
      </p:sp>
    </p:spTree>
    <p:extLst>
      <p:ext uri="{BB962C8B-B14F-4D97-AF65-F5344CB8AC3E}">
        <p14:creationId xmlns:p14="http://schemas.microsoft.com/office/powerpoint/2010/main" val="1993827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a:prstGeom prst="rect">
            <a:avLst/>
          </a:prstGeom>
          <a:ln w="28575">
            <a:solidFill>
              <a:schemeClr val="tx1"/>
            </a:solidFill>
          </a:ln>
        </p:spPr>
        <p:txBody>
          <a:bodyPr/>
          <a:lstStyle>
            <a:lvl1pPr>
              <a:defRPr sz="32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724400"/>
            <a:ext cx="6400800" cy="1371600"/>
          </a:xfrm>
        </p:spPr>
        <p:txBody>
          <a:bodyPr>
            <a:normAutofit/>
          </a:bodyPr>
          <a:lstStyle>
            <a:lvl1pPr marL="0" indent="0" algn="ctr">
              <a:buNone/>
              <a:defRPr sz="1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7"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852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Functional Resource Reference Model Tech Note v0.13 -  9-13 April 2018</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615607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Functional Resource Reference Model Tech Note v0.13 -  9-13 April 2018</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19361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2286000" y="6553200"/>
            <a:ext cx="4495800" cy="304800"/>
          </a:xfrm>
        </p:spPr>
        <p:txBody>
          <a:bodyPr/>
          <a:lstStyle>
            <a:lvl1pPr>
              <a:defRPr>
                <a:solidFill>
                  <a:schemeClr val="tx1"/>
                </a:solidFill>
              </a:defRPr>
            </a:lvl1pPr>
          </a:lstStyle>
          <a:p>
            <a:r>
              <a:rPr lang="en-US" smtClean="0"/>
              <a:t>Functional Resource Reference Model Tech Note v0.13 -  9-13 April 2018</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18D86FC-18BC-4C4A-86F1-112EC0AD21EB}" type="slidenum">
              <a:rPr lang="en-US" smtClean="0"/>
              <a:pPr/>
              <a:t>‹#›</a:t>
            </a:fld>
            <a:endParaRPr lang="en-US"/>
          </a:p>
        </p:txBody>
      </p:sp>
      <p:sp>
        <p:nvSpPr>
          <p:cNvPr id="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lvl1pPr algn="l">
              <a:defRPr b="1">
                <a:solidFill>
                  <a:schemeClr val="accent6">
                    <a:lumMod val="75000"/>
                  </a:schemeClr>
                </a:solidFill>
                <a:latin typeface="Arial" panose="020B0604020202020204" pitchFamily="34" charset="0"/>
                <a:cs typeface="Arial" panose="020B0604020202020204" pitchFamily="34" charset="0"/>
              </a:defRPr>
            </a:lvl1pPr>
          </a:lstStyle>
          <a:p>
            <a:pPr lvl="0"/>
            <a:r>
              <a:rPr lang="en-GB" altLang="en-US" dirty="0" smtClean="0"/>
              <a:t>Click to edit Master title style</a:t>
            </a:r>
          </a:p>
        </p:txBody>
      </p:sp>
      <p:pic>
        <p:nvPicPr>
          <p:cNvPr id="8"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z="2400" smtClean="0"/>
          </a:p>
        </p:txBody>
      </p:sp>
    </p:spTree>
    <p:extLst>
      <p:ext uri="{BB962C8B-B14F-4D97-AF65-F5344CB8AC3E}">
        <p14:creationId xmlns:p14="http://schemas.microsoft.com/office/powerpoint/2010/main" val="215125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Functional Resource Reference Model Tech Note v0.13 -  9-13 April 2018</a:t>
            </a:r>
            <a:endParaRPr lang="en-US"/>
          </a:p>
        </p:txBody>
      </p:sp>
      <p:sp>
        <p:nvSpPr>
          <p:cNvPr id="6" name="Slide Number Placeholder 5"/>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72874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Functional Resource Reference Model Tech Note v0.13 -  9-13 April 2018</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77955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Functional Resource Reference Model Tech Note v0.13 -  9-13 April 2018</a:t>
            </a:r>
            <a:endParaRPr lang="en-US"/>
          </a:p>
        </p:txBody>
      </p:sp>
      <p:sp>
        <p:nvSpPr>
          <p:cNvPr id="9" name="Slide Number Placeholder 8"/>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101098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Functional Resource Reference Model Tech Note v0.13 -  9-13 April 2018</a:t>
            </a:r>
            <a:endParaRPr lang="en-US"/>
          </a:p>
        </p:txBody>
      </p:sp>
      <p:sp>
        <p:nvSpPr>
          <p:cNvPr id="5" name="Slide Number Placeholder 4"/>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2561228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a:p>
        </p:txBody>
      </p:sp>
      <p:sp>
        <p:nvSpPr>
          <p:cNvPr id="4" name="Slide Number Placeholder 3"/>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790638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Functional Resource Reference Model Tech Note v0.13 -  9-13 April 2018</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247331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Functional Resource Reference Model Tech Note v0.13 -  9-13 April 2018</a:t>
            </a:r>
            <a:endParaRPr lang="en-US"/>
          </a:p>
        </p:txBody>
      </p:sp>
      <p:sp>
        <p:nvSpPr>
          <p:cNvPr id="7" name="Slide Number Placeholder 6"/>
          <p:cNvSpPr>
            <a:spLocks noGrp="1"/>
          </p:cNvSpPr>
          <p:nvPr>
            <p:ph type="sldNum" sz="quarter" idx="12"/>
          </p:nvPr>
        </p:nvSpPr>
        <p:spPr/>
        <p:txBody>
          <a:bodyPr/>
          <a:lstStyle/>
          <a:p>
            <a:fld id="{D18D86FC-18BC-4C4A-86F1-112EC0AD21EB}" type="slidenum">
              <a:rPr lang="en-US" smtClean="0"/>
              <a:t>‹#›</a:t>
            </a:fld>
            <a:endParaRPr lang="en-US"/>
          </a:p>
        </p:txBody>
      </p:sp>
    </p:spTree>
    <p:extLst>
      <p:ext uri="{BB962C8B-B14F-4D97-AF65-F5344CB8AC3E}">
        <p14:creationId xmlns:p14="http://schemas.microsoft.com/office/powerpoint/2010/main" val="328508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553200"/>
            <a:ext cx="2895600" cy="3048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Functional Resource Reference Model Tech Note v0.13 -  9-13 April 2018</a:t>
            </a:r>
            <a:endParaRPr lang="en-US"/>
          </a:p>
        </p:txBody>
      </p:sp>
      <p:sp>
        <p:nvSpPr>
          <p:cNvPr id="6" name="Slide Number Placeholder 5"/>
          <p:cNvSpPr>
            <a:spLocks noGrp="1"/>
          </p:cNvSpPr>
          <p:nvPr>
            <p:ph type="sldNum" sz="quarter" idx="4"/>
          </p:nvPr>
        </p:nvSpPr>
        <p:spPr>
          <a:xfrm>
            <a:off x="8077200" y="6492875"/>
            <a:ext cx="91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D86FC-18BC-4C4A-86F1-112EC0AD21EB}" type="slidenum">
              <a:rPr lang="en-US" smtClean="0"/>
              <a:t>‹#›</a:t>
            </a:fld>
            <a:endParaRPr lang="en-US"/>
          </a:p>
        </p:txBody>
      </p:sp>
      <p:sp>
        <p:nvSpPr>
          <p:cNvPr id="10" name="Text Box 6"/>
          <p:cNvSpPr txBox="1">
            <a:spLocks noChangeArrowheads="1"/>
          </p:cNvSpPr>
          <p:nvPr userDrawn="1"/>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dirty="0" smtClean="0">
                <a:solidFill>
                  <a:schemeClr val="tx1"/>
                </a:solidFill>
              </a:rPr>
              <a:t>www.ccsds.org</a:t>
            </a:r>
            <a:endParaRPr lang="en-GB" sz="1000" i="1" dirty="0" smtClean="0">
              <a:solidFill>
                <a:schemeClr val="tx1"/>
              </a:solidFill>
              <a:latin typeface="Times New Roman" pitchFamily="18" charset="0"/>
            </a:endParaRPr>
          </a:p>
        </p:txBody>
      </p:sp>
    </p:spTree>
    <p:extLst>
      <p:ext uri="{BB962C8B-B14F-4D97-AF65-F5344CB8AC3E}">
        <p14:creationId xmlns:p14="http://schemas.microsoft.com/office/powerpoint/2010/main" val="1925528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2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800600"/>
            <a:ext cx="6400800" cy="1143000"/>
          </a:xfrm>
        </p:spPr>
        <p:txBody>
          <a:bodyPr>
            <a:normAutofit/>
          </a:bodyPr>
          <a:lstStyle/>
          <a:p>
            <a:pPr>
              <a:lnSpc>
                <a:spcPct val="80000"/>
              </a:lnSpc>
              <a:tabLst>
                <a:tab pos="3200400" algn="l"/>
              </a:tabLst>
            </a:pPr>
            <a:r>
              <a:rPr lang="en-US" altLang="en-US" dirty="0" smtClean="0"/>
              <a:t>CCSDS Spring Workshop</a:t>
            </a:r>
          </a:p>
          <a:p>
            <a:pPr>
              <a:lnSpc>
                <a:spcPct val="80000"/>
              </a:lnSpc>
              <a:tabLst>
                <a:tab pos="3200400" algn="l"/>
              </a:tabLst>
            </a:pPr>
            <a:r>
              <a:rPr lang="en-US" altLang="en-US" dirty="0" smtClean="0"/>
              <a:t>9-13 April 2018</a:t>
            </a:r>
          </a:p>
          <a:p>
            <a:pPr>
              <a:lnSpc>
                <a:spcPct val="80000"/>
              </a:lnSpc>
              <a:tabLst>
                <a:tab pos="3200400" algn="l"/>
              </a:tabLst>
            </a:pPr>
            <a:r>
              <a:rPr lang="en-US" altLang="en-US" dirty="0" smtClean="0">
                <a:solidFill>
                  <a:schemeClr val="tx1"/>
                </a:solidFill>
              </a:rPr>
              <a:t>Gaithersburg, MD</a:t>
            </a:r>
            <a:endParaRPr lang="en-US" altLang="en-US" dirty="0" smtClean="0">
              <a:solidFill>
                <a:schemeClr val="tx1"/>
              </a:solidFill>
            </a:endParaRPr>
          </a:p>
          <a:p>
            <a:pPr>
              <a:lnSpc>
                <a:spcPct val="80000"/>
              </a:lnSpc>
              <a:tabLst>
                <a:tab pos="3200400" algn="l"/>
              </a:tabLst>
            </a:pPr>
            <a:endParaRPr lang="en-US" altLang="en-US" dirty="0" smtClean="0">
              <a:solidFill>
                <a:schemeClr val="tx1"/>
              </a:solidFill>
            </a:endParaRPr>
          </a:p>
          <a:p>
            <a:pPr>
              <a:lnSpc>
                <a:spcPct val="80000"/>
              </a:lnSpc>
              <a:tabLst>
                <a:tab pos="3200400" algn="l"/>
              </a:tabLst>
            </a:pPr>
            <a:r>
              <a:rPr lang="en-US" altLang="en-US" i="1" dirty="0" smtClean="0">
                <a:solidFill>
                  <a:schemeClr val="tx1"/>
                </a:solidFill>
              </a:rPr>
              <a:t>John Pietras</a:t>
            </a:r>
          </a:p>
          <a:p>
            <a:endParaRPr lang="en-US" dirty="0"/>
          </a:p>
        </p:txBody>
      </p:sp>
      <p:sp>
        <p:nvSpPr>
          <p:cNvPr id="5" name="Rectangle 2"/>
          <p:cNvSpPr txBox="1">
            <a:spLocks noChangeArrowheads="1"/>
          </p:cNvSpPr>
          <p:nvPr/>
        </p:nvSpPr>
        <p:spPr>
          <a:xfrm>
            <a:off x="722313" y="2409825"/>
            <a:ext cx="7442200" cy="1543050"/>
          </a:xfrm>
          <a:prstGeom prst="rect">
            <a:avLst/>
          </a:prstGeom>
          <a:ln w="28575">
            <a:solidFill>
              <a:schemeClr val="tx1"/>
            </a:solidFill>
            <a:miter lim="800000"/>
            <a:headEnd/>
            <a:tailEnd/>
          </a:ln>
        </p:spPr>
        <p:txBody>
          <a:bodyPr anchor="ctr"/>
          <a:lstStyle>
            <a:lvl1pPr algn="ctr" defTabSz="914400" rtl="0" eaLnBrk="1" latinLnBrk="0" hangingPunct="1">
              <a:spcBef>
                <a:spcPct val="0"/>
              </a:spcBef>
              <a:buNone/>
              <a:defRPr sz="3200" b="1" kern="1200">
                <a:solidFill>
                  <a:schemeClr val="tx1"/>
                </a:solidFill>
                <a:latin typeface="+mj-lt"/>
                <a:ea typeface="+mj-ea"/>
                <a:cs typeface="+mj-cs"/>
              </a:defRPr>
            </a:lvl1pPr>
          </a:lstStyle>
          <a:p>
            <a:pPr>
              <a:defRPr/>
            </a:pPr>
            <a:r>
              <a:rPr lang="en-US" dirty="0" smtClean="0">
                <a:effectLst>
                  <a:outerShdw blurRad="38100" dist="38100" dir="2700000" algn="tl">
                    <a:srgbClr val="DDDDDD"/>
                  </a:outerShdw>
                </a:effectLst>
                <a:latin typeface="Arial" panose="020B0604020202020204" pitchFamily="34" charset="0"/>
                <a:ea typeface="ＭＳ Ｐゴシック" charset="0"/>
                <a:cs typeface="Arial" panose="020B0604020202020204" pitchFamily="34" charset="0"/>
              </a:rPr>
              <a:t>Functional Resource Reference Model Tech Note (v0.13)</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21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83836"/>
            <a:ext cx="8229600" cy="5216964"/>
          </a:xfrm>
        </p:spPr>
        <p:txBody>
          <a:bodyPr>
            <a:normAutofit lnSpcReduction="10000"/>
          </a:bodyPr>
          <a:lstStyle/>
          <a:p>
            <a:r>
              <a:rPr lang="en-US" sz="1800" dirty="0" smtClean="0"/>
              <a:t>FR Sets can have one or more component FRs</a:t>
            </a:r>
          </a:p>
          <a:p>
            <a:pPr lvl="1"/>
            <a:r>
              <a:rPr lang="en-US" sz="1600" dirty="0" smtClean="0"/>
              <a:t>FRs within an FR Set are strongly coupled, e.g., because they are derived from a single Recommended Standard and are designed to work with each other</a:t>
            </a:r>
          </a:p>
          <a:p>
            <a:pPr lvl="1"/>
            <a:r>
              <a:rPr lang="en-US" sz="1600" dirty="0" smtClean="0"/>
              <a:t>FRs in different FR Sets relate to each other in terms of the kind of relationship/interface that their FR Sets have with each other, e.g., FR Sets in the Aperture FR stratum have a Modulated Waveform service access relationship with FR Sets in the Physical Channel FR stratum</a:t>
            </a:r>
          </a:p>
          <a:p>
            <a:r>
              <a:rPr lang="en-US" sz="1800" dirty="0" smtClean="0"/>
              <a:t>Two kinds of relationships between FRs in different FR Sets </a:t>
            </a:r>
          </a:p>
          <a:p>
            <a:pPr lvl="1"/>
            <a:r>
              <a:rPr lang="en-US" sz="1600" dirty="0" smtClean="0"/>
              <a:t>Service Access Point: the connection by which one FR </a:t>
            </a:r>
            <a:r>
              <a:rPr lang="en-US" sz="1600" i="1" dirty="0" smtClean="0"/>
              <a:t>accesses</a:t>
            </a:r>
            <a:r>
              <a:rPr lang="en-US" sz="1600" dirty="0" smtClean="0"/>
              <a:t> another FR for the exchange of data that is primary to the purpose of the accessing FR</a:t>
            </a:r>
          </a:p>
          <a:p>
            <a:pPr lvl="1"/>
            <a:endParaRPr lang="en-US" sz="1600" dirty="0" smtClean="0"/>
          </a:p>
          <a:p>
            <a:pPr lvl="1"/>
            <a:endParaRPr lang="en-US" sz="1600" dirty="0" smtClean="0"/>
          </a:p>
          <a:p>
            <a:pPr lvl="1"/>
            <a:r>
              <a:rPr lang="en-US" sz="1600" dirty="0" smtClean="0"/>
              <a:t>Ancillary interface: ancillary information </a:t>
            </a:r>
            <a:r>
              <a:rPr lang="en-US" sz="1600" i="1" dirty="0" smtClean="0"/>
              <a:t>provided by </a:t>
            </a:r>
            <a:r>
              <a:rPr lang="en-US" sz="1600" dirty="0" smtClean="0"/>
              <a:t>one FR that is required by the processing performed by the FR</a:t>
            </a:r>
          </a:p>
          <a:p>
            <a:pPr lvl="1"/>
            <a:endParaRPr lang="en-US" sz="1600" dirty="0"/>
          </a:p>
          <a:p>
            <a:pPr lvl="1"/>
            <a:endParaRPr lang="en-US" sz="1600" dirty="0" smtClean="0"/>
          </a:p>
          <a:p>
            <a:pPr lvl="1"/>
            <a:endParaRPr lang="en-US" sz="1600" dirty="0"/>
          </a:p>
          <a:p>
            <a:r>
              <a:rPr lang="en-US" sz="1800" dirty="0"/>
              <a:t>FR Sets are the lowest level of “building blocks” of Service Management Configuration Profiles</a:t>
            </a:r>
          </a:p>
          <a:p>
            <a:endParaRPr lang="en-US" sz="1800" dirty="0" smtClean="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10</a:t>
            </a:fld>
            <a:endParaRPr lang="en-US"/>
          </a:p>
        </p:txBody>
      </p:sp>
      <p:sp>
        <p:nvSpPr>
          <p:cNvPr id="6" name="Title 4"/>
          <p:cNvSpPr>
            <a:spLocks noGrp="1"/>
          </p:cNvSpPr>
          <p:nvPr>
            <p:ph type="title"/>
          </p:nvPr>
        </p:nvSpPr>
        <p:spPr/>
        <p:txBody>
          <a:bodyPr/>
          <a:lstStyle/>
          <a:p>
            <a:r>
              <a:rPr lang="en-US" dirty="0"/>
              <a:t>Reference Model Concepts – Functional Resource </a:t>
            </a:r>
            <a:r>
              <a:rPr lang="en-US" dirty="0" smtClean="0"/>
              <a:t>Sets (2 of 2)</a:t>
            </a:r>
            <a:endParaRPr lang="en-US" dirty="0"/>
          </a:p>
        </p:txBody>
      </p:sp>
      <p:sp>
        <p:nvSpPr>
          <p:cNvPr id="7" name="Rectangle 2"/>
          <p:cNvSpPr>
            <a:spLocks noChangeArrowheads="1"/>
          </p:cNvSpPr>
          <p:nvPr/>
        </p:nvSpPr>
        <p:spPr bwMode="auto">
          <a:xfrm>
            <a:off x="2971800" y="4876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508618433"/>
              </p:ext>
            </p:extLst>
          </p:nvPr>
        </p:nvGraphicFramePr>
        <p:xfrm>
          <a:off x="1987077" y="3532407"/>
          <a:ext cx="5093646" cy="676275"/>
        </p:xfrm>
        <a:graphic>
          <a:graphicData uri="http://schemas.openxmlformats.org/presentationml/2006/ole">
            <mc:AlternateContent xmlns:mc="http://schemas.openxmlformats.org/markup-compatibility/2006">
              <mc:Choice xmlns:v="urn:schemas-microsoft-com:vml" Requires="v">
                <p:oleObj spid="_x0000_s1075" name="Visio" r:id="rId3" imgW="3371754" imgH="447624" progId="Visio.Drawing.15">
                  <p:embed/>
                </p:oleObj>
              </mc:Choice>
              <mc:Fallback>
                <p:oleObj name="Visio" r:id="rId3" imgW="3371754" imgH="447624"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7077" y="3532407"/>
                        <a:ext cx="5093646" cy="676275"/>
                      </a:xfrm>
                      <a:prstGeom prst="rect">
                        <a:avLst/>
                      </a:prstGeom>
                      <a:noFill/>
                    </p:spPr>
                  </p:pic>
                </p:oleObj>
              </mc:Fallback>
            </mc:AlternateContent>
          </a:graphicData>
        </a:graphic>
      </p:graphicFrame>
      <p:sp>
        <p:nvSpPr>
          <p:cNvPr id="9" name="Rectangle 4"/>
          <p:cNvSpPr>
            <a:spLocks noChangeArrowheads="1"/>
          </p:cNvSpPr>
          <p:nvPr/>
        </p:nvSpPr>
        <p:spPr bwMode="auto">
          <a:xfrm>
            <a:off x="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3020820891"/>
              </p:ext>
            </p:extLst>
          </p:nvPr>
        </p:nvGraphicFramePr>
        <p:xfrm>
          <a:off x="1164032" y="4648200"/>
          <a:ext cx="6739736" cy="709446"/>
        </p:xfrm>
        <a:graphic>
          <a:graphicData uri="http://schemas.openxmlformats.org/presentationml/2006/ole">
            <mc:AlternateContent xmlns:mc="http://schemas.openxmlformats.org/markup-compatibility/2006">
              <mc:Choice xmlns:v="urn:schemas-microsoft-com:vml" Requires="v">
                <p:oleObj spid="_x0000_s1076" name="Visio" r:id="rId5" imgW="4343477" imgH="457084" progId="Visio.Drawing.15">
                  <p:embed/>
                </p:oleObj>
              </mc:Choice>
              <mc:Fallback>
                <p:oleObj name="Visio" r:id="rId5" imgW="4343477" imgH="457084" progId="Visio.Drawing.15">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4032" y="4648200"/>
                        <a:ext cx="6739736" cy="709446"/>
                      </a:xfrm>
                      <a:prstGeom prst="rect">
                        <a:avLst/>
                      </a:prstGeom>
                      <a:noFill/>
                    </p:spPr>
                  </p:pic>
                </p:oleObj>
              </mc:Fallback>
            </mc:AlternateContent>
          </a:graphicData>
        </a:graphic>
      </p:graphicFrame>
    </p:spTree>
    <p:extLst>
      <p:ext uri="{BB962C8B-B14F-4D97-AF65-F5344CB8AC3E}">
        <p14:creationId xmlns:p14="http://schemas.microsoft.com/office/powerpoint/2010/main" val="2076023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89063"/>
            <a:ext cx="8229600" cy="4859337"/>
          </a:xfrm>
        </p:spPr>
        <p:txBody>
          <a:bodyPr>
            <a:normAutofit fontScale="85000" lnSpcReduction="10000"/>
          </a:bodyPr>
          <a:lstStyle/>
          <a:p>
            <a:r>
              <a:rPr lang="en-US" dirty="0" smtClean="0"/>
              <a:t>FR Sets interact with each other in different ways, depending on the service configuration category in which they are used</a:t>
            </a:r>
          </a:p>
          <a:p>
            <a:r>
              <a:rPr lang="en-US" dirty="0" smtClean="0"/>
              <a:t>3 service configuration categories</a:t>
            </a:r>
          </a:p>
          <a:p>
            <a:pPr lvl="1"/>
            <a:r>
              <a:rPr lang="en-US" i="1" dirty="0" smtClean="0"/>
              <a:t>Space Link Session </a:t>
            </a:r>
            <a:r>
              <a:rPr lang="en-US" dirty="0" smtClean="0"/>
              <a:t>(SLS) configuration category</a:t>
            </a:r>
          </a:p>
          <a:p>
            <a:pPr lvl="1"/>
            <a:r>
              <a:rPr lang="en-US" i="1" dirty="0" smtClean="0"/>
              <a:t>Retrieval</a:t>
            </a:r>
            <a:r>
              <a:rPr lang="en-US" dirty="0" smtClean="0"/>
              <a:t> configuration category</a:t>
            </a:r>
          </a:p>
          <a:p>
            <a:pPr lvl="1"/>
            <a:r>
              <a:rPr lang="en-US" i="1" dirty="0" smtClean="0"/>
              <a:t>Forward offline data delivery </a:t>
            </a:r>
            <a:r>
              <a:rPr lang="en-US" dirty="0" smtClean="0"/>
              <a:t>configuration category</a:t>
            </a:r>
          </a:p>
          <a:p>
            <a:r>
              <a:rPr lang="en-US" dirty="0" smtClean="0"/>
              <a:t>SLS configuration category</a:t>
            </a:r>
          </a:p>
          <a:p>
            <a:pPr lvl="1"/>
            <a:r>
              <a:rPr lang="en-US" dirty="0" smtClean="0"/>
              <a:t>The configurations that comprise the functions of the Earth Space Link Terminal (ESLT) that involve the transfer of data across an active space link in “real time”</a:t>
            </a:r>
          </a:p>
          <a:p>
            <a:pPr lvl="1"/>
            <a:r>
              <a:rPr lang="en-US" dirty="0" smtClean="0"/>
              <a:t>Configurations in the SLS category must have FR Sets in the Aperture and Physical Channel strata</a:t>
            </a:r>
          </a:p>
          <a:p>
            <a:pPr lvl="1"/>
            <a:r>
              <a:rPr lang="en-US" dirty="0" smtClean="0"/>
              <a:t>Service Agreements </a:t>
            </a:r>
            <a:r>
              <a:rPr lang="en-US" dirty="0"/>
              <a:t>specify the allowed </a:t>
            </a:r>
            <a:r>
              <a:rPr lang="en-US" dirty="0" smtClean="0"/>
              <a:t>ranges/sets of values </a:t>
            </a:r>
            <a:r>
              <a:rPr lang="en-US" dirty="0"/>
              <a:t>of </a:t>
            </a:r>
            <a:r>
              <a:rPr lang="en-US" dirty="0" smtClean="0"/>
              <a:t>FR configuration parameters </a:t>
            </a:r>
            <a:r>
              <a:rPr lang="en-US" dirty="0"/>
              <a:t>that are used in </a:t>
            </a:r>
            <a:r>
              <a:rPr lang="en-US" dirty="0" smtClean="0"/>
              <a:t>SLS configurations</a:t>
            </a:r>
          </a:p>
          <a:p>
            <a:pPr lvl="1"/>
            <a:r>
              <a:rPr lang="en-US" dirty="0" smtClean="0"/>
              <a:t>Configuration Profiles </a:t>
            </a:r>
            <a:r>
              <a:rPr lang="en-US" dirty="0"/>
              <a:t>specify the </a:t>
            </a:r>
            <a:r>
              <a:rPr lang="en-US" dirty="0" smtClean="0"/>
              <a:t>value of each FR </a:t>
            </a:r>
            <a:r>
              <a:rPr lang="en-US" dirty="0"/>
              <a:t>configuration </a:t>
            </a:r>
            <a:r>
              <a:rPr lang="en-US" dirty="0" smtClean="0"/>
              <a:t>parameter of the FRs </a:t>
            </a:r>
            <a:r>
              <a:rPr lang="en-US" dirty="0"/>
              <a:t>that are used in Forward Offline Data Delivery</a:t>
            </a:r>
            <a:r>
              <a:rPr lang="en-US" dirty="0" smtClean="0"/>
              <a:t> </a:t>
            </a:r>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11</a:t>
            </a:fld>
            <a:endParaRPr lang="en-US"/>
          </a:p>
        </p:txBody>
      </p:sp>
      <p:sp>
        <p:nvSpPr>
          <p:cNvPr id="5" name="Title 4"/>
          <p:cNvSpPr>
            <a:spLocks noGrp="1"/>
          </p:cNvSpPr>
          <p:nvPr>
            <p:ph type="title"/>
          </p:nvPr>
        </p:nvSpPr>
        <p:spPr>
          <a:xfrm>
            <a:off x="0" y="260350"/>
            <a:ext cx="7315200" cy="611188"/>
          </a:xfrm>
        </p:spPr>
        <p:txBody>
          <a:bodyPr/>
          <a:lstStyle/>
          <a:p>
            <a:r>
              <a:rPr lang="en-US" dirty="0"/>
              <a:t>Reference Model Concepts – </a:t>
            </a:r>
            <a:r>
              <a:rPr lang="en-US" dirty="0" smtClean="0"/>
              <a:t>Service Configuration Categories (1 of 2)</a:t>
            </a:r>
            <a:endParaRPr lang="en-US" dirty="0"/>
          </a:p>
        </p:txBody>
      </p:sp>
    </p:spTree>
    <p:extLst>
      <p:ext uri="{BB962C8B-B14F-4D97-AF65-F5344CB8AC3E}">
        <p14:creationId xmlns:p14="http://schemas.microsoft.com/office/powerpoint/2010/main" val="3381378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1066800"/>
            <a:ext cx="8572500" cy="5867400"/>
          </a:xfrm>
        </p:spPr>
        <p:txBody>
          <a:bodyPr>
            <a:normAutofit fontScale="92500" lnSpcReduction="20000"/>
          </a:bodyPr>
          <a:lstStyle/>
          <a:p>
            <a:r>
              <a:rPr lang="en-US" dirty="0" smtClean="0"/>
              <a:t>Retrieval configuration category</a:t>
            </a:r>
          </a:p>
          <a:p>
            <a:pPr lvl="1"/>
            <a:r>
              <a:rPr lang="en-US" sz="2100" dirty="0"/>
              <a:t>The configurations that comprise the functions of the Earth Space Link Terminal (ESLT) that involve the </a:t>
            </a:r>
            <a:r>
              <a:rPr lang="en-US" sz="2100" dirty="0" smtClean="0"/>
              <a:t>extraction and delivery of data previously acquired during a Space Link Session</a:t>
            </a:r>
          </a:p>
          <a:p>
            <a:pPr lvl="2"/>
            <a:r>
              <a:rPr lang="en-US" sz="1900" dirty="0" smtClean="0"/>
              <a:t>Stored communication data</a:t>
            </a:r>
          </a:p>
          <a:p>
            <a:pPr lvl="2"/>
            <a:r>
              <a:rPr lang="en-US" sz="1900" dirty="0" smtClean="0"/>
              <a:t>Stored radiometric data</a:t>
            </a:r>
          </a:p>
          <a:p>
            <a:pPr lvl="1"/>
            <a:r>
              <a:rPr lang="en-US" sz="2100" dirty="0"/>
              <a:t>Service Agreements specify the </a:t>
            </a:r>
            <a:r>
              <a:rPr lang="en-US" sz="2100" dirty="0" smtClean="0"/>
              <a:t>values </a:t>
            </a:r>
            <a:r>
              <a:rPr lang="en-US" sz="2100" dirty="0"/>
              <a:t>of FR configuration parameters that are used in </a:t>
            </a:r>
            <a:r>
              <a:rPr lang="en-US" sz="2100" dirty="0" smtClean="0"/>
              <a:t>Retrieval configurations</a:t>
            </a:r>
            <a:endParaRPr lang="en-US" sz="2100" dirty="0"/>
          </a:p>
          <a:p>
            <a:pPr lvl="1"/>
            <a:r>
              <a:rPr lang="en-US" sz="2100" dirty="0" smtClean="0"/>
              <a:t>The current thinking is that </a:t>
            </a:r>
            <a:r>
              <a:rPr lang="en-US" sz="2100" dirty="0"/>
              <a:t>there will be </a:t>
            </a:r>
            <a:r>
              <a:rPr lang="en-US" sz="2100" dirty="0" smtClean="0"/>
              <a:t>not be Configuration </a:t>
            </a:r>
            <a:r>
              <a:rPr lang="en-US" sz="2100" dirty="0"/>
              <a:t>Profiles </a:t>
            </a:r>
            <a:r>
              <a:rPr lang="en-US" sz="2100" dirty="0" smtClean="0"/>
              <a:t>for the </a:t>
            </a:r>
            <a:r>
              <a:rPr lang="en-US" sz="2100" dirty="0"/>
              <a:t>FRs that are used in Retrieval </a:t>
            </a:r>
            <a:r>
              <a:rPr lang="en-US" sz="2100" dirty="0" smtClean="0"/>
              <a:t>configurations</a:t>
            </a:r>
          </a:p>
          <a:p>
            <a:r>
              <a:rPr lang="en-US" dirty="0" smtClean="0"/>
              <a:t>Forward Offline Data Delivery configuration category</a:t>
            </a:r>
          </a:p>
          <a:p>
            <a:pPr lvl="1"/>
            <a:r>
              <a:rPr lang="en-US" sz="2100" dirty="0" smtClean="0"/>
              <a:t>The </a:t>
            </a:r>
            <a:r>
              <a:rPr lang="en-US" sz="2100" dirty="0"/>
              <a:t>configurations that comprise the functions of the Earth Space Link Terminal (ESLT) that involve the </a:t>
            </a:r>
            <a:r>
              <a:rPr lang="en-US" sz="2100" dirty="0" smtClean="0"/>
              <a:t>reception and storage </a:t>
            </a:r>
            <a:r>
              <a:rPr lang="en-US" sz="2100" dirty="0"/>
              <a:t>of data </a:t>
            </a:r>
            <a:r>
              <a:rPr lang="en-US" sz="2100" dirty="0" smtClean="0"/>
              <a:t>to be transmitted </a:t>
            </a:r>
            <a:r>
              <a:rPr lang="en-US" sz="2100" dirty="0"/>
              <a:t>during </a:t>
            </a:r>
            <a:r>
              <a:rPr lang="en-US" sz="2100" dirty="0" smtClean="0"/>
              <a:t>an upcoming </a:t>
            </a:r>
            <a:r>
              <a:rPr lang="en-US" sz="2100" dirty="0"/>
              <a:t>Space Link </a:t>
            </a:r>
            <a:r>
              <a:rPr lang="en-US" sz="2100" dirty="0" smtClean="0"/>
              <a:t>Session</a:t>
            </a:r>
          </a:p>
          <a:p>
            <a:pPr lvl="2"/>
            <a:r>
              <a:rPr lang="en-US" sz="1900" dirty="0" smtClean="0"/>
              <a:t>Currently only the (proposed) Forward File service uses FRs configured in this category</a:t>
            </a:r>
          </a:p>
          <a:p>
            <a:pPr lvl="1"/>
            <a:r>
              <a:rPr lang="en-US" sz="2100" dirty="0"/>
              <a:t>Service Agreements specify the values of FR configuration parameters that are used in Forward Offline Data Delivery</a:t>
            </a:r>
            <a:r>
              <a:rPr lang="en-US" sz="2100" dirty="0" smtClean="0"/>
              <a:t> </a:t>
            </a:r>
            <a:r>
              <a:rPr lang="en-US" sz="2100" dirty="0"/>
              <a:t>configurations</a:t>
            </a:r>
          </a:p>
          <a:p>
            <a:pPr lvl="1"/>
            <a:r>
              <a:rPr lang="en-US" sz="2100" dirty="0" smtClean="0"/>
              <a:t>The </a:t>
            </a:r>
            <a:r>
              <a:rPr lang="en-US" sz="2100" dirty="0"/>
              <a:t>current thinking is that there will be not be Configuration Profiles for the FRs that are used in Forward Offline Data Delivery</a:t>
            </a:r>
            <a:r>
              <a:rPr lang="en-US" sz="2100" dirty="0" smtClean="0"/>
              <a:t> </a:t>
            </a:r>
            <a:r>
              <a:rPr lang="en-US" sz="2100" dirty="0"/>
              <a:t>configurations</a:t>
            </a:r>
          </a:p>
          <a:p>
            <a:pPr lvl="1"/>
            <a:endParaRPr lang="en-US" dirty="0"/>
          </a:p>
          <a:p>
            <a:pPr lvl="1"/>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12</a:t>
            </a:fld>
            <a:endParaRPr lang="en-US"/>
          </a:p>
        </p:txBody>
      </p:sp>
      <p:sp>
        <p:nvSpPr>
          <p:cNvPr id="5" name="Title 4"/>
          <p:cNvSpPr>
            <a:spLocks noGrp="1"/>
          </p:cNvSpPr>
          <p:nvPr>
            <p:ph type="title"/>
          </p:nvPr>
        </p:nvSpPr>
        <p:spPr/>
        <p:txBody>
          <a:bodyPr/>
          <a:lstStyle/>
          <a:p>
            <a:r>
              <a:rPr lang="en-US" dirty="0"/>
              <a:t>Reference Model Concepts – Service Configuration Categories </a:t>
            </a:r>
            <a:r>
              <a:rPr lang="en-US" dirty="0" smtClean="0"/>
              <a:t>(2 </a:t>
            </a:r>
            <a:r>
              <a:rPr lang="en-US" dirty="0"/>
              <a:t>of 2)</a:t>
            </a:r>
          </a:p>
        </p:txBody>
      </p:sp>
    </p:spTree>
    <p:extLst>
      <p:ext uri="{BB962C8B-B14F-4D97-AF65-F5344CB8AC3E}">
        <p14:creationId xmlns:p14="http://schemas.microsoft.com/office/powerpoint/2010/main" val="351196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449387"/>
            <a:ext cx="8229600" cy="4875213"/>
          </a:xfrm>
        </p:spPr>
        <p:txBody>
          <a:bodyPr/>
          <a:lstStyle/>
          <a:p>
            <a:r>
              <a:rPr lang="en-US" dirty="0" smtClean="0"/>
              <a:t>Section 3 of the Tech Note contains the descriptions of the current set of Functional Resource Sets</a:t>
            </a:r>
          </a:p>
          <a:p>
            <a:r>
              <a:rPr lang="en-US" dirty="0" smtClean="0"/>
              <a:t>For </a:t>
            </a:r>
            <a:r>
              <a:rPr lang="en-US" dirty="0"/>
              <a:t>each FR Set, a diagram is provided that </a:t>
            </a:r>
            <a:r>
              <a:rPr lang="en-US" dirty="0" smtClean="0"/>
              <a:t>represents:</a:t>
            </a:r>
          </a:p>
          <a:p>
            <a:pPr lvl="1"/>
            <a:r>
              <a:rPr lang="en-US" dirty="0" smtClean="0"/>
              <a:t>the </a:t>
            </a:r>
            <a:r>
              <a:rPr lang="en-US" dirty="0"/>
              <a:t>FRs that comprise that FR </a:t>
            </a:r>
            <a:r>
              <a:rPr lang="en-US" dirty="0" smtClean="0"/>
              <a:t>Set;</a:t>
            </a:r>
          </a:p>
          <a:p>
            <a:pPr lvl="1"/>
            <a:r>
              <a:rPr lang="en-US" dirty="0" smtClean="0"/>
              <a:t>the </a:t>
            </a:r>
            <a:r>
              <a:rPr lang="en-US" dirty="0"/>
              <a:t>relationships among the FRs within the FR </a:t>
            </a:r>
            <a:r>
              <a:rPr lang="en-US" dirty="0" smtClean="0"/>
              <a:t>Set;</a:t>
            </a:r>
          </a:p>
          <a:p>
            <a:pPr lvl="1"/>
            <a:r>
              <a:rPr lang="en-US" dirty="0" smtClean="0"/>
              <a:t>which </a:t>
            </a:r>
            <a:r>
              <a:rPr lang="en-US" dirty="0"/>
              <a:t>FR has the </a:t>
            </a:r>
            <a:r>
              <a:rPr lang="en-US" dirty="0" err="1"/>
              <a:t>Accessor</a:t>
            </a:r>
            <a:r>
              <a:rPr lang="en-US" dirty="0"/>
              <a:t> </a:t>
            </a:r>
            <a:r>
              <a:rPr lang="en-US" dirty="0" smtClean="0"/>
              <a:t>role; </a:t>
            </a:r>
            <a:r>
              <a:rPr lang="en-US" dirty="0"/>
              <a:t>and </a:t>
            </a:r>
            <a:endParaRPr lang="en-US" dirty="0" smtClean="0"/>
          </a:p>
          <a:p>
            <a:pPr lvl="1"/>
            <a:r>
              <a:rPr lang="en-US" dirty="0" smtClean="0"/>
              <a:t>the </a:t>
            </a:r>
            <a:r>
              <a:rPr lang="en-US" dirty="0"/>
              <a:t>SAPs and </a:t>
            </a:r>
            <a:r>
              <a:rPr lang="en-US" dirty="0" smtClean="0"/>
              <a:t>ancillary interfaces </a:t>
            </a:r>
            <a:r>
              <a:rPr lang="en-US" dirty="0"/>
              <a:t>of </a:t>
            </a:r>
            <a:r>
              <a:rPr lang="en-US" dirty="0" smtClean="0"/>
              <a:t>the FRs within the </a:t>
            </a:r>
            <a:r>
              <a:rPr lang="en-US" dirty="0"/>
              <a:t>FR </a:t>
            </a:r>
            <a:r>
              <a:rPr lang="en-US" dirty="0" smtClean="0"/>
              <a:t>Set</a:t>
            </a:r>
          </a:p>
          <a:p>
            <a:endParaRPr lang="en-US" dirty="0" smtClean="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13</a:t>
            </a:fld>
            <a:endParaRPr lang="en-US"/>
          </a:p>
        </p:txBody>
      </p:sp>
      <p:sp>
        <p:nvSpPr>
          <p:cNvPr id="5" name="Title 4"/>
          <p:cNvSpPr>
            <a:spLocks noGrp="1"/>
          </p:cNvSpPr>
          <p:nvPr>
            <p:ph type="title"/>
          </p:nvPr>
        </p:nvSpPr>
        <p:spPr>
          <a:xfrm>
            <a:off x="0" y="260350"/>
            <a:ext cx="7239000" cy="611188"/>
          </a:xfrm>
        </p:spPr>
        <p:txBody>
          <a:bodyPr/>
          <a:lstStyle/>
          <a:p>
            <a:r>
              <a:rPr lang="en-US" dirty="0" smtClean="0"/>
              <a:t>Functional Resource Sets – “template” (1 of 2)</a:t>
            </a:r>
            <a:endParaRPr lang="en-US" dirty="0"/>
          </a:p>
        </p:txBody>
      </p:sp>
    </p:spTree>
    <p:extLst>
      <p:ext uri="{BB962C8B-B14F-4D97-AF65-F5344CB8AC3E}">
        <p14:creationId xmlns:p14="http://schemas.microsoft.com/office/powerpoint/2010/main" val="4209336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24757"/>
            <a:ext cx="8229600" cy="5176043"/>
          </a:xfrm>
        </p:spPr>
        <p:txBody>
          <a:bodyPr>
            <a:noAutofit/>
          </a:bodyPr>
          <a:lstStyle/>
          <a:p>
            <a:r>
              <a:rPr lang="en-US" sz="1600" dirty="0"/>
              <a:t>For each Functional Resource type in the FR </a:t>
            </a:r>
            <a:r>
              <a:rPr lang="en-US" sz="1600" dirty="0" smtClean="0"/>
              <a:t>Set:</a:t>
            </a:r>
            <a:endParaRPr lang="en-US" sz="1600" dirty="0"/>
          </a:p>
          <a:p>
            <a:pPr lvl="1"/>
            <a:r>
              <a:rPr lang="en-US" sz="1600" dirty="0"/>
              <a:t> the corresponding Functional Resource Type classifier is </a:t>
            </a:r>
            <a:r>
              <a:rPr lang="en-US" sz="1600" dirty="0" smtClean="0"/>
              <a:t>listed;</a:t>
            </a:r>
            <a:endParaRPr lang="en-US" sz="1600" dirty="0"/>
          </a:p>
          <a:p>
            <a:pPr lvl="1"/>
            <a:r>
              <a:rPr lang="en-US" sz="1600" dirty="0"/>
              <a:t>the pertinent CCSDS Recommended Standard(s) is(are) and the specific functions are identified. If the FR performs multiple functions, a diagram of the internal structure of the FR is provided; </a:t>
            </a:r>
          </a:p>
          <a:p>
            <a:pPr lvl="1"/>
            <a:r>
              <a:rPr lang="en-US" sz="1600" dirty="0" smtClean="0"/>
              <a:t>relationships </a:t>
            </a:r>
            <a:r>
              <a:rPr lang="en-US" sz="1600" dirty="0"/>
              <a:t>of </a:t>
            </a:r>
            <a:r>
              <a:rPr lang="en-US" sz="1600" dirty="0" smtClean="0"/>
              <a:t>the </a:t>
            </a:r>
            <a:r>
              <a:rPr lang="en-US" sz="1600" dirty="0"/>
              <a:t>functional resource with other functional resources outside the Functional </a:t>
            </a:r>
            <a:r>
              <a:rPr lang="en-US" sz="1600" dirty="0" smtClean="0"/>
              <a:t>Resource </a:t>
            </a:r>
            <a:r>
              <a:rPr lang="en-US" sz="1600" dirty="0"/>
              <a:t>Set, in terms of SAPs that are accessible by external FRs, SAPS of external FRs that are accessed by the functional resource, ancillary interfaces that are provided by the FR, and ancillary interfaces that are </a:t>
            </a:r>
            <a:r>
              <a:rPr lang="en-US" sz="1600" dirty="0" smtClean="0"/>
              <a:t>required </a:t>
            </a:r>
            <a:r>
              <a:rPr lang="en-US" sz="1600" dirty="0"/>
              <a:t>by the FR (and if the ancillary interfaces are optionally required, the conditions under which they are required);</a:t>
            </a:r>
          </a:p>
          <a:p>
            <a:pPr lvl="1"/>
            <a:r>
              <a:rPr lang="en-US" sz="1600" dirty="0"/>
              <a:t>the SANA Functional Registry subtree under which the configuration parameters for the FR are defined is </a:t>
            </a:r>
            <a:r>
              <a:rPr lang="en-US" sz="1600" dirty="0" smtClean="0"/>
              <a:t>identified;</a:t>
            </a:r>
            <a:endParaRPr lang="en-US" sz="1600" dirty="0"/>
          </a:p>
          <a:p>
            <a:pPr lvl="1"/>
            <a:r>
              <a:rPr lang="en-US" sz="1600" dirty="0"/>
              <a:t>the SANA Functional Registry subtree under which the read-only parameters for the FR are defined is </a:t>
            </a:r>
            <a:r>
              <a:rPr lang="en-US" sz="1600" dirty="0" smtClean="0"/>
              <a:t>identified;</a:t>
            </a:r>
            <a:endParaRPr lang="en-US" sz="1600" dirty="0"/>
          </a:p>
          <a:p>
            <a:pPr lvl="1"/>
            <a:r>
              <a:rPr lang="en-US" sz="1600" dirty="0"/>
              <a:t>the SANA Functional Registry subtree under which the notification events for the FR are defined is </a:t>
            </a:r>
            <a:r>
              <a:rPr lang="en-US" sz="1600" dirty="0" smtClean="0"/>
              <a:t>identified; </a:t>
            </a:r>
            <a:r>
              <a:rPr lang="en-US" sz="1600" dirty="0"/>
              <a:t>and </a:t>
            </a:r>
          </a:p>
          <a:p>
            <a:pPr lvl="1"/>
            <a:r>
              <a:rPr lang="en-US" sz="1600" dirty="0"/>
              <a:t>the SANA Functional Registry subtree under which the directives for the FR are defined is </a:t>
            </a:r>
            <a:r>
              <a:rPr lang="en-US" sz="1600" dirty="0" smtClean="0"/>
              <a:t>identified.</a:t>
            </a:r>
            <a:endParaRPr lang="en-US" sz="1600" dirty="0"/>
          </a:p>
          <a:p>
            <a:endParaRPr lang="en-US" sz="16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14</a:t>
            </a:fld>
            <a:endParaRPr lang="en-US"/>
          </a:p>
        </p:txBody>
      </p:sp>
      <p:sp>
        <p:nvSpPr>
          <p:cNvPr id="5" name="Title 4"/>
          <p:cNvSpPr>
            <a:spLocks noGrp="1"/>
          </p:cNvSpPr>
          <p:nvPr>
            <p:ph type="title"/>
          </p:nvPr>
        </p:nvSpPr>
        <p:spPr>
          <a:xfrm>
            <a:off x="0" y="260350"/>
            <a:ext cx="7239000" cy="611188"/>
          </a:xfrm>
        </p:spPr>
        <p:txBody>
          <a:bodyPr/>
          <a:lstStyle/>
          <a:p>
            <a:r>
              <a:rPr lang="en-US" dirty="0"/>
              <a:t>Functional Resource Sets </a:t>
            </a:r>
            <a:r>
              <a:rPr lang="en-US" dirty="0" smtClean="0"/>
              <a:t>– “template” (2 </a:t>
            </a:r>
            <a:r>
              <a:rPr lang="en-US" dirty="0"/>
              <a:t>of </a:t>
            </a:r>
            <a:r>
              <a:rPr lang="en-US" dirty="0" smtClean="0"/>
              <a:t>2)</a:t>
            </a:r>
            <a:endParaRPr lang="en-US" dirty="0"/>
          </a:p>
        </p:txBody>
      </p:sp>
    </p:spTree>
    <p:extLst>
      <p:ext uri="{BB962C8B-B14F-4D97-AF65-F5344CB8AC3E}">
        <p14:creationId xmlns:p14="http://schemas.microsoft.com/office/powerpoint/2010/main" val="40057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610600" cy="1447800"/>
          </a:xfrm>
        </p:spPr>
        <p:txBody>
          <a:bodyPr>
            <a:normAutofit/>
          </a:bodyPr>
          <a:lstStyle/>
          <a:p>
            <a:r>
              <a:rPr lang="en-US" sz="1800" dirty="0"/>
              <a:t>The CCSDS 401 Forward Physical Channel Transmission Functional Resource Set of the Physical Channel stratum comprises the following FR types:</a:t>
            </a:r>
          </a:p>
          <a:p>
            <a:pPr lvl="1"/>
            <a:r>
              <a:rPr lang="en-US" sz="1800" dirty="0"/>
              <a:t>Forward 401 Space Link Carrier Transmission; and</a:t>
            </a:r>
          </a:p>
          <a:p>
            <a:pPr lvl="1"/>
            <a:r>
              <a:rPr lang="en-US" sz="1800" dirty="0"/>
              <a:t>Forward Link </a:t>
            </a:r>
            <a:r>
              <a:rPr lang="en-US" sz="1800" dirty="0" smtClean="0"/>
              <a:t>Ranging</a:t>
            </a:r>
            <a:endParaRPr lang="en-US" sz="18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15</a:t>
            </a:fld>
            <a:endParaRPr lang="en-US"/>
          </a:p>
        </p:txBody>
      </p:sp>
      <p:sp>
        <p:nvSpPr>
          <p:cNvPr id="5" name="Title 4"/>
          <p:cNvSpPr>
            <a:spLocks noGrp="1"/>
          </p:cNvSpPr>
          <p:nvPr>
            <p:ph type="title"/>
          </p:nvPr>
        </p:nvSpPr>
        <p:spPr>
          <a:xfrm>
            <a:off x="0" y="260350"/>
            <a:ext cx="6705600" cy="611188"/>
          </a:xfrm>
        </p:spPr>
        <p:txBody>
          <a:bodyPr/>
          <a:lstStyle/>
          <a:p>
            <a:r>
              <a:rPr lang="en-US" dirty="0" smtClean="0"/>
              <a:t>Example 1: CCSDS 401 Forward Physical Channel Transmission FR Set (1 of 4)</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371600" y="2819400"/>
            <a:ext cx="6096000" cy="3428999"/>
          </a:xfrm>
          <a:prstGeom prst="rect">
            <a:avLst/>
          </a:prstGeom>
        </p:spPr>
      </p:pic>
    </p:spTree>
    <p:extLst>
      <p:ext uri="{BB962C8B-B14F-4D97-AF65-F5344CB8AC3E}">
        <p14:creationId xmlns:p14="http://schemas.microsoft.com/office/powerpoint/2010/main" val="3692763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0"/>
            <a:ext cx="8229600" cy="5181600"/>
          </a:xfrm>
        </p:spPr>
        <p:txBody>
          <a:bodyPr>
            <a:normAutofit/>
          </a:bodyPr>
          <a:lstStyle/>
          <a:p>
            <a:r>
              <a:rPr lang="en-US" sz="2000" dirty="0"/>
              <a:t>Forward 401 Space Link Carrier </a:t>
            </a:r>
            <a:r>
              <a:rPr lang="en-US" sz="2000" dirty="0" smtClean="0"/>
              <a:t>Transmission (3.2.1.1)</a:t>
            </a:r>
          </a:p>
          <a:p>
            <a:pPr lvl="1"/>
            <a:r>
              <a:rPr lang="en-US" sz="1800" dirty="0"/>
              <a:t>The </a:t>
            </a:r>
            <a:r>
              <a:rPr lang="en-US" sz="1800" dirty="0" smtClean="0"/>
              <a:t>functional </a:t>
            </a:r>
            <a:r>
              <a:rPr lang="en-US" sz="1800" dirty="0"/>
              <a:t>resource classifier of the Forward 401 Space Link Carrier Transmission FR Type is </a:t>
            </a:r>
            <a:r>
              <a:rPr lang="en-US" sz="1800" dirty="0" err="1" smtClean="0">
                <a:latin typeface="Courier New" panose="02070309020205020404" pitchFamily="49" charset="0"/>
                <a:cs typeface="Courier New" panose="02070309020205020404" pitchFamily="49" charset="0"/>
              </a:rPr>
              <a:t>fwdSpaceLinkCarrierTransmission</a:t>
            </a:r>
            <a:endParaRPr lang="en-US" sz="1800" dirty="0" smtClean="0">
              <a:latin typeface="Courier New" panose="02070309020205020404" pitchFamily="49" charset="0"/>
              <a:cs typeface="Courier New" panose="02070309020205020404" pitchFamily="49" charset="0"/>
            </a:endParaRPr>
          </a:p>
          <a:p>
            <a:pPr lvl="1"/>
            <a:r>
              <a:rPr lang="en-US" sz="1800" dirty="0"/>
              <a:t>The Forward 401 Space Link Carrier Transmission FR corresponds to the radio frequency modulation transmission functions specified in the CCSDS </a:t>
            </a:r>
            <a:r>
              <a:rPr lang="en-US" sz="1800" i="1" dirty="0"/>
              <a:t>Radio Frequency and Modulation Systems: Part 1 – Earth Stations and Spacecraft</a:t>
            </a:r>
            <a:r>
              <a:rPr lang="en-US" sz="1800" dirty="0"/>
              <a:t> Recommended Standard (reference </a:t>
            </a:r>
            <a:r>
              <a:rPr lang="en-US" sz="1800" dirty="0" smtClean="0"/>
              <a:t>[X])</a:t>
            </a:r>
          </a:p>
          <a:p>
            <a:r>
              <a:rPr lang="en-US" sz="2000" dirty="0" smtClean="0"/>
              <a:t>Relationships </a:t>
            </a:r>
            <a:r>
              <a:rPr lang="en-US" sz="2000" dirty="0"/>
              <a:t>with external Functional Resource </a:t>
            </a:r>
            <a:r>
              <a:rPr lang="en-US" sz="2000" dirty="0" smtClean="0"/>
              <a:t>Sets (3.2.1.1.1)</a:t>
            </a:r>
          </a:p>
          <a:p>
            <a:pPr lvl="1"/>
            <a:r>
              <a:rPr lang="en-US" sz="1800" dirty="0"/>
              <a:t>The Forward 401 Space Link Carrier Transmission FR accesses Forward Modulated Waveform SAP that can be accessed by </a:t>
            </a:r>
            <a:r>
              <a:rPr lang="en-US" sz="1800" dirty="0" smtClean="0"/>
              <a:t>multiple </a:t>
            </a:r>
            <a:r>
              <a:rPr lang="en-US" sz="1800" dirty="0"/>
              <a:t>users (if it is a multi-band antenna</a:t>
            </a:r>
            <a:r>
              <a:rPr lang="en-US" sz="1800" dirty="0" smtClean="0"/>
              <a:t>)</a:t>
            </a:r>
          </a:p>
          <a:p>
            <a:pPr lvl="1"/>
            <a:r>
              <a:rPr lang="en-US" sz="1800" dirty="0"/>
              <a:t>The Forward 401 Space Link Carrier Transmission FR has a Forward Physical Channel Symbols SAP that can be accessed by a single </a:t>
            </a:r>
            <a:r>
              <a:rPr lang="en-US" sz="1800" dirty="0" err="1" smtClean="0"/>
              <a:t>Accessor</a:t>
            </a:r>
            <a:endParaRPr lang="en-US" sz="1800" dirty="0" smtClean="0"/>
          </a:p>
          <a:p>
            <a:pPr lvl="1"/>
            <a:r>
              <a:rPr lang="en-US" sz="1800" dirty="0"/>
              <a:t>The Forward 401 Space Link Carrier Transmission FR provides a Transmit Frequency ancillary </a:t>
            </a:r>
            <a:r>
              <a:rPr lang="en-US" sz="1800" dirty="0" smtClean="0"/>
              <a:t>interface</a:t>
            </a:r>
          </a:p>
          <a:p>
            <a:pPr lvl="1"/>
            <a:endParaRPr lang="en-US" sz="1800" dirty="0">
              <a:latin typeface="Courier New" panose="02070309020205020404" pitchFamily="49" charset="0"/>
              <a:cs typeface="Courier New" panose="02070309020205020404" pitchFamily="49" charset="0"/>
            </a:endParaRPr>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16</a:t>
            </a:fld>
            <a:endParaRPr lang="en-US"/>
          </a:p>
        </p:txBody>
      </p:sp>
      <p:sp>
        <p:nvSpPr>
          <p:cNvPr id="5" name="Title 4"/>
          <p:cNvSpPr>
            <a:spLocks noGrp="1"/>
          </p:cNvSpPr>
          <p:nvPr>
            <p:ph type="title"/>
          </p:nvPr>
        </p:nvSpPr>
        <p:spPr>
          <a:xfrm>
            <a:off x="228600" y="226218"/>
            <a:ext cx="6227763" cy="611188"/>
          </a:xfrm>
        </p:spPr>
        <p:txBody>
          <a:bodyPr/>
          <a:lstStyle/>
          <a:p>
            <a:r>
              <a:rPr lang="en-US" dirty="0"/>
              <a:t>Example 1: CCSDS 401 Forward Physical Channel Transmission FR Set </a:t>
            </a:r>
            <a:r>
              <a:rPr lang="en-US" dirty="0" smtClean="0"/>
              <a:t>(2 </a:t>
            </a:r>
            <a:r>
              <a:rPr lang="en-US" dirty="0"/>
              <a:t>of 4)</a:t>
            </a:r>
          </a:p>
        </p:txBody>
      </p:sp>
    </p:spTree>
    <p:extLst>
      <p:ext uri="{BB962C8B-B14F-4D97-AF65-F5344CB8AC3E}">
        <p14:creationId xmlns:p14="http://schemas.microsoft.com/office/powerpoint/2010/main" val="3111353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0" y="1143000"/>
            <a:ext cx="8572500" cy="5410200"/>
          </a:xfrm>
        </p:spPr>
        <p:txBody>
          <a:bodyPr>
            <a:normAutofit fontScale="70000" lnSpcReduction="20000"/>
          </a:bodyPr>
          <a:lstStyle/>
          <a:p>
            <a:r>
              <a:rPr lang="en-US" dirty="0"/>
              <a:t>Configuration </a:t>
            </a:r>
            <a:r>
              <a:rPr lang="en-US" dirty="0" smtClean="0"/>
              <a:t>parameters (3.2.1.1.2)</a:t>
            </a:r>
          </a:p>
          <a:p>
            <a:pPr lvl="1"/>
            <a:r>
              <a:rPr lang="en-US" dirty="0"/>
              <a:t>The configuration parameters of the Forward 401 Space Link Carrier Transmission FR are specified in the SANA Functional Resource Registry (reference </a:t>
            </a:r>
            <a:r>
              <a:rPr lang="en-US" dirty="0" smtClean="0"/>
              <a:t>[Y]) </a:t>
            </a:r>
            <a:r>
              <a:rPr lang="en-US" dirty="0"/>
              <a:t>under the </a:t>
            </a:r>
            <a:r>
              <a:rPr lang="en-US" dirty="0">
                <a:latin typeface="Courier New" panose="02070309020205020404" pitchFamily="49" charset="0"/>
                <a:cs typeface="Courier New" panose="02070309020205020404" pitchFamily="49" charset="0"/>
              </a:rPr>
              <a:t>parameters</a:t>
            </a:r>
            <a:r>
              <a:rPr lang="en-US" dirty="0"/>
              <a:t> subtree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fwdSpaceLinkCarrierTransmission</a:t>
            </a:r>
            <a:r>
              <a:rPr lang="en-US" dirty="0">
                <a:latin typeface="Courier New" panose="02070309020205020404" pitchFamily="49" charset="0"/>
                <a:cs typeface="Courier New" panose="02070309020205020404" pitchFamily="49" charset="0"/>
              </a:rPr>
              <a:t>  1}</a:t>
            </a:r>
            <a:r>
              <a:rPr lang="en-US" dirty="0"/>
              <a:t>), where for the configuration parameters the configured attribute = “true</a:t>
            </a:r>
            <a:r>
              <a:rPr lang="en-US" dirty="0" smtClean="0"/>
              <a:t>”</a:t>
            </a:r>
          </a:p>
          <a:p>
            <a:r>
              <a:rPr lang="en-US" dirty="0"/>
              <a:t>Read-only </a:t>
            </a:r>
            <a:r>
              <a:rPr lang="en-US" dirty="0" smtClean="0"/>
              <a:t>parameters (3.2.1.1.3)</a:t>
            </a:r>
          </a:p>
          <a:p>
            <a:pPr lvl="1"/>
            <a:r>
              <a:rPr lang="en-US" dirty="0"/>
              <a:t>The read-only parameters of the Forward 401 Space Link Carrier Transmission FR are specified in the SANA Functional Resource Registry (reference </a:t>
            </a:r>
            <a:r>
              <a:rPr lang="en-US" dirty="0" smtClean="0"/>
              <a:t>[Y]) </a:t>
            </a:r>
            <a:r>
              <a:rPr lang="en-US" dirty="0"/>
              <a:t>under the </a:t>
            </a:r>
            <a:r>
              <a:rPr lang="en-US" dirty="0">
                <a:latin typeface="Courier New" panose="02070309020205020404" pitchFamily="49" charset="0"/>
                <a:cs typeface="Courier New" panose="02070309020205020404" pitchFamily="49" charset="0"/>
              </a:rPr>
              <a:t>parameters</a:t>
            </a:r>
            <a:r>
              <a:rPr lang="en-US" dirty="0"/>
              <a:t> subtree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fwdSpaceLinkCarrierTransmission</a:t>
            </a:r>
            <a:r>
              <a:rPr lang="en-US" dirty="0">
                <a:latin typeface="Courier New" panose="02070309020205020404" pitchFamily="49" charset="0"/>
                <a:cs typeface="Courier New" panose="02070309020205020404" pitchFamily="49" charset="0"/>
              </a:rPr>
              <a:t>  1}</a:t>
            </a:r>
            <a:r>
              <a:rPr lang="en-US" dirty="0"/>
              <a:t>), where for the read-only parameters the configured attribute = “false</a:t>
            </a:r>
            <a:r>
              <a:rPr lang="en-US" dirty="0" smtClean="0"/>
              <a:t>”</a:t>
            </a:r>
          </a:p>
          <a:p>
            <a:r>
              <a:rPr lang="en-US" dirty="0"/>
              <a:t>Notification </a:t>
            </a:r>
            <a:r>
              <a:rPr lang="en-US" dirty="0" smtClean="0"/>
              <a:t>events (3.2.1.1.4)</a:t>
            </a:r>
          </a:p>
          <a:p>
            <a:pPr lvl="1"/>
            <a:r>
              <a:rPr lang="en-US" dirty="0"/>
              <a:t>The notification events for the Forward 401 Space Link Carrier Transmission FR are specified in the SANA Functional Resource Registry (reference </a:t>
            </a:r>
            <a:r>
              <a:rPr lang="en-US" dirty="0" smtClean="0"/>
              <a:t>[Y]) </a:t>
            </a:r>
            <a:r>
              <a:rPr lang="en-US" dirty="0"/>
              <a:t>under the </a:t>
            </a:r>
            <a:r>
              <a:rPr lang="en-US" dirty="0">
                <a:latin typeface="Courier New" panose="02070309020205020404" pitchFamily="49" charset="0"/>
                <a:cs typeface="Courier New" panose="02070309020205020404" pitchFamily="49" charset="0"/>
              </a:rPr>
              <a:t>events</a:t>
            </a:r>
            <a:r>
              <a:rPr lang="en-US" dirty="0"/>
              <a:t> subtree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fwdSpaceLinkCarrierTransmission</a:t>
            </a:r>
            <a:r>
              <a:rPr lang="en-US" dirty="0">
                <a:latin typeface="Courier New" panose="02070309020205020404" pitchFamily="49" charset="0"/>
                <a:cs typeface="Courier New" panose="02070309020205020404" pitchFamily="49" charset="0"/>
              </a:rPr>
              <a:t>  2</a:t>
            </a:r>
            <a:r>
              <a:rPr lang="en-US" dirty="0" smtClean="0">
                <a:latin typeface="Courier New" panose="02070309020205020404" pitchFamily="49" charset="0"/>
                <a:cs typeface="Courier New" panose="02070309020205020404" pitchFamily="49" charset="0"/>
              </a:rPr>
              <a:t>}</a:t>
            </a:r>
            <a:r>
              <a:rPr lang="en-US" dirty="0" smtClean="0"/>
              <a:t>)</a:t>
            </a:r>
          </a:p>
          <a:p>
            <a:r>
              <a:rPr lang="en-US" dirty="0" smtClean="0"/>
              <a:t>Directives (3.2.1.1.5)</a:t>
            </a:r>
          </a:p>
          <a:p>
            <a:pPr lvl="1"/>
            <a:r>
              <a:rPr lang="en-US" dirty="0"/>
              <a:t>The directives that are </a:t>
            </a:r>
            <a:r>
              <a:rPr lang="en-US" dirty="0" err="1" smtClean="0"/>
              <a:t>invokable</a:t>
            </a:r>
            <a:r>
              <a:rPr lang="en-US" dirty="0" smtClean="0"/>
              <a:t> </a:t>
            </a:r>
            <a:r>
              <a:rPr lang="en-US" dirty="0"/>
              <a:t>on the Forward 401 Space Link Carrier Transmission FR are specified in the SANA Functional Resource Registry (reference </a:t>
            </a:r>
            <a:r>
              <a:rPr lang="en-US" dirty="0" smtClean="0"/>
              <a:t>[Y]) </a:t>
            </a:r>
            <a:r>
              <a:rPr lang="en-US" dirty="0"/>
              <a:t>under the </a:t>
            </a:r>
            <a:r>
              <a:rPr lang="en-US" dirty="0">
                <a:latin typeface="Courier New" panose="02070309020205020404" pitchFamily="49" charset="0"/>
                <a:cs typeface="Courier New" panose="02070309020205020404" pitchFamily="49" charset="0"/>
              </a:rPr>
              <a:t>directives</a:t>
            </a:r>
            <a:r>
              <a:rPr lang="en-US" dirty="0"/>
              <a:t> subtree (</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fwdSpaceLinkCarrierTransmission</a:t>
            </a:r>
            <a:r>
              <a:rPr lang="en-US" dirty="0">
                <a:latin typeface="Courier New" panose="02070309020205020404" pitchFamily="49" charset="0"/>
                <a:cs typeface="Courier New" panose="02070309020205020404" pitchFamily="49" charset="0"/>
              </a:rPr>
              <a:t>  3</a:t>
            </a:r>
            <a:r>
              <a:rPr lang="en-US" dirty="0" smtClean="0">
                <a:latin typeface="Courier New" panose="02070309020205020404" pitchFamily="49" charset="0"/>
                <a:cs typeface="Courier New" panose="02070309020205020404" pitchFamily="49" charset="0"/>
              </a:rPr>
              <a:t>}</a:t>
            </a:r>
            <a:r>
              <a:rPr lang="en-US" dirty="0" smtClean="0"/>
              <a:t>)</a:t>
            </a:r>
          </a:p>
          <a:p>
            <a:pPr lvl="1"/>
            <a:r>
              <a:rPr lang="en-US" dirty="0"/>
              <a:t>Directives required by other </a:t>
            </a:r>
            <a:r>
              <a:rPr lang="en-US" dirty="0" smtClean="0"/>
              <a:t>functions (3.2.1.1.5.1)</a:t>
            </a:r>
          </a:p>
          <a:p>
            <a:pPr lvl="2"/>
            <a:r>
              <a:rPr lang="en-US" dirty="0"/>
              <a:t>The directive with the classifier </a:t>
            </a:r>
            <a:r>
              <a:rPr lang="en-US" dirty="0">
                <a:latin typeface="Courier New" panose="02070309020205020404" pitchFamily="49" charset="0"/>
                <a:cs typeface="Courier New" panose="02070309020205020404" pitchFamily="49" charset="0"/>
              </a:rPr>
              <a:t>fwd401CarrierTransmissionSetControlParameters</a:t>
            </a:r>
            <a:r>
              <a:rPr lang="en-US" dirty="0"/>
              <a:t> is required to be supported in any service configuration in which the SLE Forward CLTU service (reference </a:t>
            </a:r>
            <a:r>
              <a:rPr lang="en-US" dirty="0" smtClean="0"/>
              <a:t>[A]), SLE </a:t>
            </a:r>
            <a:r>
              <a:rPr lang="en-US" dirty="0"/>
              <a:t>Forward Space Packet service (reference </a:t>
            </a:r>
            <a:r>
              <a:rPr lang="en-US" dirty="0" smtClean="0"/>
              <a:t>[B]), </a:t>
            </a:r>
            <a:r>
              <a:rPr lang="en-US" dirty="0"/>
              <a:t>Forward Frame CSTS with Master Throw Event implemented and enabled (reference </a:t>
            </a:r>
            <a:r>
              <a:rPr lang="en-US" dirty="0" smtClean="0"/>
              <a:t>[C]), </a:t>
            </a:r>
            <a:r>
              <a:rPr lang="en-US" dirty="0"/>
              <a:t>or the planned Service Control CSTS are present</a:t>
            </a:r>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17</a:t>
            </a:fld>
            <a:endParaRPr lang="en-US"/>
          </a:p>
        </p:txBody>
      </p:sp>
      <p:sp>
        <p:nvSpPr>
          <p:cNvPr id="5" name="Title 4"/>
          <p:cNvSpPr>
            <a:spLocks noGrp="1"/>
          </p:cNvSpPr>
          <p:nvPr>
            <p:ph type="title"/>
          </p:nvPr>
        </p:nvSpPr>
        <p:spPr>
          <a:xfrm>
            <a:off x="247650" y="246062"/>
            <a:ext cx="6227763" cy="611188"/>
          </a:xfrm>
        </p:spPr>
        <p:txBody>
          <a:bodyPr/>
          <a:lstStyle/>
          <a:p>
            <a:r>
              <a:rPr lang="en-US" dirty="0"/>
              <a:t>Example 1: CCSDS 401 Forward Physical Channel Transmission FR Set </a:t>
            </a:r>
            <a:r>
              <a:rPr lang="en-US" dirty="0" smtClean="0"/>
              <a:t>(3 </a:t>
            </a:r>
            <a:r>
              <a:rPr lang="en-US" dirty="0"/>
              <a:t>of 4)</a:t>
            </a:r>
          </a:p>
        </p:txBody>
      </p:sp>
    </p:spTree>
    <p:extLst>
      <p:ext uri="{BB962C8B-B14F-4D97-AF65-F5344CB8AC3E}">
        <p14:creationId xmlns:p14="http://schemas.microsoft.com/office/powerpoint/2010/main" val="386684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142999"/>
            <a:ext cx="8229600" cy="5349875"/>
          </a:xfrm>
        </p:spPr>
        <p:txBody>
          <a:bodyPr>
            <a:normAutofit fontScale="92500" lnSpcReduction="10000"/>
          </a:bodyPr>
          <a:lstStyle/>
          <a:p>
            <a:r>
              <a:rPr lang="en-US" sz="2000" dirty="0" smtClean="0"/>
              <a:t>Forward Link Ranging (3.2.1.2)</a:t>
            </a:r>
          </a:p>
          <a:p>
            <a:pPr lvl="1"/>
            <a:r>
              <a:rPr lang="en-US" sz="1800" dirty="0"/>
              <a:t>The Functional Resource classifier of the Forward Link Ranging FR Type is </a:t>
            </a:r>
            <a:r>
              <a:rPr lang="en-US" sz="1800" dirty="0" err="1" smtClean="0">
                <a:latin typeface="Courier New" panose="02070309020205020404" pitchFamily="49" charset="0"/>
                <a:cs typeface="Courier New" panose="02070309020205020404" pitchFamily="49" charset="0"/>
              </a:rPr>
              <a:t>fwdLinkRanging</a:t>
            </a:r>
            <a:endParaRPr lang="en-US" sz="1800" dirty="0" smtClean="0">
              <a:latin typeface="Courier New" panose="02070309020205020404" pitchFamily="49" charset="0"/>
              <a:cs typeface="Courier New" panose="02070309020205020404" pitchFamily="49" charset="0"/>
            </a:endParaRPr>
          </a:p>
          <a:p>
            <a:pPr lvl="1"/>
            <a:r>
              <a:rPr lang="en-US" sz="1800" dirty="0"/>
              <a:t>The Forward Link Ranging FR generates the ranging signal that is applied to the forward physical channel. Depending on the ranging technology used, the ranging signal takes the form of</a:t>
            </a:r>
            <a:r>
              <a:rPr lang="en-US" sz="1800" dirty="0" smtClean="0"/>
              <a:t>:</a:t>
            </a:r>
          </a:p>
          <a:p>
            <a:pPr lvl="2"/>
            <a:r>
              <a:rPr lang="en-US" sz="1800" dirty="0"/>
              <a:t>ranging tones as defined in CCSDS 401 (reference </a:t>
            </a:r>
            <a:r>
              <a:rPr lang="en-US" sz="1800" dirty="0" smtClean="0"/>
              <a:t>[F]); or</a:t>
            </a:r>
          </a:p>
          <a:p>
            <a:pPr lvl="2"/>
            <a:r>
              <a:rPr lang="en-US" sz="1800" dirty="0"/>
              <a:t>a pseudo-noise (PN) sequence as defined in CCSDS 414 (reference </a:t>
            </a:r>
            <a:r>
              <a:rPr lang="en-US" sz="1800" dirty="0" smtClean="0"/>
              <a:t>[G])</a:t>
            </a:r>
          </a:p>
          <a:p>
            <a:pPr lvl="1"/>
            <a:r>
              <a:rPr lang="en-US" sz="1800" dirty="0"/>
              <a:t>The time of radiation of the ranging signal is provided to the Range and Doppler Extraction FR so that on reception of the ranging signal replica the round-trip delay can be </a:t>
            </a:r>
            <a:r>
              <a:rPr lang="en-US" sz="1800" dirty="0" smtClean="0"/>
              <a:t>determined</a:t>
            </a:r>
          </a:p>
          <a:p>
            <a:r>
              <a:rPr lang="en-US" sz="2000" dirty="0"/>
              <a:t>Relationships with external </a:t>
            </a:r>
            <a:r>
              <a:rPr lang="en-US" sz="2000" dirty="0" smtClean="0"/>
              <a:t>Functional </a:t>
            </a:r>
            <a:r>
              <a:rPr lang="en-US" sz="2000" dirty="0"/>
              <a:t>Resource </a:t>
            </a:r>
            <a:r>
              <a:rPr lang="en-US" sz="2000" dirty="0" smtClean="0"/>
              <a:t>Sets (3.2.1.2.1)</a:t>
            </a:r>
          </a:p>
          <a:p>
            <a:pPr lvl="1"/>
            <a:r>
              <a:rPr lang="en-US" sz="1800" dirty="0"/>
              <a:t>The Forward Link Ranging FR provides a Ranging Timing Signal ancillary </a:t>
            </a:r>
            <a:r>
              <a:rPr lang="en-US" sz="1800" dirty="0" smtClean="0"/>
              <a:t>interface</a:t>
            </a:r>
          </a:p>
          <a:p>
            <a:r>
              <a:rPr lang="en-US" sz="2000" dirty="0" smtClean="0"/>
              <a:t>Configuration parameters (3.2.1.2.2)</a:t>
            </a:r>
          </a:p>
          <a:p>
            <a:r>
              <a:rPr lang="en-US" sz="2000" dirty="0" smtClean="0"/>
              <a:t>Read-only parameters (3.2.1.2.3)</a:t>
            </a:r>
          </a:p>
          <a:p>
            <a:r>
              <a:rPr lang="en-US" sz="2000" dirty="0" smtClean="0"/>
              <a:t>Notification events (3.2.1.2.4)</a:t>
            </a:r>
          </a:p>
          <a:p>
            <a:r>
              <a:rPr lang="en-US" sz="2000" dirty="0" smtClean="0"/>
              <a:t>Directives (3.2.1.2.5) </a:t>
            </a:r>
            <a:endParaRPr lang="en-US" sz="2000" dirty="0">
              <a:latin typeface="Courier New" panose="02070309020205020404" pitchFamily="49" charset="0"/>
              <a:cs typeface="Courier New" panose="02070309020205020404" pitchFamily="49" charset="0"/>
            </a:endParaRPr>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18</a:t>
            </a:fld>
            <a:endParaRPr lang="en-US"/>
          </a:p>
        </p:txBody>
      </p:sp>
      <p:sp>
        <p:nvSpPr>
          <p:cNvPr id="5" name="Title 4"/>
          <p:cNvSpPr>
            <a:spLocks noGrp="1"/>
          </p:cNvSpPr>
          <p:nvPr>
            <p:ph type="title"/>
          </p:nvPr>
        </p:nvSpPr>
        <p:spPr>
          <a:xfrm>
            <a:off x="228600" y="196054"/>
            <a:ext cx="6934200" cy="611188"/>
          </a:xfrm>
        </p:spPr>
        <p:txBody>
          <a:bodyPr/>
          <a:lstStyle/>
          <a:p>
            <a:r>
              <a:rPr lang="en-US" dirty="0"/>
              <a:t>Example 1: CCSDS 401 Forward Physical Channel Transmission FR Set </a:t>
            </a:r>
            <a:r>
              <a:rPr lang="en-US" dirty="0" smtClean="0"/>
              <a:t>(4 </a:t>
            </a:r>
            <a:r>
              <a:rPr lang="en-US" dirty="0"/>
              <a:t>of 4)</a:t>
            </a:r>
          </a:p>
        </p:txBody>
      </p:sp>
    </p:spTree>
    <p:extLst>
      <p:ext uri="{BB962C8B-B14F-4D97-AF65-F5344CB8AC3E}">
        <p14:creationId xmlns:p14="http://schemas.microsoft.com/office/powerpoint/2010/main" val="2035661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89063"/>
            <a:ext cx="8229600" cy="1049337"/>
          </a:xfrm>
        </p:spPr>
        <p:txBody>
          <a:bodyPr>
            <a:normAutofit/>
          </a:bodyPr>
          <a:lstStyle/>
          <a:p>
            <a:r>
              <a:rPr lang="en-US" sz="1800" dirty="0"/>
              <a:t>The Forward TC Synchronization and Channel Encoding Functional Resource Set of the Synchronization and Channel Coding Stratum consists of the Forward TC PLOP, Synchronization and Channel Encoding FR</a:t>
            </a:r>
            <a:endParaRPr lang="en-US" sz="18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19</a:t>
            </a:fld>
            <a:endParaRPr lang="en-US"/>
          </a:p>
        </p:txBody>
      </p:sp>
      <p:sp>
        <p:nvSpPr>
          <p:cNvPr id="5" name="Title 4"/>
          <p:cNvSpPr>
            <a:spLocks noGrp="1"/>
          </p:cNvSpPr>
          <p:nvPr>
            <p:ph type="title"/>
          </p:nvPr>
        </p:nvSpPr>
        <p:spPr>
          <a:xfrm>
            <a:off x="0" y="260350"/>
            <a:ext cx="7010400" cy="611188"/>
          </a:xfrm>
        </p:spPr>
        <p:txBody>
          <a:bodyPr/>
          <a:lstStyle/>
          <a:p>
            <a:r>
              <a:rPr lang="en-US" dirty="0"/>
              <a:t>Example </a:t>
            </a:r>
            <a:r>
              <a:rPr lang="en-US" dirty="0" smtClean="0"/>
              <a:t>2: Forward </a:t>
            </a:r>
            <a:r>
              <a:rPr lang="en-US" dirty="0"/>
              <a:t>TC Synchronization and Channel Encoding FR Set </a:t>
            </a:r>
            <a:r>
              <a:rPr lang="en-US" dirty="0" smtClean="0"/>
              <a:t>(1 </a:t>
            </a:r>
            <a:r>
              <a:rPr lang="en-US" dirty="0"/>
              <a:t>of </a:t>
            </a:r>
            <a:r>
              <a:rPr lang="en-US" dirty="0" smtClean="0"/>
              <a:t>?)</a:t>
            </a:r>
            <a:endParaRPr lang="en-US" dirty="0"/>
          </a:p>
        </p:txBody>
      </p:sp>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1600200" y="2595562"/>
            <a:ext cx="5486399" cy="2814638"/>
          </a:xfrm>
          <a:prstGeom prst="rect">
            <a:avLst/>
          </a:prstGeom>
        </p:spPr>
      </p:pic>
    </p:spTree>
    <p:extLst>
      <p:ext uri="{BB962C8B-B14F-4D97-AF65-F5344CB8AC3E}">
        <p14:creationId xmlns:p14="http://schemas.microsoft.com/office/powerpoint/2010/main" val="3170481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solidFill>
                  <a:schemeClr val="tx1"/>
                </a:solidFill>
              </a:rPr>
              <a:t>Functional Resource Reference Model Tech Note v0.13 -  9-13 April 2018</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D18D86FC-18BC-4C4A-86F1-112EC0AD21EB}" type="slidenum">
              <a:rPr lang="en-US" smtClean="0"/>
              <a:t>2</a:t>
            </a:fld>
            <a:endParaRPr lang="en-US"/>
          </a:p>
        </p:txBody>
      </p:sp>
      <p:sp>
        <p:nvSpPr>
          <p:cNvPr id="6" name="Title 1"/>
          <p:cNvSpPr>
            <a:spLocks noGrp="1"/>
          </p:cNvSpPr>
          <p:nvPr>
            <p:ph type="title"/>
          </p:nvPr>
        </p:nvSpPr>
        <p:spPr>
          <a:xfrm>
            <a:off x="0" y="260350"/>
            <a:ext cx="6227763" cy="611188"/>
          </a:xfrm>
        </p:spPr>
        <p:txBody>
          <a:bodyPr/>
          <a:lstStyle/>
          <a:p>
            <a:r>
              <a:rPr lang="en-US" sz="2400" dirty="0" smtClean="0"/>
              <a:t>Agenda</a:t>
            </a:r>
            <a:endParaRPr lang="en-US" sz="2400" dirty="0"/>
          </a:p>
        </p:txBody>
      </p:sp>
      <p:sp>
        <p:nvSpPr>
          <p:cNvPr id="7" name="Content Placeholder 2"/>
          <p:cNvSpPr>
            <a:spLocks noGrp="1"/>
          </p:cNvSpPr>
          <p:nvPr>
            <p:ph idx="1"/>
          </p:nvPr>
        </p:nvSpPr>
        <p:spPr>
          <a:xfrm>
            <a:off x="304800" y="1143000"/>
            <a:ext cx="8382000" cy="5029200"/>
          </a:xfrm>
        </p:spPr>
        <p:txBody>
          <a:bodyPr>
            <a:noAutofit/>
          </a:bodyPr>
          <a:lstStyle/>
          <a:p>
            <a:r>
              <a:rPr lang="en-US" dirty="0" smtClean="0"/>
              <a:t>Summary of changes since Summer 2016 version</a:t>
            </a:r>
            <a:endParaRPr lang="en-US" dirty="0" smtClean="0"/>
          </a:p>
          <a:p>
            <a:r>
              <a:rPr lang="en-US" dirty="0" smtClean="0"/>
              <a:t>Tech Note top-level Table of Contents</a:t>
            </a:r>
            <a:endParaRPr lang="en-US" dirty="0"/>
          </a:p>
          <a:p>
            <a:r>
              <a:rPr lang="en-US" dirty="0" smtClean="0"/>
              <a:t>Reference model concepts</a:t>
            </a:r>
          </a:p>
          <a:p>
            <a:r>
              <a:rPr lang="en-US" dirty="0" smtClean="0"/>
              <a:t>Functional Resource Sets</a:t>
            </a:r>
          </a:p>
          <a:p>
            <a:pPr lvl="1"/>
            <a:r>
              <a:rPr lang="en-US" sz="2000" dirty="0" smtClean="0"/>
              <a:t>“template”</a:t>
            </a:r>
          </a:p>
          <a:p>
            <a:pPr lvl="1"/>
            <a:r>
              <a:rPr lang="en-US" sz="2000" dirty="0" smtClean="0"/>
              <a:t>2 example Functional Resource Sets</a:t>
            </a:r>
            <a:endParaRPr lang="en-US" sz="2000" dirty="0"/>
          </a:p>
          <a:p>
            <a:r>
              <a:rPr lang="en-US" dirty="0" smtClean="0"/>
              <a:t>Issues/concerns/work to be done</a:t>
            </a:r>
          </a:p>
          <a:p>
            <a:r>
              <a:rPr lang="en-US" dirty="0" smtClean="0"/>
              <a:t>Relationships </a:t>
            </a:r>
            <a:r>
              <a:rPr lang="en-US" dirty="0"/>
              <a:t>among FR Reference Model Tech Note, FR Editing Tool, SANA FR Registry, and other CSSA “products”</a:t>
            </a:r>
          </a:p>
          <a:p>
            <a:endParaRPr lang="en-US" dirty="0" smtClean="0"/>
          </a:p>
        </p:txBody>
      </p:sp>
    </p:spTree>
    <p:extLst>
      <p:ext uri="{BB962C8B-B14F-4D97-AF65-F5344CB8AC3E}">
        <p14:creationId xmlns:p14="http://schemas.microsoft.com/office/powerpoint/2010/main" val="4116078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686800" cy="5225256"/>
          </a:xfrm>
        </p:spPr>
        <p:txBody>
          <a:bodyPr>
            <a:noAutofit/>
          </a:bodyPr>
          <a:lstStyle/>
          <a:p>
            <a:r>
              <a:rPr lang="en-US" sz="1400" dirty="0"/>
              <a:t>Forward TC PLOP, Synchronization and Channel </a:t>
            </a:r>
            <a:r>
              <a:rPr lang="en-US" sz="1400" dirty="0" smtClean="0"/>
              <a:t>Encoding (3.3.1.1)</a:t>
            </a:r>
          </a:p>
          <a:p>
            <a:pPr lvl="1"/>
            <a:r>
              <a:rPr lang="en-US" sz="1400" dirty="0"/>
              <a:t>The Functional Resource classifier of the Forward TC Synchronization and Channel Encoding FR Type is </a:t>
            </a:r>
            <a:r>
              <a:rPr lang="en-US" sz="1400" dirty="0" err="1" smtClean="0">
                <a:latin typeface="Courier New" panose="02070309020205020404" pitchFamily="49" charset="0"/>
                <a:cs typeface="Courier New" panose="02070309020205020404" pitchFamily="49" charset="0"/>
              </a:rPr>
              <a:t>fwdTcPlopSyncAndChnlEncoding</a:t>
            </a:r>
            <a:endParaRPr lang="en-US" sz="1400" dirty="0" smtClean="0">
              <a:latin typeface="Courier New" panose="02070309020205020404" pitchFamily="49" charset="0"/>
              <a:cs typeface="Courier New" panose="02070309020205020404" pitchFamily="49" charset="0"/>
            </a:endParaRPr>
          </a:p>
          <a:p>
            <a:pPr lvl="1"/>
            <a:r>
              <a:rPr lang="en-US" sz="1400" dirty="0"/>
              <a:t>The Forward TC PLOP, Synchronization and Channel Encoding FR corresponds to the following functions</a:t>
            </a:r>
            <a:r>
              <a:rPr lang="en-US" sz="1400" dirty="0" smtClean="0"/>
              <a:t>:</a:t>
            </a:r>
          </a:p>
          <a:p>
            <a:pPr lvl="2"/>
            <a:r>
              <a:rPr lang="en-US" sz="1200" dirty="0"/>
              <a:t>the Random Sequence Generation function of the TC Synchronization and Channel Coding Recommended Standard (reference </a:t>
            </a:r>
            <a:r>
              <a:rPr lang="en-US" sz="1200" dirty="0" smtClean="0"/>
              <a:t>[M]);</a:t>
            </a:r>
          </a:p>
          <a:p>
            <a:pPr lvl="2"/>
            <a:r>
              <a:rPr lang="en-US" sz="1200" dirty="0"/>
              <a:t>the BCH Encoding function of the TC Synchronization and Channel Coding Recommended Standard</a:t>
            </a:r>
            <a:r>
              <a:rPr lang="en-US" sz="1200" dirty="0" smtClean="0"/>
              <a:t>;</a:t>
            </a:r>
          </a:p>
          <a:p>
            <a:pPr lvl="2"/>
            <a:r>
              <a:rPr lang="en-US" sz="1200" dirty="0"/>
              <a:t>the LDPC Encoding function of the TC Synchronization and Channel Coding Recommended Standard</a:t>
            </a:r>
            <a:r>
              <a:rPr lang="en-US" sz="1200" dirty="0" smtClean="0"/>
              <a:t>;</a:t>
            </a:r>
          </a:p>
          <a:p>
            <a:pPr lvl="2"/>
            <a:r>
              <a:rPr lang="en-US" sz="1200" dirty="0"/>
              <a:t>the CLTU Generation functions of the TC Synchronization and Channel Coding Recommended Standard</a:t>
            </a:r>
            <a:r>
              <a:rPr lang="en-US" sz="1200" dirty="0" smtClean="0"/>
              <a:t>;</a:t>
            </a:r>
          </a:p>
          <a:p>
            <a:pPr lvl="2"/>
            <a:r>
              <a:rPr lang="en-US" sz="1200" dirty="0"/>
              <a:t>the Physical Layer Operations Procedure (PLOP) of the TC Synchronization and Channel Coding Recommended Standard</a:t>
            </a:r>
            <a:r>
              <a:rPr lang="en-US" sz="1200" dirty="0" smtClean="0"/>
              <a:t>;</a:t>
            </a:r>
          </a:p>
          <a:p>
            <a:pPr lvl="2"/>
            <a:r>
              <a:rPr lang="en-US" sz="1200" dirty="0"/>
              <a:t>the emission of ‘data unit processing complete’ CSTS event notifications, as required by the CSTS Data Processing procedure, Buffered Data Processing procedure, or Sequence Controlled Data Processing procedure (4.6.3.4 of reference </a:t>
            </a:r>
            <a:r>
              <a:rPr lang="en-US" sz="1200" dirty="0" smtClean="0"/>
              <a:t>[N]) and specified in 3.3.1.1.5; and</a:t>
            </a:r>
          </a:p>
          <a:p>
            <a:pPr lvl="2"/>
            <a:r>
              <a:rPr lang="en-US" sz="1200" dirty="0"/>
              <a:t>the discarding of all data units with specified service-instance-id upon receipt of a CSTS ‘discard all data units’ directive, as require by the CSTS Data Processing procedure, Buffered Data Processing procedure, or Sequence Controlled Data Processing procedure (4.6.3.4 of reference </a:t>
            </a:r>
            <a:r>
              <a:rPr lang="en-US" sz="1200" dirty="0" smtClean="0"/>
              <a:t>[N]) </a:t>
            </a:r>
            <a:r>
              <a:rPr lang="en-US" sz="1200" dirty="0"/>
              <a:t>and specified in </a:t>
            </a:r>
            <a:r>
              <a:rPr lang="en-US" sz="1200" dirty="0" smtClean="0"/>
              <a:t>3.3.1.1.6.  </a:t>
            </a:r>
          </a:p>
          <a:p>
            <a:pPr lvl="1"/>
            <a:r>
              <a:rPr lang="en-US" sz="1400" dirty="0"/>
              <a:t>An instance of the Forward TC PLOP, Synchronization and Channel Encoding FR is configured to process either transfer frames or </a:t>
            </a:r>
            <a:r>
              <a:rPr lang="en-US" sz="1400" dirty="0" smtClean="0"/>
              <a:t>CLTUs</a:t>
            </a:r>
          </a:p>
          <a:p>
            <a:pPr lvl="2"/>
            <a:r>
              <a:rPr lang="en-US" sz="1200" dirty="0" smtClean="0"/>
              <a:t>When </a:t>
            </a:r>
            <a:r>
              <a:rPr lang="en-US" sz="1200" dirty="0"/>
              <a:t>configured to support transfer frames, the FR performs: (optionally) Random Sequence </a:t>
            </a:r>
            <a:r>
              <a:rPr lang="en-US" sz="1200" dirty="0" smtClean="0"/>
              <a:t>Generation, </a:t>
            </a:r>
            <a:r>
              <a:rPr lang="en-US" sz="1200" dirty="0"/>
              <a:t>either BCH </a:t>
            </a:r>
            <a:r>
              <a:rPr lang="en-US" sz="1200" dirty="0" smtClean="0"/>
              <a:t>Encoding or LDPC Encoding, </a:t>
            </a:r>
            <a:r>
              <a:rPr lang="en-US" sz="1200" dirty="0"/>
              <a:t>CLTU </a:t>
            </a:r>
            <a:r>
              <a:rPr lang="en-US" sz="1200" dirty="0" smtClean="0"/>
              <a:t>Generation, and the PLOP</a:t>
            </a:r>
          </a:p>
          <a:p>
            <a:pPr lvl="2"/>
            <a:r>
              <a:rPr lang="en-US" sz="1200" dirty="0"/>
              <a:t>When configured to process CLTUs, the FR performs the PLOP</a:t>
            </a:r>
            <a:r>
              <a:rPr lang="en-US" sz="1200" dirty="0" smtClean="0"/>
              <a:t> </a:t>
            </a:r>
            <a:endParaRPr lang="en-US" sz="1200" dirty="0">
              <a:latin typeface="Courier New" panose="02070309020205020404" pitchFamily="49" charset="0"/>
              <a:cs typeface="Courier New" panose="02070309020205020404" pitchFamily="49" charset="0"/>
            </a:endParaRPr>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20</a:t>
            </a:fld>
            <a:endParaRPr lang="en-US"/>
          </a:p>
        </p:txBody>
      </p:sp>
      <p:sp>
        <p:nvSpPr>
          <p:cNvPr id="5" name="Title 4"/>
          <p:cNvSpPr>
            <a:spLocks noGrp="1"/>
          </p:cNvSpPr>
          <p:nvPr>
            <p:ph type="title"/>
          </p:nvPr>
        </p:nvSpPr>
        <p:spPr>
          <a:xfrm>
            <a:off x="0" y="248046"/>
            <a:ext cx="7162800" cy="611188"/>
          </a:xfrm>
        </p:spPr>
        <p:txBody>
          <a:bodyPr/>
          <a:lstStyle/>
          <a:p>
            <a:r>
              <a:rPr lang="en-US" dirty="0"/>
              <a:t>Example </a:t>
            </a:r>
            <a:r>
              <a:rPr lang="en-US" dirty="0" smtClean="0"/>
              <a:t>2: </a:t>
            </a:r>
            <a:r>
              <a:rPr lang="en-US" dirty="0"/>
              <a:t>Forward TC Synchronization and Channel Encoding </a:t>
            </a:r>
            <a:r>
              <a:rPr lang="en-US" dirty="0" smtClean="0"/>
              <a:t>FR </a:t>
            </a:r>
            <a:r>
              <a:rPr lang="en-US" dirty="0"/>
              <a:t>Set </a:t>
            </a:r>
            <a:r>
              <a:rPr lang="en-US" dirty="0" smtClean="0"/>
              <a:t>(2 </a:t>
            </a:r>
            <a:r>
              <a:rPr lang="en-US" dirty="0"/>
              <a:t>of </a:t>
            </a:r>
            <a:r>
              <a:rPr lang="en-US" dirty="0" smtClean="0"/>
              <a:t>5)</a:t>
            </a:r>
            <a:endParaRPr lang="en-US" dirty="0"/>
          </a:p>
        </p:txBody>
      </p:sp>
    </p:spTree>
    <p:extLst>
      <p:ext uri="{BB962C8B-B14F-4D97-AF65-F5344CB8AC3E}">
        <p14:creationId xmlns:p14="http://schemas.microsoft.com/office/powerpoint/2010/main" val="972188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7162800" cy="533400"/>
          </a:xfrm>
        </p:spPr>
        <p:txBody>
          <a:bodyPr>
            <a:normAutofit/>
          </a:bodyPr>
          <a:lstStyle/>
          <a:p>
            <a:r>
              <a:rPr lang="en-US" sz="1400" dirty="0"/>
              <a:t>Internal Structure of the Forward TC PLOP, Synchronization and Channel Encoding Functional Resource </a:t>
            </a:r>
            <a:endParaRPr lang="en-US" sz="14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21</a:t>
            </a:fld>
            <a:endParaRPr lang="en-US"/>
          </a:p>
        </p:txBody>
      </p:sp>
      <p:sp>
        <p:nvSpPr>
          <p:cNvPr id="5" name="Title 4"/>
          <p:cNvSpPr>
            <a:spLocks noGrp="1"/>
          </p:cNvSpPr>
          <p:nvPr>
            <p:ph type="title"/>
          </p:nvPr>
        </p:nvSpPr>
        <p:spPr/>
        <p:txBody>
          <a:bodyPr/>
          <a:lstStyle/>
          <a:p>
            <a:r>
              <a:rPr lang="en-US" dirty="0"/>
              <a:t>Example 2: Forward TC Synchronization and Channel Encoding FR </a:t>
            </a:r>
            <a:r>
              <a:rPr lang="en-US" dirty="0" smtClean="0"/>
              <a:t>Set (3 </a:t>
            </a:r>
            <a:r>
              <a:rPr lang="en-US" dirty="0"/>
              <a:t>of </a:t>
            </a:r>
            <a:r>
              <a:rPr lang="en-US" dirty="0" smtClean="0"/>
              <a:t>5)</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2209800" y="1905000"/>
            <a:ext cx="4648200" cy="4419599"/>
          </a:xfrm>
          <a:prstGeom prst="rect">
            <a:avLst/>
          </a:prstGeom>
        </p:spPr>
      </p:pic>
    </p:spTree>
    <p:extLst>
      <p:ext uri="{BB962C8B-B14F-4D97-AF65-F5344CB8AC3E}">
        <p14:creationId xmlns:p14="http://schemas.microsoft.com/office/powerpoint/2010/main" val="2786008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449387"/>
            <a:ext cx="8229600" cy="4541838"/>
          </a:xfrm>
        </p:spPr>
        <p:txBody>
          <a:bodyPr>
            <a:normAutofit/>
          </a:bodyPr>
          <a:lstStyle/>
          <a:p>
            <a:r>
              <a:rPr lang="en-US" sz="1900" dirty="0"/>
              <a:t>Regulation of the resource status by bit lock and RF availability status of the forward space </a:t>
            </a:r>
            <a:r>
              <a:rPr lang="en-US" sz="1900" dirty="0" smtClean="0"/>
              <a:t>link (3.3.1.1.1)</a:t>
            </a:r>
          </a:p>
          <a:p>
            <a:pPr lvl="1"/>
            <a:r>
              <a:rPr lang="en-US" sz="1700" dirty="0" smtClean="0"/>
              <a:t>Specifies dependency of the resource status of the FR on the </a:t>
            </a:r>
            <a:r>
              <a:rPr lang="en-US" sz="1700" dirty="0" smtClean="0">
                <a:latin typeface="Courier New" panose="02070309020205020404" pitchFamily="49" charset="0"/>
                <a:cs typeface="Courier New" panose="02070309020205020404" pitchFamily="49" charset="0"/>
              </a:rPr>
              <a:t>No Bit Lock </a:t>
            </a:r>
            <a:r>
              <a:rPr lang="en-US" sz="1700" dirty="0" smtClean="0"/>
              <a:t>and </a:t>
            </a:r>
            <a:r>
              <a:rPr lang="en-US" sz="1700" dirty="0" smtClean="0">
                <a:latin typeface="Courier New" panose="02070309020205020404" pitchFamily="49" charset="0"/>
                <a:cs typeface="Courier New" panose="02070309020205020404" pitchFamily="49" charset="0"/>
              </a:rPr>
              <a:t>No RF Available </a:t>
            </a:r>
            <a:r>
              <a:rPr lang="en-US" sz="1700" dirty="0" smtClean="0"/>
              <a:t>flags in incoming CLCWs</a:t>
            </a:r>
          </a:p>
          <a:p>
            <a:r>
              <a:rPr lang="en-US" sz="1900" dirty="0"/>
              <a:t>Relationships with external Functional Resource </a:t>
            </a:r>
            <a:r>
              <a:rPr lang="en-US" sz="1900" dirty="0" smtClean="0"/>
              <a:t>Sets (3.3.1.1.2)</a:t>
            </a:r>
          </a:p>
          <a:p>
            <a:pPr lvl="1"/>
            <a:r>
              <a:rPr lang="en-US" sz="1700" dirty="0"/>
              <a:t>The Forward TC PLOP, Synchronization and Channel Encoding FR accesses the Forward Physical Channel Symbols </a:t>
            </a:r>
            <a:r>
              <a:rPr lang="en-US" sz="1700" dirty="0" smtClean="0"/>
              <a:t>SAP</a:t>
            </a:r>
          </a:p>
          <a:p>
            <a:pPr lvl="1"/>
            <a:r>
              <a:rPr lang="en-US" sz="1700" dirty="0"/>
              <a:t>The Forward TC PLOP, Synchronization and Channel Encoding FR has a Forward All Frames SAP that can be accessed by a single </a:t>
            </a:r>
            <a:r>
              <a:rPr lang="en-US" sz="1700" dirty="0" err="1" smtClean="0"/>
              <a:t>Accessor</a:t>
            </a:r>
            <a:endParaRPr lang="en-US" sz="1700" dirty="0" smtClean="0"/>
          </a:p>
          <a:p>
            <a:pPr lvl="1"/>
            <a:r>
              <a:rPr lang="en-US" sz="1700" dirty="0"/>
              <a:t>The Forward TC PLOP, Synchronization and Channel Encoding FR has a CLTU SAP that can be accessed by a single </a:t>
            </a:r>
            <a:r>
              <a:rPr lang="en-US" sz="1700" dirty="0" err="1" smtClean="0"/>
              <a:t>Accessor</a:t>
            </a:r>
            <a:endParaRPr lang="en-US" sz="1700" dirty="0" smtClean="0"/>
          </a:p>
          <a:p>
            <a:pPr lvl="1"/>
            <a:r>
              <a:rPr lang="en-US" sz="1700" dirty="0"/>
              <a:t>The Forward TC PLOP, Synchronization and Channel Encoding FR requires a CLCW ancillary interface when the resource status of the FR instance is configured to be regulated by the </a:t>
            </a:r>
            <a:r>
              <a:rPr lang="en-US" sz="1700" dirty="0">
                <a:latin typeface="Courier New" panose="02070309020205020404" pitchFamily="49" charset="0"/>
                <a:cs typeface="Courier New" panose="02070309020205020404" pitchFamily="49" charset="0"/>
              </a:rPr>
              <a:t>No Bit Lock </a:t>
            </a:r>
            <a:r>
              <a:rPr lang="en-US" sz="1700" dirty="0"/>
              <a:t>and/or </a:t>
            </a:r>
            <a:r>
              <a:rPr lang="en-US" sz="1600" dirty="0"/>
              <a:t>No RF Available</a:t>
            </a:r>
            <a:r>
              <a:rPr lang="en-US" sz="1700" dirty="0"/>
              <a:t> flags of the CLCW</a:t>
            </a:r>
            <a:endParaRPr lang="en-US" sz="17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22</a:t>
            </a:fld>
            <a:endParaRPr lang="en-US"/>
          </a:p>
        </p:txBody>
      </p:sp>
      <p:sp>
        <p:nvSpPr>
          <p:cNvPr id="5" name="Title 4"/>
          <p:cNvSpPr>
            <a:spLocks noGrp="1"/>
          </p:cNvSpPr>
          <p:nvPr>
            <p:ph type="title"/>
          </p:nvPr>
        </p:nvSpPr>
        <p:spPr/>
        <p:txBody>
          <a:bodyPr/>
          <a:lstStyle/>
          <a:p>
            <a:r>
              <a:rPr lang="en-US" dirty="0"/>
              <a:t>Example 2: Forward TC Synchronization and Channel Encoding FR </a:t>
            </a:r>
            <a:r>
              <a:rPr lang="en-US" dirty="0" smtClean="0"/>
              <a:t>Set (4 </a:t>
            </a:r>
            <a:r>
              <a:rPr lang="en-US" dirty="0"/>
              <a:t>of </a:t>
            </a:r>
            <a:r>
              <a:rPr lang="en-US" dirty="0" smtClean="0"/>
              <a:t>5)</a:t>
            </a:r>
            <a:endParaRPr lang="en-US" dirty="0"/>
          </a:p>
        </p:txBody>
      </p:sp>
    </p:spTree>
    <p:extLst>
      <p:ext uri="{BB962C8B-B14F-4D97-AF65-F5344CB8AC3E}">
        <p14:creationId xmlns:p14="http://schemas.microsoft.com/office/powerpoint/2010/main" val="1407300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0"/>
            <a:ext cx="8229600" cy="5029200"/>
          </a:xfrm>
        </p:spPr>
        <p:txBody>
          <a:bodyPr>
            <a:noAutofit/>
          </a:bodyPr>
          <a:lstStyle/>
          <a:p>
            <a:r>
              <a:rPr lang="en-US" sz="2000" dirty="0"/>
              <a:t>Configuration </a:t>
            </a:r>
            <a:r>
              <a:rPr lang="en-US" sz="2000" dirty="0" smtClean="0"/>
              <a:t>parameters (3.3.1.1.3)</a:t>
            </a:r>
          </a:p>
          <a:p>
            <a:pPr lvl="1"/>
            <a:r>
              <a:rPr lang="en-US" sz="1800" dirty="0" smtClean="0"/>
              <a:t>Also includes proposed new </a:t>
            </a:r>
            <a:r>
              <a:rPr lang="en-US" sz="1800" dirty="0" err="1">
                <a:latin typeface="Courier New" panose="02070309020205020404" pitchFamily="49" charset="0"/>
                <a:cs typeface="Courier New" panose="02070309020205020404" pitchFamily="49" charset="0"/>
              </a:rPr>
              <a:t>fwdTcSyncInputMode</a:t>
            </a:r>
            <a:r>
              <a:rPr lang="en-US" sz="1800" dirty="0" smtClean="0"/>
              <a:t> parameter and modifications of definitions of some existing parameters</a:t>
            </a:r>
          </a:p>
          <a:p>
            <a:pPr lvl="2"/>
            <a:r>
              <a:rPr lang="en-US" sz="1600" dirty="0" smtClean="0"/>
              <a:t>If accepted, these additions/changes would be included in the SANA FR Registry and removed from future versions of the Tech Note</a:t>
            </a:r>
          </a:p>
          <a:p>
            <a:r>
              <a:rPr lang="en-US" sz="2000" dirty="0" smtClean="0"/>
              <a:t>Read-only parameters (3.3.1.1.4)</a:t>
            </a:r>
          </a:p>
          <a:p>
            <a:r>
              <a:rPr lang="en-US" sz="2000" dirty="0" smtClean="0"/>
              <a:t>Notification events (3.3.1.1.5)</a:t>
            </a:r>
          </a:p>
          <a:p>
            <a:pPr lvl="1"/>
            <a:r>
              <a:rPr lang="en-US" sz="1800" dirty="0"/>
              <a:t>‘data unit processing complete’ </a:t>
            </a:r>
            <a:r>
              <a:rPr lang="en-US" sz="1800" dirty="0" smtClean="0"/>
              <a:t>event (3.3.1.1.5.1)</a:t>
            </a:r>
          </a:p>
          <a:p>
            <a:pPr lvl="2"/>
            <a:r>
              <a:rPr lang="en-US" sz="1600" dirty="0" smtClean="0"/>
              <a:t>Specifies required behavior to emit an ‘data unit processing complete’ event notification for each radiated transfer frame</a:t>
            </a:r>
          </a:p>
          <a:p>
            <a:pPr lvl="2"/>
            <a:r>
              <a:rPr lang="en-US" sz="1600" dirty="0" smtClean="0"/>
              <a:t>Cites the Forward Frame CSTS as the source of the requirement</a:t>
            </a:r>
          </a:p>
          <a:p>
            <a:r>
              <a:rPr lang="en-US" sz="2000" dirty="0" smtClean="0"/>
              <a:t>Directives (3.3.1.1.6)</a:t>
            </a:r>
          </a:p>
          <a:p>
            <a:pPr lvl="1"/>
            <a:r>
              <a:rPr lang="en-US" sz="1800" dirty="0"/>
              <a:t>Directives required by other </a:t>
            </a:r>
            <a:r>
              <a:rPr lang="en-US" sz="1800" dirty="0" smtClean="0"/>
              <a:t>functions (3.3.1.1.6.1)</a:t>
            </a:r>
          </a:p>
          <a:p>
            <a:pPr lvl="1"/>
            <a:r>
              <a:rPr lang="en-US" sz="1800" dirty="0"/>
              <a:t>‘discard all data units’ </a:t>
            </a:r>
            <a:r>
              <a:rPr lang="en-US" sz="1800" dirty="0" smtClean="0"/>
              <a:t>directive (3.3.1.1.6.2)</a:t>
            </a:r>
          </a:p>
          <a:p>
            <a:pPr lvl="2"/>
            <a:r>
              <a:rPr lang="en-US" sz="1600" dirty="0" smtClean="0"/>
              <a:t>Specifies required behavior to discard data units when directed to do so</a:t>
            </a:r>
          </a:p>
          <a:p>
            <a:pPr lvl="2"/>
            <a:r>
              <a:rPr lang="en-US" sz="1600" dirty="0"/>
              <a:t>Cites the Forward Frame CSTS as the source of the </a:t>
            </a:r>
            <a:r>
              <a:rPr lang="en-US" sz="1600" dirty="0" smtClean="0"/>
              <a:t>requirement</a:t>
            </a:r>
          </a:p>
          <a:p>
            <a:pPr lvl="1"/>
            <a:endParaRPr lang="en-US" sz="18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23</a:t>
            </a:fld>
            <a:endParaRPr lang="en-US"/>
          </a:p>
        </p:txBody>
      </p:sp>
      <p:sp>
        <p:nvSpPr>
          <p:cNvPr id="5" name="Title 4"/>
          <p:cNvSpPr>
            <a:spLocks noGrp="1"/>
          </p:cNvSpPr>
          <p:nvPr>
            <p:ph type="title"/>
          </p:nvPr>
        </p:nvSpPr>
        <p:spPr/>
        <p:txBody>
          <a:bodyPr/>
          <a:lstStyle/>
          <a:p>
            <a:r>
              <a:rPr lang="en-US" dirty="0"/>
              <a:t>Example 2: Forward TC Synchronization and Channel Encoding FR </a:t>
            </a:r>
            <a:r>
              <a:rPr lang="en-US" dirty="0" smtClean="0"/>
              <a:t>Set (5 </a:t>
            </a:r>
            <a:r>
              <a:rPr lang="en-US" dirty="0"/>
              <a:t>of </a:t>
            </a:r>
            <a:r>
              <a:rPr lang="en-US" dirty="0" smtClean="0"/>
              <a:t>5)</a:t>
            </a:r>
            <a:endParaRPr lang="en-US" dirty="0"/>
          </a:p>
        </p:txBody>
      </p:sp>
    </p:spTree>
    <p:extLst>
      <p:ext uri="{BB962C8B-B14F-4D97-AF65-F5344CB8AC3E}">
        <p14:creationId xmlns:p14="http://schemas.microsoft.com/office/powerpoint/2010/main" val="1207067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5105400"/>
          </a:xfrm>
        </p:spPr>
        <p:txBody>
          <a:bodyPr>
            <a:noAutofit/>
          </a:bodyPr>
          <a:lstStyle/>
          <a:p>
            <a:r>
              <a:rPr lang="en-US" sz="1800" dirty="0" smtClean="0"/>
              <a:t>Population/confirmation of FR parameters (especially configuration parameters), events, and directives</a:t>
            </a:r>
          </a:p>
          <a:p>
            <a:pPr lvl="1"/>
            <a:r>
              <a:rPr lang="en-US" sz="1600" dirty="0" smtClean="0"/>
              <a:t>CSTSWG has an initial “</a:t>
            </a:r>
            <a:r>
              <a:rPr lang="en-US" sz="1600" dirty="0" err="1" smtClean="0"/>
              <a:t>actionee</a:t>
            </a:r>
            <a:r>
              <a:rPr lang="en-US" sz="1600" dirty="0" smtClean="0"/>
              <a:t> list” for developing and reviewing the P/E/Ds for the highest-priority FRs, but no firm schedule for doing so</a:t>
            </a:r>
          </a:p>
          <a:p>
            <a:pPr lvl="1"/>
            <a:r>
              <a:rPr lang="en-US" sz="1600" dirty="0" smtClean="0"/>
              <a:t>Resources to pursue this are spread thin</a:t>
            </a:r>
          </a:p>
          <a:p>
            <a:r>
              <a:rPr lang="en-US" sz="1800" dirty="0" smtClean="0"/>
              <a:t>Data Store FRs related to Terrestrial Generic File Transfer (TGFT)</a:t>
            </a:r>
          </a:p>
          <a:p>
            <a:pPr lvl="1"/>
            <a:r>
              <a:rPr lang="en-US" sz="1600" dirty="0" smtClean="0"/>
              <a:t>Relationships between file data store FRs and the Terrestrial File Transfer Service Provider FR do not accurately reflect the push-only nature of TGFT</a:t>
            </a:r>
          </a:p>
          <a:p>
            <a:pPr lvl="1"/>
            <a:r>
              <a:rPr lang="en-US" sz="1600" dirty="0" smtClean="0"/>
              <a:t>Next draft of Tech Note will address this issue: may result in addition and/or removal of some FRs</a:t>
            </a:r>
          </a:p>
          <a:p>
            <a:r>
              <a:rPr lang="en-US" sz="1800" dirty="0" smtClean="0"/>
              <a:t>General concerns about Data Sinks and Data Stores</a:t>
            </a:r>
          </a:p>
          <a:p>
            <a:pPr lvl="1"/>
            <a:r>
              <a:rPr lang="en-US" sz="1600" dirty="0" smtClean="0"/>
              <a:t>Some Data Store FRs have Data Sinks to feed them, others do not</a:t>
            </a:r>
          </a:p>
          <a:p>
            <a:pPr lvl="1"/>
            <a:r>
              <a:rPr lang="en-US" sz="1600" dirty="0" smtClean="0"/>
              <a:t>Rationale for this is not evident in current FR definitions</a:t>
            </a:r>
          </a:p>
          <a:p>
            <a:pPr lvl="1"/>
            <a:r>
              <a:rPr lang="en-US" sz="1600" dirty="0" smtClean="0"/>
              <a:t>Next draft of the Tech Note will address this issue: may result in addition and/or removal of some Data Sink FRs</a:t>
            </a:r>
          </a:p>
          <a:p>
            <a:r>
              <a:rPr lang="en-US" sz="1800" dirty="0" smtClean="0"/>
              <a:t>Monitored Data Collection FR will probably be deleted in next draft</a:t>
            </a:r>
          </a:p>
          <a:p>
            <a:r>
              <a:rPr lang="en-US" sz="1800" dirty="0" smtClean="0"/>
              <a:t>Service Control Production FR </a:t>
            </a:r>
            <a:r>
              <a:rPr lang="en-US" sz="1800" dirty="0"/>
              <a:t>will probably be deleted in next draft</a:t>
            </a:r>
          </a:p>
          <a:p>
            <a:pPr marL="0" indent="0">
              <a:buNone/>
            </a:pPr>
            <a:endParaRPr lang="en-US" sz="18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24</a:t>
            </a:fld>
            <a:endParaRPr lang="en-US"/>
          </a:p>
        </p:txBody>
      </p:sp>
      <p:sp>
        <p:nvSpPr>
          <p:cNvPr id="5" name="Title 4"/>
          <p:cNvSpPr>
            <a:spLocks noGrp="1"/>
          </p:cNvSpPr>
          <p:nvPr>
            <p:ph type="title"/>
          </p:nvPr>
        </p:nvSpPr>
        <p:spPr/>
        <p:txBody>
          <a:bodyPr/>
          <a:lstStyle/>
          <a:p>
            <a:r>
              <a:rPr lang="en-US" dirty="0" smtClean="0"/>
              <a:t>Issues/Concerns/Work to be Done</a:t>
            </a:r>
            <a:endParaRPr lang="en-US" dirty="0"/>
          </a:p>
        </p:txBody>
      </p:sp>
    </p:spTree>
    <p:extLst>
      <p:ext uri="{BB962C8B-B14F-4D97-AF65-F5344CB8AC3E}">
        <p14:creationId xmlns:p14="http://schemas.microsoft.com/office/powerpoint/2010/main" val="381289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77770"/>
            <a:ext cx="8048625" cy="5269198"/>
          </a:xfrm>
        </p:spPr>
        <p:txBody>
          <a:bodyPr>
            <a:noAutofit/>
          </a:bodyPr>
          <a:lstStyle/>
          <a:p>
            <a:r>
              <a:rPr lang="en-US" sz="1600" dirty="0" smtClean="0"/>
              <a:t>Functional Resource Reference Model</a:t>
            </a:r>
          </a:p>
          <a:p>
            <a:pPr lvl="1"/>
            <a:r>
              <a:rPr lang="en-US" sz="1400" dirty="0" smtClean="0"/>
              <a:t>Establishes the framework within which Functional Resource types are categorized</a:t>
            </a:r>
          </a:p>
          <a:p>
            <a:pPr lvl="1"/>
            <a:r>
              <a:rPr lang="en-US" sz="1400" dirty="0" smtClean="0"/>
              <a:t>Identifies all of the FR types by Functional Resource Set (including placeholders for future FR Sets &amp; FRs)</a:t>
            </a:r>
            <a:endParaRPr lang="en-US" sz="1400" dirty="0"/>
          </a:p>
          <a:p>
            <a:pPr lvl="1"/>
            <a:r>
              <a:rPr lang="en-US" sz="1400" dirty="0" smtClean="0"/>
              <a:t>Identifies the sources of definitions of the functionality of each FR type</a:t>
            </a:r>
          </a:p>
          <a:p>
            <a:pPr lvl="2"/>
            <a:r>
              <a:rPr lang="en-US" sz="1400" dirty="0" smtClean="0"/>
              <a:t>By reference to primary specifications of the FR’s functionality (e.g., CCSDS space data link protocol Blue Books)</a:t>
            </a:r>
          </a:p>
          <a:p>
            <a:pPr lvl="2"/>
            <a:r>
              <a:rPr lang="en-US" sz="1400" dirty="0" smtClean="0"/>
              <a:t>In response to requirements levied by CCSDS services that make use of the FR (FR Ref Model specifies the normative definition)</a:t>
            </a:r>
          </a:p>
          <a:p>
            <a:pPr lvl="1"/>
            <a:r>
              <a:rPr lang="en-US" sz="1400" dirty="0" smtClean="0"/>
              <a:t>Identifies the relationships among FR types</a:t>
            </a:r>
          </a:p>
          <a:p>
            <a:pPr lvl="2"/>
            <a:r>
              <a:rPr lang="en-US" sz="1400" dirty="0" smtClean="0"/>
              <a:t>Explicitly within each FR Set</a:t>
            </a:r>
          </a:p>
          <a:p>
            <a:pPr lvl="2"/>
            <a:r>
              <a:rPr lang="en-US" sz="1400" dirty="0" smtClean="0"/>
              <a:t>“Functionally” with FRs in other FR Sets</a:t>
            </a:r>
          </a:p>
          <a:p>
            <a:pPr lvl="3"/>
            <a:r>
              <a:rPr lang="en-US" sz="1200" dirty="0" smtClean="0"/>
              <a:t>Primary relationships</a:t>
            </a:r>
          </a:p>
          <a:p>
            <a:pPr lvl="3"/>
            <a:r>
              <a:rPr lang="en-US" sz="1200" dirty="0" smtClean="0"/>
              <a:t>Ancillary interfaces</a:t>
            </a:r>
          </a:p>
          <a:p>
            <a:pPr lvl="1"/>
            <a:r>
              <a:rPr lang="en-US" sz="1400" dirty="0" smtClean="0"/>
              <a:t>Points to the configuration parameters, read-only parameters, notification events, and directives (P/E/Ds) that are specified in the SANA FR Registry</a:t>
            </a:r>
          </a:p>
          <a:p>
            <a:pPr lvl="2"/>
            <a:r>
              <a:rPr lang="en-US" sz="1200" dirty="0" smtClean="0"/>
              <a:t>References are in terms of classifiers – the string-name tags that are assigned to the Object Identifiers that are assigned to the P/E/Ds in the SANA Registry (</a:t>
            </a:r>
            <a:r>
              <a:rPr lang="en-US" sz="1200" dirty="0"/>
              <a:t>the normative repository for the P/E/D </a:t>
            </a:r>
            <a:r>
              <a:rPr lang="en-US" sz="1200" dirty="0" smtClean="0"/>
              <a:t>definitions)</a:t>
            </a:r>
          </a:p>
          <a:p>
            <a:pPr lvl="2"/>
            <a:r>
              <a:rPr lang="en-US" sz="1200" dirty="0" smtClean="0"/>
              <a:t>FR Ref Model may contain temporary “working” commentary on existing SANA Registry P/E/D identifications/definitions</a:t>
            </a:r>
          </a:p>
          <a:p>
            <a:pPr lvl="2"/>
            <a:r>
              <a:rPr lang="en-US" sz="1200" dirty="0" smtClean="0"/>
              <a:t>FR Ref Model may contain temporary P/E/D identifications/definitions in preparation for inclusion in the SANA Registry </a:t>
            </a:r>
            <a:endParaRPr lang="en-US" sz="12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25</a:t>
            </a:fld>
            <a:endParaRPr lang="en-US"/>
          </a:p>
        </p:txBody>
      </p:sp>
      <p:sp>
        <p:nvSpPr>
          <p:cNvPr id="5" name="Title 4"/>
          <p:cNvSpPr>
            <a:spLocks noGrp="1"/>
          </p:cNvSpPr>
          <p:nvPr>
            <p:ph type="title"/>
          </p:nvPr>
        </p:nvSpPr>
        <p:spPr>
          <a:xfrm>
            <a:off x="0" y="260350"/>
            <a:ext cx="7543800" cy="611188"/>
          </a:xfrm>
        </p:spPr>
        <p:txBody>
          <a:bodyPr/>
          <a:lstStyle/>
          <a:p>
            <a:r>
              <a:rPr lang="en-US" sz="2000" dirty="0"/>
              <a:t>Relationships among FR </a:t>
            </a:r>
            <a:r>
              <a:rPr lang="en-US" sz="2000" dirty="0" smtClean="0"/>
              <a:t>Ref </a:t>
            </a:r>
            <a:r>
              <a:rPr lang="en-US" sz="2000" dirty="0"/>
              <a:t>Model Tech Note, FR Editing Tool, SANA FR Registry, and other CSSA “products</a:t>
            </a:r>
            <a:r>
              <a:rPr lang="en-US" sz="2000" dirty="0" smtClean="0"/>
              <a:t>” (1 of 4)</a:t>
            </a:r>
            <a:endParaRPr lang="en-US" sz="2000" dirty="0"/>
          </a:p>
        </p:txBody>
      </p:sp>
    </p:spTree>
    <p:extLst>
      <p:ext uri="{BB962C8B-B14F-4D97-AF65-F5344CB8AC3E}">
        <p14:creationId xmlns:p14="http://schemas.microsoft.com/office/powerpoint/2010/main" val="3075517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7069" y="1197814"/>
            <a:ext cx="8229600" cy="4191000"/>
          </a:xfrm>
        </p:spPr>
        <p:txBody>
          <a:bodyPr>
            <a:normAutofit lnSpcReduction="10000"/>
          </a:bodyPr>
          <a:lstStyle/>
          <a:p>
            <a:r>
              <a:rPr lang="en-US" sz="1800" dirty="0" smtClean="0"/>
              <a:t>SANA FR Registry</a:t>
            </a:r>
          </a:p>
          <a:p>
            <a:pPr lvl="1"/>
            <a:r>
              <a:rPr lang="en-US" sz="1600" dirty="0" smtClean="0"/>
              <a:t>Normative source for Object Identifier (OID) and classifier assignments* of the Functional Resource Types for CCSDS-standard Functional Resources registered under the </a:t>
            </a:r>
            <a:r>
              <a:rPr lang="en-US" sz="1600" dirty="0" smtClean="0">
                <a:latin typeface="Courier New" panose="02070309020205020404" pitchFamily="49" charset="0"/>
                <a:cs typeface="Courier New" panose="02070309020205020404" pitchFamily="49" charset="0"/>
              </a:rPr>
              <a:t>crossSupportFunctionalities</a:t>
            </a:r>
            <a:r>
              <a:rPr lang="en-US" sz="1600" dirty="0" smtClean="0"/>
              <a:t> subtree</a:t>
            </a:r>
          </a:p>
          <a:p>
            <a:pPr lvl="2"/>
            <a:r>
              <a:rPr lang="en-US" sz="1600" dirty="0" smtClean="0">
                <a:latin typeface="Courier New" panose="02070309020205020404" pitchFamily="49" charset="0"/>
                <a:cs typeface="Courier New" panose="02070309020205020404" pitchFamily="49" charset="0"/>
              </a:rPr>
              <a:t>CCSDS-CSS-CROSS-SUPPORT_FUNCTIONALITIES</a:t>
            </a:r>
            <a:r>
              <a:rPr lang="en-US" sz="1600" dirty="0">
                <a:latin typeface="Courier New" panose="02070309020205020404" pitchFamily="49" charset="0"/>
                <a:cs typeface="Courier New" panose="02070309020205020404" pitchFamily="49" charset="0"/>
              </a:rPr>
              <a:t/>
            </a:r>
            <a:br>
              <a:rPr lang="en-US" sz="1600" dirty="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a:t>
            </a:r>
            <a:r>
              <a:rPr lang="en-US" sz="1600" dirty="0" err="1" smtClean="0">
                <a:latin typeface="Courier New" panose="02070309020205020404" pitchFamily="49" charset="0"/>
                <a:cs typeface="Courier New" panose="02070309020205020404" pitchFamily="49" charset="0"/>
              </a:rPr>
              <a:t>iso</a:t>
            </a:r>
            <a:r>
              <a:rPr lang="en-US" sz="1600" dirty="0" smtClean="0">
                <a:latin typeface="Courier New" panose="02070309020205020404" pitchFamily="49" charset="0"/>
                <a:cs typeface="Courier New" panose="02070309020205020404" pitchFamily="49" charset="0"/>
              </a:rPr>
              <a:t>(1</a:t>
            </a:r>
            <a:r>
              <a:rPr lang="en-US" sz="1600" dirty="0">
                <a:latin typeface="Courier New" panose="02070309020205020404" pitchFamily="49" charset="0"/>
                <a:cs typeface="Courier New" panose="02070309020205020404" pitchFamily="49" charset="0"/>
              </a:rPr>
              <a:t>) identified-organization(3) </a:t>
            </a:r>
            <a:r>
              <a:rPr lang="en-US" sz="1600" dirty="0" smtClean="0">
                <a:latin typeface="Courier New" panose="02070309020205020404" pitchFamily="49" charset="0"/>
                <a:cs typeface="Courier New" panose="02070309020205020404" pitchFamily="49" charset="0"/>
              </a:rPr>
              <a:t/>
            </a:r>
            <a:br>
              <a:rPr lang="en-US" sz="1600" dirty="0" smtClean="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standards-producing-organization(112)  ccsds(4</a:t>
            </a:r>
            <a:r>
              <a:rPr lang="en-US" sz="1600" dirty="0">
                <a:latin typeface="Courier New" panose="02070309020205020404" pitchFamily="49" charset="0"/>
                <a:cs typeface="Courier New" panose="02070309020205020404" pitchFamily="49" charset="0"/>
              </a:rPr>
              <a:t>) css(4) </a:t>
            </a:r>
            <a:r>
              <a:rPr lang="en-US" sz="1600" dirty="0" smtClean="0">
                <a:latin typeface="Courier New" panose="02070309020205020404" pitchFamily="49" charset="0"/>
                <a:cs typeface="Courier New" panose="02070309020205020404" pitchFamily="49" charset="0"/>
              </a:rPr>
              <a:t/>
            </a:r>
            <a:br>
              <a:rPr lang="en-US" sz="1600" dirty="0" smtClean="0">
                <a:latin typeface="Courier New" panose="02070309020205020404" pitchFamily="49" charset="0"/>
                <a:cs typeface="Courier New" panose="02070309020205020404" pitchFamily="49" charset="0"/>
              </a:rPr>
            </a:br>
            <a:r>
              <a:rPr lang="en-US" sz="1600" dirty="0" smtClean="0">
                <a:latin typeface="Courier New" panose="02070309020205020404" pitchFamily="49" charset="0"/>
                <a:cs typeface="Courier New" panose="02070309020205020404" pitchFamily="49" charset="0"/>
              </a:rPr>
              <a:t>crossSupportResources(2) crossSupportFunctionalities}</a:t>
            </a:r>
          </a:p>
          <a:p>
            <a:pPr lvl="1"/>
            <a:r>
              <a:rPr lang="en-US" sz="1600" dirty="0" smtClean="0"/>
              <a:t>Normative source for the OID and classifier assignments*, definitions, data types, and engineering units for the P/E/Ds of the </a:t>
            </a:r>
            <a:r>
              <a:rPr lang="en-US" sz="1600" dirty="0"/>
              <a:t>CCSDS-standard Functional </a:t>
            </a:r>
            <a:r>
              <a:rPr lang="en-US" sz="1600" dirty="0" smtClean="0"/>
              <a:t>Resources</a:t>
            </a:r>
          </a:p>
          <a:p>
            <a:r>
              <a:rPr lang="en-US" sz="1800" dirty="0" smtClean="0"/>
              <a:t>Functional Resource Editor</a:t>
            </a:r>
          </a:p>
          <a:p>
            <a:pPr lvl="1"/>
            <a:r>
              <a:rPr lang="en-US" sz="1600" dirty="0" smtClean="0"/>
              <a:t>Tool used to build an XML document that contains the information contained in the SANA FR Registry</a:t>
            </a:r>
          </a:p>
          <a:p>
            <a:pPr lvl="1"/>
            <a:r>
              <a:rPr lang="en-US" sz="1600" dirty="0" smtClean="0"/>
              <a:t>Draft versions of the XML document can be expanded and edited</a:t>
            </a:r>
          </a:p>
          <a:p>
            <a:pPr lvl="1"/>
            <a:r>
              <a:rPr lang="en-US" sz="1600" dirty="0" smtClean="0"/>
              <a:t>Approved versions of the XML document are uploaded to the SANA Registry</a:t>
            </a:r>
            <a:endParaRPr lang="en-US" sz="16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26</a:t>
            </a:fld>
            <a:endParaRPr lang="en-US"/>
          </a:p>
        </p:txBody>
      </p:sp>
      <p:sp>
        <p:nvSpPr>
          <p:cNvPr id="6" name="Title 4"/>
          <p:cNvSpPr>
            <a:spLocks noGrp="1"/>
          </p:cNvSpPr>
          <p:nvPr>
            <p:ph type="title"/>
          </p:nvPr>
        </p:nvSpPr>
        <p:spPr>
          <a:xfrm>
            <a:off x="0" y="260350"/>
            <a:ext cx="7543800" cy="611188"/>
          </a:xfrm>
        </p:spPr>
        <p:txBody>
          <a:bodyPr/>
          <a:lstStyle/>
          <a:p>
            <a:r>
              <a:rPr lang="en-US" sz="2000" dirty="0"/>
              <a:t>Relationships among FR </a:t>
            </a:r>
            <a:r>
              <a:rPr lang="en-US" sz="2000" dirty="0" smtClean="0"/>
              <a:t>Ref </a:t>
            </a:r>
            <a:r>
              <a:rPr lang="en-US" sz="2000" dirty="0"/>
              <a:t>Model Tech Note, FR Editing Tool, SANA FR Registry, and other CSSA “products</a:t>
            </a:r>
            <a:r>
              <a:rPr lang="en-US" sz="2000" dirty="0" smtClean="0"/>
              <a:t>” (2 of 4)</a:t>
            </a:r>
            <a:endParaRPr lang="en-US" sz="2000" dirty="0"/>
          </a:p>
        </p:txBody>
      </p:sp>
      <p:sp>
        <p:nvSpPr>
          <p:cNvPr id="7" name="TextBox 6"/>
          <p:cNvSpPr txBox="1"/>
          <p:nvPr/>
        </p:nvSpPr>
        <p:spPr>
          <a:xfrm>
            <a:off x="709862" y="5479179"/>
            <a:ext cx="7367338" cy="923330"/>
          </a:xfrm>
          <a:prstGeom prst="rect">
            <a:avLst/>
          </a:prstGeom>
          <a:noFill/>
        </p:spPr>
        <p:txBody>
          <a:bodyPr wrap="none" rtlCol="0">
            <a:spAutoFit/>
          </a:bodyPr>
          <a:lstStyle/>
          <a:p>
            <a:r>
              <a:rPr lang="en-US" dirty="0" smtClean="0"/>
              <a:t>*For CSTSes, the classifiers for the FR Types and P/E/Ds are defined by the </a:t>
            </a:r>
          </a:p>
          <a:p>
            <a:r>
              <a:rPr lang="en-US" dirty="0"/>
              <a:t> </a:t>
            </a:r>
            <a:r>
              <a:rPr lang="en-US" dirty="0" smtClean="0"/>
              <a:t> Recommended Standards for those services, with OID assignment deferred </a:t>
            </a:r>
          </a:p>
          <a:p>
            <a:r>
              <a:rPr lang="en-US" dirty="0"/>
              <a:t> </a:t>
            </a:r>
            <a:r>
              <a:rPr lang="en-US" dirty="0" smtClean="0"/>
              <a:t> to the SANA FR Registry</a:t>
            </a:r>
            <a:endParaRPr lang="en-US" dirty="0"/>
          </a:p>
        </p:txBody>
      </p:sp>
    </p:spTree>
    <p:extLst>
      <p:ext uri="{BB962C8B-B14F-4D97-AF65-F5344CB8AC3E}">
        <p14:creationId xmlns:p14="http://schemas.microsoft.com/office/powerpoint/2010/main" val="4042435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126791"/>
            <a:ext cx="8229600" cy="5334000"/>
          </a:xfrm>
        </p:spPr>
        <p:txBody>
          <a:bodyPr>
            <a:noAutofit/>
          </a:bodyPr>
          <a:lstStyle/>
          <a:p>
            <a:r>
              <a:rPr lang="en-US" sz="2000" dirty="0" smtClean="0"/>
              <a:t>Service Agreements (SM)</a:t>
            </a:r>
          </a:p>
          <a:p>
            <a:pPr lvl="1"/>
            <a:r>
              <a:rPr lang="en-US" sz="1800" dirty="0" smtClean="0"/>
              <a:t>Service Agreements put bounds on possible sets or ranges of FR configuration parameters</a:t>
            </a:r>
          </a:p>
          <a:p>
            <a:r>
              <a:rPr lang="en-US" sz="2000" dirty="0" smtClean="0"/>
              <a:t>Configuration Profiles (SM)</a:t>
            </a:r>
          </a:p>
          <a:p>
            <a:pPr lvl="1"/>
            <a:r>
              <a:rPr lang="en-US" sz="1800" dirty="0" smtClean="0"/>
              <a:t>Configuration Profiles are defined as collections of Functional Resource instances with set initial values for the FR configuration parameters</a:t>
            </a:r>
          </a:p>
          <a:p>
            <a:r>
              <a:rPr lang="en-US" sz="2000" dirty="0" smtClean="0"/>
              <a:t>Event Sequences</a:t>
            </a:r>
          </a:p>
          <a:p>
            <a:pPr lvl="1"/>
            <a:r>
              <a:rPr lang="en-US" sz="1800" dirty="0" smtClean="0"/>
              <a:t>Varies FR configuration parameter values over time or due to occurrence of events </a:t>
            </a:r>
            <a:r>
              <a:rPr lang="en-US" sz="1800" dirty="0"/>
              <a:t>(direct use of FR information)</a:t>
            </a:r>
          </a:p>
          <a:p>
            <a:r>
              <a:rPr lang="en-US" sz="2000" dirty="0" smtClean="0"/>
              <a:t>Service Management Utilization Request Format (SMURF) – Service Package Request</a:t>
            </a:r>
          </a:p>
          <a:p>
            <a:pPr lvl="1"/>
            <a:r>
              <a:rPr lang="en-US" sz="1800" dirty="0" smtClean="0"/>
              <a:t>References Configuration Profiles (indirect use of FR information)</a:t>
            </a:r>
          </a:p>
          <a:p>
            <a:pPr lvl="1"/>
            <a:r>
              <a:rPr lang="en-US" sz="1800" dirty="0" smtClean="0"/>
              <a:t>Re-specifies values of FR configuration parameters in the referenced Configuration Profiles (direct use of FR information)</a:t>
            </a:r>
          </a:p>
          <a:p>
            <a:r>
              <a:rPr lang="en-US" sz="2000" dirty="0" smtClean="0"/>
              <a:t>Simple Schedule (SM)</a:t>
            </a:r>
          </a:p>
          <a:p>
            <a:pPr lvl="1"/>
            <a:r>
              <a:rPr lang="en-US" sz="1800" dirty="0" smtClean="0"/>
              <a:t>References Configuration Profiles </a:t>
            </a:r>
            <a:r>
              <a:rPr lang="en-US" sz="1800" dirty="0"/>
              <a:t>(indirect use of FR information</a:t>
            </a:r>
            <a:r>
              <a:rPr lang="en-US" sz="1800" dirty="0" smtClean="0"/>
              <a:t>)</a:t>
            </a:r>
          </a:p>
          <a:p>
            <a:pPr lvl="1"/>
            <a:endParaRPr lang="en-US" sz="20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27</a:t>
            </a:fld>
            <a:endParaRPr lang="en-US"/>
          </a:p>
        </p:txBody>
      </p:sp>
      <p:sp>
        <p:nvSpPr>
          <p:cNvPr id="6" name="Title 4"/>
          <p:cNvSpPr>
            <a:spLocks noGrp="1"/>
          </p:cNvSpPr>
          <p:nvPr>
            <p:ph type="title"/>
          </p:nvPr>
        </p:nvSpPr>
        <p:spPr>
          <a:xfrm>
            <a:off x="0" y="260350"/>
            <a:ext cx="7543800" cy="611188"/>
          </a:xfrm>
        </p:spPr>
        <p:txBody>
          <a:bodyPr/>
          <a:lstStyle/>
          <a:p>
            <a:r>
              <a:rPr lang="en-US" sz="2000" dirty="0"/>
              <a:t>Relationships among FR </a:t>
            </a:r>
            <a:r>
              <a:rPr lang="en-US" sz="2000" dirty="0" smtClean="0"/>
              <a:t>Ref </a:t>
            </a:r>
            <a:r>
              <a:rPr lang="en-US" sz="2000" dirty="0"/>
              <a:t>Model Tech Note, FR Editing Tool, SANA FR Registry, and other CSSA “products</a:t>
            </a:r>
            <a:r>
              <a:rPr lang="en-US" sz="2000" dirty="0" smtClean="0"/>
              <a:t>” (3 of 4)</a:t>
            </a:r>
            <a:endParaRPr lang="en-US" sz="2000" dirty="0"/>
          </a:p>
        </p:txBody>
      </p:sp>
    </p:spTree>
    <p:extLst>
      <p:ext uri="{BB962C8B-B14F-4D97-AF65-F5344CB8AC3E}">
        <p14:creationId xmlns:p14="http://schemas.microsoft.com/office/powerpoint/2010/main" val="4150219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28</a:t>
            </a:fld>
            <a:endParaRPr lang="en-US"/>
          </a:p>
        </p:txBody>
      </p:sp>
      <p:sp>
        <p:nvSpPr>
          <p:cNvPr id="6" name="Content Placeholder 1"/>
          <p:cNvSpPr>
            <a:spLocks noGrp="1"/>
          </p:cNvSpPr>
          <p:nvPr>
            <p:ph idx="1"/>
          </p:nvPr>
        </p:nvSpPr>
        <p:spPr>
          <a:xfrm>
            <a:off x="419100" y="1126791"/>
            <a:ext cx="8229600" cy="5334000"/>
          </a:xfrm>
        </p:spPr>
        <p:txBody>
          <a:bodyPr>
            <a:noAutofit/>
          </a:bodyPr>
          <a:lstStyle/>
          <a:p>
            <a:r>
              <a:rPr lang="en-US" sz="2000" dirty="0" smtClean="0"/>
              <a:t>Service Package Result (SM)</a:t>
            </a:r>
          </a:p>
          <a:p>
            <a:pPr lvl="1"/>
            <a:r>
              <a:rPr lang="en-US" sz="1800" dirty="0" smtClean="0"/>
              <a:t>References Configuration Profiles only in terse mode </a:t>
            </a:r>
            <a:r>
              <a:rPr lang="en-US" sz="1800" dirty="0"/>
              <a:t>(indirect use of FR information)</a:t>
            </a:r>
          </a:p>
          <a:p>
            <a:pPr lvl="1"/>
            <a:r>
              <a:rPr lang="en-US" sz="1800" dirty="0" smtClean="0"/>
              <a:t>Includes as-scheduled contents of Configuration Profiles in verbose mode </a:t>
            </a:r>
            <a:r>
              <a:rPr lang="en-US" sz="1800" dirty="0"/>
              <a:t>(direct use of FR information</a:t>
            </a:r>
            <a:r>
              <a:rPr lang="en-US" sz="1800" dirty="0" smtClean="0"/>
              <a:t>)</a:t>
            </a:r>
          </a:p>
          <a:p>
            <a:r>
              <a:rPr lang="en-US" sz="2000" dirty="0" smtClean="0"/>
              <a:t>Monitored Data CSTS (CSTS)</a:t>
            </a:r>
          </a:p>
          <a:p>
            <a:pPr lvl="1"/>
            <a:r>
              <a:rPr lang="en-US" sz="1800" dirty="0" smtClean="0"/>
              <a:t>Subscribes to reporting of current parameter values and notification events of FR instances (</a:t>
            </a:r>
            <a:r>
              <a:rPr lang="en-US" sz="1800" dirty="0"/>
              <a:t>direct use of FR information</a:t>
            </a:r>
            <a:r>
              <a:rPr lang="en-US" sz="1800" dirty="0" smtClean="0"/>
              <a:t>)</a:t>
            </a:r>
          </a:p>
          <a:p>
            <a:r>
              <a:rPr lang="en-US" sz="2000" dirty="0" smtClean="0"/>
              <a:t>Service Control CSTS </a:t>
            </a:r>
            <a:r>
              <a:rPr lang="en-US" sz="2000" dirty="0"/>
              <a:t>(CSTS)</a:t>
            </a:r>
          </a:p>
          <a:p>
            <a:pPr lvl="1"/>
            <a:r>
              <a:rPr lang="en-US" sz="1800" dirty="0"/>
              <a:t>Subscribes to reporting of current parameter values and notification events of FR instances (direct use of FR information)</a:t>
            </a:r>
          </a:p>
          <a:p>
            <a:endParaRPr lang="en-US" sz="2000" dirty="0"/>
          </a:p>
          <a:p>
            <a:pPr lvl="1"/>
            <a:endParaRPr lang="en-US" sz="1800" dirty="0" smtClean="0"/>
          </a:p>
          <a:p>
            <a:endParaRPr lang="en-US" sz="2000" dirty="0"/>
          </a:p>
          <a:p>
            <a:pPr lvl="1"/>
            <a:endParaRPr lang="en-US" sz="2000" dirty="0"/>
          </a:p>
        </p:txBody>
      </p:sp>
      <p:sp>
        <p:nvSpPr>
          <p:cNvPr id="7" name="Title 4"/>
          <p:cNvSpPr>
            <a:spLocks noGrp="1"/>
          </p:cNvSpPr>
          <p:nvPr>
            <p:ph type="title"/>
          </p:nvPr>
        </p:nvSpPr>
        <p:spPr>
          <a:xfrm>
            <a:off x="0" y="260350"/>
            <a:ext cx="7543800" cy="611188"/>
          </a:xfrm>
        </p:spPr>
        <p:txBody>
          <a:bodyPr/>
          <a:lstStyle/>
          <a:p>
            <a:r>
              <a:rPr lang="en-US" sz="2000" dirty="0"/>
              <a:t>Relationships among FR </a:t>
            </a:r>
            <a:r>
              <a:rPr lang="en-US" sz="2000" dirty="0" smtClean="0"/>
              <a:t>Ref </a:t>
            </a:r>
            <a:r>
              <a:rPr lang="en-US" sz="2000" dirty="0"/>
              <a:t>Model Tech Note, FR Editing Tool, SANA FR Registry, and other CSSA “products</a:t>
            </a:r>
            <a:r>
              <a:rPr lang="en-US" sz="2000" dirty="0" smtClean="0"/>
              <a:t>” (4 of 4)</a:t>
            </a:r>
            <a:endParaRPr lang="en-US" sz="2000" dirty="0"/>
          </a:p>
        </p:txBody>
      </p:sp>
    </p:spTree>
    <p:extLst>
      <p:ext uri="{BB962C8B-B14F-4D97-AF65-F5344CB8AC3E}">
        <p14:creationId xmlns:p14="http://schemas.microsoft.com/office/powerpoint/2010/main" val="536497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29</a:t>
            </a:fld>
            <a:endParaRPr lang="en-US"/>
          </a:p>
        </p:txBody>
      </p:sp>
      <p:sp>
        <p:nvSpPr>
          <p:cNvPr id="6" name="TextBox 5"/>
          <p:cNvSpPr txBox="1"/>
          <p:nvPr/>
        </p:nvSpPr>
        <p:spPr>
          <a:xfrm>
            <a:off x="3886200" y="3429000"/>
            <a:ext cx="1454501" cy="369332"/>
          </a:xfrm>
          <a:prstGeom prst="rect">
            <a:avLst/>
          </a:prstGeom>
          <a:noFill/>
        </p:spPr>
        <p:txBody>
          <a:bodyPr wrap="none" rtlCol="0">
            <a:spAutoFit/>
          </a:bodyPr>
          <a:lstStyle/>
          <a:p>
            <a:r>
              <a:rPr lang="en-US" dirty="0" smtClean="0"/>
              <a:t>Backup Slides</a:t>
            </a:r>
            <a:endParaRPr lang="en-US" dirty="0"/>
          </a:p>
        </p:txBody>
      </p:sp>
    </p:spTree>
    <p:extLst>
      <p:ext uri="{BB962C8B-B14F-4D97-AF65-F5344CB8AC3E}">
        <p14:creationId xmlns:p14="http://schemas.microsoft.com/office/powerpoint/2010/main" val="542543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95400"/>
            <a:ext cx="8229600" cy="5029200"/>
          </a:xfrm>
        </p:spPr>
        <p:txBody>
          <a:bodyPr>
            <a:normAutofit lnSpcReduction="10000"/>
          </a:bodyPr>
          <a:lstStyle/>
          <a:p>
            <a:r>
              <a:rPr lang="en-US" sz="2000" dirty="0" smtClean="0"/>
              <a:t>Change from </a:t>
            </a:r>
            <a:r>
              <a:rPr lang="en-US" sz="2000" i="1" dirty="0" smtClean="0"/>
              <a:t>Service Component</a:t>
            </a:r>
            <a:r>
              <a:rPr lang="en-US" sz="2000" dirty="0" smtClean="0"/>
              <a:t>-based model to </a:t>
            </a:r>
            <a:r>
              <a:rPr lang="en-US" sz="2000" i="1" dirty="0" smtClean="0"/>
              <a:t>Functional Resource Set</a:t>
            </a:r>
            <a:r>
              <a:rPr lang="en-US" sz="2000" dirty="0" smtClean="0"/>
              <a:t>-based model</a:t>
            </a:r>
          </a:p>
          <a:p>
            <a:pPr lvl="1"/>
            <a:r>
              <a:rPr lang="en-US" sz="2000" dirty="0" smtClean="0"/>
              <a:t>Service Components were containers for Functional Resource instances that were instantiable on their own (for Service Management purposes)</a:t>
            </a:r>
          </a:p>
          <a:p>
            <a:pPr lvl="1"/>
            <a:r>
              <a:rPr lang="en-US" sz="2000" dirty="0" smtClean="0"/>
              <a:t>Functional Resource Sets are “lighter weight” – they are simply groupings of Functional Resource types used for purposes of identifying what FR types are tightly coupled to each other (e.g., the set of FRs that represent the various functional layers of a given space data link protocol)</a:t>
            </a:r>
          </a:p>
          <a:p>
            <a:pPr lvl="2"/>
            <a:r>
              <a:rPr lang="en-US" sz="1800" dirty="0" smtClean="0"/>
              <a:t>FR Sets </a:t>
            </a:r>
            <a:r>
              <a:rPr lang="en-US" sz="1800" u="sng" dirty="0" smtClean="0"/>
              <a:t>are not</a:t>
            </a:r>
            <a:r>
              <a:rPr lang="en-US" sz="1800" dirty="0" smtClean="0"/>
              <a:t> instantiable on their own</a:t>
            </a:r>
          </a:p>
          <a:p>
            <a:pPr lvl="2"/>
            <a:r>
              <a:rPr lang="en-US" sz="1800" dirty="0" smtClean="0"/>
              <a:t>FR Sets are also used in Service Management to manage the number of combinations of FR types in configuration profiles</a:t>
            </a:r>
          </a:p>
          <a:p>
            <a:r>
              <a:rPr lang="en-US" sz="2000" dirty="0" smtClean="0"/>
              <a:t>Elimination of several mostly-redundant “views”</a:t>
            </a:r>
          </a:p>
          <a:p>
            <a:pPr lvl="1"/>
            <a:r>
              <a:rPr lang="en-US" sz="1800" dirty="0" smtClean="0"/>
              <a:t>Extra views were interesting but labor-intensive </a:t>
            </a:r>
          </a:p>
          <a:p>
            <a:pPr lvl="1"/>
            <a:r>
              <a:rPr lang="en-US" sz="1800" dirty="0" smtClean="0"/>
              <a:t>Eliminated views can be reconstructed as “an exercise by the reader”</a:t>
            </a:r>
          </a:p>
          <a:p>
            <a:pPr lvl="1"/>
            <a:endParaRPr lang="en-US" sz="20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3</a:t>
            </a:fld>
            <a:endParaRPr lang="en-US"/>
          </a:p>
        </p:txBody>
      </p:sp>
      <p:sp>
        <p:nvSpPr>
          <p:cNvPr id="5" name="Title 4"/>
          <p:cNvSpPr>
            <a:spLocks noGrp="1"/>
          </p:cNvSpPr>
          <p:nvPr>
            <p:ph type="title"/>
          </p:nvPr>
        </p:nvSpPr>
        <p:spPr>
          <a:xfrm>
            <a:off x="0" y="260350"/>
            <a:ext cx="7620000" cy="611188"/>
          </a:xfrm>
        </p:spPr>
        <p:txBody>
          <a:bodyPr/>
          <a:lstStyle/>
          <a:p>
            <a:r>
              <a:rPr lang="en-US" dirty="0"/>
              <a:t>Summary of </a:t>
            </a:r>
            <a:r>
              <a:rPr lang="en-US" dirty="0" smtClean="0"/>
              <a:t>Changes Since </a:t>
            </a:r>
            <a:r>
              <a:rPr lang="en-US" dirty="0"/>
              <a:t>Summer 2016 </a:t>
            </a:r>
            <a:r>
              <a:rPr lang="en-US" dirty="0" smtClean="0"/>
              <a:t>Version</a:t>
            </a:r>
            <a:br>
              <a:rPr lang="en-US" dirty="0" smtClean="0"/>
            </a:br>
            <a:r>
              <a:rPr lang="en-US" dirty="0" smtClean="0"/>
              <a:t>(1 of 2)</a:t>
            </a:r>
            <a:endParaRPr lang="en-US" dirty="0"/>
          </a:p>
        </p:txBody>
      </p:sp>
    </p:spTree>
    <p:extLst>
      <p:ext uri="{BB962C8B-B14F-4D97-AF65-F5344CB8AC3E}">
        <p14:creationId xmlns:p14="http://schemas.microsoft.com/office/powerpoint/2010/main" val="715049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30</a:t>
            </a:fld>
            <a:endParaRPr lang="en-US"/>
          </a:p>
        </p:txBody>
      </p:sp>
      <p:sp>
        <p:nvSpPr>
          <p:cNvPr id="5" name="Title 4"/>
          <p:cNvSpPr>
            <a:spLocks noGrp="1"/>
          </p:cNvSpPr>
          <p:nvPr>
            <p:ph type="title"/>
          </p:nvPr>
        </p:nvSpPr>
        <p:spPr/>
        <p:txBody>
          <a:bodyPr/>
          <a:lstStyle/>
          <a:p>
            <a:r>
              <a:rPr lang="en-US" dirty="0" smtClean="0"/>
              <a:t>SLS Configuration Category</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350" y="1119214"/>
            <a:ext cx="7277100" cy="5224409"/>
          </a:xfrm>
          <a:prstGeom prst="rect">
            <a:avLst/>
          </a:prstGeom>
        </p:spPr>
      </p:pic>
    </p:spTree>
    <p:extLst>
      <p:ext uri="{BB962C8B-B14F-4D97-AF65-F5344CB8AC3E}">
        <p14:creationId xmlns:p14="http://schemas.microsoft.com/office/powerpoint/2010/main" val="1089894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31</a:t>
            </a:fld>
            <a:endParaRPr lang="en-US"/>
          </a:p>
        </p:txBody>
      </p:sp>
      <p:sp>
        <p:nvSpPr>
          <p:cNvPr id="5" name="Title 4"/>
          <p:cNvSpPr>
            <a:spLocks noGrp="1"/>
          </p:cNvSpPr>
          <p:nvPr>
            <p:ph type="title"/>
          </p:nvPr>
        </p:nvSpPr>
        <p:spPr/>
        <p:txBody>
          <a:bodyPr/>
          <a:lstStyle/>
          <a:p>
            <a:r>
              <a:rPr lang="en-US" dirty="0" smtClean="0"/>
              <a:t>Retrieval Configuration Category</a:t>
            </a:r>
            <a:endParaRPr lang="en-US" dirty="0"/>
          </a:p>
        </p:txBody>
      </p:sp>
      <p:pic>
        <p:nvPicPr>
          <p:cNvPr id="10" name="Picture 9"/>
          <p:cNvPicPr/>
          <p:nvPr/>
        </p:nvPicPr>
        <p:blipFill>
          <a:blip r:embed="rId2">
            <a:extLst>
              <a:ext uri="{28A0092B-C50C-407E-A947-70E740481C1C}">
                <a14:useLocalDpi xmlns:a14="http://schemas.microsoft.com/office/drawing/2010/main" val="0"/>
              </a:ext>
            </a:extLst>
          </a:blip>
          <a:stretch>
            <a:fillRect/>
          </a:stretch>
        </p:blipFill>
        <p:spPr>
          <a:xfrm>
            <a:off x="3000375" y="1371600"/>
            <a:ext cx="3067050" cy="4801235"/>
          </a:xfrm>
          <a:prstGeom prst="rect">
            <a:avLst/>
          </a:prstGeom>
        </p:spPr>
      </p:pic>
    </p:spTree>
    <p:extLst>
      <p:ext uri="{BB962C8B-B14F-4D97-AF65-F5344CB8AC3E}">
        <p14:creationId xmlns:p14="http://schemas.microsoft.com/office/powerpoint/2010/main" val="869995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32</a:t>
            </a:fld>
            <a:endParaRPr lang="en-US"/>
          </a:p>
        </p:txBody>
      </p:sp>
      <p:sp>
        <p:nvSpPr>
          <p:cNvPr id="5" name="Title 4"/>
          <p:cNvSpPr>
            <a:spLocks noGrp="1"/>
          </p:cNvSpPr>
          <p:nvPr>
            <p:ph type="title"/>
          </p:nvPr>
        </p:nvSpPr>
        <p:spPr>
          <a:xfrm>
            <a:off x="0" y="260350"/>
            <a:ext cx="7162800" cy="611188"/>
          </a:xfrm>
        </p:spPr>
        <p:txBody>
          <a:bodyPr/>
          <a:lstStyle/>
          <a:p>
            <a:r>
              <a:rPr lang="en-US" dirty="0" smtClean="0"/>
              <a:t>Forward Offline Data Delivery </a:t>
            </a:r>
            <a:r>
              <a:rPr lang="en-US" dirty="0"/>
              <a:t>Configuration Category</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1534" y="2057400"/>
            <a:ext cx="3420932" cy="2743200"/>
          </a:xfrm>
          <a:prstGeom prst="rect">
            <a:avLst/>
          </a:prstGeom>
        </p:spPr>
      </p:pic>
    </p:spTree>
    <p:extLst>
      <p:ext uri="{BB962C8B-B14F-4D97-AF65-F5344CB8AC3E}">
        <p14:creationId xmlns:p14="http://schemas.microsoft.com/office/powerpoint/2010/main" val="213993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449387"/>
            <a:ext cx="8229600" cy="4525963"/>
          </a:xfrm>
        </p:spPr>
        <p:txBody>
          <a:bodyPr/>
          <a:lstStyle/>
          <a:p>
            <a:r>
              <a:rPr lang="en-US" dirty="0" smtClean="0"/>
              <a:t>Elimination of detailed Service Agreement/Configuration Profile concepts/construction sections</a:t>
            </a:r>
          </a:p>
          <a:p>
            <a:pPr lvl="1"/>
            <a:r>
              <a:rPr lang="en-US" dirty="0" smtClean="0"/>
              <a:t>SA/CP concepts have evolved significantly from those in the Summer 2016 version</a:t>
            </a:r>
          </a:p>
          <a:p>
            <a:pPr lvl="1"/>
            <a:r>
              <a:rPr lang="en-US" dirty="0" smtClean="0"/>
              <a:t>Current SA/CP are (and will continue to be) developed and documented in the </a:t>
            </a:r>
            <a:r>
              <a:rPr lang="en-US" i="1" dirty="0" smtClean="0"/>
              <a:t>Requirements for Simple Configuration Profiles and Service Agreements</a:t>
            </a:r>
            <a:r>
              <a:rPr lang="en-US" dirty="0" smtClean="0"/>
              <a:t> CSS Area Tech Note</a:t>
            </a:r>
          </a:p>
          <a:p>
            <a:pPr lvl="2"/>
            <a:r>
              <a:rPr lang="en-US" dirty="0" smtClean="0"/>
              <a:t>Normative aspects of the Tech Note will then be published in the Service Agreement and Configuration Profile Formats Recommended Standard</a:t>
            </a:r>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4</a:t>
            </a:fld>
            <a:endParaRPr lang="en-US"/>
          </a:p>
        </p:txBody>
      </p:sp>
      <p:sp>
        <p:nvSpPr>
          <p:cNvPr id="5" name="Title 4"/>
          <p:cNvSpPr>
            <a:spLocks noGrp="1"/>
          </p:cNvSpPr>
          <p:nvPr>
            <p:ph type="title"/>
          </p:nvPr>
        </p:nvSpPr>
        <p:spPr>
          <a:xfrm>
            <a:off x="0" y="260350"/>
            <a:ext cx="7543800" cy="611188"/>
          </a:xfrm>
        </p:spPr>
        <p:txBody>
          <a:bodyPr/>
          <a:lstStyle/>
          <a:p>
            <a:r>
              <a:rPr lang="en-US" dirty="0"/>
              <a:t>Summary of Changes Since Summer 2016 Version</a:t>
            </a:r>
            <a:br>
              <a:rPr lang="en-US" dirty="0"/>
            </a:br>
            <a:r>
              <a:rPr lang="en-US" dirty="0" smtClean="0"/>
              <a:t>(2 </a:t>
            </a:r>
            <a:r>
              <a:rPr lang="en-US" dirty="0"/>
              <a:t>of 2)</a:t>
            </a:r>
          </a:p>
        </p:txBody>
      </p:sp>
    </p:spTree>
    <p:extLst>
      <p:ext uri="{BB962C8B-B14F-4D97-AF65-F5344CB8AC3E}">
        <p14:creationId xmlns:p14="http://schemas.microsoft.com/office/powerpoint/2010/main" val="2196362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Introduction</a:t>
            </a:r>
          </a:p>
          <a:p>
            <a:r>
              <a:rPr lang="en-US" dirty="0" smtClean="0"/>
              <a:t>Reference Model Concepts</a:t>
            </a:r>
          </a:p>
          <a:p>
            <a:r>
              <a:rPr lang="en-US" dirty="0" smtClean="0"/>
              <a:t>Functional Resource Sets</a:t>
            </a:r>
          </a:p>
          <a:p>
            <a:r>
              <a:rPr lang="en-US" dirty="0" smtClean="0"/>
              <a:t>Acronyms and Abbreviations Annex (TBS)</a:t>
            </a:r>
          </a:p>
          <a:p>
            <a:r>
              <a:rPr lang="en-US" dirty="0" smtClean="0"/>
              <a:t>Identified Future Functional Resource Sets Annex</a:t>
            </a:r>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5</a:t>
            </a:fld>
            <a:endParaRPr lang="en-US"/>
          </a:p>
        </p:txBody>
      </p:sp>
      <p:sp>
        <p:nvSpPr>
          <p:cNvPr id="5" name="Title 4"/>
          <p:cNvSpPr>
            <a:spLocks noGrp="1"/>
          </p:cNvSpPr>
          <p:nvPr>
            <p:ph type="title"/>
          </p:nvPr>
        </p:nvSpPr>
        <p:spPr/>
        <p:txBody>
          <a:bodyPr/>
          <a:lstStyle/>
          <a:p>
            <a:r>
              <a:rPr lang="en-US" dirty="0"/>
              <a:t>Tech Note Top-Level Table of </a:t>
            </a:r>
            <a:r>
              <a:rPr lang="en-US" dirty="0" smtClean="0"/>
              <a:t>Contents</a:t>
            </a:r>
            <a:endParaRPr lang="en-US" dirty="0"/>
          </a:p>
        </p:txBody>
      </p:sp>
    </p:spTree>
    <p:extLst>
      <p:ext uri="{BB962C8B-B14F-4D97-AF65-F5344CB8AC3E}">
        <p14:creationId xmlns:p14="http://schemas.microsoft.com/office/powerpoint/2010/main" val="1424720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4059" y="1144912"/>
            <a:ext cx="8229600" cy="1842762"/>
          </a:xfrm>
        </p:spPr>
        <p:txBody>
          <a:bodyPr>
            <a:normAutofit lnSpcReduction="10000"/>
          </a:bodyPr>
          <a:lstStyle/>
          <a:p>
            <a:r>
              <a:rPr lang="en-US" altLang="en-US" sz="1600" dirty="0"/>
              <a:t>A Functional Resource is an abstraction of a cross-support function (processing step) performed on space communication, tracking or management (monitoring and control) data</a:t>
            </a:r>
          </a:p>
          <a:p>
            <a:r>
              <a:rPr lang="en-US" altLang="en-US" sz="1600" dirty="0"/>
              <a:t>A Functional Resource represents a cohesive, atomic set of space communication functionality with which can be associated single instances of management parameters, monitored parameters, real-time control </a:t>
            </a:r>
            <a:r>
              <a:rPr lang="en-US" altLang="en-US" sz="1600" dirty="0" smtClean="0"/>
              <a:t>directives, </a:t>
            </a:r>
            <a:r>
              <a:rPr lang="en-US" altLang="en-US" sz="1600" dirty="0"/>
              <a:t>and </a:t>
            </a:r>
            <a:r>
              <a:rPr lang="en-US" altLang="en-US" sz="1600" dirty="0" smtClean="0"/>
              <a:t>notification events </a:t>
            </a:r>
            <a:endParaRPr lang="en-US" altLang="en-US" sz="1600" dirty="0"/>
          </a:p>
          <a:p>
            <a:endParaRPr lang="en-US" sz="16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6</a:t>
            </a:fld>
            <a:endParaRPr lang="en-US"/>
          </a:p>
        </p:txBody>
      </p:sp>
      <p:sp>
        <p:nvSpPr>
          <p:cNvPr id="5" name="Title 4"/>
          <p:cNvSpPr>
            <a:spLocks noGrp="1"/>
          </p:cNvSpPr>
          <p:nvPr>
            <p:ph type="title"/>
          </p:nvPr>
        </p:nvSpPr>
        <p:spPr>
          <a:xfrm>
            <a:off x="0" y="260350"/>
            <a:ext cx="7467600" cy="611188"/>
          </a:xfrm>
        </p:spPr>
        <p:txBody>
          <a:bodyPr/>
          <a:lstStyle/>
          <a:p>
            <a:r>
              <a:rPr lang="en-US" dirty="0"/>
              <a:t>Reference </a:t>
            </a:r>
            <a:r>
              <a:rPr lang="en-US" dirty="0" smtClean="0"/>
              <a:t>Model Concepts – Functional Resource</a:t>
            </a:r>
            <a:endParaRPr lang="en-US" dirty="0"/>
          </a:p>
        </p:txBody>
      </p:sp>
      <p:sp>
        <p:nvSpPr>
          <p:cNvPr id="6" name="Cube 5"/>
          <p:cNvSpPr>
            <a:spLocks noChangeArrowheads="1"/>
          </p:cNvSpPr>
          <p:nvPr/>
        </p:nvSpPr>
        <p:spPr bwMode="auto">
          <a:xfrm>
            <a:off x="3232150" y="3663155"/>
            <a:ext cx="2057400" cy="885825"/>
          </a:xfrm>
          <a:prstGeom prst="cube">
            <a:avLst>
              <a:gd name="adj" fmla="val 25000"/>
            </a:avLst>
          </a:prstGeom>
          <a:solidFill>
            <a:srgbClr val="4899FF">
              <a:alpha val="50195"/>
            </a:srgbClr>
          </a:solidFill>
          <a:ln w="12700" algn="ctr">
            <a:solidFill>
              <a:schemeClr val="tx1"/>
            </a:solidFill>
            <a:round/>
            <a:headEnd type="none" w="sm" len="sm"/>
            <a:tailEnd type="none" w="sm" len="sm"/>
          </a:ln>
        </p:spPr>
        <p:txBody>
          <a:bodyPr wrap="none" anchor="ct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pPr algn="ctr"/>
            <a:r>
              <a:rPr lang="en-US" altLang="en-US" sz="1400" dirty="0">
                <a:solidFill>
                  <a:schemeClr val="tx1"/>
                </a:solidFill>
              </a:rPr>
              <a:t>Functional </a:t>
            </a:r>
          </a:p>
          <a:p>
            <a:pPr algn="ctr"/>
            <a:r>
              <a:rPr lang="en-US" altLang="en-US" sz="1400" dirty="0">
                <a:solidFill>
                  <a:schemeClr val="tx1"/>
                </a:solidFill>
              </a:rPr>
              <a:t>Resource </a:t>
            </a:r>
          </a:p>
          <a:p>
            <a:pPr algn="ctr"/>
            <a:r>
              <a:rPr lang="en-US" altLang="en-US" sz="1400" dirty="0" smtClean="0">
                <a:solidFill>
                  <a:schemeClr val="tx1"/>
                </a:solidFill>
              </a:rPr>
              <a:t>type</a:t>
            </a:r>
            <a:endParaRPr lang="en-US" altLang="en-US" sz="1400" dirty="0">
              <a:solidFill>
                <a:schemeClr val="tx1"/>
              </a:solidFill>
            </a:endParaRPr>
          </a:p>
        </p:txBody>
      </p:sp>
      <p:cxnSp>
        <p:nvCxnSpPr>
          <p:cNvPr id="7" name="Straight Arrow Connector 6"/>
          <p:cNvCxnSpPr>
            <a:cxnSpLocks noChangeShapeType="1"/>
          </p:cNvCxnSpPr>
          <p:nvPr/>
        </p:nvCxnSpPr>
        <p:spPr bwMode="auto">
          <a:xfrm flipV="1">
            <a:off x="2609850" y="4237037"/>
            <a:ext cx="63817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8" name="TextBox 10"/>
          <p:cNvSpPr txBox="1">
            <a:spLocks noChangeArrowheads="1"/>
          </p:cNvSpPr>
          <p:nvPr/>
        </p:nvSpPr>
        <p:spPr bwMode="auto">
          <a:xfrm>
            <a:off x="1276350" y="3952874"/>
            <a:ext cx="1308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r>
              <a:rPr lang="en-US" altLang="en-US" sz="1400">
                <a:solidFill>
                  <a:schemeClr val="tx1"/>
                </a:solidFill>
              </a:rPr>
              <a:t>space data to </a:t>
            </a:r>
          </a:p>
          <a:p>
            <a:r>
              <a:rPr lang="en-US" altLang="en-US" sz="1400">
                <a:solidFill>
                  <a:schemeClr val="tx1"/>
                </a:solidFill>
              </a:rPr>
              <a:t>be processed</a:t>
            </a:r>
          </a:p>
        </p:txBody>
      </p:sp>
      <p:cxnSp>
        <p:nvCxnSpPr>
          <p:cNvPr id="9" name="Straight Arrow Connector 8"/>
          <p:cNvCxnSpPr>
            <a:cxnSpLocks noChangeShapeType="1"/>
          </p:cNvCxnSpPr>
          <p:nvPr/>
        </p:nvCxnSpPr>
        <p:spPr bwMode="auto">
          <a:xfrm flipV="1">
            <a:off x="5181600" y="4102891"/>
            <a:ext cx="866775" cy="952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0" name="TextBox 16"/>
          <p:cNvSpPr txBox="1">
            <a:spLocks noChangeArrowheads="1"/>
          </p:cNvSpPr>
          <p:nvPr/>
        </p:nvSpPr>
        <p:spPr bwMode="auto">
          <a:xfrm>
            <a:off x="6042025" y="3958428"/>
            <a:ext cx="1955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r>
              <a:rPr lang="en-US" altLang="en-US" sz="1400" dirty="0">
                <a:solidFill>
                  <a:schemeClr val="tx1"/>
                </a:solidFill>
              </a:rPr>
              <a:t>processed space data</a:t>
            </a:r>
          </a:p>
        </p:txBody>
      </p:sp>
      <p:cxnSp>
        <p:nvCxnSpPr>
          <p:cNvPr id="11" name="Straight Arrow Connector 10"/>
          <p:cNvCxnSpPr>
            <a:cxnSpLocks noChangeShapeType="1"/>
          </p:cNvCxnSpPr>
          <p:nvPr/>
        </p:nvCxnSpPr>
        <p:spPr bwMode="auto">
          <a:xfrm flipH="1">
            <a:off x="3770313" y="3457574"/>
            <a:ext cx="9525" cy="3714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2" name="TextBox 21"/>
          <p:cNvSpPr txBox="1">
            <a:spLocks noChangeArrowheads="1"/>
          </p:cNvSpPr>
          <p:nvPr/>
        </p:nvSpPr>
        <p:spPr bwMode="auto">
          <a:xfrm>
            <a:off x="3134623" y="2987674"/>
            <a:ext cx="12586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pPr algn="ctr"/>
            <a:r>
              <a:rPr lang="en-US" altLang="en-US" sz="1400" dirty="0" smtClean="0">
                <a:solidFill>
                  <a:schemeClr val="tx1"/>
                </a:solidFill>
              </a:rPr>
              <a:t>configuration </a:t>
            </a:r>
            <a:endParaRPr lang="en-US" altLang="en-US" sz="1400" dirty="0">
              <a:solidFill>
                <a:schemeClr val="tx1"/>
              </a:solidFill>
            </a:endParaRPr>
          </a:p>
          <a:p>
            <a:pPr algn="ctr"/>
            <a:r>
              <a:rPr lang="en-US" altLang="en-US" sz="1400" dirty="0">
                <a:solidFill>
                  <a:schemeClr val="tx1"/>
                </a:solidFill>
              </a:rPr>
              <a:t>parameters</a:t>
            </a:r>
          </a:p>
        </p:txBody>
      </p:sp>
      <p:sp>
        <p:nvSpPr>
          <p:cNvPr id="13" name="TextBox 22"/>
          <p:cNvSpPr txBox="1">
            <a:spLocks noChangeArrowheads="1"/>
          </p:cNvSpPr>
          <p:nvPr/>
        </p:nvSpPr>
        <p:spPr bwMode="auto">
          <a:xfrm>
            <a:off x="4406158" y="3177277"/>
            <a:ext cx="9412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pPr algn="ctr"/>
            <a:r>
              <a:rPr lang="en-US" altLang="en-US" sz="1400" dirty="0" smtClean="0">
                <a:solidFill>
                  <a:schemeClr val="tx1"/>
                </a:solidFill>
              </a:rPr>
              <a:t>directives</a:t>
            </a:r>
            <a:endParaRPr lang="en-US" altLang="en-US" sz="1400" dirty="0">
              <a:solidFill>
                <a:schemeClr val="tx1"/>
              </a:solidFill>
            </a:endParaRPr>
          </a:p>
        </p:txBody>
      </p:sp>
      <p:cxnSp>
        <p:nvCxnSpPr>
          <p:cNvPr id="14" name="Straight Arrow Connector 13"/>
          <p:cNvCxnSpPr>
            <a:cxnSpLocks noChangeShapeType="1"/>
          </p:cNvCxnSpPr>
          <p:nvPr/>
        </p:nvCxnSpPr>
        <p:spPr bwMode="auto">
          <a:xfrm flipH="1">
            <a:off x="4876800" y="3530599"/>
            <a:ext cx="9525" cy="295275"/>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5" name="TextBox 28"/>
          <p:cNvSpPr txBox="1">
            <a:spLocks noChangeArrowheads="1"/>
          </p:cNvSpPr>
          <p:nvPr/>
        </p:nvSpPr>
        <p:spPr bwMode="auto">
          <a:xfrm>
            <a:off x="3149600" y="4863304"/>
            <a:ext cx="108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pPr algn="ctr"/>
            <a:r>
              <a:rPr lang="en-US" altLang="en-US" sz="1400">
                <a:solidFill>
                  <a:schemeClr val="tx1"/>
                </a:solidFill>
              </a:rPr>
              <a:t>monitored </a:t>
            </a:r>
          </a:p>
          <a:p>
            <a:pPr algn="ctr"/>
            <a:r>
              <a:rPr lang="en-US" altLang="en-US" sz="1400">
                <a:solidFill>
                  <a:schemeClr val="tx1"/>
                </a:solidFill>
              </a:rPr>
              <a:t>parameters</a:t>
            </a:r>
          </a:p>
        </p:txBody>
      </p:sp>
      <p:cxnSp>
        <p:nvCxnSpPr>
          <p:cNvPr id="16" name="Straight Arrow Connector 15"/>
          <p:cNvCxnSpPr>
            <a:cxnSpLocks noChangeShapeType="1"/>
          </p:cNvCxnSpPr>
          <p:nvPr/>
        </p:nvCxnSpPr>
        <p:spPr bwMode="auto">
          <a:xfrm>
            <a:off x="3695700" y="4572000"/>
            <a:ext cx="6220" cy="3048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7" name="TextBox 32"/>
          <p:cNvSpPr txBox="1">
            <a:spLocks noChangeArrowheads="1"/>
          </p:cNvSpPr>
          <p:nvPr/>
        </p:nvSpPr>
        <p:spPr bwMode="auto">
          <a:xfrm>
            <a:off x="4458859" y="4863304"/>
            <a:ext cx="104067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GB"/>
            </a:defPPr>
            <a:lvl1pPr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1pPr>
            <a:lvl2pPr marL="4572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2pPr>
            <a:lvl3pPr marL="9144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3pPr>
            <a:lvl4pPr marL="13716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4pPr>
            <a:lvl5pPr marL="1828800" algn="l" rtl="0" eaLnBrk="0" fontAlgn="base" hangingPunct="0">
              <a:spcBef>
                <a:spcPct val="0"/>
              </a:spcBef>
              <a:spcAft>
                <a:spcPct val="0"/>
              </a:spcAft>
              <a:defRPr sz="2000" kern="1200">
                <a:solidFill>
                  <a:schemeClr val="bg1"/>
                </a:solidFill>
                <a:latin typeface="Arial" panose="020B0604020202020204" pitchFamily="34" charset="0"/>
                <a:ea typeface="+mn-ea"/>
                <a:cs typeface="+mn-cs"/>
              </a:defRPr>
            </a:lvl5pPr>
            <a:lvl6pPr marL="2286000" algn="l" defTabSz="914400" rtl="0" eaLnBrk="1" latinLnBrk="0" hangingPunct="1">
              <a:defRPr sz="2000" kern="1200">
                <a:solidFill>
                  <a:schemeClr val="bg1"/>
                </a:solidFill>
                <a:latin typeface="Arial" panose="020B0604020202020204" pitchFamily="34" charset="0"/>
                <a:ea typeface="+mn-ea"/>
                <a:cs typeface="+mn-cs"/>
              </a:defRPr>
            </a:lvl6pPr>
            <a:lvl7pPr marL="2743200" algn="l" defTabSz="914400" rtl="0" eaLnBrk="1" latinLnBrk="0" hangingPunct="1">
              <a:defRPr sz="2000" kern="1200">
                <a:solidFill>
                  <a:schemeClr val="bg1"/>
                </a:solidFill>
                <a:latin typeface="Arial" panose="020B0604020202020204" pitchFamily="34" charset="0"/>
                <a:ea typeface="+mn-ea"/>
                <a:cs typeface="+mn-cs"/>
              </a:defRPr>
            </a:lvl7pPr>
            <a:lvl8pPr marL="3200400" algn="l" defTabSz="914400" rtl="0" eaLnBrk="1" latinLnBrk="0" hangingPunct="1">
              <a:defRPr sz="2000" kern="1200">
                <a:solidFill>
                  <a:schemeClr val="bg1"/>
                </a:solidFill>
                <a:latin typeface="Arial" panose="020B0604020202020204" pitchFamily="34" charset="0"/>
                <a:ea typeface="+mn-ea"/>
                <a:cs typeface="+mn-cs"/>
              </a:defRPr>
            </a:lvl8pPr>
            <a:lvl9pPr marL="3657600" algn="l" defTabSz="914400" rtl="0" eaLnBrk="1" latinLnBrk="0" hangingPunct="1">
              <a:defRPr sz="2000" kern="1200">
                <a:solidFill>
                  <a:schemeClr val="bg1"/>
                </a:solidFill>
                <a:latin typeface="Arial" panose="020B0604020202020204" pitchFamily="34" charset="0"/>
                <a:ea typeface="+mn-ea"/>
                <a:cs typeface="+mn-cs"/>
              </a:defRPr>
            </a:lvl9pPr>
          </a:lstStyle>
          <a:p>
            <a:pPr algn="ctr"/>
            <a:r>
              <a:rPr lang="en-US" altLang="en-US" sz="1400" dirty="0" smtClean="0">
                <a:solidFill>
                  <a:schemeClr val="tx1"/>
                </a:solidFill>
              </a:rPr>
              <a:t>notification</a:t>
            </a:r>
            <a:endParaRPr lang="en-US" altLang="en-US" sz="1400" dirty="0">
              <a:solidFill>
                <a:schemeClr val="tx1"/>
              </a:solidFill>
            </a:endParaRPr>
          </a:p>
          <a:p>
            <a:pPr algn="ctr"/>
            <a:r>
              <a:rPr lang="en-US" altLang="en-US" sz="1400" dirty="0">
                <a:solidFill>
                  <a:schemeClr val="tx1"/>
                </a:solidFill>
              </a:rPr>
              <a:t>events</a:t>
            </a:r>
          </a:p>
        </p:txBody>
      </p:sp>
      <p:cxnSp>
        <p:nvCxnSpPr>
          <p:cNvPr id="20" name="Straight Arrow Connector 19"/>
          <p:cNvCxnSpPr>
            <a:cxnSpLocks noChangeShapeType="1"/>
          </p:cNvCxnSpPr>
          <p:nvPr/>
        </p:nvCxnSpPr>
        <p:spPr bwMode="auto">
          <a:xfrm>
            <a:off x="4778245" y="4548980"/>
            <a:ext cx="6220" cy="3048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2" name="Content Placeholder 1"/>
          <p:cNvSpPr txBox="1">
            <a:spLocks/>
          </p:cNvSpPr>
          <p:nvPr/>
        </p:nvSpPr>
        <p:spPr>
          <a:xfrm>
            <a:off x="333375" y="5425580"/>
            <a:ext cx="8229600" cy="109984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1" indent="-228600">
              <a:spcBef>
                <a:spcPct val="50000"/>
              </a:spcBef>
              <a:buSzPct val="75000"/>
              <a:buFont typeface="Wingdings" panose="05000000000000000000" pitchFamily="2" charset="2"/>
              <a:buChar char="§"/>
              <a:defRPr/>
            </a:pPr>
            <a:r>
              <a:rPr lang="en-US" sz="1400" dirty="0" smtClean="0"/>
              <a:t>Originally </a:t>
            </a:r>
            <a:r>
              <a:rPr lang="en-US" sz="1400" dirty="0"/>
              <a:t>the FR concept had been conceived as a framework for naming monitored parameters and notifiable events in the context of the MD-CSTS</a:t>
            </a:r>
          </a:p>
          <a:p>
            <a:pPr marL="228600" lvl="1" indent="-228600">
              <a:spcBef>
                <a:spcPct val="50000"/>
              </a:spcBef>
              <a:buSzPct val="75000"/>
              <a:buFont typeface="Wingdings" panose="05000000000000000000" pitchFamily="2" charset="2"/>
              <a:buChar char="§"/>
              <a:defRPr/>
            </a:pPr>
            <a:r>
              <a:rPr lang="en-US" sz="1400" dirty="0" smtClean="0"/>
              <a:t>Subsequently </a:t>
            </a:r>
            <a:r>
              <a:rPr lang="en-US" sz="1400" dirty="0"/>
              <a:t>the FR concept has been extended to include managed parameters </a:t>
            </a:r>
            <a:r>
              <a:rPr lang="en-US" sz="1400" dirty="0" smtClean="0"/>
              <a:t>(for Service </a:t>
            </a:r>
            <a:r>
              <a:rPr lang="en-US" sz="1400" dirty="0"/>
              <a:t>Management) and directives (real-time control)</a:t>
            </a:r>
          </a:p>
          <a:p>
            <a:endParaRPr lang="en-US" sz="1200" dirty="0"/>
          </a:p>
        </p:txBody>
      </p:sp>
    </p:spTree>
    <p:extLst>
      <p:ext uri="{BB962C8B-B14F-4D97-AF65-F5344CB8AC3E}">
        <p14:creationId xmlns:p14="http://schemas.microsoft.com/office/powerpoint/2010/main" val="2336474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7</a:t>
            </a:fld>
            <a:endParaRPr lang="en-US"/>
          </a:p>
        </p:txBody>
      </p:sp>
      <p:sp>
        <p:nvSpPr>
          <p:cNvPr id="5" name="Title 4"/>
          <p:cNvSpPr>
            <a:spLocks noGrp="1"/>
          </p:cNvSpPr>
          <p:nvPr>
            <p:ph type="title"/>
          </p:nvPr>
        </p:nvSpPr>
        <p:spPr>
          <a:xfrm>
            <a:off x="0" y="260350"/>
            <a:ext cx="7315200" cy="611188"/>
          </a:xfrm>
        </p:spPr>
        <p:txBody>
          <a:bodyPr/>
          <a:lstStyle/>
          <a:p>
            <a:r>
              <a:rPr lang="en-US" dirty="0"/>
              <a:t>Reference Model Concepts – </a:t>
            </a:r>
            <a:r>
              <a:rPr lang="en-US" dirty="0" smtClean="0"/>
              <a:t>Core Collection of Functional Resource (Full Diagram)</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066800"/>
            <a:ext cx="3449478" cy="5486400"/>
          </a:xfrm>
          <a:prstGeom prst="rect">
            <a:avLst/>
          </a:prstGeom>
        </p:spPr>
      </p:pic>
      <p:sp>
        <p:nvSpPr>
          <p:cNvPr id="7" name="TextBox 6"/>
          <p:cNvSpPr txBox="1"/>
          <p:nvPr/>
        </p:nvSpPr>
        <p:spPr>
          <a:xfrm>
            <a:off x="6362639" y="2780179"/>
            <a:ext cx="2486258" cy="923330"/>
          </a:xfrm>
          <a:prstGeom prst="rect">
            <a:avLst/>
          </a:prstGeom>
          <a:noFill/>
        </p:spPr>
        <p:txBody>
          <a:bodyPr wrap="none" rtlCol="0">
            <a:spAutoFit/>
          </a:bodyPr>
          <a:lstStyle/>
          <a:p>
            <a:r>
              <a:rPr lang="en-US" dirty="0" smtClean="0">
                <a:solidFill>
                  <a:srgbClr val="FF0000"/>
                </a:solidFill>
              </a:rPr>
              <a:t>This diagram cannot </a:t>
            </a:r>
          </a:p>
          <a:p>
            <a:r>
              <a:rPr lang="en-US" dirty="0" smtClean="0">
                <a:solidFill>
                  <a:srgbClr val="FF0000"/>
                </a:solidFill>
              </a:rPr>
              <a:t>continue to be extended</a:t>
            </a:r>
          </a:p>
          <a:p>
            <a:r>
              <a:rPr lang="en-US" dirty="0" smtClean="0">
                <a:solidFill>
                  <a:srgbClr val="FF0000"/>
                </a:solidFill>
              </a:rPr>
              <a:t>With new FR types</a:t>
            </a:r>
            <a:endParaRPr lang="en-US" dirty="0">
              <a:solidFill>
                <a:srgbClr val="FF0000"/>
              </a:solidFill>
            </a:endParaRPr>
          </a:p>
        </p:txBody>
      </p:sp>
    </p:spTree>
    <p:extLst>
      <p:ext uri="{BB962C8B-B14F-4D97-AF65-F5344CB8AC3E}">
        <p14:creationId xmlns:p14="http://schemas.microsoft.com/office/powerpoint/2010/main" val="4171531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229600" cy="609600"/>
          </a:xfrm>
        </p:spPr>
        <p:txBody>
          <a:bodyPr>
            <a:normAutofit fontScale="92500"/>
          </a:bodyPr>
          <a:lstStyle/>
          <a:p>
            <a:r>
              <a:rPr lang="en-US" dirty="0" smtClean="0"/>
              <a:t>Abstract layered model for categorizing Functional Resources</a:t>
            </a:r>
            <a:endParaRPr lang="en-US"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8</a:t>
            </a:fld>
            <a:endParaRPr lang="en-US"/>
          </a:p>
        </p:txBody>
      </p:sp>
      <p:sp>
        <p:nvSpPr>
          <p:cNvPr id="5" name="Title 4"/>
          <p:cNvSpPr>
            <a:spLocks noGrp="1"/>
          </p:cNvSpPr>
          <p:nvPr>
            <p:ph type="title"/>
          </p:nvPr>
        </p:nvSpPr>
        <p:spPr>
          <a:xfrm>
            <a:off x="0" y="260350"/>
            <a:ext cx="7391400" cy="611188"/>
          </a:xfrm>
        </p:spPr>
        <p:txBody>
          <a:bodyPr/>
          <a:lstStyle/>
          <a:p>
            <a:r>
              <a:rPr lang="en-US" dirty="0"/>
              <a:t>Reference Model Concepts – Functional </a:t>
            </a:r>
            <a:r>
              <a:rPr lang="en-US" dirty="0" smtClean="0"/>
              <a:t>Resource Stratified Model</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752600"/>
            <a:ext cx="7638903" cy="4648200"/>
          </a:xfrm>
          <a:prstGeom prst="rect">
            <a:avLst/>
          </a:prstGeom>
        </p:spPr>
      </p:pic>
    </p:spTree>
    <p:extLst>
      <p:ext uri="{BB962C8B-B14F-4D97-AF65-F5344CB8AC3E}">
        <p14:creationId xmlns:p14="http://schemas.microsoft.com/office/powerpoint/2010/main" val="2921746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19491"/>
            <a:ext cx="8229600" cy="685800"/>
          </a:xfrm>
        </p:spPr>
        <p:txBody>
          <a:bodyPr>
            <a:normAutofit/>
          </a:bodyPr>
          <a:lstStyle/>
          <a:p>
            <a:r>
              <a:rPr lang="en-US" sz="1800" dirty="0" smtClean="0"/>
              <a:t>A Functional Resource Set (FR Set) is a concrete group of Functional Resources within a given Functional Resource stratum</a:t>
            </a:r>
            <a:endParaRPr lang="en-US" sz="1800" dirty="0"/>
          </a:p>
        </p:txBody>
      </p:sp>
      <p:sp>
        <p:nvSpPr>
          <p:cNvPr id="3" name="Footer Placeholder 2"/>
          <p:cNvSpPr>
            <a:spLocks noGrp="1"/>
          </p:cNvSpPr>
          <p:nvPr>
            <p:ph type="ftr" sz="quarter" idx="11"/>
          </p:nvPr>
        </p:nvSpPr>
        <p:spPr/>
        <p:txBody>
          <a:bodyPr/>
          <a:lstStyle/>
          <a:p>
            <a:r>
              <a:rPr lang="en-US" smtClean="0"/>
              <a:t>Functional Resource Reference Model Tech Note v0.13 -  9-13 April 2018</a:t>
            </a:r>
            <a:endParaRPr lang="en-US" dirty="0"/>
          </a:p>
        </p:txBody>
      </p:sp>
      <p:sp>
        <p:nvSpPr>
          <p:cNvPr id="4" name="Slide Number Placeholder 3"/>
          <p:cNvSpPr>
            <a:spLocks noGrp="1"/>
          </p:cNvSpPr>
          <p:nvPr>
            <p:ph type="sldNum" sz="quarter" idx="12"/>
          </p:nvPr>
        </p:nvSpPr>
        <p:spPr/>
        <p:txBody>
          <a:bodyPr/>
          <a:lstStyle/>
          <a:p>
            <a:fld id="{D18D86FC-18BC-4C4A-86F1-112EC0AD21EB}" type="slidenum">
              <a:rPr lang="en-US" smtClean="0"/>
              <a:pPr/>
              <a:t>9</a:t>
            </a:fld>
            <a:endParaRPr lang="en-US"/>
          </a:p>
        </p:txBody>
      </p:sp>
      <p:sp>
        <p:nvSpPr>
          <p:cNvPr id="5" name="Title 4"/>
          <p:cNvSpPr>
            <a:spLocks noGrp="1"/>
          </p:cNvSpPr>
          <p:nvPr>
            <p:ph type="title"/>
          </p:nvPr>
        </p:nvSpPr>
        <p:spPr/>
        <p:txBody>
          <a:bodyPr/>
          <a:lstStyle/>
          <a:p>
            <a:r>
              <a:rPr lang="en-US" dirty="0"/>
              <a:t>Reference Model Concepts – Functional Resource </a:t>
            </a:r>
            <a:r>
              <a:rPr lang="en-US" dirty="0" smtClean="0"/>
              <a:t>Sets (1 of 2)</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93791"/>
            <a:ext cx="6629400" cy="4759409"/>
          </a:xfrm>
          <a:prstGeom prst="rect">
            <a:avLst/>
          </a:prstGeom>
        </p:spPr>
      </p:pic>
    </p:spTree>
    <p:extLst>
      <p:ext uri="{BB962C8B-B14F-4D97-AF65-F5344CB8AC3E}">
        <p14:creationId xmlns:p14="http://schemas.microsoft.com/office/powerpoint/2010/main" val="20459040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60BEEDF-A94D-4AED-B904-ECB608692D05}"/>
</file>

<file path=customXml/itemProps2.xml><?xml version="1.0" encoding="utf-8"?>
<ds:datastoreItem xmlns:ds="http://schemas.openxmlformats.org/officeDocument/2006/customXml" ds:itemID="{F5BF43F1-2974-4481-9FD4-579466E0970D}"/>
</file>

<file path=customXml/itemProps3.xml><?xml version="1.0" encoding="utf-8"?>
<ds:datastoreItem xmlns:ds="http://schemas.openxmlformats.org/officeDocument/2006/customXml" ds:itemID="{40E61E4B-2F14-4FB0-9A7F-9618D9B73B3B}"/>
</file>

<file path=docProps/app.xml><?xml version="1.0" encoding="utf-8"?>
<Properties xmlns="http://schemas.openxmlformats.org/officeDocument/2006/extended-properties" xmlns:vt="http://schemas.openxmlformats.org/officeDocument/2006/docPropsVTypes">
  <TotalTime>28514</TotalTime>
  <Words>3790</Words>
  <Application>Microsoft Office PowerPoint</Application>
  <PresentationFormat>On-screen Show (4:3)</PresentationFormat>
  <Paragraphs>318</Paragraphs>
  <Slides>32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MS PGothic</vt:lpstr>
      <vt:lpstr>Arial</vt:lpstr>
      <vt:lpstr>Calibri</vt:lpstr>
      <vt:lpstr>Courier New</vt:lpstr>
      <vt:lpstr>Times New Roman</vt:lpstr>
      <vt:lpstr>Wingdings</vt:lpstr>
      <vt:lpstr>Office Theme</vt:lpstr>
      <vt:lpstr>Microsoft Visio Drawing</vt:lpstr>
      <vt:lpstr>PowerPoint Presentation</vt:lpstr>
      <vt:lpstr>Agenda</vt:lpstr>
      <vt:lpstr>Summary of Changes Since Summer 2016 Version (1 of 2)</vt:lpstr>
      <vt:lpstr>Summary of Changes Since Summer 2016 Version (2 of 2)</vt:lpstr>
      <vt:lpstr>Tech Note Top-Level Table of Contents</vt:lpstr>
      <vt:lpstr>Reference Model Concepts – Functional Resource</vt:lpstr>
      <vt:lpstr>Reference Model Concepts – Core Collection of Functional Resource (Full Diagram)</vt:lpstr>
      <vt:lpstr>Reference Model Concepts – Functional Resource Stratified Model</vt:lpstr>
      <vt:lpstr>Reference Model Concepts – Functional Resource Sets (1 of 2)</vt:lpstr>
      <vt:lpstr>Reference Model Concepts – Functional Resource Sets (2 of 2)</vt:lpstr>
      <vt:lpstr>Reference Model Concepts – Service Configuration Categories (1 of 2)</vt:lpstr>
      <vt:lpstr>Reference Model Concepts – Service Configuration Categories (2 of 2)</vt:lpstr>
      <vt:lpstr>Functional Resource Sets – “template” (1 of 2)</vt:lpstr>
      <vt:lpstr>Functional Resource Sets – “template” (2 of 2)</vt:lpstr>
      <vt:lpstr>Example 1: CCSDS 401 Forward Physical Channel Transmission FR Set (1 of 4)</vt:lpstr>
      <vt:lpstr>Example 1: CCSDS 401 Forward Physical Channel Transmission FR Set (2 of 4)</vt:lpstr>
      <vt:lpstr>Example 1: CCSDS 401 Forward Physical Channel Transmission FR Set (3 of 4)</vt:lpstr>
      <vt:lpstr>Example 1: CCSDS 401 Forward Physical Channel Transmission FR Set (4 of 4)</vt:lpstr>
      <vt:lpstr>Example 2: Forward TC Synchronization and Channel Encoding FR Set (1 of ?)</vt:lpstr>
      <vt:lpstr>Example 2: Forward TC Synchronization and Channel Encoding FR Set (2 of 5)</vt:lpstr>
      <vt:lpstr>Example 2: Forward TC Synchronization and Channel Encoding FR Set (3 of 5)</vt:lpstr>
      <vt:lpstr>Example 2: Forward TC Synchronization and Channel Encoding FR Set (4 of 5)</vt:lpstr>
      <vt:lpstr>Example 2: Forward TC Synchronization and Channel Encoding FR Set (5 of 5)</vt:lpstr>
      <vt:lpstr>Issues/Concerns/Work to be Done</vt:lpstr>
      <vt:lpstr>Relationships among FR Ref Model Tech Note, FR Editing Tool, SANA FR Registry, and other CSSA “products” (1 of 4)</vt:lpstr>
      <vt:lpstr>Relationships among FR Ref Model Tech Note, FR Editing Tool, SANA FR Registry, and other CSSA “products” (2 of 4)</vt:lpstr>
      <vt:lpstr>Relationships among FR Ref Model Tech Note, FR Editing Tool, SANA FR Registry, and other CSSA “products” (3 of 4)</vt:lpstr>
      <vt:lpstr>Relationships among FR Ref Model Tech Note, FR Editing Tool, SANA FR Registry, and other CSSA “products” (4 of 4)</vt:lpstr>
      <vt:lpstr>PowerPoint Presentation</vt:lpstr>
      <vt:lpstr>SLS Configuration Category</vt:lpstr>
      <vt:lpstr>Retrieval Configuration Category</vt:lpstr>
      <vt:lpstr>Forward Offline Data Delivery Configuration Category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Pietras</dc:creator>
  <cp:lastModifiedBy>John Pietras</cp:lastModifiedBy>
  <cp:revision>307</cp:revision>
  <cp:lastPrinted>2018-03-26T20:41:14Z</cp:lastPrinted>
  <dcterms:created xsi:type="dcterms:W3CDTF">2017-10-13T12:58:09Z</dcterms:created>
  <dcterms:modified xsi:type="dcterms:W3CDTF">2018-04-05T14:47:05Z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