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emf" ContentType="image/x-emf"/>
  <Default Extension="jpeg" ContentType="image/jpeg"/>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s/slide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7" r:id="rId2"/>
  </p:sldMasterIdLst>
  <p:notesMasterIdLst>
    <p:notesMasterId r:id="rId37"/>
  </p:notesMasterIdLst>
  <p:handoutMasterIdLst>
    <p:handoutMasterId r:id="rId38"/>
  </p:handoutMasterIdLst>
  <p:sldIdLst>
    <p:sldId id="504" r:id="rId3"/>
    <p:sldId id="618" r:id="rId4"/>
    <p:sldId id="610" r:id="rId5"/>
    <p:sldId id="611" r:id="rId6"/>
    <p:sldId id="612" r:id="rId7"/>
    <p:sldId id="613" r:id="rId8"/>
    <p:sldId id="616" r:id="rId9"/>
    <p:sldId id="619" r:id="rId10"/>
    <p:sldId id="621" r:id="rId11"/>
    <p:sldId id="630" r:id="rId12"/>
    <p:sldId id="600" r:id="rId13"/>
    <p:sldId id="620" r:id="rId14"/>
    <p:sldId id="604" r:id="rId15"/>
    <p:sldId id="635" r:id="rId16"/>
    <p:sldId id="636" r:id="rId17"/>
    <p:sldId id="597" r:id="rId18"/>
    <p:sldId id="622" r:id="rId19"/>
    <p:sldId id="623" r:id="rId20"/>
    <p:sldId id="601" r:id="rId21"/>
    <p:sldId id="624" r:id="rId22"/>
    <p:sldId id="625" r:id="rId23"/>
    <p:sldId id="626" r:id="rId24"/>
    <p:sldId id="627" r:id="rId25"/>
    <p:sldId id="628" r:id="rId26"/>
    <p:sldId id="629" r:id="rId27"/>
    <p:sldId id="603" r:id="rId28"/>
    <p:sldId id="632" r:id="rId29"/>
    <p:sldId id="614" r:id="rId30"/>
    <p:sldId id="615" r:id="rId31"/>
    <p:sldId id="617" r:id="rId32"/>
    <p:sldId id="634" r:id="rId33"/>
    <p:sldId id="637" r:id="rId34"/>
    <p:sldId id="633" r:id="rId35"/>
    <p:sldId id="631" r:id="rId36"/>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00"/>
    <a:srgbClr val="000099"/>
    <a:srgbClr val="FFFFCC"/>
    <a:srgbClr val="0033CC"/>
    <a:srgbClr val="0000FF"/>
    <a:srgbClr val="CC3300"/>
    <a:srgbClr val="FFFF9B"/>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316" autoAdjust="0"/>
  </p:normalViewPr>
  <p:slideViewPr>
    <p:cSldViewPr>
      <p:cViewPr varScale="1">
        <p:scale>
          <a:sx n="90" d="100"/>
          <a:sy n="90" d="100"/>
        </p:scale>
        <p:origin x="-240" y="174"/>
      </p:cViewPr>
      <p:guideLst>
        <p:guide orient="horz" pos="792"/>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100" d="100"/>
        <a:sy n="100" d="100"/>
      </p:scale>
      <p:origin x="0" y="4512"/>
    </p:cViewPr>
  </p:sorterViewPr>
  <p:notesViewPr>
    <p:cSldViewPr>
      <p:cViewPr varScale="1">
        <p:scale>
          <a:sx n="71" d="100"/>
          <a:sy n="71" d="100"/>
        </p:scale>
        <p:origin x="-2846" y="-8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hq.ad.aiaa.org\AIAA\Users\nickt\CCSDS\Meetings\London-Oct2010\CESG-CMC\Cumulative%20Missions%20Graph.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98545050203075"/>
          <c:y val="0.13717215665890167"/>
          <c:w val="0.71774636813349035"/>
          <c:h val="0.73238768136867982"/>
        </c:manualLayout>
      </c:layout>
      <c:lineChart>
        <c:grouping val="standard"/>
        <c:ser>
          <c:idx val="0"/>
          <c:order val="0"/>
          <c:tx>
            <c:v>Cumulative Missions</c:v>
          </c:tx>
          <c:marker>
            <c:symbol val="none"/>
          </c:marker>
          <c:cat>
            <c:numLit>
              <c:formatCode>General</c:formatCod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numLit>
          </c:cat>
          <c:val>
            <c:numRef>
              <c:f>Sheet1!$B$3:$N$3</c:f>
              <c:numCache>
                <c:formatCode>General</c:formatCode>
                <c:ptCount val="13"/>
                <c:pt idx="0">
                  <c:v>108</c:v>
                </c:pt>
                <c:pt idx="1">
                  <c:v>155</c:v>
                </c:pt>
                <c:pt idx="2">
                  <c:v>205</c:v>
                </c:pt>
                <c:pt idx="3">
                  <c:v>221</c:v>
                </c:pt>
                <c:pt idx="4">
                  <c:v>271</c:v>
                </c:pt>
                <c:pt idx="5">
                  <c:v>308</c:v>
                </c:pt>
                <c:pt idx="6">
                  <c:v>330</c:v>
                </c:pt>
                <c:pt idx="7">
                  <c:v>371</c:v>
                </c:pt>
                <c:pt idx="8">
                  <c:v>387</c:v>
                </c:pt>
                <c:pt idx="9">
                  <c:v>416</c:v>
                </c:pt>
                <c:pt idx="10">
                  <c:v>435</c:v>
                </c:pt>
                <c:pt idx="11">
                  <c:v>461</c:v>
                </c:pt>
                <c:pt idx="12">
                  <c:v>518</c:v>
                </c:pt>
              </c:numCache>
            </c:numRef>
          </c:val>
        </c:ser>
        <c:marker val="1"/>
        <c:axId val="77207040"/>
        <c:axId val="77208576"/>
      </c:lineChart>
      <c:catAx>
        <c:axId val="77207040"/>
        <c:scaling>
          <c:orientation val="minMax"/>
        </c:scaling>
        <c:axPos val="b"/>
        <c:numFmt formatCode="General" sourceLinked="1"/>
        <c:majorTickMark val="none"/>
        <c:tickLblPos val="nextTo"/>
        <c:crossAx val="77208576"/>
        <c:crosses val="autoZero"/>
        <c:auto val="1"/>
        <c:lblAlgn val="ctr"/>
        <c:lblOffset val="100"/>
      </c:catAx>
      <c:valAx>
        <c:axId val="77208576"/>
        <c:scaling>
          <c:orientation val="minMax"/>
        </c:scaling>
        <c:axPos val="l"/>
        <c:majorGridlines/>
        <c:numFmt formatCode="General" sourceLinked="1"/>
        <c:majorTickMark val="none"/>
        <c:tickLblPos val="nextTo"/>
        <c:spPr>
          <a:ln w="9525">
            <a:noFill/>
          </a:ln>
        </c:spPr>
        <c:crossAx val="77207040"/>
        <c:crosses val="autoZero"/>
        <c:crossBetween val="between"/>
        <c:majorUnit val="50"/>
      </c:valAx>
      <c:dTable>
        <c:showHorzBorder val="1"/>
        <c:showVertBorder val="1"/>
        <c:showOutline val="1"/>
      </c:dTable>
      <c:spPr>
        <a:solidFill>
          <a:srgbClr val="4F81BD">
            <a:alpha val="55000"/>
          </a:srgbClr>
        </a:solidFill>
        <a:ln>
          <a:solidFill>
            <a:srgbClr val="618FFD">
              <a:alpha val="50000"/>
            </a:srgbClr>
          </a:solidFill>
        </a:ln>
      </c:spPr>
    </c:plotArea>
    <c:plotVisOnly val="1"/>
  </c:chart>
  <c:spPr>
    <a:ln>
      <a:solidFill>
        <a:srgbClr val="618FFD"/>
      </a:solidFill>
    </a:ln>
  </c:spPr>
  <c:txPr>
    <a:bodyPr/>
    <a:lstStyle/>
    <a:p>
      <a:pPr>
        <a:defRPr sz="800"/>
      </a:pPr>
      <a:endParaRPr lang="pt-BR"/>
    </a:p>
  </c:txPr>
  <c:externalData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20054" tIns="0" rIns="20054" bIns="0" numCol="1" anchor="t" anchorCtr="0" compatLnSpc="1">
            <a:prstTxWarp prst="textNoShape">
              <a:avLst/>
            </a:prstTxWarp>
          </a:bodyPr>
          <a:lstStyle>
            <a:lvl1pPr defTabSz="963613" eaLnBrk="0" hangingPunct="0">
              <a:defRPr sz="1000" b="0" i="1"/>
            </a:lvl1pPr>
          </a:lstStyle>
          <a:p>
            <a:pPr>
              <a:defRPr/>
            </a:pPr>
            <a:endParaRPr lang="en-US"/>
          </a:p>
        </p:txBody>
      </p:sp>
      <p:sp>
        <p:nvSpPr>
          <p:cNvPr id="4099" name="Rectangle 3"/>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20054" tIns="0" rIns="20054" bIns="0" numCol="1" anchor="t" anchorCtr="0" compatLnSpc="1">
            <a:prstTxWarp prst="textNoShape">
              <a:avLst/>
            </a:prstTxWarp>
          </a:bodyPr>
          <a:lstStyle>
            <a:lvl1pPr algn="r" defTabSz="963613" eaLnBrk="0" hangingPunct="0">
              <a:defRPr sz="1000" b="0" i="1"/>
            </a:lvl1pPr>
          </a:lstStyle>
          <a:p>
            <a:pPr>
              <a:defRPr/>
            </a:pPr>
            <a:endParaRPr lang="en-US"/>
          </a:p>
        </p:txBody>
      </p:sp>
      <p:sp>
        <p:nvSpPr>
          <p:cNvPr id="4100" name="Rectangle 4"/>
          <p:cNvSpPr>
            <a:spLocks noGrp="1" noChangeArrowheads="1"/>
          </p:cNvSpPr>
          <p:nvPr>
            <p:ph type="ftr" sz="quarter" idx="2"/>
          </p:nvPr>
        </p:nvSpPr>
        <p:spPr bwMode="auto">
          <a:xfrm>
            <a:off x="0" y="9120188"/>
            <a:ext cx="3168650" cy="481012"/>
          </a:xfrm>
          <a:prstGeom prst="rect">
            <a:avLst/>
          </a:prstGeom>
          <a:noFill/>
          <a:ln w="9525">
            <a:noFill/>
            <a:miter lim="800000"/>
            <a:headEnd/>
            <a:tailEnd/>
          </a:ln>
          <a:effectLst/>
        </p:spPr>
        <p:txBody>
          <a:bodyPr vert="horz" wrap="square" lIns="20054" tIns="0" rIns="20054" bIns="0" numCol="1" anchor="b" anchorCtr="0" compatLnSpc="1">
            <a:prstTxWarp prst="textNoShape">
              <a:avLst/>
            </a:prstTxWarp>
          </a:bodyPr>
          <a:lstStyle>
            <a:lvl1pPr defTabSz="963613" eaLnBrk="0" hangingPunct="0">
              <a:defRPr sz="1000" b="0" i="1"/>
            </a:lvl1pPr>
          </a:lstStyle>
          <a:p>
            <a:pPr>
              <a:defRPr/>
            </a:pPr>
            <a:endParaRPr lang="en-US"/>
          </a:p>
        </p:txBody>
      </p:sp>
      <p:sp>
        <p:nvSpPr>
          <p:cNvPr id="4101" name="Rectangle 5"/>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20054" tIns="0" rIns="20054" bIns="0" numCol="1" anchor="b" anchorCtr="0" compatLnSpc="1">
            <a:prstTxWarp prst="textNoShape">
              <a:avLst/>
            </a:prstTxWarp>
          </a:bodyPr>
          <a:lstStyle>
            <a:lvl1pPr algn="r" defTabSz="963613" eaLnBrk="0" hangingPunct="0">
              <a:defRPr sz="1000" b="0" i="1"/>
            </a:lvl1pPr>
          </a:lstStyle>
          <a:p>
            <a:pPr>
              <a:defRPr/>
            </a:pPr>
            <a:fld id="{C08DA9B6-CE0E-4ACB-A93E-5FEB414CC1BA}"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20054" tIns="0" rIns="20054" bIns="0" numCol="1" anchor="t" anchorCtr="0" compatLnSpc="1">
            <a:prstTxWarp prst="textNoShape">
              <a:avLst/>
            </a:prstTxWarp>
          </a:bodyPr>
          <a:lstStyle>
            <a:lvl1pPr defTabSz="963613" eaLnBrk="0" hangingPunct="0">
              <a:defRPr sz="1000" b="0" i="1"/>
            </a:lvl1pPr>
          </a:lstStyle>
          <a:p>
            <a:pPr>
              <a:defRPr/>
            </a:pPr>
            <a:endParaRPr lang="en-US"/>
          </a:p>
        </p:txBody>
      </p:sp>
      <p:sp>
        <p:nvSpPr>
          <p:cNvPr id="2051"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20054" tIns="0" rIns="20054" bIns="0" numCol="1" anchor="t" anchorCtr="0" compatLnSpc="1">
            <a:prstTxWarp prst="textNoShape">
              <a:avLst/>
            </a:prstTxWarp>
          </a:bodyPr>
          <a:lstStyle>
            <a:lvl1pPr algn="r" defTabSz="963613" eaLnBrk="0" hangingPunct="0">
              <a:defRPr sz="1000" b="0" i="1"/>
            </a:lvl1pPr>
          </a:lstStyle>
          <a:p>
            <a:pPr>
              <a:defRPr/>
            </a:pPr>
            <a:endParaRPr lang="en-US"/>
          </a:p>
        </p:txBody>
      </p:sp>
      <p:sp>
        <p:nvSpPr>
          <p:cNvPr id="2052" name="Rectangle 4"/>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20054" tIns="0" rIns="20054" bIns="0" numCol="1" anchor="b" anchorCtr="0" compatLnSpc="1">
            <a:prstTxWarp prst="textNoShape">
              <a:avLst/>
            </a:prstTxWarp>
          </a:bodyPr>
          <a:lstStyle>
            <a:lvl1pPr defTabSz="963613" eaLnBrk="0" hangingPunct="0">
              <a:defRPr sz="1000" b="0" i="1"/>
            </a:lvl1pPr>
          </a:lstStyle>
          <a:p>
            <a:pPr>
              <a:defRPr/>
            </a:pPr>
            <a:endParaRPr lang="en-US"/>
          </a:p>
        </p:txBody>
      </p:sp>
      <p:sp>
        <p:nvSpPr>
          <p:cNvPr id="2053" name="Rectangle 5"/>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20054" tIns="0" rIns="20054" bIns="0" numCol="1" anchor="b" anchorCtr="0" compatLnSpc="1">
            <a:prstTxWarp prst="textNoShape">
              <a:avLst/>
            </a:prstTxWarp>
          </a:bodyPr>
          <a:lstStyle>
            <a:lvl1pPr algn="r" defTabSz="963613" eaLnBrk="0" hangingPunct="0">
              <a:defRPr sz="1000" b="0" i="1"/>
            </a:lvl1pPr>
          </a:lstStyle>
          <a:p>
            <a:pPr>
              <a:defRPr/>
            </a:pPr>
            <a:fld id="{AD750B90-6930-407A-89F9-E214E7B5F391}" type="slidenum">
              <a:rPr lang="en-US"/>
              <a:pPr>
                <a:defRPr/>
              </a:pPr>
              <a:t>‹nº›</a:t>
            </a:fld>
            <a:endParaRPr lang="en-US"/>
          </a:p>
        </p:txBody>
      </p:sp>
      <p:sp>
        <p:nvSpPr>
          <p:cNvPr id="2054" name="Rectangle 6"/>
          <p:cNvSpPr>
            <a:spLocks noGrp="1" noChangeArrowheads="1"/>
          </p:cNvSpPr>
          <p:nvPr>
            <p:ph type="body" sz="quarter" idx="3"/>
          </p:nvPr>
        </p:nvSpPr>
        <p:spPr bwMode="auto">
          <a:xfrm>
            <a:off x="976313" y="4560888"/>
            <a:ext cx="5362575" cy="4322762"/>
          </a:xfrm>
          <a:prstGeom prst="rect">
            <a:avLst/>
          </a:prstGeom>
          <a:noFill/>
          <a:ln w="9525">
            <a:noFill/>
            <a:miter lim="800000"/>
            <a:headEnd/>
            <a:tailEnd/>
          </a:ln>
          <a:effectLst/>
        </p:spPr>
        <p:txBody>
          <a:bodyPr vert="horz" wrap="square" lIns="95264" tIns="46798" rIns="95264" bIns="467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1" name="Rectangle 7"/>
          <p:cNvSpPr>
            <a:spLocks noGrp="1" noRot="1" noChangeAspect="1" noChangeArrowheads="1" noTextEdit="1"/>
          </p:cNvSpPr>
          <p:nvPr>
            <p:ph type="sldImg" idx="2"/>
          </p:nvPr>
        </p:nvSpPr>
        <p:spPr bwMode="auto">
          <a:xfrm>
            <a:off x="1271588" y="727075"/>
            <a:ext cx="4781550" cy="3586163"/>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endParaRPr lang="en-GB" smtClean="0"/>
          </a:p>
        </p:txBody>
      </p:sp>
      <p:sp>
        <p:nvSpPr>
          <p:cNvPr id="25603" name="Slide Number Placeholder 3"/>
          <p:cNvSpPr>
            <a:spLocks noGrp="1"/>
          </p:cNvSpPr>
          <p:nvPr>
            <p:ph type="sldNum" sz="quarter" idx="5"/>
          </p:nvPr>
        </p:nvSpPr>
        <p:spPr>
          <a:noFill/>
        </p:spPr>
        <p:txBody>
          <a:bodyPr/>
          <a:lstStyle/>
          <a:p>
            <a:fld id="{EE5F9544-C265-4516-B730-434D202556F0}"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69"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6DBC3745-6B46-4AE3-9C60-763D4202AD96}" type="slidenum">
              <a:rPr lang="en-US" sz="1000" b="0" i="1"/>
              <a:pPr algn="r" defTabSz="963613" eaLnBrk="0" hangingPunct="0"/>
              <a:t>18</a:t>
            </a:fld>
            <a:endParaRPr lang="en-US" sz="1000" b="0" i="1"/>
          </a:p>
        </p:txBody>
      </p:sp>
      <p:sp>
        <p:nvSpPr>
          <p:cNvPr id="826370"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7BE4AA1A-9E10-4CF7-981B-0AC98A7E3F83}" type="slidenum">
              <a:rPr lang="en-US" sz="1000" b="0" i="1"/>
              <a:pPr algn="r" defTabSz="963613" eaLnBrk="0" hangingPunct="0"/>
              <a:t>18</a:t>
            </a:fld>
            <a:endParaRPr lang="en-US" sz="1000" b="0" i="1"/>
          </a:p>
        </p:txBody>
      </p:sp>
      <p:sp>
        <p:nvSpPr>
          <p:cNvPr id="826371" name="Rectangle 2"/>
          <p:cNvSpPr>
            <a:spLocks noGrp="1" noRot="1" noChangeAspect="1" noChangeArrowheads="1" noTextEdit="1"/>
          </p:cNvSpPr>
          <p:nvPr>
            <p:ph type="sldImg"/>
          </p:nvPr>
        </p:nvSpPr>
        <p:spPr>
          <a:ln/>
        </p:spPr>
      </p:sp>
      <p:sp>
        <p:nvSpPr>
          <p:cNvPr id="82637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7" name="Rectangle 5"/>
          <p:cNvSpPr>
            <a:spLocks noGrp="1" noChangeArrowheads="1"/>
          </p:cNvSpPr>
          <p:nvPr>
            <p:ph type="sldNum" sz="quarter" idx="5"/>
          </p:nvPr>
        </p:nvSpPr>
        <p:spPr>
          <a:noFill/>
        </p:spPr>
        <p:txBody>
          <a:bodyPr/>
          <a:lstStyle/>
          <a:p>
            <a:fld id="{317A7AEE-5973-4BAB-9864-A434578CA3F7}" type="slidenum">
              <a:rPr lang="en-US" smtClean="0"/>
              <a:pPr/>
              <a:t>19</a:t>
            </a:fld>
            <a:endParaRPr lang="en-US" smtClean="0"/>
          </a:p>
        </p:txBody>
      </p:sp>
      <p:sp>
        <p:nvSpPr>
          <p:cNvPr id="828418" name="Rectangle 2"/>
          <p:cNvSpPr>
            <a:spLocks noGrp="1" noRot="1" noChangeAspect="1" noChangeArrowheads="1" noTextEdit="1"/>
          </p:cNvSpPr>
          <p:nvPr>
            <p:ph type="sldImg"/>
          </p:nvPr>
        </p:nvSpPr>
        <p:spPr>
          <a:ln/>
        </p:spPr>
      </p:sp>
      <p:sp>
        <p:nvSpPr>
          <p:cNvPr id="828419" name="Rectangle 3"/>
          <p:cNvSpPr>
            <a:spLocks noGrp="1" noChangeArrowheads="1"/>
          </p:cNvSpPr>
          <p:nvPr>
            <p:ph type="body" idx="1"/>
          </p:nvPr>
        </p:nvSpPr>
        <p:spPr>
          <a:noFill/>
          <a:ln/>
        </p:spPr>
        <p:txBody>
          <a:bodyPr/>
          <a:lstStyle/>
          <a:p>
            <a:r>
              <a:rPr lang="en-GB" b="1" smtClean="0"/>
              <a:t>RF &amp; Mod</a:t>
            </a:r>
          </a:p>
          <a:p>
            <a:pPr>
              <a:buFontTx/>
              <a:buChar char="-"/>
            </a:pPr>
            <a:r>
              <a:rPr lang="en-GB" smtClean="0"/>
              <a:t>WB</a:t>
            </a:r>
          </a:p>
          <a:p>
            <a:pPr>
              <a:buFontTx/>
              <a:buChar char="-"/>
            </a:pPr>
            <a:r>
              <a:rPr lang="en-GB" smtClean="0"/>
              <a:t> red book (eff. Mod 32GHz agency review completed)</a:t>
            </a:r>
          </a:p>
          <a:p>
            <a:pPr>
              <a:buFontTx/>
              <a:buChar char="-"/>
            </a:pPr>
            <a:r>
              <a:rPr lang="en-GB" smtClean="0"/>
              <a:t>Remove normative material, create pink sheets. All inputs available except from CNES</a:t>
            </a:r>
          </a:p>
          <a:p>
            <a:r>
              <a:rPr lang="en-GB" b="1" smtClean="0"/>
              <a:t>Space Link Codes</a:t>
            </a:r>
          </a:p>
          <a:p>
            <a:pPr>
              <a:buFontTx/>
              <a:buChar char="-"/>
            </a:pPr>
            <a:r>
              <a:rPr lang="en-GB"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5"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44E02371-DD92-44B9-BD3E-0555864FE446}" type="slidenum">
              <a:rPr lang="en-US" sz="1000" b="0" i="1"/>
              <a:pPr algn="r" defTabSz="963613" eaLnBrk="0" hangingPunct="0"/>
              <a:t>20</a:t>
            </a:fld>
            <a:endParaRPr lang="en-US" sz="1000" b="0" i="1"/>
          </a:p>
        </p:txBody>
      </p:sp>
      <p:sp>
        <p:nvSpPr>
          <p:cNvPr id="830466" name="Rectangle 2"/>
          <p:cNvSpPr>
            <a:spLocks noGrp="1" noRot="1" noChangeAspect="1" noChangeArrowheads="1" noTextEdit="1"/>
          </p:cNvSpPr>
          <p:nvPr>
            <p:ph type="sldImg"/>
          </p:nvPr>
        </p:nvSpPr>
        <p:spPr>
          <a:ln/>
        </p:spPr>
      </p:sp>
      <p:sp>
        <p:nvSpPr>
          <p:cNvPr id="830467" name="Rectangle 3"/>
          <p:cNvSpPr>
            <a:spLocks noGrp="1" noChangeArrowheads="1"/>
          </p:cNvSpPr>
          <p:nvPr>
            <p:ph type="body" idx="1"/>
          </p:nvPr>
        </p:nvSpPr>
        <p:spPr>
          <a:noFill/>
          <a:ln/>
        </p:spPr>
        <p:txBody>
          <a:bodyPr/>
          <a:lstStyle/>
          <a:p>
            <a:r>
              <a:rPr lang="en-GB" b="1" smtClean="0"/>
              <a:t>RF &amp; Mod</a:t>
            </a:r>
          </a:p>
          <a:p>
            <a:pPr>
              <a:buFontTx/>
              <a:buChar char="-"/>
            </a:pPr>
            <a:r>
              <a:rPr lang="en-GB" smtClean="0"/>
              <a:t>WB</a:t>
            </a:r>
          </a:p>
          <a:p>
            <a:pPr>
              <a:buFontTx/>
              <a:buChar char="-"/>
            </a:pPr>
            <a:r>
              <a:rPr lang="en-GB" smtClean="0"/>
              <a:t> red book (eff. Mod 32GHz agency review completed)</a:t>
            </a:r>
          </a:p>
          <a:p>
            <a:pPr>
              <a:buFontTx/>
              <a:buChar char="-"/>
            </a:pPr>
            <a:r>
              <a:rPr lang="en-GB" smtClean="0"/>
              <a:t>Remove normative material, create pink sheets. All inputs available except from CNES</a:t>
            </a:r>
          </a:p>
          <a:p>
            <a:r>
              <a:rPr lang="en-GB" b="1" smtClean="0"/>
              <a:t>Space Link Codes</a:t>
            </a:r>
          </a:p>
          <a:p>
            <a:pPr>
              <a:buFontTx/>
              <a:buChar char="-"/>
            </a:pPr>
            <a:r>
              <a:rPr lang="en-GB"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3"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C47DC281-AF19-4438-91AD-6945F226D72B}" type="slidenum">
              <a:rPr lang="en-US" sz="1000" b="0" i="1"/>
              <a:pPr algn="r" defTabSz="963613" eaLnBrk="0" hangingPunct="0"/>
              <a:t>21</a:t>
            </a:fld>
            <a:endParaRPr lang="en-US" sz="1000" b="0" i="1"/>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a:noFill/>
          <a:ln/>
        </p:spPr>
        <p:txBody>
          <a:bodyPr/>
          <a:lstStyle/>
          <a:p>
            <a:r>
              <a:rPr lang="en-GB" b="1" smtClean="0"/>
              <a:t>RF &amp; Mod</a:t>
            </a:r>
          </a:p>
          <a:p>
            <a:pPr>
              <a:buFontTx/>
              <a:buChar char="-"/>
            </a:pPr>
            <a:r>
              <a:rPr lang="en-GB" smtClean="0"/>
              <a:t>WB</a:t>
            </a:r>
          </a:p>
          <a:p>
            <a:pPr>
              <a:buFontTx/>
              <a:buChar char="-"/>
            </a:pPr>
            <a:r>
              <a:rPr lang="en-GB" smtClean="0"/>
              <a:t> red book (eff. Mod 32GHz agency review completed)</a:t>
            </a:r>
          </a:p>
          <a:p>
            <a:pPr>
              <a:buFontTx/>
              <a:buChar char="-"/>
            </a:pPr>
            <a:r>
              <a:rPr lang="en-GB" smtClean="0"/>
              <a:t>Remove normative material, create pink sheets. All inputs available except from CNES</a:t>
            </a:r>
          </a:p>
          <a:p>
            <a:r>
              <a:rPr lang="en-GB" b="1" smtClean="0"/>
              <a:t>Space Link Codes</a:t>
            </a:r>
          </a:p>
          <a:p>
            <a:pPr>
              <a:buFontTx/>
              <a:buChar char="-"/>
            </a:pPr>
            <a:r>
              <a:rPr lang="en-GB"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1"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55A1E88E-0491-4572-B136-406BDF9F6B03}" type="slidenum">
              <a:rPr lang="en-US" sz="1000" b="0" i="1"/>
              <a:pPr algn="r" defTabSz="963613" eaLnBrk="0" hangingPunct="0"/>
              <a:t>22</a:t>
            </a:fld>
            <a:endParaRPr lang="en-US" sz="1000" b="0" i="1"/>
          </a:p>
        </p:txBody>
      </p:sp>
      <p:sp>
        <p:nvSpPr>
          <p:cNvPr id="834562" name="Rectangle 2"/>
          <p:cNvSpPr>
            <a:spLocks noGrp="1" noRot="1" noChangeAspect="1" noChangeArrowheads="1" noTextEdit="1"/>
          </p:cNvSpPr>
          <p:nvPr>
            <p:ph type="sldImg"/>
          </p:nvPr>
        </p:nvSpPr>
        <p:spPr>
          <a:ln/>
        </p:spPr>
      </p:sp>
      <p:sp>
        <p:nvSpPr>
          <p:cNvPr id="834563" name="Rectangle 3"/>
          <p:cNvSpPr>
            <a:spLocks noGrp="1" noChangeArrowheads="1"/>
          </p:cNvSpPr>
          <p:nvPr>
            <p:ph type="body" idx="1"/>
          </p:nvPr>
        </p:nvSpPr>
        <p:spPr>
          <a:noFill/>
          <a:ln/>
        </p:spPr>
        <p:txBody>
          <a:bodyPr/>
          <a:lstStyle/>
          <a:p>
            <a:r>
              <a:rPr lang="en-GB" b="1" smtClean="0"/>
              <a:t>RF &amp; Mod</a:t>
            </a:r>
          </a:p>
          <a:p>
            <a:pPr>
              <a:buFontTx/>
              <a:buChar char="-"/>
            </a:pPr>
            <a:r>
              <a:rPr lang="en-GB" smtClean="0"/>
              <a:t>WB</a:t>
            </a:r>
          </a:p>
          <a:p>
            <a:pPr>
              <a:buFontTx/>
              <a:buChar char="-"/>
            </a:pPr>
            <a:r>
              <a:rPr lang="en-GB" smtClean="0"/>
              <a:t> red book (eff. Mod 32GHz agency review completed)</a:t>
            </a:r>
          </a:p>
          <a:p>
            <a:pPr>
              <a:buFontTx/>
              <a:buChar char="-"/>
            </a:pPr>
            <a:r>
              <a:rPr lang="en-GB" smtClean="0"/>
              <a:t>Remove normative material, create pink sheets. All inputs available except from CNES</a:t>
            </a:r>
          </a:p>
          <a:p>
            <a:r>
              <a:rPr lang="en-GB" b="1" smtClean="0"/>
              <a:t>Space Link Codes</a:t>
            </a:r>
          </a:p>
          <a:p>
            <a:pPr>
              <a:buFontTx/>
              <a:buChar char="-"/>
            </a:pPr>
            <a:r>
              <a:rPr lang="en-GB"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09"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59BFCB7A-7397-409D-96A5-21DE47A95C52}" type="slidenum">
              <a:rPr lang="en-US" sz="1000" b="0" i="1"/>
              <a:pPr algn="r" defTabSz="963613" eaLnBrk="0" hangingPunct="0"/>
              <a:t>23</a:t>
            </a:fld>
            <a:endParaRPr lang="en-US" sz="1000" b="0" i="1"/>
          </a:p>
        </p:txBody>
      </p:sp>
      <p:sp>
        <p:nvSpPr>
          <p:cNvPr id="836610"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36692719-DF94-43C2-BA8E-6B149089FE4E}" type="slidenum">
              <a:rPr lang="en-US" sz="1000" b="0" i="1"/>
              <a:pPr algn="r" defTabSz="963613" eaLnBrk="0" hangingPunct="0"/>
              <a:t>23</a:t>
            </a:fld>
            <a:endParaRPr lang="en-US" sz="1000" b="0" i="1"/>
          </a:p>
        </p:txBody>
      </p:sp>
      <p:sp>
        <p:nvSpPr>
          <p:cNvPr id="836611"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735A0092-CDF1-47BC-B8B8-2D3885DE60B9}" type="slidenum">
              <a:rPr lang="en-US" sz="1000" b="0" i="1"/>
              <a:pPr algn="r" defTabSz="963613" eaLnBrk="0" hangingPunct="0"/>
              <a:t>23</a:t>
            </a:fld>
            <a:endParaRPr lang="en-US" sz="1000" b="0" i="1"/>
          </a:p>
        </p:txBody>
      </p:sp>
      <p:sp>
        <p:nvSpPr>
          <p:cNvPr id="836612" name="Rectangle 2"/>
          <p:cNvSpPr>
            <a:spLocks noGrp="1" noRot="1" noChangeAspect="1" noChangeArrowheads="1" noTextEdit="1"/>
          </p:cNvSpPr>
          <p:nvPr>
            <p:ph type="sldImg"/>
          </p:nvPr>
        </p:nvSpPr>
        <p:spPr>
          <a:ln/>
        </p:spPr>
      </p:sp>
      <p:sp>
        <p:nvSpPr>
          <p:cNvPr id="83661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7"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3FBF2008-803D-4003-89D2-B4D6C4B89B9D}" type="slidenum">
              <a:rPr lang="en-US" sz="1000" b="0" i="1"/>
              <a:pPr algn="r" defTabSz="963613" eaLnBrk="0" hangingPunct="0"/>
              <a:t>24</a:t>
            </a:fld>
            <a:endParaRPr lang="en-US" sz="1000" b="0" i="1"/>
          </a:p>
        </p:txBody>
      </p:sp>
      <p:sp>
        <p:nvSpPr>
          <p:cNvPr id="838658"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66E092C1-C61B-4AC5-ABB3-0A8AE6BF0C4D}" type="slidenum">
              <a:rPr lang="en-US" sz="1000" b="0" i="1"/>
              <a:pPr algn="r" defTabSz="963613" eaLnBrk="0" hangingPunct="0"/>
              <a:t>24</a:t>
            </a:fld>
            <a:endParaRPr lang="en-US" sz="1000" b="0" i="1"/>
          </a:p>
        </p:txBody>
      </p:sp>
      <p:sp>
        <p:nvSpPr>
          <p:cNvPr id="838659"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A264A56B-ECC2-4455-BA48-8AF0EBCB610E}" type="slidenum">
              <a:rPr lang="en-US" sz="1000" b="0" i="1"/>
              <a:pPr algn="r" defTabSz="963613" eaLnBrk="0" hangingPunct="0"/>
              <a:t>24</a:t>
            </a:fld>
            <a:endParaRPr lang="en-US" sz="1000" b="0" i="1"/>
          </a:p>
        </p:txBody>
      </p:sp>
      <p:sp>
        <p:nvSpPr>
          <p:cNvPr id="838660" name="Rectangle 2"/>
          <p:cNvSpPr>
            <a:spLocks noGrp="1" noRot="1" noChangeAspect="1" noChangeArrowheads="1" noTextEdit="1"/>
          </p:cNvSpPr>
          <p:nvPr>
            <p:ph type="sldImg"/>
          </p:nvPr>
        </p:nvSpPr>
        <p:spPr>
          <a:ln/>
        </p:spPr>
      </p:sp>
      <p:sp>
        <p:nvSpPr>
          <p:cNvPr id="83866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5"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CF79E94C-C316-492D-9E94-57849249FD78}" type="slidenum">
              <a:rPr lang="en-US" sz="1000" b="0" i="1"/>
              <a:pPr algn="r" defTabSz="963613" eaLnBrk="0" hangingPunct="0"/>
              <a:t>25</a:t>
            </a:fld>
            <a:endParaRPr lang="en-US" sz="1000" b="0" i="1"/>
          </a:p>
        </p:txBody>
      </p:sp>
      <p:sp>
        <p:nvSpPr>
          <p:cNvPr id="840706"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669CA61A-4C38-4D76-B72F-60B7A9AD98DE}" type="slidenum">
              <a:rPr lang="en-US" sz="1000" b="0" i="1"/>
              <a:pPr algn="r" defTabSz="963613" eaLnBrk="0" hangingPunct="0"/>
              <a:t>25</a:t>
            </a:fld>
            <a:endParaRPr lang="en-US" sz="1000" b="0" i="1"/>
          </a:p>
        </p:txBody>
      </p:sp>
      <p:sp>
        <p:nvSpPr>
          <p:cNvPr id="840707"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3C6FAE0E-4739-4377-BD86-8D1030801889}" type="slidenum">
              <a:rPr lang="en-US" sz="1000" b="0" i="1"/>
              <a:pPr algn="r" defTabSz="963613" eaLnBrk="0" hangingPunct="0"/>
              <a:t>25</a:t>
            </a:fld>
            <a:endParaRPr lang="en-US" sz="1000" b="0" i="1"/>
          </a:p>
        </p:txBody>
      </p:sp>
      <p:sp>
        <p:nvSpPr>
          <p:cNvPr id="840708" name="Rectangle 2"/>
          <p:cNvSpPr>
            <a:spLocks noGrp="1" noRot="1" noChangeAspect="1" noChangeArrowheads="1" noTextEdit="1"/>
          </p:cNvSpPr>
          <p:nvPr>
            <p:ph type="sldImg"/>
          </p:nvPr>
        </p:nvSpPr>
        <p:spPr>
          <a:ln/>
        </p:spPr>
      </p:sp>
      <p:sp>
        <p:nvSpPr>
          <p:cNvPr id="84070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49" name="Slide Image Placeholder 1"/>
          <p:cNvSpPr>
            <a:spLocks noGrp="1" noRot="1" noChangeAspect="1" noTextEdit="1"/>
          </p:cNvSpPr>
          <p:nvPr>
            <p:ph type="sldImg"/>
          </p:nvPr>
        </p:nvSpPr>
        <p:spPr>
          <a:ln/>
        </p:spPr>
      </p:sp>
      <p:sp>
        <p:nvSpPr>
          <p:cNvPr id="846850" name="Notes Placeholder 2"/>
          <p:cNvSpPr>
            <a:spLocks noGrp="1"/>
          </p:cNvSpPr>
          <p:nvPr>
            <p:ph type="body" idx="1"/>
          </p:nvPr>
        </p:nvSpPr>
        <p:spPr>
          <a:noFill/>
          <a:ln/>
        </p:spPr>
        <p:txBody>
          <a:bodyPr/>
          <a:lstStyle/>
          <a:p>
            <a:endParaRPr lang="en-GB" smtClean="0"/>
          </a:p>
        </p:txBody>
      </p:sp>
      <p:sp>
        <p:nvSpPr>
          <p:cNvPr id="846851" name="Slide Number Placeholder 3"/>
          <p:cNvSpPr>
            <a:spLocks noGrp="1"/>
          </p:cNvSpPr>
          <p:nvPr>
            <p:ph type="sldNum" sz="quarter" idx="5"/>
          </p:nvPr>
        </p:nvSpPr>
        <p:spPr>
          <a:noFill/>
        </p:spPr>
        <p:txBody>
          <a:bodyPr/>
          <a:lstStyle/>
          <a:p>
            <a:fld id="{68EA1388-45E8-48C4-B857-33FE96EEE6B7}" type="slidenum">
              <a:rPr lang="en-US" smtClean="0"/>
              <a:pPr/>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GB" smtClean="0"/>
          </a:p>
        </p:txBody>
      </p:sp>
      <p:sp>
        <p:nvSpPr>
          <p:cNvPr id="27651" name="Slide Number Placeholder 3"/>
          <p:cNvSpPr>
            <a:spLocks noGrp="1"/>
          </p:cNvSpPr>
          <p:nvPr>
            <p:ph type="sldNum" sz="quarter" idx="5"/>
          </p:nvPr>
        </p:nvSpPr>
        <p:spPr>
          <a:noFill/>
        </p:spPr>
        <p:txBody>
          <a:bodyPr/>
          <a:lstStyle/>
          <a:p>
            <a:fld id="{AF802D5B-2639-4E56-9602-2D823B3DE436}"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89" name="Rectangle 5"/>
          <p:cNvSpPr>
            <a:spLocks noGrp="1" noChangeArrowheads="1"/>
          </p:cNvSpPr>
          <p:nvPr>
            <p:ph type="sldNum" sz="quarter" idx="5"/>
          </p:nvPr>
        </p:nvSpPr>
        <p:spPr>
          <a:noFill/>
        </p:spPr>
        <p:txBody>
          <a:bodyPr/>
          <a:lstStyle/>
          <a:p>
            <a:fld id="{D64F3838-6B6E-43E2-B9F9-3072F3AB6CD8}" type="slidenum">
              <a:rPr lang="en-US" smtClean="0"/>
              <a:pPr/>
              <a:t>4</a:t>
            </a:fld>
            <a:endParaRPr lang="en-US" smtClean="0"/>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7" name="Rectangle 5"/>
          <p:cNvSpPr>
            <a:spLocks noGrp="1" noChangeArrowheads="1"/>
          </p:cNvSpPr>
          <p:nvPr>
            <p:ph type="sldNum" sz="quarter" idx="5"/>
          </p:nvPr>
        </p:nvSpPr>
        <p:spPr>
          <a:noFill/>
        </p:spPr>
        <p:txBody>
          <a:bodyPr/>
          <a:lstStyle/>
          <a:p>
            <a:fld id="{D65A5A85-0ABA-4C5B-927B-97EBDCCB0C82}" type="slidenum">
              <a:rPr lang="en-US" smtClean="0"/>
              <a:pPr/>
              <a:t>5</a:t>
            </a:fld>
            <a:endParaRPr lang="en-US" smtClean="0"/>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5" name="Rectangle 5"/>
          <p:cNvSpPr>
            <a:spLocks noGrp="1" noChangeArrowheads="1"/>
          </p:cNvSpPr>
          <p:nvPr>
            <p:ph type="sldNum" sz="quarter" idx="5"/>
          </p:nvPr>
        </p:nvSpPr>
        <p:spPr>
          <a:noFill/>
        </p:spPr>
        <p:txBody>
          <a:bodyPr/>
          <a:lstStyle/>
          <a:p>
            <a:fld id="{D0B47AA7-91FB-43CE-928E-99B9241377C6}" type="slidenum">
              <a:rPr lang="en-US" smtClean="0"/>
              <a:pPr/>
              <a:t>6</a:t>
            </a:fld>
            <a:endParaRPr lang="en-US" smtClean="0"/>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3" name="Slide Image Placeholder 1"/>
          <p:cNvSpPr>
            <a:spLocks noGrp="1" noRot="1" noChangeAspect="1" noTextEdit="1"/>
          </p:cNvSpPr>
          <p:nvPr>
            <p:ph type="sldImg"/>
          </p:nvPr>
        </p:nvSpPr>
        <p:spPr>
          <a:ln/>
        </p:spPr>
      </p:sp>
      <p:sp>
        <p:nvSpPr>
          <p:cNvPr id="812034" name="Notes Placeholder 2"/>
          <p:cNvSpPr>
            <a:spLocks noGrp="1"/>
          </p:cNvSpPr>
          <p:nvPr>
            <p:ph type="body" idx="1"/>
          </p:nvPr>
        </p:nvSpPr>
        <p:spPr>
          <a:noFill/>
          <a:ln/>
        </p:spPr>
        <p:txBody>
          <a:bodyPr/>
          <a:lstStyle/>
          <a:p>
            <a:endParaRPr lang="en-GB" smtClean="0"/>
          </a:p>
        </p:txBody>
      </p:sp>
      <p:sp>
        <p:nvSpPr>
          <p:cNvPr id="812035" name="Slide Number Placeholder 3"/>
          <p:cNvSpPr>
            <a:spLocks noGrp="1"/>
          </p:cNvSpPr>
          <p:nvPr>
            <p:ph type="sldNum" sz="quarter" idx="5"/>
          </p:nvPr>
        </p:nvSpPr>
        <p:spPr>
          <a:noFill/>
        </p:spPr>
        <p:txBody>
          <a:bodyPr/>
          <a:lstStyle/>
          <a:p>
            <a:fld id="{CB2D7E9B-E847-4A41-8D52-81FAAE043481}" type="slidenum">
              <a:rPr lang="en-US" smtClean="0">
                <a:solidFill>
                  <a:srgbClr val="000000"/>
                </a:solidFill>
              </a:rPr>
              <a:pPr/>
              <a:t>7</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1" name="Slide Image Placeholder 1"/>
          <p:cNvSpPr>
            <a:spLocks noGrp="1" noRot="1" noChangeAspect="1" noTextEdit="1"/>
          </p:cNvSpPr>
          <p:nvPr>
            <p:ph type="sldImg"/>
          </p:nvPr>
        </p:nvSpPr>
        <p:spPr>
          <a:ln/>
        </p:spPr>
      </p:sp>
      <p:sp>
        <p:nvSpPr>
          <p:cNvPr id="814082" name="Notes Placeholder 2"/>
          <p:cNvSpPr>
            <a:spLocks noGrp="1"/>
          </p:cNvSpPr>
          <p:nvPr>
            <p:ph type="body" idx="1"/>
          </p:nvPr>
        </p:nvSpPr>
        <p:spPr>
          <a:noFill/>
          <a:ln/>
        </p:spPr>
        <p:txBody>
          <a:bodyPr/>
          <a:lstStyle/>
          <a:p>
            <a:endParaRPr lang="en-GB" smtClean="0"/>
          </a:p>
        </p:txBody>
      </p:sp>
      <p:sp>
        <p:nvSpPr>
          <p:cNvPr id="814083" name="Slide Number Placeholder 3"/>
          <p:cNvSpPr>
            <a:spLocks noGrp="1"/>
          </p:cNvSpPr>
          <p:nvPr>
            <p:ph type="sldNum" sz="quarter" idx="5"/>
          </p:nvPr>
        </p:nvSpPr>
        <p:spPr>
          <a:noFill/>
        </p:spPr>
        <p:txBody>
          <a:bodyPr/>
          <a:lstStyle/>
          <a:p>
            <a:fld id="{51781DEB-D792-424E-8C11-F3638AAA1F7C}"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3" name="Rectangle 5"/>
          <p:cNvSpPr>
            <a:spLocks noGrp="1" noChangeArrowheads="1"/>
          </p:cNvSpPr>
          <p:nvPr>
            <p:ph type="sldNum" sz="quarter" idx="5"/>
          </p:nvPr>
        </p:nvSpPr>
        <p:spPr>
          <a:noFill/>
        </p:spPr>
        <p:txBody>
          <a:bodyPr/>
          <a:lstStyle/>
          <a:p>
            <a:fld id="{55933A11-3411-447F-989B-8CBFC808BD68}" type="slidenum">
              <a:rPr lang="en-US" smtClean="0"/>
              <a:pPr/>
              <a:t>16</a:t>
            </a:fld>
            <a:endParaRPr lang="en-US" smtClean="0"/>
          </a:p>
        </p:txBody>
      </p:sp>
      <p:sp>
        <p:nvSpPr>
          <p:cNvPr id="822274"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F75821EE-5E32-41E2-88E5-A6E17B64E572}" type="slidenum">
              <a:rPr lang="en-US" sz="1000" b="0" i="1"/>
              <a:pPr algn="r" defTabSz="963613" eaLnBrk="0" hangingPunct="0"/>
              <a:t>16</a:t>
            </a:fld>
            <a:endParaRPr lang="en-US" sz="1000" b="0" i="1"/>
          </a:p>
        </p:txBody>
      </p:sp>
      <p:sp>
        <p:nvSpPr>
          <p:cNvPr id="822275" name="Rectangle 2"/>
          <p:cNvSpPr>
            <a:spLocks noGrp="1" noRot="1" noChangeAspect="1" noChangeArrowheads="1" noTextEdit="1"/>
          </p:cNvSpPr>
          <p:nvPr>
            <p:ph type="sldImg"/>
          </p:nvPr>
        </p:nvSpPr>
        <p:spPr>
          <a:ln/>
        </p:spPr>
      </p:sp>
      <p:sp>
        <p:nvSpPr>
          <p:cNvPr id="82227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1"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96B777F7-91B8-40E2-B1FD-7DBFD6D7BE64}" type="slidenum">
              <a:rPr lang="en-US" sz="1000" b="0" i="1"/>
              <a:pPr algn="r" defTabSz="963613" eaLnBrk="0" hangingPunct="0"/>
              <a:t>17</a:t>
            </a:fld>
            <a:endParaRPr lang="en-US" sz="1000" b="0" i="1"/>
          </a:p>
        </p:txBody>
      </p:sp>
      <p:sp>
        <p:nvSpPr>
          <p:cNvPr id="824322" name="Rectangle 5"/>
          <p:cNvSpPr txBox="1">
            <a:spLocks noGrp="1" noChangeArrowheads="1"/>
          </p:cNvSpPr>
          <p:nvPr/>
        </p:nvSpPr>
        <p:spPr bwMode="auto">
          <a:xfrm>
            <a:off x="4146550" y="9120188"/>
            <a:ext cx="3168650" cy="481012"/>
          </a:xfrm>
          <a:prstGeom prst="rect">
            <a:avLst/>
          </a:prstGeom>
          <a:noFill/>
          <a:ln w="9525">
            <a:noFill/>
            <a:miter lim="800000"/>
            <a:headEnd/>
            <a:tailEnd/>
          </a:ln>
        </p:spPr>
        <p:txBody>
          <a:bodyPr lIns="20054" tIns="0" rIns="20054" bIns="0" anchor="b"/>
          <a:lstStyle/>
          <a:p>
            <a:pPr algn="r" defTabSz="963613" eaLnBrk="0" hangingPunct="0"/>
            <a:fld id="{4238895F-C997-41D0-BCE4-DB44FFE0A8A8}" type="slidenum">
              <a:rPr lang="en-US" sz="1000" b="0" i="1"/>
              <a:pPr algn="r" defTabSz="963613" eaLnBrk="0" hangingPunct="0"/>
              <a:t>17</a:t>
            </a:fld>
            <a:endParaRPr lang="en-US" sz="1000" b="0" i="1"/>
          </a:p>
        </p:txBody>
      </p:sp>
      <p:sp>
        <p:nvSpPr>
          <p:cNvPr id="824323" name="Rectangle 2"/>
          <p:cNvSpPr>
            <a:spLocks noGrp="1" noRot="1" noChangeAspect="1" noChangeArrowheads="1" noTextEdit="1"/>
          </p:cNvSpPr>
          <p:nvPr>
            <p:ph type="sldImg"/>
          </p:nvPr>
        </p:nvSpPr>
        <p:spPr>
          <a:ln/>
        </p:spPr>
      </p:sp>
      <p:sp>
        <p:nvSpPr>
          <p:cNvPr id="82432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Rectangle 2024"/>
          <p:cNvSpPr>
            <a:spLocks noGrp="1" noChangeArrowheads="1"/>
          </p:cNvSpPr>
          <p:nvPr>
            <p:ph type="sldNum" sz="quarter" idx="10"/>
          </p:nvPr>
        </p:nvSpPr>
        <p:spPr>
          <a:ln/>
        </p:spPr>
        <p:txBody>
          <a:bodyPr/>
          <a:lstStyle>
            <a:lvl1pPr>
              <a:defRPr/>
            </a:lvl1pPr>
          </a:lstStyle>
          <a:p>
            <a:pPr>
              <a:defRPr/>
            </a:pPr>
            <a:fld id="{3CEC6C30-E4D8-4A46-9193-0A37821E1288}"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4"/>
          <p:cNvSpPr>
            <a:spLocks noGrp="1" noChangeArrowheads="1"/>
          </p:cNvSpPr>
          <p:nvPr>
            <p:ph type="sldNum" sz="quarter" idx="10"/>
          </p:nvPr>
        </p:nvSpPr>
        <p:spPr>
          <a:ln/>
        </p:spPr>
        <p:txBody>
          <a:bodyPr/>
          <a:lstStyle>
            <a:lvl1pPr>
              <a:defRPr/>
            </a:lvl1pPr>
          </a:lstStyle>
          <a:p>
            <a:pPr>
              <a:defRPr/>
            </a:pPr>
            <a:fld id="{6517749F-5EB7-4103-93DB-09B81D486A38}"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B59835F6-52D2-43AA-B232-DA7983A3C8E5}"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3874DA40-869C-445D-94C1-CDF97A3B6ADA}"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4"/>
          <p:cNvSpPr>
            <a:spLocks noGrp="1" noChangeArrowheads="1"/>
          </p:cNvSpPr>
          <p:nvPr>
            <p:ph type="sldNum" sz="quarter" idx="10"/>
          </p:nvPr>
        </p:nvSpPr>
        <p:spPr>
          <a:ln/>
        </p:spPr>
        <p:txBody>
          <a:bodyPr/>
          <a:lstStyle>
            <a:lvl1pPr>
              <a:defRPr/>
            </a:lvl1pPr>
          </a:lstStyle>
          <a:p>
            <a:pPr>
              <a:defRPr/>
            </a:pPr>
            <a:fld id="{064B8BD1-ED0A-401A-A717-04DAA02802FF}"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4"/>
          <p:cNvSpPr>
            <a:spLocks noGrp="1" noChangeArrowheads="1"/>
          </p:cNvSpPr>
          <p:nvPr>
            <p:ph type="sldNum" sz="quarter" idx="10"/>
          </p:nvPr>
        </p:nvSpPr>
        <p:spPr>
          <a:ln/>
        </p:spPr>
        <p:txBody>
          <a:bodyPr/>
          <a:lstStyle>
            <a:lvl1pPr>
              <a:defRPr/>
            </a:lvl1pPr>
          </a:lstStyle>
          <a:p>
            <a:pPr>
              <a:defRPr/>
            </a:pPr>
            <a:fld id="{9C5433BB-2A50-4EFA-AE50-1512083CF54A}"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38200"/>
            <a:ext cx="8229600" cy="5287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4"/>
          <p:cNvSpPr>
            <a:spLocks noGrp="1" noChangeArrowheads="1"/>
          </p:cNvSpPr>
          <p:nvPr>
            <p:ph type="sldNum" sz="quarter" idx="10"/>
          </p:nvPr>
        </p:nvSpPr>
        <p:spPr>
          <a:ln/>
        </p:spPr>
        <p:txBody>
          <a:bodyPr/>
          <a:lstStyle>
            <a:lvl1pPr>
              <a:defRPr/>
            </a:lvl1pPr>
          </a:lstStyle>
          <a:p>
            <a:pPr>
              <a:defRPr/>
            </a:pPr>
            <a:fld id="{BAD59C73-669D-42BB-9646-FDFDFCCC99B4}"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SmartArt Placeholder 2"/>
          <p:cNvSpPr>
            <a:spLocks noGrp="1"/>
          </p:cNvSpPr>
          <p:nvPr>
            <p:ph type="dgm" idx="1"/>
          </p:nvPr>
        </p:nvSpPr>
        <p:spPr>
          <a:xfrm>
            <a:off x="457200" y="990600"/>
            <a:ext cx="8229600" cy="5135563"/>
          </a:xfrm>
          <a:prstGeom prst="rect">
            <a:avLst/>
          </a:prstGeom>
        </p:spPr>
        <p:txBody>
          <a:bodyPr/>
          <a:lstStyle/>
          <a:p>
            <a:pPr lvl="0"/>
            <a:endParaRPr lang="en-US" noProof="0" smtClean="0"/>
          </a:p>
        </p:txBody>
      </p:sp>
      <p:sp>
        <p:nvSpPr>
          <p:cNvPr id="4" name="Rectangle 2024"/>
          <p:cNvSpPr>
            <a:spLocks noGrp="1" noChangeArrowheads="1"/>
          </p:cNvSpPr>
          <p:nvPr>
            <p:ph type="sldNum" sz="quarter" idx="10"/>
          </p:nvPr>
        </p:nvSpPr>
        <p:spPr>
          <a:ln/>
        </p:spPr>
        <p:txBody>
          <a:bodyPr/>
          <a:lstStyle>
            <a:lvl1pPr>
              <a:defRPr/>
            </a:lvl1pPr>
          </a:lstStyle>
          <a:p>
            <a:pPr>
              <a:defRPr/>
            </a:pPr>
            <a:fld id="{69BA9DE8-E691-4AFF-A645-423A62F0D28F}" type="slidenum">
              <a:rPr lang="en-US"/>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Table Placeholder 2"/>
          <p:cNvSpPr>
            <a:spLocks noGrp="1"/>
          </p:cNvSpPr>
          <p:nvPr>
            <p:ph type="tbl" idx="1"/>
          </p:nvPr>
        </p:nvSpPr>
        <p:spPr>
          <a:xfrm>
            <a:off x="457200" y="914400"/>
            <a:ext cx="8229600" cy="5211763"/>
          </a:xfrm>
          <a:prstGeom prst="rect">
            <a:avLst/>
          </a:prstGeom>
        </p:spPr>
        <p:txBody>
          <a:bodyPr/>
          <a:lstStyle/>
          <a:p>
            <a:pPr lvl="0"/>
            <a:endParaRPr lang="en-US" noProof="0" smtClean="0"/>
          </a:p>
        </p:txBody>
      </p:sp>
      <p:sp>
        <p:nvSpPr>
          <p:cNvPr id="4" name="Rectangle 2024"/>
          <p:cNvSpPr>
            <a:spLocks noGrp="1" noChangeArrowheads="1"/>
          </p:cNvSpPr>
          <p:nvPr>
            <p:ph type="sldNum" sz="quarter" idx="10"/>
          </p:nvPr>
        </p:nvSpPr>
        <p:spPr>
          <a:ln/>
        </p:spPr>
        <p:txBody>
          <a:bodyPr/>
          <a:lstStyle>
            <a:lvl1pPr>
              <a:defRPr/>
            </a:lvl1pPr>
          </a:lstStyle>
          <a:p>
            <a:pPr>
              <a:defRPr/>
            </a:pPr>
            <a:fld id="{554CD545-7129-4A0D-A0E1-6F8626409EEB}"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0" hangingPunct="0">
              <a:defRPr b="0">
                <a:solidFill>
                  <a:prstClr val="black">
                    <a:tint val="75000"/>
                  </a:prstClr>
                </a:solidFill>
              </a:defRPr>
            </a:lvl1pPr>
          </a:lstStyle>
          <a:p>
            <a:pPr>
              <a:defRPr/>
            </a:pPr>
            <a:fld id="{2833BD37-BCD9-4111-B7D9-568C50058ADA}" type="datetime1">
              <a:rPr lang="en-US"/>
              <a:pPr>
                <a:defRPr/>
              </a:pPr>
              <a:t>5/23/2011</a:t>
            </a:fld>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0" hangingPunct="0">
              <a:defRPr b="0">
                <a:solidFill>
                  <a:prstClr val="black">
                    <a:tint val="75000"/>
                  </a:prstClr>
                </a:solidFill>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0" hangingPunct="0">
              <a:defRPr b="0">
                <a:solidFill>
                  <a:prstClr val="black">
                    <a:tint val="75000"/>
                  </a:prstClr>
                </a:solidFill>
              </a:defRPr>
            </a:lvl1pPr>
          </a:lstStyle>
          <a:p>
            <a:pPr>
              <a:defRPr/>
            </a:pPr>
            <a:fld id="{417D563C-87A8-4EEA-9EC3-786AB539F876}"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4"/>
          <p:cNvSpPr>
            <a:spLocks noGrp="1" noChangeArrowheads="1"/>
          </p:cNvSpPr>
          <p:nvPr>
            <p:ph type="sldNum" sz="quarter" idx="10"/>
          </p:nvPr>
        </p:nvSpPr>
        <p:spPr>
          <a:ln/>
        </p:spPr>
        <p:txBody>
          <a:bodyPr/>
          <a:lstStyle>
            <a:lvl1pPr>
              <a:defRPr/>
            </a:lvl1pPr>
          </a:lstStyle>
          <a:p>
            <a:pPr>
              <a:defRPr/>
            </a:pPr>
            <a:fld id="{EE494597-1812-4AE0-BF80-E38A1AE968F5}"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35563"/>
          </a:xfrm>
          <a:prstGeom prst="rect">
            <a:avLst/>
          </a:prstGeom>
        </p:spPr>
        <p:txBody>
          <a:bodyPr/>
          <a:lstStyle>
            <a:lvl1pPr marL="346075" indent="-346075">
              <a:lnSpc>
                <a:spcPct val="100000"/>
              </a:lnSpc>
              <a:spcBef>
                <a:spcPts val="0"/>
              </a:spcBef>
              <a:buFont typeface="Wingdings" pitchFamily="2" charset="2"/>
              <a:buChar char=""/>
              <a:defRPr b="0"/>
            </a:lvl1pPr>
            <a:lvl2pPr marL="684213" indent="-336550">
              <a:lnSpc>
                <a:spcPct val="100000"/>
              </a:lnSpc>
              <a:spcBef>
                <a:spcPts val="0"/>
              </a:spcBef>
              <a:buFont typeface="Wingdings" pitchFamily="2" charset="2"/>
              <a:buChar char=""/>
              <a:defRPr sz="2400" b="0"/>
            </a:lvl2pPr>
            <a:lvl3pPr>
              <a:lnSpc>
                <a:spcPct val="100000"/>
              </a:lnSpc>
              <a:spcBef>
                <a:spcPts val="0"/>
              </a:spcBef>
              <a:buFont typeface="Wingdings" pitchFamily="2" charset="2"/>
              <a:buChar char=""/>
              <a:defRPr sz="2200" b="0"/>
            </a:lvl3pPr>
            <a:lvl4pPr>
              <a:lnSpc>
                <a:spcPct val="100000"/>
              </a:lnSpc>
              <a:spcBef>
                <a:spcPts val="0"/>
              </a:spcBef>
              <a:buFont typeface="Wingdings" pitchFamily="2" charset="2"/>
              <a:buChar char=""/>
              <a:defRPr b="0"/>
            </a:lvl4pPr>
            <a:lvl5pPr>
              <a:lnSpc>
                <a:spcPct val="100000"/>
              </a:lnSpc>
              <a:spcBef>
                <a:spcPts val="0"/>
              </a:spcBef>
              <a:buFont typeface="Wingdings" pitchFamily="2" charset="2"/>
              <a:buChar char=""/>
              <a:defRPr sz="18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24"/>
          <p:cNvSpPr>
            <a:spLocks noGrp="1" noChangeArrowheads="1"/>
          </p:cNvSpPr>
          <p:nvPr>
            <p:ph type="sldNum" sz="quarter" idx="10"/>
          </p:nvPr>
        </p:nvSpPr>
        <p:spPr>
          <a:ln/>
        </p:spPr>
        <p:txBody>
          <a:bodyPr/>
          <a:lstStyle>
            <a:lvl1pPr>
              <a:defRPr/>
            </a:lvl1pPr>
          </a:lstStyle>
          <a:p>
            <a:pPr>
              <a:defRPr/>
            </a:pPr>
            <a:fld id="{D917F482-BB74-4889-842B-162A656C7CB7}"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accent1">
                    <a:lumMod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accent1">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4"/>
          <p:cNvSpPr>
            <a:spLocks noGrp="1" noChangeArrowheads="1"/>
          </p:cNvSpPr>
          <p:nvPr>
            <p:ph type="sldNum" sz="quarter" idx="10"/>
          </p:nvPr>
        </p:nvSpPr>
        <p:spPr>
          <a:ln/>
        </p:spPr>
        <p:txBody>
          <a:bodyPr/>
          <a:lstStyle>
            <a:lvl1pPr>
              <a:defRPr/>
            </a:lvl1pPr>
          </a:lstStyle>
          <a:p>
            <a:pPr>
              <a:defRPr/>
            </a:pPr>
            <a:fld id="{4AA9444B-0A79-4A1E-BD60-C0558625E479}"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4"/>
          <p:cNvSpPr>
            <a:spLocks noGrp="1" noChangeArrowheads="1"/>
          </p:cNvSpPr>
          <p:nvPr>
            <p:ph type="sldNum" sz="quarter" idx="10"/>
          </p:nvPr>
        </p:nvSpPr>
        <p:spPr>
          <a:ln/>
        </p:spPr>
        <p:txBody>
          <a:bodyPr/>
          <a:lstStyle>
            <a:lvl1pPr>
              <a:defRPr/>
            </a:lvl1pPr>
          </a:lstStyle>
          <a:p>
            <a:pPr>
              <a:defRPr/>
            </a:pPr>
            <a:fld id="{593A2A47-D498-4902-ACD9-62D6BA54EBA6}"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4"/>
          <p:cNvSpPr>
            <a:spLocks noGrp="1" noChangeArrowheads="1"/>
          </p:cNvSpPr>
          <p:nvPr>
            <p:ph type="sldNum" sz="quarter" idx="10"/>
          </p:nvPr>
        </p:nvSpPr>
        <p:spPr>
          <a:ln/>
        </p:spPr>
        <p:txBody>
          <a:bodyPr/>
          <a:lstStyle>
            <a:lvl1pPr>
              <a:defRPr/>
            </a:lvl1pPr>
          </a:lstStyle>
          <a:p>
            <a:pPr>
              <a:defRPr/>
            </a:pPr>
            <a:fld id="{2C6A4104-D2B3-441C-ABAE-5C146A4C79B6}"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userDrawn="1"/>
        </p:nvSpPr>
        <p:spPr bwMode="auto">
          <a:xfrm>
            <a:off x="487363" y="838200"/>
            <a:ext cx="8243887" cy="0"/>
          </a:xfrm>
          <a:prstGeom prst="line">
            <a:avLst/>
          </a:prstGeom>
          <a:noFill/>
          <a:ln w="1651">
            <a:solidFill>
              <a:srgbClr val="333399"/>
            </a:solidFill>
            <a:round/>
            <a:headEnd/>
            <a:tailEnd/>
          </a:ln>
        </p:spPr>
        <p:txBody>
          <a:bodyPr/>
          <a:lstStyle/>
          <a:p>
            <a:pPr eaLnBrk="0" hangingPunct="0">
              <a:defRPr/>
            </a:pPr>
            <a:endParaRPr lang="en-US" b="0"/>
          </a:p>
        </p:txBody>
      </p:sp>
      <p:sp>
        <p:nvSpPr>
          <p:cNvPr id="1027" name="Rectangle 2015"/>
          <p:cNvSpPr>
            <a:spLocks noGrp="1" noChangeArrowheads="1"/>
          </p:cNvSpPr>
          <p:nvPr>
            <p:ph type="body" idx="1"/>
          </p:nvPr>
        </p:nvSpPr>
        <p:spPr bwMode="auto">
          <a:xfrm>
            <a:off x="623888" y="1544638"/>
            <a:ext cx="8015287" cy="4652962"/>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0641" name="Rectangle 2017"/>
          <p:cNvSpPr>
            <a:spLocks noChangeArrowheads="1"/>
          </p:cNvSpPr>
          <p:nvPr userDrawn="1"/>
        </p:nvSpPr>
        <p:spPr bwMode="auto">
          <a:xfrm>
            <a:off x="8763000" y="6624638"/>
            <a:ext cx="320675" cy="234950"/>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fld id="{EFEF58DF-A15A-43D7-B828-3B126EFB7076}" type="slidenum">
              <a:rPr lang="en-US" sz="1000">
                <a:solidFill>
                  <a:srgbClr val="333399"/>
                </a:solidFill>
                <a:latin typeface="Arial" charset="0"/>
              </a:rPr>
              <a:pPr defTabSz="820738" eaLnBrk="0" hangingPunct="0">
                <a:defRPr/>
              </a:pPr>
              <a:t>‹nº›</a:t>
            </a:fld>
            <a:endParaRPr lang="en-US" sz="1000" dirty="0">
              <a:solidFill>
                <a:srgbClr val="333399"/>
              </a:solidFill>
              <a:latin typeface="Arial" charset="0"/>
            </a:endParaRPr>
          </a:p>
        </p:txBody>
      </p:sp>
      <p:pic>
        <p:nvPicPr>
          <p:cNvPr id="1029" name="Picture 2022"/>
          <p:cNvPicPr>
            <a:picLocks noChangeAspect="1" noChangeArrowheads="1"/>
          </p:cNvPicPr>
          <p:nvPr userDrawn="1"/>
        </p:nvPicPr>
        <p:blipFill>
          <a:blip r:embed="rId6" cstate="print"/>
          <a:srcRect/>
          <a:stretch>
            <a:fillRect/>
          </a:stretch>
        </p:blipFill>
        <p:spPr bwMode="auto">
          <a:xfrm>
            <a:off x="7543800" y="65088"/>
            <a:ext cx="1409700" cy="620712"/>
          </a:xfrm>
          <a:prstGeom prst="rect">
            <a:avLst/>
          </a:prstGeom>
          <a:noFill/>
          <a:ln w="9525">
            <a:noFill/>
            <a:miter lim="800000"/>
            <a:headEnd/>
            <a:tailEnd/>
          </a:ln>
        </p:spPr>
      </p:pic>
      <p:sp>
        <p:nvSpPr>
          <p:cNvPr id="6" name="Rectangle 2017"/>
          <p:cNvSpPr>
            <a:spLocks noChangeArrowheads="1"/>
          </p:cNvSpPr>
          <p:nvPr userDrawn="1"/>
        </p:nvSpPr>
        <p:spPr bwMode="auto">
          <a:xfrm>
            <a:off x="0" y="6621463"/>
            <a:ext cx="90805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a:solidFill>
                  <a:srgbClr val="333399"/>
                </a:solidFill>
                <a:latin typeface="Arial" charset="0"/>
              </a:rPr>
              <a:t>23 May 2011</a:t>
            </a:r>
          </a:p>
        </p:txBody>
      </p:sp>
      <p:pic>
        <p:nvPicPr>
          <p:cNvPr id="1031" name="Imagem 1"/>
          <p:cNvPicPr>
            <a:picLocks noChangeAspect="1" noChangeArrowheads="1"/>
          </p:cNvPicPr>
          <p:nvPr userDrawn="1"/>
        </p:nvPicPr>
        <p:blipFill>
          <a:blip r:embed="rId7" cstate="print"/>
          <a:srcRect/>
          <a:stretch>
            <a:fillRect/>
          </a:stretch>
        </p:blipFill>
        <p:spPr bwMode="auto">
          <a:xfrm>
            <a:off x="228600" y="152400"/>
            <a:ext cx="64928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76" r:id="rId4"/>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p:nvSpPr>
        <p:spPr bwMode="auto">
          <a:xfrm>
            <a:off x="487363" y="838200"/>
            <a:ext cx="8243887" cy="0"/>
          </a:xfrm>
          <a:prstGeom prst="line">
            <a:avLst/>
          </a:prstGeom>
          <a:noFill/>
          <a:ln w="1651">
            <a:solidFill>
              <a:srgbClr val="333399"/>
            </a:solidFill>
            <a:round/>
            <a:headEnd/>
            <a:tailEnd/>
          </a:ln>
        </p:spPr>
        <p:txBody>
          <a:bodyPr/>
          <a:lstStyle/>
          <a:p>
            <a:pPr eaLnBrk="0" hangingPunct="0">
              <a:defRPr/>
            </a:pPr>
            <a:endParaRPr lang="en-US" b="0">
              <a:solidFill>
                <a:srgbClr val="000000"/>
              </a:solidFill>
            </a:endParaRPr>
          </a:p>
        </p:txBody>
      </p:sp>
      <p:pic>
        <p:nvPicPr>
          <p:cNvPr id="6147" name="Picture 2022"/>
          <p:cNvPicPr>
            <a:picLocks noChangeAspect="1" noChangeArrowheads="1"/>
          </p:cNvPicPr>
          <p:nvPr/>
        </p:nvPicPr>
        <p:blipFill>
          <a:blip r:embed="rId16" cstate="print"/>
          <a:srcRect/>
          <a:stretch>
            <a:fillRect/>
          </a:stretch>
        </p:blipFill>
        <p:spPr bwMode="auto">
          <a:xfrm>
            <a:off x="381000" y="65088"/>
            <a:ext cx="1409700" cy="620712"/>
          </a:xfrm>
          <a:prstGeom prst="rect">
            <a:avLst/>
          </a:prstGeom>
          <a:noFill/>
          <a:ln w="9525">
            <a:noFill/>
            <a:miter lim="800000"/>
            <a:headEnd/>
            <a:tailEnd/>
          </a:ln>
        </p:spPr>
      </p:pic>
      <p:sp>
        <p:nvSpPr>
          <p:cNvPr id="540648" name="Rectangle 2024"/>
          <p:cNvSpPr>
            <a:spLocks noGrp="1" noChangeArrowheads="1"/>
          </p:cNvSpPr>
          <p:nvPr>
            <p:ph type="sldNum" sz="quarter" idx="4"/>
          </p:nvPr>
        </p:nvSpPr>
        <p:spPr bwMode="auto">
          <a:xfrm>
            <a:off x="6781800" y="64738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a:solidFill>
                  <a:srgbClr val="000000"/>
                </a:solidFill>
                <a:latin typeface="+mn-lt"/>
              </a:defRPr>
            </a:lvl1pPr>
          </a:lstStyle>
          <a:p>
            <a:pPr>
              <a:defRPr/>
            </a:pPr>
            <a:fld id="{986CB576-E37A-4119-BFC1-6E46473911FA}"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 id="2147483662" r:id="rId14"/>
  </p:sldLayoutIdLst>
  <p:hf hdr="0" ftr="0" dt="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slideLayout" Target="../slideLayouts/slideLayout4.xml"/><Relationship Id="rId16" Type="http://schemas.openxmlformats.org/officeDocument/2006/relationships/image" Target="../media/image21.png"/><Relationship Id="rId20" Type="http://schemas.openxmlformats.org/officeDocument/2006/relationships/image" Target="../media/image24.png"/><Relationship Id="rId1" Type="http://schemas.openxmlformats.org/officeDocument/2006/relationships/vmlDrawing" Target="../drawings/vmlDrawing2.vml"/><Relationship Id="rId6" Type="http://schemas.openxmlformats.org/officeDocument/2006/relationships/image" Target="../media/image15.png"/><Relationship Id="rId11" Type="http://schemas.openxmlformats.org/officeDocument/2006/relationships/oleObject" Target="../embeddings/oleObject9.bin"/><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oleObject" Target="../embeddings/oleObject8.bin"/><Relationship Id="rId19" Type="http://schemas.openxmlformats.org/officeDocument/2006/relationships/oleObject" Target="../embeddings/oleObject10.bin"/><Relationship Id="rId4" Type="http://schemas.openxmlformats.org/officeDocument/2006/relationships/image" Target="../media/image13.png"/><Relationship Id="rId9" Type="http://schemas.openxmlformats.org/officeDocument/2006/relationships/oleObject" Target="../embeddings/oleObject7.bin"/><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slideLayout" Target="../slideLayouts/slideLayout4.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notesSlide" Target="../notesSlides/notesSlide3.xml"/><Relationship Id="rId21" Type="http://schemas.openxmlformats.org/officeDocument/2006/relationships/image" Target="../media/image24.png"/><Relationship Id="rId7" Type="http://schemas.openxmlformats.org/officeDocument/2006/relationships/image" Target="../media/image15.png"/><Relationship Id="rId12" Type="http://schemas.openxmlformats.org/officeDocument/2006/relationships/oleObject" Target="../embeddings/oleObject4.bin"/><Relationship Id="rId17" Type="http://schemas.openxmlformats.org/officeDocument/2006/relationships/image" Target="../media/image21.png"/><Relationship Id="rId2" Type="http://schemas.openxmlformats.org/officeDocument/2006/relationships/slideLayout" Target="../slideLayouts/slideLayout4.xml"/><Relationship Id="rId16" Type="http://schemas.openxmlformats.org/officeDocument/2006/relationships/image" Target="../media/image20.png"/><Relationship Id="rId20"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oleObject" Target="../embeddings/oleObject3.bin"/><Relationship Id="rId5" Type="http://schemas.openxmlformats.org/officeDocument/2006/relationships/image" Target="../media/image13.png"/><Relationship Id="rId15" Type="http://schemas.openxmlformats.org/officeDocument/2006/relationships/image" Target="../media/image19.png"/><Relationship Id="rId10" Type="http://schemas.openxmlformats.org/officeDocument/2006/relationships/oleObject" Target="../embeddings/oleObject2.bin"/><Relationship Id="rId19"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oleObject" Target="../embeddings/oleObject1.bin"/><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mage:Iso_logo.gi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5434013" y="661988"/>
            <a:ext cx="3382962" cy="52387"/>
          </a:xfrm>
          <a:prstGeom prst="rect">
            <a:avLst/>
          </a:prstGeom>
          <a:solidFill>
            <a:schemeClr val="bg1"/>
          </a:solidFill>
          <a:ln w="9525">
            <a:noFill/>
            <a:miter lim="800000"/>
            <a:headEnd/>
            <a:tailEnd/>
          </a:ln>
        </p:spPr>
        <p:txBody>
          <a:bodyPr wrap="none" anchor="ctr"/>
          <a:lstStyle/>
          <a:p>
            <a:pPr eaLnBrk="0" hangingPunct="0"/>
            <a:endParaRPr lang="en-GB" b="0"/>
          </a:p>
        </p:txBody>
      </p:sp>
      <p:sp>
        <p:nvSpPr>
          <p:cNvPr id="23554" name="Rectangle 9"/>
          <p:cNvSpPr>
            <a:spLocks noChangeArrowheads="1"/>
          </p:cNvSpPr>
          <p:nvPr/>
        </p:nvSpPr>
        <p:spPr bwMode="auto">
          <a:xfrm>
            <a:off x="8686800" y="6629400"/>
            <a:ext cx="381000" cy="228600"/>
          </a:xfrm>
          <a:prstGeom prst="rect">
            <a:avLst/>
          </a:prstGeom>
          <a:solidFill>
            <a:schemeClr val="bg1"/>
          </a:solidFill>
          <a:ln w="12700" algn="ctr">
            <a:noFill/>
            <a:round/>
            <a:headEnd type="none" w="sm" len="sm"/>
            <a:tailEnd type="none" w="sm" len="sm"/>
          </a:ln>
        </p:spPr>
        <p:txBody>
          <a:bodyPr/>
          <a:lstStyle/>
          <a:p>
            <a:pPr eaLnBrk="0" hangingPunct="0"/>
            <a:endParaRPr lang="en-GB" b="0"/>
          </a:p>
        </p:txBody>
      </p:sp>
      <p:sp>
        <p:nvSpPr>
          <p:cNvPr id="23555" name="Rectangle 10"/>
          <p:cNvSpPr>
            <a:spLocks noChangeArrowheads="1"/>
          </p:cNvSpPr>
          <p:nvPr/>
        </p:nvSpPr>
        <p:spPr bwMode="auto">
          <a:xfrm>
            <a:off x="0" y="6629400"/>
            <a:ext cx="838200" cy="228600"/>
          </a:xfrm>
          <a:prstGeom prst="rect">
            <a:avLst/>
          </a:prstGeom>
          <a:solidFill>
            <a:schemeClr val="bg1"/>
          </a:solidFill>
          <a:ln w="12700" algn="ctr">
            <a:noFill/>
            <a:round/>
            <a:headEnd type="none" w="sm" len="sm"/>
            <a:tailEnd type="none" w="sm" len="sm"/>
          </a:ln>
        </p:spPr>
        <p:txBody>
          <a:bodyPr/>
          <a:lstStyle/>
          <a:p>
            <a:pPr eaLnBrk="0" hangingPunct="0"/>
            <a:endParaRPr lang="en-GB" b="0"/>
          </a:p>
        </p:txBody>
      </p:sp>
      <p:sp>
        <p:nvSpPr>
          <p:cNvPr id="23556" name="Rectangle 16"/>
          <p:cNvSpPr>
            <a:spLocks noChangeArrowheads="1"/>
          </p:cNvSpPr>
          <p:nvPr/>
        </p:nvSpPr>
        <p:spPr bwMode="auto">
          <a:xfrm>
            <a:off x="152400" y="76200"/>
            <a:ext cx="990600" cy="685800"/>
          </a:xfrm>
          <a:prstGeom prst="rect">
            <a:avLst/>
          </a:prstGeom>
          <a:solidFill>
            <a:schemeClr val="bg1"/>
          </a:solidFill>
          <a:ln w="12700" algn="ctr">
            <a:noFill/>
            <a:round/>
            <a:headEnd type="none" w="sm" len="sm"/>
            <a:tailEnd type="none" w="sm" len="sm"/>
          </a:ln>
        </p:spPr>
        <p:txBody>
          <a:bodyPr/>
          <a:lstStyle/>
          <a:p>
            <a:pPr eaLnBrk="0" hangingPunct="0"/>
            <a:endParaRPr lang="en-GB" b="0"/>
          </a:p>
        </p:txBody>
      </p:sp>
      <p:pic>
        <p:nvPicPr>
          <p:cNvPr id="23557" name="Picture 2022"/>
          <p:cNvPicPr>
            <a:picLocks noChangeAspect="1" noChangeArrowheads="1"/>
          </p:cNvPicPr>
          <p:nvPr/>
        </p:nvPicPr>
        <p:blipFill>
          <a:blip r:embed="rId2" cstate="print"/>
          <a:srcRect/>
          <a:stretch>
            <a:fillRect/>
          </a:stretch>
        </p:blipFill>
        <p:spPr bwMode="auto">
          <a:xfrm>
            <a:off x="7543800" y="65088"/>
            <a:ext cx="1409700" cy="620712"/>
          </a:xfrm>
          <a:prstGeom prst="rect">
            <a:avLst/>
          </a:prstGeom>
          <a:noFill/>
          <a:ln w="9525">
            <a:noFill/>
            <a:miter lim="800000"/>
            <a:headEnd/>
            <a:tailEnd/>
          </a:ln>
        </p:spPr>
      </p:pic>
      <p:pic>
        <p:nvPicPr>
          <p:cNvPr id="23558" name="Imagem 1"/>
          <p:cNvPicPr>
            <a:picLocks noChangeAspect="1" noChangeArrowheads="1"/>
          </p:cNvPicPr>
          <p:nvPr/>
        </p:nvPicPr>
        <p:blipFill>
          <a:blip r:embed="rId3" cstate="print"/>
          <a:srcRect/>
          <a:stretch>
            <a:fillRect/>
          </a:stretch>
        </p:blipFill>
        <p:spPr bwMode="auto">
          <a:xfrm>
            <a:off x="228600" y="152400"/>
            <a:ext cx="649288" cy="609600"/>
          </a:xfrm>
          <a:prstGeom prst="rect">
            <a:avLst/>
          </a:prstGeom>
          <a:noFill/>
          <a:ln w="9525">
            <a:noFill/>
            <a:miter lim="800000"/>
            <a:headEnd/>
            <a:tailEnd/>
          </a:ln>
        </p:spPr>
      </p:pic>
      <p:sp>
        <p:nvSpPr>
          <p:cNvPr id="23559" name="TextBox 14"/>
          <p:cNvSpPr txBox="1">
            <a:spLocks noChangeArrowheads="1"/>
          </p:cNvSpPr>
          <p:nvPr/>
        </p:nvSpPr>
        <p:spPr bwMode="auto">
          <a:xfrm>
            <a:off x="1295400" y="1143000"/>
            <a:ext cx="6657975" cy="1692275"/>
          </a:xfrm>
          <a:prstGeom prst="rect">
            <a:avLst/>
          </a:prstGeom>
          <a:noFill/>
          <a:ln w="9525">
            <a:noFill/>
            <a:miter lim="800000"/>
            <a:headEnd/>
            <a:tailEnd/>
          </a:ln>
        </p:spPr>
        <p:txBody>
          <a:bodyPr wrap="none">
            <a:spAutoFit/>
          </a:bodyPr>
          <a:lstStyle/>
          <a:p>
            <a:pPr algn="ctr" eaLnBrk="0" hangingPunct="0"/>
            <a:r>
              <a:rPr lang="en-US">
                <a:latin typeface="Calibri" pitchFamily="34" charset="0"/>
              </a:rPr>
              <a:t>Joint Subcommittee Meeting </a:t>
            </a:r>
          </a:p>
          <a:p>
            <a:pPr algn="ctr" eaLnBrk="0" hangingPunct="0"/>
            <a:r>
              <a:rPr lang="en-US" sz="3200">
                <a:latin typeface="Calibri" pitchFamily="34" charset="0"/>
              </a:rPr>
              <a:t>ISO/TC 20/SC 13 and ISO/TC 20/SC 14 </a:t>
            </a:r>
            <a:endParaRPr lang="en-US" sz="3600">
              <a:latin typeface="Calibri" pitchFamily="34" charset="0"/>
            </a:endParaRPr>
          </a:p>
          <a:p>
            <a:pPr algn="ctr" eaLnBrk="0" hangingPunct="0"/>
            <a:r>
              <a:rPr lang="en-US">
                <a:latin typeface="Calibri" pitchFamily="34" charset="0"/>
              </a:rPr>
              <a:t>Berlin, DE </a:t>
            </a:r>
          </a:p>
          <a:p>
            <a:pPr algn="ctr" eaLnBrk="0" hangingPunct="0"/>
            <a:r>
              <a:rPr lang="en-US">
                <a:latin typeface="Calibri" pitchFamily="34" charset="0"/>
              </a:rPr>
              <a:t>23 May 2011</a:t>
            </a:r>
          </a:p>
        </p:txBody>
      </p:sp>
      <p:sp>
        <p:nvSpPr>
          <p:cNvPr id="16" name="TextBox 15"/>
          <p:cNvSpPr txBox="1"/>
          <p:nvPr/>
        </p:nvSpPr>
        <p:spPr>
          <a:xfrm>
            <a:off x="1143000" y="3124200"/>
            <a:ext cx="7010400" cy="1754326"/>
          </a:xfrm>
          <a:prstGeom prst="rect">
            <a:avLst/>
          </a:prstGeom>
          <a:solidFill>
            <a:srgbClr val="000099"/>
          </a:solidFill>
          <a:ln/>
          <a:effectLst>
            <a:innerShdw blurRad="63500" dist="508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0" hangingPunct="0">
              <a:defRPr/>
            </a:pPr>
            <a:r>
              <a:rPr lang="en-US" sz="5400" b="0" dirty="0">
                <a:cs typeface="Calibri" pitchFamily="34" charset="0"/>
              </a:rPr>
              <a:t>Overview of the CCSDS Program of Work</a:t>
            </a:r>
          </a:p>
        </p:txBody>
      </p:sp>
      <p:sp>
        <p:nvSpPr>
          <p:cNvPr id="18" name="TextBox 17"/>
          <p:cNvSpPr txBox="1"/>
          <p:nvPr/>
        </p:nvSpPr>
        <p:spPr>
          <a:xfrm>
            <a:off x="2370138" y="5638800"/>
            <a:ext cx="4564062" cy="461963"/>
          </a:xfrm>
          <a:prstGeom prst="rect">
            <a:avLst/>
          </a:prstGeom>
          <a:noFill/>
        </p:spPr>
        <p:txBody>
          <a:bodyPr wrap="none">
            <a:spAutoFit/>
          </a:bodyPr>
          <a:lstStyle/>
          <a:p>
            <a:pPr eaLnBrk="0" hangingPunct="0">
              <a:defRPr/>
            </a:pPr>
            <a:r>
              <a:rPr lang="en-US" dirty="0">
                <a:effectLst>
                  <a:outerShdw blurRad="38100" dist="38100" dir="2700000" algn="tl">
                    <a:srgbClr val="000000">
                      <a:alpha val="43137"/>
                    </a:srgbClr>
                  </a:outerShdw>
                </a:effectLst>
                <a:latin typeface="Calibri" pitchFamily="34" charset="0"/>
                <a:cs typeface="Calibri" pitchFamily="34" charset="0"/>
              </a:rPr>
              <a:t>CCSDS Engineering Steering Group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352" name="Rounded Rectangle 2"/>
          <p:cNvSpPr>
            <a:spLocks noChangeArrowheads="1"/>
          </p:cNvSpPr>
          <p:nvPr/>
        </p:nvSpPr>
        <p:spPr bwMode="auto">
          <a:xfrm>
            <a:off x="1039813" y="0"/>
            <a:ext cx="1905000" cy="838200"/>
          </a:xfrm>
          <a:prstGeom prst="roundRect">
            <a:avLst>
              <a:gd name="adj" fmla="val 16667"/>
            </a:avLst>
          </a:prstGeom>
          <a:noFill/>
          <a:ln w="57150" algn="ctr">
            <a:solidFill>
              <a:srgbClr val="FF33CC"/>
            </a:solidFill>
            <a:round/>
            <a:headEnd type="none" w="sm" len="sm"/>
            <a:tailEnd type="none" w="sm" len="sm"/>
          </a:ln>
        </p:spPr>
        <p:txBody>
          <a:bodyPr/>
          <a:lstStyle/>
          <a:p>
            <a:pPr eaLnBrk="0" hangingPunct="0"/>
            <a:endParaRPr lang="en-GB" b="0"/>
          </a:p>
        </p:txBody>
      </p:sp>
      <p:sp>
        <p:nvSpPr>
          <p:cNvPr id="848353" name="Oval 429"/>
          <p:cNvSpPr>
            <a:spLocks noChangeArrowheads="1"/>
          </p:cNvSpPr>
          <p:nvPr/>
        </p:nvSpPr>
        <p:spPr bwMode="auto">
          <a:xfrm rot="-5400000">
            <a:off x="5536406" y="3029744"/>
            <a:ext cx="4700588" cy="1365250"/>
          </a:xfrm>
          <a:prstGeom prst="ellipse">
            <a:avLst/>
          </a:prstGeom>
          <a:solidFill>
            <a:srgbClr val="FF7C80"/>
          </a:solidFill>
          <a:ln w="12700" algn="ctr">
            <a:noFill/>
            <a:round/>
            <a:headEnd type="none" w="sm" len="sm"/>
            <a:tailEnd type="none" w="sm" len="sm"/>
          </a:ln>
        </p:spPr>
        <p:txBody>
          <a:bodyPr/>
          <a:lstStyle/>
          <a:p>
            <a:pPr eaLnBrk="0" hangingPunct="0"/>
            <a:endParaRPr lang="en-GB" b="0"/>
          </a:p>
        </p:txBody>
      </p:sp>
      <p:sp>
        <p:nvSpPr>
          <p:cNvPr id="526" name="Oval 525"/>
          <p:cNvSpPr/>
          <p:nvPr/>
        </p:nvSpPr>
        <p:spPr bwMode="auto">
          <a:xfrm rot="16200000">
            <a:off x="307975" y="2957513"/>
            <a:ext cx="4841875" cy="1511300"/>
          </a:xfrm>
          <a:prstGeom prst="ellipse">
            <a:avLst/>
          </a:prstGeom>
          <a:solidFill>
            <a:schemeClr val="accent2">
              <a:lumMod val="20000"/>
              <a:lumOff val="80000"/>
            </a:schemeClr>
          </a:solidFill>
          <a:ln w="12700" cap="flat" cmpd="sng" algn="ctr">
            <a:noFill/>
            <a:prstDash val="solid"/>
            <a:round/>
            <a:headEnd type="none" w="sm" len="sm"/>
            <a:tailEnd type="none" w="sm" len="sm"/>
          </a:ln>
          <a:effectLst/>
        </p:spPr>
        <p:txBody>
          <a:bodyPr/>
          <a:lstStyle/>
          <a:p>
            <a:pPr eaLnBrk="0" hangingPunct="0">
              <a:defRPr/>
            </a:pPr>
            <a:endParaRPr lang="en-US" b="0"/>
          </a:p>
        </p:txBody>
      </p:sp>
      <p:sp>
        <p:nvSpPr>
          <p:cNvPr id="848355" name="Oval 414"/>
          <p:cNvSpPr>
            <a:spLocks noChangeArrowheads="1"/>
          </p:cNvSpPr>
          <p:nvPr/>
        </p:nvSpPr>
        <p:spPr bwMode="auto">
          <a:xfrm rot="5400000">
            <a:off x="4044950" y="3059113"/>
            <a:ext cx="4643438" cy="1363662"/>
          </a:xfrm>
          <a:prstGeom prst="ellipse">
            <a:avLst/>
          </a:prstGeom>
          <a:solidFill>
            <a:srgbClr val="FF99FF"/>
          </a:solidFill>
          <a:ln w="12700" algn="ctr">
            <a:noFill/>
            <a:round/>
            <a:headEnd type="none" w="sm" len="sm"/>
            <a:tailEnd type="none" w="sm" len="sm"/>
          </a:ln>
        </p:spPr>
        <p:txBody>
          <a:bodyPr/>
          <a:lstStyle/>
          <a:p>
            <a:pPr eaLnBrk="0" hangingPunct="0"/>
            <a:endParaRPr lang="en-GB" b="0"/>
          </a:p>
        </p:txBody>
      </p:sp>
      <p:sp>
        <p:nvSpPr>
          <p:cNvPr id="848356" name="Oval 524"/>
          <p:cNvSpPr>
            <a:spLocks noChangeArrowheads="1"/>
          </p:cNvSpPr>
          <p:nvPr/>
        </p:nvSpPr>
        <p:spPr bwMode="auto">
          <a:xfrm rot="-5400000">
            <a:off x="2378869" y="3001169"/>
            <a:ext cx="4635500" cy="1490662"/>
          </a:xfrm>
          <a:prstGeom prst="ellipse">
            <a:avLst/>
          </a:prstGeom>
          <a:solidFill>
            <a:srgbClr val="FFCC99"/>
          </a:solidFill>
          <a:ln w="12700" algn="ctr">
            <a:noFill/>
            <a:round/>
            <a:headEnd type="none" w="sm" len="sm"/>
            <a:tailEnd type="none" w="sm" len="sm"/>
          </a:ln>
        </p:spPr>
        <p:txBody>
          <a:bodyPr/>
          <a:lstStyle/>
          <a:p>
            <a:pPr eaLnBrk="0" hangingPunct="0"/>
            <a:endParaRPr lang="en-GB" b="0"/>
          </a:p>
        </p:txBody>
      </p:sp>
      <p:sp>
        <p:nvSpPr>
          <p:cNvPr id="527" name="Oval 526"/>
          <p:cNvSpPr/>
          <p:nvPr/>
        </p:nvSpPr>
        <p:spPr bwMode="auto">
          <a:xfrm rot="16200000">
            <a:off x="-1380331" y="3091656"/>
            <a:ext cx="4616450" cy="1017588"/>
          </a:xfrm>
          <a:prstGeom prst="ellipse">
            <a:avLst/>
          </a:prstGeom>
          <a:solidFill>
            <a:schemeClr val="accent1">
              <a:lumMod val="40000"/>
              <a:lumOff val="60000"/>
            </a:schemeClr>
          </a:solidFill>
          <a:ln w="12700" cap="flat" cmpd="sng" algn="ctr">
            <a:noFill/>
            <a:prstDash val="solid"/>
            <a:round/>
            <a:headEnd type="none" w="sm" len="sm"/>
            <a:tailEnd type="none" w="sm" len="sm"/>
          </a:ln>
          <a:effectLst/>
        </p:spPr>
        <p:txBody>
          <a:bodyPr/>
          <a:lstStyle/>
          <a:p>
            <a:pPr eaLnBrk="0" hangingPunct="0">
              <a:defRPr/>
            </a:pPr>
            <a:endParaRPr lang="en-US" b="0"/>
          </a:p>
        </p:txBody>
      </p:sp>
      <p:grpSp>
        <p:nvGrpSpPr>
          <p:cNvPr id="848358" name="Group 394"/>
          <p:cNvGrpSpPr>
            <a:grpSpLocks/>
          </p:cNvGrpSpPr>
          <p:nvPr/>
        </p:nvGrpSpPr>
        <p:grpSpPr bwMode="auto">
          <a:xfrm>
            <a:off x="522288" y="1123950"/>
            <a:ext cx="7038975" cy="3308350"/>
            <a:chOff x="442913" y="1133475"/>
            <a:chExt cx="7038975" cy="3307896"/>
          </a:xfrm>
        </p:grpSpPr>
        <p:cxnSp>
          <p:nvCxnSpPr>
            <p:cNvPr id="291" name="Straight Connector 520"/>
            <p:cNvCxnSpPr>
              <a:cxnSpLocks noChangeShapeType="1"/>
            </p:cNvCxnSpPr>
            <p:nvPr/>
          </p:nvCxnSpPr>
          <p:spPr bwMode="auto">
            <a:xfrm rot="10800000" flipH="1" flipV="1">
              <a:off x="4194175" y="2371555"/>
              <a:ext cx="1663700" cy="11111"/>
            </a:xfrm>
            <a:prstGeom prst="line">
              <a:avLst/>
            </a:prstGeom>
            <a:noFill/>
            <a:ln w="38100">
              <a:solidFill>
                <a:schemeClr val="bg1">
                  <a:lumMod val="65000"/>
                </a:schemeClr>
              </a:solidFill>
              <a:round/>
              <a:headEnd/>
              <a:tailEnd/>
            </a:ln>
          </p:spPr>
        </p:cxnSp>
        <p:cxnSp>
          <p:nvCxnSpPr>
            <p:cNvPr id="292" name="Straight Connector 520"/>
            <p:cNvCxnSpPr>
              <a:cxnSpLocks noChangeShapeType="1"/>
            </p:cNvCxnSpPr>
            <p:nvPr/>
          </p:nvCxnSpPr>
          <p:spPr bwMode="auto">
            <a:xfrm rot="10800000" flipH="1" flipV="1">
              <a:off x="4224338" y="3803284"/>
              <a:ext cx="1663700" cy="11111"/>
            </a:xfrm>
            <a:prstGeom prst="line">
              <a:avLst/>
            </a:prstGeom>
            <a:noFill/>
            <a:ln w="38100">
              <a:solidFill>
                <a:schemeClr val="bg1">
                  <a:lumMod val="65000"/>
                </a:schemeClr>
              </a:solidFill>
              <a:round/>
              <a:headEnd/>
              <a:tailEnd/>
            </a:ln>
          </p:spPr>
        </p:cxnSp>
        <p:sp>
          <p:nvSpPr>
            <p:cNvPr id="293" name="Freeform 492"/>
            <p:cNvSpPr>
              <a:spLocks noChangeArrowheads="1"/>
            </p:cNvSpPr>
            <p:nvPr/>
          </p:nvSpPr>
          <p:spPr bwMode="auto">
            <a:xfrm flipH="1" flipV="1">
              <a:off x="4340225" y="2438221"/>
              <a:ext cx="1512888" cy="1314270"/>
            </a:xfrm>
            <a:custGeom>
              <a:avLst/>
              <a:gdLst>
                <a:gd name="T0" fmla="*/ 1512093 w 1722033"/>
                <a:gd name="T1" fmla="*/ 1312283 h 1422235"/>
                <a:gd name="T2" fmla="*/ 1227901 w 1722033"/>
                <a:gd name="T3" fmla="*/ 1314451 h 1422235"/>
                <a:gd name="T4" fmla="*/ 303704 w 1722033"/>
                <a:gd name="T5" fmla="*/ 2396 h 1422235"/>
                <a:gd name="T6" fmla="*/ 0 w 1722033"/>
                <a:gd name="T7" fmla="*/ 0 h 1422235"/>
                <a:gd name="T8" fmla="*/ 0 60000 65536"/>
                <a:gd name="T9" fmla="*/ 0 60000 65536"/>
                <a:gd name="T10" fmla="*/ 0 60000 65536"/>
                <a:gd name="T11" fmla="*/ 0 60000 65536"/>
                <a:gd name="T12" fmla="*/ 0 w 1722033"/>
                <a:gd name="T13" fmla="*/ 0 h 1422235"/>
                <a:gd name="T14" fmla="*/ 1722033 w 1722033"/>
                <a:gd name="T15" fmla="*/ 1422235 h 1422235"/>
              </a:gdLst>
              <a:ahLst/>
              <a:cxnLst>
                <a:cxn ang="T8">
                  <a:pos x="T0" y="T1"/>
                </a:cxn>
                <a:cxn ang="T9">
                  <a:pos x="T2" y="T3"/>
                </a:cxn>
                <a:cxn ang="T10">
                  <a:pos x="T4" y="T5"/>
                </a:cxn>
                <a:cxn ang="T11">
                  <a:pos x="T6" y="T7"/>
                </a:cxn>
              </a:cxnLst>
              <a:rect l="T12" t="T13" r="T14" b="T15"/>
              <a:pathLst>
                <a:path w="1722033" h="1422235">
                  <a:moveTo>
                    <a:pt x="1722033" y="1419889"/>
                  </a:moveTo>
                  <a:lnTo>
                    <a:pt x="1398384" y="1422235"/>
                  </a:lnTo>
                  <a:lnTo>
                    <a:pt x="345871" y="2592"/>
                  </a:lnTo>
                  <a:lnTo>
                    <a:pt x="0" y="0"/>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sp>
          <p:nvSpPr>
            <p:cNvPr id="294" name="Freeform 492"/>
            <p:cNvSpPr>
              <a:spLocks noChangeArrowheads="1"/>
            </p:cNvSpPr>
            <p:nvPr/>
          </p:nvSpPr>
          <p:spPr bwMode="auto">
            <a:xfrm flipV="1">
              <a:off x="4325938" y="2447745"/>
              <a:ext cx="1550987" cy="1290461"/>
            </a:xfrm>
            <a:custGeom>
              <a:avLst/>
              <a:gdLst>
                <a:gd name="T0" fmla="*/ 1550195 w 1717137"/>
                <a:gd name="T1" fmla="*/ 1286068 h 1422314"/>
                <a:gd name="T2" fmla="*/ 1226080 w 1717137"/>
                <a:gd name="T3" fmla="*/ 1290637 h 1422314"/>
                <a:gd name="T4" fmla="*/ 303841 w 1717137"/>
                <a:gd name="T5" fmla="*/ 4621 h 1422314"/>
                <a:gd name="T6" fmla="*/ 0 w 1717137"/>
                <a:gd name="T7" fmla="*/ 0 h 1422314"/>
                <a:gd name="T8" fmla="*/ 0 60000 65536"/>
                <a:gd name="T9" fmla="*/ 0 60000 65536"/>
                <a:gd name="T10" fmla="*/ 0 60000 65536"/>
                <a:gd name="T11" fmla="*/ 0 60000 65536"/>
                <a:gd name="T12" fmla="*/ 0 w 1717137"/>
                <a:gd name="T13" fmla="*/ 0 h 1422314"/>
                <a:gd name="T14" fmla="*/ 1717137 w 1717137"/>
                <a:gd name="T15" fmla="*/ 1422314 h 1422314"/>
              </a:gdLst>
              <a:ahLst/>
              <a:cxnLst>
                <a:cxn ang="T8">
                  <a:pos x="T0" y="T1"/>
                </a:cxn>
                <a:cxn ang="T9">
                  <a:pos x="T2" y="T3"/>
                </a:cxn>
                <a:cxn ang="T10">
                  <a:pos x="T4" y="T5"/>
                </a:cxn>
                <a:cxn ang="T11">
                  <a:pos x="T6" y="T7"/>
                </a:cxn>
              </a:cxnLst>
              <a:rect l="T12" t="T13" r="T14" b="T15"/>
              <a:pathLst>
                <a:path w="1717137" h="1422314">
                  <a:moveTo>
                    <a:pt x="1717137" y="1417279"/>
                  </a:moveTo>
                  <a:lnTo>
                    <a:pt x="1358118" y="1422314"/>
                  </a:lnTo>
                  <a:lnTo>
                    <a:pt x="336562" y="5093"/>
                  </a:lnTo>
                  <a:lnTo>
                    <a:pt x="0" y="0"/>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cxnSp>
          <p:nvCxnSpPr>
            <p:cNvPr id="295" name="Straight Connector 452"/>
            <p:cNvCxnSpPr>
              <a:cxnSpLocks noChangeShapeType="1"/>
            </p:cNvCxnSpPr>
            <p:nvPr/>
          </p:nvCxnSpPr>
          <p:spPr bwMode="auto">
            <a:xfrm flipV="1">
              <a:off x="6734175" y="2338223"/>
              <a:ext cx="747713" cy="4761"/>
            </a:xfrm>
            <a:prstGeom prst="line">
              <a:avLst/>
            </a:prstGeom>
            <a:noFill/>
            <a:ln w="38100">
              <a:solidFill>
                <a:schemeClr val="bg1">
                  <a:lumMod val="65000"/>
                </a:schemeClr>
              </a:solidFill>
              <a:round/>
              <a:headEnd/>
              <a:tailEnd/>
            </a:ln>
          </p:spPr>
        </p:cxnSp>
        <p:cxnSp>
          <p:nvCxnSpPr>
            <p:cNvPr id="296" name="Straight Connector 452"/>
            <p:cNvCxnSpPr>
              <a:cxnSpLocks noChangeShapeType="1"/>
            </p:cNvCxnSpPr>
            <p:nvPr/>
          </p:nvCxnSpPr>
          <p:spPr bwMode="auto">
            <a:xfrm flipV="1">
              <a:off x="6858000" y="3790585"/>
              <a:ext cx="490538" cy="0"/>
            </a:xfrm>
            <a:prstGeom prst="line">
              <a:avLst/>
            </a:prstGeom>
            <a:noFill/>
            <a:ln w="38100">
              <a:solidFill>
                <a:schemeClr val="bg1">
                  <a:lumMod val="65000"/>
                </a:schemeClr>
              </a:solidFill>
              <a:round/>
              <a:headEnd/>
              <a:tailEnd/>
            </a:ln>
          </p:spPr>
        </p:cxnSp>
        <p:cxnSp>
          <p:nvCxnSpPr>
            <p:cNvPr id="297" name="Straight Connector 520"/>
            <p:cNvCxnSpPr>
              <a:cxnSpLocks noChangeShapeType="1"/>
            </p:cNvCxnSpPr>
            <p:nvPr/>
          </p:nvCxnSpPr>
          <p:spPr bwMode="auto">
            <a:xfrm>
              <a:off x="1447800" y="1728706"/>
              <a:ext cx="1143000" cy="1587"/>
            </a:xfrm>
            <a:prstGeom prst="line">
              <a:avLst/>
            </a:prstGeom>
            <a:noFill/>
            <a:ln w="38100">
              <a:solidFill>
                <a:schemeClr val="bg1">
                  <a:lumMod val="65000"/>
                </a:schemeClr>
              </a:solidFill>
              <a:round/>
              <a:headEnd/>
              <a:tailEnd/>
            </a:ln>
          </p:spPr>
        </p:cxnSp>
        <p:sp>
          <p:nvSpPr>
            <p:cNvPr id="298" name="Freeform 492"/>
            <p:cNvSpPr>
              <a:spLocks noChangeArrowheads="1"/>
            </p:cNvSpPr>
            <p:nvPr/>
          </p:nvSpPr>
          <p:spPr bwMode="auto">
            <a:xfrm flipV="1">
              <a:off x="2657475" y="1714420"/>
              <a:ext cx="938213" cy="276187"/>
            </a:xfrm>
            <a:custGeom>
              <a:avLst/>
              <a:gdLst>
                <a:gd name="T0" fmla="*/ 938211 w 1516779"/>
                <a:gd name="T1" fmla="*/ 0 h 260358"/>
                <a:gd name="T2" fmla="*/ 413305 w 1516779"/>
                <a:gd name="T3" fmla="*/ 276148 h 260358"/>
                <a:gd name="T4" fmla="*/ 0 w 1516779"/>
                <a:gd name="T5" fmla="*/ 292476 h 260358"/>
                <a:gd name="T6" fmla="*/ 0 60000 65536"/>
                <a:gd name="T7" fmla="*/ 0 60000 65536"/>
                <a:gd name="T8" fmla="*/ 0 60000 65536"/>
                <a:gd name="T9" fmla="*/ 0 w 1516779"/>
                <a:gd name="T10" fmla="*/ 0 h 260358"/>
                <a:gd name="T11" fmla="*/ 1516779 w 1516779"/>
                <a:gd name="T12" fmla="*/ 260358 h 260358"/>
                <a:gd name="connsiteX0" fmla="*/ 1516779 w 1516779"/>
                <a:gd name="connsiteY0" fmla="*/ 0 h 260358"/>
                <a:gd name="connsiteX1" fmla="*/ 668178 w 1516779"/>
                <a:gd name="connsiteY1" fmla="*/ 245823 h 260358"/>
                <a:gd name="connsiteX2" fmla="*/ 654446 w 1516779"/>
                <a:gd name="connsiteY2" fmla="*/ 233175 h 260358"/>
                <a:gd name="connsiteX3" fmla="*/ 0 w 1516779"/>
                <a:gd name="connsiteY3" fmla="*/ 260358 h 260358"/>
                <a:gd name="connsiteX0" fmla="*/ 1516779 w 1516779"/>
                <a:gd name="connsiteY0" fmla="*/ 0 h 245823"/>
                <a:gd name="connsiteX1" fmla="*/ 668178 w 1516779"/>
                <a:gd name="connsiteY1" fmla="*/ 245823 h 245823"/>
                <a:gd name="connsiteX2" fmla="*/ 654446 w 1516779"/>
                <a:gd name="connsiteY2" fmla="*/ 233175 h 245823"/>
                <a:gd name="connsiteX3" fmla="*/ 0 w 1516779"/>
                <a:gd name="connsiteY3" fmla="*/ 234924 h 245823"/>
              </a:gdLst>
              <a:ahLst/>
              <a:cxnLst>
                <a:cxn ang="0">
                  <a:pos x="connsiteX0" y="connsiteY0"/>
                </a:cxn>
                <a:cxn ang="0">
                  <a:pos x="connsiteX1" y="connsiteY1"/>
                </a:cxn>
                <a:cxn ang="0">
                  <a:pos x="connsiteX2" y="connsiteY2"/>
                </a:cxn>
                <a:cxn ang="0">
                  <a:pos x="connsiteX3" y="connsiteY3"/>
                </a:cxn>
              </a:cxnLst>
              <a:rect l="l" t="t" r="r" b="b"/>
              <a:pathLst>
                <a:path w="1516779" h="245823">
                  <a:moveTo>
                    <a:pt x="1516779" y="0"/>
                  </a:moveTo>
                  <a:lnTo>
                    <a:pt x="668178" y="245823"/>
                  </a:lnTo>
                  <a:lnTo>
                    <a:pt x="654446" y="233175"/>
                  </a:lnTo>
                  <a:lnTo>
                    <a:pt x="0" y="234924"/>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sp>
          <p:nvSpPr>
            <p:cNvPr id="299" name="Freeform 492"/>
            <p:cNvSpPr>
              <a:spLocks noChangeArrowheads="1"/>
            </p:cNvSpPr>
            <p:nvPr/>
          </p:nvSpPr>
          <p:spPr bwMode="auto">
            <a:xfrm flipV="1">
              <a:off x="2647950" y="2033464"/>
              <a:ext cx="957263" cy="404756"/>
            </a:xfrm>
            <a:custGeom>
              <a:avLst/>
              <a:gdLst>
                <a:gd name="T0" fmla="*/ 957260 w 1547575"/>
                <a:gd name="T1" fmla="*/ 404892 h 303497"/>
                <a:gd name="T2" fmla="*/ 413305 w 1547575"/>
                <a:gd name="T3" fmla="*/ 3232 h 303497"/>
                <a:gd name="T4" fmla="*/ 0 w 1547575"/>
                <a:gd name="T5" fmla="*/ 0 h 303497"/>
                <a:gd name="T6" fmla="*/ 0 60000 65536"/>
                <a:gd name="T7" fmla="*/ 0 60000 65536"/>
                <a:gd name="T8" fmla="*/ 0 60000 65536"/>
                <a:gd name="T9" fmla="*/ 0 w 1547575"/>
                <a:gd name="T10" fmla="*/ 0 h 303497"/>
                <a:gd name="T11" fmla="*/ 1547575 w 1547575"/>
                <a:gd name="T12" fmla="*/ 303497 h 303497"/>
              </a:gdLst>
              <a:ahLst/>
              <a:cxnLst>
                <a:cxn ang="T6">
                  <a:pos x="T0" y="T1"/>
                </a:cxn>
                <a:cxn ang="T7">
                  <a:pos x="T2" y="T3"/>
                </a:cxn>
                <a:cxn ang="T8">
                  <a:pos x="T4" y="T5"/>
                </a:cxn>
              </a:cxnLst>
              <a:rect l="T9" t="T10" r="T11" b="T12"/>
              <a:pathLst>
                <a:path w="1547575" h="303497">
                  <a:moveTo>
                    <a:pt x="1547575" y="303497"/>
                  </a:moveTo>
                  <a:lnTo>
                    <a:pt x="668178" y="2423"/>
                  </a:lnTo>
                  <a:lnTo>
                    <a:pt x="0" y="0"/>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sp>
          <p:nvSpPr>
            <p:cNvPr id="300" name="Freeform 492"/>
            <p:cNvSpPr>
              <a:spLocks noChangeArrowheads="1"/>
            </p:cNvSpPr>
            <p:nvPr/>
          </p:nvSpPr>
          <p:spPr bwMode="auto">
            <a:xfrm flipV="1">
              <a:off x="1514475" y="3076308"/>
              <a:ext cx="1984375" cy="357139"/>
            </a:xfrm>
            <a:custGeom>
              <a:avLst/>
              <a:gdLst>
                <a:gd name="T0" fmla="*/ 1983581 w 1983581"/>
                <a:gd name="T1" fmla="*/ 0 h 250063"/>
                <a:gd name="T2" fmla="*/ 945356 w 1983581"/>
                <a:gd name="T3" fmla="*/ 280911 h 250063"/>
                <a:gd name="T4" fmla="*/ 0 w 1983581"/>
                <a:gd name="T5" fmla="*/ 278189 h 250063"/>
                <a:gd name="T6" fmla="*/ 0 60000 65536"/>
                <a:gd name="T7" fmla="*/ 0 60000 65536"/>
                <a:gd name="T8" fmla="*/ 0 60000 65536"/>
                <a:gd name="T9" fmla="*/ 0 w 1983581"/>
                <a:gd name="T10" fmla="*/ 0 h 250063"/>
                <a:gd name="T11" fmla="*/ 1983581 w 1983581"/>
                <a:gd name="T12" fmla="*/ 250063 h 250063"/>
                <a:gd name="connsiteX0" fmla="*/ 1983581 w 1983581"/>
                <a:gd name="connsiteY0" fmla="*/ 67620 h 317683"/>
                <a:gd name="connsiteX1" fmla="*/ 1971673 w 1983581"/>
                <a:gd name="connsiteY1" fmla="*/ 0 h 317683"/>
                <a:gd name="connsiteX2" fmla="*/ 945356 w 1983581"/>
                <a:gd name="connsiteY2" fmla="*/ 317683 h 317683"/>
                <a:gd name="connsiteX3" fmla="*/ 0 w 1983581"/>
                <a:gd name="connsiteY3" fmla="*/ 315260 h 317683"/>
              </a:gdLst>
              <a:ahLst/>
              <a:cxnLst>
                <a:cxn ang="0">
                  <a:pos x="connsiteX0" y="connsiteY0"/>
                </a:cxn>
                <a:cxn ang="0">
                  <a:pos x="connsiteX1" y="connsiteY1"/>
                </a:cxn>
                <a:cxn ang="0">
                  <a:pos x="connsiteX2" y="connsiteY2"/>
                </a:cxn>
                <a:cxn ang="0">
                  <a:pos x="connsiteX3" y="connsiteY3"/>
                </a:cxn>
              </a:cxnLst>
              <a:rect l="l" t="t" r="r" b="b"/>
              <a:pathLst>
                <a:path w="1983581" h="317683">
                  <a:moveTo>
                    <a:pt x="1983581" y="67620"/>
                  </a:moveTo>
                  <a:lnTo>
                    <a:pt x="1971673" y="0"/>
                  </a:lnTo>
                  <a:lnTo>
                    <a:pt x="945356" y="317683"/>
                  </a:lnTo>
                  <a:lnTo>
                    <a:pt x="0" y="315260"/>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sp>
          <p:nvSpPr>
            <p:cNvPr id="301" name="Freeform 492"/>
            <p:cNvSpPr>
              <a:spLocks noChangeArrowheads="1"/>
            </p:cNvSpPr>
            <p:nvPr/>
          </p:nvSpPr>
          <p:spPr bwMode="auto">
            <a:xfrm flipV="1">
              <a:off x="1647825" y="3452495"/>
              <a:ext cx="1851025" cy="407931"/>
            </a:xfrm>
            <a:custGeom>
              <a:avLst/>
              <a:gdLst>
                <a:gd name="T0" fmla="*/ 1850231 w 1850231"/>
                <a:gd name="T1" fmla="*/ 407612 h 362850"/>
                <a:gd name="T2" fmla="*/ 945356 w 1850231"/>
                <a:gd name="T3" fmla="*/ 2722 h 362850"/>
                <a:gd name="T4" fmla="*/ 0 w 1850231"/>
                <a:gd name="T5" fmla="*/ 0 h 362850"/>
                <a:gd name="T6" fmla="*/ 0 60000 65536"/>
                <a:gd name="T7" fmla="*/ 0 60000 65536"/>
                <a:gd name="T8" fmla="*/ 0 60000 65536"/>
                <a:gd name="T9" fmla="*/ 0 w 1850231"/>
                <a:gd name="T10" fmla="*/ 0 h 362850"/>
                <a:gd name="T11" fmla="*/ 1850231 w 1850231"/>
                <a:gd name="T12" fmla="*/ 362850 h 362850"/>
              </a:gdLst>
              <a:ahLst/>
              <a:cxnLst>
                <a:cxn ang="T6">
                  <a:pos x="T0" y="T1"/>
                </a:cxn>
                <a:cxn ang="T7">
                  <a:pos x="T2" y="T3"/>
                </a:cxn>
                <a:cxn ang="T8">
                  <a:pos x="T4" y="T5"/>
                </a:cxn>
              </a:cxnLst>
              <a:rect l="T9" t="T10" r="T11" b="T12"/>
              <a:pathLst>
                <a:path w="1850231" h="362850">
                  <a:moveTo>
                    <a:pt x="1850231" y="362850"/>
                  </a:moveTo>
                  <a:lnTo>
                    <a:pt x="945356" y="2423"/>
                  </a:lnTo>
                  <a:lnTo>
                    <a:pt x="0" y="0"/>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sp>
          <p:nvSpPr>
            <p:cNvPr id="302" name="Freeform 492"/>
            <p:cNvSpPr>
              <a:spLocks noChangeArrowheads="1"/>
            </p:cNvSpPr>
            <p:nvPr/>
          </p:nvSpPr>
          <p:spPr bwMode="auto">
            <a:xfrm flipV="1">
              <a:off x="1771650" y="3585826"/>
              <a:ext cx="1722438" cy="855545"/>
            </a:xfrm>
            <a:custGeom>
              <a:avLst/>
              <a:gdLst>
                <a:gd name="T0" fmla="*/ 1721643 w 1721643"/>
                <a:gd name="T1" fmla="*/ 855287 h 761363"/>
                <a:gd name="T2" fmla="*/ 945356 w 1721643"/>
                <a:gd name="T3" fmla="*/ 2722 h 761363"/>
                <a:gd name="T4" fmla="*/ 0 w 1721643"/>
                <a:gd name="T5" fmla="*/ 0 h 761363"/>
                <a:gd name="T6" fmla="*/ 0 60000 65536"/>
                <a:gd name="T7" fmla="*/ 0 60000 65536"/>
                <a:gd name="T8" fmla="*/ 0 60000 65536"/>
                <a:gd name="T9" fmla="*/ 0 w 1721643"/>
                <a:gd name="T10" fmla="*/ 0 h 761363"/>
                <a:gd name="T11" fmla="*/ 1721643 w 1721643"/>
                <a:gd name="T12" fmla="*/ 761363 h 761363"/>
              </a:gdLst>
              <a:ahLst/>
              <a:cxnLst>
                <a:cxn ang="T6">
                  <a:pos x="T0" y="T1"/>
                </a:cxn>
                <a:cxn ang="T7">
                  <a:pos x="T2" y="T3"/>
                </a:cxn>
                <a:cxn ang="T8">
                  <a:pos x="T4" y="T5"/>
                </a:cxn>
              </a:cxnLst>
              <a:rect l="T9" t="T10" r="T11" b="T12"/>
              <a:pathLst>
                <a:path w="1721643" h="761363">
                  <a:moveTo>
                    <a:pt x="1721643" y="761363"/>
                  </a:moveTo>
                  <a:lnTo>
                    <a:pt x="945356" y="2423"/>
                  </a:lnTo>
                  <a:lnTo>
                    <a:pt x="0" y="0"/>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cxnSp>
          <p:nvCxnSpPr>
            <p:cNvPr id="303" name="Straight Connector 520"/>
            <p:cNvCxnSpPr>
              <a:cxnSpLocks noChangeShapeType="1"/>
            </p:cNvCxnSpPr>
            <p:nvPr/>
          </p:nvCxnSpPr>
          <p:spPr bwMode="auto">
            <a:xfrm>
              <a:off x="500063" y="3052500"/>
              <a:ext cx="552450" cy="9524"/>
            </a:xfrm>
            <a:prstGeom prst="line">
              <a:avLst/>
            </a:prstGeom>
            <a:noFill/>
            <a:ln w="38100">
              <a:solidFill>
                <a:schemeClr val="bg1">
                  <a:lumMod val="65000"/>
                </a:schemeClr>
              </a:solidFill>
              <a:round/>
              <a:headEnd/>
              <a:tailEnd/>
            </a:ln>
          </p:spPr>
        </p:cxnSp>
        <p:cxnSp>
          <p:nvCxnSpPr>
            <p:cNvPr id="304" name="Straight Connector 520"/>
            <p:cNvCxnSpPr>
              <a:cxnSpLocks noChangeShapeType="1"/>
            </p:cNvCxnSpPr>
            <p:nvPr/>
          </p:nvCxnSpPr>
          <p:spPr bwMode="auto">
            <a:xfrm>
              <a:off x="619125" y="3866775"/>
              <a:ext cx="723900" cy="9524"/>
            </a:xfrm>
            <a:prstGeom prst="line">
              <a:avLst/>
            </a:prstGeom>
            <a:noFill/>
            <a:ln w="38100">
              <a:solidFill>
                <a:schemeClr val="bg1">
                  <a:lumMod val="65000"/>
                </a:schemeClr>
              </a:solidFill>
              <a:round/>
              <a:headEnd/>
              <a:tailEnd/>
            </a:ln>
          </p:spPr>
        </p:cxnSp>
        <p:cxnSp>
          <p:nvCxnSpPr>
            <p:cNvPr id="305" name="Straight Connector 520"/>
            <p:cNvCxnSpPr>
              <a:cxnSpLocks noChangeShapeType="1"/>
            </p:cNvCxnSpPr>
            <p:nvPr/>
          </p:nvCxnSpPr>
          <p:spPr bwMode="auto">
            <a:xfrm flipV="1">
              <a:off x="1457325" y="2514410"/>
              <a:ext cx="857250" cy="447614"/>
            </a:xfrm>
            <a:prstGeom prst="line">
              <a:avLst/>
            </a:prstGeom>
            <a:noFill/>
            <a:ln w="38100">
              <a:solidFill>
                <a:schemeClr val="bg1">
                  <a:lumMod val="65000"/>
                </a:schemeClr>
              </a:solidFill>
              <a:round/>
              <a:headEnd/>
              <a:tailEnd/>
            </a:ln>
          </p:spPr>
        </p:cxnSp>
        <p:cxnSp>
          <p:nvCxnSpPr>
            <p:cNvPr id="306" name="Straight Connector 520"/>
            <p:cNvCxnSpPr>
              <a:cxnSpLocks noChangeShapeType="1"/>
            </p:cNvCxnSpPr>
            <p:nvPr/>
          </p:nvCxnSpPr>
          <p:spPr bwMode="auto">
            <a:xfrm>
              <a:off x="1400175" y="1838228"/>
              <a:ext cx="881063" cy="480947"/>
            </a:xfrm>
            <a:prstGeom prst="line">
              <a:avLst/>
            </a:prstGeom>
            <a:noFill/>
            <a:ln w="38100">
              <a:solidFill>
                <a:schemeClr val="bg1">
                  <a:lumMod val="65000"/>
                </a:schemeClr>
              </a:solidFill>
              <a:round/>
              <a:headEnd/>
              <a:tailEnd/>
            </a:ln>
          </p:spPr>
        </p:cxnSp>
        <p:sp>
          <p:nvSpPr>
            <p:cNvPr id="307" name="Freeform 492"/>
            <p:cNvSpPr>
              <a:spLocks noChangeArrowheads="1"/>
            </p:cNvSpPr>
            <p:nvPr/>
          </p:nvSpPr>
          <p:spPr bwMode="auto">
            <a:xfrm flipV="1">
              <a:off x="2200275" y="1133475"/>
              <a:ext cx="1312863" cy="785705"/>
            </a:xfrm>
            <a:custGeom>
              <a:avLst/>
              <a:gdLst>
                <a:gd name="T0" fmla="*/ 1312069 w 1312069"/>
                <a:gd name="T1" fmla="*/ 0 h 699450"/>
                <a:gd name="T2" fmla="*/ 945356 w 1312069"/>
                <a:gd name="T3" fmla="*/ 785735 h 699450"/>
                <a:gd name="T4" fmla="*/ 0 w 1312069"/>
                <a:gd name="T5" fmla="*/ 783013 h 699450"/>
                <a:gd name="T6" fmla="*/ 0 60000 65536"/>
                <a:gd name="T7" fmla="*/ 0 60000 65536"/>
                <a:gd name="T8" fmla="*/ 0 60000 65536"/>
                <a:gd name="T9" fmla="*/ 0 w 1312069"/>
                <a:gd name="T10" fmla="*/ 0 h 699450"/>
                <a:gd name="T11" fmla="*/ 1312069 w 1312069"/>
                <a:gd name="T12" fmla="*/ 699450 h 699450"/>
              </a:gdLst>
              <a:ahLst/>
              <a:cxnLst>
                <a:cxn ang="T6">
                  <a:pos x="T0" y="T1"/>
                </a:cxn>
                <a:cxn ang="T7">
                  <a:pos x="T2" y="T3"/>
                </a:cxn>
                <a:cxn ang="T8">
                  <a:pos x="T4" y="T5"/>
                </a:cxn>
              </a:cxnLst>
              <a:rect l="T9" t="T10" r="T11" b="T12"/>
              <a:pathLst>
                <a:path w="1312069" h="699450">
                  <a:moveTo>
                    <a:pt x="1312069" y="0"/>
                  </a:moveTo>
                  <a:lnTo>
                    <a:pt x="945356" y="699450"/>
                  </a:lnTo>
                  <a:lnTo>
                    <a:pt x="0" y="697027"/>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cxnSp>
          <p:nvCxnSpPr>
            <p:cNvPr id="308" name="Straight Connector 520"/>
            <p:cNvCxnSpPr>
              <a:cxnSpLocks noChangeShapeType="1"/>
            </p:cNvCxnSpPr>
            <p:nvPr/>
          </p:nvCxnSpPr>
          <p:spPr bwMode="auto">
            <a:xfrm>
              <a:off x="442913" y="2442983"/>
              <a:ext cx="1895475" cy="1587"/>
            </a:xfrm>
            <a:prstGeom prst="line">
              <a:avLst/>
            </a:prstGeom>
            <a:noFill/>
            <a:ln w="38100">
              <a:solidFill>
                <a:schemeClr val="bg1">
                  <a:lumMod val="65000"/>
                </a:schemeClr>
              </a:solidFill>
              <a:round/>
              <a:headEnd/>
              <a:tailEnd/>
            </a:ln>
          </p:spPr>
        </p:cxnSp>
      </p:grpSp>
      <p:grpSp>
        <p:nvGrpSpPr>
          <p:cNvPr id="848359" name="Group 394"/>
          <p:cNvGrpSpPr>
            <a:grpSpLocks/>
          </p:cNvGrpSpPr>
          <p:nvPr/>
        </p:nvGrpSpPr>
        <p:grpSpPr bwMode="auto">
          <a:xfrm>
            <a:off x="527050" y="1128713"/>
            <a:ext cx="7038975" cy="3308350"/>
            <a:chOff x="442913" y="1133475"/>
            <a:chExt cx="7038975" cy="3307896"/>
          </a:xfrm>
        </p:grpSpPr>
        <p:cxnSp>
          <p:nvCxnSpPr>
            <p:cNvPr id="848622" name="Straight Connector 520"/>
            <p:cNvCxnSpPr>
              <a:cxnSpLocks noChangeShapeType="1"/>
            </p:cNvCxnSpPr>
            <p:nvPr/>
          </p:nvCxnSpPr>
          <p:spPr bwMode="auto">
            <a:xfrm rot="10800000" flipH="1" flipV="1">
              <a:off x="4194175" y="2371555"/>
              <a:ext cx="1663700" cy="11111"/>
            </a:xfrm>
            <a:prstGeom prst="line">
              <a:avLst/>
            </a:prstGeom>
            <a:noFill/>
            <a:ln w="38100">
              <a:solidFill>
                <a:schemeClr val="tx1"/>
              </a:solidFill>
              <a:round/>
              <a:headEnd/>
              <a:tailEnd/>
            </a:ln>
          </p:spPr>
        </p:cxnSp>
        <p:cxnSp>
          <p:nvCxnSpPr>
            <p:cNvPr id="848623" name="Straight Connector 520"/>
            <p:cNvCxnSpPr>
              <a:cxnSpLocks noChangeShapeType="1"/>
            </p:cNvCxnSpPr>
            <p:nvPr/>
          </p:nvCxnSpPr>
          <p:spPr bwMode="auto">
            <a:xfrm rot="10800000" flipH="1" flipV="1">
              <a:off x="4224338" y="3803284"/>
              <a:ext cx="1663700" cy="11111"/>
            </a:xfrm>
            <a:prstGeom prst="line">
              <a:avLst/>
            </a:prstGeom>
            <a:noFill/>
            <a:ln w="38100">
              <a:solidFill>
                <a:schemeClr val="tx1"/>
              </a:solidFill>
              <a:round/>
              <a:headEnd/>
              <a:tailEnd/>
            </a:ln>
          </p:spPr>
        </p:cxnSp>
        <p:sp>
          <p:nvSpPr>
            <p:cNvPr id="848624" name="Freeform 492"/>
            <p:cNvSpPr>
              <a:spLocks noChangeArrowheads="1"/>
            </p:cNvSpPr>
            <p:nvPr/>
          </p:nvSpPr>
          <p:spPr bwMode="auto">
            <a:xfrm flipH="1" flipV="1">
              <a:off x="4340225" y="2438221"/>
              <a:ext cx="1512888" cy="1314270"/>
            </a:xfrm>
            <a:custGeom>
              <a:avLst/>
              <a:gdLst>
                <a:gd name="T0" fmla="*/ 280885 w 1722033"/>
                <a:gd name="T1" fmla="*/ 470218 h 1422235"/>
                <a:gd name="T2" fmla="*/ 228094 w 1722033"/>
                <a:gd name="T3" fmla="*/ 470995 h 1422235"/>
                <a:gd name="T4" fmla="*/ 56416 w 1722033"/>
                <a:gd name="T5" fmla="*/ 858 h 1422235"/>
                <a:gd name="T6" fmla="*/ 0 w 1722033"/>
                <a:gd name="T7" fmla="*/ 0 h 1422235"/>
                <a:gd name="T8" fmla="*/ 0 60000 65536"/>
                <a:gd name="T9" fmla="*/ 0 60000 65536"/>
                <a:gd name="T10" fmla="*/ 0 60000 65536"/>
                <a:gd name="T11" fmla="*/ 0 60000 65536"/>
                <a:gd name="T12" fmla="*/ 0 w 1722033"/>
                <a:gd name="T13" fmla="*/ 0 h 1422235"/>
                <a:gd name="T14" fmla="*/ 1722033 w 1722033"/>
                <a:gd name="T15" fmla="*/ 1422235 h 1422235"/>
              </a:gdLst>
              <a:ahLst/>
              <a:cxnLst>
                <a:cxn ang="T8">
                  <a:pos x="T0" y="T1"/>
                </a:cxn>
                <a:cxn ang="T9">
                  <a:pos x="T2" y="T3"/>
                </a:cxn>
                <a:cxn ang="T10">
                  <a:pos x="T4" y="T5"/>
                </a:cxn>
                <a:cxn ang="T11">
                  <a:pos x="T6" y="T7"/>
                </a:cxn>
              </a:cxnLst>
              <a:rect l="T12" t="T13" r="T14" b="T15"/>
              <a:pathLst>
                <a:path w="1722033" h="1422235">
                  <a:moveTo>
                    <a:pt x="1722033" y="1419889"/>
                  </a:moveTo>
                  <a:lnTo>
                    <a:pt x="1398384" y="1422235"/>
                  </a:lnTo>
                  <a:lnTo>
                    <a:pt x="345871" y="2592"/>
                  </a:lnTo>
                  <a:lnTo>
                    <a:pt x="0" y="0"/>
                  </a:lnTo>
                </a:path>
              </a:pathLst>
            </a:custGeom>
            <a:noFill/>
            <a:ln w="38100">
              <a:solidFill>
                <a:schemeClr val="tx1"/>
              </a:solidFill>
              <a:round/>
              <a:headEnd/>
              <a:tailEnd/>
            </a:ln>
          </p:spPr>
          <p:txBody>
            <a:bodyPr wrap="none" anchor="ctr"/>
            <a:lstStyle/>
            <a:p>
              <a:pPr eaLnBrk="0" hangingPunct="0"/>
              <a:endParaRPr lang="en-GB" b="0"/>
            </a:p>
          </p:txBody>
        </p:sp>
        <p:sp>
          <p:nvSpPr>
            <p:cNvPr id="848625" name="Freeform 492"/>
            <p:cNvSpPr>
              <a:spLocks noChangeArrowheads="1"/>
            </p:cNvSpPr>
            <p:nvPr/>
          </p:nvSpPr>
          <p:spPr bwMode="auto">
            <a:xfrm flipV="1">
              <a:off x="4325938" y="2447745"/>
              <a:ext cx="1550987" cy="1290461"/>
            </a:xfrm>
            <a:custGeom>
              <a:avLst/>
              <a:gdLst>
                <a:gd name="T0" fmla="*/ 412884 w 1717137"/>
                <a:gd name="T1" fmla="*/ 363083 h 1422314"/>
                <a:gd name="T2" fmla="*/ 326558 w 1717137"/>
                <a:gd name="T3" fmla="*/ 364373 h 1422314"/>
                <a:gd name="T4" fmla="*/ 80926 w 1717137"/>
                <a:gd name="T5" fmla="*/ 1305 h 1422314"/>
                <a:gd name="T6" fmla="*/ 0 w 1717137"/>
                <a:gd name="T7" fmla="*/ 0 h 1422314"/>
                <a:gd name="T8" fmla="*/ 0 60000 65536"/>
                <a:gd name="T9" fmla="*/ 0 60000 65536"/>
                <a:gd name="T10" fmla="*/ 0 60000 65536"/>
                <a:gd name="T11" fmla="*/ 0 60000 65536"/>
                <a:gd name="T12" fmla="*/ 0 w 1717137"/>
                <a:gd name="T13" fmla="*/ 0 h 1422314"/>
                <a:gd name="T14" fmla="*/ 1717137 w 1717137"/>
                <a:gd name="T15" fmla="*/ 1422314 h 1422314"/>
              </a:gdLst>
              <a:ahLst/>
              <a:cxnLst>
                <a:cxn ang="T8">
                  <a:pos x="T0" y="T1"/>
                </a:cxn>
                <a:cxn ang="T9">
                  <a:pos x="T2" y="T3"/>
                </a:cxn>
                <a:cxn ang="T10">
                  <a:pos x="T4" y="T5"/>
                </a:cxn>
                <a:cxn ang="T11">
                  <a:pos x="T6" y="T7"/>
                </a:cxn>
              </a:cxnLst>
              <a:rect l="T12" t="T13" r="T14" b="T15"/>
              <a:pathLst>
                <a:path w="1717137" h="1422314">
                  <a:moveTo>
                    <a:pt x="1717137" y="1417279"/>
                  </a:moveTo>
                  <a:lnTo>
                    <a:pt x="1358118" y="1422314"/>
                  </a:lnTo>
                  <a:lnTo>
                    <a:pt x="336562" y="5093"/>
                  </a:lnTo>
                  <a:lnTo>
                    <a:pt x="0" y="0"/>
                  </a:lnTo>
                </a:path>
              </a:pathLst>
            </a:custGeom>
            <a:noFill/>
            <a:ln w="38100">
              <a:solidFill>
                <a:schemeClr val="tx1"/>
              </a:solidFill>
              <a:round/>
              <a:headEnd/>
              <a:tailEnd/>
            </a:ln>
          </p:spPr>
          <p:txBody>
            <a:bodyPr wrap="none" anchor="ctr"/>
            <a:lstStyle/>
            <a:p>
              <a:pPr eaLnBrk="0" hangingPunct="0"/>
              <a:endParaRPr lang="en-GB" b="0"/>
            </a:p>
          </p:txBody>
        </p:sp>
        <p:cxnSp>
          <p:nvCxnSpPr>
            <p:cNvPr id="848626" name="Straight Connector 452"/>
            <p:cNvCxnSpPr>
              <a:cxnSpLocks noChangeShapeType="1"/>
            </p:cNvCxnSpPr>
            <p:nvPr/>
          </p:nvCxnSpPr>
          <p:spPr bwMode="auto">
            <a:xfrm flipV="1">
              <a:off x="6734175" y="2338223"/>
              <a:ext cx="747713" cy="4761"/>
            </a:xfrm>
            <a:prstGeom prst="line">
              <a:avLst/>
            </a:prstGeom>
            <a:noFill/>
            <a:ln w="38100">
              <a:solidFill>
                <a:schemeClr val="tx1"/>
              </a:solidFill>
              <a:round/>
              <a:headEnd/>
              <a:tailEnd/>
            </a:ln>
          </p:spPr>
        </p:cxnSp>
        <p:cxnSp>
          <p:nvCxnSpPr>
            <p:cNvPr id="848627" name="Straight Connector 452"/>
            <p:cNvCxnSpPr>
              <a:cxnSpLocks noChangeShapeType="1"/>
            </p:cNvCxnSpPr>
            <p:nvPr/>
          </p:nvCxnSpPr>
          <p:spPr bwMode="auto">
            <a:xfrm flipV="1">
              <a:off x="6858000" y="3790585"/>
              <a:ext cx="490538" cy="0"/>
            </a:xfrm>
            <a:prstGeom prst="line">
              <a:avLst/>
            </a:prstGeom>
            <a:noFill/>
            <a:ln w="38100">
              <a:solidFill>
                <a:schemeClr val="tx1"/>
              </a:solidFill>
              <a:round/>
              <a:headEnd/>
              <a:tailEnd/>
            </a:ln>
          </p:spPr>
        </p:cxnSp>
        <p:cxnSp>
          <p:nvCxnSpPr>
            <p:cNvPr id="848628" name="Straight Connector 520"/>
            <p:cNvCxnSpPr>
              <a:cxnSpLocks noChangeShapeType="1"/>
            </p:cNvCxnSpPr>
            <p:nvPr/>
          </p:nvCxnSpPr>
          <p:spPr bwMode="auto">
            <a:xfrm>
              <a:off x="1447800" y="1728706"/>
              <a:ext cx="1143000" cy="1587"/>
            </a:xfrm>
            <a:prstGeom prst="line">
              <a:avLst/>
            </a:prstGeom>
            <a:noFill/>
            <a:ln w="38100">
              <a:solidFill>
                <a:schemeClr val="tx1"/>
              </a:solidFill>
              <a:round/>
              <a:headEnd/>
              <a:tailEnd/>
            </a:ln>
          </p:spPr>
        </p:cxnSp>
        <p:sp>
          <p:nvSpPr>
            <p:cNvPr id="848629" name="Freeform 492"/>
            <p:cNvSpPr>
              <a:spLocks noChangeArrowheads="1"/>
            </p:cNvSpPr>
            <p:nvPr/>
          </p:nvSpPr>
          <p:spPr bwMode="auto">
            <a:xfrm flipV="1">
              <a:off x="2657475" y="1714420"/>
              <a:ext cx="938213" cy="276187"/>
            </a:xfrm>
            <a:custGeom>
              <a:avLst/>
              <a:gdLst>
                <a:gd name="T0" fmla="*/ 2944 w 1516779"/>
                <a:gd name="T1" fmla="*/ 0 h 245823"/>
                <a:gd name="T2" fmla="*/ 1296 w 1516779"/>
                <a:gd name="T3" fmla="*/ 1117307 h 245823"/>
                <a:gd name="T4" fmla="*/ 1270 w 1516779"/>
                <a:gd name="T5" fmla="*/ 1059816 h 245823"/>
                <a:gd name="T6" fmla="*/ 0 w 1516779"/>
                <a:gd name="T7" fmla="*/ 1067766 h 245823"/>
                <a:gd name="T8" fmla="*/ 0 60000 65536"/>
                <a:gd name="T9" fmla="*/ 0 60000 65536"/>
                <a:gd name="T10" fmla="*/ 0 60000 65536"/>
                <a:gd name="T11" fmla="*/ 0 60000 65536"/>
                <a:gd name="T12" fmla="*/ 0 w 1516779"/>
                <a:gd name="T13" fmla="*/ 0 h 245823"/>
                <a:gd name="T14" fmla="*/ 1516779 w 1516779"/>
                <a:gd name="T15" fmla="*/ 245823 h 245823"/>
              </a:gdLst>
              <a:ahLst/>
              <a:cxnLst>
                <a:cxn ang="T8">
                  <a:pos x="T0" y="T1"/>
                </a:cxn>
                <a:cxn ang="T9">
                  <a:pos x="T2" y="T3"/>
                </a:cxn>
                <a:cxn ang="T10">
                  <a:pos x="T4" y="T5"/>
                </a:cxn>
                <a:cxn ang="T11">
                  <a:pos x="T6" y="T7"/>
                </a:cxn>
              </a:cxnLst>
              <a:rect l="T12" t="T13" r="T14" b="T15"/>
              <a:pathLst>
                <a:path w="1516779" h="245823">
                  <a:moveTo>
                    <a:pt x="1516779" y="0"/>
                  </a:moveTo>
                  <a:lnTo>
                    <a:pt x="668178" y="245823"/>
                  </a:lnTo>
                  <a:lnTo>
                    <a:pt x="654446" y="233175"/>
                  </a:lnTo>
                  <a:lnTo>
                    <a:pt x="0" y="234924"/>
                  </a:lnTo>
                </a:path>
              </a:pathLst>
            </a:custGeom>
            <a:noFill/>
            <a:ln w="38100">
              <a:solidFill>
                <a:schemeClr val="tx1"/>
              </a:solidFill>
              <a:round/>
              <a:headEnd/>
              <a:tailEnd/>
            </a:ln>
          </p:spPr>
          <p:txBody>
            <a:bodyPr wrap="none" anchor="ctr"/>
            <a:lstStyle/>
            <a:p>
              <a:pPr eaLnBrk="0" hangingPunct="0"/>
              <a:endParaRPr lang="en-GB" b="0"/>
            </a:p>
          </p:txBody>
        </p:sp>
        <p:sp>
          <p:nvSpPr>
            <p:cNvPr id="848630" name="Freeform 492"/>
            <p:cNvSpPr>
              <a:spLocks noChangeArrowheads="1"/>
            </p:cNvSpPr>
            <p:nvPr/>
          </p:nvSpPr>
          <p:spPr bwMode="auto">
            <a:xfrm flipV="1">
              <a:off x="2647950" y="2033464"/>
              <a:ext cx="957263" cy="404756"/>
            </a:xfrm>
            <a:custGeom>
              <a:avLst/>
              <a:gdLst>
                <a:gd name="T0" fmla="*/ 1858 w 1547575"/>
                <a:gd name="T1" fmla="*/ 17093988 h 303497"/>
                <a:gd name="T2" fmla="*/ 802 w 1547575"/>
                <a:gd name="T3" fmla="*/ 136447 h 303497"/>
                <a:gd name="T4" fmla="*/ 0 w 1547575"/>
                <a:gd name="T5" fmla="*/ 0 h 303497"/>
                <a:gd name="T6" fmla="*/ 0 60000 65536"/>
                <a:gd name="T7" fmla="*/ 0 60000 65536"/>
                <a:gd name="T8" fmla="*/ 0 60000 65536"/>
                <a:gd name="T9" fmla="*/ 0 w 1547575"/>
                <a:gd name="T10" fmla="*/ 0 h 303497"/>
                <a:gd name="T11" fmla="*/ 1547575 w 1547575"/>
                <a:gd name="T12" fmla="*/ 303497 h 303497"/>
              </a:gdLst>
              <a:ahLst/>
              <a:cxnLst>
                <a:cxn ang="T6">
                  <a:pos x="T0" y="T1"/>
                </a:cxn>
                <a:cxn ang="T7">
                  <a:pos x="T2" y="T3"/>
                </a:cxn>
                <a:cxn ang="T8">
                  <a:pos x="T4" y="T5"/>
                </a:cxn>
              </a:cxnLst>
              <a:rect l="T9" t="T10" r="T11" b="T12"/>
              <a:pathLst>
                <a:path w="1547575" h="303497">
                  <a:moveTo>
                    <a:pt x="1547575" y="303497"/>
                  </a:moveTo>
                  <a:lnTo>
                    <a:pt x="668178" y="2423"/>
                  </a:lnTo>
                  <a:lnTo>
                    <a:pt x="0" y="0"/>
                  </a:lnTo>
                </a:path>
              </a:pathLst>
            </a:custGeom>
            <a:noFill/>
            <a:ln w="38100">
              <a:solidFill>
                <a:schemeClr val="tx1"/>
              </a:solidFill>
              <a:round/>
              <a:headEnd/>
              <a:tailEnd/>
            </a:ln>
          </p:spPr>
          <p:txBody>
            <a:bodyPr wrap="none" anchor="ctr"/>
            <a:lstStyle/>
            <a:p>
              <a:pPr eaLnBrk="0" hangingPunct="0"/>
              <a:endParaRPr lang="en-GB" b="0"/>
            </a:p>
          </p:txBody>
        </p:sp>
        <p:sp>
          <p:nvSpPr>
            <p:cNvPr id="848631" name="Freeform 492"/>
            <p:cNvSpPr>
              <a:spLocks noChangeArrowheads="1"/>
            </p:cNvSpPr>
            <p:nvPr/>
          </p:nvSpPr>
          <p:spPr bwMode="auto">
            <a:xfrm flipV="1">
              <a:off x="1514475" y="3076308"/>
              <a:ext cx="1984375" cy="357139"/>
            </a:xfrm>
            <a:custGeom>
              <a:avLst/>
              <a:gdLst>
                <a:gd name="T0" fmla="*/ 1993929 w 1983581"/>
                <a:gd name="T1" fmla="*/ 309765 h 317683"/>
                <a:gd name="T2" fmla="*/ 1981958 w 1983581"/>
                <a:gd name="T3" fmla="*/ 0 h 317683"/>
                <a:gd name="T4" fmla="*/ 950287 w 1983581"/>
                <a:gd name="T5" fmla="*/ 1455312 h 317683"/>
                <a:gd name="T6" fmla="*/ 0 w 1983581"/>
                <a:gd name="T7" fmla="*/ 1444214 h 317683"/>
                <a:gd name="T8" fmla="*/ 0 60000 65536"/>
                <a:gd name="T9" fmla="*/ 0 60000 65536"/>
                <a:gd name="T10" fmla="*/ 0 60000 65536"/>
                <a:gd name="T11" fmla="*/ 0 60000 65536"/>
                <a:gd name="T12" fmla="*/ 0 w 1983581"/>
                <a:gd name="T13" fmla="*/ 0 h 317683"/>
                <a:gd name="T14" fmla="*/ 1983581 w 1983581"/>
                <a:gd name="T15" fmla="*/ 317683 h 317683"/>
              </a:gdLst>
              <a:ahLst/>
              <a:cxnLst>
                <a:cxn ang="T8">
                  <a:pos x="T0" y="T1"/>
                </a:cxn>
                <a:cxn ang="T9">
                  <a:pos x="T2" y="T3"/>
                </a:cxn>
                <a:cxn ang="T10">
                  <a:pos x="T4" y="T5"/>
                </a:cxn>
                <a:cxn ang="T11">
                  <a:pos x="T6" y="T7"/>
                </a:cxn>
              </a:cxnLst>
              <a:rect l="T12" t="T13" r="T14" b="T15"/>
              <a:pathLst>
                <a:path w="1983581" h="317683">
                  <a:moveTo>
                    <a:pt x="1983581" y="67620"/>
                  </a:moveTo>
                  <a:lnTo>
                    <a:pt x="1971673" y="0"/>
                  </a:lnTo>
                  <a:lnTo>
                    <a:pt x="945356" y="317683"/>
                  </a:lnTo>
                  <a:lnTo>
                    <a:pt x="0" y="315260"/>
                  </a:lnTo>
                </a:path>
              </a:pathLst>
            </a:custGeom>
            <a:noFill/>
            <a:ln w="38100">
              <a:solidFill>
                <a:schemeClr val="tx1"/>
              </a:solidFill>
              <a:round/>
              <a:headEnd/>
              <a:tailEnd/>
            </a:ln>
          </p:spPr>
          <p:txBody>
            <a:bodyPr wrap="none" anchor="ctr"/>
            <a:lstStyle/>
            <a:p>
              <a:pPr eaLnBrk="0" hangingPunct="0"/>
              <a:endParaRPr lang="en-GB" b="0"/>
            </a:p>
          </p:txBody>
        </p:sp>
        <p:sp>
          <p:nvSpPr>
            <p:cNvPr id="848632" name="Freeform 492"/>
            <p:cNvSpPr>
              <a:spLocks noChangeArrowheads="1"/>
            </p:cNvSpPr>
            <p:nvPr/>
          </p:nvSpPr>
          <p:spPr bwMode="auto">
            <a:xfrm flipV="1">
              <a:off x="1647825" y="3452495"/>
              <a:ext cx="1851025" cy="407931"/>
            </a:xfrm>
            <a:custGeom>
              <a:avLst/>
              <a:gdLst>
                <a:gd name="T0" fmla="*/ 1860579 w 1850231"/>
                <a:gd name="T1" fmla="*/ 1868193 h 362850"/>
                <a:gd name="T2" fmla="*/ 950644 w 1850231"/>
                <a:gd name="T3" fmla="*/ 12471 h 362850"/>
                <a:gd name="T4" fmla="*/ 0 w 1850231"/>
                <a:gd name="T5" fmla="*/ 0 h 362850"/>
                <a:gd name="T6" fmla="*/ 0 60000 65536"/>
                <a:gd name="T7" fmla="*/ 0 60000 65536"/>
                <a:gd name="T8" fmla="*/ 0 60000 65536"/>
                <a:gd name="T9" fmla="*/ 0 w 1850231"/>
                <a:gd name="T10" fmla="*/ 0 h 362850"/>
                <a:gd name="T11" fmla="*/ 1850231 w 1850231"/>
                <a:gd name="T12" fmla="*/ 362850 h 362850"/>
              </a:gdLst>
              <a:ahLst/>
              <a:cxnLst>
                <a:cxn ang="T6">
                  <a:pos x="T0" y="T1"/>
                </a:cxn>
                <a:cxn ang="T7">
                  <a:pos x="T2" y="T3"/>
                </a:cxn>
                <a:cxn ang="T8">
                  <a:pos x="T4" y="T5"/>
                </a:cxn>
              </a:cxnLst>
              <a:rect l="T9" t="T10" r="T11" b="T12"/>
              <a:pathLst>
                <a:path w="1850231" h="362850">
                  <a:moveTo>
                    <a:pt x="1850231" y="362850"/>
                  </a:moveTo>
                  <a:lnTo>
                    <a:pt x="945356" y="2423"/>
                  </a:lnTo>
                  <a:lnTo>
                    <a:pt x="0" y="0"/>
                  </a:lnTo>
                </a:path>
              </a:pathLst>
            </a:custGeom>
            <a:noFill/>
            <a:ln w="38100">
              <a:solidFill>
                <a:schemeClr val="tx1"/>
              </a:solidFill>
              <a:round/>
              <a:headEnd/>
              <a:tailEnd/>
            </a:ln>
          </p:spPr>
          <p:txBody>
            <a:bodyPr wrap="none" anchor="ctr"/>
            <a:lstStyle/>
            <a:p>
              <a:pPr eaLnBrk="0" hangingPunct="0"/>
              <a:endParaRPr lang="en-GB" b="0"/>
            </a:p>
          </p:txBody>
        </p:sp>
        <p:sp>
          <p:nvSpPr>
            <p:cNvPr id="848633" name="Freeform 492"/>
            <p:cNvSpPr>
              <a:spLocks noChangeArrowheads="1"/>
            </p:cNvSpPr>
            <p:nvPr/>
          </p:nvSpPr>
          <p:spPr bwMode="auto">
            <a:xfrm flipV="1">
              <a:off x="1771650" y="3585826"/>
              <a:ext cx="1722438" cy="855545"/>
            </a:xfrm>
            <a:custGeom>
              <a:avLst/>
              <a:gdLst>
                <a:gd name="T0" fmla="*/ 1732006 w 1721643"/>
                <a:gd name="T1" fmla="*/ 3895613 h 761363"/>
                <a:gd name="T2" fmla="*/ 951048 w 1721643"/>
                <a:gd name="T3" fmla="*/ 12399 h 761363"/>
                <a:gd name="T4" fmla="*/ 0 w 1721643"/>
                <a:gd name="T5" fmla="*/ 0 h 761363"/>
                <a:gd name="T6" fmla="*/ 0 60000 65536"/>
                <a:gd name="T7" fmla="*/ 0 60000 65536"/>
                <a:gd name="T8" fmla="*/ 0 60000 65536"/>
                <a:gd name="T9" fmla="*/ 0 w 1721643"/>
                <a:gd name="T10" fmla="*/ 0 h 761363"/>
                <a:gd name="T11" fmla="*/ 1721643 w 1721643"/>
                <a:gd name="T12" fmla="*/ 761363 h 761363"/>
              </a:gdLst>
              <a:ahLst/>
              <a:cxnLst>
                <a:cxn ang="T6">
                  <a:pos x="T0" y="T1"/>
                </a:cxn>
                <a:cxn ang="T7">
                  <a:pos x="T2" y="T3"/>
                </a:cxn>
                <a:cxn ang="T8">
                  <a:pos x="T4" y="T5"/>
                </a:cxn>
              </a:cxnLst>
              <a:rect l="T9" t="T10" r="T11" b="T12"/>
              <a:pathLst>
                <a:path w="1721643" h="761363">
                  <a:moveTo>
                    <a:pt x="1721643" y="761363"/>
                  </a:moveTo>
                  <a:lnTo>
                    <a:pt x="945356" y="2423"/>
                  </a:lnTo>
                  <a:lnTo>
                    <a:pt x="0" y="0"/>
                  </a:lnTo>
                </a:path>
              </a:pathLst>
            </a:custGeom>
            <a:noFill/>
            <a:ln w="38100">
              <a:solidFill>
                <a:schemeClr val="tx1"/>
              </a:solidFill>
              <a:round/>
              <a:headEnd/>
              <a:tailEnd/>
            </a:ln>
          </p:spPr>
          <p:txBody>
            <a:bodyPr wrap="none" anchor="ctr"/>
            <a:lstStyle/>
            <a:p>
              <a:pPr eaLnBrk="0" hangingPunct="0"/>
              <a:endParaRPr lang="en-GB" b="0"/>
            </a:p>
          </p:txBody>
        </p:sp>
        <p:cxnSp>
          <p:nvCxnSpPr>
            <p:cNvPr id="848634" name="Straight Connector 520"/>
            <p:cNvCxnSpPr>
              <a:cxnSpLocks noChangeShapeType="1"/>
            </p:cNvCxnSpPr>
            <p:nvPr/>
          </p:nvCxnSpPr>
          <p:spPr bwMode="auto">
            <a:xfrm>
              <a:off x="500063" y="3052500"/>
              <a:ext cx="552450" cy="9524"/>
            </a:xfrm>
            <a:prstGeom prst="line">
              <a:avLst/>
            </a:prstGeom>
            <a:noFill/>
            <a:ln w="38100">
              <a:solidFill>
                <a:schemeClr val="tx1"/>
              </a:solidFill>
              <a:round/>
              <a:headEnd/>
              <a:tailEnd/>
            </a:ln>
          </p:spPr>
        </p:cxnSp>
        <p:cxnSp>
          <p:nvCxnSpPr>
            <p:cNvPr id="848635" name="Straight Connector 520"/>
            <p:cNvCxnSpPr>
              <a:cxnSpLocks noChangeShapeType="1"/>
            </p:cNvCxnSpPr>
            <p:nvPr/>
          </p:nvCxnSpPr>
          <p:spPr bwMode="auto">
            <a:xfrm>
              <a:off x="619125" y="3866775"/>
              <a:ext cx="723900" cy="9524"/>
            </a:xfrm>
            <a:prstGeom prst="line">
              <a:avLst/>
            </a:prstGeom>
            <a:noFill/>
            <a:ln w="38100">
              <a:solidFill>
                <a:schemeClr val="tx1"/>
              </a:solidFill>
              <a:round/>
              <a:headEnd/>
              <a:tailEnd/>
            </a:ln>
          </p:spPr>
        </p:cxnSp>
        <p:cxnSp>
          <p:nvCxnSpPr>
            <p:cNvPr id="848636" name="Straight Connector 520"/>
            <p:cNvCxnSpPr>
              <a:cxnSpLocks noChangeShapeType="1"/>
            </p:cNvCxnSpPr>
            <p:nvPr/>
          </p:nvCxnSpPr>
          <p:spPr bwMode="auto">
            <a:xfrm flipV="1">
              <a:off x="1457325" y="2514410"/>
              <a:ext cx="857250" cy="447614"/>
            </a:xfrm>
            <a:prstGeom prst="line">
              <a:avLst/>
            </a:prstGeom>
            <a:noFill/>
            <a:ln w="38100">
              <a:solidFill>
                <a:schemeClr val="tx1"/>
              </a:solidFill>
              <a:round/>
              <a:headEnd/>
              <a:tailEnd/>
            </a:ln>
          </p:spPr>
        </p:cxnSp>
        <p:cxnSp>
          <p:nvCxnSpPr>
            <p:cNvPr id="848637" name="Straight Connector 520"/>
            <p:cNvCxnSpPr>
              <a:cxnSpLocks noChangeShapeType="1"/>
            </p:cNvCxnSpPr>
            <p:nvPr/>
          </p:nvCxnSpPr>
          <p:spPr bwMode="auto">
            <a:xfrm>
              <a:off x="1400175" y="1838228"/>
              <a:ext cx="881063" cy="480947"/>
            </a:xfrm>
            <a:prstGeom prst="line">
              <a:avLst/>
            </a:prstGeom>
            <a:noFill/>
            <a:ln w="38100">
              <a:solidFill>
                <a:schemeClr val="tx1"/>
              </a:solidFill>
              <a:round/>
              <a:headEnd/>
              <a:tailEnd/>
            </a:ln>
          </p:spPr>
        </p:cxnSp>
        <p:sp>
          <p:nvSpPr>
            <p:cNvPr id="848638" name="Freeform 492"/>
            <p:cNvSpPr>
              <a:spLocks noChangeArrowheads="1"/>
            </p:cNvSpPr>
            <p:nvPr/>
          </p:nvSpPr>
          <p:spPr bwMode="auto">
            <a:xfrm flipV="1">
              <a:off x="2200275" y="1133475"/>
              <a:ext cx="1312863" cy="785705"/>
            </a:xfrm>
            <a:custGeom>
              <a:avLst/>
              <a:gdLst>
                <a:gd name="T0" fmla="*/ 1322427 w 1312069"/>
                <a:gd name="T1" fmla="*/ 0 h 699450"/>
                <a:gd name="T2" fmla="*/ 952818 w 1312069"/>
                <a:gd name="T3" fmla="*/ 3562972 h 699450"/>
                <a:gd name="T4" fmla="*/ 0 w 1312069"/>
                <a:gd name="T5" fmla="*/ 3550627 h 699450"/>
                <a:gd name="T6" fmla="*/ 0 60000 65536"/>
                <a:gd name="T7" fmla="*/ 0 60000 65536"/>
                <a:gd name="T8" fmla="*/ 0 60000 65536"/>
                <a:gd name="T9" fmla="*/ 0 w 1312069"/>
                <a:gd name="T10" fmla="*/ 0 h 699450"/>
                <a:gd name="T11" fmla="*/ 1312069 w 1312069"/>
                <a:gd name="T12" fmla="*/ 699450 h 699450"/>
              </a:gdLst>
              <a:ahLst/>
              <a:cxnLst>
                <a:cxn ang="T6">
                  <a:pos x="T0" y="T1"/>
                </a:cxn>
                <a:cxn ang="T7">
                  <a:pos x="T2" y="T3"/>
                </a:cxn>
                <a:cxn ang="T8">
                  <a:pos x="T4" y="T5"/>
                </a:cxn>
              </a:cxnLst>
              <a:rect l="T9" t="T10" r="T11" b="T12"/>
              <a:pathLst>
                <a:path w="1312069" h="699450">
                  <a:moveTo>
                    <a:pt x="1312069" y="0"/>
                  </a:moveTo>
                  <a:lnTo>
                    <a:pt x="945356" y="699450"/>
                  </a:lnTo>
                  <a:lnTo>
                    <a:pt x="0" y="697027"/>
                  </a:lnTo>
                </a:path>
              </a:pathLst>
            </a:custGeom>
            <a:noFill/>
            <a:ln w="38100">
              <a:solidFill>
                <a:schemeClr val="tx1"/>
              </a:solidFill>
              <a:round/>
              <a:headEnd/>
              <a:tailEnd/>
            </a:ln>
          </p:spPr>
          <p:txBody>
            <a:bodyPr wrap="none" anchor="ctr"/>
            <a:lstStyle/>
            <a:p>
              <a:pPr eaLnBrk="0" hangingPunct="0"/>
              <a:endParaRPr lang="en-GB" b="0"/>
            </a:p>
          </p:txBody>
        </p:sp>
        <p:cxnSp>
          <p:nvCxnSpPr>
            <p:cNvPr id="848639" name="Straight Connector 520"/>
            <p:cNvCxnSpPr>
              <a:cxnSpLocks noChangeShapeType="1"/>
            </p:cNvCxnSpPr>
            <p:nvPr/>
          </p:nvCxnSpPr>
          <p:spPr bwMode="auto">
            <a:xfrm>
              <a:off x="442913" y="2442983"/>
              <a:ext cx="1895475" cy="1587"/>
            </a:xfrm>
            <a:prstGeom prst="line">
              <a:avLst/>
            </a:prstGeom>
            <a:noFill/>
            <a:ln w="38100">
              <a:solidFill>
                <a:schemeClr val="tx1"/>
              </a:solidFill>
              <a:round/>
              <a:headEnd/>
              <a:tailEnd/>
            </a:ln>
          </p:spPr>
        </p:cxnSp>
      </p:grpSp>
      <p:sp>
        <p:nvSpPr>
          <p:cNvPr id="848360" name="AutoShape 5"/>
          <p:cNvSpPr>
            <a:spLocks noChangeArrowheads="1"/>
          </p:cNvSpPr>
          <p:nvPr/>
        </p:nvSpPr>
        <p:spPr bwMode="ltGray">
          <a:xfrm>
            <a:off x="169863" y="1017588"/>
            <a:ext cx="8793162" cy="3983037"/>
          </a:xfrm>
          <a:prstGeom prst="roundRect">
            <a:avLst>
              <a:gd name="adj" fmla="val 10995"/>
            </a:avLst>
          </a:prstGeom>
          <a:noFill/>
          <a:ln w="165100" algn="ctr">
            <a:solidFill>
              <a:srgbClr val="FF33CC"/>
            </a:solidFill>
            <a:round/>
            <a:headEnd type="none" w="sm" len="sm"/>
            <a:tailEnd type="none" w="sm" len="sm"/>
          </a:ln>
        </p:spPr>
        <p:txBody>
          <a:bodyPr/>
          <a:lstStyle/>
          <a:p>
            <a:pPr eaLnBrk="0" hangingPunct="0"/>
            <a:endParaRPr lang="en-GB" b="0"/>
          </a:p>
        </p:txBody>
      </p:sp>
      <p:sp>
        <p:nvSpPr>
          <p:cNvPr id="848361" name="Rectangle 2"/>
          <p:cNvSpPr>
            <a:spLocks noChangeArrowheads="1"/>
          </p:cNvSpPr>
          <p:nvPr/>
        </p:nvSpPr>
        <p:spPr bwMode="auto">
          <a:xfrm>
            <a:off x="874713" y="180975"/>
            <a:ext cx="7043737" cy="336550"/>
          </a:xfrm>
          <a:prstGeom prst="rect">
            <a:avLst/>
          </a:prstGeom>
          <a:noFill/>
          <a:ln w="9525">
            <a:noFill/>
            <a:miter lim="800000"/>
            <a:headEnd/>
            <a:tailEnd/>
          </a:ln>
        </p:spPr>
        <p:txBody>
          <a:bodyPr/>
          <a:lstStyle/>
          <a:p>
            <a:pPr algn="ctr" eaLnBrk="0" hangingPunct="0">
              <a:lnSpc>
                <a:spcPct val="90000"/>
              </a:lnSpc>
            </a:pPr>
            <a:r>
              <a:rPr lang="en-US" sz="2000">
                <a:solidFill>
                  <a:srgbClr val="000099"/>
                </a:solidFill>
                <a:latin typeface="Calibri" pitchFamily="34" charset="0"/>
              </a:rPr>
              <a:t>CCSDS Architectural Overview</a:t>
            </a:r>
          </a:p>
        </p:txBody>
      </p:sp>
      <p:sp>
        <p:nvSpPr>
          <p:cNvPr id="848362" name="Text Box 380"/>
          <p:cNvSpPr txBox="1">
            <a:spLocks noChangeArrowheads="1"/>
          </p:cNvSpPr>
          <p:nvPr/>
        </p:nvSpPr>
        <p:spPr bwMode="auto">
          <a:xfrm>
            <a:off x="130175" y="5264150"/>
            <a:ext cx="1682750" cy="708025"/>
          </a:xfrm>
          <a:prstGeom prst="rect">
            <a:avLst/>
          </a:prstGeom>
          <a:noFill/>
          <a:ln w="12700">
            <a:noFill/>
            <a:miter lim="800000"/>
            <a:headEnd type="none" w="sm" len="sm"/>
            <a:tailEnd type="none" w="sm" len="sm"/>
          </a:ln>
        </p:spPr>
        <p:txBody>
          <a:bodyPr>
            <a:spAutoFit/>
          </a:bodyPr>
          <a:lstStyle/>
          <a:p>
            <a:pPr marL="112713" indent="-112713" eaLnBrk="0" hangingPunct="0">
              <a:buFont typeface="Wingdings" pitchFamily="2" charset="2"/>
              <a:buChar char=""/>
            </a:pPr>
            <a:r>
              <a:rPr lang="en-US" sz="1000">
                <a:solidFill>
                  <a:srgbClr val="0033CC"/>
                </a:solidFill>
                <a:latin typeface="Arial" charset="0"/>
              </a:rPr>
              <a:t>Onboard Wireless WG</a:t>
            </a:r>
            <a:endParaRPr lang="en-US" sz="1000">
              <a:solidFill>
                <a:srgbClr val="FF0000"/>
              </a:solidFill>
              <a:latin typeface="Arial" charset="0"/>
            </a:endParaRPr>
          </a:p>
          <a:p>
            <a:pPr marL="112713" indent="-112713" eaLnBrk="0" hangingPunct="0">
              <a:buFont typeface="Wingdings" pitchFamily="2" charset="2"/>
              <a:buChar char=""/>
            </a:pPr>
            <a:r>
              <a:rPr lang="en-US" sz="1000">
                <a:solidFill>
                  <a:srgbClr val="0033CC"/>
                </a:solidFill>
                <a:latin typeface="Arial" charset="0"/>
              </a:rPr>
              <a:t>Application Support Services</a:t>
            </a:r>
          </a:p>
          <a:p>
            <a:pPr marL="112713" indent="-112713" eaLnBrk="0" hangingPunct="0">
              <a:buClr>
                <a:srgbClr val="FF0000"/>
              </a:buClr>
              <a:buFont typeface="Wingdings" pitchFamily="2" charset="2"/>
              <a:buChar char=""/>
            </a:pPr>
            <a:r>
              <a:rPr lang="en-US" sz="1000">
                <a:solidFill>
                  <a:srgbClr val="0033CC"/>
                </a:solidFill>
                <a:latin typeface="Arial" charset="0"/>
              </a:rPr>
              <a:t>Onboard Plug-n-Play</a:t>
            </a:r>
          </a:p>
        </p:txBody>
      </p:sp>
      <p:sp>
        <p:nvSpPr>
          <p:cNvPr id="848363" name="Text Box 167"/>
          <p:cNvSpPr txBox="1">
            <a:spLocks noChangeArrowheads="1"/>
          </p:cNvSpPr>
          <p:nvPr/>
        </p:nvSpPr>
        <p:spPr bwMode="auto">
          <a:xfrm>
            <a:off x="1954213" y="5237163"/>
            <a:ext cx="1990725" cy="1201737"/>
          </a:xfrm>
          <a:prstGeom prst="rect">
            <a:avLst/>
          </a:prstGeom>
          <a:noFill/>
          <a:ln w="9525">
            <a:noFill/>
            <a:miter lim="800000"/>
            <a:headEnd/>
            <a:tailEnd/>
          </a:ln>
        </p:spPr>
        <p:txBody>
          <a:bodyPr>
            <a:spAutoFit/>
          </a:bodyPr>
          <a:lstStyle/>
          <a:p>
            <a:pPr marL="112713" indent="-112713" eaLnBrk="0" hangingPunct="0">
              <a:lnSpc>
                <a:spcPct val="90000"/>
              </a:lnSpc>
              <a:buFont typeface="Wingdings" pitchFamily="2" charset="2"/>
              <a:buChar char="t"/>
            </a:pPr>
            <a:r>
              <a:rPr lang="en-US" sz="1000">
                <a:solidFill>
                  <a:srgbClr val="0033CC"/>
                </a:solidFill>
                <a:latin typeface="Arial" charset="0"/>
              </a:rPr>
              <a:t>RF &amp; Modulation </a:t>
            </a:r>
          </a:p>
          <a:p>
            <a:pPr marL="112713" indent="-112713" eaLnBrk="0" hangingPunct="0">
              <a:lnSpc>
                <a:spcPct val="90000"/>
              </a:lnSpc>
              <a:buFont typeface="Wingdings" pitchFamily="2" charset="2"/>
              <a:buChar char="t"/>
            </a:pPr>
            <a:r>
              <a:rPr lang="en-US" sz="1000">
                <a:solidFill>
                  <a:srgbClr val="0033CC"/>
                </a:solidFill>
                <a:latin typeface="Arial" charset="0"/>
              </a:rPr>
              <a:t>Space Link Coding &amp; Sync. </a:t>
            </a:r>
          </a:p>
          <a:p>
            <a:pPr marL="112713" indent="-112713" eaLnBrk="0" hangingPunct="0">
              <a:lnSpc>
                <a:spcPct val="90000"/>
              </a:lnSpc>
              <a:buFont typeface="Wingdings" pitchFamily="2" charset="2"/>
              <a:buChar char="t"/>
            </a:pPr>
            <a:r>
              <a:rPr lang="en-US" sz="1000">
                <a:solidFill>
                  <a:srgbClr val="0033CC"/>
                </a:solidFill>
                <a:latin typeface="Arial" charset="0"/>
              </a:rPr>
              <a:t>Multi/Hyper Data Compress.</a:t>
            </a:r>
          </a:p>
          <a:p>
            <a:pPr marL="112713" indent="-112713" eaLnBrk="0" hangingPunct="0">
              <a:lnSpc>
                <a:spcPct val="90000"/>
              </a:lnSpc>
              <a:buFont typeface="Wingdings" pitchFamily="2" charset="2"/>
              <a:buChar char="t"/>
            </a:pPr>
            <a:r>
              <a:rPr lang="en-US" sz="1000">
                <a:solidFill>
                  <a:srgbClr val="0033CC"/>
                </a:solidFill>
                <a:latin typeface="Arial" charset="0"/>
              </a:rPr>
              <a:t>Space Link Protocols </a:t>
            </a:r>
          </a:p>
          <a:p>
            <a:pPr marL="112713" indent="-112713" eaLnBrk="0" hangingPunct="0">
              <a:lnSpc>
                <a:spcPct val="90000"/>
              </a:lnSpc>
              <a:buFont typeface="Wingdings" pitchFamily="2" charset="2"/>
              <a:buChar char="t"/>
            </a:pPr>
            <a:r>
              <a:rPr lang="en-US" sz="1000">
                <a:solidFill>
                  <a:srgbClr val="0033CC"/>
                </a:solidFill>
                <a:latin typeface="Arial" charset="0"/>
              </a:rPr>
              <a:t>Next Generation Uplink</a:t>
            </a:r>
          </a:p>
          <a:p>
            <a:pPr marL="112713" indent="-112713" eaLnBrk="0" hangingPunct="0">
              <a:lnSpc>
                <a:spcPct val="90000"/>
              </a:lnSpc>
              <a:buFont typeface="Wingdings" pitchFamily="2" charset="2"/>
              <a:buChar char="t"/>
            </a:pPr>
            <a:r>
              <a:rPr lang="en-US" sz="1000">
                <a:solidFill>
                  <a:srgbClr val="0033CC"/>
                </a:solidFill>
                <a:latin typeface="Arial" charset="0"/>
              </a:rPr>
              <a:t>Space Data Link Security</a:t>
            </a:r>
          </a:p>
          <a:p>
            <a:pPr marL="112713" indent="-112713" eaLnBrk="0" hangingPunct="0">
              <a:lnSpc>
                <a:spcPct val="90000"/>
              </a:lnSpc>
              <a:buClr>
                <a:srgbClr val="FF0000"/>
              </a:buClr>
              <a:buFont typeface="Wingdings" pitchFamily="2" charset="2"/>
              <a:buChar char="t"/>
            </a:pPr>
            <a:r>
              <a:rPr lang="en-US" sz="1000">
                <a:solidFill>
                  <a:srgbClr val="0033CC"/>
                </a:solidFill>
                <a:latin typeface="Arial" charset="0"/>
              </a:rPr>
              <a:t>Planetary Communications</a:t>
            </a:r>
          </a:p>
          <a:p>
            <a:pPr marL="112713" indent="-112713" eaLnBrk="0" hangingPunct="0">
              <a:lnSpc>
                <a:spcPct val="90000"/>
              </a:lnSpc>
              <a:buClr>
                <a:srgbClr val="FF0000"/>
              </a:buClr>
              <a:buFont typeface="Wingdings" pitchFamily="2" charset="2"/>
              <a:buChar char="t"/>
            </a:pPr>
            <a:r>
              <a:rPr lang="en-US" sz="1000">
                <a:solidFill>
                  <a:srgbClr val="0033CC"/>
                </a:solidFill>
                <a:latin typeface="Arial" charset="0"/>
              </a:rPr>
              <a:t>Optical Coding and Mod</a:t>
            </a:r>
          </a:p>
        </p:txBody>
      </p:sp>
      <p:sp>
        <p:nvSpPr>
          <p:cNvPr id="848364" name="Text Box 162"/>
          <p:cNvSpPr txBox="1">
            <a:spLocks noChangeArrowheads="1"/>
          </p:cNvSpPr>
          <p:nvPr/>
        </p:nvSpPr>
        <p:spPr bwMode="auto">
          <a:xfrm>
            <a:off x="4117975" y="5291138"/>
            <a:ext cx="1428750" cy="784225"/>
          </a:xfrm>
          <a:prstGeom prst="rect">
            <a:avLst/>
          </a:prstGeom>
          <a:noFill/>
          <a:ln w="9525">
            <a:noFill/>
            <a:miter lim="800000"/>
            <a:headEnd/>
            <a:tailEnd/>
          </a:ln>
        </p:spPr>
        <p:txBody>
          <a:bodyPr>
            <a:spAutoFit/>
          </a:bodyPr>
          <a:lstStyle/>
          <a:p>
            <a:pPr marL="112713" indent="-112713" eaLnBrk="0" hangingPunct="0">
              <a:lnSpc>
                <a:spcPct val="90000"/>
              </a:lnSpc>
              <a:buFont typeface="Wingdings" pitchFamily="2" charset="2"/>
              <a:buChar char="t"/>
            </a:pPr>
            <a:r>
              <a:rPr lang="en-US" sz="1000">
                <a:solidFill>
                  <a:srgbClr val="0033CC"/>
                </a:solidFill>
                <a:latin typeface="Arial" charset="0"/>
              </a:rPr>
              <a:t>CS Service Mgt </a:t>
            </a:r>
          </a:p>
          <a:p>
            <a:pPr marL="112713" indent="-112713" eaLnBrk="0" hangingPunct="0">
              <a:lnSpc>
                <a:spcPct val="90000"/>
              </a:lnSpc>
              <a:buFont typeface="Wingdings" pitchFamily="2" charset="2"/>
              <a:buChar char="t"/>
            </a:pPr>
            <a:r>
              <a:rPr lang="en-US" sz="1000">
                <a:solidFill>
                  <a:srgbClr val="0033CC"/>
                </a:solidFill>
                <a:latin typeface="Arial" charset="0"/>
              </a:rPr>
              <a:t>CS Transfer Svcs</a:t>
            </a:r>
          </a:p>
          <a:p>
            <a:pPr marL="112713" indent="-112713" eaLnBrk="0" hangingPunct="0">
              <a:lnSpc>
                <a:spcPct val="90000"/>
              </a:lnSpc>
              <a:buFont typeface="Wingdings" pitchFamily="2" charset="2"/>
              <a:buChar char="t"/>
            </a:pPr>
            <a:r>
              <a:rPr lang="en-US" sz="1000">
                <a:solidFill>
                  <a:srgbClr val="000000"/>
                </a:solidFill>
                <a:latin typeface="Arial" charset="0"/>
              </a:rPr>
              <a:t>Cross Support Architecture</a:t>
            </a:r>
          </a:p>
          <a:p>
            <a:pPr marL="112713" indent="-112713" eaLnBrk="0" hangingPunct="0">
              <a:lnSpc>
                <a:spcPct val="90000"/>
              </a:lnSpc>
              <a:buClr>
                <a:srgbClr val="FF0000"/>
              </a:buClr>
              <a:buFont typeface="Wingdings" pitchFamily="2" charset="2"/>
              <a:buChar char="t"/>
            </a:pPr>
            <a:r>
              <a:rPr lang="en-US" sz="1000">
                <a:solidFill>
                  <a:srgbClr val="000000"/>
                </a:solidFill>
                <a:latin typeface="Arial" charset="0"/>
              </a:rPr>
              <a:t>Reference Arch.</a:t>
            </a:r>
          </a:p>
        </p:txBody>
      </p:sp>
      <p:sp>
        <p:nvSpPr>
          <p:cNvPr id="848365" name="Text Box 166"/>
          <p:cNvSpPr txBox="1">
            <a:spLocks noChangeArrowheads="1"/>
          </p:cNvSpPr>
          <p:nvPr/>
        </p:nvSpPr>
        <p:spPr bwMode="auto">
          <a:xfrm>
            <a:off x="5456238" y="5289550"/>
            <a:ext cx="1965325" cy="784225"/>
          </a:xfrm>
          <a:prstGeom prst="rect">
            <a:avLst/>
          </a:prstGeom>
          <a:noFill/>
          <a:ln w="9525">
            <a:noFill/>
            <a:miter lim="800000"/>
            <a:headEnd/>
            <a:tailEnd/>
          </a:ln>
        </p:spPr>
        <p:txBody>
          <a:bodyPr>
            <a:spAutoFit/>
          </a:bodyPr>
          <a:lstStyle/>
          <a:p>
            <a:pPr marL="112713" indent="-112713" eaLnBrk="0" hangingPunct="0">
              <a:lnSpc>
                <a:spcPct val="90000"/>
              </a:lnSpc>
              <a:buFont typeface="Wingdings" pitchFamily="2" charset="2"/>
              <a:buChar char="t"/>
            </a:pPr>
            <a:r>
              <a:rPr lang="en-US" sz="1000">
                <a:solidFill>
                  <a:srgbClr val="0033CC"/>
                </a:solidFill>
                <a:latin typeface="Arial" charset="0"/>
              </a:rPr>
              <a:t>Asynch Messaging</a:t>
            </a:r>
          </a:p>
          <a:p>
            <a:pPr marL="112713" indent="-112713" eaLnBrk="0" hangingPunct="0">
              <a:lnSpc>
                <a:spcPct val="90000"/>
              </a:lnSpc>
              <a:buFont typeface="Wingdings" pitchFamily="2" charset="2"/>
              <a:buChar char="t"/>
            </a:pPr>
            <a:r>
              <a:rPr lang="en-US" sz="1000">
                <a:solidFill>
                  <a:srgbClr val="0033CC"/>
                </a:solidFill>
                <a:latin typeface="Arial" charset="0"/>
              </a:rPr>
              <a:t>IP-over-CCSDS Links</a:t>
            </a:r>
          </a:p>
          <a:p>
            <a:pPr marL="112713" indent="-112713" eaLnBrk="0" hangingPunct="0">
              <a:lnSpc>
                <a:spcPct val="90000"/>
              </a:lnSpc>
              <a:buFont typeface="Wingdings" pitchFamily="2" charset="2"/>
              <a:buChar char="t"/>
            </a:pPr>
            <a:r>
              <a:rPr lang="en-US" sz="1000">
                <a:solidFill>
                  <a:srgbClr val="0033CC"/>
                </a:solidFill>
                <a:latin typeface="Arial" charset="0"/>
              </a:rPr>
              <a:t>Motion Imagery &amp; Apps</a:t>
            </a:r>
          </a:p>
          <a:p>
            <a:pPr marL="112713" indent="-112713" eaLnBrk="0" hangingPunct="0">
              <a:lnSpc>
                <a:spcPct val="90000"/>
              </a:lnSpc>
              <a:buFont typeface="Wingdings" pitchFamily="2" charset="2"/>
              <a:buChar char="t"/>
            </a:pPr>
            <a:r>
              <a:rPr lang="en-US" sz="1000">
                <a:solidFill>
                  <a:srgbClr val="0033CC"/>
                </a:solidFill>
                <a:latin typeface="Arial" charset="0"/>
              </a:rPr>
              <a:t>Delay Tolerant Networking</a:t>
            </a:r>
          </a:p>
          <a:p>
            <a:pPr marL="112713" indent="-112713" eaLnBrk="0" hangingPunct="0">
              <a:lnSpc>
                <a:spcPct val="90000"/>
              </a:lnSpc>
              <a:buFont typeface="Wingdings" pitchFamily="2" charset="2"/>
              <a:buChar char="t"/>
            </a:pPr>
            <a:r>
              <a:rPr lang="en-US" sz="1000">
                <a:solidFill>
                  <a:srgbClr val="0033CC"/>
                </a:solidFill>
                <a:latin typeface="Arial" charset="0"/>
              </a:rPr>
              <a:t>Voice</a:t>
            </a:r>
          </a:p>
        </p:txBody>
      </p:sp>
      <p:sp>
        <p:nvSpPr>
          <p:cNvPr id="534" name="Rectangle 2"/>
          <p:cNvSpPr txBox="1">
            <a:spLocks noChangeArrowheads="1"/>
          </p:cNvSpPr>
          <p:nvPr/>
        </p:nvSpPr>
        <p:spPr bwMode="auto">
          <a:xfrm>
            <a:off x="685800" y="6359525"/>
            <a:ext cx="7286625" cy="336550"/>
          </a:xfrm>
          <a:prstGeom prst="rect">
            <a:avLst/>
          </a:prstGeom>
          <a:noFill/>
          <a:ln>
            <a:miter lim="800000"/>
            <a:headEnd/>
            <a:tailEnd/>
          </a:ln>
        </p:spPr>
        <p:txBody>
          <a:bodyPr/>
          <a:lstStyle/>
          <a:p>
            <a:pPr algn="ctr" eaLnBrk="0" hangingPunct="0">
              <a:lnSpc>
                <a:spcPct val="90000"/>
              </a:lnSpc>
              <a:defRPr/>
            </a:pPr>
            <a:r>
              <a:rPr lang="en-US" sz="2000" dirty="0">
                <a:solidFill>
                  <a:srgbClr val="000099"/>
                </a:solidFill>
                <a:latin typeface="+mj-lt"/>
                <a:ea typeface="+mj-ea"/>
                <a:cs typeface="+mj-cs"/>
              </a:rPr>
              <a:t>Thirty-one working groups (some in formative stages   )</a:t>
            </a:r>
          </a:p>
        </p:txBody>
      </p:sp>
      <p:pic>
        <p:nvPicPr>
          <p:cNvPr id="848367" name="Picture 430" descr="D:\Documents - Office PC\Documents - MSFC files\Art Projects\woman on console graphic white bg yellow shirt.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ltGray">
          <a:xfrm>
            <a:off x="7442200" y="1905000"/>
            <a:ext cx="1068388" cy="1136650"/>
          </a:xfrm>
          <a:prstGeom prst="rect">
            <a:avLst/>
          </a:prstGeom>
          <a:noFill/>
          <a:ln w="9525">
            <a:noFill/>
            <a:miter lim="800000"/>
            <a:headEnd/>
            <a:tailEnd/>
          </a:ln>
        </p:spPr>
      </p:pic>
      <p:pic>
        <p:nvPicPr>
          <p:cNvPr id="848368" name="Picture 431" descr="D:\Documents - Office PC\Documents - MSFC files\Art Projects\man on console graphic white bg green shirt.b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ltGray">
          <a:xfrm>
            <a:off x="7213600" y="3048000"/>
            <a:ext cx="1012825" cy="1057275"/>
          </a:xfrm>
          <a:prstGeom prst="rect">
            <a:avLst/>
          </a:prstGeom>
          <a:noFill/>
          <a:ln w="9525">
            <a:noFill/>
            <a:miter lim="800000"/>
            <a:headEnd/>
            <a:tailEnd/>
          </a:ln>
        </p:spPr>
      </p:pic>
      <p:sp>
        <p:nvSpPr>
          <p:cNvPr id="848369" name="Text Box 162"/>
          <p:cNvSpPr txBox="1">
            <a:spLocks noChangeArrowheads="1"/>
          </p:cNvSpPr>
          <p:nvPr/>
        </p:nvSpPr>
        <p:spPr bwMode="auto">
          <a:xfrm>
            <a:off x="7218363" y="5327650"/>
            <a:ext cx="1819275" cy="1062038"/>
          </a:xfrm>
          <a:prstGeom prst="rect">
            <a:avLst/>
          </a:prstGeom>
          <a:noFill/>
          <a:ln w="9525">
            <a:noFill/>
            <a:miter lim="800000"/>
            <a:headEnd/>
            <a:tailEnd/>
          </a:ln>
        </p:spPr>
        <p:txBody>
          <a:bodyPr>
            <a:spAutoFit/>
          </a:bodyPr>
          <a:lstStyle/>
          <a:p>
            <a:pPr marL="112713" indent="-112713" eaLnBrk="0" hangingPunct="0">
              <a:lnSpc>
                <a:spcPct val="90000"/>
              </a:lnSpc>
              <a:buFont typeface="Wingdings" pitchFamily="2" charset="2"/>
              <a:buChar char="t"/>
            </a:pPr>
            <a:r>
              <a:rPr lang="en-US" sz="1000">
                <a:solidFill>
                  <a:srgbClr val="0033CC"/>
                </a:solidFill>
                <a:latin typeface="Arial" charset="0"/>
              </a:rPr>
              <a:t>Data Archive Ingestion</a:t>
            </a:r>
          </a:p>
          <a:p>
            <a:pPr marL="112713" indent="-112713" eaLnBrk="0" hangingPunct="0">
              <a:lnSpc>
                <a:spcPct val="90000"/>
              </a:lnSpc>
              <a:buFont typeface="Wingdings" pitchFamily="2" charset="2"/>
              <a:buChar char="t"/>
            </a:pPr>
            <a:r>
              <a:rPr lang="en-US" sz="1000">
                <a:solidFill>
                  <a:srgbClr val="0033CC"/>
                </a:solidFill>
                <a:latin typeface="Arial" charset="0"/>
              </a:rPr>
              <a:t>Navigation </a:t>
            </a:r>
          </a:p>
          <a:p>
            <a:pPr marL="112713" indent="-112713" eaLnBrk="0" hangingPunct="0">
              <a:lnSpc>
                <a:spcPct val="90000"/>
              </a:lnSpc>
              <a:buFont typeface="Wingdings" pitchFamily="2" charset="2"/>
              <a:buChar char="t"/>
            </a:pPr>
            <a:r>
              <a:rPr lang="en-US" sz="1000">
                <a:solidFill>
                  <a:srgbClr val="0033CC"/>
                </a:solidFill>
                <a:latin typeface="Arial" charset="0"/>
              </a:rPr>
              <a:t>Info. Pack. &amp; Registries</a:t>
            </a:r>
          </a:p>
          <a:p>
            <a:pPr marL="112713" indent="-112713" eaLnBrk="0" hangingPunct="0">
              <a:lnSpc>
                <a:spcPct val="90000"/>
              </a:lnSpc>
              <a:buFont typeface="Wingdings" pitchFamily="2" charset="2"/>
              <a:buChar char="t"/>
            </a:pPr>
            <a:r>
              <a:rPr lang="en-US" sz="1000">
                <a:solidFill>
                  <a:srgbClr val="0033CC"/>
                </a:solidFill>
                <a:latin typeface="Arial" charset="0"/>
              </a:rPr>
              <a:t>Spacecraft  Monitor &amp; Control</a:t>
            </a:r>
          </a:p>
          <a:p>
            <a:pPr marL="112713" indent="-112713" eaLnBrk="0" hangingPunct="0">
              <a:lnSpc>
                <a:spcPct val="90000"/>
              </a:lnSpc>
              <a:buFont typeface="Wingdings" pitchFamily="2" charset="2"/>
              <a:buChar char="t"/>
            </a:pPr>
            <a:r>
              <a:rPr lang="en-US" sz="1000">
                <a:solidFill>
                  <a:srgbClr val="0033CC"/>
                </a:solidFill>
                <a:latin typeface="Arial" charset="0"/>
              </a:rPr>
              <a:t>Digital Repository Audit/Certification</a:t>
            </a:r>
          </a:p>
        </p:txBody>
      </p:sp>
      <p:sp>
        <p:nvSpPr>
          <p:cNvPr id="848370" name="Flowchart: Decision 276"/>
          <p:cNvSpPr>
            <a:spLocks noChangeArrowheads="1"/>
          </p:cNvSpPr>
          <p:nvPr/>
        </p:nvSpPr>
        <p:spPr bwMode="auto">
          <a:xfrm>
            <a:off x="6980238" y="6434138"/>
            <a:ext cx="147637" cy="220662"/>
          </a:xfrm>
          <a:prstGeom prst="flowChartDecision">
            <a:avLst/>
          </a:prstGeom>
          <a:solidFill>
            <a:srgbClr val="FF0000"/>
          </a:solidFill>
          <a:ln w="38100">
            <a:noFill/>
            <a:round/>
            <a:headEnd/>
            <a:tailEnd/>
          </a:ln>
        </p:spPr>
        <p:txBody>
          <a:bodyPr wrap="none" anchor="ctr"/>
          <a:lstStyle/>
          <a:p>
            <a:pPr eaLnBrk="0" hangingPunct="0"/>
            <a:endParaRPr lang="en-GB" b="0"/>
          </a:p>
        </p:txBody>
      </p:sp>
      <p:sp>
        <p:nvSpPr>
          <p:cNvPr id="848371" name="Freeform 12"/>
          <p:cNvSpPr>
            <a:spLocks/>
          </p:cNvSpPr>
          <p:nvPr/>
        </p:nvSpPr>
        <p:spPr bwMode="auto">
          <a:xfrm rot="-275849">
            <a:off x="3692525" y="2082800"/>
            <a:ext cx="323850" cy="311150"/>
          </a:xfrm>
          <a:custGeom>
            <a:avLst/>
            <a:gdLst>
              <a:gd name="T0" fmla="*/ 2147483647 w 757"/>
              <a:gd name="T1" fmla="*/ 2147483647 h 702"/>
              <a:gd name="T2" fmla="*/ 2147483647 w 757"/>
              <a:gd name="T3" fmla="*/ 2147483647 h 702"/>
              <a:gd name="T4" fmla="*/ 2147483647 w 757"/>
              <a:gd name="T5" fmla="*/ 2147483647 h 702"/>
              <a:gd name="T6" fmla="*/ 2147483647 w 757"/>
              <a:gd name="T7" fmla="*/ 2147483647 h 702"/>
              <a:gd name="T8" fmla="*/ 2147483647 w 757"/>
              <a:gd name="T9" fmla="*/ 2147483647 h 702"/>
              <a:gd name="T10" fmla="*/ 2147483647 w 757"/>
              <a:gd name="T11" fmla="*/ 2147483647 h 702"/>
              <a:gd name="T12" fmla="*/ 2147483647 w 757"/>
              <a:gd name="T13" fmla="*/ 2147483647 h 702"/>
              <a:gd name="T14" fmla="*/ 2147483647 w 757"/>
              <a:gd name="T15" fmla="*/ 2147483647 h 702"/>
              <a:gd name="T16" fmla="*/ 2147483647 w 757"/>
              <a:gd name="T17" fmla="*/ 2147483647 h 702"/>
              <a:gd name="T18" fmla="*/ 2147483647 w 757"/>
              <a:gd name="T19" fmla="*/ 2147483647 h 702"/>
              <a:gd name="T20" fmla="*/ 2147483647 w 757"/>
              <a:gd name="T21" fmla="*/ 2147483647 h 702"/>
              <a:gd name="T22" fmla="*/ 2147483647 w 757"/>
              <a:gd name="T23" fmla="*/ 2147483647 h 702"/>
              <a:gd name="T24" fmla="*/ 2147483647 w 757"/>
              <a:gd name="T25" fmla="*/ 2147483647 h 702"/>
              <a:gd name="T26" fmla="*/ 2147483647 w 757"/>
              <a:gd name="T27" fmla="*/ 2147483647 h 702"/>
              <a:gd name="T28" fmla="*/ 2147483647 w 757"/>
              <a:gd name="T29" fmla="*/ 2147483647 h 702"/>
              <a:gd name="T30" fmla="*/ 2147483647 w 757"/>
              <a:gd name="T31" fmla="*/ 2147483647 h 702"/>
              <a:gd name="T32" fmla="*/ 2147483647 w 757"/>
              <a:gd name="T33" fmla="*/ 2147483647 h 702"/>
              <a:gd name="T34" fmla="*/ 2147483647 w 757"/>
              <a:gd name="T35" fmla="*/ 2147483647 h 702"/>
              <a:gd name="T36" fmla="*/ 2147483647 w 757"/>
              <a:gd name="T37" fmla="*/ 2147483647 h 702"/>
              <a:gd name="T38" fmla="*/ 2147483647 w 757"/>
              <a:gd name="T39" fmla="*/ 2147483647 h 702"/>
              <a:gd name="T40" fmla="*/ 2147483647 w 757"/>
              <a:gd name="T41" fmla="*/ 2147483647 h 702"/>
              <a:gd name="T42" fmla="*/ 2147483647 w 757"/>
              <a:gd name="T43" fmla="*/ 2147483647 h 702"/>
              <a:gd name="T44" fmla="*/ 2147483647 w 757"/>
              <a:gd name="T45" fmla="*/ 2147483647 h 702"/>
              <a:gd name="T46" fmla="*/ 2147483647 w 757"/>
              <a:gd name="T47" fmla="*/ 2147483647 h 702"/>
              <a:gd name="T48" fmla="*/ 2147483647 w 757"/>
              <a:gd name="T49" fmla="*/ 2147483647 h 702"/>
              <a:gd name="T50" fmla="*/ 2147483647 w 757"/>
              <a:gd name="T51" fmla="*/ 2147483647 h 702"/>
              <a:gd name="T52" fmla="*/ 2147483647 w 757"/>
              <a:gd name="T53" fmla="*/ 2147483647 h 702"/>
              <a:gd name="T54" fmla="*/ 2147483647 w 757"/>
              <a:gd name="T55" fmla="*/ 2147483647 h 702"/>
              <a:gd name="T56" fmla="*/ 2147483647 w 757"/>
              <a:gd name="T57" fmla="*/ 2147483647 h 702"/>
              <a:gd name="T58" fmla="*/ 2147483647 w 757"/>
              <a:gd name="T59" fmla="*/ 2147483647 h 702"/>
              <a:gd name="T60" fmla="*/ 2147483647 w 757"/>
              <a:gd name="T61" fmla="*/ 2147483647 h 702"/>
              <a:gd name="T62" fmla="*/ 2147483647 w 757"/>
              <a:gd name="T63" fmla="*/ 2147483647 h 702"/>
              <a:gd name="T64" fmla="*/ 2147483647 w 757"/>
              <a:gd name="T65" fmla="*/ 2147483647 h 702"/>
              <a:gd name="T66" fmla="*/ 2147483647 w 757"/>
              <a:gd name="T67" fmla="*/ 2147483647 h 702"/>
              <a:gd name="T68" fmla="*/ 2147483647 w 757"/>
              <a:gd name="T69" fmla="*/ 2147483647 h 702"/>
              <a:gd name="T70" fmla="*/ 2147483647 w 757"/>
              <a:gd name="T71" fmla="*/ 2147483647 h 702"/>
              <a:gd name="T72" fmla="*/ 2147483647 w 757"/>
              <a:gd name="T73" fmla="*/ 2147483647 h 702"/>
              <a:gd name="T74" fmla="*/ 2147483647 w 757"/>
              <a:gd name="T75" fmla="*/ 2147483647 h 702"/>
              <a:gd name="T76" fmla="*/ 0 w 757"/>
              <a:gd name="T77" fmla="*/ 2147483647 h 702"/>
              <a:gd name="T78" fmla="*/ 2147483647 w 757"/>
              <a:gd name="T79" fmla="*/ 2147483647 h 702"/>
              <a:gd name="T80" fmla="*/ 2147483647 w 757"/>
              <a:gd name="T81" fmla="*/ 2147483647 h 702"/>
              <a:gd name="T82" fmla="*/ 2147483647 w 757"/>
              <a:gd name="T83" fmla="*/ 2147483647 h 702"/>
              <a:gd name="T84" fmla="*/ 2147483647 w 757"/>
              <a:gd name="T85" fmla="*/ 2147483647 h 702"/>
              <a:gd name="T86" fmla="*/ 2147483647 w 757"/>
              <a:gd name="T87" fmla="*/ 2147483647 h 702"/>
              <a:gd name="T88" fmla="*/ 2147483647 w 757"/>
              <a:gd name="T89" fmla="*/ 2147483647 h 702"/>
              <a:gd name="T90" fmla="*/ 2147483647 w 757"/>
              <a:gd name="T91" fmla="*/ 2147483647 h 702"/>
              <a:gd name="T92" fmla="*/ 2147483647 w 757"/>
              <a:gd name="T93" fmla="*/ 2147483647 h 702"/>
              <a:gd name="T94" fmla="*/ 2147483647 w 757"/>
              <a:gd name="T95" fmla="*/ 2147483647 h 702"/>
              <a:gd name="T96" fmla="*/ 2147483647 w 757"/>
              <a:gd name="T97" fmla="*/ 2147483647 h 702"/>
              <a:gd name="T98" fmla="*/ 2147483647 w 757"/>
              <a:gd name="T99" fmla="*/ 2147483647 h 702"/>
              <a:gd name="T100" fmla="*/ 2147483647 w 757"/>
              <a:gd name="T101" fmla="*/ 2147483647 h 702"/>
              <a:gd name="T102" fmla="*/ 2147483647 w 757"/>
              <a:gd name="T103" fmla="*/ 2147483647 h 702"/>
              <a:gd name="T104" fmla="*/ 2147483647 w 757"/>
              <a:gd name="T105" fmla="*/ 2147483647 h 702"/>
              <a:gd name="T106" fmla="*/ 2147483647 w 757"/>
              <a:gd name="T107" fmla="*/ 2147483647 h 702"/>
              <a:gd name="T108" fmla="*/ 2147483647 w 757"/>
              <a:gd name="T109" fmla="*/ 2147483647 h 702"/>
              <a:gd name="T110" fmla="*/ 2147483647 w 757"/>
              <a:gd name="T111" fmla="*/ 2147483647 h 702"/>
              <a:gd name="T112" fmla="*/ 2147483647 w 757"/>
              <a:gd name="T113" fmla="*/ 2147483647 h 702"/>
              <a:gd name="T114" fmla="*/ 2147483647 w 757"/>
              <a:gd name="T115" fmla="*/ 2147483647 h 702"/>
              <a:gd name="T116" fmla="*/ 2147483647 w 757"/>
              <a:gd name="T117" fmla="*/ 2147483647 h 702"/>
              <a:gd name="T118" fmla="*/ 2147483647 w 757"/>
              <a:gd name="T119" fmla="*/ 2147483647 h 702"/>
              <a:gd name="T120" fmla="*/ 2147483647 w 757"/>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7"/>
              <a:gd name="T184" fmla="*/ 0 h 702"/>
              <a:gd name="T185" fmla="*/ 757 w 757"/>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7" h="702">
                <a:moveTo>
                  <a:pt x="337" y="207"/>
                </a:moveTo>
                <a:lnTo>
                  <a:pt x="337" y="308"/>
                </a:lnTo>
                <a:cubicBezTo>
                  <a:pt x="325" y="308"/>
                  <a:pt x="314" y="309"/>
                  <a:pt x="302" y="309"/>
                </a:cubicBezTo>
                <a:lnTo>
                  <a:pt x="302" y="249"/>
                </a:lnTo>
                <a:lnTo>
                  <a:pt x="166" y="255"/>
                </a:lnTo>
                <a:cubicBezTo>
                  <a:pt x="161" y="271"/>
                  <a:pt x="157" y="287"/>
                  <a:pt x="152" y="303"/>
                </a:cubicBezTo>
                <a:cubicBezTo>
                  <a:pt x="150" y="311"/>
                  <a:pt x="147" y="320"/>
                  <a:pt x="145" y="328"/>
                </a:cubicBezTo>
                <a:cubicBezTo>
                  <a:pt x="162" y="365"/>
                  <a:pt x="180" y="403"/>
                  <a:pt x="197" y="440"/>
                </a:cubicBezTo>
                <a:lnTo>
                  <a:pt x="302" y="334"/>
                </a:lnTo>
                <a:lnTo>
                  <a:pt x="302" y="363"/>
                </a:lnTo>
                <a:cubicBezTo>
                  <a:pt x="271" y="395"/>
                  <a:pt x="239" y="427"/>
                  <a:pt x="208" y="459"/>
                </a:cubicBezTo>
                <a:cubicBezTo>
                  <a:pt x="239" y="526"/>
                  <a:pt x="271" y="593"/>
                  <a:pt x="302" y="660"/>
                </a:cubicBezTo>
                <a:lnTo>
                  <a:pt x="279" y="657"/>
                </a:lnTo>
                <a:cubicBezTo>
                  <a:pt x="250" y="595"/>
                  <a:pt x="222" y="534"/>
                  <a:pt x="193" y="472"/>
                </a:cubicBezTo>
                <a:lnTo>
                  <a:pt x="69" y="599"/>
                </a:lnTo>
                <a:cubicBezTo>
                  <a:pt x="72" y="586"/>
                  <a:pt x="76" y="574"/>
                  <a:pt x="79" y="561"/>
                </a:cubicBezTo>
                <a:cubicBezTo>
                  <a:pt x="113" y="525"/>
                  <a:pt x="148" y="489"/>
                  <a:pt x="182" y="453"/>
                </a:cubicBezTo>
                <a:lnTo>
                  <a:pt x="137" y="357"/>
                </a:lnTo>
                <a:cubicBezTo>
                  <a:pt x="118" y="425"/>
                  <a:pt x="98" y="493"/>
                  <a:pt x="79" y="561"/>
                </a:cubicBezTo>
                <a:cubicBezTo>
                  <a:pt x="76" y="574"/>
                  <a:pt x="72" y="586"/>
                  <a:pt x="69" y="599"/>
                </a:cubicBezTo>
                <a:cubicBezTo>
                  <a:pt x="67" y="606"/>
                  <a:pt x="66" y="614"/>
                  <a:pt x="64" y="621"/>
                </a:cubicBezTo>
                <a:lnTo>
                  <a:pt x="279" y="657"/>
                </a:lnTo>
                <a:lnTo>
                  <a:pt x="302" y="660"/>
                </a:lnTo>
                <a:lnTo>
                  <a:pt x="302" y="363"/>
                </a:lnTo>
                <a:lnTo>
                  <a:pt x="302" y="334"/>
                </a:lnTo>
                <a:lnTo>
                  <a:pt x="145" y="328"/>
                </a:lnTo>
                <a:cubicBezTo>
                  <a:pt x="147" y="320"/>
                  <a:pt x="150" y="311"/>
                  <a:pt x="152" y="303"/>
                </a:cubicBezTo>
                <a:lnTo>
                  <a:pt x="302" y="309"/>
                </a:lnTo>
                <a:cubicBezTo>
                  <a:pt x="314" y="309"/>
                  <a:pt x="325" y="308"/>
                  <a:pt x="337" y="308"/>
                </a:cubicBezTo>
                <a:lnTo>
                  <a:pt x="496" y="286"/>
                </a:lnTo>
                <a:cubicBezTo>
                  <a:pt x="501" y="294"/>
                  <a:pt x="506" y="303"/>
                  <a:pt x="511" y="311"/>
                </a:cubicBezTo>
                <a:lnTo>
                  <a:pt x="340" y="334"/>
                </a:lnTo>
                <a:cubicBezTo>
                  <a:pt x="340" y="342"/>
                  <a:pt x="339" y="349"/>
                  <a:pt x="339" y="357"/>
                </a:cubicBezTo>
                <a:cubicBezTo>
                  <a:pt x="338" y="449"/>
                  <a:pt x="338" y="542"/>
                  <a:pt x="337" y="634"/>
                </a:cubicBezTo>
                <a:cubicBezTo>
                  <a:pt x="341" y="640"/>
                  <a:pt x="345" y="647"/>
                  <a:pt x="349" y="653"/>
                </a:cubicBezTo>
                <a:lnTo>
                  <a:pt x="696" y="555"/>
                </a:lnTo>
                <a:cubicBezTo>
                  <a:pt x="716" y="562"/>
                  <a:pt x="737" y="570"/>
                  <a:pt x="757" y="577"/>
                </a:cubicBezTo>
                <a:lnTo>
                  <a:pt x="311" y="702"/>
                </a:lnTo>
                <a:lnTo>
                  <a:pt x="0" y="651"/>
                </a:lnTo>
                <a:cubicBezTo>
                  <a:pt x="42" y="516"/>
                  <a:pt x="83" y="380"/>
                  <a:pt x="125" y="245"/>
                </a:cubicBezTo>
                <a:cubicBezTo>
                  <a:pt x="111" y="228"/>
                  <a:pt x="96" y="211"/>
                  <a:pt x="82" y="194"/>
                </a:cubicBezTo>
                <a:cubicBezTo>
                  <a:pt x="134" y="119"/>
                  <a:pt x="304" y="22"/>
                  <a:pt x="359" y="7"/>
                </a:cubicBezTo>
                <a:cubicBezTo>
                  <a:pt x="351" y="109"/>
                  <a:pt x="423" y="0"/>
                  <a:pt x="415" y="102"/>
                </a:cubicBezTo>
                <a:lnTo>
                  <a:pt x="757" y="577"/>
                </a:lnTo>
                <a:cubicBezTo>
                  <a:pt x="737" y="570"/>
                  <a:pt x="716" y="562"/>
                  <a:pt x="696" y="555"/>
                </a:cubicBezTo>
                <a:lnTo>
                  <a:pt x="475" y="434"/>
                </a:lnTo>
                <a:cubicBezTo>
                  <a:pt x="479" y="426"/>
                  <a:pt x="484" y="419"/>
                  <a:pt x="488" y="411"/>
                </a:cubicBezTo>
                <a:lnTo>
                  <a:pt x="651" y="503"/>
                </a:lnTo>
                <a:cubicBezTo>
                  <a:pt x="610" y="446"/>
                  <a:pt x="570" y="388"/>
                  <a:pt x="529" y="331"/>
                </a:cubicBezTo>
                <a:cubicBezTo>
                  <a:pt x="515" y="358"/>
                  <a:pt x="502" y="384"/>
                  <a:pt x="488" y="411"/>
                </a:cubicBezTo>
                <a:cubicBezTo>
                  <a:pt x="484" y="419"/>
                  <a:pt x="479" y="426"/>
                  <a:pt x="475" y="434"/>
                </a:cubicBezTo>
                <a:lnTo>
                  <a:pt x="349" y="653"/>
                </a:lnTo>
                <a:cubicBezTo>
                  <a:pt x="345" y="647"/>
                  <a:pt x="341" y="640"/>
                  <a:pt x="337" y="634"/>
                </a:cubicBezTo>
                <a:cubicBezTo>
                  <a:pt x="376" y="563"/>
                  <a:pt x="416" y="492"/>
                  <a:pt x="455" y="421"/>
                </a:cubicBezTo>
                <a:cubicBezTo>
                  <a:pt x="416" y="400"/>
                  <a:pt x="378" y="378"/>
                  <a:pt x="339" y="357"/>
                </a:cubicBezTo>
                <a:cubicBezTo>
                  <a:pt x="339" y="349"/>
                  <a:pt x="340" y="342"/>
                  <a:pt x="340" y="334"/>
                </a:cubicBezTo>
                <a:cubicBezTo>
                  <a:pt x="382" y="356"/>
                  <a:pt x="425" y="377"/>
                  <a:pt x="467" y="399"/>
                </a:cubicBezTo>
                <a:cubicBezTo>
                  <a:pt x="482" y="370"/>
                  <a:pt x="496" y="340"/>
                  <a:pt x="511" y="311"/>
                </a:cubicBezTo>
                <a:cubicBezTo>
                  <a:pt x="506" y="303"/>
                  <a:pt x="501" y="294"/>
                  <a:pt x="496" y="286"/>
                </a:cubicBezTo>
                <a:lnTo>
                  <a:pt x="391" y="137"/>
                </a:lnTo>
                <a:cubicBezTo>
                  <a:pt x="373" y="160"/>
                  <a:pt x="355" y="184"/>
                  <a:pt x="337" y="207"/>
                </a:cubicBezTo>
                <a:close/>
              </a:path>
            </a:pathLst>
          </a:custGeom>
          <a:solidFill>
            <a:srgbClr val="000000"/>
          </a:solidFill>
          <a:ln w="9525">
            <a:noFill/>
            <a:round/>
            <a:headEnd/>
            <a:tailEnd/>
          </a:ln>
        </p:spPr>
        <p:txBody>
          <a:bodyPr/>
          <a:lstStyle/>
          <a:p>
            <a:pPr eaLnBrk="0" hangingPunct="0"/>
            <a:endParaRPr lang="en-GB" b="0"/>
          </a:p>
        </p:txBody>
      </p:sp>
      <p:sp>
        <p:nvSpPr>
          <p:cNvPr id="848372" name="Freeform 12"/>
          <p:cNvSpPr>
            <a:spLocks/>
          </p:cNvSpPr>
          <p:nvPr/>
        </p:nvSpPr>
        <p:spPr bwMode="auto">
          <a:xfrm rot="-275849">
            <a:off x="3621088" y="3527425"/>
            <a:ext cx="322262" cy="311150"/>
          </a:xfrm>
          <a:custGeom>
            <a:avLst/>
            <a:gdLst>
              <a:gd name="T0" fmla="*/ 2147483647 w 757"/>
              <a:gd name="T1" fmla="*/ 2147483647 h 702"/>
              <a:gd name="T2" fmla="*/ 2147483647 w 757"/>
              <a:gd name="T3" fmla="*/ 2147483647 h 702"/>
              <a:gd name="T4" fmla="*/ 2147483647 w 757"/>
              <a:gd name="T5" fmla="*/ 2147483647 h 702"/>
              <a:gd name="T6" fmla="*/ 2147483647 w 757"/>
              <a:gd name="T7" fmla="*/ 2147483647 h 702"/>
              <a:gd name="T8" fmla="*/ 2147483647 w 757"/>
              <a:gd name="T9" fmla="*/ 2147483647 h 702"/>
              <a:gd name="T10" fmla="*/ 2147483647 w 757"/>
              <a:gd name="T11" fmla="*/ 2147483647 h 702"/>
              <a:gd name="T12" fmla="*/ 2147483647 w 757"/>
              <a:gd name="T13" fmla="*/ 2147483647 h 702"/>
              <a:gd name="T14" fmla="*/ 2147483647 w 757"/>
              <a:gd name="T15" fmla="*/ 2147483647 h 702"/>
              <a:gd name="T16" fmla="*/ 2147483647 w 757"/>
              <a:gd name="T17" fmla="*/ 2147483647 h 702"/>
              <a:gd name="T18" fmla="*/ 2147483647 w 757"/>
              <a:gd name="T19" fmla="*/ 2147483647 h 702"/>
              <a:gd name="T20" fmla="*/ 2147483647 w 757"/>
              <a:gd name="T21" fmla="*/ 2147483647 h 702"/>
              <a:gd name="T22" fmla="*/ 2147483647 w 757"/>
              <a:gd name="T23" fmla="*/ 2147483647 h 702"/>
              <a:gd name="T24" fmla="*/ 2147483647 w 757"/>
              <a:gd name="T25" fmla="*/ 2147483647 h 702"/>
              <a:gd name="T26" fmla="*/ 2147483647 w 757"/>
              <a:gd name="T27" fmla="*/ 2147483647 h 702"/>
              <a:gd name="T28" fmla="*/ 2147483647 w 757"/>
              <a:gd name="T29" fmla="*/ 2147483647 h 702"/>
              <a:gd name="T30" fmla="*/ 2147483647 w 757"/>
              <a:gd name="T31" fmla="*/ 2147483647 h 702"/>
              <a:gd name="T32" fmla="*/ 2147483647 w 757"/>
              <a:gd name="T33" fmla="*/ 2147483647 h 702"/>
              <a:gd name="T34" fmla="*/ 2147483647 w 757"/>
              <a:gd name="T35" fmla="*/ 2147483647 h 702"/>
              <a:gd name="T36" fmla="*/ 2147483647 w 757"/>
              <a:gd name="T37" fmla="*/ 2147483647 h 702"/>
              <a:gd name="T38" fmla="*/ 2147483647 w 757"/>
              <a:gd name="T39" fmla="*/ 2147483647 h 702"/>
              <a:gd name="T40" fmla="*/ 2147483647 w 757"/>
              <a:gd name="T41" fmla="*/ 2147483647 h 702"/>
              <a:gd name="T42" fmla="*/ 2147483647 w 757"/>
              <a:gd name="T43" fmla="*/ 2147483647 h 702"/>
              <a:gd name="T44" fmla="*/ 2147483647 w 757"/>
              <a:gd name="T45" fmla="*/ 2147483647 h 702"/>
              <a:gd name="T46" fmla="*/ 2147483647 w 757"/>
              <a:gd name="T47" fmla="*/ 2147483647 h 702"/>
              <a:gd name="T48" fmla="*/ 2147483647 w 757"/>
              <a:gd name="T49" fmla="*/ 2147483647 h 702"/>
              <a:gd name="T50" fmla="*/ 2147483647 w 757"/>
              <a:gd name="T51" fmla="*/ 2147483647 h 702"/>
              <a:gd name="T52" fmla="*/ 2147483647 w 757"/>
              <a:gd name="T53" fmla="*/ 2147483647 h 702"/>
              <a:gd name="T54" fmla="*/ 2147483647 w 757"/>
              <a:gd name="T55" fmla="*/ 2147483647 h 702"/>
              <a:gd name="T56" fmla="*/ 2147483647 w 757"/>
              <a:gd name="T57" fmla="*/ 2147483647 h 702"/>
              <a:gd name="T58" fmla="*/ 2147483647 w 757"/>
              <a:gd name="T59" fmla="*/ 2147483647 h 702"/>
              <a:gd name="T60" fmla="*/ 2147483647 w 757"/>
              <a:gd name="T61" fmla="*/ 2147483647 h 702"/>
              <a:gd name="T62" fmla="*/ 2147483647 w 757"/>
              <a:gd name="T63" fmla="*/ 2147483647 h 702"/>
              <a:gd name="T64" fmla="*/ 2147483647 w 757"/>
              <a:gd name="T65" fmla="*/ 2147483647 h 702"/>
              <a:gd name="T66" fmla="*/ 2147483647 w 757"/>
              <a:gd name="T67" fmla="*/ 2147483647 h 702"/>
              <a:gd name="T68" fmla="*/ 2147483647 w 757"/>
              <a:gd name="T69" fmla="*/ 2147483647 h 702"/>
              <a:gd name="T70" fmla="*/ 2147483647 w 757"/>
              <a:gd name="T71" fmla="*/ 2147483647 h 702"/>
              <a:gd name="T72" fmla="*/ 2147483647 w 757"/>
              <a:gd name="T73" fmla="*/ 2147483647 h 702"/>
              <a:gd name="T74" fmla="*/ 2147483647 w 757"/>
              <a:gd name="T75" fmla="*/ 2147483647 h 702"/>
              <a:gd name="T76" fmla="*/ 0 w 757"/>
              <a:gd name="T77" fmla="*/ 2147483647 h 702"/>
              <a:gd name="T78" fmla="*/ 2147483647 w 757"/>
              <a:gd name="T79" fmla="*/ 2147483647 h 702"/>
              <a:gd name="T80" fmla="*/ 2147483647 w 757"/>
              <a:gd name="T81" fmla="*/ 2147483647 h 702"/>
              <a:gd name="T82" fmla="*/ 2147483647 w 757"/>
              <a:gd name="T83" fmla="*/ 2147483647 h 702"/>
              <a:gd name="T84" fmla="*/ 2147483647 w 757"/>
              <a:gd name="T85" fmla="*/ 2147483647 h 702"/>
              <a:gd name="T86" fmla="*/ 2147483647 w 757"/>
              <a:gd name="T87" fmla="*/ 2147483647 h 702"/>
              <a:gd name="T88" fmla="*/ 2147483647 w 757"/>
              <a:gd name="T89" fmla="*/ 2147483647 h 702"/>
              <a:gd name="T90" fmla="*/ 2147483647 w 757"/>
              <a:gd name="T91" fmla="*/ 2147483647 h 702"/>
              <a:gd name="T92" fmla="*/ 2147483647 w 757"/>
              <a:gd name="T93" fmla="*/ 2147483647 h 702"/>
              <a:gd name="T94" fmla="*/ 2147483647 w 757"/>
              <a:gd name="T95" fmla="*/ 2147483647 h 702"/>
              <a:gd name="T96" fmla="*/ 2147483647 w 757"/>
              <a:gd name="T97" fmla="*/ 2147483647 h 702"/>
              <a:gd name="T98" fmla="*/ 2147483647 w 757"/>
              <a:gd name="T99" fmla="*/ 2147483647 h 702"/>
              <a:gd name="T100" fmla="*/ 2147483647 w 757"/>
              <a:gd name="T101" fmla="*/ 2147483647 h 702"/>
              <a:gd name="T102" fmla="*/ 2147483647 w 757"/>
              <a:gd name="T103" fmla="*/ 2147483647 h 702"/>
              <a:gd name="T104" fmla="*/ 2147483647 w 757"/>
              <a:gd name="T105" fmla="*/ 2147483647 h 702"/>
              <a:gd name="T106" fmla="*/ 2147483647 w 757"/>
              <a:gd name="T107" fmla="*/ 2147483647 h 702"/>
              <a:gd name="T108" fmla="*/ 2147483647 w 757"/>
              <a:gd name="T109" fmla="*/ 2147483647 h 702"/>
              <a:gd name="T110" fmla="*/ 2147483647 w 757"/>
              <a:gd name="T111" fmla="*/ 2147483647 h 702"/>
              <a:gd name="T112" fmla="*/ 2147483647 w 757"/>
              <a:gd name="T113" fmla="*/ 2147483647 h 702"/>
              <a:gd name="T114" fmla="*/ 2147483647 w 757"/>
              <a:gd name="T115" fmla="*/ 2147483647 h 702"/>
              <a:gd name="T116" fmla="*/ 2147483647 w 757"/>
              <a:gd name="T117" fmla="*/ 2147483647 h 702"/>
              <a:gd name="T118" fmla="*/ 2147483647 w 757"/>
              <a:gd name="T119" fmla="*/ 2147483647 h 702"/>
              <a:gd name="T120" fmla="*/ 2147483647 w 757"/>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7"/>
              <a:gd name="T184" fmla="*/ 0 h 702"/>
              <a:gd name="T185" fmla="*/ 757 w 757"/>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7" h="702">
                <a:moveTo>
                  <a:pt x="337" y="207"/>
                </a:moveTo>
                <a:lnTo>
                  <a:pt x="337" y="308"/>
                </a:lnTo>
                <a:cubicBezTo>
                  <a:pt x="325" y="308"/>
                  <a:pt x="314" y="309"/>
                  <a:pt x="302" y="309"/>
                </a:cubicBezTo>
                <a:lnTo>
                  <a:pt x="302" y="249"/>
                </a:lnTo>
                <a:lnTo>
                  <a:pt x="166" y="255"/>
                </a:lnTo>
                <a:cubicBezTo>
                  <a:pt x="161" y="271"/>
                  <a:pt x="157" y="287"/>
                  <a:pt x="152" y="303"/>
                </a:cubicBezTo>
                <a:cubicBezTo>
                  <a:pt x="150" y="311"/>
                  <a:pt x="147" y="320"/>
                  <a:pt x="145" y="328"/>
                </a:cubicBezTo>
                <a:cubicBezTo>
                  <a:pt x="162" y="365"/>
                  <a:pt x="180" y="403"/>
                  <a:pt x="197" y="440"/>
                </a:cubicBezTo>
                <a:lnTo>
                  <a:pt x="302" y="334"/>
                </a:lnTo>
                <a:lnTo>
                  <a:pt x="302" y="363"/>
                </a:lnTo>
                <a:cubicBezTo>
                  <a:pt x="271" y="395"/>
                  <a:pt x="239" y="427"/>
                  <a:pt x="208" y="459"/>
                </a:cubicBezTo>
                <a:cubicBezTo>
                  <a:pt x="239" y="526"/>
                  <a:pt x="271" y="593"/>
                  <a:pt x="302" y="660"/>
                </a:cubicBezTo>
                <a:lnTo>
                  <a:pt x="279" y="657"/>
                </a:lnTo>
                <a:cubicBezTo>
                  <a:pt x="250" y="595"/>
                  <a:pt x="222" y="534"/>
                  <a:pt x="193" y="472"/>
                </a:cubicBezTo>
                <a:lnTo>
                  <a:pt x="69" y="599"/>
                </a:lnTo>
                <a:cubicBezTo>
                  <a:pt x="72" y="586"/>
                  <a:pt x="76" y="574"/>
                  <a:pt x="79" y="561"/>
                </a:cubicBezTo>
                <a:cubicBezTo>
                  <a:pt x="113" y="525"/>
                  <a:pt x="148" y="489"/>
                  <a:pt x="182" y="453"/>
                </a:cubicBezTo>
                <a:lnTo>
                  <a:pt x="137" y="357"/>
                </a:lnTo>
                <a:cubicBezTo>
                  <a:pt x="118" y="425"/>
                  <a:pt x="98" y="493"/>
                  <a:pt x="79" y="561"/>
                </a:cubicBezTo>
                <a:cubicBezTo>
                  <a:pt x="76" y="574"/>
                  <a:pt x="72" y="586"/>
                  <a:pt x="69" y="599"/>
                </a:cubicBezTo>
                <a:cubicBezTo>
                  <a:pt x="67" y="606"/>
                  <a:pt x="66" y="614"/>
                  <a:pt x="64" y="621"/>
                </a:cubicBezTo>
                <a:lnTo>
                  <a:pt x="279" y="657"/>
                </a:lnTo>
                <a:lnTo>
                  <a:pt x="302" y="660"/>
                </a:lnTo>
                <a:lnTo>
                  <a:pt x="302" y="363"/>
                </a:lnTo>
                <a:lnTo>
                  <a:pt x="302" y="334"/>
                </a:lnTo>
                <a:lnTo>
                  <a:pt x="145" y="328"/>
                </a:lnTo>
                <a:cubicBezTo>
                  <a:pt x="147" y="320"/>
                  <a:pt x="150" y="311"/>
                  <a:pt x="152" y="303"/>
                </a:cubicBezTo>
                <a:lnTo>
                  <a:pt x="302" y="309"/>
                </a:lnTo>
                <a:cubicBezTo>
                  <a:pt x="314" y="309"/>
                  <a:pt x="325" y="308"/>
                  <a:pt x="337" y="308"/>
                </a:cubicBezTo>
                <a:lnTo>
                  <a:pt x="496" y="286"/>
                </a:lnTo>
                <a:cubicBezTo>
                  <a:pt x="501" y="294"/>
                  <a:pt x="506" y="303"/>
                  <a:pt x="511" y="311"/>
                </a:cubicBezTo>
                <a:lnTo>
                  <a:pt x="340" y="334"/>
                </a:lnTo>
                <a:cubicBezTo>
                  <a:pt x="340" y="342"/>
                  <a:pt x="339" y="349"/>
                  <a:pt x="339" y="357"/>
                </a:cubicBezTo>
                <a:cubicBezTo>
                  <a:pt x="338" y="449"/>
                  <a:pt x="338" y="542"/>
                  <a:pt x="337" y="634"/>
                </a:cubicBezTo>
                <a:cubicBezTo>
                  <a:pt x="341" y="640"/>
                  <a:pt x="345" y="647"/>
                  <a:pt x="349" y="653"/>
                </a:cubicBezTo>
                <a:lnTo>
                  <a:pt x="696" y="555"/>
                </a:lnTo>
                <a:cubicBezTo>
                  <a:pt x="716" y="562"/>
                  <a:pt x="737" y="570"/>
                  <a:pt x="757" y="577"/>
                </a:cubicBezTo>
                <a:lnTo>
                  <a:pt x="311" y="702"/>
                </a:lnTo>
                <a:lnTo>
                  <a:pt x="0" y="651"/>
                </a:lnTo>
                <a:cubicBezTo>
                  <a:pt x="42" y="516"/>
                  <a:pt x="83" y="380"/>
                  <a:pt x="125" y="245"/>
                </a:cubicBezTo>
                <a:cubicBezTo>
                  <a:pt x="111" y="228"/>
                  <a:pt x="96" y="211"/>
                  <a:pt x="82" y="194"/>
                </a:cubicBezTo>
                <a:cubicBezTo>
                  <a:pt x="134" y="119"/>
                  <a:pt x="304" y="22"/>
                  <a:pt x="359" y="7"/>
                </a:cubicBezTo>
                <a:cubicBezTo>
                  <a:pt x="351" y="109"/>
                  <a:pt x="423" y="0"/>
                  <a:pt x="415" y="102"/>
                </a:cubicBezTo>
                <a:lnTo>
                  <a:pt x="757" y="577"/>
                </a:lnTo>
                <a:cubicBezTo>
                  <a:pt x="737" y="570"/>
                  <a:pt x="716" y="562"/>
                  <a:pt x="696" y="555"/>
                </a:cubicBezTo>
                <a:lnTo>
                  <a:pt x="475" y="434"/>
                </a:lnTo>
                <a:cubicBezTo>
                  <a:pt x="479" y="426"/>
                  <a:pt x="484" y="419"/>
                  <a:pt x="488" y="411"/>
                </a:cubicBezTo>
                <a:lnTo>
                  <a:pt x="651" y="503"/>
                </a:lnTo>
                <a:cubicBezTo>
                  <a:pt x="610" y="446"/>
                  <a:pt x="570" y="388"/>
                  <a:pt x="529" y="331"/>
                </a:cubicBezTo>
                <a:cubicBezTo>
                  <a:pt x="515" y="358"/>
                  <a:pt x="502" y="384"/>
                  <a:pt x="488" y="411"/>
                </a:cubicBezTo>
                <a:cubicBezTo>
                  <a:pt x="484" y="419"/>
                  <a:pt x="479" y="426"/>
                  <a:pt x="475" y="434"/>
                </a:cubicBezTo>
                <a:lnTo>
                  <a:pt x="349" y="653"/>
                </a:lnTo>
                <a:cubicBezTo>
                  <a:pt x="345" y="647"/>
                  <a:pt x="341" y="640"/>
                  <a:pt x="337" y="634"/>
                </a:cubicBezTo>
                <a:cubicBezTo>
                  <a:pt x="376" y="563"/>
                  <a:pt x="416" y="492"/>
                  <a:pt x="455" y="421"/>
                </a:cubicBezTo>
                <a:cubicBezTo>
                  <a:pt x="416" y="400"/>
                  <a:pt x="378" y="378"/>
                  <a:pt x="339" y="357"/>
                </a:cubicBezTo>
                <a:cubicBezTo>
                  <a:pt x="339" y="349"/>
                  <a:pt x="340" y="342"/>
                  <a:pt x="340" y="334"/>
                </a:cubicBezTo>
                <a:cubicBezTo>
                  <a:pt x="382" y="356"/>
                  <a:pt x="425" y="377"/>
                  <a:pt x="467" y="399"/>
                </a:cubicBezTo>
                <a:cubicBezTo>
                  <a:pt x="482" y="370"/>
                  <a:pt x="496" y="340"/>
                  <a:pt x="511" y="311"/>
                </a:cubicBezTo>
                <a:cubicBezTo>
                  <a:pt x="506" y="303"/>
                  <a:pt x="501" y="294"/>
                  <a:pt x="496" y="286"/>
                </a:cubicBezTo>
                <a:lnTo>
                  <a:pt x="391" y="137"/>
                </a:lnTo>
                <a:cubicBezTo>
                  <a:pt x="373" y="160"/>
                  <a:pt x="355" y="184"/>
                  <a:pt x="337" y="207"/>
                </a:cubicBezTo>
                <a:close/>
              </a:path>
            </a:pathLst>
          </a:custGeom>
          <a:solidFill>
            <a:srgbClr val="000000"/>
          </a:solidFill>
          <a:ln w="9525">
            <a:noFill/>
            <a:round/>
            <a:headEnd/>
            <a:tailEnd/>
          </a:ln>
        </p:spPr>
        <p:txBody>
          <a:bodyPr/>
          <a:lstStyle/>
          <a:p>
            <a:pPr eaLnBrk="0" hangingPunct="0"/>
            <a:endParaRPr lang="en-GB" b="0"/>
          </a:p>
        </p:txBody>
      </p:sp>
      <p:sp>
        <p:nvSpPr>
          <p:cNvPr id="848373" name="Oval 412"/>
          <p:cNvSpPr>
            <a:spLocks noChangeArrowheads="1"/>
          </p:cNvSpPr>
          <p:nvPr/>
        </p:nvSpPr>
        <p:spPr bwMode="auto">
          <a:xfrm>
            <a:off x="5334000" y="404813"/>
            <a:ext cx="2609850" cy="1292225"/>
          </a:xfrm>
          <a:prstGeom prst="ellipse">
            <a:avLst/>
          </a:prstGeom>
          <a:solidFill>
            <a:srgbClr val="FF33CC"/>
          </a:solidFill>
          <a:ln w="38100">
            <a:noFill/>
            <a:round/>
            <a:headEnd/>
            <a:tailEnd/>
          </a:ln>
        </p:spPr>
        <p:txBody>
          <a:bodyPr wrap="none" anchor="ctr"/>
          <a:lstStyle/>
          <a:p>
            <a:pPr eaLnBrk="0" hangingPunct="0"/>
            <a:endParaRPr lang="en-GB" b="0"/>
          </a:p>
        </p:txBody>
      </p:sp>
      <p:sp>
        <p:nvSpPr>
          <p:cNvPr id="792604" name="Text Box 379"/>
          <p:cNvSpPr txBox="1">
            <a:spLocks noChangeArrowheads="1"/>
          </p:cNvSpPr>
          <p:nvPr/>
        </p:nvSpPr>
        <p:spPr bwMode="auto">
          <a:xfrm>
            <a:off x="5562600" y="584200"/>
            <a:ext cx="2346325" cy="1092200"/>
          </a:xfrm>
          <a:prstGeom prst="rect">
            <a:avLst/>
          </a:prstGeom>
          <a:noFill/>
          <a:ln w="12700">
            <a:noFill/>
            <a:miter lim="800000"/>
            <a:headEnd type="none" w="sm" len="sm"/>
            <a:tailEnd type="none" w="sm" len="sm"/>
          </a:ln>
        </p:spPr>
        <p:txBody>
          <a:bodyPr wrap="none">
            <a:spAutoFit/>
          </a:bodyPr>
          <a:lstStyle/>
          <a:p>
            <a:pPr marL="171450" indent="-171450" eaLnBrk="0" hangingPunct="0">
              <a:lnSpc>
                <a:spcPct val="90000"/>
              </a:lnSpc>
              <a:buFont typeface="Lucida Grande"/>
              <a:buChar char="♦"/>
              <a:defRPr/>
            </a:pPr>
            <a:r>
              <a:rPr lang="en-US" sz="1000" dirty="0">
                <a:latin typeface="Arial" charset="0"/>
              </a:rPr>
              <a:t>Information Architecture</a:t>
            </a:r>
          </a:p>
          <a:p>
            <a:pPr marL="171450" indent="-171450" eaLnBrk="0" hangingPunct="0">
              <a:lnSpc>
                <a:spcPct val="90000"/>
              </a:lnSpc>
              <a:buFont typeface="Lucida Grande"/>
              <a:buChar char="♦"/>
              <a:defRPr/>
            </a:pPr>
            <a:r>
              <a:rPr lang="en-US" sz="1000" dirty="0">
                <a:latin typeface="Arial" charset="0"/>
              </a:rPr>
              <a:t>Security</a:t>
            </a:r>
          </a:p>
          <a:p>
            <a:pPr marL="171450" indent="-171450" eaLnBrk="0" hangingPunct="0">
              <a:lnSpc>
                <a:spcPct val="90000"/>
              </a:lnSpc>
              <a:buFont typeface="Lucida Grande"/>
              <a:buChar char="♦"/>
              <a:defRPr/>
            </a:pPr>
            <a:r>
              <a:rPr lang="en-US" sz="1000" dirty="0">
                <a:latin typeface="Arial" charset="0"/>
              </a:rPr>
              <a:t>Space Assigned Numbers Auth.</a:t>
            </a:r>
          </a:p>
          <a:p>
            <a:pPr marL="171450" indent="-171450" eaLnBrk="0" hangingPunct="0">
              <a:lnSpc>
                <a:spcPct val="90000"/>
              </a:lnSpc>
              <a:buFont typeface="Lucida Grande"/>
              <a:buChar char="♦"/>
              <a:defRPr/>
            </a:pPr>
            <a:r>
              <a:rPr lang="en-US" sz="1000" dirty="0">
                <a:latin typeface="Arial" charset="0"/>
              </a:rPr>
              <a:t>Delta-DOR</a:t>
            </a:r>
          </a:p>
          <a:p>
            <a:pPr marL="112713" indent="-112713" eaLnBrk="0" hangingPunct="0">
              <a:buClr>
                <a:srgbClr val="FF0000"/>
              </a:buClr>
              <a:buFont typeface="Wingdings" pitchFamily="2" charset="2"/>
              <a:buChar char=""/>
              <a:defRPr/>
            </a:pPr>
            <a:r>
              <a:rPr lang="en-US" sz="1000" dirty="0">
                <a:latin typeface="Arial" charset="0"/>
              </a:rPr>
              <a:t>Time Correlation/Synchronization</a:t>
            </a:r>
          </a:p>
          <a:p>
            <a:pPr marL="112713" indent="-112713" eaLnBrk="0" hangingPunct="0">
              <a:buClr>
                <a:srgbClr val="FF0000"/>
              </a:buClr>
              <a:buFont typeface="Wingdings" pitchFamily="2" charset="2"/>
              <a:buChar char=""/>
              <a:defRPr/>
            </a:pPr>
            <a:r>
              <a:rPr lang="en-US" sz="1000" dirty="0">
                <a:latin typeface="Arial" charset="0"/>
              </a:rPr>
              <a:t>Information </a:t>
            </a:r>
            <a:r>
              <a:rPr lang="en-US" sz="1000" dirty="0" err="1">
                <a:latin typeface="Arial" charset="0"/>
              </a:rPr>
              <a:t>Svcs</a:t>
            </a:r>
            <a:r>
              <a:rPr lang="en-US" sz="1000" dirty="0">
                <a:latin typeface="Arial" charset="0"/>
              </a:rPr>
              <a:t> Architecture</a:t>
            </a:r>
          </a:p>
          <a:p>
            <a:pPr marL="112713" indent="-112713" eaLnBrk="0" hangingPunct="0">
              <a:lnSpc>
                <a:spcPct val="90000"/>
              </a:lnSpc>
              <a:defRPr/>
            </a:pPr>
            <a:endParaRPr lang="en-US" sz="1000" dirty="0">
              <a:solidFill>
                <a:srgbClr val="0033CC"/>
              </a:solidFill>
              <a:latin typeface="Arial" charset="0"/>
            </a:endParaRPr>
          </a:p>
        </p:txBody>
      </p:sp>
      <p:sp>
        <p:nvSpPr>
          <p:cNvPr id="848375" name="Freeform 420"/>
          <p:cNvSpPr>
            <a:spLocks noChangeArrowheads="1"/>
          </p:cNvSpPr>
          <p:nvPr/>
        </p:nvSpPr>
        <p:spPr bwMode="auto">
          <a:xfrm>
            <a:off x="8061325" y="2971800"/>
            <a:ext cx="628650" cy="1066800"/>
          </a:xfrm>
          <a:custGeom>
            <a:avLst/>
            <a:gdLst>
              <a:gd name="T0" fmla="*/ 0 w 628650"/>
              <a:gd name="T1" fmla="*/ 1066800 h 1066800"/>
              <a:gd name="T2" fmla="*/ 628650 w 628650"/>
              <a:gd name="T3" fmla="*/ 1066800 h 1066800"/>
              <a:gd name="T4" fmla="*/ 628650 w 628650"/>
              <a:gd name="T5" fmla="*/ 9525 h 1066800"/>
              <a:gd name="T6" fmla="*/ 228600 w 628650"/>
              <a:gd name="T7" fmla="*/ 0 h 1066800"/>
              <a:gd name="T8" fmla="*/ 0 60000 65536"/>
              <a:gd name="T9" fmla="*/ 0 60000 65536"/>
              <a:gd name="T10" fmla="*/ 0 60000 65536"/>
              <a:gd name="T11" fmla="*/ 0 60000 65536"/>
              <a:gd name="T12" fmla="*/ 0 w 628650"/>
              <a:gd name="T13" fmla="*/ 0 h 1066800"/>
              <a:gd name="T14" fmla="*/ 628650 w 628650"/>
              <a:gd name="T15" fmla="*/ 1066800 h 1066800"/>
            </a:gdLst>
            <a:ahLst/>
            <a:cxnLst>
              <a:cxn ang="T8">
                <a:pos x="T0" y="T1"/>
              </a:cxn>
              <a:cxn ang="T9">
                <a:pos x="T2" y="T3"/>
              </a:cxn>
              <a:cxn ang="T10">
                <a:pos x="T4" y="T5"/>
              </a:cxn>
              <a:cxn ang="T11">
                <a:pos x="T6" y="T7"/>
              </a:cxn>
            </a:cxnLst>
            <a:rect l="T12" t="T13" r="T14" b="T15"/>
            <a:pathLst>
              <a:path w="628650" h="1066800">
                <a:moveTo>
                  <a:pt x="0" y="1066800"/>
                </a:moveTo>
                <a:lnTo>
                  <a:pt x="628650" y="1066800"/>
                </a:lnTo>
                <a:lnTo>
                  <a:pt x="628650" y="9525"/>
                </a:lnTo>
                <a:lnTo>
                  <a:pt x="228600" y="0"/>
                </a:lnTo>
              </a:path>
            </a:pathLst>
          </a:custGeom>
          <a:noFill/>
          <a:ln w="57150" algn="ctr">
            <a:solidFill>
              <a:schemeClr val="tx1"/>
            </a:solidFill>
            <a:round/>
            <a:headEnd type="none" w="sm" len="sm"/>
            <a:tailEnd type="none" w="sm" len="sm"/>
          </a:ln>
        </p:spPr>
        <p:txBody>
          <a:bodyPr/>
          <a:lstStyle/>
          <a:p>
            <a:pPr eaLnBrk="0" hangingPunct="0"/>
            <a:endParaRPr lang="en-GB" b="0"/>
          </a:p>
        </p:txBody>
      </p:sp>
      <p:grpSp>
        <p:nvGrpSpPr>
          <p:cNvPr id="848376" name="Group 347"/>
          <p:cNvGrpSpPr>
            <a:grpSpLocks/>
          </p:cNvGrpSpPr>
          <p:nvPr/>
        </p:nvGrpSpPr>
        <p:grpSpPr bwMode="auto">
          <a:xfrm>
            <a:off x="8470900" y="3124200"/>
            <a:ext cx="461963" cy="760413"/>
            <a:chOff x="8610599" y="3552236"/>
            <a:chExt cx="529235" cy="761747"/>
          </a:xfrm>
        </p:grpSpPr>
        <p:sp>
          <p:nvSpPr>
            <p:cNvPr id="848620" name="Flowchart: Magnetic Disk 280"/>
            <p:cNvSpPr>
              <a:spLocks noChangeArrowheads="1"/>
            </p:cNvSpPr>
            <p:nvPr/>
          </p:nvSpPr>
          <p:spPr bwMode="auto">
            <a:xfrm>
              <a:off x="8610599" y="3562350"/>
              <a:ext cx="523875" cy="722313"/>
            </a:xfrm>
            <a:prstGeom prst="flowChartMagneticDisk">
              <a:avLst/>
            </a:prstGeom>
            <a:solidFill>
              <a:srgbClr val="FF5050"/>
            </a:solidFill>
            <a:ln w="12700" algn="ctr">
              <a:solidFill>
                <a:srgbClr val="CC0000"/>
              </a:solidFill>
              <a:round/>
              <a:headEnd type="none" w="sm" len="sm"/>
              <a:tailEnd type="none" w="sm" len="sm"/>
            </a:ln>
          </p:spPr>
          <p:txBody>
            <a:bodyPr/>
            <a:lstStyle/>
            <a:p>
              <a:pPr eaLnBrk="0" hangingPunct="0"/>
              <a:endParaRPr lang="en-GB" b="0"/>
            </a:p>
          </p:txBody>
        </p:sp>
        <p:sp>
          <p:nvSpPr>
            <p:cNvPr id="848621" name="TextBox 332"/>
            <p:cNvSpPr txBox="1">
              <a:spLocks noChangeArrowheads="1"/>
            </p:cNvSpPr>
            <p:nvPr/>
          </p:nvSpPr>
          <p:spPr bwMode="auto">
            <a:xfrm rot="3561033">
              <a:off x="8529731" y="3703880"/>
              <a:ext cx="761747" cy="458459"/>
            </a:xfrm>
            <a:prstGeom prst="rect">
              <a:avLst/>
            </a:prstGeom>
            <a:noFill/>
            <a:ln w="12700">
              <a:noFill/>
              <a:miter lim="800000"/>
              <a:headEnd type="none" w="sm" len="sm"/>
              <a:tailEnd type="none" w="sm" len="sm"/>
            </a:ln>
          </p:spPr>
          <p:txBody>
            <a:bodyPr wrap="none">
              <a:spAutoFit/>
            </a:bodyPr>
            <a:lstStyle/>
            <a:p>
              <a:pPr marL="112713" indent="-112713" eaLnBrk="0" hangingPunct="0"/>
              <a:r>
                <a:rPr lang="en-US" sz="1000">
                  <a:latin typeface="Arial" charset="0"/>
                </a:rPr>
                <a:t>ARCHIVE</a:t>
              </a:r>
            </a:p>
            <a:p>
              <a:pPr marL="112713" indent="-112713" eaLnBrk="0" hangingPunct="0"/>
              <a:r>
                <a:rPr lang="en-US" sz="1000">
                  <a:latin typeface="Arial" charset="0"/>
                </a:rPr>
                <a:t>&amp; APPLS</a:t>
              </a:r>
            </a:p>
          </p:txBody>
        </p:sp>
      </p:grpSp>
      <p:pic>
        <p:nvPicPr>
          <p:cNvPr id="848377" name="Picture 16"/>
          <p:cNvPicPr>
            <a:picLocks noChangeAspect="1" noChangeArrowheads="1"/>
          </p:cNvPicPr>
          <p:nvPr/>
        </p:nvPicPr>
        <p:blipFill>
          <a:blip r:embed="rId5" cstate="print">
            <a:clrChange>
              <a:clrFrom>
                <a:srgbClr val="3838FF"/>
              </a:clrFrom>
              <a:clrTo>
                <a:srgbClr val="3838FF">
                  <a:alpha val="0"/>
                </a:srgbClr>
              </a:clrTo>
            </a:clrChange>
          </a:blip>
          <a:srcRect/>
          <a:stretch>
            <a:fillRect/>
          </a:stretch>
        </p:blipFill>
        <p:spPr bwMode="auto">
          <a:xfrm>
            <a:off x="1460500" y="4105275"/>
            <a:ext cx="658813" cy="1311275"/>
          </a:xfrm>
          <a:prstGeom prst="rect">
            <a:avLst/>
          </a:prstGeom>
          <a:noFill/>
          <a:ln w="12700">
            <a:noFill/>
            <a:miter lim="800000"/>
            <a:headEnd type="none" w="sm" len="sm"/>
            <a:tailEnd type="none" w="sm" len="sm"/>
          </a:ln>
        </p:spPr>
      </p:pic>
      <p:pic>
        <p:nvPicPr>
          <p:cNvPr id="848378" name="Picture 12"/>
          <p:cNvPicPr>
            <a:picLocks noChangeAspect="1" noChangeArrowheads="1"/>
          </p:cNvPicPr>
          <p:nvPr/>
        </p:nvPicPr>
        <p:blipFill>
          <a:blip r:embed="rId6" cstate="print">
            <a:clrChange>
              <a:clrFrom>
                <a:srgbClr val="3838FF"/>
              </a:clrFrom>
              <a:clrTo>
                <a:srgbClr val="3838FF">
                  <a:alpha val="0"/>
                </a:srgbClr>
              </a:clrTo>
            </a:clrChange>
          </a:blip>
          <a:srcRect/>
          <a:stretch>
            <a:fillRect/>
          </a:stretch>
        </p:blipFill>
        <p:spPr bwMode="auto">
          <a:xfrm>
            <a:off x="2003425" y="2085975"/>
            <a:ext cx="936625" cy="712788"/>
          </a:xfrm>
          <a:prstGeom prst="rect">
            <a:avLst/>
          </a:prstGeom>
          <a:noFill/>
          <a:ln w="12700">
            <a:noFill/>
            <a:miter lim="800000"/>
            <a:headEnd type="none" w="sm" len="sm"/>
            <a:tailEnd type="none" w="sm" len="sm"/>
          </a:ln>
        </p:spPr>
      </p:pic>
      <p:pic>
        <p:nvPicPr>
          <p:cNvPr id="848379" name="Picture 9"/>
          <p:cNvPicPr>
            <a:picLocks noChangeAspect="1" noChangeArrowheads="1"/>
          </p:cNvPicPr>
          <p:nvPr/>
        </p:nvPicPr>
        <p:blipFill>
          <a:blip r:embed="rId7" cstate="print">
            <a:clrChange>
              <a:clrFrom>
                <a:srgbClr val="3838FF"/>
              </a:clrFrom>
              <a:clrTo>
                <a:srgbClr val="3838FF">
                  <a:alpha val="0"/>
                </a:srgbClr>
              </a:clrTo>
            </a:clrChange>
          </a:blip>
          <a:srcRect/>
          <a:stretch>
            <a:fillRect/>
          </a:stretch>
        </p:blipFill>
        <p:spPr bwMode="auto">
          <a:xfrm>
            <a:off x="1050925" y="2743200"/>
            <a:ext cx="860425" cy="798513"/>
          </a:xfrm>
          <a:prstGeom prst="rect">
            <a:avLst/>
          </a:prstGeom>
          <a:noFill/>
          <a:ln w="12700">
            <a:noFill/>
            <a:miter lim="800000"/>
            <a:headEnd type="none" w="sm" len="sm"/>
            <a:tailEnd type="none" w="sm" len="sm"/>
          </a:ln>
        </p:spPr>
      </p:pic>
      <p:grpSp>
        <p:nvGrpSpPr>
          <p:cNvPr id="848380" name="Group 417"/>
          <p:cNvGrpSpPr>
            <a:grpSpLocks/>
          </p:cNvGrpSpPr>
          <p:nvPr/>
        </p:nvGrpSpPr>
        <p:grpSpPr bwMode="auto">
          <a:xfrm>
            <a:off x="1493838" y="1019175"/>
            <a:ext cx="2168525" cy="3533775"/>
            <a:chOff x="1423988" y="1019175"/>
            <a:chExt cx="2167767" cy="3533772"/>
          </a:xfrm>
        </p:grpSpPr>
        <p:sp>
          <p:nvSpPr>
            <p:cNvPr id="848614"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pPr eaLnBrk="0" hangingPunct="0"/>
              <a:endParaRPr lang="en-GB" b="0"/>
            </a:p>
          </p:txBody>
        </p:sp>
        <p:sp>
          <p:nvSpPr>
            <p:cNvPr id="848615" name="Freeform 389"/>
            <p:cNvSpPr>
              <a:spLocks noChangeArrowheads="1"/>
            </p:cNvSpPr>
            <p:nvPr/>
          </p:nvSpPr>
          <p:spPr bwMode="auto">
            <a:xfrm>
              <a:off x="2593977" y="1609725"/>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pPr eaLnBrk="0" hangingPunct="0"/>
              <a:endParaRPr lang="en-GB" b="0"/>
            </a:p>
          </p:txBody>
        </p:sp>
        <p:sp>
          <p:nvSpPr>
            <p:cNvPr id="848616" name="Freeform 390"/>
            <p:cNvSpPr>
              <a:spLocks noChangeArrowheads="1"/>
            </p:cNvSpPr>
            <p:nvPr/>
          </p:nvSpPr>
          <p:spPr bwMode="auto">
            <a:xfrm flipV="1">
              <a:off x="2527303" y="1933575"/>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pPr eaLnBrk="0" hangingPunct="0"/>
              <a:endParaRPr lang="en-GB" b="0"/>
            </a:p>
          </p:txBody>
        </p:sp>
        <p:sp>
          <p:nvSpPr>
            <p:cNvPr id="848617" name="Freeform 411"/>
            <p:cNvSpPr>
              <a:spLocks noChangeArrowheads="1"/>
            </p:cNvSpPr>
            <p:nvPr/>
          </p:nvSpPr>
          <p:spPr bwMode="auto">
            <a:xfrm>
              <a:off x="1423988" y="2952750"/>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pPr eaLnBrk="0" hangingPunct="0"/>
              <a:endParaRPr lang="en-GB" b="0"/>
            </a:p>
          </p:txBody>
        </p:sp>
        <p:sp>
          <p:nvSpPr>
            <p:cNvPr id="848618" name="Freeform 415"/>
            <p:cNvSpPr>
              <a:spLocks noChangeArrowheads="1"/>
            </p:cNvSpPr>
            <p:nvPr/>
          </p:nvSpPr>
          <p:spPr bwMode="auto">
            <a:xfrm flipV="1">
              <a:off x="1500188" y="3295650"/>
              <a:ext cx="2082042" cy="681036"/>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pPr eaLnBrk="0" hangingPunct="0"/>
              <a:endParaRPr lang="en-GB" b="0"/>
            </a:p>
          </p:txBody>
        </p:sp>
        <p:sp>
          <p:nvSpPr>
            <p:cNvPr id="848619" name="Freeform 416"/>
            <p:cNvSpPr>
              <a:spLocks noChangeArrowheads="1"/>
            </p:cNvSpPr>
            <p:nvPr/>
          </p:nvSpPr>
          <p:spPr bwMode="auto">
            <a:xfrm flipV="1">
              <a:off x="1785938" y="3376611"/>
              <a:ext cx="1805817" cy="1176336"/>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pPr eaLnBrk="0" hangingPunct="0"/>
              <a:endParaRPr lang="en-GB" b="0"/>
            </a:p>
          </p:txBody>
        </p:sp>
      </p:grpSp>
      <p:grpSp>
        <p:nvGrpSpPr>
          <p:cNvPr id="848381" name="Group 297"/>
          <p:cNvGrpSpPr>
            <a:grpSpLocks/>
          </p:cNvGrpSpPr>
          <p:nvPr/>
        </p:nvGrpSpPr>
        <p:grpSpPr bwMode="auto">
          <a:xfrm>
            <a:off x="4003675" y="2163763"/>
            <a:ext cx="2105025" cy="1827212"/>
            <a:chOff x="3933825" y="2163762"/>
            <a:chExt cx="2105025" cy="1827213"/>
          </a:xfrm>
        </p:grpSpPr>
        <p:sp>
          <p:nvSpPr>
            <p:cNvPr id="848610" name="Rectangle 308"/>
            <p:cNvSpPr>
              <a:spLocks noChangeArrowheads="1"/>
            </p:cNvSpPr>
            <p:nvPr/>
          </p:nvSpPr>
          <p:spPr bwMode="auto">
            <a:xfrm>
              <a:off x="3962400" y="2195919"/>
              <a:ext cx="2076450" cy="338061"/>
            </a:xfrm>
            <a:prstGeom prst="rect">
              <a:avLst/>
            </a:prstGeom>
            <a:solidFill>
              <a:srgbClr val="FF9933"/>
            </a:solidFill>
            <a:ln w="38100">
              <a:noFill/>
              <a:round/>
              <a:headEnd/>
              <a:tailEnd/>
            </a:ln>
          </p:spPr>
          <p:txBody>
            <a:bodyPr wrap="none" anchor="ctr"/>
            <a:lstStyle/>
            <a:p>
              <a:pPr algn="ctr" eaLnBrk="0" hangingPunct="0"/>
              <a:endParaRPr lang="en-GB" b="0"/>
            </a:p>
          </p:txBody>
        </p:sp>
        <p:sp>
          <p:nvSpPr>
            <p:cNvPr id="848611" name="Rectangle 309"/>
            <p:cNvSpPr>
              <a:spLocks noChangeArrowheads="1"/>
            </p:cNvSpPr>
            <p:nvPr/>
          </p:nvSpPr>
          <p:spPr bwMode="auto">
            <a:xfrm>
              <a:off x="3933825" y="3643392"/>
              <a:ext cx="2085975" cy="347583"/>
            </a:xfrm>
            <a:prstGeom prst="rect">
              <a:avLst/>
            </a:prstGeom>
            <a:solidFill>
              <a:srgbClr val="FF9933"/>
            </a:solidFill>
            <a:ln w="38100">
              <a:noFill/>
              <a:round/>
              <a:headEnd/>
              <a:tailEnd/>
            </a:ln>
          </p:spPr>
          <p:txBody>
            <a:bodyPr wrap="none" anchor="ctr"/>
            <a:lstStyle/>
            <a:p>
              <a:pPr algn="ctr" eaLnBrk="0" hangingPunct="0"/>
              <a:endParaRPr lang="en-GB" b="0"/>
            </a:p>
          </p:txBody>
        </p:sp>
        <p:sp>
          <p:nvSpPr>
            <p:cNvPr id="848612" name="Rectangle 310"/>
            <p:cNvSpPr>
              <a:spLocks noChangeArrowheads="1"/>
            </p:cNvSpPr>
            <p:nvPr/>
          </p:nvSpPr>
          <p:spPr bwMode="auto">
            <a:xfrm rot="3253107">
              <a:off x="4225254" y="2872705"/>
              <a:ext cx="1714113" cy="315770"/>
            </a:xfrm>
            <a:prstGeom prst="rect">
              <a:avLst/>
            </a:prstGeom>
            <a:solidFill>
              <a:srgbClr val="FF9933"/>
            </a:solidFill>
            <a:ln w="38100">
              <a:noFill/>
              <a:round/>
              <a:headEnd/>
              <a:tailEnd/>
            </a:ln>
          </p:spPr>
          <p:txBody>
            <a:bodyPr wrap="none" anchor="ctr"/>
            <a:lstStyle/>
            <a:p>
              <a:pPr algn="ctr" eaLnBrk="0" hangingPunct="0"/>
              <a:endParaRPr lang="en-GB" b="0"/>
            </a:p>
          </p:txBody>
        </p:sp>
        <p:sp>
          <p:nvSpPr>
            <p:cNvPr id="848613" name="Rectangle 312"/>
            <p:cNvSpPr>
              <a:spLocks noChangeArrowheads="1"/>
            </p:cNvSpPr>
            <p:nvPr/>
          </p:nvSpPr>
          <p:spPr bwMode="auto">
            <a:xfrm rot="18346893" flipH="1">
              <a:off x="4304346" y="2876390"/>
              <a:ext cx="1714113" cy="288858"/>
            </a:xfrm>
            <a:prstGeom prst="rect">
              <a:avLst/>
            </a:prstGeom>
            <a:solidFill>
              <a:srgbClr val="FF9933"/>
            </a:solidFill>
            <a:ln w="38100">
              <a:noFill/>
              <a:round/>
              <a:headEnd/>
              <a:tailEnd/>
            </a:ln>
          </p:spPr>
          <p:txBody>
            <a:bodyPr wrap="none" anchor="ctr"/>
            <a:lstStyle/>
            <a:p>
              <a:pPr algn="ctr" eaLnBrk="0" hangingPunct="0"/>
              <a:endParaRPr lang="en-GB" b="0"/>
            </a:p>
          </p:txBody>
        </p:sp>
      </p:grpSp>
      <p:grpSp>
        <p:nvGrpSpPr>
          <p:cNvPr id="848382" name="Group 376"/>
          <p:cNvGrpSpPr>
            <a:grpSpLocks/>
          </p:cNvGrpSpPr>
          <p:nvPr/>
        </p:nvGrpSpPr>
        <p:grpSpPr bwMode="auto">
          <a:xfrm>
            <a:off x="460375" y="2336800"/>
            <a:ext cx="1954213" cy="1639888"/>
            <a:chOff x="457200" y="2345532"/>
            <a:chExt cx="1955006" cy="1640682"/>
          </a:xfrm>
        </p:grpSpPr>
        <p:sp>
          <p:nvSpPr>
            <p:cNvPr id="368" name="Rectangle 367"/>
            <p:cNvSpPr/>
            <p:nvPr/>
          </p:nvSpPr>
          <p:spPr bwMode="auto">
            <a:xfrm>
              <a:off x="601722" y="2345532"/>
              <a:ext cx="1810484" cy="228711"/>
            </a:xfrm>
            <a:prstGeom prst="rect">
              <a:avLst/>
            </a:prstGeom>
            <a:solidFill>
              <a:schemeClr val="accent1">
                <a:lumMod val="75000"/>
              </a:schemeClr>
            </a:solidFill>
            <a:ln w="38100">
              <a:noFill/>
              <a:round/>
              <a:headEnd/>
              <a:tailEnd/>
            </a:ln>
          </p:spPr>
          <p:txBody>
            <a:bodyPr wrap="none" anchor="ctr"/>
            <a:lstStyle/>
            <a:p>
              <a:pPr algn="ctr" eaLnBrk="0" hangingPunct="0">
                <a:defRPr/>
              </a:pPr>
              <a:endParaRPr lang="en-US" b="0"/>
            </a:p>
          </p:txBody>
        </p:sp>
        <p:sp>
          <p:nvSpPr>
            <p:cNvPr id="370" name="Rectangle 369"/>
            <p:cNvSpPr/>
            <p:nvPr/>
          </p:nvSpPr>
          <p:spPr bwMode="auto">
            <a:xfrm>
              <a:off x="457200" y="2952251"/>
              <a:ext cx="709901" cy="228711"/>
            </a:xfrm>
            <a:prstGeom prst="rect">
              <a:avLst/>
            </a:prstGeom>
            <a:solidFill>
              <a:schemeClr val="accent1">
                <a:lumMod val="75000"/>
              </a:schemeClr>
            </a:solidFill>
            <a:ln w="38100">
              <a:noFill/>
              <a:round/>
              <a:headEnd/>
              <a:tailEnd/>
            </a:ln>
          </p:spPr>
          <p:txBody>
            <a:bodyPr wrap="none" anchor="ctr"/>
            <a:lstStyle/>
            <a:p>
              <a:pPr algn="ctr" eaLnBrk="0" hangingPunct="0">
                <a:defRPr/>
              </a:pPr>
              <a:endParaRPr lang="en-US" b="0"/>
            </a:p>
          </p:txBody>
        </p:sp>
        <p:sp>
          <p:nvSpPr>
            <p:cNvPr id="375" name="Rectangle 374"/>
            <p:cNvSpPr/>
            <p:nvPr/>
          </p:nvSpPr>
          <p:spPr bwMode="auto">
            <a:xfrm>
              <a:off x="609662" y="3757503"/>
              <a:ext cx="776603" cy="228711"/>
            </a:xfrm>
            <a:prstGeom prst="rect">
              <a:avLst/>
            </a:prstGeom>
            <a:solidFill>
              <a:schemeClr val="accent1">
                <a:lumMod val="75000"/>
              </a:schemeClr>
            </a:solidFill>
            <a:ln w="38100">
              <a:noFill/>
              <a:round/>
              <a:headEnd/>
              <a:tailEnd/>
            </a:ln>
          </p:spPr>
          <p:txBody>
            <a:bodyPr wrap="none" anchor="ctr"/>
            <a:lstStyle/>
            <a:p>
              <a:pPr algn="ctr" eaLnBrk="0" hangingPunct="0">
                <a:defRPr/>
              </a:pPr>
              <a:endParaRPr lang="en-US" b="0"/>
            </a:p>
          </p:txBody>
        </p:sp>
      </p:grpSp>
      <p:sp>
        <p:nvSpPr>
          <p:cNvPr id="848383" name="Rectangle 418"/>
          <p:cNvSpPr>
            <a:spLocks noChangeArrowheads="1"/>
          </p:cNvSpPr>
          <p:nvPr/>
        </p:nvSpPr>
        <p:spPr bwMode="auto">
          <a:xfrm rot="1620215">
            <a:off x="1303338" y="1966913"/>
            <a:ext cx="1319212" cy="228600"/>
          </a:xfrm>
          <a:prstGeom prst="rect">
            <a:avLst/>
          </a:prstGeom>
          <a:solidFill>
            <a:srgbClr val="00B050"/>
          </a:solidFill>
          <a:ln w="38100">
            <a:noFill/>
            <a:round/>
            <a:headEnd/>
            <a:tailEnd/>
          </a:ln>
        </p:spPr>
        <p:txBody>
          <a:bodyPr wrap="none" anchor="ctr"/>
          <a:lstStyle/>
          <a:p>
            <a:pPr algn="ctr" eaLnBrk="0" hangingPunct="0"/>
            <a:endParaRPr lang="en-GB" b="0"/>
          </a:p>
        </p:txBody>
      </p:sp>
      <p:sp>
        <p:nvSpPr>
          <p:cNvPr id="848384" name="Rectangle 419"/>
          <p:cNvSpPr>
            <a:spLocks noChangeArrowheads="1"/>
          </p:cNvSpPr>
          <p:nvPr/>
        </p:nvSpPr>
        <p:spPr bwMode="auto">
          <a:xfrm rot="-1677019">
            <a:off x="1387475" y="2579688"/>
            <a:ext cx="1317625" cy="228600"/>
          </a:xfrm>
          <a:prstGeom prst="rect">
            <a:avLst/>
          </a:prstGeom>
          <a:solidFill>
            <a:srgbClr val="00B050"/>
          </a:solidFill>
          <a:ln w="38100">
            <a:noFill/>
            <a:round/>
            <a:headEnd/>
            <a:tailEnd/>
          </a:ln>
        </p:spPr>
        <p:txBody>
          <a:bodyPr wrap="none" anchor="ctr"/>
          <a:lstStyle/>
          <a:p>
            <a:pPr algn="ctr" eaLnBrk="0" hangingPunct="0"/>
            <a:endParaRPr lang="en-GB" b="0"/>
          </a:p>
        </p:txBody>
      </p:sp>
      <p:sp>
        <p:nvSpPr>
          <p:cNvPr id="848385" name="Rectangle 377"/>
          <p:cNvSpPr>
            <a:spLocks noChangeArrowheads="1"/>
          </p:cNvSpPr>
          <p:nvPr/>
        </p:nvSpPr>
        <p:spPr bwMode="auto">
          <a:xfrm>
            <a:off x="1422400" y="1590675"/>
            <a:ext cx="1319213" cy="228600"/>
          </a:xfrm>
          <a:prstGeom prst="rect">
            <a:avLst/>
          </a:prstGeom>
          <a:solidFill>
            <a:srgbClr val="00B050"/>
          </a:solidFill>
          <a:ln w="38100">
            <a:noFill/>
            <a:round/>
            <a:headEnd/>
            <a:tailEnd/>
          </a:ln>
        </p:spPr>
        <p:txBody>
          <a:bodyPr wrap="none" anchor="ctr"/>
          <a:lstStyle/>
          <a:p>
            <a:pPr algn="ctr" eaLnBrk="0" hangingPunct="0"/>
            <a:endParaRPr lang="en-GB" b="0"/>
          </a:p>
        </p:txBody>
      </p:sp>
      <p:sp>
        <p:nvSpPr>
          <p:cNvPr id="848386" name="Rectangle 430"/>
          <p:cNvSpPr>
            <a:spLocks noChangeArrowheads="1"/>
          </p:cNvSpPr>
          <p:nvPr/>
        </p:nvSpPr>
        <p:spPr bwMode="auto">
          <a:xfrm>
            <a:off x="4084638" y="3700463"/>
            <a:ext cx="2052637" cy="223837"/>
          </a:xfrm>
          <a:prstGeom prst="rect">
            <a:avLst/>
          </a:prstGeom>
          <a:solidFill>
            <a:srgbClr val="00B050"/>
          </a:solidFill>
          <a:ln w="38100">
            <a:noFill/>
            <a:round/>
            <a:headEnd/>
            <a:tailEnd/>
          </a:ln>
        </p:spPr>
        <p:txBody>
          <a:bodyPr wrap="none" anchor="ctr"/>
          <a:lstStyle/>
          <a:p>
            <a:pPr algn="ctr" eaLnBrk="0" hangingPunct="0"/>
            <a:endParaRPr lang="en-GB" b="0"/>
          </a:p>
        </p:txBody>
      </p:sp>
      <p:sp>
        <p:nvSpPr>
          <p:cNvPr id="848387" name="Rectangle 431"/>
          <p:cNvSpPr>
            <a:spLocks noChangeArrowheads="1"/>
          </p:cNvSpPr>
          <p:nvPr/>
        </p:nvSpPr>
        <p:spPr bwMode="auto">
          <a:xfrm>
            <a:off x="4070350" y="2257425"/>
            <a:ext cx="2052638" cy="223838"/>
          </a:xfrm>
          <a:prstGeom prst="rect">
            <a:avLst/>
          </a:prstGeom>
          <a:solidFill>
            <a:srgbClr val="00B050"/>
          </a:solidFill>
          <a:ln w="38100">
            <a:noFill/>
            <a:round/>
            <a:headEnd/>
            <a:tailEnd/>
          </a:ln>
        </p:spPr>
        <p:txBody>
          <a:bodyPr wrap="none" anchor="ctr"/>
          <a:lstStyle/>
          <a:p>
            <a:pPr algn="ctr" eaLnBrk="0" hangingPunct="0"/>
            <a:endParaRPr lang="en-GB" b="0"/>
          </a:p>
        </p:txBody>
      </p:sp>
      <p:sp>
        <p:nvSpPr>
          <p:cNvPr id="848388" name="Freeform 432"/>
          <p:cNvSpPr>
            <a:spLocks noChangeArrowheads="1"/>
          </p:cNvSpPr>
          <p:nvPr/>
        </p:nvSpPr>
        <p:spPr bwMode="auto">
          <a:xfrm>
            <a:off x="4065588" y="2252663"/>
            <a:ext cx="2066925" cy="1662112"/>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eaLnBrk="0" hangingPunct="0"/>
            <a:endParaRPr lang="en-GB" b="0"/>
          </a:p>
        </p:txBody>
      </p:sp>
      <p:sp>
        <p:nvSpPr>
          <p:cNvPr id="848389" name="Freeform 433"/>
          <p:cNvSpPr>
            <a:spLocks noChangeArrowheads="1"/>
          </p:cNvSpPr>
          <p:nvPr/>
        </p:nvSpPr>
        <p:spPr bwMode="auto">
          <a:xfrm flipV="1">
            <a:off x="4070350" y="2266950"/>
            <a:ext cx="2066925" cy="1662113"/>
          </a:xfrm>
          <a:custGeom>
            <a:avLst/>
            <a:gdLst>
              <a:gd name="T0" fmla="*/ 0 w 2066925"/>
              <a:gd name="T1" fmla="*/ 0 h 1662112"/>
              <a:gd name="T2" fmla="*/ 647700 w 2066925"/>
              <a:gd name="T3" fmla="*/ 4762 h 1662112"/>
              <a:gd name="T4" fmla="*/ 823912 w 2066925"/>
              <a:gd name="T5" fmla="*/ 233362 h 1662112"/>
              <a:gd name="T6" fmla="*/ 1690686 w 2066925"/>
              <a:gd name="T7" fmla="*/ 1452579 h 1662112"/>
              <a:gd name="T8" fmla="*/ 2062161 w 2066925"/>
              <a:gd name="T9" fmla="*/ 1447817 h 1662112"/>
              <a:gd name="T10" fmla="*/ 2066924 w 2066925"/>
              <a:gd name="T11" fmla="*/ 1657367 h 1662112"/>
              <a:gd name="T12" fmla="*/ 1552574 w 2066925"/>
              <a:gd name="T13" fmla="*/ 1662129 h 1662112"/>
              <a:gd name="T14" fmla="*/ 1428749 w 2066925"/>
              <a:gd name="T15" fmla="*/ 1452579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eaLnBrk="0" hangingPunct="0"/>
            <a:endParaRPr lang="en-GB" b="0"/>
          </a:p>
        </p:txBody>
      </p:sp>
      <p:sp>
        <p:nvSpPr>
          <p:cNvPr id="848390" name="Freeform 492"/>
          <p:cNvSpPr>
            <a:spLocks noChangeArrowheads="1"/>
          </p:cNvSpPr>
          <p:nvPr/>
        </p:nvSpPr>
        <p:spPr bwMode="auto">
          <a:xfrm rot="10800000" flipV="1">
            <a:off x="7737475" y="2328863"/>
            <a:ext cx="952500" cy="796925"/>
          </a:xfrm>
          <a:custGeom>
            <a:avLst/>
            <a:gdLst>
              <a:gd name="T0" fmla="*/ 0 w 2623037"/>
              <a:gd name="T1" fmla="*/ 601065 h 810305"/>
              <a:gd name="T2" fmla="*/ 0 w 2623037"/>
              <a:gd name="T3" fmla="*/ 486888 h 810305"/>
              <a:gd name="T4" fmla="*/ 0 w 2623037"/>
              <a:gd name="T5" fmla="*/ 482156 h 810305"/>
              <a:gd name="T6" fmla="*/ 0 w 2623037"/>
              <a:gd name="T7" fmla="*/ 1764 h 810305"/>
              <a:gd name="T8" fmla="*/ 0 w 2623037"/>
              <a:gd name="T9" fmla="*/ 0 h 810305"/>
              <a:gd name="T10" fmla="*/ 0 60000 65536"/>
              <a:gd name="T11" fmla="*/ 0 60000 65536"/>
              <a:gd name="T12" fmla="*/ 0 60000 65536"/>
              <a:gd name="T13" fmla="*/ 0 60000 65536"/>
              <a:gd name="T14" fmla="*/ 0 60000 65536"/>
              <a:gd name="T15" fmla="*/ 0 w 2623037"/>
              <a:gd name="T16" fmla="*/ 0 h 810305"/>
              <a:gd name="T17" fmla="*/ 2623037 w 2623037"/>
              <a:gd name="T18" fmla="*/ 810305 h 810305"/>
            </a:gdLst>
            <a:ahLst/>
            <a:cxnLst>
              <a:cxn ang="T10">
                <a:pos x="T0" y="T1"/>
              </a:cxn>
              <a:cxn ang="T11">
                <a:pos x="T2" y="T3"/>
              </a:cxn>
              <a:cxn ang="T12">
                <a:pos x="T4" y="T5"/>
              </a:cxn>
              <a:cxn ang="T13">
                <a:pos x="T6" y="T7"/>
              </a:cxn>
              <a:cxn ang="T14">
                <a:pos x="T8" y="T9"/>
              </a:cxn>
            </a:cxnLst>
            <a:rect l="T15" t="T16" r="T17" b="T18"/>
            <a:pathLst>
              <a:path w="2623037" h="810305">
                <a:moveTo>
                  <a:pt x="0" y="810305"/>
                </a:moveTo>
                <a:lnTo>
                  <a:pt x="7397" y="656378"/>
                </a:lnTo>
                <a:lnTo>
                  <a:pt x="2623037" y="650001"/>
                </a:lnTo>
                <a:cubicBezTo>
                  <a:pt x="2620925" y="434127"/>
                  <a:pt x="2618812" y="218253"/>
                  <a:pt x="2616700" y="2379"/>
                </a:cubicBezTo>
                <a:lnTo>
                  <a:pt x="2131217" y="0"/>
                </a:lnTo>
              </a:path>
            </a:pathLst>
          </a:custGeom>
          <a:noFill/>
          <a:ln w="38100">
            <a:solidFill>
              <a:srgbClr val="FF0000"/>
            </a:solidFill>
            <a:round/>
            <a:headEnd/>
            <a:tailEnd/>
          </a:ln>
        </p:spPr>
        <p:txBody>
          <a:bodyPr wrap="none" anchor="ctr"/>
          <a:lstStyle/>
          <a:p>
            <a:pPr eaLnBrk="0" hangingPunct="0"/>
            <a:endParaRPr lang="en-GB" b="0"/>
          </a:p>
        </p:txBody>
      </p:sp>
      <p:sp>
        <p:nvSpPr>
          <p:cNvPr id="848391" name="Freeform 492"/>
          <p:cNvSpPr>
            <a:spLocks noChangeArrowheads="1"/>
          </p:cNvSpPr>
          <p:nvPr/>
        </p:nvSpPr>
        <p:spPr bwMode="auto">
          <a:xfrm rot="10800000" flipV="1">
            <a:off x="7472363" y="3443288"/>
            <a:ext cx="1217612" cy="608012"/>
          </a:xfrm>
          <a:custGeom>
            <a:avLst/>
            <a:gdLst>
              <a:gd name="T0" fmla="*/ 0 w 3350090"/>
              <a:gd name="T1" fmla="*/ 403235 h 609326"/>
              <a:gd name="T2" fmla="*/ 0 w 3350090"/>
              <a:gd name="T3" fmla="*/ 570034 h 609326"/>
              <a:gd name="T4" fmla="*/ 0 w 3350090"/>
              <a:gd name="T5" fmla="*/ 584575 h 609326"/>
              <a:gd name="T6" fmla="*/ 0 w 3350090"/>
              <a:gd name="T7" fmla="*/ 2283 h 609326"/>
              <a:gd name="T8" fmla="*/ 0 w 3350090"/>
              <a:gd name="T9" fmla="*/ 0 h 609326"/>
              <a:gd name="T10" fmla="*/ 0 60000 65536"/>
              <a:gd name="T11" fmla="*/ 0 60000 65536"/>
              <a:gd name="T12" fmla="*/ 0 60000 65536"/>
              <a:gd name="T13" fmla="*/ 0 60000 65536"/>
              <a:gd name="T14" fmla="*/ 0 60000 65536"/>
              <a:gd name="T15" fmla="*/ 0 w 3350090"/>
              <a:gd name="T16" fmla="*/ 0 h 609326"/>
              <a:gd name="T17" fmla="*/ 3350090 w 3350090"/>
              <a:gd name="T18" fmla="*/ 609326 h 609326"/>
            </a:gdLst>
            <a:ahLst/>
            <a:cxnLst>
              <a:cxn ang="T10">
                <a:pos x="T0" y="T1"/>
              </a:cxn>
              <a:cxn ang="T11">
                <a:pos x="T2" y="T3"/>
              </a:cxn>
              <a:cxn ang="T12">
                <a:pos x="T4" y="T5"/>
              </a:cxn>
              <a:cxn ang="T13">
                <a:pos x="T6" y="T7"/>
              </a:cxn>
              <a:cxn ang="T14">
                <a:pos x="T8" y="T9"/>
              </a:cxn>
            </a:cxnLst>
            <a:rect l="T15" t="T16" r="T17" b="T18"/>
            <a:pathLst>
              <a:path w="3350090" h="609326">
                <a:moveTo>
                  <a:pt x="5720" y="420307"/>
                </a:moveTo>
                <a:lnTo>
                  <a:pt x="0" y="594169"/>
                </a:lnTo>
                <a:lnTo>
                  <a:pt x="3350090" y="609326"/>
                </a:lnTo>
                <a:cubicBezTo>
                  <a:pt x="3347978" y="393452"/>
                  <a:pt x="3319635" y="218253"/>
                  <a:pt x="3317523" y="2379"/>
                </a:cubicBezTo>
                <a:lnTo>
                  <a:pt x="2832040" y="0"/>
                </a:lnTo>
              </a:path>
            </a:pathLst>
          </a:custGeom>
          <a:noFill/>
          <a:ln w="38100">
            <a:solidFill>
              <a:srgbClr val="FF0000"/>
            </a:solidFill>
            <a:round/>
            <a:headEnd/>
            <a:tailEnd/>
          </a:ln>
        </p:spPr>
        <p:txBody>
          <a:bodyPr wrap="none" anchor="ctr"/>
          <a:lstStyle/>
          <a:p>
            <a:pPr eaLnBrk="0" hangingPunct="0"/>
            <a:endParaRPr lang="en-GB" b="0"/>
          </a:p>
        </p:txBody>
      </p:sp>
      <p:grpSp>
        <p:nvGrpSpPr>
          <p:cNvPr id="848392" name="Group 480"/>
          <p:cNvGrpSpPr>
            <a:grpSpLocks/>
          </p:cNvGrpSpPr>
          <p:nvPr/>
        </p:nvGrpSpPr>
        <p:grpSpPr bwMode="auto">
          <a:xfrm>
            <a:off x="558800" y="1122363"/>
            <a:ext cx="6983413" cy="2743200"/>
            <a:chOff x="497684" y="1126329"/>
            <a:chExt cx="6984204" cy="2743199"/>
          </a:xfrm>
        </p:grpSpPr>
        <p:sp>
          <p:nvSpPr>
            <p:cNvPr id="848595" name="Freeform 492"/>
            <p:cNvSpPr>
              <a:spLocks noChangeArrowheads="1"/>
            </p:cNvSpPr>
            <p:nvPr/>
          </p:nvSpPr>
          <p:spPr bwMode="ltGray">
            <a:xfrm flipV="1">
              <a:off x="2331246" y="1126329"/>
              <a:ext cx="1238249" cy="880988"/>
            </a:xfrm>
            <a:custGeom>
              <a:avLst/>
              <a:gdLst>
                <a:gd name="T0" fmla="*/ 1238249 w 1238249"/>
                <a:gd name="T1" fmla="*/ 0 h 896285"/>
                <a:gd name="T2" fmla="*/ 812006 w 1238249"/>
                <a:gd name="T3" fmla="*/ 652141 h 896285"/>
                <a:gd name="T4" fmla="*/ 0 w 1238249"/>
                <a:gd name="T5" fmla="*/ 657471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pPr eaLnBrk="0" hangingPunct="0"/>
              <a:endParaRPr lang="en-GB" b="0"/>
            </a:p>
          </p:txBody>
        </p:sp>
        <p:sp>
          <p:nvSpPr>
            <p:cNvPr id="848596" name="Freeform 492"/>
            <p:cNvSpPr>
              <a:spLocks noChangeArrowheads="1"/>
            </p:cNvSpPr>
            <p:nvPr/>
          </p:nvSpPr>
          <p:spPr bwMode="ltGray">
            <a:xfrm flipV="1">
              <a:off x="4355308" y="2357438"/>
              <a:ext cx="1543050" cy="1447797"/>
            </a:xfrm>
            <a:custGeom>
              <a:avLst/>
              <a:gdLst>
                <a:gd name="T0" fmla="*/ 1543050 w 1543050"/>
                <a:gd name="T1" fmla="*/ 1649870 h 1436156"/>
                <a:gd name="T2" fmla="*/ 1535905 w 1543050"/>
                <a:gd name="T3" fmla="*/ 1660772 h 1436156"/>
                <a:gd name="T4" fmla="*/ 1276350 w 1543050"/>
                <a:gd name="T5" fmla="*/ 1652586 h 1436156"/>
                <a:gd name="T6" fmla="*/ 254794 w 1543050"/>
                <a:gd name="T7" fmla="*/ 2780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pPr eaLnBrk="0" hangingPunct="0"/>
              <a:endParaRPr lang="en-GB" b="0"/>
            </a:p>
          </p:txBody>
        </p:sp>
        <p:sp>
          <p:nvSpPr>
            <p:cNvPr id="848597" name="Freeform 492"/>
            <p:cNvSpPr>
              <a:spLocks noChangeArrowheads="1"/>
            </p:cNvSpPr>
            <p:nvPr/>
          </p:nvSpPr>
          <p:spPr bwMode="ltGray">
            <a:xfrm flipH="1" flipV="1">
              <a:off x="4355305" y="2355051"/>
              <a:ext cx="1502569" cy="1459419"/>
            </a:xfrm>
            <a:custGeom>
              <a:avLst/>
              <a:gdLst>
                <a:gd name="T0" fmla="*/ 362452 w 1633665"/>
                <a:gd name="T1" fmla="*/ 1748470 h 1443850"/>
                <a:gd name="T2" fmla="*/ 303280 w 1633665"/>
                <a:gd name="T3" fmla="*/ 1751316 h 1443850"/>
                <a:gd name="T4" fmla="*/ 53107 w 1633665"/>
                <a:gd name="T5" fmla="*/ 536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eaLnBrk="0" hangingPunct="0"/>
              <a:endParaRPr lang="en-GB" b="0"/>
            </a:p>
          </p:txBody>
        </p:sp>
        <p:sp>
          <p:nvSpPr>
            <p:cNvPr id="848598" name="Freeform 443"/>
            <p:cNvSpPr>
              <a:spLocks noChangeArrowheads="1"/>
            </p:cNvSpPr>
            <p:nvPr/>
          </p:nvSpPr>
          <p:spPr bwMode="ltGray">
            <a:xfrm flipV="1">
              <a:off x="4014787" y="3807620"/>
              <a:ext cx="2040731" cy="7144"/>
            </a:xfrm>
            <a:custGeom>
              <a:avLst/>
              <a:gdLst>
                <a:gd name="T0" fmla="*/ 0 w 1846264"/>
                <a:gd name="T1" fmla="*/ 7144 h 7144"/>
                <a:gd name="T2" fmla="*/ 11198197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eaLnBrk="0" hangingPunct="0"/>
              <a:endParaRPr lang="en-GB" b="0"/>
            </a:p>
          </p:txBody>
        </p:sp>
        <p:sp>
          <p:nvSpPr>
            <p:cNvPr id="848599" name="Freeform 448"/>
            <p:cNvSpPr>
              <a:spLocks noChangeArrowheads="1"/>
            </p:cNvSpPr>
            <p:nvPr/>
          </p:nvSpPr>
          <p:spPr bwMode="ltGray">
            <a:xfrm flipV="1">
              <a:off x="4012406" y="2355058"/>
              <a:ext cx="2040731" cy="7144"/>
            </a:xfrm>
            <a:custGeom>
              <a:avLst/>
              <a:gdLst>
                <a:gd name="T0" fmla="*/ 0 w 1846264"/>
                <a:gd name="T1" fmla="*/ 7144 h 7144"/>
                <a:gd name="T2" fmla="*/ 11198197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eaLnBrk="0" hangingPunct="0"/>
              <a:endParaRPr lang="en-GB" b="0"/>
            </a:p>
          </p:txBody>
        </p:sp>
        <p:cxnSp>
          <p:nvCxnSpPr>
            <p:cNvPr id="848600" name="Straight Connector 452"/>
            <p:cNvCxnSpPr>
              <a:cxnSpLocks noChangeShapeType="1"/>
            </p:cNvCxnSpPr>
            <p:nvPr/>
          </p:nvCxnSpPr>
          <p:spPr bwMode="ltGray">
            <a:xfrm>
              <a:off x="6724650" y="2338388"/>
              <a:ext cx="757238" cy="4762"/>
            </a:xfrm>
            <a:prstGeom prst="line">
              <a:avLst/>
            </a:prstGeom>
            <a:noFill/>
            <a:ln w="127000">
              <a:solidFill>
                <a:srgbClr val="FF66CC"/>
              </a:solidFill>
              <a:round/>
              <a:headEnd/>
              <a:tailEnd/>
            </a:ln>
          </p:spPr>
        </p:cxnSp>
        <p:sp>
          <p:nvSpPr>
            <p:cNvPr id="848601" name="Freeform 492"/>
            <p:cNvSpPr>
              <a:spLocks noChangeArrowheads="1"/>
            </p:cNvSpPr>
            <p:nvPr/>
          </p:nvSpPr>
          <p:spPr bwMode="ltGray">
            <a:xfrm flipV="1">
              <a:off x="1309689" y="1712115"/>
              <a:ext cx="2264568" cy="297581"/>
            </a:xfrm>
            <a:custGeom>
              <a:avLst/>
              <a:gdLst>
                <a:gd name="T0" fmla="*/ 2264568 w 2264568"/>
                <a:gd name="T1" fmla="*/ 0 h 302748"/>
                <a:gd name="T2" fmla="*/ 1838325 w 2264568"/>
                <a:gd name="T3" fmla="*/ 213196 h 302748"/>
                <a:gd name="T4" fmla="*/ 0 w 2264568"/>
                <a:gd name="T5" fmla="*/ 22208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pPr eaLnBrk="0" hangingPunct="0"/>
              <a:endParaRPr lang="en-GB" b="0"/>
            </a:p>
          </p:txBody>
        </p:sp>
        <p:sp>
          <p:nvSpPr>
            <p:cNvPr id="848602" name="Freeform 492"/>
            <p:cNvSpPr>
              <a:spLocks noChangeArrowheads="1"/>
            </p:cNvSpPr>
            <p:nvPr/>
          </p:nvSpPr>
          <p:spPr bwMode="ltGray">
            <a:xfrm flipV="1">
              <a:off x="519115" y="2000169"/>
              <a:ext cx="3057524" cy="447749"/>
            </a:xfrm>
            <a:custGeom>
              <a:avLst/>
              <a:gdLst>
                <a:gd name="T0" fmla="*/ 3057524 w 3057524"/>
                <a:gd name="T1" fmla="*/ 334156 h 455523"/>
                <a:gd name="T2" fmla="*/ 2545556 w 3057524"/>
                <a:gd name="T3" fmla="*/ 0 h 455523"/>
                <a:gd name="T4" fmla="*/ 0 w 3057524"/>
                <a:gd name="T5" fmla="*/ 1775 h 455523"/>
                <a:gd name="T6" fmla="*/ 0 60000 65536"/>
                <a:gd name="T7" fmla="*/ 0 60000 65536"/>
                <a:gd name="T8" fmla="*/ 0 60000 65536"/>
                <a:gd name="T9" fmla="*/ 0 w 3057524"/>
                <a:gd name="T10" fmla="*/ 0 h 455523"/>
                <a:gd name="T11" fmla="*/ 3057524 w 3057524"/>
                <a:gd name="T12" fmla="*/ 455523 h 455523"/>
              </a:gdLst>
              <a:ahLst/>
              <a:cxnLst>
                <a:cxn ang="T6">
                  <a:pos x="T0" y="T1"/>
                </a:cxn>
                <a:cxn ang="T7">
                  <a:pos x="T2" y="T3"/>
                </a:cxn>
                <a:cxn ang="T8">
                  <a:pos x="T4" y="T5"/>
                </a:cxn>
              </a:cxnLst>
              <a:rect l="T9" t="T10" r="T11" b="T12"/>
              <a:pathLst>
                <a:path w="3057524" h="455523">
                  <a:moveTo>
                    <a:pt x="3057524" y="455523"/>
                  </a:moveTo>
                  <a:lnTo>
                    <a:pt x="2545556" y="0"/>
                  </a:lnTo>
                  <a:lnTo>
                    <a:pt x="0" y="2420"/>
                  </a:lnTo>
                </a:path>
              </a:pathLst>
            </a:custGeom>
            <a:noFill/>
            <a:ln w="127000">
              <a:solidFill>
                <a:srgbClr val="FF66CC"/>
              </a:solidFill>
              <a:round/>
              <a:headEnd/>
              <a:tailEnd/>
            </a:ln>
          </p:spPr>
          <p:txBody>
            <a:bodyPr wrap="none" anchor="ctr"/>
            <a:lstStyle/>
            <a:p>
              <a:pPr eaLnBrk="0" hangingPunct="0"/>
              <a:endParaRPr lang="en-GB" b="0"/>
            </a:p>
          </p:txBody>
        </p:sp>
        <p:sp>
          <p:nvSpPr>
            <p:cNvPr id="848603" name="Freeform 492"/>
            <p:cNvSpPr>
              <a:spLocks noChangeArrowheads="1"/>
            </p:cNvSpPr>
            <p:nvPr/>
          </p:nvSpPr>
          <p:spPr bwMode="ltGray">
            <a:xfrm flipV="1">
              <a:off x="497684" y="3055140"/>
              <a:ext cx="3024186" cy="390451"/>
            </a:xfrm>
            <a:custGeom>
              <a:avLst/>
              <a:gdLst>
                <a:gd name="T0" fmla="*/ 3024186 w 3024186"/>
                <a:gd name="T1" fmla="*/ 0 h 397231"/>
                <a:gd name="T2" fmla="*/ 1988343 w 3024186"/>
                <a:gd name="T3" fmla="*/ 282499 h 397231"/>
                <a:gd name="T4" fmla="*/ 0 w 3024186"/>
                <a:gd name="T5" fmla="*/ 291381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pPr eaLnBrk="0" hangingPunct="0"/>
              <a:endParaRPr lang="en-GB" b="0"/>
            </a:p>
          </p:txBody>
        </p:sp>
        <p:sp>
          <p:nvSpPr>
            <p:cNvPr id="848604" name="Freeform 492"/>
            <p:cNvSpPr>
              <a:spLocks noChangeArrowheads="1"/>
            </p:cNvSpPr>
            <p:nvPr/>
          </p:nvSpPr>
          <p:spPr bwMode="ltGray">
            <a:xfrm flipV="1">
              <a:off x="688183" y="3440829"/>
              <a:ext cx="2809874" cy="428699"/>
            </a:xfrm>
            <a:custGeom>
              <a:avLst/>
              <a:gdLst>
                <a:gd name="T0" fmla="*/ 2809874 w 2809874"/>
                <a:gd name="T1" fmla="*/ 319928 h 436143"/>
                <a:gd name="T2" fmla="*/ 1888331 w 2809874"/>
                <a:gd name="T3" fmla="*/ 8886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pPr eaLnBrk="0" hangingPunct="0"/>
              <a:endParaRPr lang="en-GB" b="0"/>
            </a:p>
          </p:txBody>
        </p:sp>
        <p:sp>
          <p:nvSpPr>
            <p:cNvPr id="848605" name="Freeform 492"/>
            <p:cNvSpPr>
              <a:spLocks noChangeArrowheads="1"/>
            </p:cNvSpPr>
            <p:nvPr/>
          </p:nvSpPr>
          <p:spPr bwMode="ltGray">
            <a:xfrm flipV="1">
              <a:off x="1271587" y="1742994"/>
              <a:ext cx="1202532" cy="1288332"/>
            </a:xfrm>
            <a:custGeom>
              <a:avLst/>
              <a:gdLst>
                <a:gd name="T0" fmla="*/ 0 w 1202532"/>
                <a:gd name="T1" fmla="*/ 961490 h 1310700"/>
                <a:gd name="T2" fmla="*/ 1202532 w 1202532"/>
                <a:gd name="T3" fmla="*/ 449618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Lst>
              <a:ahLst/>
              <a:cxnLst>
                <a:cxn ang="T6">
                  <a:pos x="T0" y="T1"/>
                </a:cxn>
                <a:cxn ang="T7">
                  <a:pos x="T2" y="T3"/>
                </a:cxn>
                <a:cxn ang="T8">
                  <a:pos x="T4" y="T5"/>
                </a:cxn>
              </a:cxnLst>
              <a:rect l="T9" t="T10" r="T11" b="T12"/>
              <a:pathLst>
                <a:path w="1202532" h="1310700">
                  <a:moveTo>
                    <a:pt x="0" y="1310700"/>
                  </a:moveTo>
                  <a:lnTo>
                    <a:pt x="1202532" y="612918"/>
                  </a:lnTo>
                  <a:lnTo>
                    <a:pt x="33339" y="0"/>
                  </a:lnTo>
                </a:path>
              </a:pathLst>
            </a:custGeom>
            <a:noFill/>
            <a:ln w="127000">
              <a:solidFill>
                <a:srgbClr val="FF66CC"/>
              </a:solidFill>
              <a:round/>
              <a:headEnd/>
              <a:tailEnd/>
            </a:ln>
          </p:spPr>
          <p:txBody>
            <a:bodyPr wrap="none" anchor="ctr"/>
            <a:lstStyle/>
            <a:p>
              <a:pPr eaLnBrk="0" hangingPunct="0"/>
              <a:endParaRPr lang="en-GB" b="0"/>
            </a:p>
          </p:txBody>
        </p:sp>
        <p:cxnSp>
          <p:nvCxnSpPr>
            <p:cNvPr id="848606" name="Straight Connector 452"/>
            <p:cNvCxnSpPr>
              <a:cxnSpLocks noChangeShapeType="1"/>
            </p:cNvCxnSpPr>
            <p:nvPr/>
          </p:nvCxnSpPr>
          <p:spPr bwMode="ltGray">
            <a:xfrm>
              <a:off x="6815137" y="3767139"/>
              <a:ext cx="554526" cy="3965"/>
            </a:xfrm>
            <a:prstGeom prst="line">
              <a:avLst/>
            </a:prstGeom>
            <a:noFill/>
            <a:ln w="127000">
              <a:solidFill>
                <a:srgbClr val="FF66CC"/>
              </a:solidFill>
              <a:round/>
              <a:headEnd/>
              <a:tailEnd/>
            </a:ln>
          </p:spPr>
        </p:cxnSp>
      </p:grpSp>
      <p:grpSp>
        <p:nvGrpSpPr>
          <p:cNvPr id="848393" name="Group 477"/>
          <p:cNvGrpSpPr>
            <a:grpSpLocks/>
          </p:cNvGrpSpPr>
          <p:nvPr/>
        </p:nvGrpSpPr>
        <p:grpSpPr bwMode="auto">
          <a:xfrm>
            <a:off x="458788" y="1112838"/>
            <a:ext cx="7473950" cy="2747962"/>
            <a:chOff x="388144" y="1116803"/>
            <a:chExt cx="7474743" cy="2747958"/>
          </a:xfrm>
        </p:grpSpPr>
        <p:cxnSp>
          <p:nvCxnSpPr>
            <p:cNvPr id="848583" name="Straight Connector 520"/>
            <p:cNvCxnSpPr>
              <a:cxnSpLocks noChangeShapeType="1"/>
            </p:cNvCxnSpPr>
            <p:nvPr/>
          </p:nvCxnSpPr>
          <p:spPr bwMode="auto">
            <a:xfrm rot="10800000" flipH="1" flipV="1">
              <a:off x="4207671" y="2347836"/>
              <a:ext cx="1664492" cy="11189"/>
            </a:xfrm>
            <a:prstGeom prst="line">
              <a:avLst/>
            </a:prstGeom>
            <a:noFill/>
            <a:ln w="38100">
              <a:solidFill>
                <a:srgbClr val="FF0000"/>
              </a:solidFill>
              <a:round/>
              <a:headEnd/>
              <a:tailEnd/>
            </a:ln>
          </p:spPr>
        </p:cxnSp>
        <p:cxnSp>
          <p:nvCxnSpPr>
            <p:cNvPr id="848584" name="Straight Connector 520"/>
            <p:cNvCxnSpPr>
              <a:cxnSpLocks noChangeShapeType="1"/>
            </p:cNvCxnSpPr>
            <p:nvPr/>
          </p:nvCxnSpPr>
          <p:spPr bwMode="auto">
            <a:xfrm rot="10800000" flipH="1" flipV="1">
              <a:off x="4210051" y="3812305"/>
              <a:ext cx="1664492" cy="11189"/>
            </a:xfrm>
            <a:prstGeom prst="line">
              <a:avLst/>
            </a:prstGeom>
            <a:noFill/>
            <a:ln w="38100">
              <a:solidFill>
                <a:srgbClr val="FF0000"/>
              </a:solidFill>
              <a:round/>
              <a:headEnd/>
              <a:tailEnd/>
            </a:ln>
          </p:spPr>
        </p:cxnSp>
        <p:sp>
          <p:nvSpPr>
            <p:cNvPr id="848585" name="Freeform 492"/>
            <p:cNvSpPr>
              <a:spLocks noChangeArrowheads="1"/>
            </p:cNvSpPr>
            <p:nvPr/>
          </p:nvSpPr>
          <p:spPr bwMode="auto">
            <a:xfrm flipH="1" flipV="1">
              <a:off x="4171948" y="2355054"/>
              <a:ext cx="1754981" cy="1469233"/>
            </a:xfrm>
            <a:custGeom>
              <a:avLst/>
              <a:gdLst>
                <a:gd name="T0" fmla="*/ 1754981 w 1754981"/>
                <a:gd name="T1" fmla="*/ 2709543 h 1417278"/>
                <a:gd name="T2" fmla="*/ 1316831 w 1754981"/>
                <a:gd name="T3" fmla="*/ 2696620 h 1417278"/>
                <a:gd name="T4" fmla="*/ 278606 w 1754981"/>
                <a:gd name="T5" fmla="*/ 5009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Lst>
              <a:ahLst/>
              <a:cxnLst>
                <a:cxn ang="T8">
                  <a:pos x="T0" y="T1"/>
                </a:cxn>
                <a:cxn ang="T9">
                  <a:pos x="T2" y="T3"/>
                </a:cxn>
                <a:cxn ang="T10">
                  <a:pos x="T4" y="T5"/>
                </a:cxn>
                <a:cxn ang="T11">
                  <a:pos x="T6" y="T7"/>
                </a:cxn>
              </a:cxnLst>
              <a:rect l="T12" t="T13" r="T14" b="T15"/>
              <a:pathLst>
                <a:path w="1754981" h="1417278">
                  <a:moveTo>
                    <a:pt x="1754981" y="1417278"/>
                  </a:moveTo>
                  <a:lnTo>
                    <a:pt x="1316831" y="1410521"/>
                  </a:lnTo>
                  <a:lnTo>
                    <a:pt x="278606" y="2619"/>
                  </a:lnTo>
                  <a:lnTo>
                    <a:pt x="0" y="0"/>
                  </a:lnTo>
                </a:path>
              </a:pathLst>
            </a:custGeom>
            <a:noFill/>
            <a:ln w="38100">
              <a:solidFill>
                <a:srgbClr val="FF0000"/>
              </a:solidFill>
              <a:round/>
              <a:headEnd/>
              <a:tailEnd/>
            </a:ln>
          </p:spPr>
          <p:txBody>
            <a:bodyPr wrap="none" anchor="ctr"/>
            <a:lstStyle/>
            <a:p>
              <a:pPr eaLnBrk="0" hangingPunct="0"/>
              <a:endParaRPr lang="en-GB" b="0"/>
            </a:p>
          </p:txBody>
        </p:sp>
        <p:sp>
          <p:nvSpPr>
            <p:cNvPr id="848586" name="Freeform 492"/>
            <p:cNvSpPr>
              <a:spLocks noChangeArrowheads="1"/>
            </p:cNvSpPr>
            <p:nvPr/>
          </p:nvSpPr>
          <p:spPr bwMode="auto">
            <a:xfrm flipV="1">
              <a:off x="4231483" y="2357437"/>
              <a:ext cx="1693068" cy="1457201"/>
            </a:xfrm>
            <a:custGeom>
              <a:avLst/>
              <a:gdLst>
                <a:gd name="T0" fmla="*/ 1693068 w 1693068"/>
                <a:gd name="T1" fmla="*/ 2264289 h 1419626"/>
                <a:gd name="T2" fmla="*/ 1419225 w 1693068"/>
                <a:gd name="T3" fmla="*/ 2271917 h 1419626"/>
                <a:gd name="T4" fmla="*/ 354806 w 1693068"/>
                <a:gd name="T5" fmla="*/ 3521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Lst>
              <a:ahLst/>
              <a:cxnLst>
                <a:cxn ang="T8">
                  <a:pos x="T0" y="T1"/>
                </a:cxn>
                <a:cxn ang="T9">
                  <a:pos x="T2" y="T3"/>
                </a:cxn>
                <a:cxn ang="T10">
                  <a:pos x="T4" y="T5"/>
                </a:cxn>
                <a:cxn ang="T11">
                  <a:pos x="T6" y="T7"/>
                </a:cxn>
              </a:cxnLst>
              <a:rect l="T12" t="T13" r="T14" b="T15"/>
              <a:pathLst>
                <a:path w="1693068" h="1419626">
                  <a:moveTo>
                    <a:pt x="1693068" y="1414857"/>
                  </a:moveTo>
                  <a:lnTo>
                    <a:pt x="1419225" y="1419626"/>
                  </a:lnTo>
                  <a:lnTo>
                    <a:pt x="354806" y="2199"/>
                  </a:lnTo>
                  <a:lnTo>
                    <a:pt x="0" y="0"/>
                  </a:lnTo>
                </a:path>
              </a:pathLst>
            </a:custGeom>
            <a:noFill/>
            <a:ln w="38100">
              <a:solidFill>
                <a:srgbClr val="FF0000"/>
              </a:solidFill>
              <a:round/>
              <a:headEnd/>
              <a:tailEnd/>
            </a:ln>
          </p:spPr>
          <p:txBody>
            <a:bodyPr wrap="none" anchor="ctr"/>
            <a:lstStyle/>
            <a:p>
              <a:pPr eaLnBrk="0" hangingPunct="0"/>
              <a:endParaRPr lang="en-GB" b="0"/>
            </a:p>
          </p:txBody>
        </p:sp>
        <p:sp>
          <p:nvSpPr>
            <p:cNvPr id="848587" name="Freeform 492"/>
            <p:cNvSpPr>
              <a:spLocks noChangeArrowheads="1"/>
            </p:cNvSpPr>
            <p:nvPr/>
          </p:nvSpPr>
          <p:spPr bwMode="auto">
            <a:xfrm flipV="1">
              <a:off x="2305051" y="1116803"/>
              <a:ext cx="1259681" cy="878608"/>
            </a:xfrm>
            <a:custGeom>
              <a:avLst/>
              <a:gdLst>
                <a:gd name="T0" fmla="*/ 1259681 w 1259681"/>
                <a:gd name="T1" fmla="*/ 0 h 893864"/>
                <a:gd name="T2" fmla="*/ 831056 w 1259681"/>
                <a:gd name="T3" fmla="*/ 643252 h 893864"/>
                <a:gd name="T4" fmla="*/ 0 w 1259681"/>
                <a:gd name="T5" fmla="*/ 655689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pPr eaLnBrk="0" hangingPunct="0"/>
              <a:endParaRPr lang="en-GB" b="0"/>
            </a:p>
          </p:txBody>
        </p:sp>
        <p:sp>
          <p:nvSpPr>
            <p:cNvPr id="848588" name="Freeform 492"/>
            <p:cNvSpPr>
              <a:spLocks noChangeArrowheads="1"/>
            </p:cNvSpPr>
            <p:nvPr/>
          </p:nvSpPr>
          <p:spPr bwMode="auto">
            <a:xfrm flipV="1">
              <a:off x="1357313" y="1714496"/>
              <a:ext cx="2219325" cy="283296"/>
            </a:xfrm>
            <a:custGeom>
              <a:avLst/>
              <a:gdLst>
                <a:gd name="T0" fmla="*/ 2219325 w 2219325"/>
                <a:gd name="T1" fmla="*/ 0 h 288215"/>
                <a:gd name="T2" fmla="*/ 1790718 w 2219325"/>
                <a:gd name="T3" fmla="*/ 197203 h 288215"/>
                <a:gd name="T4" fmla="*/ 0 w 2219325"/>
                <a:gd name="T5" fmla="*/ 211419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pPr eaLnBrk="0" hangingPunct="0"/>
              <a:endParaRPr lang="en-GB" b="0"/>
            </a:p>
          </p:txBody>
        </p:sp>
        <p:sp>
          <p:nvSpPr>
            <p:cNvPr id="848589" name="Freeform 492"/>
            <p:cNvSpPr>
              <a:spLocks noChangeArrowheads="1"/>
            </p:cNvSpPr>
            <p:nvPr/>
          </p:nvSpPr>
          <p:spPr bwMode="auto">
            <a:xfrm flipV="1">
              <a:off x="388144" y="3052756"/>
              <a:ext cx="3131343" cy="399977"/>
            </a:xfrm>
            <a:custGeom>
              <a:avLst/>
              <a:gdLst>
                <a:gd name="T0" fmla="*/ 3131343 w 3131343"/>
                <a:gd name="T1" fmla="*/ 0 h 406921"/>
                <a:gd name="T2" fmla="*/ 2105025 w 3131343"/>
                <a:gd name="T3" fmla="*/ 287850 h 406921"/>
                <a:gd name="T4" fmla="*/ 0 w 3131343"/>
                <a:gd name="T5" fmla="*/ 298510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pPr eaLnBrk="0" hangingPunct="0"/>
              <a:endParaRPr lang="en-GB" b="0"/>
            </a:p>
          </p:txBody>
        </p:sp>
        <p:sp>
          <p:nvSpPr>
            <p:cNvPr id="848590" name="Freeform 492"/>
            <p:cNvSpPr>
              <a:spLocks noChangeArrowheads="1"/>
            </p:cNvSpPr>
            <p:nvPr/>
          </p:nvSpPr>
          <p:spPr bwMode="auto">
            <a:xfrm flipV="1">
              <a:off x="657226" y="3445589"/>
              <a:ext cx="2859881" cy="419172"/>
            </a:xfrm>
            <a:custGeom>
              <a:avLst/>
              <a:gdLst>
                <a:gd name="T0" fmla="*/ 2859881 w 2859881"/>
                <a:gd name="T1" fmla="*/ 312838 h 426449"/>
                <a:gd name="T2" fmla="*/ 1924067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pPr eaLnBrk="0" hangingPunct="0"/>
              <a:endParaRPr lang="en-GB" b="0"/>
            </a:p>
          </p:txBody>
        </p:sp>
        <p:sp>
          <p:nvSpPr>
            <p:cNvPr id="848591" name="Freeform 492"/>
            <p:cNvSpPr>
              <a:spLocks noChangeArrowheads="1"/>
            </p:cNvSpPr>
            <p:nvPr/>
          </p:nvSpPr>
          <p:spPr bwMode="auto">
            <a:xfrm flipV="1">
              <a:off x="578645" y="2012080"/>
              <a:ext cx="2993231" cy="438221"/>
            </a:xfrm>
            <a:custGeom>
              <a:avLst/>
              <a:gdLst>
                <a:gd name="T0" fmla="*/ 2993231 w 2993231"/>
                <a:gd name="T1" fmla="*/ 327041 h 445830"/>
                <a:gd name="T2" fmla="*/ 2469357 w 2993231"/>
                <a:gd name="T3" fmla="*/ 0 h 445830"/>
                <a:gd name="T4" fmla="*/ 0 w 2993231"/>
                <a:gd name="T5" fmla="*/ 1776 h 445830"/>
                <a:gd name="T6" fmla="*/ 0 60000 65536"/>
                <a:gd name="T7" fmla="*/ 0 60000 65536"/>
                <a:gd name="T8" fmla="*/ 0 60000 65536"/>
                <a:gd name="T9" fmla="*/ 0 w 2993231"/>
                <a:gd name="T10" fmla="*/ 0 h 445830"/>
                <a:gd name="T11" fmla="*/ 2993231 w 2993231"/>
                <a:gd name="T12" fmla="*/ 445830 h 445830"/>
              </a:gdLst>
              <a:ahLst/>
              <a:cxnLst>
                <a:cxn ang="T6">
                  <a:pos x="T0" y="T1"/>
                </a:cxn>
                <a:cxn ang="T7">
                  <a:pos x="T2" y="T3"/>
                </a:cxn>
                <a:cxn ang="T8">
                  <a:pos x="T4" y="T5"/>
                </a:cxn>
              </a:cxnLst>
              <a:rect l="T9" t="T10" r="T11" b="T12"/>
              <a:pathLst>
                <a:path w="2993231" h="445830">
                  <a:moveTo>
                    <a:pt x="2993231" y="445830"/>
                  </a:moveTo>
                  <a:lnTo>
                    <a:pt x="2469356" y="0"/>
                  </a:lnTo>
                  <a:lnTo>
                    <a:pt x="0" y="2421"/>
                  </a:lnTo>
                </a:path>
              </a:pathLst>
            </a:custGeom>
            <a:noFill/>
            <a:ln w="38100">
              <a:solidFill>
                <a:srgbClr val="FF0000"/>
              </a:solidFill>
              <a:round/>
              <a:headEnd/>
              <a:tailEnd/>
            </a:ln>
          </p:spPr>
          <p:txBody>
            <a:bodyPr wrap="none" anchor="ctr"/>
            <a:lstStyle/>
            <a:p>
              <a:pPr eaLnBrk="0" hangingPunct="0"/>
              <a:endParaRPr lang="en-GB" b="0"/>
            </a:p>
          </p:txBody>
        </p:sp>
        <p:sp>
          <p:nvSpPr>
            <p:cNvPr id="848592" name="Freeform 492"/>
            <p:cNvSpPr>
              <a:spLocks noChangeArrowheads="1"/>
            </p:cNvSpPr>
            <p:nvPr/>
          </p:nvSpPr>
          <p:spPr bwMode="auto">
            <a:xfrm flipV="1">
              <a:off x="1323976" y="1788314"/>
              <a:ext cx="1145381" cy="1159595"/>
            </a:xfrm>
            <a:custGeom>
              <a:avLst/>
              <a:gdLst>
                <a:gd name="T0" fmla="*/ 152400 w 1145381"/>
                <a:gd name="T1" fmla="*/ 0 h 1179728"/>
                <a:gd name="T2" fmla="*/ 1145381 w 1145381"/>
                <a:gd name="T3" fmla="*/ 382029 h 1179728"/>
                <a:gd name="T4" fmla="*/ 0 w 1145381"/>
                <a:gd name="T5" fmla="*/ 865409 h 1179728"/>
                <a:gd name="T6" fmla="*/ 0 60000 65536"/>
                <a:gd name="T7" fmla="*/ 0 60000 65536"/>
                <a:gd name="T8" fmla="*/ 0 60000 65536"/>
                <a:gd name="T9" fmla="*/ 0 w 1145381"/>
                <a:gd name="T10" fmla="*/ 0 h 1179728"/>
                <a:gd name="T11" fmla="*/ 1145381 w 1145381"/>
                <a:gd name="T12" fmla="*/ 1179728 h 1179728"/>
              </a:gdLst>
              <a:ahLst/>
              <a:cxnLst>
                <a:cxn ang="T6">
                  <a:pos x="T0" y="T1"/>
                </a:cxn>
                <a:cxn ang="T7">
                  <a:pos x="T2" y="T3"/>
                </a:cxn>
                <a:cxn ang="T8">
                  <a:pos x="T4" y="T5"/>
                </a:cxn>
              </a:cxnLst>
              <a:rect l="T9" t="T10" r="T11" b="T12"/>
              <a:pathLst>
                <a:path w="1145381" h="1179728">
                  <a:moveTo>
                    <a:pt x="152400" y="0"/>
                  </a:moveTo>
                  <a:lnTo>
                    <a:pt x="1145381" y="520784"/>
                  </a:lnTo>
                  <a:lnTo>
                    <a:pt x="0" y="1179728"/>
                  </a:lnTo>
                </a:path>
              </a:pathLst>
            </a:custGeom>
            <a:noFill/>
            <a:ln w="38100">
              <a:solidFill>
                <a:srgbClr val="FF0000"/>
              </a:solidFill>
              <a:round/>
              <a:headEnd/>
              <a:tailEnd/>
            </a:ln>
          </p:spPr>
          <p:txBody>
            <a:bodyPr wrap="none" anchor="ctr"/>
            <a:lstStyle/>
            <a:p>
              <a:pPr eaLnBrk="0" hangingPunct="0"/>
              <a:endParaRPr lang="en-GB" b="0"/>
            </a:p>
          </p:txBody>
        </p:sp>
        <p:sp>
          <p:nvSpPr>
            <p:cNvPr id="848593" name="Freeform 492"/>
            <p:cNvSpPr>
              <a:spLocks noChangeArrowheads="1"/>
            </p:cNvSpPr>
            <p:nvPr/>
          </p:nvSpPr>
          <p:spPr bwMode="auto">
            <a:xfrm rot="10800000" flipV="1">
              <a:off x="6831806" y="3448842"/>
              <a:ext cx="769144" cy="331787"/>
            </a:xfrm>
            <a:custGeom>
              <a:avLst/>
              <a:gdLst>
                <a:gd name="T0" fmla="*/ 0 w 1980393"/>
                <a:gd name="T1" fmla="*/ 297210 h 333373"/>
                <a:gd name="T2" fmla="*/ 0 w 1980393"/>
                <a:gd name="T3" fmla="*/ 305951 h 333373"/>
                <a:gd name="T4" fmla="*/ 0 w 1980393"/>
                <a:gd name="T5" fmla="*/ 2183 h 333373"/>
                <a:gd name="T6" fmla="*/ 0 w 1980393"/>
                <a:gd name="T7" fmla="*/ 0 h 333373"/>
                <a:gd name="T8" fmla="*/ 0 60000 65536"/>
                <a:gd name="T9" fmla="*/ 0 60000 65536"/>
                <a:gd name="T10" fmla="*/ 0 60000 65536"/>
                <a:gd name="T11" fmla="*/ 0 60000 65536"/>
                <a:gd name="T12" fmla="*/ 0 w 1980393"/>
                <a:gd name="T13" fmla="*/ 0 h 333373"/>
                <a:gd name="T14" fmla="*/ 1980393 w 1980393"/>
                <a:gd name="T15" fmla="*/ 333373 h 333373"/>
              </a:gdLst>
              <a:ahLst/>
              <a:cxnLst>
                <a:cxn ang="T8">
                  <a:pos x="T0" y="T1"/>
                </a:cxn>
                <a:cxn ang="T9">
                  <a:pos x="T2" y="T3"/>
                </a:cxn>
                <a:cxn ang="T10">
                  <a:pos x="T4" y="T5"/>
                </a:cxn>
                <a:cxn ang="T11">
                  <a:pos x="T6" y="T7"/>
                </a:cxn>
              </a:cxnLst>
              <a:rect l="T12" t="T13" r="T14" b="T15"/>
              <a:pathLst>
                <a:path w="1980393" h="333373">
                  <a:moveTo>
                    <a:pt x="1980393" y="323848"/>
                  </a:moveTo>
                  <a:lnTo>
                    <a:pt x="794311" y="333373"/>
                  </a:lnTo>
                  <a:lnTo>
                    <a:pt x="544499" y="2379"/>
                  </a:lnTo>
                  <a:lnTo>
                    <a:pt x="0" y="0"/>
                  </a:lnTo>
                </a:path>
              </a:pathLst>
            </a:custGeom>
            <a:noFill/>
            <a:ln w="38100">
              <a:solidFill>
                <a:srgbClr val="FF0000"/>
              </a:solidFill>
              <a:round/>
              <a:headEnd/>
              <a:tailEnd/>
            </a:ln>
          </p:spPr>
          <p:txBody>
            <a:bodyPr wrap="none" anchor="ctr"/>
            <a:lstStyle/>
            <a:p>
              <a:pPr eaLnBrk="0" hangingPunct="0"/>
              <a:endParaRPr lang="en-GB" b="0"/>
            </a:p>
          </p:txBody>
        </p:sp>
        <p:cxnSp>
          <p:nvCxnSpPr>
            <p:cNvPr id="848594" name="Straight Connector 452"/>
            <p:cNvCxnSpPr>
              <a:cxnSpLocks noChangeShapeType="1"/>
            </p:cNvCxnSpPr>
            <p:nvPr/>
          </p:nvCxnSpPr>
          <p:spPr bwMode="auto">
            <a:xfrm flipV="1">
              <a:off x="6812756" y="2331244"/>
              <a:ext cx="1050131" cy="2382"/>
            </a:xfrm>
            <a:prstGeom prst="line">
              <a:avLst/>
            </a:prstGeom>
            <a:noFill/>
            <a:ln w="38100">
              <a:solidFill>
                <a:srgbClr val="FF0000"/>
              </a:solidFill>
              <a:round/>
              <a:headEnd/>
              <a:tailEnd/>
            </a:ln>
          </p:spPr>
        </p:cxnSp>
      </p:grpSp>
      <p:grpSp>
        <p:nvGrpSpPr>
          <p:cNvPr id="848394" name="Group 473"/>
          <p:cNvGrpSpPr>
            <a:grpSpLocks/>
          </p:cNvGrpSpPr>
          <p:nvPr/>
        </p:nvGrpSpPr>
        <p:grpSpPr bwMode="auto">
          <a:xfrm>
            <a:off x="3549650" y="1762125"/>
            <a:ext cx="3425825" cy="2362200"/>
            <a:chOff x="3479800" y="1762125"/>
            <a:chExt cx="3425825" cy="2362201"/>
          </a:xfrm>
        </p:grpSpPr>
        <p:grpSp>
          <p:nvGrpSpPr>
            <p:cNvPr id="848577" name="Group 535"/>
            <p:cNvGrpSpPr>
              <a:grpSpLocks/>
            </p:cNvGrpSpPr>
            <p:nvPr/>
          </p:nvGrpSpPr>
          <p:grpSpPr bwMode="auto">
            <a:xfrm>
              <a:off x="5810250" y="1762125"/>
              <a:ext cx="430213" cy="647700"/>
              <a:chOff x="6809319" y="952501"/>
              <a:chExt cx="429685" cy="647699"/>
            </a:xfrm>
          </p:grpSpPr>
          <p:sp>
            <p:nvSpPr>
              <p:cNvPr id="848581" name="Wave 523"/>
              <p:cNvSpPr>
                <a:spLocks noChangeArrowheads="1"/>
              </p:cNvSpPr>
              <p:nvPr/>
            </p:nvSpPr>
            <p:spPr bwMode="auto">
              <a:xfrm>
                <a:off x="6858004" y="990600"/>
                <a:ext cx="381000" cy="304800"/>
              </a:xfrm>
              <a:prstGeom prst="wave">
                <a:avLst>
                  <a:gd name="adj1" fmla="val 12500"/>
                  <a:gd name="adj2" fmla="val 0"/>
                </a:avLst>
              </a:prstGeom>
              <a:solidFill>
                <a:srgbClr val="FFFF00"/>
              </a:solidFill>
              <a:ln w="12700">
                <a:solidFill>
                  <a:schemeClr val="tx1"/>
                </a:solidFill>
                <a:round/>
                <a:headEnd/>
                <a:tailEnd/>
              </a:ln>
            </p:spPr>
            <p:txBody>
              <a:bodyPr wrap="none" lIns="36576" anchor="ctr"/>
              <a:lstStyle/>
              <a:p>
                <a:pPr eaLnBrk="0" hangingPunct="0"/>
                <a:r>
                  <a:rPr lang="en-US" sz="1200">
                    <a:latin typeface="Arial" charset="0"/>
                    <a:cs typeface="Arial" charset="0"/>
                  </a:rPr>
                  <a:t>MCC</a:t>
                </a:r>
              </a:p>
            </p:txBody>
          </p:sp>
          <p:sp>
            <p:nvSpPr>
              <p:cNvPr id="848582" name="Freeform 534"/>
              <p:cNvSpPr>
                <a:spLocks noChangeArrowheads="1"/>
              </p:cNvSpPr>
              <p:nvPr/>
            </p:nvSpPr>
            <p:spPr bwMode="auto">
              <a:xfrm>
                <a:off x="6809319" y="952501"/>
                <a:ext cx="124881" cy="647699"/>
              </a:xfrm>
              <a:custGeom>
                <a:avLst/>
                <a:gdLst>
                  <a:gd name="T0" fmla="*/ 0 w 439207"/>
                  <a:gd name="T1" fmla="*/ 0 h 3152775"/>
                  <a:gd name="T2" fmla="*/ 0 w 439207"/>
                  <a:gd name="T3" fmla="*/ 0 h 3152775"/>
                  <a:gd name="T4" fmla="*/ 0 w 439207"/>
                  <a:gd name="T5" fmla="*/ 0 h 3152775"/>
                  <a:gd name="T6" fmla="*/ 0 w 439207"/>
                  <a:gd name="T7" fmla="*/ 0 h 3152775"/>
                  <a:gd name="T8" fmla="*/ 0 w 439207"/>
                  <a:gd name="T9" fmla="*/ 0 h 3152775"/>
                  <a:gd name="T10" fmla="*/ 0 w 439207"/>
                  <a:gd name="T11" fmla="*/ 0 h 3152775"/>
                  <a:gd name="T12" fmla="*/ 0 w 439207"/>
                  <a:gd name="T13" fmla="*/ 0 h 3152775"/>
                  <a:gd name="T14" fmla="*/ 0 w 439207"/>
                  <a:gd name="T15" fmla="*/ 0 h 3152775"/>
                  <a:gd name="T16" fmla="*/ 0 60000 65536"/>
                  <a:gd name="T17" fmla="*/ 0 60000 65536"/>
                  <a:gd name="T18" fmla="*/ 0 60000 65536"/>
                  <a:gd name="T19" fmla="*/ 0 60000 65536"/>
                  <a:gd name="T20" fmla="*/ 0 60000 65536"/>
                  <a:gd name="T21" fmla="*/ 0 60000 65536"/>
                  <a:gd name="T22" fmla="*/ 0 60000 65536"/>
                  <a:gd name="T23" fmla="*/ 0 60000 65536"/>
                  <a:gd name="T24" fmla="*/ 0 w 439207"/>
                  <a:gd name="T25" fmla="*/ 0 h 3152775"/>
                  <a:gd name="T26" fmla="*/ 439207 w 439207"/>
                  <a:gd name="T27" fmla="*/ 3152775 h 31527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9207" h="3152775">
                    <a:moveTo>
                      <a:pt x="439207" y="3152775"/>
                    </a:moveTo>
                    <a:lnTo>
                      <a:pt x="229657" y="352425"/>
                    </a:lnTo>
                    <a:cubicBezTo>
                      <a:pt x="317506" y="254815"/>
                      <a:pt x="315382" y="299890"/>
                      <a:pt x="315382" y="247650"/>
                    </a:cubicBezTo>
                    <a:lnTo>
                      <a:pt x="115357" y="0"/>
                    </a:lnTo>
                    <a:cubicBezTo>
                      <a:pt x="0" y="326844"/>
                      <a:pt x="1057" y="209374"/>
                      <a:pt x="1057" y="333375"/>
                    </a:cubicBezTo>
                    <a:lnTo>
                      <a:pt x="86782" y="352425"/>
                    </a:lnTo>
                    <a:lnTo>
                      <a:pt x="182032" y="3114675"/>
                    </a:lnTo>
                    <a:lnTo>
                      <a:pt x="439207" y="3152775"/>
                    </a:lnTo>
                    <a:close/>
                  </a:path>
                </a:pathLst>
              </a:custGeom>
              <a:solidFill>
                <a:schemeClr val="tx1"/>
              </a:solidFill>
              <a:ln w="38100">
                <a:noFill/>
                <a:round/>
                <a:headEnd/>
                <a:tailEnd/>
              </a:ln>
            </p:spPr>
            <p:txBody>
              <a:bodyPr wrap="none" anchor="ctr"/>
              <a:lstStyle/>
              <a:p>
                <a:pPr eaLnBrk="0" hangingPunct="0"/>
                <a:endParaRPr lang="en-GB" b="0"/>
              </a:p>
            </p:txBody>
          </p:sp>
        </p:grpSp>
        <p:grpSp>
          <p:nvGrpSpPr>
            <p:cNvPr id="848578" name="Group 536"/>
            <p:cNvGrpSpPr>
              <a:grpSpLocks/>
            </p:cNvGrpSpPr>
            <p:nvPr/>
          </p:nvGrpSpPr>
          <p:grpSpPr bwMode="auto">
            <a:xfrm>
              <a:off x="5810250" y="3152775"/>
              <a:ext cx="439738" cy="647700"/>
              <a:chOff x="6809319" y="952501"/>
              <a:chExt cx="439194" cy="647699"/>
            </a:xfrm>
          </p:grpSpPr>
          <p:sp>
            <p:nvSpPr>
              <p:cNvPr id="538" name="Wave 537"/>
              <p:cNvSpPr/>
              <p:nvPr/>
            </p:nvSpPr>
            <p:spPr bwMode="auto">
              <a:xfrm>
                <a:off x="6867984" y="990602"/>
                <a:ext cx="380529" cy="304800"/>
              </a:xfrm>
              <a:prstGeom prst="wave">
                <a:avLst/>
              </a:prstGeom>
              <a:solidFill>
                <a:schemeClr val="accent2">
                  <a:lumMod val="60000"/>
                  <a:lumOff val="40000"/>
                </a:schemeClr>
              </a:solidFill>
              <a:ln w="12700">
                <a:solidFill>
                  <a:schemeClr val="tx1"/>
                </a:solidFill>
                <a:round/>
                <a:headEnd/>
                <a:tailEnd/>
              </a:ln>
            </p:spPr>
            <p:txBody>
              <a:bodyPr wrap="none" lIns="27432" anchor="ctr"/>
              <a:lstStyle/>
              <a:p>
                <a:pPr eaLnBrk="0" hangingPunct="0">
                  <a:defRPr/>
                </a:pPr>
                <a:r>
                  <a:rPr lang="en-US" sz="1200" dirty="0">
                    <a:latin typeface="Arial" pitchFamily="34" charset="0"/>
                    <a:cs typeface="Arial" pitchFamily="34" charset="0"/>
                  </a:rPr>
                  <a:t>MCC</a:t>
                </a:r>
              </a:p>
            </p:txBody>
          </p:sp>
          <p:sp>
            <p:nvSpPr>
              <p:cNvPr id="848580" name="Freeform 538"/>
              <p:cNvSpPr>
                <a:spLocks noChangeArrowheads="1"/>
              </p:cNvSpPr>
              <p:nvPr/>
            </p:nvSpPr>
            <p:spPr bwMode="auto">
              <a:xfrm>
                <a:off x="6809319" y="952501"/>
                <a:ext cx="124881" cy="647699"/>
              </a:xfrm>
              <a:custGeom>
                <a:avLst/>
                <a:gdLst>
                  <a:gd name="T0" fmla="*/ 0 w 439207"/>
                  <a:gd name="T1" fmla="*/ 0 h 3152775"/>
                  <a:gd name="T2" fmla="*/ 0 w 439207"/>
                  <a:gd name="T3" fmla="*/ 0 h 3152775"/>
                  <a:gd name="T4" fmla="*/ 0 w 439207"/>
                  <a:gd name="T5" fmla="*/ 0 h 3152775"/>
                  <a:gd name="T6" fmla="*/ 0 w 439207"/>
                  <a:gd name="T7" fmla="*/ 0 h 3152775"/>
                  <a:gd name="T8" fmla="*/ 0 w 439207"/>
                  <a:gd name="T9" fmla="*/ 0 h 3152775"/>
                  <a:gd name="T10" fmla="*/ 0 w 439207"/>
                  <a:gd name="T11" fmla="*/ 0 h 3152775"/>
                  <a:gd name="T12" fmla="*/ 0 w 439207"/>
                  <a:gd name="T13" fmla="*/ 0 h 3152775"/>
                  <a:gd name="T14" fmla="*/ 0 w 439207"/>
                  <a:gd name="T15" fmla="*/ 0 h 3152775"/>
                  <a:gd name="T16" fmla="*/ 0 60000 65536"/>
                  <a:gd name="T17" fmla="*/ 0 60000 65536"/>
                  <a:gd name="T18" fmla="*/ 0 60000 65536"/>
                  <a:gd name="T19" fmla="*/ 0 60000 65536"/>
                  <a:gd name="T20" fmla="*/ 0 60000 65536"/>
                  <a:gd name="T21" fmla="*/ 0 60000 65536"/>
                  <a:gd name="T22" fmla="*/ 0 60000 65536"/>
                  <a:gd name="T23" fmla="*/ 0 60000 65536"/>
                  <a:gd name="T24" fmla="*/ 0 w 439207"/>
                  <a:gd name="T25" fmla="*/ 0 h 3152775"/>
                  <a:gd name="T26" fmla="*/ 439207 w 439207"/>
                  <a:gd name="T27" fmla="*/ 3152775 h 31527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9207" h="3152775">
                    <a:moveTo>
                      <a:pt x="439207" y="3152775"/>
                    </a:moveTo>
                    <a:lnTo>
                      <a:pt x="229657" y="352425"/>
                    </a:lnTo>
                    <a:cubicBezTo>
                      <a:pt x="317506" y="254815"/>
                      <a:pt x="315382" y="299890"/>
                      <a:pt x="315382" y="247650"/>
                    </a:cubicBezTo>
                    <a:lnTo>
                      <a:pt x="115357" y="0"/>
                    </a:lnTo>
                    <a:cubicBezTo>
                      <a:pt x="0" y="326844"/>
                      <a:pt x="1057" y="209374"/>
                      <a:pt x="1057" y="333375"/>
                    </a:cubicBezTo>
                    <a:lnTo>
                      <a:pt x="86782" y="352425"/>
                    </a:lnTo>
                    <a:lnTo>
                      <a:pt x="182032" y="3114675"/>
                    </a:lnTo>
                    <a:lnTo>
                      <a:pt x="439207" y="3152775"/>
                    </a:lnTo>
                    <a:close/>
                  </a:path>
                </a:pathLst>
              </a:custGeom>
              <a:solidFill>
                <a:schemeClr val="tx1"/>
              </a:solidFill>
              <a:ln w="38100">
                <a:noFill/>
                <a:round/>
                <a:headEnd/>
                <a:tailEnd/>
              </a:ln>
            </p:spPr>
            <p:txBody>
              <a:bodyPr wrap="none" anchor="ctr"/>
              <a:lstStyle/>
              <a:p>
                <a:pPr eaLnBrk="0" hangingPunct="0"/>
                <a:endParaRPr lang="en-GB" b="0"/>
              </a:p>
            </p:txBody>
          </p:sp>
        </p:grpSp>
        <p:graphicFrame>
          <p:nvGraphicFramePr>
            <p:cNvPr id="848175" name="Object 303"/>
            <p:cNvGraphicFramePr>
              <a:graphicFrameLocks noChangeAspect="1"/>
            </p:cNvGraphicFramePr>
            <p:nvPr/>
          </p:nvGraphicFramePr>
          <p:xfrm>
            <a:off x="3479800" y="3486150"/>
            <a:ext cx="939800" cy="638176"/>
          </p:xfrm>
          <a:graphic>
            <a:graphicData uri="http://schemas.openxmlformats.org/presentationml/2006/ole">
              <p:oleObj spid="_x0000_s848175" name="Clip" r:id="rId8" imgW="5910480" imgH="1873080" progId="">
                <p:embed/>
              </p:oleObj>
            </a:graphicData>
          </a:graphic>
        </p:graphicFrame>
        <p:graphicFrame>
          <p:nvGraphicFramePr>
            <p:cNvPr id="848176" name="Object 304"/>
            <p:cNvGraphicFramePr>
              <a:graphicFrameLocks noChangeAspect="1"/>
            </p:cNvGraphicFramePr>
            <p:nvPr/>
          </p:nvGraphicFramePr>
          <p:xfrm>
            <a:off x="5829300" y="1931988"/>
            <a:ext cx="1057275" cy="649287"/>
          </p:xfrm>
          <a:graphic>
            <a:graphicData uri="http://schemas.openxmlformats.org/presentationml/2006/ole">
              <p:oleObj spid="_x0000_s848176" name="Clip" r:id="rId9" imgW="5281200" imgH="2430000" progId="">
                <p:embed/>
              </p:oleObj>
            </a:graphicData>
          </a:graphic>
        </p:graphicFrame>
        <p:graphicFrame>
          <p:nvGraphicFramePr>
            <p:cNvPr id="848177" name="Object 305"/>
            <p:cNvGraphicFramePr>
              <a:graphicFrameLocks noChangeAspect="1"/>
            </p:cNvGraphicFramePr>
            <p:nvPr/>
          </p:nvGraphicFramePr>
          <p:xfrm>
            <a:off x="3498850" y="2057400"/>
            <a:ext cx="939800" cy="638176"/>
          </p:xfrm>
          <a:graphic>
            <a:graphicData uri="http://schemas.openxmlformats.org/presentationml/2006/ole">
              <p:oleObj spid="_x0000_s848177" name="Clip" r:id="rId10" imgW="5910480" imgH="1873080" progId="">
                <p:embed/>
              </p:oleObj>
            </a:graphicData>
          </a:graphic>
        </p:graphicFrame>
        <p:graphicFrame>
          <p:nvGraphicFramePr>
            <p:cNvPr id="848178" name="Object 306"/>
            <p:cNvGraphicFramePr>
              <a:graphicFrameLocks noChangeAspect="1"/>
            </p:cNvGraphicFramePr>
            <p:nvPr/>
          </p:nvGraphicFramePr>
          <p:xfrm>
            <a:off x="5800725" y="3371850"/>
            <a:ext cx="1104900" cy="628650"/>
          </p:xfrm>
          <a:graphic>
            <a:graphicData uri="http://schemas.openxmlformats.org/presentationml/2006/ole">
              <p:oleObj spid="_x0000_s848178" name="Clip" r:id="rId11" imgW="5281200" imgH="2430000" progId="">
                <p:embed/>
              </p:oleObj>
            </a:graphicData>
          </a:graphic>
        </p:graphicFrame>
      </p:grpSp>
      <p:grpSp>
        <p:nvGrpSpPr>
          <p:cNvPr id="848395" name="Group 309"/>
          <p:cNvGrpSpPr>
            <a:grpSpLocks/>
          </p:cNvGrpSpPr>
          <p:nvPr/>
        </p:nvGrpSpPr>
        <p:grpSpPr bwMode="auto">
          <a:xfrm>
            <a:off x="69850" y="895350"/>
            <a:ext cx="3740150" cy="4502150"/>
            <a:chOff x="0" y="895350"/>
            <a:chExt cx="3740150" cy="4502150"/>
          </a:xfrm>
        </p:grpSpPr>
        <p:grpSp>
          <p:nvGrpSpPr>
            <p:cNvPr id="848405" name="Group 421"/>
            <p:cNvGrpSpPr>
              <a:grpSpLocks/>
            </p:cNvGrpSpPr>
            <p:nvPr/>
          </p:nvGrpSpPr>
          <p:grpSpPr bwMode="auto">
            <a:xfrm>
              <a:off x="0" y="895350"/>
              <a:ext cx="3740150" cy="4502150"/>
              <a:chOff x="0" y="895350"/>
              <a:chExt cx="3740150" cy="4502563"/>
            </a:xfrm>
          </p:grpSpPr>
          <p:pic>
            <p:nvPicPr>
              <p:cNvPr id="848407" name="Picture 1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19074" y="2057399"/>
                <a:ext cx="434975" cy="533400"/>
              </a:xfrm>
              <a:prstGeom prst="rect">
                <a:avLst/>
              </a:prstGeom>
              <a:noFill/>
              <a:ln w="12700">
                <a:noFill/>
                <a:miter lim="800000"/>
                <a:headEnd type="none" w="sm" len="sm"/>
                <a:tailEnd type="none" w="sm" len="sm"/>
              </a:ln>
            </p:spPr>
          </p:pic>
          <p:pic>
            <p:nvPicPr>
              <p:cNvPr id="848408" name="Picture 10"/>
              <p:cNvPicPr>
                <a:picLocks noChangeAspect="1" noChangeArrowheads="1"/>
              </p:cNvPicPr>
              <p:nvPr/>
            </p:nvPicPr>
            <p:blipFill>
              <a:blip r:embed="rId13" cstate="print">
                <a:clrChange>
                  <a:clrFrom>
                    <a:srgbClr val="B48AFA"/>
                  </a:clrFrom>
                  <a:clrTo>
                    <a:srgbClr val="B48AFA">
                      <a:alpha val="0"/>
                    </a:srgbClr>
                  </a:clrTo>
                </a:clrChange>
              </a:blip>
              <a:srcRect/>
              <a:stretch>
                <a:fillRect/>
              </a:stretch>
            </p:blipFill>
            <p:spPr bwMode="auto">
              <a:xfrm>
                <a:off x="200025" y="2709863"/>
                <a:ext cx="433388" cy="630238"/>
              </a:xfrm>
              <a:prstGeom prst="rect">
                <a:avLst/>
              </a:prstGeom>
              <a:noFill/>
              <a:ln w="12700">
                <a:noFill/>
                <a:miter lim="800000"/>
                <a:headEnd type="none" w="sm" len="sm"/>
                <a:tailEnd type="none" w="sm" len="sm"/>
              </a:ln>
            </p:spPr>
          </p:pic>
          <p:grpSp>
            <p:nvGrpSpPr>
              <p:cNvPr id="848409" name="Group 471"/>
              <p:cNvGrpSpPr>
                <a:grpSpLocks/>
              </p:cNvGrpSpPr>
              <p:nvPr/>
            </p:nvGrpSpPr>
            <p:grpSpPr bwMode="auto">
              <a:xfrm rot="3858070" flipV="1">
                <a:off x="3179763" y="3246438"/>
                <a:ext cx="615950" cy="368300"/>
                <a:chOff x="4323969" y="2671906"/>
                <a:chExt cx="494148" cy="395133"/>
              </a:xfrm>
            </p:grpSpPr>
            <p:sp>
              <p:nvSpPr>
                <p:cNvPr id="848565" name="Freeform 12"/>
                <p:cNvSpPr>
                  <a:spLocks/>
                </p:cNvSpPr>
                <p:nvPr/>
              </p:nvSpPr>
              <p:spPr bwMode="auto">
                <a:xfrm rot="-275849">
                  <a:off x="4323969" y="2671906"/>
                  <a:ext cx="494148" cy="395133"/>
                </a:xfrm>
                <a:custGeom>
                  <a:avLst/>
                  <a:gdLst>
                    <a:gd name="T0" fmla="*/ 2147483647 w 1156"/>
                    <a:gd name="T1" fmla="*/ 2147483647 h 892"/>
                    <a:gd name="T2" fmla="*/ 2147483647 w 1156"/>
                    <a:gd name="T3" fmla="*/ 2147483647 h 892"/>
                    <a:gd name="T4" fmla="*/ 2147483647 w 1156"/>
                    <a:gd name="T5" fmla="*/ 2147483647 h 892"/>
                    <a:gd name="T6" fmla="*/ 2147483647 w 1156"/>
                    <a:gd name="T7" fmla="*/ 2147483647 h 892"/>
                    <a:gd name="T8" fmla="*/ 2147483647 w 1156"/>
                    <a:gd name="T9" fmla="*/ 2147483647 h 892"/>
                    <a:gd name="T10" fmla="*/ 2147483647 w 1156"/>
                    <a:gd name="T11" fmla="*/ 2147483647 h 892"/>
                    <a:gd name="T12" fmla="*/ 2147483647 w 1156"/>
                    <a:gd name="T13" fmla="*/ 2147483647 h 892"/>
                    <a:gd name="T14" fmla="*/ 2147483647 w 1156"/>
                    <a:gd name="T15" fmla="*/ 2147483647 h 892"/>
                    <a:gd name="T16" fmla="*/ 2147483647 w 1156"/>
                    <a:gd name="T17" fmla="*/ 2147483647 h 892"/>
                    <a:gd name="T18" fmla="*/ 2147483647 w 1156"/>
                    <a:gd name="T19" fmla="*/ 2147483647 h 892"/>
                    <a:gd name="T20" fmla="*/ 2147483647 w 1156"/>
                    <a:gd name="T21" fmla="*/ 2147483647 h 892"/>
                    <a:gd name="T22" fmla="*/ 0 w 1156"/>
                    <a:gd name="T23" fmla="*/ 2147483647 h 892"/>
                    <a:gd name="T24" fmla="*/ 2147483647 w 1156"/>
                    <a:gd name="T25" fmla="*/ 2147483647 h 892"/>
                    <a:gd name="T26" fmla="*/ 2147483647 w 1156"/>
                    <a:gd name="T27" fmla="*/ 2147483647 h 892"/>
                    <a:gd name="T28" fmla="*/ 2147483647 w 1156"/>
                    <a:gd name="T29" fmla="*/ 2147483647 h 892"/>
                    <a:gd name="T30" fmla="*/ 2147483647 w 1156"/>
                    <a:gd name="T31" fmla="*/ 2147483647 h 892"/>
                    <a:gd name="T32" fmla="*/ 2147483647 w 1156"/>
                    <a:gd name="T33" fmla="*/ 2147483647 h 892"/>
                    <a:gd name="T34" fmla="*/ 2147483647 w 1156"/>
                    <a:gd name="T35" fmla="*/ 2147483647 h 892"/>
                    <a:gd name="T36" fmla="*/ 2147483647 w 1156"/>
                    <a:gd name="T37" fmla="*/ 2147483647 h 892"/>
                    <a:gd name="T38" fmla="*/ 2147483647 w 1156"/>
                    <a:gd name="T39" fmla="*/ 2147483647 h 892"/>
                    <a:gd name="T40" fmla="*/ 2147483647 w 1156"/>
                    <a:gd name="T41" fmla="*/ 2147483647 h 892"/>
                    <a:gd name="T42" fmla="*/ 2147483647 w 1156"/>
                    <a:gd name="T43" fmla="*/ 2147483647 h 892"/>
                    <a:gd name="T44" fmla="*/ 2147483647 w 1156"/>
                    <a:gd name="T45" fmla="*/ 2147483647 h 892"/>
                    <a:gd name="T46" fmla="*/ 2147483647 w 1156"/>
                    <a:gd name="T47" fmla="*/ 2147483647 h 892"/>
                    <a:gd name="T48" fmla="*/ 2147483647 w 1156"/>
                    <a:gd name="T49" fmla="*/ 2147483647 h 892"/>
                    <a:gd name="T50" fmla="*/ 2147483647 w 1156"/>
                    <a:gd name="T51" fmla="*/ 2147483647 h 892"/>
                    <a:gd name="T52" fmla="*/ 2147483647 w 1156"/>
                    <a:gd name="T53" fmla="*/ 0 h 892"/>
                    <a:gd name="T54" fmla="*/ 2147483647 w 1156"/>
                    <a:gd name="T55" fmla="*/ 2147483647 h 892"/>
                    <a:gd name="T56" fmla="*/ 2147483647 w 1156"/>
                    <a:gd name="T57" fmla="*/ 2147483647 h 892"/>
                    <a:gd name="T58" fmla="*/ 2147483647 w 1156"/>
                    <a:gd name="T59" fmla="*/ 2147483647 h 892"/>
                    <a:gd name="T60" fmla="*/ 2147483647 w 1156"/>
                    <a:gd name="T61" fmla="*/ 2147483647 h 892"/>
                    <a:gd name="T62" fmla="*/ 2147483647 w 1156"/>
                    <a:gd name="T63" fmla="*/ 2147483647 h 892"/>
                    <a:gd name="T64" fmla="*/ 2147483647 w 1156"/>
                    <a:gd name="T65" fmla="*/ 2147483647 h 8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6"/>
                    <a:gd name="T100" fmla="*/ 0 h 892"/>
                    <a:gd name="T101" fmla="*/ 1156 w 1156"/>
                    <a:gd name="T102" fmla="*/ 892 h 8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6" h="892">
                      <a:moveTo>
                        <a:pt x="969" y="774"/>
                      </a:moveTo>
                      <a:cubicBezTo>
                        <a:pt x="951" y="797"/>
                        <a:pt x="933" y="821"/>
                        <a:pt x="915" y="844"/>
                      </a:cubicBezTo>
                      <a:cubicBezTo>
                        <a:pt x="903" y="858"/>
                        <a:pt x="892" y="872"/>
                        <a:pt x="880" y="886"/>
                      </a:cubicBezTo>
                      <a:lnTo>
                        <a:pt x="744" y="892"/>
                      </a:lnTo>
                      <a:cubicBezTo>
                        <a:pt x="715" y="891"/>
                        <a:pt x="717" y="892"/>
                        <a:pt x="703" y="882"/>
                      </a:cubicBezTo>
                      <a:cubicBezTo>
                        <a:pt x="689" y="865"/>
                        <a:pt x="674" y="848"/>
                        <a:pt x="660" y="831"/>
                      </a:cubicBezTo>
                      <a:lnTo>
                        <a:pt x="421" y="770"/>
                      </a:lnTo>
                      <a:lnTo>
                        <a:pt x="380" y="776"/>
                      </a:lnTo>
                      <a:lnTo>
                        <a:pt x="338" y="779"/>
                      </a:lnTo>
                      <a:cubicBezTo>
                        <a:pt x="325" y="779"/>
                        <a:pt x="312" y="780"/>
                        <a:pt x="299" y="780"/>
                      </a:cubicBezTo>
                      <a:lnTo>
                        <a:pt x="262" y="780"/>
                      </a:lnTo>
                      <a:cubicBezTo>
                        <a:pt x="250" y="780"/>
                        <a:pt x="239" y="779"/>
                        <a:pt x="227" y="779"/>
                      </a:cubicBezTo>
                      <a:lnTo>
                        <a:pt x="194" y="776"/>
                      </a:lnTo>
                      <a:cubicBezTo>
                        <a:pt x="184" y="774"/>
                        <a:pt x="173" y="773"/>
                        <a:pt x="163" y="771"/>
                      </a:cubicBezTo>
                      <a:cubicBezTo>
                        <a:pt x="154" y="769"/>
                        <a:pt x="144" y="768"/>
                        <a:pt x="135" y="766"/>
                      </a:cubicBezTo>
                      <a:cubicBezTo>
                        <a:pt x="126" y="763"/>
                        <a:pt x="117" y="761"/>
                        <a:pt x="108" y="758"/>
                      </a:cubicBezTo>
                      <a:cubicBezTo>
                        <a:pt x="100" y="756"/>
                        <a:pt x="93" y="753"/>
                        <a:pt x="85" y="751"/>
                      </a:cubicBezTo>
                      <a:cubicBezTo>
                        <a:pt x="78" y="749"/>
                        <a:pt x="72" y="746"/>
                        <a:pt x="65" y="744"/>
                      </a:cubicBezTo>
                      <a:cubicBezTo>
                        <a:pt x="59" y="741"/>
                        <a:pt x="53" y="739"/>
                        <a:pt x="47" y="736"/>
                      </a:cubicBezTo>
                      <a:cubicBezTo>
                        <a:pt x="42" y="733"/>
                        <a:pt x="37" y="731"/>
                        <a:pt x="32" y="728"/>
                      </a:cubicBezTo>
                      <a:cubicBezTo>
                        <a:pt x="28" y="725"/>
                        <a:pt x="24" y="723"/>
                        <a:pt x="20" y="720"/>
                      </a:cubicBezTo>
                      <a:cubicBezTo>
                        <a:pt x="17" y="718"/>
                        <a:pt x="14" y="715"/>
                        <a:pt x="11" y="713"/>
                      </a:cubicBezTo>
                      <a:cubicBezTo>
                        <a:pt x="9" y="711"/>
                        <a:pt x="8" y="708"/>
                        <a:pt x="6" y="706"/>
                      </a:cubicBezTo>
                      <a:cubicBezTo>
                        <a:pt x="4" y="702"/>
                        <a:pt x="2" y="697"/>
                        <a:pt x="0" y="693"/>
                      </a:cubicBezTo>
                      <a:cubicBezTo>
                        <a:pt x="1" y="688"/>
                        <a:pt x="1" y="682"/>
                        <a:pt x="2" y="677"/>
                      </a:cubicBezTo>
                      <a:cubicBezTo>
                        <a:pt x="3" y="671"/>
                        <a:pt x="5" y="664"/>
                        <a:pt x="6" y="658"/>
                      </a:cubicBezTo>
                      <a:cubicBezTo>
                        <a:pt x="10" y="651"/>
                        <a:pt x="13" y="643"/>
                        <a:pt x="17" y="636"/>
                      </a:cubicBezTo>
                      <a:cubicBezTo>
                        <a:pt x="22" y="628"/>
                        <a:pt x="27" y="619"/>
                        <a:pt x="32" y="611"/>
                      </a:cubicBezTo>
                      <a:cubicBezTo>
                        <a:pt x="38" y="602"/>
                        <a:pt x="45" y="594"/>
                        <a:pt x="51" y="585"/>
                      </a:cubicBezTo>
                      <a:cubicBezTo>
                        <a:pt x="59" y="575"/>
                        <a:pt x="67" y="566"/>
                        <a:pt x="75" y="556"/>
                      </a:cubicBezTo>
                      <a:cubicBezTo>
                        <a:pt x="84" y="546"/>
                        <a:pt x="93" y="537"/>
                        <a:pt x="102" y="527"/>
                      </a:cubicBezTo>
                      <a:cubicBezTo>
                        <a:pt x="112" y="516"/>
                        <a:pt x="123" y="506"/>
                        <a:pt x="133" y="495"/>
                      </a:cubicBezTo>
                      <a:cubicBezTo>
                        <a:pt x="145" y="484"/>
                        <a:pt x="157" y="474"/>
                        <a:pt x="169" y="463"/>
                      </a:cubicBezTo>
                      <a:lnTo>
                        <a:pt x="206" y="429"/>
                      </a:lnTo>
                      <a:cubicBezTo>
                        <a:pt x="220" y="417"/>
                        <a:pt x="234" y="406"/>
                        <a:pt x="248" y="394"/>
                      </a:cubicBezTo>
                      <a:cubicBezTo>
                        <a:pt x="262" y="383"/>
                        <a:pt x="277" y="372"/>
                        <a:pt x="291" y="361"/>
                      </a:cubicBezTo>
                      <a:lnTo>
                        <a:pt x="338" y="326"/>
                      </a:lnTo>
                      <a:cubicBezTo>
                        <a:pt x="354" y="314"/>
                        <a:pt x="371" y="303"/>
                        <a:pt x="387" y="291"/>
                      </a:cubicBezTo>
                      <a:lnTo>
                        <a:pt x="438" y="258"/>
                      </a:lnTo>
                      <a:cubicBezTo>
                        <a:pt x="417" y="228"/>
                        <a:pt x="396" y="197"/>
                        <a:pt x="375" y="167"/>
                      </a:cubicBezTo>
                      <a:cubicBezTo>
                        <a:pt x="419" y="139"/>
                        <a:pt x="462" y="110"/>
                        <a:pt x="506" y="82"/>
                      </a:cubicBezTo>
                      <a:cubicBezTo>
                        <a:pt x="530" y="112"/>
                        <a:pt x="554" y="143"/>
                        <a:pt x="578" y="173"/>
                      </a:cubicBezTo>
                      <a:cubicBezTo>
                        <a:pt x="595" y="164"/>
                        <a:pt x="613" y="155"/>
                        <a:pt x="630" y="146"/>
                      </a:cubicBezTo>
                      <a:cubicBezTo>
                        <a:pt x="647" y="138"/>
                        <a:pt x="664" y="129"/>
                        <a:pt x="681" y="121"/>
                      </a:cubicBezTo>
                      <a:cubicBezTo>
                        <a:pt x="697" y="113"/>
                        <a:pt x="713" y="106"/>
                        <a:pt x="729" y="98"/>
                      </a:cubicBezTo>
                      <a:lnTo>
                        <a:pt x="777" y="77"/>
                      </a:lnTo>
                      <a:cubicBezTo>
                        <a:pt x="792" y="71"/>
                        <a:pt x="806" y="66"/>
                        <a:pt x="821" y="60"/>
                      </a:cubicBezTo>
                      <a:cubicBezTo>
                        <a:pt x="836" y="55"/>
                        <a:pt x="850" y="49"/>
                        <a:pt x="865" y="44"/>
                      </a:cubicBezTo>
                      <a:cubicBezTo>
                        <a:pt x="879" y="40"/>
                        <a:pt x="893" y="35"/>
                        <a:pt x="907" y="31"/>
                      </a:cubicBezTo>
                      <a:cubicBezTo>
                        <a:pt x="919" y="27"/>
                        <a:pt x="932" y="24"/>
                        <a:pt x="944" y="20"/>
                      </a:cubicBezTo>
                      <a:cubicBezTo>
                        <a:pt x="956" y="17"/>
                        <a:pt x="968" y="15"/>
                        <a:pt x="980" y="12"/>
                      </a:cubicBezTo>
                      <a:lnTo>
                        <a:pt x="1013" y="6"/>
                      </a:lnTo>
                      <a:cubicBezTo>
                        <a:pt x="1022" y="5"/>
                        <a:pt x="1032" y="3"/>
                        <a:pt x="1041" y="2"/>
                      </a:cubicBezTo>
                      <a:cubicBezTo>
                        <a:pt x="1049" y="1"/>
                        <a:pt x="1058" y="1"/>
                        <a:pt x="1066" y="0"/>
                      </a:cubicBezTo>
                      <a:lnTo>
                        <a:pt x="1089" y="0"/>
                      </a:lnTo>
                      <a:lnTo>
                        <a:pt x="1107" y="3"/>
                      </a:lnTo>
                      <a:cubicBezTo>
                        <a:pt x="1111" y="4"/>
                        <a:pt x="1116" y="6"/>
                        <a:pt x="1120" y="7"/>
                      </a:cubicBezTo>
                      <a:cubicBezTo>
                        <a:pt x="1123" y="10"/>
                        <a:pt x="1126" y="12"/>
                        <a:pt x="1129" y="15"/>
                      </a:cubicBezTo>
                      <a:cubicBezTo>
                        <a:pt x="1135" y="27"/>
                        <a:pt x="1142" y="39"/>
                        <a:pt x="1148" y="51"/>
                      </a:cubicBezTo>
                      <a:cubicBezTo>
                        <a:pt x="1151" y="66"/>
                        <a:pt x="1153" y="81"/>
                        <a:pt x="1156" y="96"/>
                      </a:cubicBezTo>
                      <a:cubicBezTo>
                        <a:pt x="1155" y="114"/>
                        <a:pt x="1154" y="131"/>
                        <a:pt x="1153" y="149"/>
                      </a:cubicBezTo>
                      <a:cubicBezTo>
                        <a:pt x="1148" y="168"/>
                        <a:pt x="1144" y="186"/>
                        <a:pt x="1139" y="205"/>
                      </a:cubicBezTo>
                      <a:cubicBezTo>
                        <a:pt x="1132" y="225"/>
                        <a:pt x="1124" y="245"/>
                        <a:pt x="1117" y="265"/>
                      </a:cubicBezTo>
                      <a:cubicBezTo>
                        <a:pt x="1108" y="285"/>
                        <a:pt x="1098" y="305"/>
                        <a:pt x="1089" y="325"/>
                      </a:cubicBezTo>
                      <a:cubicBezTo>
                        <a:pt x="1077" y="344"/>
                        <a:pt x="1066" y="362"/>
                        <a:pt x="1054" y="381"/>
                      </a:cubicBezTo>
                      <a:cubicBezTo>
                        <a:pt x="1041" y="399"/>
                        <a:pt x="1029" y="416"/>
                        <a:pt x="1016" y="434"/>
                      </a:cubicBezTo>
                      <a:cubicBezTo>
                        <a:pt x="1008" y="536"/>
                        <a:pt x="1001" y="637"/>
                        <a:pt x="993" y="739"/>
                      </a:cubicBezTo>
                    </a:path>
                  </a:pathLst>
                </a:custGeom>
                <a:solidFill>
                  <a:srgbClr val="000000"/>
                </a:solidFill>
                <a:ln w="9525">
                  <a:noFill/>
                  <a:round/>
                  <a:headEnd/>
                  <a:tailEnd/>
                </a:ln>
              </p:spPr>
              <p:txBody>
                <a:bodyPr/>
                <a:lstStyle/>
                <a:p>
                  <a:pPr eaLnBrk="0" hangingPunct="0"/>
                  <a:endParaRPr lang="en-GB" b="0"/>
                </a:p>
              </p:txBody>
            </p:sp>
            <p:grpSp>
              <p:nvGrpSpPr>
                <p:cNvPr id="848566" name="Group 473"/>
                <p:cNvGrpSpPr>
                  <a:grpSpLocks/>
                </p:cNvGrpSpPr>
                <p:nvPr/>
              </p:nvGrpSpPr>
              <p:grpSpPr bwMode="auto">
                <a:xfrm>
                  <a:off x="4342689" y="2675136"/>
                  <a:ext cx="448550" cy="347687"/>
                  <a:chOff x="3754520" y="3079949"/>
                  <a:chExt cx="448550" cy="347687"/>
                </a:xfrm>
              </p:grpSpPr>
              <p:sp>
                <p:nvSpPr>
                  <p:cNvPr id="848567" name="Freeform 13"/>
                  <p:cNvSpPr>
                    <a:spLocks/>
                  </p:cNvSpPr>
                  <p:nvPr/>
                </p:nvSpPr>
                <p:spPr bwMode="auto">
                  <a:xfrm rot="-275849">
                    <a:off x="4022587" y="3287551"/>
                    <a:ext cx="130902" cy="140085"/>
                  </a:xfrm>
                  <a:custGeom>
                    <a:avLst/>
                    <a:gdLst>
                      <a:gd name="T0" fmla="*/ 2147483647 w 306"/>
                      <a:gd name="T1" fmla="*/ 2147483647 h 316"/>
                      <a:gd name="T2" fmla="*/ 2147483647 w 306"/>
                      <a:gd name="T3" fmla="*/ 2147483647 h 316"/>
                      <a:gd name="T4" fmla="*/ 0 w 306"/>
                      <a:gd name="T5" fmla="*/ 2147483647 h 316"/>
                      <a:gd name="T6" fmla="*/ 2147483647 w 306"/>
                      <a:gd name="T7" fmla="*/ 2147483647 h 316"/>
                      <a:gd name="T8" fmla="*/ 2147483647 w 306"/>
                      <a:gd name="T9" fmla="*/ 2147483647 h 316"/>
                      <a:gd name="T10" fmla="*/ 2147483647 w 306"/>
                      <a:gd name="T11" fmla="*/ 2147483647 h 316"/>
                      <a:gd name="T12" fmla="*/ 2147483647 w 306"/>
                      <a:gd name="T13" fmla="*/ 2147483647 h 316"/>
                      <a:gd name="T14" fmla="*/ 2147483647 w 306"/>
                      <a:gd name="T15" fmla="*/ 2147483647 h 316"/>
                      <a:gd name="T16" fmla="*/ 2147483647 w 306"/>
                      <a:gd name="T17" fmla="*/ 2147483647 h 316"/>
                      <a:gd name="T18" fmla="*/ 2147483647 w 306"/>
                      <a:gd name="T19" fmla="*/ 2147483647 h 316"/>
                      <a:gd name="T20" fmla="*/ 2147483647 w 306"/>
                      <a:gd name="T21" fmla="*/ 2147483647 h 316"/>
                      <a:gd name="T22" fmla="*/ 2147483647 w 306"/>
                      <a:gd name="T23" fmla="*/ 2147483647 h 316"/>
                      <a:gd name="T24" fmla="*/ 2147483647 w 306"/>
                      <a:gd name="T25" fmla="*/ 2147483647 h 316"/>
                      <a:gd name="T26" fmla="*/ 2147483647 w 306"/>
                      <a:gd name="T27" fmla="*/ 2147483647 h 316"/>
                      <a:gd name="T28" fmla="*/ 2147483647 w 306"/>
                      <a:gd name="T29" fmla="*/ 2147483647 h 316"/>
                      <a:gd name="T30" fmla="*/ 2147483647 w 306"/>
                      <a:gd name="T31" fmla="*/ 2147483647 h 316"/>
                      <a:gd name="T32" fmla="*/ 2147483647 w 306"/>
                      <a:gd name="T33" fmla="*/ 2147483647 h 316"/>
                      <a:gd name="T34" fmla="*/ 2147483647 w 306"/>
                      <a:gd name="T35" fmla="*/ 2147483647 h 316"/>
                      <a:gd name="T36" fmla="*/ 2147483647 w 306"/>
                      <a:gd name="T37" fmla="*/ 0 h 316"/>
                      <a:gd name="T38" fmla="*/ 2147483647 w 306"/>
                      <a:gd name="T39" fmla="*/ 2147483647 h 316"/>
                      <a:gd name="T40" fmla="*/ 2147483647 w 306"/>
                      <a:gd name="T41" fmla="*/ 2147483647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6"/>
                      <a:gd name="T65" fmla="*/ 306 w 306"/>
                      <a:gd name="T66" fmla="*/ 316 h 3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w="9525">
                    <a:noFill/>
                    <a:round/>
                    <a:headEnd/>
                    <a:tailEnd/>
                  </a:ln>
                </p:spPr>
                <p:txBody>
                  <a:bodyPr/>
                  <a:lstStyle/>
                  <a:p>
                    <a:pPr eaLnBrk="0" hangingPunct="0"/>
                    <a:endParaRPr lang="en-GB" b="0"/>
                  </a:p>
                </p:txBody>
              </p:sp>
              <p:sp>
                <p:nvSpPr>
                  <p:cNvPr id="848568" name="Freeform 14"/>
                  <p:cNvSpPr>
                    <a:spLocks/>
                  </p:cNvSpPr>
                  <p:nvPr/>
                </p:nvSpPr>
                <p:spPr bwMode="auto">
                  <a:xfrm rot="-275849">
                    <a:off x="3822152" y="3186703"/>
                    <a:ext cx="366183" cy="214560"/>
                  </a:xfrm>
                  <a:custGeom>
                    <a:avLst/>
                    <a:gdLst>
                      <a:gd name="T0" fmla="*/ 2147483647 w 855"/>
                      <a:gd name="T1" fmla="*/ 2147483647 h 485"/>
                      <a:gd name="T2" fmla="*/ 2147483647 w 855"/>
                      <a:gd name="T3" fmla="*/ 2147483647 h 485"/>
                      <a:gd name="T4" fmla="*/ 2147483647 w 855"/>
                      <a:gd name="T5" fmla="*/ 2147483647 h 485"/>
                      <a:gd name="T6" fmla="*/ 2147483647 w 855"/>
                      <a:gd name="T7" fmla="*/ 2147483647 h 485"/>
                      <a:gd name="T8" fmla="*/ 2147483647 w 855"/>
                      <a:gd name="T9" fmla="*/ 2147483647 h 485"/>
                      <a:gd name="T10" fmla="*/ 2147483647 w 855"/>
                      <a:gd name="T11" fmla="*/ 2147483647 h 485"/>
                      <a:gd name="T12" fmla="*/ 2147483647 w 855"/>
                      <a:gd name="T13" fmla="*/ 2147483647 h 485"/>
                      <a:gd name="T14" fmla="*/ 2147483647 w 855"/>
                      <a:gd name="T15" fmla="*/ 2147483647 h 485"/>
                      <a:gd name="T16" fmla="*/ 2147483647 w 855"/>
                      <a:gd name="T17" fmla="*/ 2147483647 h 485"/>
                      <a:gd name="T18" fmla="*/ 2147483647 w 855"/>
                      <a:gd name="T19" fmla="*/ 2147483647 h 485"/>
                      <a:gd name="T20" fmla="*/ 2147483647 w 855"/>
                      <a:gd name="T21" fmla="*/ 2147483647 h 485"/>
                      <a:gd name="T22" fmla="*/ 2147483647 w 855"/>
                      <a:gd name="T23" fmla="*/ 2147483647 h 485"/>
                      <a:gd name="T24" fmla="*/ 2147483647 w 855"/>
                      <a:gd name="T25" fmla="*/ 2147483647 h 485"/>
                      <a:gd name="T26" fmla="*/ 2147483647 w 855"/>
                      <a:gd name="T27" fmla="*/ 2147483647 h 485"/>
                      <a:gd name="T28" fmla="*/ 2147483647 w 855"/>
                      <a:gd name="T29" fmla="*/ 2147483647 h 485"/>
                      <a:gd name="T30" fmla="*/ 2147483647 w 855"/>
                      <a:gd name="T31" fmla="*/ 2147483647 h 485"/>
                      <a:gd name="T32" fmla="*/ 2147483647 w 855"/>
                      <a:gd name="T33" fmla="*/ 2147483647 h 485"/>
                      <a:gd name="T34" fmla="*/ 2147483647 w 855"/>
                      <a:gd name="T35" fmla="*/ 2147483647 h 485"/>
                      <a:gd name="T36" fmla="*/ 2147483647 w 855"/>
                      <a:gd name="T37" fmla="*/ 2147483647 h 485"/>
                      <a:gd name="T38" fmla="*/ 2147483647 w 855"/>
                      <a:gd name="T39" fmla="*/ 2147483647 h 485"/>
                      <a:gd name="T40" fmla="*/ 2147483647 w 855"/>
                      <a:gd name="T41" fmla="*/ 2147483647 h 485"/>
                      <a:gd name="T42" fmla="*/ 2147483647 w 855"/>
                      <a:gd name="T43" fmla="*/ 2147483647 h 485"/>
                      <a:gd name="T44" fmla="*/ 2147483647 w 855"/>
                      <a:gd name="T45" fmla="*/ 2147483647 h 485"/>
                      <a:gd name="T46" fmla="*/ 2147483647 w 855"/>
                      <a:gd name="T47" fmla="*/ 2147483647 h 485"/>
                      <a:gd name="T48" fmla="*/ 2147483647 w 855"/>
                      <a:gd name="T49" fmla="*/ 2147483647 h 485"/>
                      <a:gd name="T50" fmla="*/ 2147483647 w 855"/>
                      <a:gd name="T51" fmla="*/ 2147483647 h 485"/>
                      <a:gd name="T52" fmla="*/ 2147483647 w 855"/>
                      <a:gd name="T53" fmla="*/ 2147483647 h 485"/>
                      <a:gd name="T54" fmla="*/ 2147483647 w 855"/>
                      <a:gd name="T55" fmla="*/ 2147483647 h 485"/>
                      <a:gd name="T56" fmla="*/ 2147483647 w 855"/>
                      <a:gd name="T57" fmla="*/ 2147483647 h 485"/>
                      <a:gd name="T58" fmla="*/ 2147483647 w 855"/>
                      <a:gd name="T59" fmla="*/ 2147483647 h 485"/>
                      <a:gd name="T60" fmla="*/ 2147483647 w 855"/>
                      <a:gd name="T61" fmla="*/ 2147483647 h 485"/>
                      <a:gd name="T62" fmla="*/ 2147483647 w 855"/>
                      <a:gd name="T63" fmla="*/ 2147483647 h 485"/>
                      <a:gd name="T64" fmla="*/ 2147483647 w 855"/>
                      <a:gd name="T65" fmla="*/ 2147483647 h 485"/>
                      <a:gd name="T66" fmla="*/ 2147483647 w 855"/>
                      <a:gd name="T67" fmla="*/ 2147483647 h 485"/>
                      <a:gd name="T68" fmla="*/ 2147483647 w 855"/>
                      <a:gd name="T69" fmla="*/ 2147483647 h 485"/>
                      <a:gd name="T70" fmla="*/ 2147483647 w 855"/>
                      <a:gd name="T71" fmla="*/ 2147483647 h 485"/>
                      <a:gd name="T72" fmla="*/ 2147483647 w 855"/>
                      <a:gd name="T73" fmla="*/ 2147483647 h 485"/>
                      <a:gd name="T74" fmla="*/ 2147483647 w 855"/>
                      <a:gd name="T75" fmla="*/ 2147483647 h 485"/>
                      <a:gd name="T76" fmla="*/ 2147483647 w 855"/>
                      <a:gd name="T77" fmla="*/ 2147483647 h 485"/>
                      <a:gd name="T78" fmla="*/ 2147483647 w 855"/>
                      <a:gd name="T79" fmla="*/ 2147483647 h 485"/>
                      <a:gd name="T80" fmla="*/ 2147483647 w 855"/>
                      <a:gd name="T81" fmla="*/ 2147483647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5"/>
                      <a:gd name="T124" fmla="*/ 0 h 485"/>
                      <a:gd name="T125" fmla="*/ 855 w 855"/>
                      <a:gd name="T126" fmla="*/ 485 h 4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w="9525">
                    <a:noFill/>
                    <a:round/>
                    <a:headEnd/>
                    <a:tailEnd/>
                  </a:ln>
                </p:spPr>
                <p:txBody>
                  <a:bodyPr/>
                  <a:lstStyle/>
                  <a:p>
                    <a:pPr eaLnBrk="0" hangingPunct="0"/>
                    <a:endParaRPr lang="en-GB" b="0"/>
                  </a:p>
                </p:txBody>
              </p:sp>
              <p:sp>
                <p:nvSpPr>
                  <p:cNvPr id="848569" name="Freeform 15"/>
                  <p:cNvSpPr>
                    <a:spLocks/>
                  </p:cNvSpPr>
                  <p:nvPr/>
                </p:nvSpPr>
                <p:spPr bwMode="auto">
                  <a:xfrm rot="-275849">
                    <a:off x="3754520" y="3220250"/>
                    <a:ext cx="174536" cy="180869"/>
                  </a:xfrm>
                  <a:custGeom>
                    <a:avLst/>
                    <a:gdLst>
                      <a:gd name="T0" fmla="*/ 2147483647 w 408"/>
                      <a:gd name="T1" fmla="*/ 0 h 409"/>
                      <a:gd name="T2" fmla="*/ 2147483647 w 408"/>
                      <a:gd name="T3" fmla="*/ 2147483647 h 409"/>
                      <a:gd name="T4" fmla="*/ 2147483647 w 408"/>
                      <a:gd name="T5" fmla="*/ 2147483647 h 409"/>
                      <a:gd name="T6" fmla="*/ 2147483647 w 408"/>
                      <a:gd name="T7" fmla="*/ 2147483647 h 409"/>
                      <a:gd name="T8" fmla="*/ 2147483647 w 408"/>
                      <a:gd name="T9" fmla="*/ 2147483647 h 409"/>
                      <a:gd name="T10" fmla="*/ 2147483647 w 408"/>
                      <a:gd name="T11" fmla="*/ 2147483647 h 409"/>
                      <a:gd name="T12" fmla="*/ 2147483647 w 408"/>
                      <a:gd name="T13" fmla="*/ 2147483647 h 409"/>
                      <a:gd name="T14" fmla="*/ 2147483647 w 408"/>
                      <a:gd name="T15" fmla="*/ 2147483647 h 409"/>
                      <a:gd name="T16" fmla="*/ 2147483647 w 408"/>
                      <a:gd name="T17" fmla="*/ 2147483647 h 409"/>
                      <a:gd name="T18" fmla="*/ 2147483647 w 408"/>
                      <a:gd name="T19" fmla="*/ 2147483647 h 409"/>
                      <a:gd name="T20" fmla="*/ 2147483647 w 408"/>
                      <a:gd name="T21" fmla="*/ 2147483647 h 409"/>
                      <a:gd name="T22" fmla="*/ 2147483647 w 408"/>
                      <a:gd name="T23" fmla="*/ 2147483647 h 409"/>
                      <a:gd name="T24" fmla="*/ 2147483647 w 408"/>
                      <a:gd name="T25" fmla="*/ 2147483647 h 409"/>
                      <a:gd name="T26" fmla="*/ 2147483647 w 408"/>
                      <a:gd name="T27" fmla="*/ 2147483647 h 409"/>
                      <a:gd name="T28" fmla="*/ 2147483647 w 408"/>
                      <a:gd name="T29" fmla="*/ 2147483647 h 409"/>
                      <a:gd name="T30" fmla="*/ 0 w 408"/>
                      <a:gd name="T31" fmla="*/ 2147483647 h 409"/>
                      <a:gd name="T32" fmla="*/ 0 w 408"/>
                      <a:gd name="T33" fmla="*/ 2147483647 h 409"/>
                      <a:gd name="T34" fmla="*/ 2147483647 w 408"/>
                      <a:gd name="T35" fmla="*/ 2147483647 h 409"/>
                      <a:gd name="T36" fmla="*/ 2147483647 w 408"/>
                      <a:gd name="T37" fmla="*/ 2147483647 h 409"/>
                      <a:gd name="T38" fmla="*/ 2147483647 w 408"/>
                      <a:gd name="T39" fmla="*/ 2147483647 h 409"/>
                      <a:gd name="T40" fmla="*/ 2147483647 w 408"/>
                      <a:gd name="T41" fmla="*/ 2147483647 h 409"/>
                      <a:gd name="T42" fmla="*/ 2147483647 w 408"/>
                      <a:gd name="T43" fmla="*/ 2147483647 h 409"/>
                      <a:gd name="T44" fmla="*/ 2147483647 w 408"/>
                      <a:gd name="T45" fmla="*/ 2147483647 h 409"/>
                      <a:gd name="T46" fmla="*/ 2147483647 w 408"/>
                      <a:gd name="T47" fmla="*/ 2147483647 h 409"/>
                      <a:gd name="T48" fmla="*/ 2147483647 w 408"/>
                      <a:gd name="T49" fmla="*/ 2147483647 h 409"/>
                      <a:gd name="T50" fmla="*/ 2147483647 w 408"/>
                      <a:gd name="T51" fmla="*/ 2147483647 h 409"/>
                      <a:gd name="T52" fmla="*/ 2147483647 w 408"/>
                      <a:gd name="T53" fmla="*/ 2147483647 h 409"/>
                      <a:gd name="T54" fmla="*/ 2147483647 w 408"/>
                      <a:gd name="T55" fmla="*/ 2147483647 h 409"/>
                      <a:gd name="T56" fmla="*/ 2147483647 w 408"/>
                      <a:gd name="T57" fmla="*/ 2147483647 h 409"/>
                      <a:gd name="T58" fmla="*/ 2147483647 w 408"/>
                      <a:gd name="T59" fmla="*/ 2147483647 h 409"/>
                      <a:gd name="T60" fmla="*/ 2147483647 w 408"/>
                      <a:gd name="T61" fmla="*/ 2147483647 h 409"/>
                      <a:gd name="T62" fmla="*/ 2147483647 w 408"/>
                      <a:gd name="T63" fmla="*/ 2147483647 h 409"/>
                      <a:gd name="T64" fmla="*/ 2147483647 w 408"/>
                      <a:gd name="T65" fmla="*/ 2147483647 h 409"/>
                      <a:gd name="T66" fmla="*/ 2147483647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09"/>
                      <a:gd name="T104" fmla="*/ 408 w 408"/>
                      <a:gd name="T105" fmla="*/ 409 h 4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w="9525">
                    <a:noFill/>
                    <a:round/>
                    <a:headEnd/>
                    <a:tailEnd/>
                  </a:ln>
                </p:spPr>
                <p:txBody>
                  <a:bodyPr/>
                  <a:lstStyle/>
                  <a:p>
                    <a:pPr eaLnBrk="0" hangingPunct="0"/>
                    <a:endParaRPr lang="en-GB" b="0"/>
                  </a:p>
                </p:txBody>
              </p:sp>
              <p:sp>
                <p:nvSpPr>
                  <p:cNvPr id="848570" name="Freeform 16"/>
                  <p:cNvSpPr>
                    <a:spLocks/>
                  </p:cNvSpPr>
                  <p:nvPr/>
                </p:nvSpPr>
                <p:spPr bwMode="auto">
                  <a:xfrm rot="-275849">
                    <a:off x="3925180" y="3231091"/>
                    <a:ext cx="25667" cy="118806"/>
                  </a:xfrm>
                  <a:custGeom>
                    <a:avLst/>
                    <a:gdLst>
                      <a:gd name="T0" fmla="*/ 2147483647 w 59"/>
                      <a:gd name="T1" fmla="*/ 2147483647 h 267"/>
                      <a:gd name="T2" fmla="*/ 2147483647 w 59"/>
                      <a:gd name="T3" fmla="*/ 2147483647 h 267"/>
                      <a:gd name="T4" fmla="*/ 2147483647 w 59"/>
                      <a:gd name="T5" fmla="*/ 2147483647 h 267"/>
                      <a:gd name="T6" fmla="*/ 2147483647 w 59"/>
                      <a:gd name="T7" fmla="*/ 2147483647 h 267"/>
                      <a:gd name="T8" fmla="*/ 2147483647 w 59"/>
                      <a:gd name="T9" fmla="*/ 2147483647 h 267"/>
                      <a:gd name="T10" fmla="*/ 2147483647 w 59"/>
                      <a:gd name="T11" fmla="*/ 2147483647 h 267"/>
                      <a:gd name="T12" fmla="*/ 2147483647 w 59"/>
                      <a:gd name="T13" fmla="*/ 2147483647 h 267"/>
                      <a:gd name="T14" fmla="*/ 2147483647 w 59"/>
                      <a:gd name="T15" fmla="*/ 2147483647 h 267"/>
                      <a:gd name="T16" fmla="*/ 0 w 59"/>
                      <a:gd name="T17" fmla="*/ 2147483647 h 267"/>
                      <a:gd name="T18" fmla="*/ 2147483647 w 59"/>
                      <a:gd name="T19" fmla="*/ 0 h 267"/>
                      <a:gd name="T20" fmla="*/ 2147483647 w 59"/>
                      <a:gd name="T21" fmla="*/ 2147483647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267"/>
                      <a:gd name="T35" fmla="*/ 59 w 59"/>
                      <a:gd name="T36" fmla="*/ 267 h 2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w="9525">
                    <a:noFill/>
                    <a:round/>
                    <a:headEnd/>
                    <a:tailEnd/>
                  </a:ln>
                </p:spPr>
                <p:txBody>
                  <a:bodyPr/>
                  <a:lstStyle/>
                  <a:p>
                    <a:pPr eaLnBrk="0" hangingPunct="0"/>
                    <a:endParaRPr lang="en-GB" b="0"/>
                  </a:p>
                </p:txBody>
              </p:sp>
              <p:sp>
                <p:nvSpPr>
                  <p:cNvPr id="848571" name="Freeform 17"/>
                  <p:cNvSpPr>
                    <a:spLocks/>
                  </p:cNvSpPr>
                  <p:nvPr/>
                </p:nvSpPr>
                <p:spPr bwMode="auto">
                  <a:xfrm rot="-275849">
                    <a:off x="4013101" y="3274802"/>
                    <a:ext cx="19678" cy="19505"/>
                  </a:xfrm>
                  <a:custGeom>
                    <a:avLst/>
                    <a:gdLst>
                      <a:gd name="T0" fmla="*/ 2147483647 w 46"/>
                      <a:gd name="T1" fmla="*/ 2147483647 h 45"/>
                      <a:gd name="T2" fmla="*/ 2147483647 w 46"/>
                      <a:gd name="T3" fmla="*/ 2147483647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2147483647 h 45"/>
                      <a:gd name="T16" fmla="*/ 2147483647 w 46"/>
                      <a:gd name="T17" fmla="*/ 2147483647 h 45"/>
                      <a:gd name="T18" fmla="*/ 0 w 46"/>
                      <a:gd name="T19" fmla="*/ 2147483647 h 45"/>
                      <a:gd name="T20" fmla="*/ 2147483647 w 46"/>
                      <a:gd name="T21" fmla="*/ 0 h 45"/>
                      <a:gd name="T22" fmla="*/ 2147483647 w 46"/>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45"/>
                      <a:gd name="T38" fmla="*/ 46 w 46"/>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w="9525">
                    <a:noFill/>
                    <a:round/>
                    <a:headEnd/>
                    <a:tailEnd/>
                  </a:ln>
                </p:spPr>
                <p:txBody>
                  <a:bodyPr/>
                  <a:lstStyle/>
                  <a:p>
                    <a:pPr eaLnBrk="0" hangingPunct="0"/>
                    <a:endParaRPr lang="en-GB" b="0"/>
                  </a:p>
                </p:txBody>
              </p:sp>
              <p:sp>
                <p:nvSpPr>
                  <p:cNvPr id="848572" name="Freeform 18"/>
                  <p:cNvSpPr>
                    <a:spLocks/>
                  </p:cNvSpPr>
                  <p:nvPr/>
                </p:nvSpPr>
                <p:spPr bwMode="auto">
                  <a:xfrm rot="-275849">
                    <a:off x="3947936" y="3177177"/>
                    <a:ext cx="149724" cy="147178"/>
                  </a:xfrm>
                  <a:custGeom>
                    <a:avLst/>
                    <a:gdLst>
                      <a:gd name="T0" fmla="*/ 2147483647 w 349"/>
                      <a:gd name="T1" fmla="*/ 2147483647 h 332"/>
                      <a:gd name="T2" fmla="*/ 2147483647 w 349"/>
                      <a:gd name="T3" fmla="*/ 2147483647 h 332"/>
                      <a:gd name="T4" fmla="*/ 2147483647 w 349"/>
                      <a:gd name="T5" fmla="*/ 2147483647 h 332"/>
                      <a:gd name="T6" fmla="*/ 2147483647 w 349"/>
                      <a:gd name="T7" fmla="*/ 2147483647 h 332"/>
                      <a:gd name="T8" fmla="*/ 2147483647 w 349"/>
                      <a:gd name="T9" fmla="*/ 2147483647 h 332"/>
                      <a:gd name="T10" fmla="*/ 2147483647 w 349"/>
                      <a:gd name="T11" fmla="*/ 2147483647 h 332"/>
                      <a:gd name="T12" fmla="*/ 2147483647 w 349"/>
                      <a:gd name="T13" fmla="*/ 2147483647 h 332"/>
                      <a:gd name="T14" fmla="*/ 2147483647 w 349"/>
                      <a:gd name="T15" fmla="*/ 2147483647 h 332"/>
                      <a:gd name="T16" fmla="*/ 2147483647 w 349"/>
                      <a:gd name="T17" fmla="*/ 2147483647 h 332"/>
                      <a:gd name="T18" fmla="*/ 0 w 349"/>
                      <a:gd name="T19" fmla="*/ 2147483647 h 332"/>
                      <a:gd name="T20" fmla="*/ 2147483647 w 349"/>
                      <a:gd name="T21" fmla="*/ 0 h 332"/>
                      <a:gd name="T22" fmla="*/ 2147483647 w 349"/>
                      <a:gd name="T23" fmla="*/ 2147483647 h 332"/>
                      <a:gd name="T24" fmla="*/ 2147483647 w 349"/>
                      <a:gd name="T25" fmla="*/ 2147483647 h 332"/>
                      <a:gd name="T26" fmla="*/ 2147483647 w 349"/>
                      <a:gd name="T27" fmla="*/ 2147483647 h 332"/>
                      <a:gd name="T28" fmla="*/ 2147483647 w 349"/>
                      <a:gd name="T29" fmla="*/ 2147483647 h 332"/>
                      <a:gd name="T30" fmla="*/ 2147483647 w 349"/>
                      <a:gd name="T31" fmla="*/ 2147483647 h 332"/>
                      <a:gd name="T32" fmla="*/ 2147483647 w 349"/>
                      <a:gd name="T33" fmla="*/ 2147483647 h 332"/>
                      <a:gd name="T34" fmla="*/ 2147483647 w 349"/>
                      <a:gd name="T35" fmla="*/ 2147483647 h 332"/>
                      <a:gd name="T36" fmla="*/ 2147483647 w 349"/>
                      <a:gd name="T37" fmla="*/ 2147483647 h 332"/>
                      <a:gd name="T38" fmla="*/ 2147483647 w 349"/>
                      <a:gd name="T39" fmla="*/ 2147483647 h 332"/>
                      <a:gd name="T40" fmla="*/ 2147483647 w 349"/>
                      <a:gd name="T41" fmla="*/ 2147483647 h 332"/>
                      <a:gd name="T42" fmla="*/ 2147483647 w 349"/>
                      <a:gd name="T43" fmla="*/ 2147483647 h 332"/>
                      <a:gd name="T44" fmla="*/ 2147483647 w 349"/>
                      <a:gd name="T45" fmla="*/ 2147483647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9"/>
                      <a:gd name="T70" fmla="*/ 0 h 332"/>
                      <a:gd name="T71" fmla="*/ 349 w 349"/>
                      <a:gd name="T72" fmla="*/ 332 h 3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w="9525">
                    <a:noFill/>
                    <a:round/>
                    <a:headEnd/>
                    <a:tailEnd/>
                  </a:ln>
                </p:spPr>
                <p:txBody>
                  <a:bodyPr/>
                  <a:lstStyle/>
                  <a:p>
                    <a:pPr eaLnBrk="0" hangingPunct="0"/>
                    <a:endParaRPr lang="en-GB" b="0"/>
                  </a:p>
                </p:txBody>
              </p:sp>
              <p:sp>
                <p:nvSpPr>
                  <p:cNvPr id="848573" name="Freeform 19"/>
                  <p:cNvSpPr>
                    <a:spLocks/>
                  </p:cNvSpPr>
                  <p:nvPr/>
                </p:nvSpPr>
                <p:spPr bwMode="auto">
                  <a:xfrm rot="-275849">
                    <a:off x="3977200" y="3084581"/>
                    <a:ext cx="225870" cy="139198"/>
                  </a:xfrm>
                  <a:custGeom>
                    <a:avLst/>
                    <a:gdLst>
                      <a:gd name="T0" fmla="*/ 2147483647 w 529"/>
                      <a:gd name="T1" fmla="*/ 2147483647 h 315"/>
                      <a:gd name="T2" fmla="*/ 2147483647 w 529"/>
                      <a:gd name="T3" fmla="*/ 2147483647 h 315"/>
                      <a:gd name="T4" fmla="*/ 2147483647 w 529"/>
                      <a:gd name="T5" fmla="*/ 2147483647 h 315"/>
                      <a:gd name="T6" fmla="*/ 2147483647 w 529"/>
                      <a:gd name="T7" fmla="*/ 2147483647 h 315"/>
                      <a:gd name="T8" fmla="*/ 2147483647 w 529"/>
                      <a:gd name="T9" fmla="*/ 2147483647 h 315"/>
                      <a:gd name="T10" fmla="*/ 2147483647 w 529"/>
                      <a:gd name="T11" fmla="*/ 2147483647 h 315"/>
                      <a:gd name="T12" fmla="*/ 2147483647 w 529"/>
                      <a:gd name="T13" fmla="*/ 2147483647 h 315"/>
                      <a:gd name="T14" fmla="*/ 2147483647 w 529"/>
                      <a:gd name="T15" fmla="*/ 2147483647 h 315"/>
                      <a:gd name="T16" fmla="*/ 2147483647 w 529"/>
                      <a:gd name="T17" fmla="*/ 2147483647 h 315"/>
                      <a:gd name="T18" fmla="*/ 2147483647 w 529"/>
                      <a:gd name="T19" fmla="*/ 2147483647 h 315"/>
                      <a:gd name="T20" fmla="*/ 2147483647 w 529"/>
                      <a:gd name="T21" fmla="*/ 2147483647 h 315"/>
                      <a:gd name="T22" fmla="*/ 2147483647 w 529"/>
                      <a:gd name="T23" fmla="*/ 2147483647 h 315"/>
                      <a:gd name="T24" fmla="*/ 2147483647 w 529"/>
                      <a:gd name="T25" fmla="*/ 2147483647 h 315"/>
                      <a:gd name="T26" fmla="*/ 2147483647 w 529"/>
                      <a:gd name="T27" fmla="*/ 2147483647 h 315"/>
                      <a:gd name="T28" fmla="*/ 2147483647 w 529"/>
                      <a:gd name="T29" fmla="*/ 2147483647 h 315"/>
                      <a:gd name="T30" fmla="*/ 2147483647 w 529"/>
                      <a:gd name="T31" fmla="*/ 2147483647 h 315"/>
                      <a:gd name="T32" fmla="*/ 2147483647 w 529"/>
                      <a:gd name="T33" fmla="*/ 2147483647 h 315"/>
                      <a:gd name="T34" fmla="*/ 2147483647 w 529"/>
                      <a:gd name="T35" fmla="*/ 2147483647 h 315"/>
                      <a:gd name="T36" fmla="*/ 2147483647 w 529"/>
                      <a:gd name="T37" fmla="*/ 2147483647 h 315"/>
                      <a:gd name="T38" fmla="*/ 2147483647 w 529"/>
                      <a:gd name="T39" fmla="*/ 2147483647 h 315"/>
                      <a:gd name="T40" fmla="*/ 2147483647 w 529"/>
                      <a:gd name="T41" fmla="*/ 2147483647 h 315"/>
                      <a:gd name="T42" fmla="*/ 2147483647 w 529"/>
                      <a:gd name="T43" fmla="*/ 0 h 315"/>
                      <a:gd name="T44" fmla="*/ 2147483647 w 529"/>
                      <a:gd name="T45" fmla="*/ 0 h 315"/>
                      <a:gd name="T46" fmla="*/ 2147483647 w 529"/>
                      <a:gd name="T47" fmla="*/ 2147483647 h 315"/>
                      <a:gd name="T48" fmla="*/ 2147483647 w 529"/>
                      <a:gd name="T49" fmla="*/ 2147483647 h 315"/>
                      <a:gd name="T50" fmla="*/ 2147483647 w 529"/>
                      <a:gd name="T51" fmla="*/ 2147483647 h 315"/>
                      <a:gd name="T52" fmla="*/ 2147483647 w 529"/>
                      <a:gd name="T53" fmla="*/ 2147483647 h 315"/>
                      <a:gd name="T54" fmla="*/ 2147483647 w 529"/>
                      <a:gd name="T55" fmla="*/ 2147483647 h 315"/>
                      <a:gd name="T56" fmla="*/ 2147483647 w 529"/>
                      <a:gd name="T57" fmla="*/ 2147483647 h 315"/>
                      <a:gd name="T58" fmla="*/ 2147483647 w 529"/>
                      <a:gd name="T59" fmla="*/ 2147483647 h 315"/>
                      <a:gd name="T60" fmla="*/ 2147483647 w 529"/>
                      <a:gd name="T61" fmla="*/ 2147483647 h 315"/>
                      <a:gd name="T62" fmla="*/ 2147483647 w 529"/>
                      <a:gd name="T63" fmla="*/ 2147483647 h 315"/>
                      <a:gd name="T64" fmla="*/ 2147483647 w 529"/>
                      <a:gd name="T65" fmla="*/ 2147483647 h 315"/>
                      <a:gd name="T66" fmla="*/ 2147483647 w 529"/>
                      <a:gd name="T67" fmla="*/ 2147483647 h 315"/>
                      <a:gd name="T68" fmla="*/ 2147483647 w 529"/>
                      <a:gd name="T69" fmla="*/ 2147483647 h 315"/>
                      <a:gd name="T70" fmla="*/ 2147483647 w 529"/>
                      <a:gd name="T71" fmla="*/ 2147483647 h 315"/>
                      <a:gd name="T72" fmla="*/ 2147483647 w 529"/>
                      <a:gd name="T73" fmla="*/ 2147483647 h 315"/>
                      <a:gd name="T74" fmla="*/ 2147483647 w 529"/>
                      <a:gd name="T75" fmla="*/ 2147483647 h 315"/>
                      <a:gd name="T76" fmla="*/ 2147483647 w 529"/>
                      <a:gd name="T77" fmla="*/ 2147483647 h 315"/>
                      <a:gd name="T78" fmla="*/ 2147483647 w 529"/>
                      <a:gd name="T79" fmla="*/ 2147483647 h 315"/>
                      <a:gd name="T80" fmla="*/ 2147483647 w 529"/>
                      <a:gd name="T81" fmla="*/ 2147483647 h 315"/>
                      <a:gd name="T82" fmla="*/ 2147483647 w 529"/>
                      <a:gd name="T83" fmla="*/ 2147483647 h 315"/>
                      <a:gd name="T84" fmla="*/ 2147483647 w 529"/>
                      <a:gd name="T85" fmla="*/ 2147483647 h 315"/>
                      <a:gd name="T86" fmla="*/ 2147483647 w 529"/>
                      <a:gd name="T87" fmla="*/ 2147483647 h 315"/>
                      <a:gd name="T88" fmla="*/ 2147483647 w 529"/>
                      <a:gd name="T89" fmla="*/ 2147483647 h 315"/>
                      <a:gd name="T90" fmla="*/ 2147483647 w 529"/>
                      <a:gd name="T91" fmla="*/ 2147483647 h 315"/>
                      <a:gd name="T92" fmla="*/ 2147483647 w 529"/>
                      <a:gd name="T93" fmla="*/ 2147483647 h 315"/>
                      <a:gd name="T94" fmla="*/ 2147483647 w 529"/>
                      <a:gd name="T95" fmla="*/ 2147483647 h 315"/>
                      <a:gd name="T96" fmla="*/ 0 w 529"/>
                      <a:gd name="T97" fmla="*/ 2147483647 h 315"/>
                      <a:gd name="T98" fmla="*/ 2147483647 w 529"/>
                      <a:gd name="T99" fmla="*/ 2147483647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9"/>
                      <a:gd name="T151" fmla="*/ 0 h 315"/>
                      <a:gd name="T152" fmla="*/ 529 w 529"/>
                      <a:gd name="T153" fmla="*/ 315 h 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w="9525">
                    <a:noFill/>
                    <a:round/>
                    <a:headEnd/>
                    <a:tailEnd/>
                  </a:ln>
                </p:spPr>
                <p:txBody>
                  <a:bodyPr/>
                  <a:lstStyle/>
                  <a:p>
                    <a:pPr eaLnBrk="0" hangingPunct="0"/>
                    <a:endParaRPr lang="en-GB" b="0"/>
                  </a:p>
                </p:txBody>
              </p:sp>
              <p:sp>
                <p:nvSpPr>
                  <p:cNvPr id="848574" name="Freeform 20"/>
                  <p:cNvSpPr>
                    <a:spLocks/>
                  </p:cNvSpPr>
                  <p:nvPr/>
                </p:nvSpPr>
                <p:spPr bwMode="auto">
                  <a:xfrm rot="-275849">
                    <a:off x="3910572" y="3138646"/>
                    <a:ext cx="50479" cy="46104"/>
                  </a:xfrm>
                  <a:custGeom>
                    <a:avLst/>
                    <a:gdLst>
                      <a:gd name="T0" fmla="*/ 2147483647 w 116"/>
                      <a:gd name="T1" fmla="*/ 2147483647 h 104"/>
                      <a:gd name="T2" fmla="*/ 0 w 116"/>
                      <a:gd name="T3" fmla="*/ 2147483647 h 104"/>
                      <a:gd name="T4" fmla="*/ 2147483647 w 116"/>
                      <a:gd name="T5" fmla="*/ 0 h 104"/>
                      <a:gd name="T6" fmla="*/ 2147483647 w 116"/>
                      <a:gd name="T7" fmla="*/ 2147483647 h 104"/>
                      <a:gd name="T8" fmla="*/ 2147483647 w 116"/>
                      <a:gd name="T9" fmla="*/ 2147483647 h 104"/>
                      <a:gd name="T10" fmla="*/ 0 60000 65536"/>
                      <a:gd name="T11" fmla="*/ 0 60000 65536"/>
                      <a:gd name="T12" fmla="*/ 0 60000 65536"/>
                      <a:gd name="T13" fmla="*/ 0 60000 65536"/>
                      <a:gd name="T14" fmla="*/ 0 60000 65536"/>
                      <a:gd name="T15" fmla="*/ 0 w 116"/>
                      <a:gd name="T16" fmla="*/ 0 h 104"/>
                      <a:gd name="T17" fmla="*/ 116 w 116"/>
                      <a:gd name="T18" fmla="*/ 104 h 104"/>
                    </a:gdLst>
                    <a:ahLst/>
                    <a:cxnLst>
                      <a:cxn ang="T10">
                        <a:pos x="T0" y="T1"/>
                      </a:cxn>
                      <a:cxn ang="T11">
                        <a:pos x="T2" y="T3"/>
                      </a:cxn>
                      <a:cxn ang="T12">
                        <a:pos x="T4" y="T5"/>
                      </a:cxn>
                      <a:cxn ang="T13">
                        <a:pos x="T6" y="T7"/>
                      </a:cxn>
                      <a:cxn ang="T14">
                        <a:pos x="T8" y="T9"/>
                      </a:cxn>
                    </a:cxnLst>
                    <a:rect l="T15" t="T16" r="T17" b="T18"/>
                    <a:pathLst>
                      <a:path w="116" h="104">
                        <a:moveTo>
                          <a:pt x="43" y="104"/>
                        </a:moveTo>
                        <a:lnTo>
                          <a:pt x="0" y="43"/>
                        </a:lnTo>
                        <a:lnTo>
                          <a:pt x="68" y="0"/>
                        </a:lnTo>
                        <a:lnTo>
                          <a:pt x="116" y="61"/>
                        </a:lnTo>
                        <a:lnTo>
                          <a:pt x="43" y="104"/>
                        </a:lnTo>
                        <a:close/>
                      </a:path>
                    </a:pathLst>
                  </a:custGeom>
                  <a:solidFill>
                    <a:srgbClr val="D8E0E8"/>
                  </a:solidFill>
                  <a:ln w="9525">
                    <a:noFill/>
                    <a:round/>
                    <a:headEnd/>
                    <a:tailEnd/>
                  </a:ln>
                </p:spPr>
                <p:txBody>
                  <a:bodyPr/>
                  <a:lstStyle/>
                  <a:p>
                    <a:pPr eaLnBrk="0" hangingPunct="0"/>
                    <a:endParaRPr lang="en-GB" b="0"/>
                  </a:p>
                </p:txBody>
              </p:sp>
              <p:sp>
                <p:nvSpPr>
                  <p:cNvPr id="848575" name="Freeform 21"/>
                  <p:cNvSpPr>
                    <a:spLocks/>
                  </p:cNvSpPr>
                  <p:nvPr/>
                </p:nvSpPr>
                <p:spPr bwMode="auto">
                  <a:xfrm rot="-275849">
                    <a:off x="3828877" y="3354225"/>
                    <a:ext cx="183947" cy="54083"/>
                  </a:xfrm>
                  <a:custGeom>
                    <a:avLst/>
                    <a:gdLst>
                      <a:gd name="T0" fmla="*/ 2147483647 w 430"/>
                      <a:gd name="T1" fmla="*/ 2147483647 h 124"/>
                      <a:gd name="T2" fmla="*/ 2147483647 w 430"/>
                      <a:gd name="T3" fmla="*/ 2147483647 h 124"/>
                      <a:gd name="T4" fmla="*/ 2147483647 w 430"/>
                      <a:gd name="T5" fmla="*/ 2147483647 h 124"/>
                      <a:gd name="T6" fmla="*/ 2147483647 w 430"/>
                      <a:gd name="T7" fmla="*/ 2147483647 h 124"/>
                      <a:gd name="T8" fmla="*/ 2147483647 w 430"/>
                      <a:gd name="T9" fmla="*/ 2147483647 h 124"/>
                      <a:gd name="T10" fmla="*/ 2147483647 w 430"/>
                      <a:gd name="T11" fmla="*/ 2147483647 h 124"/>
                      <a:gd name="T12" fmla="*/ 2147483647 w 430"/>
                      <a:gd name="T13" fmla="*/ 2147483647 h 124"/>
                      <a:gd name="T14" fmla="*/ 2147483647 w 430"/>
                      <a:gd name="T15" fmla="*/ 2147483647 h 124"/>
                      <a:gd name="T16" fmla="*/ 2147483647 w 430"/>
                      <a:gd name="T17" fmla="*/ 2147483647 h 124"/>
                      <a:gd name="T18" fmla="*/ 2147483647 w 430"/>
                      <a:gd name="T19" fmla="*/ 2147483647 h 124"/>
                      <a:gd name="T20" fmla="*/ 2147483647 w 430"/>
                      <a:gd name="T21" fmla="*/ 2147483647 h 124"/>
                      <a:gd name="T22" fmla="*/ 2147483647 w 430"/>
                      <a:gd name="T23" fmla="*/ 2147483647 h 124"/>
                      <a:gd name="T24" fmla="*/ 2147483647 w 430"/>
                      <a:gd name="T25" fmla="*/ 2147483647 h 124"/>
                      <a:gd name="T26" fmla="*/ 2147483647 w 430"/>
                      <a:gd name="T27" fmla="*/ 2147483647 h 124"/>
                      <a:gd name="T28" fmla="*/ 2147483647 w 430"/>
                      <a:gd name="T29" fmla="*/ 2147483647 h 124"/>
                      <a:gd name="T30" fmla="*/ 2147483647 w 430"/>
                      <a:gd name="T31" fmla="*/ 2147483647 h 124"/>
                      <a:gd name="T32" fmla="*/ 0 w 430"/>
                      <a:gd name="T33" fmla="*/ 2147483647 h 124"/>
                      <a:gd name="T34" fmla="*/ 2147483647 w 430"/>
                      <a:gd name="T35" fmla="*/ 2147483647 h 124"/>
                      <a:gd name="T36" fmla="*/ 2147483647 w 430"/>
                      <a:gd name="T37" fmla="*/ 2147483647 h 124"/>
                      <a:gd name="T38" fmla="*/ 2147483647 w 430"/>
                      <a:gd name="T39" fmla="*/ 2147483647 h 124"/>
                      <a:gd name="T40" fmla="*/ 2147483647 w 430"/>
                      <a:gd name="T41" fmla="*/ 2147483647 h 124"/>
                      <a:gd name="T42" fmla="*/ 2147483647 w 430"/>
                      <a:gd name="T43" fmla="*/ 2147483647 h 124"/>
                      <a:gd name="T44" fmla="*/ 2147483647 w 430"/>
                      <a:gd name="T45" fmla="*/ 2147483647 h 124"/>
                      <a:gd name="T46" fmla="*/ 2147483647 w 430"/>
                      <a:gd name="T47" fmla="*/ 2147483647 h 124"/>
                      <a:gd name="T48" fmla="*/ 2147483647 w 430"/>
                      <a:gd name="T49" fmla="*/ 2147483647 h 124"/>
                      <a:gd name="T50" fmla="*/ 2147483647 w 430"/>
                      <a:gd name="T51" fmla="*/ 2147483647 h 124"/>
                      <a:gd name="T52" fmla="*/ 2147483647 w 430"/>
                      <a:gd name="T53" fmla="*/ 2147483647 h 124"/>
                      <a:gd name="T54" fmla="*/ 2147483647 w 430"/>
                      <a:gd name="T55" fmla="*/ 2147483647 h 124"/>
                      <a:gd name="T56" fmla="*/ 2147483647 w 430"/>
                      <a:gd name="T57" fmla="*/ 2147483647 h 124"/>
                      <a:gd name="T58" fmla="*/ 2147483647 w 430"/>
                      <a:gd name="T59" fmla="*/ 2147483647 h 124"/>
                      <a:gd name="T60" fmla="*/ 2147483647 w 430"/>
                      <a:gd name="T61" fmla="*/ 2147483647 h 124"/>
                      <a:gd name="T62" fmla="*/ 2147483647 w 430"/>
                      <a:gd name="T63" fmla="*/ 2147483647 h 124"/>
                      <a:gd name="T64" fmla="*/ 2147483647 w 430"/>
                      <a:gd name="T65" fmla="*/ 0 h 124"/>
                      <a:gd name="T66" fmla="*/ 2147483647 w 430"/>
                      <a:gd name="T67" fmla="*/ 2147483647 h 124"/>
                      <a:gd name="T68" fmla="*/ 2147483647 w 430"/>
                      <a:gd name="T69" fmla="*/ 2147483647 h 124"/>
                      <a:gd name="T70" fmla="*/ 2147483647 w 430"/>
                      <a:gd name="T71" fmla="*/ 2147483647 h 124"/>
                      <a:gd name="T72" fmla="*/ 2147483647 w 430"/>
                      <a:gd name="T73" fmla="*/ 2147483647 h 124"/>
                      <a:gd name="T74" fmla="*/ 2147483647 w 430"/>
                      <a:gd name="T75" fmla="*/ 2147483647 h 124"/>
                      <a:gd name="T76" fmla="*/ 2147483647 w 430"/>
                      <a:gd name="T77" fmla="*/ 2147483647 h 124"/>
                      <a:gd name="T78" fmla="*/ 2147483647 w 430"/>
                      <a:gd name="T79" fmla="*/ 2147483647 h 124"/>
                      <a:gd name="T80" fmla="*/ 2147483647 w 430"/>
                      <a:gd name="T81" fmla="*/ 2147483647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0"/>
                      <a:gd name="T124" fmla="*/ 0 h 124"/>
                      <a:gd name="T125" fmla="*/ 430 w 430"/>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w="9525">
                    <a:noFill/>
                    <a:round/>
                    <a:headEnd/>
                    <a:tailEnd/>
                  </a:ln>
                </p:spPr>
                <p:txBody>
                  <a:bodyPr/>
                  <a:lstStyle/>
                  <a:p>
                    <a:pPr eaLnBrk="0" hangingPunct="0"/>
                    <a:endParaRPr lang="en-GB" b="0"/>
                  </a:p>
                </p:txBody>
              </p:sp>
              <p:sp>
                <p:nvSpPr>
                  <p:cNvPr id="848576" name="Freeform 22"/>
                  <p:cNvSpPr>
                    <a:spLocks/>
                  </p:cNvSpPr>
                  <p:nvPr/>
                </p:nvSpPr>
                <p:spPr bwMode="auto">
                  <a:xfrm rot="-275849">
                    <a:off x="4092590" y="3079949"/>
                    <a:ext cx="108657" cy="98414"/>
                  </a:xfrm>
                  <a:custGeom>
                    <a:avLst/>
                    <a:gdLst>
                      <a:gd name="T0" fmla="*/ 2147483647 w 254"/>
                      <a:gd name="T1" fmla="*/ 2147483647 h 222"/>
                      <a:gd name="T2" fmla="*/ 2147483647 w 254"/>
                      <a:gd name="T3" fmla="*/ 2147483647 h 222"/>
                      <a:gd name="T4" fmla="*/ 2147483647 w 254"/>
                      <a:gd name="T5" fmla="*/ 2147483647 h 222"/>
                      <a:gd name="T6" fmla="*/ 2147483647 w 254"/>
                      <a:gd name="T7" fmla="*/ 2147483647 h 222"/>
                      <a:gd name="T8" fmla="*/ 2147483647 w 254"/>
                      <a:gd name="T9" fmla="*/ 2147483647 h 222"/>
                      <a:gd name="T10" fmla="*/ 2147483647 w 254"/>
                      <a:gd name="T11" fmla="*/ 2147483647 h 222"/>
                      <a:gd name="T12" fmla="*/ 2147483647 w 254"/>
                      <a:gd name="T13" fmla="*/ 2147483647 h 222"/>
                      <a:gd name="T14" fmla="*/ 2147483647 w 254"/>
                      <a:gd name="T15" fmla="*/ 2147483647 h 222"/>
                      <a:gd name="T16" fmla="*/ 2147483647 w 254"/>
                      <a:gd name="T17" fmla="*/ 2147483647 h 222"/>
                      <a:gd name="T18" fmla="*/ 2147483647 w 254"/>
                      <a:gd name="T19" fmla="*/ 2147483647 h 222"/>
                      <a:gd name="T20" fmla="*/ 2147483647 w 254"/>
                      <a:gd name="T21" fmla="*/ 2147483647 h 222"/>
                      <a:gd name="T22" fmla="*/ 2147483647 w 254"/>
                      <a:gd name="T23" fmla="*/ 2147483647 h 222"/>
                      <a:gd name="T24" fmla="*/ 2147483647 w 254"/>
                      <a:gd name="T25" fmla="*/ 2147483647 h 222"/>
                      <a:gd name="T26" fmla="*/ 2147483647 w 254"/>
                      <a:gd name="T27" fmla="*/ 0 h 222"/>
                      <a:gd name="T28" fmla="*/ 2147483647 w 254"/>
                      <a:gd name="T29" fmla="*/ 0 h 222"/>
                      <a:gd name="T30" fmla="*/ 2147483647 w 254"/>
                      <a:gd name="T31" fmla="*/ 2147483647 h 222"/>
                      <a:gd name="T32" fmla="*/ 2147483647 w 254"/>
                      <a:gd name="T33" fmla="*/ 2147483647 h 222"/>
                      <a:gd name="T34" fmla="*/ 2147483647 w 254"/>
                      <a:gd name="T35" fmla="*/ 2147483647 h 222"/>
                      <a:gd name="T36" fmla="*/ 2147483647 w 254"/>
                      <a:gd name="T37" fmla="*/ 2147483647 h 222"/>
                      <a:gd name="T38" fmla="*/ 2147483647 w 254"/>
                      <a:gd name="T39" fmla="*/ 2147483647 h 222"/>
                      <a:gd name="T40" fmla="*/ 2147483647 w 254"/>
                      <a:gd name="T41" fmla="*/ 2147483647 h 222"/>
                      <a:gd name="T42" fmla="*/ 2147483647 w 254"/>
                      <a:gd name="T43" fmla="*/ 2147483647 h 222"/>
                      <a:gd name="T44" fmla="*/ 2147483647 w 254"/>
                      <a:gd name="T45" fmla="*/ 2147483647 h 222"/>
                      <a:gd name="T46" fmla="*/ 2147483647 w 254"/>
                      <a:gd name="T47" fmla="*/ 2147483647 h 222"/>
                      <a:gd name="T48" fmla="*/ 0 w 254"/>
                      <a:gd name="T49" fmla="*/ 2147483647 h 222"/>
                      <a:gd name="T50" fmla="*/ 2147483647 w 254"/>
                      <a:gd name="T51" fmla="*/ 2147483647 h 222"/>
                      <a:gd name="T52" fmla="*/ 2147483647 w 254"/>
                      <a:gd name="T53" fmla="*/ 2147483647 h 222"/>
                      <a:gd name="T54" fmla="*/ 2147483647 w 254"/>
                      <a:gd name="T55" fmla="*/ 2147483647 h 222"/>
                      <a:gd name="T56" fmla="*/ 2147483647 w 254"/>
                      <a:gd name="T57" fmla="*/ 2147483647 h 222"/>
                      <a:gd name="T58" fmla="*/ 2147483647 w 254"/>
                      <a:gd name="T59" fmla="*/ 2147483647 h 222"/>
                      <a:gd name="T60" fmla="*/ 2147483647 w 254"/>
                      <a:gd name="T61" fmla="*/ 2147483647 h 222"/>
                      <a:gd name="T62" fmla="*/ 2147483647 w 254"/>
                      <a:gd name="T63" fmla="*/ 2147483647 h 222"/>
                      <a:gd name="T64" fmla="*/ 2147483647 w 254"/>
                      <a:gd name="T65" fmla="*/ 2147483647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
                      <a:gd name="T100" fmla="*/ 0 h 222"/>
                      <a:gd name="T101" fmla="*/ 254 w 254"/>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w="9525">
                    <a:noFill/>
                    <a:round/>
                    <a:headEnd/>
                    <a:tailEnd/>
                  </a:ln>
                </p:spPr>
                <p:txBody>
                  <a:bodyPr/>
                  <a:lstStyle/>
                  <a:p>
                    <a:pPr eaLnBrk="0" hangingPunct="0"/>
                    <a:endParaRPr lang="en-GB" b="0"/>
                  </a:p>
                </p:txBody>
              </p:sp>
            </p:grpSp>
          </p:grpSp>
          <p:grpSp>
            <p:nvGrpSpPr>
              <p:cNvPr id="848410" name="Group 456"/>
              <p:cNvGrpSpPr>
                <a:grpSpLocks/>
              </p:cNvGrpSpPr>
              <p:nvPr/>
            </p:nvGrpSpPr>
            <p:grpSpPr bwMode="auto">
              <a:xfrm rot="4331203" flipV="1">
                <a:off x="3248025" y="1787525"/>
                <a:ext cx="615950" cy="368300"/>
                <a:chOff x="4323969" y="2671906"/>
                <a:chExt cx="494148" cy="395133"/>
              </a:xfrm>
            </p:grpSpPr>
            <p:sp>
              <p:nvSpPr>
                <p:cNvPr id="848553" name="Freeform 12"/>
                <p:cNvSpPr>
                  <a:spLocks/>
                </p:cNvSpPr>
                <p:nvPr/>
              </p:nvSpPr>
              <p:spPr bwMode="auto">
                <a:xfrm rot="-275849">
                  <a:off x="4323969" y="2671906"/>
                  <a:ext cx="494148" cy="395133"/>
                </a:xfrm>
                <a:custGeom>
                  <a:avLst/>
                  <a:gdLst>
                    <a:gd name="T0" fmla="*/ 2147483647 w 1156"/>
                    <a:gd name="T1" fmla="*/ 2147483647 h 892"/>
                    <a:gd name="T2" fmla="*/ 2147483647 w 1156"/>
                    <a:gd name="T3" fmla="*/ 2147483647 h 892"/>
                    <a:gd name="T4" fmla="*/ 2147483647 w 1156"/>
                    <a:gd name="T5" fmla="*/ 2147483647 h 892"/>
                    <a:gd name="T6" fmla="*/ 2147483647 w 1156"/>
                    <a:gd name="T7" fmla="*/ 2147483647 h 892"/>
                    <a:gd name="T8" fmla="*/ 2147483647 w 1156"/>
                    <a:gd name="T9" fmla="*/ 2147483647 h 892"/>
                    <a:gd name="T10" fmla="*/ 2147483647 w 1156"/>
                    <a:gd name="T11" fmla="*/ 2147483647 h 892"/>
                    <a:gd name="T12" fmla="*/ 2147483647 w 1156"/>
                    <a:gd name="T13" fmla="*/ 2147483647 h 892"/>
                    <a:gd name="T14" fmla="*/ 2147483647 w 1156"/>
                    <a:gd name="T15" fmla="*/ 2147483647 h 892"/>
                    <a:gd name="T16" fmla="*/ 2147483647 w 1156"/>
                    <a:gd name="T17" fmla="*/ 2147483647 h 892"/>
                    <a:gd name="T18" fmla="*/ 2147483647 w 1156"/>
                    <a:gd name="T19" fmla="*/ 2147483647 h 892"/>
                    <a:gd name="T20" fmla="*/ 2147483647 w 1156"/>
                    <a:gd name="T21" fmla="*/ 2147483647 h 892"/>
                    <a:gd name="T22" fmla="*/ 0 w 1156"/>
                    <a:gd name="T23" fmla="*/ 2147483647 h 892"/>
                    <a:gd name="T24" fmla="*/ 2147483647 w 1156"/>
                    <a:gd name="T25" fmla="*/ 2147483647 h 892"/>
                    <a:gd name="T26" fmla="*/ 2147483647 w 1156"/>
                    <a:gd name="T27" fmla="*/ 2147483647 h 892"/>
                    <a:gd name="T28" fmla="*/ 2147483647 w 1156"/>
                    <a:gd name="T29" fmla="*/ 2147483647 h 892"/>
                    <a:gd name="T30" fmla="*/ 2147483647 w 1156"/>
                    <a:gd name="T31" fmla="*/ 2147483647 h 892"/>
                    <a:gd name="T32" fmla="*/ 2147483647 w 1156"/>
                    <a:gd name="T33" fmla="*/ 2147483647 h 892"/>
                    <a:gd name="T34" fmla="*/ 2147483647 w 1156"/>
                    <a:gd name="T35" fmla="*/ 2147483647 h 892"/>
                    <a:gd name="T36" fmla="*/ 2147483647 w 1156"/>
                    <a:gd name="T37" fmla="*/ 2147483647 h 892"/>
                    <a:gd name="T38" fmla="*/ 2147483647 w 1156"/>
                    <a:gd name="T39" fmla="*/ 2147483647 h 892"/>
                    <a:gd name="T40" fmla="*/ 2147483647 w 1156"/>
                    <a:gd name="T41" fmla="*/ 2147483647 h 892"/>
                    <a:gd name="T42" fmla="*/ 2147483647 w 1156"/>
                    <a:gd name="T43" fmla="*/ 2147483647 h 892"/>
                    <a:gd name="T44" fmla="*/ 2147483647 w 1156"/>
                    <a:gd name="T45" fmla="*/ 2147483647 h 892"/>
                    <a:gd name="T46" fmla="*/ 2147483647 w 1156"/>
                    <a:gd name="T47" fmla="*/ 2147483647 h 892"/>
                    <a:gd name="T48" fmla="*/ 2147483647 w 1156"/>
                    <a:gd name="T49" fmla="*/ 2147483647 h 892"/>
                    <a:gd name="T50" fmla="*/ 2147483647 w 1156"/>
                    <a:gd name="T51" fmla="*/ 2147483647 h 892"/>
                    <a:gd name="T52" fmla="*/ 2147483647 w 1156"/>
                    <a:gd name="T53" fmla="*/ 0 h 892"/>
                    <a:gd name="T54" fmla="*/ 2147483647 w 1156"/>
                    <a:gd name="T55" fmla="*/ 2147483647 h 892"/>
                    <a:gd name="T56" fmla="*/ 2147483647 w 1156"/>
                    <a:gd name="T57" fmla="*/ 2147483647 h 892"/>
                    <a:gd name="T58" fmla="*/ 2147483647 w 1156"/>
                    <a:gd name="T59" fmla="*/ 2147483647 h 892"/>
                    <a:gd name="T60" fmla="*/ 2147483647 w 1156"/>
                    <a:gd name="T61" fmla="*/ 2147483647 h 892"/>
                    <a:gd name="T62" fmla="*/ 2147483647 w 1156"/>
                    <a:gd name="T63" fmla="*/ 2147483647 h 892"/>
                    <a:gd name="T64" fmla="*/ 2147483647 w 1156"/>
                    <a:gd name="T65" fmla="*/ 2147483647 h 8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6"/>
                    <a:gd name="T100" fmla="*/ 0 h 892"/>
                    <a:gd name="T101" fmla="*/ 1156 w 1156"/>
                    <a:gd name="T102" fmla="*/ 892 h 8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6" h="892">
                      <a:moveTo>
                        <a:pt x="969" y="774"/>
                      </a:moveTo>
                      <a:cubicBezTo>
                        <a:pt x="951" y="797"/>
                        <a:pt x="933" y="821"/>
                        <a:pt x="915" y="844"/>
                      </a:cubicBezTo>
                      <a:cubicBezTo>
                        <a:pt x="903" y="858"/>
                        <a:pt x="892" y="872"/>
                        <a:pt x="880" y="886"/>
                      </a:cubicBezTo>
                      <a:lnTo>
                        <a:pt x="744" y="892"/>
                      </a:lnTo>
                      <a:cubicBezTo>
                        <a:pt x="715" y="891"/>
                        <a:pt x="717" y="892"/>
                        <a:pt x="703" y="882"/>
                      </a:cubicBezTo>
                      <a:cubicBezTo>
                        <a:pt x="689" y="865"/>
                        <a:pt x="674" y="848"/>
                        <a:pt x="660" y="831"/>
                      </a:cubicBezTo>
                      <a:lnTo>
                        <a:pt x="421" y="770"/>
                      </a:lnTo>
                      <a:lnTo>
                        <a:pt x="380" y="776"/>
                      </a:lnTo>
                      <a:lnTo>
                        <a:pt x="338" y="779"/>
                      </a:lnTo>
                      <a:cubicBezTo>
                        <a:pt x="325" y="779"/>
                        <a:pt x="312" y="780"/>
                        <a:pt x="299" y="780"/>
                      </a:cubicBezTo>
                      <a:lnTo>
                        <a:pt x="262" y="780"/>
                      </a:lnTo>
                      <a:cubicBezTo>
                        <a:pt x="250" y="780"/>
                        <a:pt x="239" y="779"/>
                        <a:pt x="227" y="779"/>
                      </a:cubicBezTo>
                      <a:lnTo>
                        <a:pt x="194" y="776"/>
                      </a:lnTo>
                      <a:cubicBezTo>
                        <a:pt x="184" y="774"/>
                        <a:pt x="173" y="773"/>
                        <a:pt x="163" y="771"/>
                      </a:cubicBezTo>
                      <a:cubicBezTo>
                        <a:pt x="154" y="769"/>
                        <a:pt x="144" y="768"/>
                        <a:pt x="135" y="766"/>
                      </a:cubicBezTo>
                      <a:cubicBezTo>
                        <a:pt x="126" y="763"/>
                        <a:pt x="117" y="761"/>
                        <a:pt x="108" y="758"/>
                      </a:cubicBezTo>
                      <a:cubicBezTo>
                        <a:pt x="100" y="756"/>
                        <a:pt x="93" y="753"/>
                        <a:pt x="85" y="751"/>
                      </a:cubicBezTo>
                      <a:cubicBezTo>
                        <a:pt x="78" y="749"/>
                        <a:pt x="72" y="746"/>
                        <a:pt x="65" y="744"/>
                      </a:cubicBezTo>
                      <a:cubicBezTo>
                        <a:pt x="59" y="741"/>
                        <a:pt x="53" y="739"/>
                        <a:pt x="47" y="736"/>
                      </a:cubicBezTo>
                      <a:cubicBezTo>
                        <a:pt x="42" y="733"/>
                        <a:pt x="37" y="731"/>
                        <a:pt x="32" y="728"/>
                      </a:cubicBezTo>
                      <a:cubicBezTo>
                        <a:pt x="28" y="725"/>
                        <a:pt x="24" y="723"/>
                        <a:pt x="20" y="720"/>
                      </a:cubicBezTo>
                      <a:cubicBezTo>
                        <a:pt x="17" y="718"/>
                        <a:pt x="14" y="715"/>
                        <a:pt x="11" y="713"/>
                      </a:cubicBezTo>
                      <a:cubicBezTo>
                        <a:pt x="9" y="711"/>
                        <a:pt x="8" y="708"/>
                        <a:pt x="6" y="706"/>
                      </a:cubicBezTo>
                      <a:cubicBezTo>
                        <a:pt x="4" y="702"/>
                        <a:pt x="2" y="697"/>
                        <a:pt x="0" y="693"/>
                      </a:cubicBezTo>
                      <a:cubicBezTo>
                        <a:pt x="1" y="688"/>
                        <a:pt x="1" y="682"/>
                        <a:pt x="2" y="677"/>
                      </a:cubicBezTo>
                      <a:cubicBezTo>
                        <a:pt x="3" y="671"/>
                        <a:pt x="5" y="664"/>
                        <a:pt x="6" y="658"/>
                      </a:cubicBezTo>
                      <a:cubicBezTo>
                        <a:pt x="10" y="651"/>
                        <a:pt x="13" y="643"/>
                        <a:pt x="17" y="636"/>
                      </a:cubicBezTo>
                      <a:cubicBezTo>
                        <a:pt x="22" y="628"/>
                        <a:pt x="27" y="619"/>
                        <a:pt x="32" y="611"/>
                      </a:cubicBezTo>
                      <a:cubicBezTo>
                        <a:pt x="38" y="602"/>
                        <a:pt x="45" y="594"/>
                        <a:pt x="51" y="585"/>
                      </a:cubicBezTo>
                      <a:cubicBezTo>
                        <a:pt x="59" y="575"/>
                        <a:pt x="67" y="566"/>
                        <a:pt x="75" y="556"/>
                      </a:cubicBezTo>
                      <a:cubicBezTo>
                        <a:pt x="84" y="546"/>
                        <a:pt x="93" y="537"/>
                        <a:pt x="102" y="527"/>
                      </a:cubicBezTo>
                      <a:cubicBezTo>
                        <a:pt x="112" y="516"/>
                        <a:pt x="123" y="506"/>
                        <a:pt x="133" y="495"/>
                      </a:cubicBezTo>
                      <a:cubicBezTo>
                        <a:pt x="145" y="484"/>
                        <a:pt x="157" y="474"/>
                        <a:pt x="169" y="463"/>
                      </a:cubicBezTo>
                      <a:lnTo>
                        <a:pt x="206" y="429"/>
                      </a:lnTo>
                      <a:cubicBezTo>
                        <a:pt x="220" y="417"/>
                        <a:pt x="234" y="406"/>
                        <a:pt x="248" y="394"/>
                      </a:cubicBezTo>
                      <a:cubicBezTo>
                        <a:pt x="262" y="383"/>
                        <a:pt x="277" y="372"/>
                        <a:pt x="291" y="361"/>
                      </a:cubicBezTo>
                      <a:lnTo>
                        <a:pt x="338" y="326"/>
                      </a:lnTo>
                      <a:cubicBezTo>
                        <a:pt x="354" y="314"/>
                        <a:pt x="371" y="303"/>
                        <a:pt x="387" y="291"/>
                      </a:cubicBezTo>
                      <a:lnTo>
                        <a:pt x="438" y="258"/>
                      </a:lnTo>
                      <a:cubicBezTo>
                        <a:pt x="417" y="228"/>
                        <a:pt x="396" y="197"/>
                        <a:pt x="375" y="167"/>
                      </a:cubicBezTo>
                      <a:cubicBezTo>
                        <a:pt x="419" y="139"/>
                        <a:pt x="462" y="110"/>
                        <a:pt x="506" y="82"/>
                      </a:cubicBezTo>
                      <a:cubicBezTo>
                        <a:pt x="530" y="112"/>
                        <a:pt x="554" y="143"/>
                        <a:pt x="578" y="173"/>
                      </a:cubicBezTo>
                      <a:cubicBezTo>
                        <a:pt x="595" y="164"/>
                        <a:pt x="613" y="155"/>
                        <a:pt x="630" y="146"/>
                      </a:cubicBezTo>
                      <a:cubicBezTo>
                        <a:pt x="647" y="138"/>
                        <a:pt x="664" y="129"/>
                        <a:pt x="681" y="121"/>
                      </a:cubicBezTo>
                      <a:cubicBezTo>
                        <a:pt x="697" y="113"/>
                        <a:pt x="713" y="106"/>
                        <a:pt x="729" y="98"/>
                      </a:cubicBezTo>
                      <a:lnTo>
                        <a:pt x="777" y="77"/>
                      </a:lnTo>
                      <a:cubicBezTo>
                        <a:pt x="792" y="71"/>
                        <a:pt x="806" y="66"/>
                        <a:pt x="821" y="60"/>
                      </a:cubicBezTo>
                      <a:cubicBezTo>
                        <a:pt x="836" y="55"/>
                        <a:pt x="850" y="49"/>
                        <a:pt x="865" y="44"/>
                      </a:cubicBezTo>
                      <a:cubicBezTo>
                        <a:pt x="879" y="40"/>
                        <a:pt x="893" y="35"/>
                        <a:pt x="907" y="31"/>
                      </a:cubicBezTo>
                      <a:cubicBezTo>
                        <a:pt x="919" y="27"/>
                        <a:pt x="932" y="24"/>
                        <a:pt x="944" y="20"/>
                      </a:cubicBezTo>
                      <a:cubicBezTo>
                        <a:pt x="956" y="17"/>
                        <a:pt x="968" y="15"/>
                        <a:pt x="980" y="12"/>
                      </a:cubicBezTo>
                      <a:lnTo>
                        <a:pt x="1013" y="6"/>
                      </a:lnTo>
                      <a:cubicBezTo>
                        <a:pt x="1022" y="5"/>
                        <a:pt x="1032" y="3"/>
                        <a:pt x="1041" y="2"/>
                      </a:cubicBezTo>
                      <a:cubicBezTo>
                        <a:pt x="1049" y="1"/>
                        <a:pt x="1058" y="1"/>
                        <a:pt x="1066" y="0"/>
                      </a:cubicBezTo>
                      <a:lnTo>
                        <a:pt x="1089" y="0"/>
                      </a:lnTo>
                      <a:lnTo>
                        <a:pt x="1107" y="3"/>
                      </a:lnTo>
                      <a:cubicBezTo>
                        <a:pt x="1111" y="4"/>
                        <a:pt x="1116" y="6"/>
                        <a:pt x="1120" y="7"/>
                      </a:cubicBezTo>
                      <a:cubicBezTo>
                        <a:pt x="1123" y="10"/>
                        <a:pt x="1126" y="12"/>
                        <a:pt x="1129" y="15"/>
                      </a:cubicBezTo>
                      <a:cubicBezTo>
                        <a:pt x="1135" y="27"/>
                        <a:pt x="1142" y="39"/>
                        <a:pt x="1148" y="51"/>
                      </a:cubicBezTo>
                      <a:cubicBezTo>
                        <a:pt x="1151" y="66"/>
                        <a:pt x="1153" y="81"/>
                        <a:pt x="1156" y="96"/>
                      </a:cubicBezTo>
                      <a:cubicBezTo>
                        <a:pt x="1155" y="114"/>
                        <a:pt x="1154" y="131"/>
                        <a:pt x="1153" y="149"/>
                      </a:cubicBezTo>
                      <a:cubicBezTo>
                        <a:pt x="1148" y="168"/>
                        <a:pt x="1144" y="186"/>
                        <a:pt x="1139" y="205"/>
                      </a:cubicBezTo>
                      <a:cubicBezTo>
                        <a:pt x="1132" y="225"/>
                        <a:pt x="1124" y="245"/>
                        <a:pt x="1117" y="265"/>
                      </a:cubicBezTo>
                      <a:cubicBezTo>
                        <a:pt x="1108" y="285"/>
                        <a:pt x="1098" y="305"/>
                        <a:pt x="1089" y="325"/>
                      </a:cubicBezTo>
                      <a:cubicBezTo>
                        <a:pt x="1077" y="344"/>
                        <a:pt x="1066" y="362"/>
                        <a:pt x="1054" y="381"/>
                      </a:cubicBezTo>
                      <a:cubicBezTo>
                        <a:pt x="1041" y="399"/>
                        <a:pt x="1029" y="416"/>
                        <a:pt x="1016" y="434"/>
                      </a:cubicBezTo>
                      <a:cubicBezTo>
                        <a:pt x="1008" y="536"/>
                        <a:pt x="1001" y="637"/>
                        <a:pt x="993" y="739"/>
                      </a:cubicBezTo>
                    </a:path>
                  </a:pathLst>
                </a:custGeom>
                <a:solidFill>
                  <a:srgbClr val="000000"/>
                </a:solidFill>
                <a:ln w="9525">
                  <a:noFill/>
                  <a:round/>
                  <a:headEnd/>
                  <a:tailEnd/>
                </a:ln>
              </p:spPr>
              <p:txBody>
                <a:bodyPr/>
                <a:lstStyle/>
                <a:p>
                  <a:pPr eaLnBrk="0" hangingPunct="0"/>
                  <a:endParaRPr lang="en-GB" b="0"/>
                </a:p>
              </p:txBody>
            </p:sp>
            <p:grpSp>
              <p:nvGrpSpPr>
                <p:cNvPr id="848554" name="Group 458"/>
                <p:cNvGrpSpPr>
                  <a:grpSpLocks/>
                </p:cNvGrpSpPr>
                <p:nvPr/>
              </p:nvGrpSpPr>
              <p:grpSpPr bwMode="auto">
                <a:xfrm>
                  <a:off x="4342689" y="2675136"/>
                  <a:ext cx="448550" cy="347687"/>
                  <a:chOff x="3754520" y="3079949"/>
                  <a:chExt cx="448550" cy="347687"/>
                </a:xfrm>
              </p:grpSpPr>
              <p:sp>
                <p:nvSpPr>
                  <p:cNvPr id="848555" name="Freeform 13"/>
                  <p:cNvSpPr>
                    <a:spLocks/>
                  </p:cNvSpPr>
                  <p:nvPr/>
                </p:nvSpPr>
                <p:spPr bwMode="auto">
                  <a:xfrm rot="-275849">
                    <a:off x="4022587" y="3287551"/>
                    <a:ext cx="130902" cy="140085"/>
                  </a:xfrm>
                  <a:custGeom>
                    <a:avLst/>
                    <a:gdLst>
                      <a:gd name="T0" fmla="*/ 2147483647 w 306"/>
                      <a:gd name="T1" fmla="*/ 2147483647 h 316"/>
                      <a:gd name="T2" fmla="*/ 2147483647 w 306"/>
                      <a:gd name="T3" fmla="*/ 2147483647 h 316"/>
                      <a:gd name="T4" fmla="*/ 0 w 306"/>
                      <a:gd name="T5" fmla="*/ 2147483647 h 316"/>
                      <a:gd name="T6" fmla="*/ 2147483647 w 306"/>
                      <a:gd name="T7" fmla="*/ 2147483647 h 316"/>
                      <a:gd name="T8" fmla="*/ 2147483647 w 306"/>
                      <a:gd name="T9" fmla="*/ 2147483647 h 316"/>
                      <a:gd name="T10" fmla="*/ 2147483647 w 306"/>
                      <a:gd name="T11" fmla="*/ 2147483647 h 316"/>
                      <a:gd name="T12" fmla="*/ 2147483647 w 306"/>
                      <a:gd name="T13" fmla="*/ 2147483647 h 316"/>
                      <a:gd name="T14" fmla="*/ 2147483647 w 306"/>
                      <a:gd name="T15" fmla="*/ 2147483647 h 316"/>
                      <a:gd name="T16" fmla="*/ 2147483647 w 306"/>
                      <a:gd name="T17" fmla="*/ 2147483647 h 316"/>
                      <a:gd name="T18" fmla="*/ 2147483647 w 306"/>
                      <a:gd name="T19" fmla="*/ 2147483647 h 316"/>
                      <a:gd name="T20" fmla="*/ 2147483647 w 306"/>
                      <a:gd name="T21" fmla="*/ 2147483647 h 316"/>
                      <a:gd name="T22" fmla="*/ 2147483647 w 306"/>
                      <a:gd name="T23" fmla="*/ 2147483647 h 316"/>
                      <a:gd name="T24" fmla="*/ 2147483647 w 306"/>
                      <a:gd name="T25" fmla="*/ 2147483647 h 316"/>
                      <a:gd name="T26" fmla="*/ 2147483647 w 306"/>
                      <a:gd name="T27" fmla="*/ 2147483647 h 316"/>
                      <a:gd name="T28" fmla="*/ 2147483647 w 306"/>
                      <a:gd name="T29" fmla="*/ 2147483647 h 316"/>
                      <a:gd name="T30" fmla="*/ 2147483647 w 306"/>
                      <a:gd name="T31" fmla="*/ 2147483647 h 316"/>
                      <a:gd name="T32" fmla="*/ 2147483647 w 306"/>
                      <a:gd name="T33" fmla="*/ 2147483647 h 316"/>
                      <a:gd name="T34" fmla="*/ 2147483647 w 306"/>
                      <a:gd name="T35" fmla="*/ 2147483647 h 316"/>
                      <a:gd name="T36" fmla="*/ 2147483647 w 306"/>
                      <a:gd name="T37" fmla="*/ 0 h 316"/>
                      <a:gd name="T38" fmla="*/ 2147483647 w 306"/>
                      <a:gd name="T39" fmla="*/ 2147483647 h 316"/>
                      <a:gd name="T40" fmla="*/ 2147483647 w 306"/>
                      <a:gd name="T41" fmla="*/ 2147483647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6"/>
                      <a:gd name="T65" fmla="*/ 306 w 306"/>
                      <a:gd name="T66" fmla="*/ 316 h 3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w="9525">
                    <a:noFill/>
                    <a:round/>
                    <a:headEnd/>
                    <a:tailEnd/>
                  </a:ln>
                </p:spPr>
                <p:txBody>
                  <a:bodyPr/>
                  <a:lstStyle/>
                  <a:p>
                    <a:pPr eaLnBrk="0" hangingPunct="0"/>
                    <a:endParaRPr lang="en-GB" b="0"/>
                  </a:p>
                </p:txBody>
              </p:sp>
              <p:sp>
                <p:nvSpPr>
                  <p:cNvPr id="848556" name="Freeform 14"/>
                  <p:cNvSpPr>
                    <a:spLocks/>
                  </p:cNvSpPr>
                  <p:nvPr/>
                </p:nvSpPr>
                <p:spPr bwMode="auto">
                  <a:xfrm rot="-275849">
                    <a:off x="3822152" y="3186703"/>
                    <a:ext cx="366183" cy="214560"/>
                  </a:xfrm>
                  <a:custGeom>
                    <a:avLst/>
                    <a:gdLst>
                      <a:gd name="T0" fmla="*/ 2147483647 w 855"/>
                      <a:gd name="T1" fmla="*/ 2147483647 h 485"/>
                      <a:gd name="T2" fmla="*/ 2147483647 w 855"/>
                      <a:gd name="T3" fmla="*/ 2147483647 h 485"/>
                      <a:gd name="T4" fmla="*/ 2147483647 w 855"/>
                      <a:gd name="T5" fmla="*/ 2147483647 h 485"/>
                      <a:gd name="T6" fmla="*/ 2147483647 w 855"/>
                      <a:gd name="T7" fmla="*/ 2147483647 h 485"/>
                      <a:gd name="T8" fmla="*/ 2147483647 w 855"/>
                      <a:gd name="T9" fmla="*/ 2147483647 h 485"/>
                      <a:gd name="T10" fmla="*/ 2147483647 w 855"/>
                      <a:gd name="T11" fmla="*/ 2147483647 h 485"/>
                      <a:gd name="T12" fmla="*/ 2147483647 w 855"/>
                      <a:gd name="T13" fmla="*/ 2147483647 h 485"/>
                      <a:gd name="T14" fmla="*/ 2147483647 w 855"/>
                      <a:gd name="T15" fmla="*/ 2147483647 h 485"/>
                      <a:gd name="T16" fmla="*/ 2147483647 w 855"/>
                      <a:gd name="T17" fmla="*/ 2147483647 h 485"/>
                      <a:gd name="T18" fmla="*/ 2147483647 w 855"/>
                      <a:gd name="T19" fmla="*/ 2147483647 h 485"/>
                      <a:gd name="T20" fmla="*/ 2147483647 w 855"/>
                      <a:gd name="T21" fmla="*/ 2147483647 h 485"/>
                      <a:gd name="T22" fmla="*/ 2147483647 w 855"/>
                      <a:gd name="T23" fmla="*/ 2147483647 h 485"/>
                      <a:gd name="T24" fmla="*/ 2147483647 w 855"/>
                      <a:gd name="T25" fmla="*/ 2147483647 h 485"/>
                      <a:gd name="T26" fmla="*/ 2147483647 w 855"/>
                      <a:gd name="T27" fmla="*/ 2147483647 h 485"/>
                      <a:gd name="T28" fmla="*/ 2147483647 w 855"/>
                      <a:gd name="T29" fmla="*/ 2147483647 h 485"/>
                      <a:gd name="T30" fmla="*/ 2147483647 w 855"/>
                      <a:gd name="T31" fmla="*/ 2147483647 h 485"/>
                      <a:gd name="T32" fmla="*/ 2147483647 w 855"/>
                      <a:gd name="T33" fmla="*/ 2147483647 h 485"/>
                      <a:gd name="T34" fmla="*/ 2147483647 w 855"/>
                      <a:gd name="T35" fmla="*/ 2147483647 h 485"/>
                      <a:gd name="T36" fmla="*/ 2147483647 w 855"/>
                      <a:gd name="T37" fmla="*/ 2147483647 h 485"/>
                      <a:gd name="T38" fmla="*/ 2147483647 w 855"/>
                      <a:gd name="T39" fmla="*/ 2147483647 h 485"/>
                      <a:gd name="T40" fmla="*/ 2147483647 w 855"/>
                      <a:gd name="T41" fmla="*/ 2147483647 h 485"/>
                      <a:gd name="T42" fmla="*/ 2147483647 w 855"/>
                      <a:gd name="T43" fmla="*/ 2147483647 h 485"/>
                      <a:gd name="T44" fmla="*/ 2147483647 w 855"/>
                      <a:gd name="T45" fmla="*/ 2147483647 h 485"/>
                      <a:gd name="T46" fmla="*/ 2147483647 w 855"/>
                      <a:gd name="T47" fmla="*/ 2147483647 h 485"/>
                      <a:gd name="T48" fmla="*/ 2147483647 w 855"/>
                      <a:gd name="T49" fmla="*/ 2147483647 h 485"/>
                      <a:gd name="T50" fmla="*/ 2147483647 w 855"/>
                      <a:gd name="T51" fmla="*/ 2147483647 h 485"/>
                      <a:gd name="T52" fmla="*/ 2147483647 w 855"/>
                      <a:gd name="T53" fmla="*/ 2147483647 h 485"/>
                      <a:gd name="T54" fmla="*/ 2147483647 w 855"/>
                      <a:gd name="T55" fmla="*/ 2147483647 h 485"/>
                      <a:gd name="T56" fmla="*/ 2147483647 w 855"/>
                      <a:gd name="T57" fmla="*/ 2147483647 h 485"/>
                      <a:gd name="T58" fmla="*/ 2147483647 w 855"/>
                      <a:gd name="T59" fmla="*/ 2147483647 h 485"/>
                      <a:gd name="T60" fmla="*/ 2147483647 w 855"/>
                      <a:gd name="T61" fmla="*/ 2147483647 h 485"/>
                      <a:gd name="T62" fmla="*/ 2147483647 w 855"/>
                      <a:gd name="T63" fmla="*/ 2147483647 h 485"/>
                      <a:gd name="T64" fmla="*/ 2147483647 w 855"/>
                      <a:gd name="T65" fmla="*/ 2147483647 h 485"/>
                      <a:gd name="T66" fmla="*/ 2147483647 w 855"/>
                      <a:gd name="T67" fmla="*/ 2147483647 h 485"/>
                      <a:gd name="T68" fmla="*/ 2147483647 w 855"/>
                      <a:gd name="T69" fmla="*/ 2147483647 h 485"/>
                      <a:gd name="T70" fmla="*/ 2147483647 w 855"/>
                      <a:gd name="T71" fmla="*/ 2147483647 h 485"/>
                      <a:gd name="T72" fmla="*/ 2147483647 w 855"/>
                      <a:gd name="T73" fmla="*/ 2147483647 h 485"/>
                      <a:gd name="T74" fmla="*/ 2147483647 w 855"/>
                      <a:gd name="T75" fmla="*/ 2147483647 h 485"/>
                      <a:gd name="T76" fmla="*/ 2147483647 w 855"/>
                      <a:gd name="T77" fmla="*/ 2147483647 h 485"/>
                      <a:gd name="T78" fmla="*/ 2147483647 w 855"/>
                      <a:gd name="T79" fmla="*/ 2147483647 h 485"/>
                      <a:gd name="T80" fmla="*/ 2147483647 w 855"/>
                      <a:gd name="T81" fmla="*/ 2147483647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5"/>
                      <a:gd name="T124" fmla="*/ 0 h 485"/>
                      <a:gd name="T125" fmla="*/ 855 w 855"/>
                      <a:gd name="T126" fmla="*/ 485 h 4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w="9525">
                    <a:noFill/>
                    <a:round/>
                    <a:headEnd/>
                    <a:tailEnd/>
                  </a:ln>
                </p:spPr>
                <p:txBody>
                  <a:bodyPr/>
                  <a:lstStyle/>
                  <a:p>
                    <a:pPr eaLnBrk="0" hangingPunct="0"/>
                    <a:endParaRPr lang="en-GB" b="0"/>
                  </a:p>
                </p:txBody>
              </p:sp>
              <p:sp>
                <p:nvSpPr>
                  <p:cNvPr id="848557" name="Freeform 15"/>
                  <p:cNvSpPr>
                    <a:spLocks/>
                  </p:cNvSpPr>
                  <p:nvPr/>
                </p:nvSpPr>
                <p:spPr bwMode="auto">
                  <a:xfrm rot="-275849">
                    <a:off x="3754520" y="3220250"/>
                    <a:ext cx="174536" cy="180869"/>
                  </a:xfrm>
                  <a:custGeom>
                    <a:avLst/>
                    <a:gdLst>
                      <a:gd name="T0" fmla="*/ 2147483647 w 408"/>
                      <a:gd name="T1" fmla="*/ 0 h 409"/>
                      <a:gd name="T2" fmla="*/ 2147483647 w 408"/>
                      <a:gd name="T3" fmla="*/ 2147483647 h 409"/>
                      <a:gd name="T4" fmla="*/ 2147483647 w 408"/>
                      <a:gd name="T5" fmla="*/ 2147483647 h 409"/>
                      <a:gd name="T6" fmla="*/ 2147483647 w 408"/>
                      <a:gd name="T7" fmla="*/ 2147483647 h 409"/>
                      <a:gd name="T8" fmla="*/ 2147483647 w 408"/>
                      <a:gd name="T9" fmla="*/ 2147483647 h 409"/>
                      <a:gd name="T10" fmla="*/ 2147483647 w 408"/>
                      <a:gd name="T11" fmla="*/ 2147483647 h 409"/>
                      <a:gd name="T12" fmla="*/ 2147483647 w 408"/>
                      <a:gd name="T13" fmla="*/ 2147483647 h 409"/>
                      <a:gd name="T14" fmla="*/ 2147483647 w 408"/>
                      <a:gd name="T15" fmla="*/ 2147483647 h 409"/>
                      <a:gd name="T16" fmla="*/ 2147483647 w 408"/>
                      <a:gd name="T17" fmla="*/ 2147483647 h 409"/>
                      <a:gd name="T18" fmla="*/ 2147483647 w 408"/>
                      <a:gd name="T19" fmla="*/ 2147483647 h 409"/>
                      <a:gd name="T20" fmla="*/ 2147483647 w 408"/>
                      <a:gd name="T21" fmla="*/ 2147483647 h 409"/>
                      <a:gd name="T22" fmla="*/ 2147483647 w 408"/>
                      <a:gd name="T23" fmla="*/ 2147483647 h 409"/>
                      <a:gd name="T24" fmla="*/ 2147483647 w 408"/>
                      <a:gd name="T25" fmla="*/ 2147483647 h 409"/>
                      <a:gd name="T26" fmla="*/ 2147483647 w 408"/>
                      <a:gd name="T27" fmla="*/ 2147483647 h 409"/>
                      <a:gd name="T28" fmla="*/ 2147483647 w 408"/>
                      <a:gd name="T29" fmla="*/ 2147483647 h 409"/>
                      <a:gd name="T30" fmla="*/ 0 w 408"/>
                      <a:gd name="T31" fmla="*/ 2147483647 h 409"/>
                      <a:gd name="T32" fmla="*/ 0 w 408"/>
                      <a:gd name="T33" fmla="*/ 2147483647 h 409"/>
                      <a:gd name="T34" fmla="*/ 2147483647 w 408"/>
                      <a:gd name="T35" fmla="*/ 2147483647 h 409"/>
                      <a:gd name="T36" fmla="*/ 2147483647 w 408"/>
                      <a:gd name="T37" fmla="*/ 2147483647 h 409"/>
                      <a:gd name="T38" fmla="*/ 2147483647 w 408"/>
                      <a:gd name="T39" fmla="*/ 2147483647 h 409"/>
                      <a:gd name="T40" fmla="*/ 2147483647 w 408"/>
                      <a:gd name="T41" fmla="*/ 2147483647 h 409"/>
                      <a:gd name="T42" fmla="*/ 2147483647 w 408"/>
                      <a:gd name="T43" fmla="*/ 2147483647 h 409"/>
                      <a:gd name="T44" fmla="*/ 2147483647 w 408"/>
                      <a:gd name="T45" fmla="*/ 2147483647 h 409"/>
                      <a:gd name="T46" fmla="*/ 2147483647 w 408"/>
                      <a:gd name="T47" fmla="*/ 2147483647 h 409"/>
                      <a:gd name="T48" fmla="*/ 2147483647 w 408"/>
                      <a:gd name="T49" fmla="*/ 2147483647 h 409"/>
                      <a:gd name="T50" fmla="*/ 2147483647 w 408"/>
                      <a:gd name="T51" fmla="*/ 2147483647 h 409"/>
                      <a:gd name="T52" fmla="*/ 2147483647 w 408"/>
                      <a:gd name="T53" fmla="*/ 2147483647 h 409"/>
                      <a:gd name="T54" fmla="*/ 2147483647 w 408"/>
                      <a:gd name="T55" fmla="*/ 2147483647 h 409"/>
                      <a:gd name="T56" fmla="*/ 2147483647 w 408"/>
                      <a:gd name="T57" fmla="*/ 2147483647 h 409"/>
                      <a:gd name="T58" fmla="*/ 2147483647 w 408"/>
                      <a:gd name="T59" fmla="*/ 2147483647 h 409"/>
                      <a:gd name="T60" fmla="*/ 2147483647 w 408"/>
                      <a:gd name="T61" fmla="*/ 2147483647 h 409"/>
                      <a:gd name="T62" fmla="*/ 2147483647 w 408"/>
                      <a:gd name="T63" fmla="*/ 2147483647 h 409"/>
                      <a:gd name="T64" fmla="*/ 2147483647 w 408"/>
                      <a:gd name="T65" fmla="*/ 2147483647 h 409"/>
                      <a:gd name="T66" fmla="*/ 2147483647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09"/>
                      <a:gd name="T104" fmla="*/ 408 w 408"/>
                      <a:gd name="T105" fmla="*/ 409 h 4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w="9525">
                    <a:noFill/>
                    <a:round/>
                    <a:headEnd/>
                    <a:tailEnd/>
                  </a:ln>
                </p:spPr>
                <p:txBody>
                  <a:bodyPr/>
                  <a:lstStyle/>
                  <a:p>
                    <a:pPr eaLnBrk="0" hangingPunct="0"/>
                    <a:endParaRPr lang="en-GB" b="0"/>
                  </a:p>
                </p:txBody>
              </p:sp>
              <p:sp>
                <p:nvSpPr>
                  <p:cNvPr id="848558" name="Freeform 16"/>
                  <p:cNvSpPr>
                    <a:spLocks/>
                  </p:cNvSpPr>
                  <p:nvPr/>
                </p:nvSpPr>
                <p:spPr bwMode="auto">
                  <a:xfrm rot="-275849">
                    <a:off x="3925180" y="3231091"/>
                    <a:ext cx="25667" cy="118806"/>
                  </a:xfrm>
                  <a:custGeom>
                    <a:avLst/>
                    <a:gdLst>
                      <a:gd name="T0" fmla="*/ 2147483647 w 59"/>
                      <a:gd name="T1" fmla="*/ 2147483647 h 267"/>
                      <a:gd name="T2" fmla="*/ 2147483647 w 59"/>
                      <a:gd name="T3" fmla="*/ 2147483647 h 267"/>
                      <a:gd name="T4" fmla="*/ 2147483647 w 59"/>
                      <a:gd name="T5" fmla="*/ 2147483647 h 267"/>
                      <a:gd name="T6" fmla="*/ 2147483647 w 59"/>
                      <a:gd name="T7" fmla="*/ 2147483647 h 267"/>
                      <a:gd name="T8" fmla="*/ 2147483647 w 59"/>
                      <a:gd name="T9" fmla="*/ 2147483647 h 267"/>
                      <a:gd name="T10" fmla="*/ 2147483647 w 59"/>
                      <a:gd name="T11" fmla="*/ 2147483647 h 267"/>
                      <a:gd name="T12" fmla="*/ 2147483647 w 59"/>
                      <a:gd name="T13" fmla="*/ 2147483647 h 267"/>
                      <a:gd name="T14" fmla="*/ 2147483647 w 59"/>
                      <a:gd name="T15" fmla="*/ 2147483647 h 267"/>
                      <a:gd name="T16" fmla="*/ 0 w 59"/>
                      <a:gd name="T17" fmla="*/ 2147483647 h 267"/>
                      <a:gd name="T18" fmla="*/ 2147483647 w 59"/>
                      <a:gd name="T19" fmla="*/ 0 h 267"/>
                      <a:gd name="T20" fmla="*/ 2147483647 w 59"/>
                      <a:gd name="T21" fmla="*/ 2147483647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267"/>
                      <a:gd name="T35" fmla="*/ 59 w 59"/>
                      <a:gd name="T36" fmla="*/ 267 h 2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w="9525">
                    <a:noFill/>
                    <a:round/>
                    <a:headEnd/>
                    <a:tailEnd/>
                  </a:ln>
                </p:spPr>
                <p:txBody>
                  <a:bodyPr/>
                  <a:lstStyle/>
                  <a:p>
                    <a:pPr eaLnBrk="0" hangingPunct="0"/>
                    <a:endParaRPr lang="en-GB" b="0"/>
                  </a:p>
                </p:txBody>
              </p:sp>
              <p:sp>
                <p:nvSpPr>
                  <p:cNvPr id="848559" name="Freeform 17"/>
                  <p:cNvSpPr>
                    <a:spLocks/>
                  </p:cNvSpPr>
                  <p:nvPr/>
                </p:nvSpPr>
                <p:spPr bwMode="auto">
                  <a:xfrm rot="-275849">
                    <a:off x="4013101" y="3274802"/>
                    <a:ext cx="19678" cy="19505"/>
                  </a:xfrm>
                  <a:custGeom>
                    <a:avLst/>
                    <a:gdLst>
                      <a:gd name="T0" fmla="*/ 2147483647 w 46"/>
                      <a:gd name="T1" fmla="*/ 2147483647 h 45"/>
                      <a:gd name="T2" fmla="*/ 2147483647 w 46"/>
                      <a:gd name="T3" fmla="*/ 2147483647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2147483647 h 45"/>
                      <a:gd name="T16" fmla="*/ 2147483647 w 46"/>
                      <a:gd name="T17" fmla="*/ 2147483647 h 45"/>
                      <a:gd name="T18" fmla="*/ 0 w 46"/>
                      <a:gd name="T19" fmla="*/ 2147483647 h 45"/>
                      <a:gd name="T20" fmla="*/ 2147483647 w 46"/>
                      <a:gd name="T21" fmla="*/ 0 h 45"/>
                      <a:gd name="T22" fmla="*/ 2147483647 w 46"/>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45"/>
                      <a:gd name="T38" fmla="*/ 46 w 46"/>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w="9525">
                    <a:noFill/>
                    <a:round/>
                    <a:headEnd/>
                    <a:tailEnd/>
                  </a:ln>
                </p:spPr>
                <p:txBody>
                  <a:bodyPr/>
                  <a:lstStyle/>
                  <a:p>
                    <a:pPr eaLnBrk="0" hangingPunct="0"/>
                    <a:endParaRPr lang="en-GB" b="0"/>
                  </a:p>
                </p:txBody>
              </p:sp>
              <p:sp>
                <p:nvSpPr>
                  <p:cNvPr id="848560" name="Freeform 18"/>
                  <p:cNvSpPr>
                    <a:spLocks/>
                  </p:cNvSpPr>
                  <p:nvPr/>
                </p:nvSpPr>
                <p:spPr bwMode="auto">
                  <a:xfrm rot="-275849">
                    <a:off x="3947936" y="3177177"/>
                    <a:ext cx="149724" cy="147178"/>
                  </a:xfrm>
                  <a:custGeom>
                    <a:avLst/>
                    <a:gdLst>
                      <a:gd name="T0" fmla="*/ 2147483647 w 349"/>
                      <a:gd name="T1" fmla="*/ 2147483647 h 332"/>
                      <a:gd name="T2" fmla="*/ 2147483647 w 349"/>
                      <a:gd name="T3" fmla="*/ 2147483647 h 332"/>
                      <a:gd name="T4" fmla="*/ 2147483647 w 349"/>
                      <a:gd name="T5" fmla="*/ 2147483647 h 332"/>
                      <a:gd name="T6" fmla="*/ 2147483647 w 349"/>
                      <a:gd name="T7" fmla="*/ 2147483647 h 332"/>
                      <a:gd name="T8" fmla="*/ 2147483647 w 349"/>
                      <a:gd name="T9" fmla="*/ 2147483647 h 332"/>
                      <a:gd name="T10" fmla="*/ 2147483647 w 349"/>
                      <a:gd name="T11" fmla="*/ 2147483647 h 332"/>
                      <a:gd name="T12" fmla="*/ 2147483647 w 349"/>
                      <a:gd name="T13" fmla="*/ 2147483647 h 332"/>
                      <a:gd name="T14" fmla="*/ 2147483647 w 349"/>
                      <a:gd name="T15" fmla="*/ 2147483647 h 332"/>
                      <a:gd name="T16" fmla="*/ 2147483647 w 349"/>
                      <a:gd name="T17" fmla="*/ 2147483647 h 332"/>
                      <a:gd name="T18" fmla="*/ 0 w 349"/>
                      <a:gd name="T19" fmla="*/ 2147483647 h 332"/>
                      <a:gd name="T20" fmla="*/ 2147483647 w 349"/>
                      <a:gd name="T21" fmla="*/ 0 h 332"/>
                      <a:gd name="T22" fmla="*/ 2147483647 w 349"/>
                      <a:gd name="T23" fmla="*/ 2147483647 h 332"/>
                      <a:gd name="T24" fmla="*/ 2147483647 w 349"/>
                      <a:gd name="T25" fmla="*/ 2147483647 h 332"/>
                      <a:gd name="T26" fmla="*/ 2147483647 w 349"/>
                      <a:gd name="T27" fmla="*/ 2147483647 h 332"/>
                      <a:gd name="T28" fmla="*/ 2147483647 w 349"/>
                      <a:gd name="T29" fmla="*/ 2147483647 h 332"/>
                      <a:gd name="T30" fmla="*/ 2147483647 w 349"/>
                      <a:gd name="T31" fmla="*/ 2147483647 h 332"/>
                      <a:gd name="T32" fmla="*/ 2147483647 w 349"/>
                      <a:gd name="T33" fmla="*/ 2147483647 h 332"/>
                      <a:gd name="T34" fmla="*/ 2147483647 w 349"/>
                      <a:gd name="T35" fmla="*/ 2147483647 h 332"/>
                      <a:gd name="T36" fmla="*/ 2147483647 w 349"/>
                      <a:gd name="T37" fmla="*/ 2147483647 h 332"/>
                      <a:gd name="T38" fmla="*/ 2147483647 w 349"/>
                      <a:gd name="T39" fmla="*/ 2147483647 h 332"/>
                      <a:gd name="T40" fmla="*/ 2147483647 w 349"/>
                      <a:gd name="T41" fmla="*/ 2147483647 h 332"/>
                      <a:gd name="T42" fmla="*/ 2147483647 w 349"/>
                      <a:gd name="T43" fmla="*/ 2147483647 h 332"/>
                      <a:gd name="T44" fmla="*/ 2147483647 w 349"/>
                      <a:gd name="T45" fmla="*/ 2147483647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9"/>
                      <a:gd name="T70" fmla="*/ 0 h 332"/>
                      <a:gd name="T71" fmla="*/ 349 w 349"/>
                      <a:gd name="T72" fmla="*/ 332 h 3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w="9525">
                    <a:noFill/>
                    <a:round/>
                    <a:headEnd/>
                    <a:tailEnd/>
                  </a:ln>
                </p:spPr>
                <p:txBody>
                  <a:bodyPr/>
                  <a:lstStyle/>
                  <a:p>
                    <a:pPr eaLnBrk="0" hangingPunct="0"/>
                    <a:endParaRPr lang="en-GB" b="0"/>
                  </a:p>
                </p:txBody>
              </p:sp>
              <p:sp>
                <p:nvSpPr>
                  <p:cNvPr id="848561" name="Freeform 19"/>
                  <p:cNvSpPr>
                    <a:spLocks/>
                  </p:cNvSpPr>
                  <p:nvPr/>
                </p:nvSpPr>
                <p:spPr bwMode="auto">
                  <a:xfrm rot="-275849">
                    <a:off x="3977200" y="3084581"/>
                    <a:ext cx="225870" cy="139198"/>
                  </a:xfrm>
                  <a:custGeom>
                    <a:avLst/>
                    <a:gdLst>
                      <a:gd name="T0" fmla="*/ 2147483647 w 529"/>
                      <a:gd name="T1" fmla="*/ 2147483647 h 315"/>
                      <a:gd name="T2" fmla="*/ 2147483647 w 529"/>
                      <a:gd name="T3" fmla="*/ 2147483647 h 315"/>
                      <a:gd name="T4" fmla="*/ 2147483647 w 529"/>
                      <a:gd name="T5" fmla="*/ 2147483647 h 315"/>
                      <a:gd name="T6" fmla="*/ 2147483647 w 529"/>
                      <a:gd name="T7" fmla="*/ 2147483647 h 315"/>
                      <a:gd name="T8" fmla="*/ 2147483647 w 529"/>
                      <a:gd name="T9" fmla="*/ 2147483647 h 315"/>
                      <a:gd name="T10" fmla="*/ 2147483647 w 529"/>
                      <a:gd name="T11" fmla="*/ 2147483647 h 315"/>
                      <a:gd name="T12" fmla="*/ 2147483647 w 529"/>
                      <a:gd name="T13" fmla="*/ 2147483647 h 315"/>
                      <a:gd name="T14" fmla="*/ 2147483647 w 529"/>
                      <a:gd name="T15" fmla="*/ 2147483647 h 315"/>
                      <a:gd name="T16" fmla="*/ 2147483647 w 529"/>
                      <a:gd name="T17" fmla="*/ 2147483647 h 315"/>
                      <a:gd name="T18" fmla="*/ 2147483647 w 529"/>
                      <a:gd name="T19" fmla="*/ 2147483647 h 315"/>
                      <a:gd name="T20" fmla="*/ 2147483647 w 529"/>
                      <a:gd name="T21" fmla="*/ 2147483647 h 315"/>
                      <a:gd name="T22" fmla="*/ 2147483647 w 529"/>
                      <a:gd name="T23" fmla="*/ 2147483647 h 315"/>
                      <a:gd name="T24" fmla="*/ 2147483647 w 529"/>
                      <a:gd name="T25" fmla="*/ 2147483647 h 315"/>
                      <a:gd name="T26" fmla="*/ 2147483647 w 529"/>
                      <a:gd name="T27" fmla="*/ 2147483647 h 315"/>
                      <a:gd name="T28" fmla="*/ 2147483647 w 529"/>
                      <a:gd name="T29" fmla="*/ 2147483647 h 315"/>
                      <a:gd name="T30" fmla="*/ 2147483647 w 529"/>
                      <a:gd name="T31" fmla="*/ 2147483647 h 315"/>
                      <a:gd name="T32" fmla="*/ 2147483647 w 529"/>
                      <a:gd name="T33" fmla="*/ 2147483647 h 315"/>
                      <a:gd name="T34" fmla="*/ 2147483647 w 529"/>
                      <a:gd name="T35" fmla="*/ 2147483647 h 315"/>
                      <a:gd name="T36" fmla="*/ 2147483647 w 529"/>
                      <a:gd name="T37" fmla="*/ 2147483647 h 315"/>
                      <a:gd name="T38" fmla="*/ 2147483647 w 529"/>
                      <a:gd name="T39" fmla="*/ 2147483647 h 315"/>
                      <a:gd name="T40" fmla="*/ 2147483647 w 529"/>
                      <a:gd name="T41" fmla="*/ 2147483647 h 315"/>
                      <a:gd name="T42" fmla="*/ 2147483647 w 529"/>
                      <a:gd name="T43" fmla="*/ 0 h 315"/>
                      <a:gd name="T44" fmla="*/ 2147483647 w 529"/>
                      <a:gd name="T45" fmla="*/ 0 h 315"/>
                      <a:gd name="T46" fmla="*/ 2147483647 w 529"/>
                      <a:gd name="T47" fmla="*/ 2147483647 h 315"/>
                      <a:gd name="T48" fmla="*/ 2147483647 w 529"/>
                      <a:gd name="T49" fmla="*/ 2147483647 h 315"/>
                      <a:gd name="T50" fmla="*/ 2147483647 w 529"/>
                      <a:gd name="T51" fmla="*/ 2147483647 h 315"/>
                      <a:gd name="T52" fmla="*/ 2147483647 w 529"/>
                      <a:gd name="T53" fmla="*/ 2147483647 h 315"/>
                      <a:gd name="T54" fmla="*/ 2147483647 w 529"/>
                      <a:gd name="T55" fmla="*/ 2147483647 h 315"/>
                      <a:gd name="T56" fmla="*/ 2147483647 w 529"/>
                      <a:gd name="T57" fmla="*/ 2147483647 h 315"/>
                      <a:gd name="T58" fmla="*/ 2147483647 w 529"/>
                      <a:gd name="T59" fmla="*/ 2147483647 h 315"/>
                      <a:gd name="T60" fmla="*/ 2147483647 w 529"/>
                      <a:gd name="T61" fmla="*/ 2147483647 h 315"/>
                      <a:gd name="T62" fmla="*/ 2147483647 w 529"/>
                      <a:gd name="T63" fmla="*/ 2147483647 h 315"/>
                      <a:gd name="T64" fmla="*/ 2147483647 w 529"/>
                      <a:gd name="T65" fmla="*/ 2147483647 h 315"/>
                      <a:gd name="T66" fmla="*/ 2147483647 w 529"/>
                      <a:gd name="T67" fmla="*/ 2147483647 h 315"/>
                      <a:gd name="T68" fmla="*/ 2147483647 w 529"/>
                      <a:gd name="T69" fmla="*/ 2147483647 h 315"/>
                      <a:gd name="T70" fmla="*/ 2147483647 w 529"/>
                      <a:gd name="T71" fmla="*/ 2147483647 h 315"/>
                      <a:gd name="T72" fmla="*/ 2147483647 w 529"/>
                      <a:gd name="T73" fmla="*/ 2147483647 h 315"/>
                      <a:gd name="T74" fmla="*/ 2147483647 w 529"/>
                      <a:gd name="T75" fmla="*/ 2147483647 h 315"/>
                      <a:gd name="T76" fmla="*/ 2147483647 w 529"/>
                      <a:gd name="T77" fmla="*/ 2147483647 h 315"/>
                      <a:gd name="T78" fmla="*/ 2147483647 w 529"/>
                      <a:gd name="T79" fmla="*/ 2147483647 h 315"/>
                      <a:gd name="T80" fmla="*/ 2147483647 w 529"/>
                      <a:gd name="T81" fmla="*/ 2147483647 h 315"/>
                      <a:gd name="T82" fmla="*/ 2147483647 w 529"/>
                      <a:gd name="T83" fmla="*/ 2147483647 h 315"/>
                      <a:gd name="T84" fmla="*/ 2147483647 w 529"/>
                      <a:gd name="T85" fmla="*/ 2147483647 h 315"/>
                      <a:gd name="T86" fmla="*/ 2147483647 w 529"/>
                      <a:gd name="T87" fmla="*/ 2147483647 h 315"/>
                      <a:gd name="T88" fmla="*/ 2147483647 w 529"/>
                      <a:gd name="T89" fmla="*/ 2147483647 h 315"/>
                      <a:gd name="T90" fmla="*/ 2147483647 w 529"/>
                      <a:gd name="T91" fmla="*/ 2147483647 h 315"/>
                      <a:gd name="T92" fmla="*/ 2147483647 w 529"/>
                      <a:gd name="T93" fmla="*/ 2147483647 h 315"/>
                      <a:gd name="T94" fmla="*/ 2147483647 w 529"/>
                      <a:gd name="T95" fmla="*/ 2147483647 h 315"/>
                      <a:gd name="T96" fmla="*/ 0 w 529"/>
                      <a:gd name="T97" fmla="*/ 2147483647 h 315"/>
                      <a:gd name="T98" fmla="*/ 2147483647 w 529"/>
                      <a:gd name="T99" fmla="*/ 2147483647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9"/>
                      <a:gd name="T151" fmla="*/ 0 h 315"/>
                      <a:gd name="T152" fmla="*/ 529 w 529"/>
                      <a:gd name="T153" fmla="*/ 315 h 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w="9525">
                    <a:noFill/>
                    <a:round/>
                    <a:headEnd/>
                    <a:tailEnd/>
                  </a:ln>
                </p:spPr>
                <p:txBody>
                  <a:bodyPr/>
                  <a:lstStyle/>
                  <a:p>
                    <a:pPr eaLnBrk="0" hangingPunct="0"/>
                    <a:endParaRPr lang="en-GB" b="0"/>
                  </a:p>
                </p:txBody>
              </p:sp>
              <p:sp>
                <p:nvSpPr>
                  <p:cNvPr id="848562" name="Freeform 20"/>
                  <p:cNvSpPr>
                    <a:spLocks/>
                  </p:cNvSpPr>
                  <p:nvPr/>
                </p:nvSpPr>
                <p:spPr bwMode="auto">
                  <a:xfrm rot="-275849">
                    <a:off x="3910572" y="3138646"/>
                    <a:ext cx="50479" cy="46104"/>
                  </a:xfrm>
                  <a:custGeom>
                    <a:avLst/>
                    <a:gdLst>
                      <a:gd name="T0" fmla="*/ 2147483647 w 116"/>
                      <a:gd name="T1" fmla="*/ 2147483647 h 104"/>
                      <a:gd name="T2" fmla="*/ 0 w 116"/>
                      <a:gd name="T3" fmla="*/ 2147483647 h 104"/>
                      <a:gd name="T4" fmla="*/ 2147483647 w 116"/>
                      <a:gd name="T5" fmla="*/ 0 h 104"/>
                      <a:gd name="T6" fmla="*/ 2147483647 w 116"/>
                      <a:gd name="T7" fmla="*/ 2147483647 h 104"/>
                      <a:gd name="T8" fmla="*/ 2147483647 w 116"/>
                      <a:gd name="T9" fmla="*/ 2147483647 h 104"/>
                      <a:gd name="T10" fmla="*/ 0 60000 65536"/>
                      <a:gd name="T11" fmla="*/ 0 60000 65536"/>
                      <a:gd name="T12" fmla="*/ 0 60000 65536"/>
                      <a:gd name="T13" fmla="*/ 0 60000 65536"/>
                      <a:gd name="T14" fmla="*/ 0 60000 65536"/>
                      <a:gd name="T15" fmla="*/ 0 w 116"/>
                      <a:gd name="T16" fmla="*/ 0 h 104"/>
                      <a:gd name="T17" fmla="*/ 116 w 116"/>
                      <a:gd name="T18" fmla="*/ 104 h 104"/>
                    </a:gdLst>
                    <a:ahLst/>
                    <a:cxnLst>
                      <a:cxn ang="T10">
                        <a:pos x="T0" y="T1"/>
                      </a:cxn>
                      <a:cxn ang="T11">
                        <a:pos x="T2" y="T3"/>
                      </a:cxn>
                      <a:cxn ang="T12">
                        <a:pos x="T4" y="T5"/>
                      </a:cxn>
                      <a:cxn ang="T13">
                        <a:pos x="T6" y="T7"/>
                      </a:cxn>
                      <a:cxn ang="T14">
                        <a:pos x="T8" y="T9"/>
                      </a:cxn>
                    </a:cxnLst>
                    <a:rect l="T15" t="T16" r="T17" b="T18"/>
                    <a:pathLst>
                      <a:path w="116" h="104">
                        <a:moveTo>
                          <a:pt x="43" y="104"/>
                        </a:moveTo>
                        <a:lnTo>
                          <a:pt x="0" y="43"/>
                        </a:lnTo>
                        <a:lnTo>
                          <a:pt x="68" y="0"/>
                        </a:lnTo>
                        <a:lnTo>
                          <a:pt x="116" y="61"/>
                        </a:lnTo>
                        <a:lnTo>
                          <a:pt x="43" y="104"/>
                        </a:lnTo>
                        <a:close/>
                      </a:path>
                    </a:pathLst>
                  </a:custGeom>
                  <a:solidFill>
                    <a:srgbClr val="D8E0E8"/>
                  </a:solidFill>
                  <a:ln w="9525">
                    <a:noFill/>
                    <a:round/>
                    <a:headEnd/>
                    <a:tailEnd/>
                  </a:ln>
                </p:spPr>
                <p:txBody>
                  <a:bodyPr/>
                  <a:lstStyle/>
                  <a:p>
                    <a:pPr eaLnBrk="0" hangingPunct="0"/>
                    <a:endParaRPr lang="en-GB" b="0"/>
                  </a:p>
                </p:txBody>
              </p:sp>
              <p:sp>
                <p:nvSpPr>
                  <p:cNvPr id="848563" name="Freeform 21"/>
                  <p:cNvSpPr>
                    <a:spLocks/>
                  </p:cNvSpPr>
                  <p:nvPr/>
                </p:nvSpPr>
                <p:spPr bwMode="auto">
                  <a:xfrm rot="-275849">
                    <a:off x="3828877" y="3354225"/>
                    <a:ext cx="183947" cy="54083"/>
                  </a:xfrm>
                  <a:custGeom>
                    <a:avLst/>
                    <a:gdLst>
                      <a:gd name="T0" fmla="*/ 2147483647 w 430"/>
                      <a:gd name="T1" fmla="*/ 2147483647 h 124"/>
                      <a:gd name="T2" fmla="*/ 2147483647 w 430"/>
                      <a:gd name="T3" fmla="*/ 2147483647 h 124"/>
                      <a:gd name="T4" fmla="*/ 2147483647 w 430"/>
                      <a:gd name="T5" fmla="*/ 2147483647 h 124"/>
                      <a:gd name="T6" fmla="*/ 2147483647 w 430"/>
                      <a:gd name="T7" fmla="*/ 2147483647 h 124"/>
                      <a:gd name="T8" fmla="*/ 2147483647 w 430"/>
                      <a:gd name="T9" fmla="*/ 2147483647 h 124"/>
                      <a:gd name="T10" fmla="*/ 2147483647 w 430"/>
                      <a:gd name="T11" fmla="*/ 2147483647 h 124"/>
                      <a:gd name="T12" fmla="*/ 2147483647 w 430"/>
                      <a:gd name="T13" fmla="*/ 2147483647 h 124"/>
                      <a:gd name="T14" fmla="*/ 2147483647 w 430"/>
                      <a:gd name="T15" fmla="*/ 2147483647 h 124"/>
                      <a:gd name="T16" fmla="*/ 2147483647 w 430"/>
                      <a:gd name="T17" fmla="*/ 2147483647 h 124"/>
                      <a:gd name="T18" fmla="*/ 2147483647 w 430"/>
                      <a:gd name="T19" fmla="*/ 2147483647 h 124"/>
                      <a:gd name="T20" fmla="*/ 2147483647 w 430"/>
                      <a:gd name="T21" fmla="*/ 2147483647 h 124"/>
                      <a:gd name="T22" fmla="*/ 2147483647 w 430"/>
                      <a:gd name="T23" fmla="*/ 2147483647 h 124"/>
                      <a:gd name="T24" fmla="*/ 2147483647 w 430"/>
                      <a:gd name="T25" fmla="*/ 2147483647 h 124"/>
                      <a:gd name="T26" fmla="*/ 2147483647 w 430"/>
                      <a:gd name="T27" fmla="*/ 2147483647 h 124"/>
                      <a:gd name="T28" fmla="*/ 2147483647 w 430"/>
                      <a:gd name="T29" fmla="*/ 2147483647 h 124"/>
                      <a:gd name="T30" fmla="*/ 2147483647 w 430"/>
                      <a:gd name="T31" fmla="*/ 2147483647 h 124"/>
                      <a:gd name="T32" fmla="*/ 0 w 430"/>
                      <a:gd name="T33" fmla="*/ 2147483647 h 124"/>
                      <a:gd name="T34" fmla="*/ 2147483647 w 430"/>
                      <a:gd name="T35" fmla="*/ 2147483647 h 124"/>
                      <a:gd name="T36" fmla="*/ 2147483647 w 430"/>
                      <a:gd name="T37" fmla="*/ 2147483647 h 124"/>
                      <a:gd name="T38" fmla="*/ 2147483647 w 430"/>
                      <a:gd name="T39" fmla="*/ 2147483647 h 124"/>
                      <a:gd name="T40" fmla="*/ 2147483647 w 430"/>
                      <a:gd name="T41" fmla="*/ 2147483647 h 124"/>
                      <a:gd name="T42" fmla="*/ 2147483647 w 430"/>
                      <a:gd name="T43" fmla="*/ 2147483647 h 124"/>
                      <a:gd name="T44" fmla="*/ 2147483647 w 430"/>
                      <a:gd name="T45" fmla="*/ 2147483647 h 124"/>
                      <a:gd name="T46" fmla="*/ 2147483647 w 430"/>
                      <a:gd name="T47" fmla="*/ 2147483647 h 124"/>
                      <a:gd name="T48" fmla="*/ 2147483647 w 430"/>
                      <a:gd name="T49" fmla="*/ 2147483647 h 124"/>
                      <a:gd name="T50" fmla="*/ 2147483647 w 430"/>
                      <a:gd name="T51" fmla="*/ 2147483647 h 124"/>
                      <a:gd name="T52" fmla="*/ 2147483647 w 430"/>
                      <a:gd name="T53" fmla="*/ 2147483647 h 124"/>
                      <a:gd name="T54" fmla="*/ 2147483647 w 430"/>
                      <a:gd name="T55" fmla="*/ 2147483647 h 124"/>
                      <a:gd name="T56" fmla="*/ 2147483647 w 430"/>
                      <a:gd name="T57" fmla="*/ 2147483647 h 124"/>
                      <a:gd name="T58" fmla="*/ 2147483647 w 430"/>
                      <a:gd name="T59" fmla="*/ 2147483647 h 124"/>
                      <a:gd name="T60" fmla="*/ 2147483647 w 430"/>
                      <a:gd name="T61" fmla="*/ 2147483647 h 124"/>
                      <a:gd name="T62" fmla="*/ 2147483647 w 430"/>
                      <a:gd name="T63" fmla="*/ 2147483647 h 124"/>
                      <a:gd name="T64" fmla="*/ 2147483647 w 430"/>
                      <a:gd name="T65" fmla="*/ 0 h 124"/>
                      <a:gd name="T66" fmla="*/ 2147483647 w 430"/>
                      <a:gd name="T67" fmla="*/ 2147483647 h 124"/>
                      <a:gd name="T68" fmla="*/ 2147483647 w 430"/>
                      <a:gd name="T69" fmla="*/ 2147483647 h 124"/>
                      <a:gd name="T70" fmla="*/ 2147483647 w 430"/>
                      <a:gd name="T71" fmla="*/ 2147483647 h 124"/>
                      <a:gd name="T72" fmla="*/ 2147483647 w 430"/>
                      <a:gd name="T73" fmla="*/ 2147483647 h 124"/>
                      <a:gd name="T74" fmla="*/ 2147483647 w 430"/>
                      <a:gd name="T75" fmla="*/ 2147483647 h 124"/>
                      <a:gd name="T76" fmla="*/ 2147483647 w 430"/>
                      <a:gd name="T77" fmla="*/ 2147483647 h 124"/>
                      <a:gd name="T78" fmla="*/ 2147483647 w 430"/>
                      <a:gd name="T79" fmla="*/ 2147483647 h 124"/>
                      <a:gd name="T80" fmla="*/ 2147483647 w 430"/>
                      <a:gd name="T81" fmla="*/ 2147483647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0"/>
                      <a:gd name="T124" fmla="*/ 0 h 124"/>
                      <a:gd name="T125" fmla="*/ 430 w 430"/>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w="9525">
                    <a:noFill/>
                    <a:round/>
                    <a:headEnd/>
                    <a:tailEnd/>
                  </a:ln>
                </p:spPr>
                <p:txBody>
                  <a:bodyPr/>
                  <a:lstStyle/>
                  <a:p>
                    <a:pPr eaLnBrk="0" hangingPunct="0"/>
                    <a:endParaRPr lang="en-GB" b="0"/>
                  </a:p>
                </p:txBody>
              </p:sp>
              <p:sp>
                <p:nvSpPr>
                  <p:cNvPr id="848564" name="Freeform 22"/>
                  <p:cNvSpPr>
                    <a:spLocks/>
                  </p:cNvSpPr>
                  <p:nvPr/>
                </p:nvSpPr>
                <p:spPr bwMode="auto">
                  <a:xfrm rot="-275849">
                    <a:off x="4092590" y="3079949"/>
                    <a:ext cx="108657" cy="98414"/>
                  </a:xfrm>
                  <a:custGeom>
                    <a:avLst/>
                    <a:gdLst>
                      <a:gd name="T0" fmla="*/ 2147483647 w 254"/>
                      <a:gd name="T1" fmla="*/ 2147483647 h 222"/>
                      <a:gd name="T2" fmla="*/ 2147483647 w 254"/>
                      <a:gd name="T3" fmla="*/ 2147483647 h 222"/>
                      <a:gd name="T4" fmla="*/ 2147483647 w 254"/>
                      <a:gd name="T5" fmla="*/ 2147483647 h 222"/>
                      <a:gd name="T6" fmla="*/ 2147483647 w 254"/>
                      <a:gd name="T7" fmla="*/ 2147483647 h 222"/>
                      <a:gd name="T8" fmla="*/ 2147483647 w 254"/>
                      <a:gd name="T9" fmla="*/ 2147483647 h 222"/>
                      <a:gd name="T10" fmla="*/ 2147483647 w 254"/>
                      <a:gd name="T11" fmla="*/ 2147483647 h 222"/>
                      <a:gd name="T12" fmla="*/ 2147483647 w 254"/>
                      <a:gd name="T13" fmla="*/ 2147483647 h 222"/>
                      <a:gd name="T14" fmla="*/ 2147483647 w 254"/>
                      <a:gd name="T15" fmla="*/ 2147483647 h 222"/>
                      <a:gd name="T16" fmla="*/ 2147483647 w 254"/>
                      <a:gd name="T17" fmla="*/ 2147483647 h 222"/>
                      <a:gd name="T18" fmla="*/ 2147483647 w 254"/>
                      <a:gd name="T19" fmla="*/ 2147483647 h 222"/>
                      <a:gd name="T20" fmla="*/ 2147483647 w 254"/>
                      <a:gd name="T21" fmla="*/ 2147483647 h 222"/>
                      <a:gd name="T22" fmla="*/ 2147483647 w 254"/>
                      <a:gd name="T23" fmla="*/ 2147483647 h 222"/>
                      <a:gd name="T24" fmla="*/ 2147483647 w 254"/>
                      <a:gd name="T25" fmla="*/ 2147483647 h 222"/>
                      <a:gd name="T26" fmla="*/ 2147483647 w 254"/>
                      <a:gd name="T27" fmla="*/ 0 h 222"/>
                      <a:gd name="T28" fmla="*/ 2147483647 w 254"/>
                      <a:gd name="T29" fmla="*/ 0 h 222"/>
                      <a:gd name="T30" fmla="*/ 2147483647 w 254"/>
                      <a:gd name="T31" fmla="*/ 2147483647 h 222"/>
                      <a:gd name="T32" fmla="*/ 2147483647 w 254"/>
                      <a:gd name="T33" fmla="*/ 2147483647 h 222"/>
                      <a:gd name="T34" fmla="*/ 2147483647 w 254"/>
                      <a:gd name="T35" fmla="*/ 2147483647 h 222"/>
                      <a:gd name="T36" fmla="*/ 2147483647 w 254"/>
                      <a:gd name="T37" fmla="*/ 2147483647 h 222"/>
                      <a:gd name="T38" fmla="*/ 2147483647 w 254"/>
                      <a:gd name="T39" fmla="*/ 2147483647 h 222"/>
                      <a:gd name="T40" fmla="*/ 2147483647 w 254"/>
                      <a:gd name="T41" fmla="*/ 2147483647 h 222"/>
                      <a:gd name="T42" fmla="*/ 2147483647 w 254"/>
                      <a:gd name="T43" fmla="*/ 2147483647 h 222"/>
                      <a:gd name="T44" fmla="*/ 2147483647 w 254"/>
                      <a:gd name="T45" fmla="*/ 2147483647 h 222"/>
                      <a:gd name="T46" fmla="*/ 2147483647 w 254"/>
                      <a:gd name="T47" fmla="*/ 2147483647 h 222"/>
                      <a:gd name="T48" fmla="*/ 0 w 254"/>
                      <a:gd name="T49" fmla="*/ 2147483647 h 222"/>
                      <a:gd name="T50" fmla="*/ 2147483647 w 254"/>
                      <a:gd name="T51" fmla="*/ 2147483647 h 222"/>
                      <a:gd name="T52" fmla="*/ 2147483647 w 254"/>
                      <a:gd name="T53" fmla="*/ 2147483647 h 222"/>
                      <a:gd name="T54" fmla="*/ 2147483647 w 254"/>
                      <a:gd name="T55" fmla="*/ 2147483647 h 222"/>
                      <a:gd name="T56" fmla="*/ 2147483647 w 254"/>
                      <a:gd name="T57" fmla="*/ 2147483647 h 222"/>
                      <a:gd name="T58" fmla="*/ 2147483647 w 254"/>
                      <a:gd name="T59" fmla="*/ 2147483647 h 222"/>
                      <a:gd name="T60" fmla="*/ 2147483647 w 254"/>
                      <a:gd name="T61" fmla="*/ 2147483647 h 222"/>
                      <a:gd name="T62" fmla="*/ 2147483647 w 254"/>
                      <a:gd name="T63" fmla="*/ 2147483647 h 222"/>
                      <a:gd name="T64" fmla="*/ 2147483647 w 254"/>
                      <a:gd name="T65" fmla="*/ 2147483647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
                      <a:gd name="T100" fmla="*/ 0 h 222"/>
                      <a:gd name="T101" fmla="*/ 254 w 254"/>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w="9525">
                    <a:noFill/>
                    <a:round/>
                    <a:headEnd/>
                    <a:tailEnd/>
                  </a:ln>
                </p:spPr>
                <p:txBody>
                  <a:bodyPr/>
                  <a:lstStyle/>
                  <a:p>
                    <a:pPr eaLnBrk="0" hangingPunct="0"/>
                    <a:endParaRPr lang="en-GB" b="0"/>
                  </a:p>
                </p:txBody>
              </p:sp>
            </p:grpSp>
          </p:grpSp>
          <p:pic>
            <p:nvPicPr>
              <p:cNvPr id="848411" name="Picture 19"/>
              <p:cNvPicPr>
                <a:picLocks noChangeAspect="1" noChangeArrowheads="1"/>
              </p:cNvPicPr>
              <p:nvPr/>
            </p:nvPicPr>
            <p:blipFill>
              <a:blip r:embed="rId14" cstate="print">
                <a:clrChange>
                  <a:clrFrom>
                    <a:srgbClr val="3838FF"/>
                  </a:clrFrom>
                  <a:clrTo>
                    <a:srgbClr val="3838FF">
                      <a:alpha val="0"/>
                    </a:srgbClr>
                  </a:clrTo>
                </a:clrChange>
              </a:blip>
              <a:srcRect/>
              <a:stretch>
                <a:fillRect/>
              </a:stretch>
            </p:blipFill>
            <p:spPr bwMode="auto">
              <a:xfrm rot="10800000">
                <a:off x="1601410" y="895350"/>
                <a:ext cx="868660" cy="476250"/>
              </a:xfrm>
              <a:prstGeom prst="rect">
                <a:avLst/>
              </a:prstGeom>
              <a:noFill/>
              <a:ln w="12700">
                <a:noFill/>
                <a:miter lim="800000"/>
                <a:headEnd type="none" w="sm" len="sm"/>
                <a:tailEnd type="none" w="sm" len="sm"/>
              </a:ln>
            </p:spPr>
          </p:pic>
          <p:grpSp>
            <p:nvGrpSpPr>
              <p:cNvPr id="848412" name="Group 24"/>
              <p:cNvGrpSpPr>
                <a:grpSpLocks/>
              </p:cNvGrpSpPr>
              <p:nvPr/>
            </p:nvGrpSpPr>
            <p:grpSpPr bwMode="auto">
              <a:xfrm rot="19897021" flipH="1">
                <a:off x="1247776" y="3638551"/>
                <a:ext cx="503237" cy="434975"/>
                <a:chOff x="3683" y="252"/>
                <a:chExt cx="564" cy="629"/>
              </a:xfrm>
            </p:grpSpPr>
            <p:sp>
              <p:nvSpPr>
                <p:cNvPr id="848417" name="Freeform 25"/>
                <p:cNvSpPr>
                  <a:spLocks/>
                </p:cNvSpPr>
                <p:nvPr/>
              </p:nvSpPr>
              <p:spPr bwMode="auto">
                <a:xfrm>
                  <a:off x="3891" y="412"/>
                  <a:ext cx="214" cy="220"/>
                </a:xfrm>
                <a:custGeom>
                  <a:avLst/>
                  <a:gdLst>
                    <a:gd name="T0" fmla="*/ 214 w 214"/>
                    <a:gd name="T1" fmla="*/ 142 h 220"/>
                    <a:gd name="T2" fmla="*/ 202 w 214"/>
                    <a:gd name="T3" fmla="*/ 220 h 220"/>
                    <a:gd name="T4" fmla="*/ 142 w 214"/>
                    <a:gd name="T5" fmla="*/ 220 h 220"/>
                    <a:gd name="T6" fmla="*/ 0 w 214"/>
                    <a:gd name="T7" fmla="*/ 36 h 220"/>
                    <a:gd name="T8" fmla="*/ 47 w 214"/>
                    <a:gd name="T9" fmla="*/ 0 h 220"/>
                    <a:gd name="T10" fmla="*/ 137 w 214"/>
                    <a:gd name="T11" fmla="*/ 36 h 220"/>
                    <a:gd name="T12" fmla="*/ 214 w 214"/>
                    <a:gd name="T13" fmla="*/ 142 h 220"/>
                    <a:gd name="T14" fmla="*/ 0 60000 65536"/>
                    <a:gd name="T15" fmla="*/ 0 60000 65536"/>
                    <a:gd name="T16" fmla="*/ 0 60000 65536"/>
                    <a:gd name="T17" fmla="*/ 0 60000 65536"/>
                    <a:gd name="T18" fmla="*/ 0 60000 65536"/>
                    <a:gd name="T19" fmla="*/ 0 60000 65536"/>
                    <a:gd name="T20" fmla="*/ 0 60000 65536"/>
                    <a:gd name="T21" fmla="*/ 0 w 214"/>
                    <a:gd name="T22" fmla="*/ 0 h 220"/>
                    <a:gd name="T23" fmla="*/ 214 w 214"/>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 h="220">
                      <a:moveTo>
                        <a:pt x="214" y="142"/>
                      </a:moveTo>
                      <a:lnTo>
                        <a:pt x="202" y="220"/>
                      </a:lnTo>
                      <a:lnTo>
                        <a:pt x="142" y="220"/>
                      </a:lnTo>
                      <a:lnTo>
                        <a:pt x="0" y="36"/>
                      </a:lnTo>
                      <a:lnTo>
                        <a:pt x="47" y="0"/>
                      </a:lnTo>
                      <a:lnTo>
                        <a:pt x="137" y="36"/>
                      </a:lnTo>
                      <a:lnTo>
                        <a:pt x="214" y="142"/>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18" name="Freeform 26"/>
                <p:cNvSpPr>
                  <a:spLocks/>
                </p:cNvSpPr>
                <p:nvPr/>
              </p:nvSpPr>
              <p:spPr bwMode="auto">
                <a:xfrm>
                  <a:off x="4152" y="554"/>
                  <a:ext cx="42" cy="48"/>
                </a:xfrm>
                <a:custGeom>
                  <a:avLst/>
                  <a:gdLst>
                    <a:gd name="T0" fmla="*/ 30 w 42"/>
                    <a:gd name="T1" fmla="*/ 0 h 48"/>
                    <a:gd name="T2" fmla="*/ 42 w 42"/>
                    <a:gd name="T3" fmla="*/ 36 h 48"/>
                    <a:gd name="T4" fmla="*/ 12 w 42"/>
                    <a:gd name="T5" fmla="*/ 48 h 48"/>
                    <a:gd name="T6" fmla="*/ 0 w 42"/>
                    <a:gd name="T7" fmla="*/ 12 h 48"/>
                    <a:gd name="T8" fmla="*/ 30 w 42"/>
                    <a:gd name="T9" fmla="*/ 0 h 48"/>
                    <a:gd name="T10" fmla="*/ 0 60000 65536"/>
                    <a:gd name="T11" fmla="*/ 0 60000 65536"/>
                    <a:gd name="T12" fmla="*/ 0 60000 65536"/>
                    <a:gd name="T13" fmla="*/ 0 60000 65536"/>
                    <a:gd name="T14" fmla="*/ 0 60000 65536"/>
                    <a:gd name="T15" fmla="*/ 0 w 42"/>
                    <a:gd name="T16" fmla="*/ 0 h 48"/>
                    <a:gd name="T17" fmla="*/ 42 w 42"/>
                    <a:gd name="T18" fmla="*/ 48 h 48"/>
                  </a:gdLst>
                  <a:ahLst/>
                  <a:cxnLst>
                    <a:cxn ang="T10">
                      <a:pos x="T0" y="T1"/>
                    </a:cxn>
                    <a:cxn ang="T11">
                      <a:pos x="T2" y="T3"/>
                    </a:cxn>
                    <a:cxn ang="T12">
                      <a:pos x="T4" y="T5"/>
                    </a:cxn>
                    <a:cxn ang="T13">
                      <a:pos x="T6" y="T7"/>
                    </a:cxn>
                    <a:cxn ang="T14">
                      <a:pos x="T8" y="T9"/>
                    </a:cxn>
                  </a:cxnLst>
                  <a:rect l="T15" t="T16" r="T17" b="T18"/>
                  <a:pathLst>
                    <a:path w="42" h="48">
                      <a:moveTo>
                        <a:pt x="30" y="0"/>
                      </a:moveTo>
                      <a:lnTo>
                        <a:pt x="42" y="36"/>
                      </a:lnTo>
                      <a:lnTo>
                        <a:pt x="12" y="48"/>
                      </a:lnTo>
                      <a:lnTo>
                        <a:pt x="0" y="12"/>
                      </a:lnTo>
                      <a:lnTo>
                        <a:pt x="30"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19" name="Freeform 27"/>
                <p:cNvSpPr>
                  <a:spLocks/>
                </p:cNvSpPr>
                <p:nvPr/>
              </p:nvSpPr>
              <p:spPr bwMode="auto">
                <a:xfrm>
                  <a:off x="4069" y="572"/>
                  <a:ext cx="149" cy="196"/>
                </a:xfrm>
                <a:custGeom>
                  <a:avLst/>
                  <a:gdLst>
                    <a:gd name="T0" fmla="*/ 42 w 149"/>
                    <a:gd name="T1" fmla="*/ 184 h 196"/>
                    <a:gd name="T2" fmla="*/ 48 w 149"/>
                    <a:gd name="T3" fmla="*/ 190 h 196"/>
                    <a:gd name="T4" fmla="*/ 77 w 149"/>
                    <a:gd name="T5" fmla="*/ 196 h 196"/>
                    <a:gd name="T6" fmla="*/ 89 w 149"/>
                    <a:gd name="T7" fmla="*/ 190 h 196"/>
                    <a:gd name="T8" fmla="*/ 113 w 149"/>
                    <a:gd name="T9" fmla="*/ 190 h 196"/>
                    <a:gd name="T10" fmla="*/ 143 w 149"/>
                    <a:gd name="T11" fmla="*/ 172 h 196"/>
                    <a:gd name="T12" fmla="*/ 143 w 149"/>
                    <a:gd name="T13" fmla="*/ 160 h 196"/>
                    <a:gd name="T14" fmla="*/ 149 w 149"/>
                    <a:gd name="T15" fmla="*/ 155 h 196"/>
                    <a:gd name="T16" fmla="*/ 89 w 149"/>
                    <a:gd name="T17" fmla="*/ 0 h 196"/>
                    <a:gd name="T18" fmla="*/ 36 w 149"/>
                    <a:gd name="T19" fmla="*/ 36 h 196"/>
                    <a:gd name="T20" fmla="*/ 0 w 149"/>
                    <a:gd name="T21" fmla="*/ 83 h 196"/>
                    <a:gd name="T22" fmla="*/ 42 w 149"/>
                    <a:gd name="T23" fmla="*/ 184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96"/>
                    <a:gd name="T38" fmla="*/ 149 w 149"/>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96">
                      <a:moveTo>
                        <a:pt x="42" y="184"/>
                      </a:moveTo>
                      <a:lnTo>
                        <a:pt x="48" y="190"/>
                      </a:lnTo>
                      <a:lnTo>
                        <a:pt x="77" y="196"/>
                      </a:lnTo>
                      <a:lnTo>
                        <a:pt x="89" y="190"/>
                      </a:lnTo>
                      <a:lnTo>
                        <a:pt x="113" y="190"/>
                      </a:lnTo>
                      <a:lnTo>
                        <a:pt x="143" y="172"/>
                      </a:lnTo>
                      <a:lnTo>
                        <a:pt x="143" y="160"/>
                      </a:lnTo>
                      <a:lnTo>
                        <a:pt x="149" y="155"/>
                      </a:lnTo>
                      <a:lnTo>
                        <a:pt x="89" y="0"/>
                      </a:lnTo>
                      <a:lnTo>
                        <a:pt x="36" y="36"/>
                      </a:lnTo>
                      <a:lnTo>
                        <a:pt x="0" y="83"/>
                      </a:lnTo>
                      <a:lnTo>
                        <a:pt x="42" y="184"/>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20" name="Freeform 28"/>
                <p:cNvSpPr>
                  <a:spLocks/>
                </p:cNvSpPr>
                <p:nvPr/>
              </p:nvSpPr>
              <p:spPr bwMode="auto">
                <a:xfrm>
                  <a:off x="4123" y="578"/>
                  <a:ext cx="41" cy="30"/>
                </a:xfrm>
                <a:custGeom>
                  <a:avLst/>
                  <a:gdLst>
                    <a:gd name="T0" fmla="*/ 41 w 41"/>
                    <a:gd name="T1" fmla="*/ 0 h 30"/>
                    <a:gd name="T2" fmla="*/ 23 w 41"/>
                    <a:gd name="T3" fmla="*/ 18 h 30"/>
                    <a:gd name="T4" fmla="*/ 0 w 41"/>
                    <a:gd name="T5" fmla="*/ 30 h 30"/>
                    <a:gd name="T6" fmla="*/ 0 60000 65536"/>
                    <a:gd name="T7" fmla="*/ 0 60000 65536"/>
                    <a:gd name="T8" fmla="*/ 0 60000 65536"/>
                    <a:gd name="T9" fmla="*/ 0 w 41"/>
                    <a:gd name="T10" fmla="*/ 0 h 30"/>
                    <a:gd name="T11" fmla="*/ 41 w 41"/>
                    <a:gd name="T12" fmla="*/ 30 h 30"/>
                  </a:gdLst>
                  <a:ahLst/>
                  <a:cxnLst>
                    <a:cxn ang="T6">
                      <a:pos x="T0" y="T1"/>
                    </a:cxn>
                    <a:cxn ang="T7">
                      <a:pos x="T2" y="T3"/>
                    </a:cxn>
                    <a:cxn ang="T8">
                      <a:pos x="T4" y="T5"/>
                    </a:cxn>
                  </a:cxnLst>
                  <a:rect l="T9" t="T10" r="T11" b="T12"/>
                  <a:pathLst>
                    <a:path w="41" h="30">
                      <a:moveTo>
                        <a:pt x="41" y="0"/>
                      </a:moveTo>
                      <a:lnTo>
                        <a:pt x="23" y="18"/>
                      </a:lnTo>
                      <a:lnTo>
                        <a:pt x="0" y="30"/>
                      </a:lnTo>
                    </a:path>
                  </a:pathLst>
                </a:custGeom>
                <a:noFill/>
                <a:ln w="9525">
                  <a:solidFill>
                    <a:srgbClr val="000000"/>
                  </a:solidFill>
                  <a:round/>
                  <a:headEnd/>
                  <a:tailEnd/>
                </a:ln>
              </p:spPr>
              <p:txBody>
                <a:bodyPr/>
                <a:lstStyle/>
                <a:p>
                  <a:pPr eaLnBrk="0" hangingPunct="0"/>
                  <a:endParaRPr lang="en-GB" b="0"/>
                </a:p>
              </p:txBody>
            </p:sp>
            <p:sp>
              <p:nvSpPr>
                <p:cNvPr id="848421" name="Freeform 29"/>
                <p:cNvSpPr>
                  <a:spLocks/>
                </p:cNvSpPr>
                <p:nvPr/>
              </p:nvSpPr>
              <p:spPr bwMode="auto">
                <a:xfrm>
                  <a:off x="4028" y="584"/>
                  <a:ext cx="71" cy="54"/>
                </a:xfrm>
                <a:custGeom>
                  <a:avLst/>
                  <a:gdLst>
                    <a:gd name="T0" fmla="*/ 71 w 71"/>
                    <a:gd name="T1" fmla="*/ 54 h 54"/>
                    <a:gd name="T2" fmla="*/ 65 w 71"/>
                    <a:gd name="T3" fmla="*/ 42 h 54"/>
                    <a:gd name="T4" fmla="*/ 5 w 71"/>
                    <a:gd name="T5" fmla="*/ 0 h 54"/>
                    <a:gd name="T6" fmla="*/ 0 w 71"/>
                    <a:gd name="T7" fmla="*/ 12 h 54"/>
                    <a:gd name="T8" fmla="*/ 59 w 71"/>
                    <a:gd name="T9" fmla="*/ 48 h 54"/>
                    <a:gd name="T10" fmla="*/ 71 w 71"/>
                    <a:gd name="T11" fmla="*/ 54 h 54"/>
                    <a:gd name="T12" fmla="*/ 0 60000 65536"/>
                    <a:gd name="T13" fmla="*/ 0 60000 65536"/>
                    <a:gd name="T14" fmla="*/ 0 60000 65536"/>
                    <a:gd name="T15" fmla="*/ 0 60000 65536"/>
                    <a:gd name="T16" fmla="*/ 0 60000 65536"/>
                    <a:gd name="T17" fmla="*/ 0 60000 65536"/>
                    <a:gd name="T18" fmla="*/ 0 w 71"/>
                    <a:gd name="T19" fmla="*/ 0 h 54"/>
                    <a:gd name="T20" fmla="*/ 71 w 7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71" h="54">
                      <a:moveTo>
                        <a:pt x="71" y="54"/>
                      </a:moveTo>
                      <a:lnTo>
                        <a:pt x="65" y="42"/>
                      </a:lnTo>
                      <a:lnTo>
                        <a:pt x="5" y="0"/>
                      </a:lnTo>
                      <a:lnTo>
                        <a:pt x="0" y="12"/>
                      </a:lnTo>
                      <a:lnTo>
                        <a:pt x="59" y="48"/>
                      </a:lnTo>
                      <a:lnTo>
                        <a:pt x="71" y="54"/>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22" name="Freeform 30"/>
                <p:cNvSpPr>
                  <a:spLocks/>
                </p:cNvSpPr>
                <p:nvPr/>
              </p:nvSpPr>
              <p:spPr bwMode="auto">
                <a:xfrm>
                  <a:off x="3956" y="436"/>
                  <a:ext cx="137" cy="166"/>
                </a:xfrm>
                <a:custGeom>
                  <a:avLst/>
                  <a:gdLst>
                    <a:gd name="T0" fmla="*/ 125 w 137"/>
                    <a:gd name="T1" fmla="*/ 154 h 166"/>
                    <a:gd name="T2" fmla="*/ 137 w 137"/>
                    <a:gd name="T3" fmla="*/ 113 h 166"/>
                    <a:gd name="T4" fmla="*/ 36 w 137"/>
                    <a:gd name="T5" fmla="*/ 0 h 166"/>
                    <a:gd name="T6" fmla="*/ 6 w 137"/>
                    <a:gd name="T7" fmla="*/ 24 h 166"/>
                    <a:gd name="T8" fmla="*/ 0 w 137"/>
                    <a:gd name="T9" fmla="*/ 65 h 166"/>
                    <a:gd name="T10" fmla="*/ 101 w 137"/>
                    <a:gd name="T11" fmla="*/ 166 h 166"/>
                    <a:gd name="T12" fmla="*/ 125 w 137"/>
                    <a:gd name="T13" fmla="*/ 154 h 166"/>
                    <a:gd name="T14" fmla="*/ 0 60000 65536"/>
                    <a:gd name="T15" fmla="*/ 0 60000 65536"/>
                    <a:gd name="T16" fmla="*/ 0 60000 65536"/>
                    <a:gd name="T17" fmla="*/ 0 60000 65536"/>
                    <a:gd name="T18" fmla="*/ 0 60000 65536"/>
                    <a:gd name="T19" fmla="*/ 0 60000 65536"/>
                    <a:gd name="T20" fmla="*/ 0 60000 65536"/>
                    <a:gd name="T21" fmla="*/ 0 w 137"/>
                    <a:gd name="T22" fmla="*/ 0 h 166"/>
                    <a:gd name="T23" fmla="*/ 137 w 137"/>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66">
                      <a:moveTo>
                        <a:pt x="125" y="154"/>
                      </a:moveTo>
                      <a:lnTo>
                        <a:pt x="137" y="113"/>
                      </a:lnTo>
                      <a:lnTo>
                        <a:pt x="36" y="0"/>
                      </a:lnTo>
                      <a:lnTo>
                        <a:pt x="6" y="24"/>
                      </a:lnTo>
                      <a:lnTo>
                        <a:pt x="0" y="65"/>
                      </a:lnTo>
                      <a:lnTo>
                        <a:pt x="101" y="166"/>
                      </a:lnTo>
                      <a:lnTo>
                        <a:pt x="125" y="154"/>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23" name="Freeform 31"/>
                <p:cNvSpPr>
                  <a:spLocks/>
                </p:cNvSpPr>
                <p:nvPr/>
              </p:nvSpPr>
              <p:spPr bwMode="auto">
                <a:xfrm>
                  <a:off x="3861" y="382"/>
                  <a:ext cx="256" cy="350"/>
                </a:xfrm>
                <a:custGeom>
                  <a:avLst/>
                  <a:gdLst>
                    <a:gd name="T0" fmla="*/ 0 w 256"/>
                    <a:gd name="T1" fmla="*/ 0 h 350"/>
                    <a:gd name="T2" fmla="*/ 6 w 256"/>
                    <a:gd name="T3" fmla="*/ 0 h 350"/>
                    <a:gd name="T4" fmla="*/ 24 w 256"/>
                    <a:gd name="T5" fmla="*/ 12 h 350"/>
                    <a:gd name="T6" fmla="*/ 66 w 256"/>
                    <a:gd name="T7" fmla="*/ 48 h 350"/>
                    <a:gd name="T8" fmla="*/ 107 w 256"/>
                    <a:gd name="T9" fmla="*/ 78 h 350"/>
                    <a:gd name="T10" fmla="*/ 149 w 256"/>
                    <a:gd name="T11" fmla="*/ 125 h 350"/>
                    <a:gd name="T12" fmla="*/ 184 w 256"/>
                    <a:gd name="T13" fmla="*/ 178 h 350"/>
                    <a:gd name="T14" fmla="*/ 220 w 256"/>
                    <a:gd name="T15" fmla="*/ 232 h 350"/>
                    <a:gd name="T16" fmla="*/ 238 w 256"/>
                    <a:gd name="T17" fmla="*/ 273 h 350"/>
                    <a:gd name="T18" fmla="*/ 244 w 256"/>
                    <a:gd name="T19" fmla="*/ 321 h 350"/>
                    <a:gd name="T20" fmla="*/ 250 w 256"/>
                    <a:gd name="T21" fmla="*/ 339 h 350"/>
                    <a:gd name="T22" fmla="*/ 256 w 256"/>
                    <a:gd name="T23" fmla="*/ 350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
                    <a:gd name="T37" fmla="*/ 0 h 350"/>
                    <a:gd name="T38" fmla="*/ 256 w 256"/>
                    <a:gd name="T39" fmla="*/ 350 h 3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 h="350">
                      <a:moveTo>
                        <a:pt x="0" y="0"/>
                      </a:moveTo>
                      <a:lnTo>
                        <a:pt x="6" y="0"/>
                      </a:lnTo>
                      <a:lnTo>
                        <a:pt x="24" y="12"/>
                      </a:lnTo>
                      <a:lnTo>
                        <a:pt x="66" y="48"/>
                      </a:lnTo>
                      <a:lnTo>
                        <a:pt x="107" y="78"/>
                      </a:lnTo>
                      <a:lnTo>
                        <a:pt x="149" y="125"/>
                      </a:lnTo>
                      <a:lnTo>
                        <a:pt x="184" y="178"/>
                      </a:lnTo>
                      <a:lnTo>
                        <a:pt x="220" y="232"/>
                      </a:lnTo>
                      <a:lnTo>
                        <a:pt x="238" y="273"/>
                      </a:lnTo>
                      <a:lnTo>
                        <a:pt x="244" y="321"/>
                      </a:lnTo>
                      <a:lnTo>
                        <a:pt x="250" y="339"/>
                      </a:lnTo>
                      <a:lnTo>
                        <a:pt x="256" y="350"/>
                      </a:lnTo>
                    </a:path>
                  </a:pathLst>
                </a:custGeom>
                <a:noFill/>
                <a:ln w="9525">
                  <a:solidFill>
                    <a:srgbClr val="000000"/>
                  </a:solidFill>
                  <a:round/>
                  <a:headEnd/>
                  <a:tailEnd/>
                </a:ln>
              </p:spPr>
              <p:txBody>
                <a:bodyPr/>
                <a:lstStyle/>
                <a:p>
                  <a:pPr eaLnBrk="0" hangingPunct="0"/>
                  <a:endParaRPr lang="en-GB" b="0"/>
                </a:p>
              </p:txBody>
            </p:sp>
            <p:sp>
              <p:nvSpPr>
                <p:cNvPr id="848424" name="Freeform 32"/>
                <p:cNvSpPr>
                  <a:spLocks/>
                </p:cNvSpPr>
                <p:nvPr/>
              </p:nvSpPr>
              <p:spPr bwMode="auto">
                <a:xfrm>
                  <a:off x="4063" y="549"/>
                  <a:ext cx="30" cy="29"/>
                </a:xfrm>
                <a:custGeom>
                  <a:avLst/>
                  <a:gdLst>
                    <a:gd name="T0" fmla="*/ 30 w 30"/>
                    <a:gd name="T1" fmla="*/ 0 h 29"/>
                    <a:gd name="T2" fmla="*/ 0 w 30"/>
                    <a:gd name="T3" fmla="*/ 23 h 29"/>
                    <a:gd name="T4" fmla="*/ 0 w 30"/>
                    <a:gd name="T5" fmla="*/ 29 h 29"/>
                    <a:gd name="T6" fmla="*/ 0 60000 65536"/>
                    <a:gd name="T7" fmla="*/ 0 60000 65536"/>
                    <a:gd name="T8" fmla="*/ 0 60000 65536"/>
                    <a:gd name="T9" fmla="*/ 0 w 30"/>
                    <a:gd name="T10" fmla="*/ 0 h 29"/>
                    <a:gd name="T11" fmla="*/ 30 w 30"/>
                    <a:gd name="T12" fmla="*/ 29 h 29"/>
                  </a:gdLst>
                  <a:ahLst/>
                  <a:cxnLst>
                    <a:cxn ang="T6">
                      <a:pos x="T0" y="T1"/>
                    </a:cxn>
                    <a:cxn ang="T7">
                      <a:pos x="T2" y="T3"/>
                    </a:cxn>
                    <a:cxn ang="T8">
                      <a:pos x="T4" y="T5"/>
                    </a:cxn>
                  </a:cxnLst>
                  <a:rect l="T9" t="T10" r="T11" b="T12"/>
                  <a:pathLst>
                    <a:path w="30" h="29">
                      <a:moveTo>
                        <a:pt x="30" y="0"/>
                      </a:moveTo>
                      <a:lnTo>
                        <a:pt x="0" y="23"/>
                      </a:lnTo>
                      <a:lnTo>
                        <a:pt x="0" y="29"/>
                      </a:lnTo>
                    </a:path>
                  </a:pathLst>
                </a:custGeom>
                <a:noFill/>
                <a:ln w="9525">
                  <a:solidFill>
                    <a:srgbClr val="000000"/>
                  </a:solidFill>
                  <a:round/>
                  <a:headEnd/>
                  <a:tailEnd/>
                </a:ln>
              </p:spPr>
              <p:txBody>
                <a:bodyPr/>
                <a:lstStyle/>
                <a:p>
                  <a:pPr eaLnBrk="0" hangingPunct="0"/>
                  <a:endParaRPr lang="en-GB" b="0"/>
                </a:p>
              </p:txBody>
            </p:sp>
            <p:sp>
              <p:nvSpPr>
                <p:cNvPr id="848425" name="Line 33"/>
                <p:cNvSpPr>
                  <a:spLocks noChangeShapeType="1"/>
                </p:cNvSpPr>
                <p:nvPr/>
              </p:nvSpPr>
              <p:spPr bwMode="auto">
                <a:xfrm flipH="1" flipV="1">
                  <a:off x="3980" y="483"/>
                  <a:ext cx="83" cy="89"/>
                </a:xfrm>
                <a:prstGeom prst="line">
                  <a:avLst/>
                </a:prstGeom>
                <a:noFill/>
                <a:ln w="9525">
                  <a:solidFill>
                    <a:srgbClr val="000000"/>
                  </a:solidFill>
                  <a:round/>
                  <a:headEnd/>
                  <a:tailEnd/>
                </a:ln>
              </p:spPr>
              <p:txBody>
                <a:bodyPr/>
                <a:lstStyle/>
                <a:p>
                  <a:endParaRPr lang="en-US"/>
                </a:p>
              </p:txBody>
            </p:sp>
            <p:sp>
              <p:nvSpPr>
                <p:cNvPr id="848426" name="Line 34"/>
                <p:cNvSpPr>
                  <a:spLocks noChangeShapeType="1"/>
                </p:cNvSpPr>
                <p:nvPr/>
              </p:nvSpPr>
              <p:spPr bwMode="auto">
                <a:xfrm flipV="1">
                  <a:off x="4004" y="489"/>
                  <a:ext cx="35" cy="24"/>
                </a:xfrm>
                <a:prstGeom prst="line">
                  <a:avLst/>
                </a:prstGeom>
                <a:noFill/>
                <a:ln w="9525">
                  <a:solidFill>
                    <a:srgbClr val="000000"/>
                  </a:solidFill>
                  <a:round/>
                  <a:headEnd/>
                  <a:tailEnd/>
                </a:ln>
              </p:spPr>
              <p:txBody>
                <a:bodyPr/>
                <a:lstStyle/>
                <a:p>
                  <a:endParaRPr lang="en-US"/>
                </a:p>
              </p:txBody>
            </p:sp>
            <p:sp>
              <p:nvSpPr>
                <p:cNvPr id="848427" name="Freeform 35"/>
                <p:cNvSpPr>
                  <a:spLocks/>
                </p:cNvSpPr>
                <p:nvPr/>
              </p:nvSpPr>
              <p:spPr bwMode="auto">
                <a:xfrm>
                  <a:off x="3927" y="264"/>
                  <a:ext cx="184" cy="112"/>
                </a:xfrm>
                <a:custGeom>
                  <a:avLst/>
                  <a:gdLst>
                    <a:gd name="T0" fmla="*/ 0 w 184"/>
                    <a:gd name="T1" fmla="*/ 89 h 112"/>
                    <a:gd name="T2" fmla="*/ 106 w 184"/>
                    <a:gd name="T3" fmla="*/ 0 h 112"/>
                    <a:gd name="T4" fmla="*/ 184 w 184"/>
                    <a:gd name="T5" fmla="*/ 29 h 112"/>
                    <a:gd name="T6" fmla="*/ 77 w 184"/>
                    <a:gd name="T7" fmla="*/ 112 h 112"/>
                    <a:gd name="T8" fmla="*/ 0 w 184"/>
                    <a:gd name="T9" fmla="*/ 89 h 112"/>
                    <a:gd name="T10" fmla="*/ 0 60000 65536"/>
                    <a:gd name="T11" fmla="*/ 0 60000 65536"/>
                    <a:gd name="T12" fmla="*/ 0 60000 65536"/>
                    <a:gd name="T13" fmla="*/ 0 60000 65536"/>
                    <a:gd name="T14" fmla="*/ 0 60000 65536"/>
                    <a:gd name="T15" fmla="*/ 0 w 184"/>
                    <a:gd name="T16" fmla="*/ 0 h 112"/>
                    <a:gd name="T17" fmla="*/ 184 w 184"/>
                    <a:gd name="T18" fmla="*/ 112 h 112"/>
                  </a:gdLst>
                  <a:ahLst/>
                  <a:cxnLst>
                    <a:cxn ang="T10">
                      <a:pos x="T0" y="T1"/>
                    </a:cxn>
                    <a:cxn ang="T11">
                      <a:pos x="T2" y="T3"/>
                    </a:cxn>
                    <a:cxn ang="T12">
                      <a:pos x="T4" y="T5"/>
                    </a:cxn>
                    <a:cxn ang="T13">
                      <a:pos x="T6" y="T7"/>
                    </a:cxn>
                    <a:cxn ang="T14">
                      <a:pos x="T8" y="T9"/>
                    </a:cxn>
                  </a:cxnLst>
                  <a:rect l="T15" t="T16" r="T17" b="T18"/>
                  <a:pathLst>
                    <a:path w="184" h="112">
                      <a:moveTo>
                        <a:pt x="0" y="89"/>
                      </a:moveTo>
                      <a:lnTo>
                        <a:pt x="106" y="0"/>
                      </a:lnTo>
                      <a:lnTo>
                        <a:pt x="184" y="29"/>
                      </a:lnTo>
                      <a:lnTo>
                        <a:pt x="77" y="112"/>
                      </a:lnTo>
                      <a:lnTo>
                        <a:pt x="0" y="89"/>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28" name="Freeform 36"/>
                <p:cNvSpPr>
                  <a:spLocks/>
                </p:cNvSpPr>
                <p:nvPr/>
              </p:nvSpPr>
              <p:spPr bwMode="auto">
                <a:xfrm>
                  <a:off x="4128" y="365"/>
                  <a:ext cx="12" cy="6"/>
                </a:xfrm>
                <a:custGeom>
                  <a:avLst/>
                  <a:gdLst>
                    <a:gd name="T0" fmla="*/ 6 w 12"/>
                    <a:gd name="T1" fmla="*/ 0 h 6"/>
                    <a:gd name="T2" fmla="*/ 12 w 12"/>
                    <a:gd name="T3" fmla="*/ 6 h 6"/>
                    <a:gd name="T4" fmla="*/ 12 w 12"/>
                    <a:gd name="T5" fmla="*/ 0 h 6"/>
                    <a:gd name="T6" fmla="*/ 6 w 12"/>
                    <a:gd name="T7" fmla="*/ 0 h 6"/>
                    <a:gd name="T8" fmla="*/ 0 w 12"/>
                    <a:gd name="T9" fmla="*/ 0 h 6"/>
                    <a:gd name="T10" fmla="*/ 6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6" y="0"/>
                      </a:moveTo>
                      <a:lnTo>
                        <a:pt x="12" y="6"/>
                      </a:lnTo>
                      <a:lnTo>
                        <a:pt x="12" y="0"/>
                      </a:lnTo>
                      <a:lnTo>
                        <a:pt x="6" y="0"/>
                      </a:lnTo>
                      <a:lnTo>
                        <a:pt x="0" y="0"/>
                      </a:lnTo>
                      <a:lnTo>
                        <a:pt x="6" y="0"/>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48429" name="Freeform 37"/>
                <p:cNvSpPr>
                  <a:spLocks/>
                </p:cNvSpPr>
                <p:nvPr/>
              </p:nvSpPr>
              <p:spPr bwMode="auto">
                <a:xfrm>
                  <a:off x="3921" y="353"/>
                  <a:ext cx="107" cy="95"/>
                </a:xfrm>
                <a:custGeom>
                  <a:avLst/>
                  <a:gdLst>
                    <a:gd name="T0" fmla="*/ 107 w 107"/>
                    <a:gd name="T1" fmla="*/ 95 h 95"/>
                    <a:gd name="T2" fmla="*/ 23 w 107"/>
                    <a:gd name="T3" fmla="*/ 65 h 95"/>
                    <a:gd name="T4" fmla="*/ 0 w 107"/>
                    <a:gd name="T5" fmla="*/ 0 h 95"/>
                    <a:gd name="T6" fmla="*/ 83 w 107"/>
                    <a:gd name="T7" fmla="*/ 23 h 95"/>
                    <a:gd name="T8" fmla="*/ 107 w 107"/>
                    <a:gd name="T9" fmla="*/ 95 h 95"/>
                    <a:gd name="T10" fmla="*/ 0 60000 65536"/>
                    <a:gd name="T11" fmla="*/ 0 60000 65536"/>
                    <a:gd name="T12" fmla="*/ 0 60000 65536"/>
                    <a:gd name="T13" fmla="*/ 0 60000 65536"/>
                    <a:gd name="T14" fmla="*/ 0 60000 65536"/>
                    <a:gd name="T15" fmla="*/ 0 w 107"/>
                    <a:gd name="T16" fmla="*/ 0 h 95"/>
                    <a:gd name="T17" fmla="*/ 107 w 107"/>
                    <a:gd name="T18" fmla="*/ 95 h 95"/>
                  </a:gdLst>
                  <a:ahLst/>
                  <a:cxnLst>
                    <a:cxn ang="T10">
                      <a:pos x="T0" y="T1"/>
                    </a:cxn>
                    <a:cxn ang="T11">
                      <a:pos x="T2" y="T3"/>
                    </a:cxn>
                    <a:cxn ang="T12">
                      <a:pos x="T4" y="T5"/>
                    </a:cxn>
                    <a:cxn ang="T13">
                      <a:pos x="T6" y="T7"/>
                    </a:cxn>
                    <a:cxn ang="T14">
                      <a:pos x="T8" y="T9"/>
                    </a:cxn>
                  </a:cxnLst>
                  <a:rect l="T15" t="T16" r="T17" b="T18"/>
                  <a:pathLst>
                    <a:path w="107" h="95">
                      <a:moveTo>
                        <a:pt x="107" y="95"/>
                      </a:moveTo>
                      <a:lnTo>
                        <a:pt x="23" y="65"/>
                      </a:lnTo>
                      <a:lnTo>
                        <a:pt x="0" y="0"/>
                      </a:lnTo>
                      <a:lnTo>
                        <a:pt x="83" y="23"/>
                      </a:lnTo>
                      <a:lnTo>
                        <a:pt x="107" y="95"/>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30" name="Line 38"/>
                <p:cNvSpPr>
                  <a:spLocks noChangeShapeType="1"/>
                </p:cNvSpPr>
                <p:nvPr/>
              </p:nvSpPr>
              <p:spPr bwMode="auto">
                <a:xfrm flipH="1">
                  <a:off x="4063" y="287"/>
                  <a:ext cx="6" cy="1"/>
                </a:xfrm>
                <a:prstGeom prst="line">
                  <a:avLst/>
                </a:prstGeom>
                <a:noFill/>
                <a:ln w="9525">
                  <a:solidFill>
                    <a:srgbClr val="000000"/>
                  </a:solidFill>
                  <a:round/>
                  <a:headEnd/>
                  <a:tailEnd/>
                </a:ln>
              </p:spPr>
              <p:txBody>
                <a:bodyPr/>
                <a:lstStyle/>
                <a:p>
                  <a:endParaRPr lang="en-US"/>
                </a:p>
              </p:txBody>
            </p:sp>
            <p:sp>
              <p:nvSpPr>
                <p:cNvPr id="848431" name="Line 39"/>
                <p:cNvSpPr>
                  <a:spLocks noChangeShapeType="1"/>
                </p:cNvSpPr>
                <p:nvPr/>
              </p:nvSpPr>
              <p:spPr bwMode="auto">
                <a:xfrm flipH="1">
                  <a:off x="4028" y="317"/>
                  <a:ext cx="5" cy="1"/>
                </a:xfrm>
                <a:prstGeom prst="line">
                  <a:avLst/>
                </a:prstGeom>
                <a:noFill/>
                <a:ln w="9525">
                  <a:solidFill>
                    <a:srgbClr val="000000"/>
                  </a:solidFill>
                  <a:round/>
                  <a:headEnd/>
                  <a:tailEnd/>
                </a:ln>
              </p:spPr>
              <p:txBody>
                <a:bodyPr/>
                <a:lstStyle/>
                <a:p>
                  <a:endParaRPr lang="en-US"/>
                </a:p>
              </p:txBody>
            </p:sp>
            <p:sp>
              <p:nvSpPr>
                <p:cNvPr id="848432" name="Line 40"/>
                <p:cNvSpPr>
                  <a:spLocks noChangeShapeType="1"/>
                </p:cNvSpPr>
                <p:nvPr/>
              </p:nvSpPr>
              <p:spPr bwMode="auto">
                <a:xfrm flipH="1" flipV="1">
                  <a:off x="3986" y="341"/>
                  <a:ext cx="12" cy="6"/>
                </a:xfrm>
                <a:prstGeom prst="line">
                  <a:avLst/>
                </a:prstGeom>
                <a:noFill/>
                <a:ln w="9525">
                  <a:solidFill>
                    <a:srgbClr val="000000"/>
                  </a:solidFill>
                  <a:round/>
                  <a:headEnd/>
                  <a:tailEnd/>
                </a:ln>
              </p:spPr>
              <p:txBody>
                <a:bodyPr/>
                <a:lstStyle/>
                <a:p>
                  <a:endParaRPr lang="en-US"/>
                </a:p>
              </p:txBody>
            </p:sp>
            <p:sp>
              <p:nvSpPr>
                <p:cNvPr id="848433" name="Freeform 41"/>
                <p:cNvSpPr>
                  <a:spLocks/>
                </p:cNvSpPr>
                <p:nvPr/>
              </p:nvSpPr>
              <p:spPr bwMode="auto">
                <a:xfrm>
                  <a:off x="3921" y="436"/>
                  <a:ext cx="107" cy="18"/>
                </a:xfrm>
                <a:custGeom>
                  <a:avLst/>
                  <a:gdLst>
                    <a:gd name="T0" fmla="*/ 107 w 107"/>
                    <a:gd name="T1" fmla="*/ 12 h 18"/>
                    <a:gd name="T2" fmla="*/ 95 w 107"/>
                    <a:gd name="T3" fmla="*/ 12 h 18"/>
                    <a:gd name="T4" fmla="*/ 0 w 107"/>
                    <a:gd name="T5" fmla="*/ 0 h 18"/>
                    <a:gd name="T6" fmla="*/ 6 w 107"/>
                    <a:gd name="T7" fmla="*/ 12 h 18"/>
                    <a:gd name="T8" fmla="*/ 95 w 107"/>
                    <a:gd name="T9" fmla="*/ 18 h 18"/>
                    <a:gd name="T10" fmla="*/ 107 w 107"/>
                    <a:gd name="T11" fmla="*/ 12 h 18"/>
                    <a:gd name="T12" fmla="*/ 0 60000 65536"/>
                    <a:gd name="T13" fmla="*/ 0 60000 65536"/>
                    <a:gd name="T14" fmla="*/ 0 60000 65536"/>
                    <a:gd name="T15" fmla="*/ 0 60000 65536"/>
                    <a:gd name="T16" fmla="*/ 0 60000 65536"/>
                    <a:gd name="T17" fmla="*/ 0 60000 65536"/>
                    <a:gd name="T18" fmla="*/ 0 w 107"/>
                    <a:gd name="T19" fmla="*/ 0 h 18"/>
                    <a:gd name="T20" fmla="*/ 107 w 10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07" h="18">
                      <a:moveTo>
                        <a:pt x="107" y="12"/>
                      </a:moveTo>
                      <a:lnTo>
                        <a:pt x="95" y="12"/>
                      </a:lnTo>
                      <a:lnTo>
                        <a:pt x="0" y="0"/>
                      </a:lnTo>
                      <a:lnTo>
                        <a:pt x="6" y="12"/>
                      </a:lnTo>
                      <a:lnTo>
                        <a:pt x="95" y="18"/>
                      </a:lnTo>
                      <a:lnTo>
                        <a:pt x="107" y="12"/>
                      </a:lnTo>
                      <a:close/>
                    </a:path>
                  </a:pathLst>
                </a:custGeom>
                <a:noFill/>
                <a:ln w="9525">
                  <a:solidFill>
                    <a:srgbClr val="000000"/>
                  </a:solidFill>
                  <a:round/>
                  <a:headEnd/>
                  <a:tailEnd/>
                </a:ln>
              </p:spPr>
              <p:txBody>
                <a:bodyPr/>
                <a:lstStyle/>
                <a:p>
                  <a:pPr eaLnBrk="0" hangingPunct="0"/>
                  <a:endParaRPr lang="en-GB" b="0"/>
                </a:p>
              </p:txBody>
            </p:sp>
            <p:sp>
              <p:nvSpPr>
                <p:cNvPr id="848434" name="Line 42"/>
                <p:cNvSpPr>
                  <a:spLocks noChangeShapeType="1"/>
                </p:cNvSpPr>
                <p:nvPr/>
              </p:nvSpPr>
              <p:spPr bwMode="auto">
                <a:xfrm flipV="1">
                  <a:off x="3944" y="418"/>
                  <a:ext cx="6" cy="6"/>
                </a:xfrm>
                <a:prstGeom prst="line">
                  <a:avLst/>
                </a:prstGeom>
                <a:noFill/>
                <a:ln w="9525">
                  <a:solidFill>
                    <a:srgbClr val="000000"/>
                  </a:solidFill>
                  <a:round/>
                  <a:headEnd/>
                  <a:tailEnd/>
                </a:ln>
              </p:spPr>
              <p:txBody>
                <a:bodyPr/>
                <a:lstStyle/>
                <a:p>
                  <a:endParaRPr lang="en-US"/>
                </a:p>
              </p:txBody>
            </p:sp>
            <p:sp>
              <p:nvSpPr>
                <p:cNvPr id="848435" name="Freeform 43"/>
                <p:cNvSpPr>
                  <a:spLocks/>
                </p:cNvSpPr>
                <p:nvPr/>
              </p:nvSpPr>
              <p:spPr bwMode="auto">
                <a:xfrm>
                  <a:off x="3927" y="388"/>
                  <a:ext cx="11" cy="12"/>
                </a:xfrm>
                <a:custGeom>
                  <a:avLst/>
                  <a:gdLst>
                    <a:gd name="T0" fmla="*/ 0 w 11"/>
                    <a:gd name="T1" fmla="*/ 6 h 12"/>
                    <a:gd name="T2" fmla="*/ 6 w 11"/>
                    <a:gd name="T3" fmla="*/ 0 h 12"/>
                    <a:gd name="T4" fmla="*/ 11 w 11"/>
                    <a:gd name="T5" fmla="*/ 0 h 12"/>
                    <a:gd name="T6" fmla="*/ 6 w 11"/>
                    <a:gd name="T7" fmla="*/ 12 h 12"/>
                    <a:gd name="T8" fmla="*/ 0 w 11"/>
                    <a:gd name="T9" fmla="*/ 6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0" y="6"/>
                      </a:moveTo>
                      <a:lnTo>
                        <a:pt x="6" y="0"/>
                      </a:lnTo>
                      <a:lnTo>
                        <a:pt x="11" y="0"/>
                      </a:lnTo>
                      <a:lnTo>
                        <a:pt x="6" y="12"/>
                      </a:lnTo>
                      <a:lnTo>
                        <a:pt x="0" y="6"/>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36" name="Freeform 44"/>
                <p:cNvSpPr>
                  <a:spLocks/>
                </p:cNvSpPr>
                <p:nvPr/>
              </p:nvSpPr>
              <p:spPr bwMode="auto">
                <a:xfrm>
                  <a:off x="3921" y="353"/>
                  <a:ext cx="12" cy="18"/>
                </a:xfrm>
                <a:custGeom>
                  <a:avLst/>
                  <a:gdLst>
                    <a:gd name="T0" fmla="*/ 12 w 12"/>
                    <a:gd name="T1" fmla="*/ 0 h 18"/>
                    <a:gd name="T2" fmla="*/ 12 w 12"/>
                    <a:gd name="T3" fmla="*/ 6 h 18"/>
                    <a:gd name="T4" fmla="*/ 0 w 12"/>
                    <a:gd name="T5" fmla="*/ 18 h 18"/>
                    <a:gd name="T6" fmla="*/ 0 w 12"/>
                    <a:gd name="T7" fmla="*/ 12 h 18"/>
                    <a:gd name="T8" fmla="*/ 12 w 12"/>
                    <a:gd name="T9" fmla="*/ 0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0"/>
                      </a:moveTo>
                      <a:lnTo>
                        <a:pt x="12" y="6"/>
                      </a:lnTo>
                      <a:lnTo>
                        <a:pt x="0" y="18"/>
                      </a:lnTo>
                      <a:lnTo>
                        <a:pt x="0" y="12"/>
                      </a:lnTo>
                      <a:lnTo>
                        <a:pt x="12" y="0"/>
                      </a:lnTo>
                      <a:close/>
                    </a:path>
                  </a:pathLst>
                </a:custGeom>
                <a:solidFill>
                  <a:srgbClr val="FFFFFF"/>
                </a:solidFill>
                <a:ln w="9525">
                  <a:noFill/>
                  <a:round/>
                  <a:headEnd/>
                  <a:tailEnd/>
                </a:ln>
              </p:spPr>
              <p:txBody>
                <a:bodyPr/>
                <a:lstStyle/>
                <a:p>
                  <a:pPr eaLnBrk="0" hangingPunct="0"/>
                  <a:endParaRPr lang="en-GB" b="0"/>
                </a:p>
              </p:txBody>
            </p:sp>
            <p:sp>
              <p:nvSpPr>
                <p:cNvPr id="848437" name="Freeform 45"/>
                <p:cNvSpPr>
                  <a:spLocks/>
                </p:cNvSpPr>
                <p:nvPr/>
              </p:nvSpPr>
              <p:spPr bwMode="auto">
                <a:xfrm>
                  <a:off x="3921" y="353"/>
                  <a:ext cx="12" cy="18"/>
                </a:xfrm>
                <a:custGeom>
                  <a:avLst/>
                  <a:gdLst>
                    <a:gd name="T0" fmla="*/ 12 w 12"/>
                    <a:gd name="T1" fmla="*/ 0 h 18"/>
                    <a:gd name="T2" fmla="*/ 12 w 12"/>
                    <a:gd name="T3" fmla="*/ 6 h 18"/>
                    <a:gd name="T4" fmla="*/ 0 w 12"/>
                    <a:gd name="T5" fmla="*/ 18 h 18"/>
                    <a:gd name="T6" fmla="*/ 0 w 12"/>
                    <a:gd name="T7" fmla="*/ 12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12" y="0"/>
                      </a:moveTo>
                      <a:lnTo>
                        <a:pt x="12" y="6"/>
                      </a:lnTo>
                      <a:lnTo>
                        <a:pt x="0" y="18"/>
                      </a:lnTo>
                      <a:lnTo>
                        <a:pt x="0" y="12"/>
                      </a:lnTo>
                    </a:path>
                  </a:pathLst>
                </a:custGeom>
                <a:noFill/>
                <a:ln w="9525">
                  <a:solidFill>
                    <a:srgbClr val="000000"/>
                  </a:solidFill>
                  <a:round/>
                  <a:headEnd/>
                  <a:tailEnd/>
                </a:ln>
              </p:spPr>
              <p:txBody>
                <a:bodyPr/>
                <a:lstStyle/>
                <a:p>
                  <a:pPr eaLnBrk="0" hangingPunct="0"/>
                  <a:endParaRPr lang="en-GB" b="0"/>
                </a:p>
              </p:txBody>
            </p:sp>
            <p:sp>
              <p:nvSpPr>
                <p:cNvPr id="848438" name="Freeform 46"/>
                <p:cNvSpPr>
                  <a:spLocks/>
                </p:cNvSpPr>
                <p:nvPr/>
              </p:nvSpPr>
              <p:spPr bwMode="auto">
                <a:xfrm>
                  <a:off x="4158" y="572"/>
                  <a:ext cx="89" cy="149"/>
                </a:xfrm>
                <a:custGeom>
                  <a:avLst/>
                  <a:gdLst>
                    <a:gd name="T0" fmla="*/ 0 w 89"/>
                    <a:gd name="T1" fmla="*/ 6 h 149"/>
                    <a:gd name="T2" fmla="*/ 42 w 89"/>
                    <a:gd name="T3" fmla="*/ 0 h 149"/>
                    <a:gd name="T4" fmla="*/ 89 w 89"/>
                    <a:gd name="T5" fmla="*/ 137 h 149"/>
                    <a:gd name="T6" fmla="*/ 54 w 89"/>
                    <a:gd name="T7" fmla="*/ 149 h 149"/>
                    <a:gd name="T8" fmla="*/ 0 w 89"/>
                    <a:gd name="T9" fmla="*/ 6 h 149"/>
                    <a:gd name="T10" fmla="*/ 0 60000 65536"/>
                    <a:gd name="T11" fmla="*/ 0 60000 65536"/>
                    <a:gd name="T12" fmla="*/ 0 60000 65536"/>
                    <a:gd name="T13" fmla="*/ 0 60000 65536"/>
                    <a:gd name="T14" fmla="*/ 0 60000 65536"/>
                    <a:gd name="T15" fmla="*/ 0 w 89"/>
                    <a:gd name="T16" fmla="*/ 0 h 149"/>
                    <a:gd name="T17" fmla="*/ 89 w 89"/>
                    <a:gd name="T18" fmla="*/ 149 h 149"/>
                  </a:gdLst>
                  <a:ahLst/>
                  <a:cxnLst>
                    <a:cxn ang="T10">
                      <a:pos x="T0" y="T1"/>
                    </a:cxn>
                    <a:cxn ang="T11">
                      <a:pos x="T2" y="T3"/>
                    </a:cxn>
                    <a:cxn ang="T12">
                      <a:pos x="T4" y="T5"/>
                    </a:cxn>
                    <a:cxn ang="T13">
                      <a:pos x="T6" y="T7"/>
                    </a:cxn>
                    <a:cxn ang="T14">
                      <a:pos x="T8" y="T9"/>
                    </a:cxn>
                  </a:cxnLst>
                  <a:rect l="T15" t="T16" r="T17" b="T18"/>
                  <a:pathLst>
                    <a:path w="89" h="149">
                      <a:moveTo>
                        <a:pt x="0" y="6"/>
                      </a:moveTo>
                      <a:lnTo>
                        <a:pt x="42" y="0"/>
                      </a:lnTo>
                      <a:lnTo>
                        <a:pt x="89" y="137"/>
                      </a:lnTo>
                      <a:lnTo>
                        <a:pt x="54" y="149"/>
                      </a:lnTo>
                      <a:lnTo>
                        <a:pt x="0" y="6"/>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39" name="Freeform 47"/>
                <p:cNvSpPr>
                  <a:spLocks/>
                </p:cNvSpPr>
                <p:nvPr/>
              </p:nvSpPr>
              <p:spPr bwMode="auto">
                <a:xfrm>
                  <a:off x="4093" y="471"/>
                  <a:ext cx="119" cy="161"/>
                </a:xfrm>
                <a:custGeom>
                  <a:avLst/>
                  <a:gdLst>
                    <a:gd name="T0" fmla="*/ 119 w 119"/>
                    <a:gd name="T1" fmla="*/ 0 h 161"/>
                    <a:gd name="T2" fmla="*/ 113 w 119"/>
                    <a:gd name="T3" fmla="*/ 78 h 161"/>
                    <a:gd name="T4" fmla="*/ 0 w 119"/>
                    <a:gd name="T5" fmla="*/ 161 h 161"/>
                    <a:gd name="T6" fmla="*/ 12 w 119"/>
                    <a:gd name="T7" fmla="*/ 83 h 161"/>
                    <a:gd name="T8" fmla="*/ 119 w 119"/>
                    <a:gd name="T9" fmla="*/ 0 h 161"/>
                    <a:gd name="T10" fmla="*/ 0 60000 65536"/>
                    <a:gd name="T11" fmla="*/ 0 60000 65536"/>
                    <a:gd name="T12" fmla="*/ 0 60000 65536"/>
                    <a:gd name="T13" fmla="*/ 0 60000 65536"/>
                    <a:gd name="T14" fmla="*/ 0 60000 65536"/>
                    <a:gd name="T15" fmla="*/ 0 w 119"/>
                    <a:gd name="T16" fmla="*/ 0 h 161"/>
                    <a:gd name="T17" fmla="*/ 119 w 119"/>
                    <a:gd name="T18" fmla="*/ 161 h 161"/>
                  </a:gdLst>
                  <a:ahLst/>
                  <a:cxnLst>
                    <a:cxn ang="T10">
                      <a:pos x="T0" y="T1"/>
                    </a:cxn>
                    <a:cxn ang="T11">
                      <a:pos x="T2" y="T3"/>
                    </a:cxn>
                    <a:cxn ang="T12">
                      <a:pos x="T4" y="T5"/>
                    </a:cxn>
                    <a:cxn ang="T13">
                      <a:pos x="T6" y="T7"/>
                    </a:cxn>
                    <a:cxn ang="T14">
                      <a:pos x="T8" y="T9"/>
                    </a:cxn>
                  </a:cxnLst>
                  <a:rect l="T15" t="T16" r="T17" b="T18"/>
                  <a:pathLst>
                    <a:path w="119" h="161">
                      <a:moveTo>
                        <a:pt x="119" y="0"/>
                      </a:moveTo>
                      <a:lnTo>
                        <a:pt x="113" y="78"/>
                      </a:lnTo>
                      <a:lnTo>
                        <a:pt x="0" y="161"/>
                      </a:lnTo>
                      <a:lnTo>
                        <a:pt x="12" y="83"/>
                      </a:lnTo>
                      <a:lnTo>
                        <a:pt x="119" y="0"/>
                      </a:lnTo>
                      <a:close/>
                    </a:path>
                  </a:pathLst>
                </a:custGeom>
                <a:solidFill>
                  <a:srgbClr val="FF3300"/>
                </a:solidFill>
                <a:ln w="9525">
                  <a:solidFill>
                    <a:srgbClr val="000000"/>
                  </a:solidFill>
                  <a:round/>
                  <a:headEnd/>
                  <a:tailEnd/>
                </a:ln>
              </p:spPr>
              <p:txBody>
                <a:bodyPr/>
                <a:lstStyle/>
                <a:p>
                  <a:pPr eaLnBrk="0" hangingPunct="0"/>
                  <a:endParaRPr lang="en-GB" b="0"/>
                </a:p>
              </p:txBody>
            </p:sp>
            <p:sp>
              <p:nvSpPr>
                <p:cNvPr id="848440" name="Freeform 48"/>
                <p:cNvSpPr>
                  <a:spLocks/>
                </p:cNvSpPr>
                <p:nvPr/>
              </p:nvSpPr>
              <p:spPr bwMode="auto">
                <a:xfrm>
                  <a:off x="4028" y="454"/>
                  <a:ext cx="35" cy="148"/>
                </a:xfrm>
                <a:custGeom>
                  <a:avLst/>
                  <a:gdLst>
                    <a:gd name="T0" fmla="*/ 0 w 35"/>
                    <a:gd name="T1" fmla="*/ 0 h 148"/>
                    <a:gd name="T2" fmla="*/ 0 w 35"/>
                    <a:gd name="T3" fmla="*/ 11 h 148"/>
                    <a:gd name="T4" fmla="*/ 23 w 35"/>
                    <a:gd name="T5" fmla="*/ 130 h 148"/>
                    <a:gd name="T6" fmla="*/ 35 w 35"/>
                    <a:gd name="T7" fmla="*/ 148 h 148"/>
                    <a:gd name="T8" fmla="*/ 35 w 35"/>
                    <a:gd name="T9" fmla="*/ 136 h 148"/>
                    <a:gd name="T10" fmla="*/ 5 w 35"/>
                    <a:gd name="T11" fmla="*/ 11 h 148"/>
                    <a:gd name="T12" fmla="*/ 0 w 35"/>
                    <a:gd name="T13" fmla="*/ 0 h 148"/>
                    <a:gd name="T14" fmla="*/ 0 60000 65536"/>
                    <a:gd name="T15" fmla="*/ 0 60000 65536"/>
                    <a:gd name="T16" fmla="*/ 0 60000 65536"/>
                    <a:gd name="T17" fmla="*/ 0 60000 65536"/>
                    <a:gd name="T18" fmla="*/ 0 60000 65536"/>
                    <a:gd name="T19" fmla="*/ 0 60000 65536"/>
                    <a:gd name="T20" fmla="*/ 0 60000 65536"/>
                    <a:gd name="T21" fmla="*/ 0 w 35"/>
                    <a:gd name="T22" fmla="*/ 0 h 148"/>
                    <a:gd name="T23" fmla="*/ 35 w 35"/>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48">
                      <a:moveTo>
                        <a:pt x="0" y="0"/>
                      </a:moveTo>
                      <a:lnTo>
                        <a:pt x="0" y="11"/>
                      </a:lnTo>
                      <a:lnTo>
                        <a:pt x="23" y="130"/>
                      </a:lnTo>
                      <a:lnTo>
                        <a:pt x="35" y="148"/>
                      </a:lnTo>
                      <a:lnTo>
                        <a:pt x="35" y="136"/>
                      </a:lnTo>
                      <a:lnTo>
                        <a:pt x="5" y="11"/>
                      </a:lnTo>
                      <a:lnTo>
                        <a:pt x="0" y="0"/>
                      </a:lnTo>
                      <a:close/>
                    </a:path>
                  </a:pathLst>
                </a:custGeom>
                <a:noFill/>
                <a:ln w="9525">
                  <a:solidFill>
                    <a:srgbClr val="000000"/>
                  </a:solidFill>
                  <a:round/>
                  <a:headEnd/>
                  <a:tailEnd/>
                </a:ln>
              </p:spPr>
              <p:txBody>
                <a:bodyPr/>
                <a:lstStyle/>
                <a:p>
                  <a:pPr eaLnBrk="0" hangingPunct="0"/>
                  <a:endParaRPr lang="en-GB" b="0"/>
                </a:p>
              </p:txBody>
            </p:sp>
            <p:sp>
              <p:nvSpPr>
                <p:cNvPr id="848441" name="Freeform 49"/>
                <p:cNvSpPr>
                  <a:spLocks/>
                </p:cNvSpPr>
                <p:nvPr/>
              </p:nvSpPr>
              <p:spPr bwMode="auto">
                <a:xfrm>
                  <a:off x="4028" y="365"/>
                  <a:ext cx="184" cy="189"/>
                </a:xfrm>
                <a:custGeom>
                  <a:avLst/>
                  <a:gdLst>
                    <a:gd name="T0" fmla="*/ 77 w 184"/>
                    <a:gd name="T1" fmla="*/ 189 h 189"/>
                    <a:gd name="T2" fmla="*/ 184 w 184"/>
                    <a:gd name="T3" fmla="*/ 106 h 189"/>
                    <a:gd name="T4" fmla="*/ 106 w 184"/>
                    <a:gd name="T5" fmla="*/ 0 h 189"/>
                    <a:gd name="T6" fmla="*/ 0 w 184"/>
                    <a:gd name="T7" fmla="*/ 83 h 189"/>
                    <a:gd name="T8" fmla="*/ 77 w 184"/>
                    <a:gd name="T9" fmla="*/ 189 h 189"/>
                    <a:gd name="T10" fmla="*/ 0 60000 65536"/>
                    <a:gd name="T11" fmla="*/ 0 60000 65536"/>
                    <a:gd name="T12" fmla="*/ 0 60000 65536"/>
                    <a:gd name="T13" fmla="*/ 0 60000 65536"/>
                    <a:gd name="T14" fmla="*/ 0 60000 65536"/>
                    <a:gd name="T15" fmla="*/ 0 w 184"/>
                    <a:gd name="T16" fmla="*/ 0 h 189"/>
                    <a:gd name="T17" fmla="*/ 184 w 184"/>
                    <a:gd name="T18" fmla="*/ 189 h 189"/>
                  </a:gdLst>
                  <a:ahLst/>
                  <a:cxnLst>
                    <a:cxn ang="T10">
                      <a:pos x="T0" y="T1"/>
                    </a:cxn>
                    <a:cxn ang="T11">
                      <a:pos x="T2" y="T3"/>
                    </a:cxn>
                    <a:cxn ang="T12">
                      <a:pos x="T4" y="T5"/>
                    </a:cxn>
                    <a:cxn ang="T13">
                      <a:pos x="T6" y="T7"/>
                    </a:cxn>
                    <a:cxn ang="T14">
                      <a:pos x="T8" y="T9"/>
                    </a:cxn>
                  </a:cxnLst>
                  <a:rect l="T15" t="T16" r="T17" b="T18"/>
                  <a:pathLst>
                    <a:path w="184" h="189">
                      <a:moveTo>
                        <a:pt x="77" y="189"/>
                      </a:moveTo>
                      <a:lnTo>
                        <a:pt x="184" y="106"/>
                      </a:lnTo>
                      <a:lnTo>
                        <a:pt x="106" y="0"/>
                      </a:lnTo>
                      <a:lnTo>
                        <a:pt x="0" y="83"/>
                      </a:lnTo>
                      <a:lnTo>
                        <a:pt x="77" y="189"/>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42" name="Freeform 50"/>
                <p:cNvSpPr>
                  <a:spLocks/>
                </p:cNvSpPr>
                <p:nvPr/>
              </p:nvSpPr>
              <p:spPr bwMode="auto">
                <a:xfrm>
                  <a:off x="4123" y="412"/>
                  <a:ext cx="77" cy="48"/>
                </a:xfrm>
                <a:custGeom>
                  <a:avLst/>
                  <a:gdLst>
                    <a:gd name="T0" fmla="*/ 77 w 77"/>
                    <a:gd name="T1" fmla="*/ 0 h 48"/>
                    <a:gd name="T2" fmla="*/ 41 w 77"/>
                    <a:gd name="T3" fmla="*/ 12 h 48"/>
                    <a:gd name="T4" fmla="*/ 0 w 77"/>
                    <a:gd name="T5" fmla="*/ 48 h 48"/>
                    <a:gd name="T6" fmla="*/ 29 w 77"/>
                    <a:gd name="T7" fmla="*/ 36 h 48"/>
                    <a:gd name="T8" fmla="*/ 77 w 77"/>
                    <a:gd name="T9" fmla="*/ 0 h 48"/>
                    <a:gd name="T10" fmla="*/ 0 60000 65536"/>
                    <a:gd name="T11" fmla="*/ 0 60000 65536"/>
                    <a:gd name="T12" fmla="*/ 0 60000 65536"/>
                    <a:gd name="T13" fmla="*/ 0 60000 65536"/>
                    <a:gd name="T14" fmla="*/ 0 60000 65536"/>
                    <a:gd name="T15" fmla="*/ 0 w 77"/>
                    <a:gd name="T16" fmla="*/ 0 h 48"/>
                    <a:gd name="T17" fmla="*/ 77 w 77"/>
                    <a:gd name="T18" fmla="*/ 48 h 48"/>
                  </a:gdLst>
                  <a:ahLst/>
                  <a:cxnLst>
                    <a:cxn ang="T10">
                      <a:pos x="T0" y="T1"/>
                    </a:cxn>
                    <a:cxn ang="T11">
                      <a:pos x="T2" y="T3"/>
                    </a:cxn>
                    <a:cxn ang="T12">
                      <a:pos x="T4" y="T5"/>
                    </a:cxn>
                    <a:cxn ang="T13">
                      <a:pos x="T6" y="T7"/>
                    </a:cxn>
                    <a:cxn ang="T14">
                      <a:pos x="T8" y="T9"/>
                    </a:cxn>
                  </a:cxnLst>
                  <a:rect l="T15" t="T16" r="T17" b="T18"/>
                  <a:pathLst>
                    <a:path w="77" h="48">
                      <a:moveTo>
                        <a:pt x="77" y="0"/>
                      </a:moveTo>
                      <a:lnTo>
                        <a:pt x="41" y="12"/>
                      </a:lnTo>
                      <a:lnTo>
                        <a:pt x="0" y="48"/>
                      </a:lnTo>
                      <a:lnTo>
                        <a:pt x="29" y="36"/>
                      </a:lnTo>
                      <a:lnTo>
                        <a:pt x="77" y="0"/>
                      </a:lnTo>
                      <a:close/>
                    </a:path>
                  </a:pathLst>
                </a:custGeom>
                <a:solidFill>
                  <a:srgbClr val="FFFFFF"/>
                </a:solidFill>
                <a:ln w="9525">
                  <a:noFill/>
                  <a:round/>
                  <a:headEnd/>
                  <a:tailEnd/>
                </a:ln>
              </p:spPr>
              <p:txBody>
                <a:bodyPr/>
                <a:lstStyle/>
                <a:p>
                  <a:pPr eaLnBrk="0" hangingPunct="0"/>
                  <a:endParaRPr lang="en-GB" b="0"/>
                </a:p>
              </p:txBody>
            </p:sp>
            <p:sp>
              <p:nvSpPr>
                <p:cNvPr id="848443" name="Freeform 51"/>
                <p:cNvSpPr>
                  <a:spLocks/>
                </p:cNvSpPr>
                <p:nvPr/>
              </p:nvSpPr>
              <p:spPr bwMode="auto">
                <a:xfrm>
                  <a:off x="4123" y="412"/>
                  <a:ext cx="77" cy="48"/>
                </a:xfrm>
                <a:custGeom>
                  <a:avLst/>
                  <a:gdLst>
                    <a:gd name="T0" fmla="*/ 77 w 77"/>
                    <a:gd name="T1" fmla="*/ 0 h 48"/>
                    <a:gd name="T2" fmla="*/ 41 w 77"/>
                    <a:gd name="T3" fmla="*/ 12 h 48"/>
                    <a:gd name="T4" fmla="*/ 0 w 77"/>
                    <a:gd name="T5" fmla="*/ 48 h 48"/>
                    <a:gd name="T6" fmla="*/ 29 w 77"/>
                    <a:gd name="T7" fmla="*/ 36 h 48"/>
                    <a:gd name="T8" fmla="*/ 0 60000 65536"/>
                    <a:gd name="T9" fmla="*/ 0 60000 65536"/>
                    <a:gd name="T10" fmla="*/ 0 60000 65536"/>
                    <a:gd name="T11" fmla="*/ 0 60000 65536"/>
                    <a:gd name="T12" fmla="*/ 0 w 77"/>
                    <a:gd name="T13" fmla="*/ 0 h 48"/>
                    <a:gd name="T14" fmla="*/ 77 w 77"/>
                    <a:gd name="T15" fmla="*/ 48 h 48"/>
                  </a:gdLst>
                  <a:ahLst/>
                  <a:cxnLst>
                    <a:cxn ang="T8">
                      <a:pos x="T0" y="T1"/>
                    </a:cxn>
                    <a:cxn ang="T9">
                      <a:pos x="T2" y="T3"/>
                    </a:cxn>
                    <a:cxn ang="T10">
                      <a:pos x="T4" y="T5"/>
                    </a:cxn>
                    <a:cxn ang="T11">
                      <a:pos x="T6" y="T7"/>
                    </a:cxn>
                  </a:cxnLst>
                  <a:rect l="T12" t="T13" r="T14" b="T15"/>
                  <a:pathLst>
                    <a:path w="77" h="48">
                      <a:moveTo>
                        <a:pt x="77" y="0"/>
                      </a:moveTo>
                      <a:lnTo>
                        <a:pt x="41" y="12"/>
                      </a:lnTo>
                      <a:lnTo>
                        <a:pt x="0" y="48"/>
                      </a:lnTo>
                      <a:lnTo>
                        <a:pt x="29" y="36"/>
                      </a:lnTo>
                    </a:path>
                  </a:pathLst>
                </a:custGeom>
                <a:noFill/>
                <a:ln w="9525">
                  <a:solidFill>
                    <a:srgbClr val="000000"/>
                  </a:solidFill>
                  <a:round/>
                  <a:headEnd/>
                  <a:tailEnd/>
                </a:ln>
              </p:spPr>
              <p:txBody>
                <a:bodyPr/>
                <a:lstStyle/>
                <a:p>
                  <a:pPr eaLnBrk="0" hangingPunct="0"/>
                  <a:endParaRPr lang="en-GB" b="0"/>
                </a:p>
              </p:txBody>
            </p:sp>
            <p:sp>
              <p:nvSpPr>
                <p:cNvPr id="848444" name="Freeform 52"/>
                <p:cNvSpPr>
                  <a:spLocks/>
                </p:cNvSpPr>
                <p:nvPr/>
              </p:nvSpPr>
              <p:spPr bwMode="auto">
                <a:xfrm>
                  <a:off x="3683" y="347"/>
                  <a:ext cx="445" cy="534"/>
                </a:xfrm>
                <a:custGeom>
                  <a:avLst/>
                  <a:gdLst>
                    <a:gd name="T0" fmla="*/ 345 w 445"/>
                    <a:gd name="T1" fmla="*/ 202 h 534"/>
                    <a:gd name="T2" fmla="*/ 374 w 445"/>
                    <a:gd name="T3" fmla="*/ 249 h 534"/>
                    <a:gd name="T4" fmla="*/ 404 w 445"/>
                    <a:gd name="T5" fmla="*/ 302 h 534"/>
                    <a:gd name="T6" fmla="*/ 422 w 445"/>
                    <a:gd name="T7" fmla="*/ 344 h 534"/>
                    <a:gd name="T8" fmla="*/ 434 w 445"/>
                    <a:gd name="T9" fmla="*/ 385 h 534"/>
                    <a:gd name="T10" fmla="*/ 440 w 445"/>
                    <a:gd name="T11" fmla="*/ 421 h 534"/>
                    <a:gd name="T12" fmla="*/ 445 w 445"/>
                    <a:gd name="T13" fmla="*/ 463 h 534"/>
                    <a:gd name="T14" fmla="*/ 440 w 445"/>
                    <a:gd name="T15" fmla="*/ 486 h 534"/>
                    <a:gd name="T16" fmla="*/ 422 w 445"/>
                    <a:gd name="T17" fmla="*/ 510 h 534"/>
                    <a:gd name="T18" fmla="*/ 410 w 445"/>
                    <a:gd name="T19" fmla="*/ 522 h 534"/>
                    <a:gd name="T20" fmla="*/ 386 w 445"/>
                    <a:gd name="T21" fmla="*/ 528 h 534"/>
                    <a:gd name="T22" fmla="*/ 350 w 445"/>
                    <a:gd name="T23" fmla="*/ 528 h 534"/>
                    <a:gd name="T24" fmla="*/ 321 w 445"/>
                    <a:gd name="T25" fmla="*/ 522 h 534"/>
                    <a:gd name="T26" fmla="*/ 285 w 445"/>
                    <a:gd name="T27" fmla="*/ 504 h 534"/>
                    <a:gd name="T28" fmla="*/ 214 w 445"/>
                    <a:gd name="T29" fmla="*/ 457 h 534"/>
                    <a:gd name="T30" fmla="*/ 137 w 445"/>
                    <a:gd name="T31" fmla="*/ 380 h 534"/>
                    <a:gd name="T32" fmla="*/ 95 w 445"/>
                    <a:gd name="T33" fmla="*/ 326 h 534"/>
                    <a:gd name="T34" fmla="*/ 36 w 445"/>
                    <a:gd name="T35" fmla="*/ 219 h 534"/>
                    <a:gd name="T36" fmla="*/ 6 w 445"/>
                    <a:gd name="T37" fmla="*/ 142 h 534"/>
                    <a:gd name="T38" fmla="*/ 0 w 445"/>
                    <a:gd name="T39" fmla="*/ 113 h 534"/>
                    <a:gd name="T40" fmla="*/ 0 w 445"/>
                    <a:gd name="T41" fmla="*/ 65 h 534"/>
                    <a:gd name="T42" fmla="*/ 6 w 445"/>
                    <a:gd name="T43" fmla="*/ 41 h 534"/>
                    <a:gd name="T44" fmla="*/ 24 w 445"/>
                    <a:gd name="T45" fmla="*/ 18 h 534"/>
                    <a:gd name="T46" fmla="*/ 36 w 445"/>
                    <a:gd name="T47" fmla="*/ 6 h 534"/>
                    <a:gd name="T48" fmla="*/ 60 w 445"/>
                    <a:gd name="T49" fmla="*/ 0 h 534"/>
                    <a:gd name="T50" fmla="*/ 95 w 445"/>
                    <a:gd name="T51" fmla="*/ 0 h 534"/>
                    <a:gd name="T52" fmla="*/ 125 w 445"/>
                    <a:gd name="T53" fmla="*/ 12 h 534"/>
                    <a:gd name="T54" fmla="*/ 160 w 445"/>
                    <a:gd name="T55" fmla="*/ 29 h 534"/>
                    <a:gd name="T56" fmla="*/ 190 w 445"/>
                    <a:gd name="T57" fmla="*/ 47 h 534"/>
                    <a:gd name="T58" fmla="*/ 238 w 445"/>
                    <a:gd name="T59" fmla="*/ 83 h 534"/>
                    <a:gd name="T60" fmla="*/ 285 w 445"/>
                    <a:gd name="T61" fmla="*/ 124 h 534"/>
                    <a:gd name="T62" fmla="*/ 321 w 445"/>
                    <a:gd name="T63" fmla="*/ 166 h 5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5"/>
                    <a:gd name="T97" fmla="*/ 0 h 534"/>
                    <a:gd name="T98" fmla="*/ 445 w 445"/>
                    <a:gd name="T99" fmla="*/ 534 h 5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5" h="534">
                      <a:moveTo>
                        <a:pt x="333" y="184"/>
                      </a:moveTo>
                      <a:lnTo>
                        <a:pt x="345" y="202"/>
                      </a:lnTo>
                      <a:lnTo>
                        <a:pt x="362" y="225"/>
                      </a:lnTo>
                      <a:lnTo>
                        <a:pt x="374" y="249"/>
                      </a:lnTo>
                      <a:lnTo>
                        <a:pt x="392" y="279"/>
                      </a:lnTo>
                      <a:lnTo>
                        <a:pt x="404" y="302"/>
                      </a:lnTo>
                      <a:lnTo>
                        <a:pt x="416" y="326"/>
                      </a:lnTo>
                      <a:lnTo>
                        <a:pt x="422" y="344"/>
                      </a:lnTo>
                      <a:lnTo>
                        <a:pt x="434" y="374"/>
                      </a:lnTo>
                      <a:lnTo>
                        <a:pt x="434" y="385"/>
                      </a:lnTo>
                      <a:lnTo>
                        <a:pt x="440" y="403"/>
                      </a:lnTo>
                      <a:lnTo>
                        <a:pt x="440" y="421"/>
                      </a:lnTo>
                      <a:lnTo>
                        <a:pt x="445" y="445"/>
                      </a:lnTo>
                      <a:lnTo>
                        <a:pt x="445" y="463"/>
                      </a:lnTo>
                      <a:lnTo>
                        <a:pt x="445" y="474"/>
                      </a:lnTo>
                      <a:lnTo>
                        <a:pt x="440" y="486"/>
                      </a:lnTo>
                      <a:lnTo>
                        <a:pt x="434" y="498"/>
                      </a:lnTo>
                      <a:lnTo>
                        <a:pt x="422" y="510"/>
                      </a:lnTo>
                      <a:lnTo>
                        <a:pt x="416" y="516"/>
                      </a:lnTo>
                      <a:lnTo>
                        <a:pt x="410" y="522"/>
                      </a:lnTo>
                      <a:lnTo>
                        <a:pt x="398" y="528"/>
                      </a:lnTo>
                      <a:lnTo>
                        <a:pt x="386" y="528"/>
                      </a:lnTo>
                      <a:lnTo>
                        <a:pt x="368" y="534"/>
                      </a:lnTo>
                      <a:lnTo>
                        <a:pt x="350" y="528"/>
                      </a:lnTo>
                      <a:lnTo>
                        <a:pt x="339" y="528"/>
                      </a:lnTo>
                      <a:lnTo>
                        <a:pt x="321" y="522"/>
                      </a:lnTo>
                      <a:lnTo>
                        <a:pt x="297" y="510"/>
                      </a:lnTo>
                      <a:lnTo>
                        <a:pt x="285" y="504"/>
                      </a:lnTo>
                      <a:lnTo>
                        <a:pt x="267" y="492"/>
                      </a:lnTo>
                      <a:lnTo>
                        <a:pt x="214" y="457"/>
                      </a:lnTo>
                      <a:lnTo>
                        <a:pt x="178" y="421"/>
                      </a:lnTo>
                      <a:lnTo>
                        <a:pt x="137" y="380"/>
                      </a:lnTo>
                      <a:lnTo>
                        <a:pt x="113" y="350"/>
                      </a:lnTo>
                      <a:lnTo>
                        <a:pt x="95" y="326"/>
                      </a:lnTo>
                      <a:lnTo>
                        <a:pt x="60" y="267"/>
                      </a:lnTo>
                      <a:lnTo>
                        <a:pt x="36" y="219"/>
                      </a:lnTo>
                      <a:lnTo>
                        <a:pt x="12" y="166"/>
                      </a:lnTo>
                      <a:lnTo>
                        <a:pt x="6" y="142"/>
                      </a:lnTo>
                      <a:lnTo>
                        <a:pt x="6" y="130"/>
                      </a:lnTo>
                      <a:lnTo>
                        <a:pt x="0" y="113"/>
                      </a:lnTo>
                      <a:lnTo>
                        <a:pt x="0" y="89"/>
                      </a:lnTo>
                      <a:lnTo>
                        <a:pt x="0" y="65"/>
                      </a:lnTo>
                      <a:lnTo>
                        <a:pt x="0" y="59"/>
                      </a:lnTo>
                      <a:lnTo>
                        <a:pt x="6" y="41"/>
                      </a:lnTo>
                      <a:lnTo>
                        <a:pt x="12" y="29"/>
                      </a:lnTo>
                      <a:lnTo>
                        <a:pt x="24" y="18"/>
                      </a:lnTo>
                      <a:lnTo>
                        <a:pt x="30" y="12"/>
                      </a:lnTo>
                      <a:lnTo>
                        <a:pt x="36" y="6"/>
                      </a:lnTo>
                      <a:lnTo>
                        <a:pt x="48" y="0"/>
                      </a:lnTo>
                      <a:lnTo>
                        <a:pt x="60" y="0"/>
                      </a:lnTo>
                      <a:lnTo>
                        <a:pt x="71" y="0"/>
                      </a:lnTo>
                      <a:lnTo>
                        <a:pt x="95" y="0"/>
                      </a:lnTo>
                      <a:lnTo>
                        <a:pt x="113" y="6"/>
                      </a:lnTo>
                      <a:lnTo>
                        <a:pt x="125" y="12"/>
                      </a:lnTo>
                      <a:lnTo>
                        <a:pt x="155" y="24"/>
                      </a:lnTo>
                      <a:lnTo>
                        <a:pt x="160" y="29"/>
                      </a:lnTo>
                      <a:lnTo>
                        <a:pt x="172" y="35"/>
                      </a:lnTo>
                      <a:lnTo>
                        <a:pt x="190" y="47"/>
                      </a:lnTo>
                      <a:lnTo>
                        <a:pt x="220" y="65"/>
                      </a:lnTo>
                      <a:lnTo>
                        <a:pt x="238" y="83"/>
                      </a:lnTo>
                      <a:lnTo>
                        <a:pt x="255" y="101"/>
                      </a:lnTo>
                      <a:lnTo>
                        <a:pt x="285" y="124"/>
                      </a:lnTo>
                      <a:lnTo>
                        <a:pt x="303" y="148"/>
                      </a:lnTo>
                      <a:lnTo>
                        <a:pt x="321" y="166"/>
                      </a:lnTo>
                      <a:lnTo>
                        <a:pt x="333" y="184"/>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45" name="Freeform 53"/>
                <p:cNvSpPr>
                  <a:spLocks/>
                </p:cNvSpPr>
                <p:nvPr/>
              </p:nvSpPr>
              <p:spPr bwMode="auto">
                <a:xfrm>
                  <a:off x="3683" y="347"/>
                  <a:ext cx="440" cy="534"/>
                </a:xfrm>
                <a:custGeom>
                  <a:avLst/>
                  <a:gdLst>
                    <a:gd name="T0" fmla="*/ 339 w 440"/>
                    <a:gd name="T1" fmla="*/ 202 h 534"/>
                    <a:gd name="T2" fmla="*/ 374 w 440"/>
                    <a:gd name="T3" fmla="*/ 255 h 534"/>
                    <a:gd name="T4" fmla="*/ 404 w 440"/>
                    <a:gd name="T5" fmla="*/ 302 h 534"/>
                    <a:gd name="T6" fmla="*/ 422 w 440"/>
                    <a:gd name="T7" fmla="*/ 344 h 534"/>
                    <a:gd name="T8" fmla="*/ 434 w 440"/>
                    <a:gd name="T9" fmla="*/ 385 h 534"/>
                    <a:gd name="T10" fmla="*/ 440 w 440"/>
                    <a:gd name="T11" fmla="*/ 421 h 534"/>
                    <a:gd name="T12" fmla="*/ 440 w 440"/>
                    <a:gd name="T13" fmla="*/ 463 h 534"/>
                    <a:gd name="T14" fmla="*/ 434 w 440"/>
                    <a:gd name="T15" fmla="*/ 492 h 534"/>
                    <a:gd name="T16" fmla="*/ 416 w 440"/>
                    <a:gd name="T17" fmla="*/ 516 h 534"/>
                    <a:gd name="T18" fmla="*/ 404 w 440"/>
                    <a:gd name="T19" fmla="*/ 528 h 534"/>
                    <a:gd name="T20" fmla="*/ 374 w 440"/>
                    <a:gd name="T21" fmla="*/ 534 h 534"/>
                    <a:gd name="T22" fmla="*/ 350 w 440"/>
                    <a:gd name="T23" fmla="*/ 534 h 534"/>
                    <a:gd name="T24" fmla="*/ 315 w 440"/>
                    <a:gd name="T25" fmla="*/ 522 h 534"/>
                    <a:gd name="T26" fmla="*/ 279 w 440"/>
                    <a:gd name="T27" fmla="*/ 504 h 534"/>
                    <a:gd name="T28" fmla="*/ 250 w 440"/>
                    <a:gd name="T29" fmla="*/ 486 h 534"/>
                    <a:gd name="T30" fmla="*/ 202 w 440"/>
                    <a:gd name="T31" fmla="*/ 451 h 534"/>
                    <a:gd name="T32" fmla="*/ 160 w 440"/>
                    <a:gd name="T33" fmla="*/ 409 h 534"/>
                    <a:gd name="T34" fmla="*/ 125 w 440"/>
                    <a:gd name="T35" fmla="*/ 368 h 534"/>
                    <a:gd name="T36" fmla="*/ 101 w 440"/>
                    <a:gd name="T37" fmla="*/ 332 h 534"/>
                    <a:gd name="T38" fmla="*/ 65 w 440"/>
                    <a:gd name="T39" fmla="*/ 285 h 534"/>
                    <a:gd name="T40" fmla="*/ 36 w 440"/>
                    <a:gd name="T41" fmla="*/ 231 h 534"/>
                    <a:gd name="T42" fmla="*/ 18 w 440"/>
                    <a:gd name="T43" fmla="*/ 190 h 534"/>
                    <a:gd name="T44" fmla="*/ 6 w 440"/>
                    <a:gd name="T45" fmla="*/ 148 h 534"/>
                    <a:gd name="T46" fmla="*/ 0 w 440"/>
                    <a:gd name="T47" fmla="*/ 118 h 534"/>
                    <a:gd name="T48" fmla="*/ 0 w 440"/>
                    <a:gd name="T49" fmla="*/ 71 h 534"/>
                    <a:gd name="T50" fmla="*/ 6 w 440"/>
                    <a:gd name="T51" fmla="*/ 41 h 534"/>
                    <a:gd name="T52" fmla="*/ 18 w 440"/>
                    <a:gd name="T53" fmla="*/ 24 h 534"/>
                    <a:gd name="T54" fmla="*/ 30 w 440"/>
                    <a:gd name="T55" fmla="*/ 12 h 534"/>
                    <a:gd name="T56" fmla="*/ 54 w 440"/>
                    <a:gd name="T57" fmla="*/ 6 h 534"/>
                    <a:gd name="T58" fmla="*/ 95 w 440"/>
                    <a:gd name="T59" fmla="*/ 6 h 534"/>
                    <a:gd name="T60" fmla="*/ 125 w 440"/>
                    <a:gd name="T61" fmla="*/ 12 h 534"/>
                    <a:gd name="T62" fmla="*/ 160 w 440"/>
                    <a:gd name="T63" fmla="*/ 29 h 534"/>
                    <a:gd name="T64" fmla="*/ 226 w 440"/>
                    <a:gd name="T65" fmla="*/ 77 h 534"/>
                    <a:gd name="T66" fmla="*/ 309 w 440"/>
                    <a:gd name="T67" fmla="*/ 160 h 5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0"/>
                    <a:gd name="T103" fmla="*/ 0 h 534"/>
                    <a:gd name="T104" fmla="*/ 440 w 440"/>
                    <a:gd name="T105" fmla="*/ 534 h 5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0" h="534">
                      <a:moveTo>
                        <a:pt x="327" y="184"/>
                      </a:moveTo>
                      <a:lnTo>
                        <a:pt x="339" y="202"/>
                      </a:lnTo>
                      <a:lnTo>
                        <a:pt x="356" y="225"/>
                      </a:lnTo>
                      <a:lnTo>
                        <a:pt x="374" y="255"/>
                      </a:lnTo>
                      <a:lnTo>
                        <a:pt x="386" y="273"/>
                      </a:lnTo>
                      <a:lnTo>
                        <a:pt x="404" y="302"/>
                      </a:lnTo>
                      <a:lnTo>
                        <a:pt x="416" y="326"/>
                      </a:lnTo>
                      <a:lnTo>
                        <a:pt x="422" y="344"/>
                      </a:lnTo>
                      <a:lnTo>
                        <a:pt x="434" y="374"/>
                      </a:lnTo>
                      <a:lnTo>
                        <a:pt x="434" y="385"/>
                      </a:lnTo>
                      <a:lnTo>
                        <a:pt x="440" y="403"/>
                      </a:lnTo>
                      <a:lnTo>
                        <a:pt x="440" y="421"/>
                      </a:lnTo>
                      <a:lnTo>
                        <a:pt x="440" y="439"/>
                      </a:lnTo>
                      <a:lnTo>
                        <a:pt x="440" y="463"/>
                      </a:lnTo>
                      <a:lnTo>
                        <a:pt x="440" y="474"/>
                      </a:lnTo>
                      <a:lnTo>
                        <a:pt x="434" y="492"/>
                      </a:lnTo>
                      <a:lnTo>
                        <a:pt x="428" y="504"/>
                      </a:lnTo>
                      <a:lnTo>
                        <a:pt x="416" y="516"/>
                      </a:lnTo>
                      <a:lnTo>
                        <a:pt x="410" y="522"/>
                      </a:lnTo>
                      <a:lnTo>
                        <a:pt x="404" y="528"/>
                      </a:lnTo>
                      <a:lnTo>
                        <a:pt x="398" y="528"/>
                      </a:lnTo>
                      <a:lnTo>
                        <a:pt x="374" y="534"/>
                      </a:lnTo>
                      <a:lnTo>
                        <a:pt x="362" y="534"/>
                      </a:lnTo>
                      <a:lnTo>
                        <a:pt x="350" y="534"/>
                      </a:lnTo>
                      <a:lnTo>
                        <a:pt x="333" y="528"/>
                      </a:lnTo>
                      <a:lnTo>
                        <a:pt x="315" y="522"/>
                      </a:lnTo>
                      <a:lnTo>
                        <a:pt x="291" y="510"/>
                      </a:lnTo>
                      <a:lnTo>
                        <a:pt x="279" y="504"/>
                      </a:lnTo>
                      <a:lnTo>
                        <a:pt x="267" y="498"/>
                      </a:lnTo>
                      <a:lnTo>
                        <a:pt x="250" y="486"/>
                      </a:lnTo>
                      <a:lnTo>
                        <a:pt x="220" y="469"/>
                      </a:lnTo>
                      <a:lnTo>
                        <a:pt x="202" y="451"/>
                      </a:lnTo>
                      <a:lnTo>
                        <a:pt x="184" y="433"/>
                      </a:lnTo>
                      <a:lnTo>
                        <a:pt x="160" y="409"/>
                      </a:lnTo>
                      <a:lnTo>
                        <a:pt x="143" y="391"/>
                      </a:lnTo>
                      <a:lnTo>
                        <a:pt x="125" y="368"/>
                      </a:lnTo>
                      <a:lnTo>
                        <a:pt x="113" y="350"/>
                      </a:lnTo>
                      <a:lnTo>
                        <a:pt x="101" y="332"/>
                      </a:lnTo>
                      <a:lnTo>
                        <a:pt x="83" y="308"/>
                      </a:lnTo>
                      <a:lnTo>
                        <a:pt x="65" y="285"/>
                      </a:lnTo>
                      <a:lnTo>
                        <a:pt x="54" y="267"/>
                      </a:lnTo>
                      <a:lnTo>
                        <a:pt x="36" y="231"/>
                      </a:lnTo>
                      <a:lnTo>
                        <a:pt x="24" y="207"/>
                      </a:lnTo>
                      <a:lnTo>
                        <a:pt x="18" y="190"/>
                      </a:lnTo>
                      <a:lnTo>
                        <a:pt x="12" y="166"/>
                      </a:lnTo>
                      <a:lnTo>
                        <a:pt x="6" y="148"/>
                      </a:lnTo>
                      <a:lnTo>
                        <a:pt x="6" y="136"/>
                      </a:lnTo>
                      <a:lnTo>
                        <a:pt x="0" y="118"/>
                      </a:lnTo>
                      <a:lnTo>
                        <a:pt x="0" y="95"/>
                      </a:lnTo>
                      <a:lnTo>
                        <a:pt x="0" y="71"/>
                      </a:lnTo>
                      <a:lnTo>
                        <a:pt x="0" y="59"/>
                      </a:lnTo>
                      <a:lnTo>
                        <a:pt x="6" y="41"/>
                      </a:lnTo>
                      <a:lnTo>
                        <a:pt x="12" y="29"/>
                      </a:lnTo>
                      <a:lnTo>
                        <a:pt x="18" y="24"/>
                      </a:lnTo>
                      <a:lnTo>
                        <a:pt x="24" y="18"/>
                      </a:lnTo>
                      <a:lnTo>
                        <a:pt x="30" y="12"/>
                      </a:lnTo>
                      <a:lnTo>
                        <a:pt x="48" y="6"/>
                      </a:lnTo>
                      <a:lnTo>
                        <a:pt x="54" y="6"/>
                      </a:lnTo>
                      <a:lnTo>
                        <a:pt x="77" y="0"/>
                      </a:lnTo>
                      <a:lnTo>
                        <a:pt x="95" y="6"/>
                      </a:lnTo>
                      <a:lnTo>
                        <a:pt x="107" y="6"/>
                      </a:lnTo>
                      <a:lnTo>
                        <a:pt x="125" y="12"/>
                      </a:lnTo>
                      <a:lnTo>
                        <a:pt x="149" y="24"/>
                      </a:lnTo>
                      <a:lnTo>
                        <a:pt x="160" y="29"/>
                      </a:lnTo>
                      <a:lnTo>
                        <a:pt x="178" y="41"/>
                      </a:lnTo>
                      <a:lnTo>
                        <a:pt x="226" y="77"/>
                      </a:lnTo>
                      <a:lnTo>
                        <a:pt x="267" y="113"/>
                      </a:lnTo>
                      <a:lnTo>
                        <a:pt x="309" y="160"/>
                      </a:lnTo>
                      <a:lnTo>
                        <a:pt x="327" y="184"/>
                      </a:lnTo>
                      <a:close/>
                    </a:path>
                  </a:pathLst>
                </a:custGeom>
                <a:solidFill>
                  <a:srgbClr val="FFFF00"/>
                </a:solidFill>
                <a:ln w="9525">
                  <a:solidFill>
                    <a:srgbClr val="000000"/>
                  </a:solidFill>
                  <a:round/>
                  <a:headEnd/>
                  <a:tailEnd/>
                </a:ln>
              </p:spPr>
              <p:txBody>
                <a:bodyPr/>
                <a:lstStyle/>
                <a:p>
                  <a:pPr eaLnBrk="0" hangingPunct="0"/>
                  <a:endParaRPr lang="en-GB" b="0"/>
                </a:p>
              </p:txBody>
            </p:sp>
            <p:sp>
              <p:nvSpPr>
                <p:cNvPr id="848446" name="Freeform 54"/>
                <p:cNvSpPr>
                  <a:spLocks/>
                </p:cNvSpPr>
                <p:nvPr/>
              </p:nvSpPr>
              <p:spPr bwMode="auto">
                <a:xfrm>
                  <a:off x="3760" y="460"/>
                  <a:ext cx="101" cy="237"/>
                </a:xfrm>
                <a:custGeom>
                  <a:avLst/>
                  <a:gdLst>
                    <a:gd name="T0" fmla="*/ 101 w 101"/>
                    <a:gd name="T1" fmla="*/ 0 h 237"/>
                    <a:gd name="T2" fmla="*/ 6 w 101"/>
                    <a:gd name="T3" fmla="*/ 225 h 237"/>
                    <a:gd name="T4" fmla="*/ 0 w 101"/>
                    <a:gd name="T5" fmla="*/ 237 h 237"/>
                    <a:gd name="T6" fmla="*/ 12 w 101"/>
                    <a:gd name="T7" fmla="*/ 225 h 237"/>
                    <a:gd name="T8" fmla="*/ 83 w 101"/>
                    <a:gd name="T9" fmla="*/ 65 h 237"/>
                    <a:gd name="T10" fmla="*/ 101 w 101"/>
                    <a:gd name="T11" fmla="*/ 0 h 237"/>
                    <a:gd name="T12" fmla="*/ 0 60000 65536"/>
                    <a:gd name="T13" fmla="*/ 0 60000 65536"/>
                    <a:gd name="T14" fmla="*/ 0 60000 65536"/>
                    <a:gd name="T15" fmla="*/ 0 60000 65536"/>
                    <a:gd name="T16" fmla="*/ 0 60000 65536"/>
                    <a:gd name="T17" fmla="*/ 0 60000 65536"/>
                    <a:gd name="T18" fmla="*/ 0 w 101"/>
                    <a:gd name="T19" fmla="*/ 0 h 237"/>
                    <a:gd name="T20" fmla="*/ 101 w 101"/>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01" h="237">
                      <a:moveTo>
                        <a:pt x="101" y="0"/>
                      </a:moveTo>
                      <a:lnTo>
                        <a:pt x="6" y="225"/>
                      </a:lnTo>
                      <a:lnTo>
                        <a:pt x="0" y="237"/>
                      </a:lnTo>
                      <a:lnTo>
                        <a:pt x="12" y="225"/>
                      </a:lnTo>
                      <a:lnTo>
                        <a:pt x="83" y="65"/>
                      </a:lnTo>
                      <a:lnTo>
                        <a:pt x="101"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47" name="Freeform 55"/>
                <p:cNvSpPr>
                  <a:spLocks/>
                </p:cNvSpPr>
                <p:nvPr/>
              </p:nvSpPr>
              <p:spPr bwMode="auto">
                <a:xfrm>
                  <a:off x="3784" y="454"/>
                  <a:ext cx="83" cy="231"/>
                </a:xfrm>
                <a:custGeom>
                  <a:avLst/>
                  <a:gdLst>
                    <a:gd name="T0" fmla="*/ 83 w 83"/>
                    <a:gd name="T1" fmla="*/ 0 h 231"/>
                    <a:gd name="T2" fmla="*/ 77 w 83"/>
                    <a:gd name="T3" fmla="*/ 6 h 231"/>
                    <a:gd name="T4" fmla="*/ 0 w 83"/>
                    <a:gd name="T5" fmla="*/ 219 h 231"/>
                    <a:gd name="T6" fmla="*/ 0 w 83"/>
                    <a:gd name="T7" fmla="*/ 231 h 231"/>
                    <a:gd name="T8" fmla="*/ 12 w 83"/>
                    <a:gd name="T9" fmla="*/ 225 h 231"/>
                    <a:gd name="T10" fmla="*/ 83 w 83"/>
                    <a:gd name="T11" fmla="*/ 6 h 231"/>
                    <a:gd name="T12" fmla="*/ 83 w 83"/>
                    <a:gd name="T13" fmla="*/ 0 h 231"/>
                    <a:gd name="T14" fmla="*/ 0 60000 65536"/>
                    <a:gd name="T15" fmla="*/ 0 60000 65536"/>
                    <a:gd name="T16" fmla="*/ 0 60000 65536"/>
                    <a:gd name="T17" fmla="*/ 0 60000 65536"/>
                    <a:gd name="T18" fmla="*/ 0 60000 65536"/>
                    <a:gd name="T19" fmla="*/ 0 60000 65536"/>
                    <a:gd name="T20" fmla="*/ 0 60000 65536"/>
                    <a:gd name="T21" fmla="*/ 0 w 83"/>
                    <a:gd name="T22" fmla="*/ 0 h 231"/>
                    <a:gd name="T23" fmla="*/ 83 w 83"/>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31">
                      <a:moveTo>
                        <a:pt x="83" y="0"/>
                      </a:moveTo>
                      <a:lnTo>
                        <a:pt x="77" y="6"/>
                      </a:lnTo>
                      <a:lnTo>
                        <a:pt x="0" y="219"/>
                      </a:lnTo>
                      <a:lnTo>
                        <a:pt x="0" y="231"/>
                      </a:lnTo>
                      <a:lnTo>
                        <a:pt x="12" y="225"/>
                      </a:lnTo>
                      <a:lnTo>
                        <a:pt x="83" y="6"/>
                      </a:lnTo>
                      <a:lnTo>
                        <a:pt x="83"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48" name="Line 56"/>
                <p:cNvSpPr>
                  <a:spLocks noChangeShapeType="1"/>
                </p:cNvSpPr>
                <p:nvPr/>
              </p:nvSpPr>
              <p:spPr bwMode="auto">
                <a:xfrm>
                  <a:off x="3861" y="460"/>
                  <a:ext cx="6" cy="5"/>
                </a:xfrm>
                <a:prstGeom prst="line">
                  <a:avLst/>
                </a:prstGeom>
                <a:noFill/>
                <a:ln w="9525">
                  <a:solidFill>
                    <a:srgbClr val="000000"/>
                  </a:solidFill>
                  <a:round/>
                  <a:headEnd/>
                  <a:tailEnd/>
                </a:ln>
              </p:spPr>
              <p:txBody>
                <a:bodyPr/>
                <a:lstStyle/>
                <a:p>
                  <a:endParaRPr lang="en-US"/>
                </a:p>
              </p:txBody>
            </p:sp>
            <p:sp>
              <p:nvSpPr>
                <p:cNvPr id="848449" name="Line 57"/>
                <p:cNvSpPr>
                  <a:spLocks noChangeShapeType="1"/>
                </p:cNvSpPr>
                <p:nvPr/>
              </p:nvSpPr>
              <p:spPr bwMode="auto">
                <a:xfrm>
                  <a:off x="3784" y="673"/>
                  <a:ext cx="12" cy="1"/>
                </a:xfrm>
                <a:prstGeom prst="line">
                  <a:avLst/>
                </a:prstGeom>
                <a:noFill/>
                <a:ln w="9525">
                  <a:solidFill>
                    <a:srgbClr val="000000"/>
                  </a:solidFill>
                  <a:round/>
                  <a:headEnd/>
                  <a:tailEnd/>
                </a:ln>
              </p:spPr>
              <p:txBody>
                <a:bodyPr/>
                <a:lstStyle/>
                <a:p>
                  <a:endParaRPr lang="en-US"/>
                </a:p>
              </p:txBody>
            </p:sp>
            <p:sp>
              <p:nvSpPr>
                <p:cNvPr id="848450" name="Line 58"/>
                <p:cNvSpPr>
                  <a:spLocks noChangeShapeType="1"/>
                </p:cNvSpPr>
                <p:nvPr/>
              </p:nvSpPr>
              <p:spPr bwMode="auto">
                <a:xfrm>
                  <a:off x="3760" y="685"/>
                  <a:ext cx="12" cy="1"/>
                </a:xfrm>
                <a:prstGeom prst="line">
                  <a:avLst/>
                </a:prstGeom>
                <a:noFill/>
                <a:ln w="9525">
                  <a:solidFill>
                    <a:srgbClr val="000000"/>
                  </a:solidFill>
                  <a:round/>
                  <a:headEnd/>
                  <a:tailEnd/>
                </a:ln>
              </p:spPr>
              <p:txBody>
                <a:bodyPr/>
                <a:lstStyle/>
                <a:p>
                  <a:endParaRPr lang="en-US"/>
                </a:p>
              </p:txBody>
            </p:sp>
            <p:sp>
              <p:nvSpPr>
                <p:cNvPr id="848451" name="Freeform 59"/>
                <p:cNvSpPr>
                  <a:spLocks/>
                </p:cNvSpPr>
                <p:nvPr/>
              </p:nvSpPr>
              <p:spPr bwMode="auto">
                <a:xfrm>
                  <a:off x="3802" y="614"/>
                  <a:ext cx="249" cy="124"/>
                </a:xfrm>
                <a:custGeom>
                  <a:avLst/>
                  <a:gdLst>
                    <a:gd name="T0" fmla="*/ 249 w 249"/>
                    <a:gd name="T1" fmla="*/ 0 h 124"/>
                    <a:gd name="T2" fmla="*/ 237 w 249"/>
                    <a:gd name="T3" fmla="*/ 6 h 124"/>
                    <a:gd name="T4" fmla="*/ 18 w 249"/>
                    <a:gd name="T5" fmla="*/ 118 h 124"/>
                    <a:gd name="T6" fmla="*/ 0 w 249"/>
                    <a:gd name="T7" fmla="*/ 124 h 124"/>
                    <a:gd name="T8" fmla="*/ 12 w 249"/>
                    <a:gd name="T9" fmla="*/ 113 h 124"/>
                    <a:gd name="T10" fmla="*/ 220 w 249"/>
                    <a:gd name="T11" fmla="*/ 6 h 124"/>
                    <a:gd name="T12" fmla="*/ 249 w 249"/>
                    <a:gd name="T13" fmla="*/ 0 h 124"/>
                    <a:gd name="T14" fmla="*/ 0 60000 65536"/>
                    <a:gd name="T15" fmla="*/ 0 60000 65536"/>
                    <a:gd name="T16" fmla="*/ 0 60000 65536"/>
                    <a:gd name="T17" fmla="*/ 0 60000 65536"/>
                    <a:gd name="T18" fmla="*/ 0 60000 65536"/>
                    <a:gd name="T19" fmla="*/ 0 60000 65536"/>
                    <a:gd name="T20" fmla="*/ 0 60000 65536"/>
                    <a:gd name="T21" fmla="*/ 0 w 249"/>
                    <a:gd name="T22" fmla="*/ 0 h 124"/>
                    <a:gd name="T23" fmla="*/ 249 w 249"/>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 h="124">
                      <a:moveTo>
                        <a:pt x="249" y="0"/>
                      </a:moveTo>
                      <a:lnTo>
                        <a:pt x="237" y="6"/>
                      </a:lnTo>
                      <a:lnTo>
                        <a:pt x="18" y="118"/>
                      </a:lnTo>
                      <a:lnTo>
                        <a:pt x="0" y="124"/>
                      </a:lnTo>
                      <a:lnTo>
                        <a:pt x="12" y="113"/>
                      </a:lnTo>
                      <a:lnTo>
                        <a:pt x="220" y="6"/>
                      </a:lnTo>
                      <a:lnTo>
                        <a:pt x="249"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52" name="Oval 60"/>
                <p:cNvSpPr>
                  <a:spLocks noChangeArrowheads="1"/>
                </p:cNvSpPr>
                <p:nvPr/>
              </p:nvSpPr>
              <p:spPr bwMode="auto">
                <a:xfrm>
                  <a:off x="3796" y="661"/>
                  <a:ext cx="30" cy="54"/>
                </a:xfrm>
                <a:prstGeom prst="ellipse">
                  <a:avLst/>
                </a:prstGeom>
                <a:solidFill>
                  <a:srgbClr val="FFFFFF"/>
                </a:solidFill>
                <a:ln w="9525">
                  <a:noFill/>
                  <a:round/>
                  <a:headEnd/>
                  <a:tailEnd/>
                </a:ln>
              </p:spPr>
              <p:txBody>
                <a:bodyPr/>
                <a:lstStyle/>
                <a:p>
                  <a:pPr eaLnBrk="0" hangingPunct="0"/>
                  <a:endParaRPr lang="en-GB" b="0"/>
                </a:p>
              </p:txBody>
            </p:sp>
            <p:sp>
              <p:nvSpPr>
                <p:cNvPr id="848453" name="Freeform 61"/>
                <p:cNvSpPr>
                  <a:spLocks/>
                </p:cNvSpPr>
                <p:nvPr/>
              </p:nvSpPr>
              <p:spPr bwMode="auto">
                <a:xfrm>
                  <a:off x="3790" y="667"/>
                  <a:ext cx="36" cy="42"/>
                </a:xfrm>
                <a:custGeom>
                  <a:avLst/>
                  <a:gdLst>
                    <a:gd name="T0" fmla="*/ 30 w 36"/>
                    <a:gd name="T1" fmla="*/ 12 h 42"/>
                    <a:gd name="T2" fmla="*/ 36 w 36"/>
                    <a:gd name="T3" fmla="*/ 18 h 42"/>
                    <a:gd name="T4" fmla="*/ 36 w 36"/>
                    <a:gd name="T5" fmla="*/ 30 h 42"/>
                    <a:gd name="T6" fmla="*/ 36 w 36"/>
                    <a:gd name="T7" fmla="*/ 30 h 42"/>
                    <a:gd name="T8" fmla="*/ 36 w 36"/>
                    <a:gd name="T9" fmla="*/ 36 h 42"/>
                    <a:gd name="T10" fmla="*/ 36 w 36"/>
                    <a:gd name="T11" fmla="*/ 42 h 42"/>
                    <a:gd name="T12" fmla="*/ 36 w 36"/>
                    <a:gd name="T13" fmla="*/ 42 h 42"/>
                    <a:gd name="T14" fmla="*/ 36 w 36"/>
                    <a:gd name="T15" fmla="*/ 42 h 42"/>
                    <a:gd name="T16" fmla="*/ 30 w 36"/>
                    <a:gd name="T17" fmla="*/ 42 h 42"/>
                    <a:gd name="T18" fmla="*/ 24 w 36"/>
                    <a:gd name="T19" fmla="*/ 42 h 42"/>
                    <a:gd name="T20" fmla="*/ 24 w 36"/>
                    <a:gd name="T21" fmla="*/ 42 h 42"/>
                    <a:gd name="T22" fmla="*/ 18 w 36"/>
                    <a:gd name="T23" fmla="*/ 36 h 42"/>
                    <a:gd name="T24" fmla="*/ 12 w 36"/>
                    <a:gd name="T25" fmla="*/ 30 h 42"/>
                    <a:gd name="T26" fmla="*/ 12 w 36"/>
                    <a:gd name="T27" fmla="*/ 24 h 42"/>
                    <a:gd name="T28" fmla="*/ 6 w 36"/>
                    <a:gd name="T29" fmla="*/ 18 h 42"/>
                    <a:gd name="T30" fmla="*/ 0 w 36"/>
                    <a:gd name="T31" fmla="*/ 12 h 42"/>
                    <a:gd name="T32" fmla="*/ 0 w 36"/>
                    <a:gd name="T33" fmla="*/ 12 h 42"/>
                    <a:gd name="T34" fmla="*/ 6 w 36"/>
                    <a:gd name="T35" fmla="*/ 0 h 42"/>
                    <a:gd name="T36" fmla="*/ 6 w 36"/>
                    <a:gd name="T37" fmla="*/ 0 h 42"/>
                    <a:gd name="T38" fmla="*/ 12 w 36"/>
                    <a:gd name="T39" fmla="*/ 0 h 42"/>
                    <a:gd name="T40" fmla="*/ 18 w 36"/>
                    <a:gd name="T41" fmla="*/ 6 h 42"/>
                    <a:gd name="T42" fmla="*/ 30 w 36"/>
                    <a:gd name="T43" fmla="*/ 12 h 42"/>
                    <a:gd name="T44" fmla="*/ 30 w 36"/>
                    <a:gd name="T45" fmla="*/ 12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42"/>
                    <a:gd name="T71" fmla="*/ 36 w 36"/>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42">
                      <a:moveTo>
                        <a:pt x="30" y="12"/>
                      </a:moveTo>
                      <a:lnTo>
                        <a:pt x="36" y="18"/>
                      </a:lnTo>
                      <a:lnTo>
                        <a:pt x="36" y="30"/>
                      </a:lnTo>
                      <a:lnTo>
                        <a:pt x="36" y="36"/>
                      </a:lnTo>
                      <a:lnTo>
                        <a:pt x="36" y="42"/>
                      </a:lnTo>
                      <a:lnTo>
                        <a:pt x="30" y="42"/>
                      </a:lnTo>
                      <a:lnTo>
                        <a:pt x="24" y="42"/>
                      </a:lnTo>
                      <a:lnTo>
                        <a:pt x="18" y="36"/>
                      </a:lnTo>
                      <a:lnTo>
                        <a:pt x="12" y="30"/>
                      </a:lnTo>
                      <a:lnTo>
                        <a:pt x="12" y="24"/>
                      </a:lnTo>
                      <a:lnTo>
                        <a:pt x="6" y="18"/>
                      </a:lnTo>
                      <a:lnTo>
                        <a:pt x="0" y="12"/>
                      </a:lnTo>
                      <a:lnTo>
                        <a:pt x="6" y="0"/>
                      </a:lnTo>
                      <a:lnTo>
                        <a:pt x="12" y="0"/>
                      </a:lnTo>
                      <a:lnTo>
                        <a:pt x="18" y="6"/>
                      </a:lnTo>
                      <a:lnTo>
                        <a:pt x="30" y="12"/>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54" name="Freeform 62"/>
                <p:cNvSpPr>
                  <a:spLocks/>
                </p:cNvSpPr>
                <p:nvPr/>
              </p:nvSpPr>
              <p:spPr bwMode="auto">
                <a:xfrm>
                  <a:off x="3772" y="679"/>
                  <a:ext cx="42" cy="53"/>
                </a:xfrm>
                <a:custGeom>
                  <a:avLst/>
                  <a:gdLst>
                    <a:gd name="T0" fmla="*/ 36 w 42"/>
                    <a:gd name="T1" fmla="*/ 53 h 53"/>
                    <a:gd name="T2" fmla="*/ 42 w 42"/>
                    <a:gd name="T3" fmla="*/ 48 h 53"/>
                    <a:gd name="T4" fmla="*/ 6 w 42"/>
                    <a:gd name="T5" fmla="*/ 0 h 53"/>
                    <a:gd name="T6" fmla="*/ 0 w 42"/>
                    <a:gd name="T7" fmla="*/ 6 h 53"/>
                    <a:gd name="T8" fmla="*/ 36 w 42"/>
                    <a:gd name="T9" fmla="*/ 53 h 53"/>
                    <a:gd name="T10" fmla="*/ 0 60000 65536"/>
                    <a:gd name="T11" fmla="*/ 0 60000 65536"/>
                    <a:gd name="T12" fmla="*/ 0 60000 65536"/>
                    <a:gd name="T13" fmla="*/ 0 60000 65536"/>
                    <a:gd name="T14" fmla="*/ 0 60000 65536"/>
                    <a:gd name="T15" fmla="*/ 0 w 42"/>
                    <a:gd name="T16" fmla="*/ 0 h 53"/>
                    <a:gd name="T17" fmla="*/ 42 w 42"/>
                    <a:gd name="T18" fmla="*/ 53 h 53"/>
                  </a:gdLst>
                  <a:ahLst/>
                  <a:cxnLst>
                    <a:cxn ang="T10">
                      <a:pos x="T0" y="T1"/>
                    </a:cxn>
                    <a:cxn ang="T11">
                      <a:pos x="T2" y="T3"/>
                    </a:cxn>
                    <a:cxn ang="T12">
                      <a:pos x="T4" y="T5"/>
                    </a:cxn>
                    <a:cxn ang="T13">
                      <a:pos x="T6" y="T7"/>
                    </a:cxn>
                    <a:cxn ang="T14">
                      <a:pos x="T8" y="T9"/>
                    </a:cxn>
                  </a:cxnLst>
                  <a:rect l="T15" t="T16" r="T17" b="T18"/>
                  <a:pathLst>
                    <a:path w="42" h="53">
                      <a:moveTo>
                        <a:pt x="36" y="53"/>
                      </a:moveTo>
                      <a:lnTo>
                        <a:pt x="42" y="48"/>
                      </a:lnTo>
                      <a:lnTo>
                        <a:pt x="6" y="0"/>
                      </a:lnTo>
                      <a:lnTo>
                        <a:pt x="0" y="6"/>
                      </a:lnTo>
                      <a:lnTo>
                        <a:pt x="36" y="53"/>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55" name="Freeform 63"/>
                <p:cNvSpPr>
                  <a:spLocks/>
                </p:cNvSpPr>
                <p:nvPr/>
              </p:nvSpPr>
              <p:spPr bwMode="auto">
                <a:xfrm>
                  <a:off x="3778" y="673"/>
                  <a:ext cx="42" cy="48"/>
                </a:xfrm>
                <a:custGeom>
                  <a:avLst/>
                  <a:gdLst>
                    <a:gd name="T0" fmla="*/ 24 w 42"/>
                    <a:gd name="T1" fmla="*/ 48 h 48"/>
                    <a:gd name="T2" fmla="*/ 42 w 42"/>
                    <a:gd name="T3" fmla="*/ 30 h 48"/>
                    <a:gd name="T4" fmla="*/ 36 w 42"/>
                    <a:gd name="T5" fmla="*/ 18 h 48"/>
                    <a:gd name="T6" fmla="*/ 36 w 42"/>
                    <a:gd name="T7" fmla="*/ 12 h 48"/>
                    <a:gd name="T8" fmla="*/ 24 w 42"/>
                    <a:gd name="T9" fmla="*/ 0 h 48"/>
                    <a:gd name="T10" fmla="*/ 18 w 42"/>
                    <a:gd name="T11" fmla="*/ 0 h 48"/>
                    <a:gd name="T12" fmla="*/ 0 w 42"/>
                    <a:gd name="T13" fmla="*/ 12 h 48"/>
                    <a:gd name="T14" fmla="*/ 24 w 42"/>
                    <a:gd name="T15" fmla="*/ 48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24" y="48"/>
                      </a:moveTo>
                      <a:lnTo>
                        <a:pt x="42" y="30"/>
                      </a:lnTo>
                      <a:lnTo>
                        <a:pt x="36" y="18"/>
                      </a:lnTo>
                      <a:lnTo>
                        <a:pt x="36" y="12"/>
                      </a:lnTo>
                      <a:lnTo>
                        <a:pt x="24" y="0"/>
                      </a:lnTo>
                      <a:lnTo>
                        <a:pt x="18" y="0"/>
                      </a:lnTo>
                      <a:lnTo>
                        <a:pt x="0" y="12"/>
                      </a:lnTo>
                      <a:lnTo>
                        <a:pt x="24" y="48"/>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56" name="Freeform 64"/>
                <p:cNvSpPr>
                  <a:spLocks/>
                </p:cNvSpPr>
                <p:nvPr/>
              </p:nvSpPr>
              <p:spPr bwMode="auto">
                <a:xfrm>
                  <a:off x="3784" y="614"/>
                  <a:ext cx="267" cy="77"/>
                </a:xfrm>
                <a:custGeom>
                  <a:avLst/>
                  <a:gdLst>
                    <a:gd name="T0" fmla="*/ 267 w 267"/>
                    <a:gd name="T1" fmla="*/ 0 h 77"/>
                    <a:gd name="T2" fmla="*/ 255 w 267"/>
                    <a:gd name="T3" fmla="*/ 0 h 77"/>
                    <a:gd name="T4" fmla="*/ 12 w 267"/>
                    <a:gd name="T5" fmla="*/ 65 h 77"/>
                    <a:gd name="T6" fmla="*/ 0 w 267"/>
                    <a:gd name="T7" fmla="*/ 77 h 77"/>
                    <a:gd name="T8" fmla="*/ 18 w 267"/>
                    <a:gd name="T9" fmla="*/ 77 h 77"/>
                    <a:gd name="T10" fmla="*/ 255 w 267"/>
                    <a:gd name="T11" fmla="*/ 6 h 77"/>
                    <a:gd name="T12" fmla="*/ 267 w 267"/>
                    <a:gd name="T13" fmla="*/ 0 h 77"/>
                    <a:gd name="T14" fmla="*/ 0 60000 65536"/>
                    <a:gd name="T15" fmla="*/ 0 60000 65536"/>
                    <a:gd name="T16" fmla="*/ 0 60000 65536"/>
                    <a:gd name="T17" fmla="*/ 0 60000 65536"/>
                    <a:gd name="T18" fmla="*/ 0 60000 65536"/>
                    <a:gd name="T19" fmla="*/ 0 60000 65536"/>
                    <a:gd name="T20" fmla="*/ 0 60000 65536"/>
                    <a:gd name="T21" fmla="*/ 0 w 267"/>
                    <a:gd name="T22" fmla="*/ 0 h 77"/>
                    <a:gd name="T23" fmla="*/ 267 w 267"/>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77">
                      <a:moveTo>
                        <a:pt x="267" y="0"/>
                      </a:moveTo>
                      <a:lnTo>
                        <a:pt x="255" y="0"/>
                      </a:lnTo>
                      <a:lnTo>
                        <a:pt x="12" y="65"/>
                      </a:lnTo>
                      <a:lnTo>
                        <a:pt x="0" y="77"/>
                      </a:lnTo>
                      <a:lnTo>
                        <a:pt x="18" y="77"/>
                      </a:lnTo>
                      <a:lnTo>
                        <a:pt x="255" y="6"/>
                      </a:lnTo>
                      <a:lnTo>
                        <a:pt x="267"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57" name="Line 65"/>
                <p:cNvSpPr>
                  <a:spLocks noChangeShapeType="1"/>
                </p:cNvSpPr>
                <p:nvPr/>
              </p:nvSpPr>
              <p:spPr bwMode="auto">
                <a:xfrm>
                  <a:off x="4039" y="614"/>
                  <a:ext cx="1" cy="6"/>
                </a:xfrm>
                <a:prstGeom prst="line">
                  <a:avLst/>
                </a:prstGeom>
                <a:noFill/>
                <a:ln w="9525">
                  <a:solidFill>
                    <a:srgbClr val="000000"/>
                  </a:solidFill>
                  <a:round/>
                  <a:headEnd/>
                  <a:tailEnd/>
                </a:ln>
              </p:spPr>
              <p:txBody>
                <a:bodyPr/>
                <a:lstStyle/>
                <a:p>
                  <a:endParaRPr lang="en-US"/>
                </a:p>
              </p:txBody>
            </p:sp>
            <p:sp>
              <p:nvSpPr>
                <p:cNvPr id="848458" name="Line 66"/>
                <p:cNvSpPr>
                  <a:spLocks noChangeShapeType="1"/>
                </p:cNvSpPr>
                <p:nvPr/>
              </p:nvSpPr>
              <p:spPr bwMode="auto">
                <a:xfrm>
                  <a:off x="3802" y="679"/>
                  <a:ext cx="1" cy="6"/>
                </a:xfrm>
                <a:prstGeom prst="line">
                  <a:avLst/>
                </a:prstGeom>
                <a:noFill/>
                <a:ln w="9525">
                  <a:solidFill>
                    <a:srgbClr val="000000"/>
                  </a:solidFill>
                  <a:round/>
                  <a:headEnd/>
                  <a:tailEnd/>
                </a:ln>
              </p:spPr>
              <p:txBody>
                <a:bodyPr/>
                <a:lstStyle/>
                <a:p>
                  <a:endParaRPr lang="en-US"/>
                </a:p>
              </p:txBody>
            </p:sp>
            <p:sp>
              <p:nvSpPr>
                <p:cNvPr id="848459" name="Line 67"/>
                <p:cNvSpPr>
                  <a:spLocks noChangeShapeType="1"/>
                </p:cNvSpPr>
                <p:nvPr/>
              </p:nvSpPr>
              <p:spPr bwMode="auto">
                <a:xfrm>
                  <a:off x="3814" y="727"/>
                  <a:ext cx="1" cy="5"/>
                </a:xfrm>
                <a:prstGeom prst="line">
                  <a:avLst/>
                </a:prstGeom>
                <a:noFill/>
                <a:ln w="9525">
                  <a:solidFill>
                    <a:srgbClr val="000000"/>
                  </a:solidFill>
                  <a:round/>
                  <a:headEnd/>
                  <a:tailEnd/>
                </a:ln>
              </p:spPr>
              <p:txBody>
                <a:bodyPr/>
                <a:lstStyle/>
                <a:p>
                  <a:endParaRPr lang="en-US"/>
                </a:p>
              </p:txBody>
            </p:sp>
            <p:sp>
              <p:nvSpPr>
                <p:cNvPr id="848460" name="Freeform 68"/>
                <p:cNvSpPr>
                  <a:spLocks/>
                </p:cNvSpPr>
                <p:nvPr/>
              </p:nvSpPr>
              <p:spPr bwMode="auto">
                <a:xfrm>
                  <a:off x="3760" y="685"/>
                  <a:ext cx="48" cy="53"/>
                </a:xfrm>
                <a:custGeom>
                  <a:avLst/>
                  <a:gdLst>
                    <a:gd name="T0" fmla="*/ 18 w 48"/>
                    <a:gd name="T1" fmla="*/ 36 h 53"/>
                    <a:gd name="T2" fmla="*/ 30 w 48"/>
                    <a:gd name="T3" fmla="*/ 47 h 53"/>
                    <a:gd name="T4" fmla="*/ 42 w 48"/>
                    <a:gd name="T5" fmla="*/ 53 h 53"/>
                    <a:gd name="T6" fmla="*/ 48 w 48"/>
                    <a:gd name="T7" fmla="*/ 47 h 53"/>
                    <a:gd name="T8" fmla="*/ 12 w 48"/>
                    <a:gd name="T9" fmla="*/ 0 h 53"/>
                    <a:gd name="T10" fmla="*/ 0 w 48"/>
                    <a:gd name="T11" fmla="*/ 12 h 53"/>
                    <a:gd name="T12" fmla="*/ 6 w 48"/>
                    <a:gd name="T13" fmla="*/ 18 h 53"/>
                    <a:gd name="T14" fmla="*/ 18 w 48"/>
                    <a:gd name="T15" fmla="*/ 36 h 53"/>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53"/>
                    <a:gd name="T26" fmla="*/ 48 w 48"/>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53">
                      <a:moveTo>
                        <a:pt x="18" y="36"/>
                      </a:moveTo>
                      <a:lnTo>
                        <a:pt x="30" y="47"/>
                      </a:lnTo>
                      <a:lnTo>
                        <a:pt x="42" y="53"/>
                      </a:lnTo>
                      <a:lnTo>
                        <a:pt x="48" y="47"/>
                      </a:lnTo>
                      <a:lnTo>
                        <a:pt x="12" y="0"/>
                      </a:lnTo>
                      <a:lnTo>
                        <a:pt x="0" y="12"/>
                      </a:lnTo>
                      <a:lnTo>
                        <a:pt x="6" y="18"/>
                      </a:lnTo>
                      <a:lnTo>
                        <a:pt x="18" y="36"/>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61" name="Freeform 69"/>
                <p:cNvSpPr>
                  <a:spLocks/>
                </p:cNvSpPr>
                <p:nvPr/>
              </p:nvSpPr>
              <p:spPr bwMode="auto">
                <a:xfrm>
                  <a:off x="3760" y="703"/>
                  <a:ext cx="18" cy="24"/>
                </a:xfrm>
                <a:custGeom>
                  <a:avLst/>
                  <a:gdLst>
                    <a:gd name="T0" fmla="*/ 12 w 18"/>
                    <a:gd name="T1" fmla="*/ 24 h 24"/>
                    <a:gd name="T2" fmla="*/ 18 w 18"/>
                    <a:gd name="T3" fmla="*/ 18 h 24"/>
                    <a:gd name="T4" fmla="*/ 18 w 18"/>
                    <a:gd name="T5" fmla="*/ 6 h 24"/>
                    <a:gd name="T6" fmla="*/ 6 w 18"/>
                    <a:gd name="T7" fmla="*/ 0 h 24"/>
                    <a:gd name="T8" fmla="*/ 0 w 18"/>
                    <a:gd name="T9" fmla="*/ 6 h 24"/>
                    <a:gd name="T10" fmla="*/ 12 w 18"/>
                    <a:gd name="T11" fmla="*/ 24 h 24"/>
                    <a:gd name="T12" fmla="*/ 0 60000 65536"/>
                    <a:gd name="T13" fmla="*/ 0 60000 65536"/>
                    <a:gd name="T14" fmla="*/ 0 60000 65536"/>
                    <a:gd name="T15" fmla="*/ 0 60000 65536"/>
                    <a:gd name="T16" fmla="*/ 0 60000 65536"/>
                    <a:gd name="T17" fmla="*/ 0 60000 65536"/>
                    <a:gd name="T18" fmla="*/ 0 w 18"/>
                    <a:gd name="T19" fmla="*/ 0 h 24"/>
                    <a:gd name="T20" fmla="*/ 18 w 1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8" h="24">
                      <a:moveTo>
                        <a:pt x="12" y="24"/>
                      </a:moveTo>
                      <a:lnTo>
                        <a:pt x="18" y="18"/>
                      </a:lnTo>
                      <a:lnTo>
                        <a:pt x="18" y="6"/>
                      </a:lnTo>
                      <a:lnTo>
                        <a:pt x="6" y="0"/>
                      </a:lnTo>
                      <a:lnTo>
                        <a:pt x="0" y="6"/>
                      </a:lnTo>
                      <a:lnTo>
                        <a:pt x="12" y="24"/>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48462" name="Oval 70"/>
                <p:cNvSpPr>
                  <a:spLocks noChangeArrowheads="1"/>
                </p:cNvSpPr>
                <p:nvPr/>
              </p:nvSpPr>
              <p:spPr bwMode="auto">
                <a:xfrm>
                  <a:off x="3760" y="709"/>
                  <a:ext cx="18" cy="23"/>
                </a:xfrm>
                <a:prstGeom prst="ellipse">
                  <a:avLst/>
                </a:prstGeom>
                <a:solidFill>
                  <a:srgbClr val="FFFFFF"/>
                </a:solidFill>
                <a:ln w="9525">
                  <a:noFill/>
                  <a:round/>
                  <a:headEnd/>
                  <a:tailEnd/>
                </a:ln>
              </p:spPr>
              <p:txBody>
                <a:bodyPr/>
                <a:lstStyle/>
                <a:p>
                  <a:pPr eaLnBrk="0" hangingPunct="0"/>
                  <a:endParaRPr lang="en-GB" b="0"/>
                </a:p>
              </p:txBody>
            </p:sp>
            <p:sp>
              <p:nvSpPr>
                <p:cNvPr id="848463" name="Freeform 71"/>
                <p:cNvSpPr>
                  <a:spLocks/>
                </p:cNvSpPr>
                <p:nvPr/>
              </p:nvSpPr>
              <p:spPr bwMode="auto">
                <a:xfrm>
                  <a:off x="3754" y="709"/>
                  <a:ext cx="18" cy="18"/>
                </a:xfrm>
                <a:custGeom>
                  <a:avLst/>
                  <a:gdLst>
                    <a:gd name="T0" fmla="*/ 12 w 18"/>
                    <a:gd name="T1" fmla="*/ 6 h 18"/>
                    <a:gd name="T2" fmla="*/ 18 w 18"/>
                    <a:gd name="T3" fmla="*/ 12 h 18"/>
                    <a:gd name="T4" fmla="*/ 18 w 18"/>
                    <a:gd name="T5" fmla="*/ 18 h 18"/>
                    <a:gd name="T6" fmla="*/ 12 w 18"/>
                    <a:gd name="T7" fmla="*/ 18 h 18"/>
                    <a:gd name="T8" fmla="*/ 12 w 18"/>
                    <a:gd name="T9" fmla="*/ 18 h 18"/>
                    <a:gd name="T10" fmla="*/ 6 w 18"/>
                    <a:gd name="T11" fmla="*/ 18 h 18"/>
                    <a:gd name="T12" fmla="*/ 6 w 18"/>
                    <a:gd name="T13" fmla="*/ 12 h 18"/>
                    <a:gd name="T14" fmla="*/ 6 w 18"/>
                    <a:gd name="T15" fmla="*/ 12 h 18"/>
                    <a:gd name="T16" fmla="*/ 0 w 18"/>
                    <a:gd name="T17" fmla="*/ 12 h 18"/>
                    <a:gd name="T18" fmla="*/ 0 w 18"/>
                    <a:gd name="T19" fmla="*/ 6 h 18"/>
                    <a:gd name="T20" fmla="*/ 0 w 18"/>
                    <a:gd name="T21" fmla="*/ 0 h 18"/>
                    <a:gd name="T22" fmla="*/ 6 w 18"/>
                    <a:gd name="T23" fmla="*/ 0 h 18"/>
                    <a:gd name="T24" fmla="*/ 12 w 18"/>
                    <a:gd name="T25" fmla="*/ 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2" y="6"/>
                      </a:moveTo>
                      <a:lnTo>
                        <a:pt x="18" y="12"/>
                      </a:lnTo>
                      <a:lnTo>
                        <a:pt x="18" y="18"/>
                      </a:lnTo>
                      <a:lnTo>
                        <a:pt x="12" y="18"/>
                      </a:lnTo>
                      <a:lnTo>
                        <a:pt x="6" y="18"/>
                      </a:lnTo>
                      <a:lnTo>
                        <a:pt x="6" y="12"/>
                      </a:lnTo>
                      <a:lnTo>
                        <a:pt x="0" y="12"/>
                      </a:lnTo>
                      <a:lnTo>
                        <a:pt x="0" y="6"/>
                      </a:lnTo>
                      <a:lnTo>
                        <a:pt x="0" y="0"/>
                      </a:lnTo>
                      <a:lnTo>
                        <a:pt x="6" y="0"/>
                      </a:lnTo>
                      <a:lnTo>
                        <a:pt x="12" y="6"/>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64" name="Line 72"/>
                <p:cNvSpPr>
                  <a:spLocks noChangeShapeType="1"/>
                </p:cNvSpPr>
                <p:nvPr/>
              </p:nvSpPr>
              <p:spPr bwMode="auto">
                <a:xfrm flipV="1">
                  <a:off x="3766" y="709"/>
                  <a:ext cx="12" cy="6"/>
                </a:xfrm>
                <a:prstGeom prst="line">
                  <a:avLst/>
                </a:prstGeom>
                <a:noFill/>
                <a:ln w="9525">
                  <a:solidFill>
                    <a:srgbClr val="FFFFFF"/>
                  </a:solidFill>
                  <a:round/>
                  <a:headEnd/>
                  <a:tailEnd/>
                </a:ln>
              </p:spPr>
              <p:txBody>
                <a:bodyPr/>
                <a:lstStyle/>
                <a:p>
                  <a:endParaRPr lang="en-US"/>
                </a:p>
              </p:txBody>
            </p:sp>
            <p:sp>
              <p:nvSpPr>
                <p:cNvPr id="848465" name="Line 73"/>
                <p:cNvSpPr>
                  <a:spLocks noChangeShapeType="1"/>
                </p:cNvSpPr>
                <p:nvPr/>
              </p:nvSpPr>
              <p:spPr bwMode="auto">
                <a:xfrm flipV="1">
                  <a:off x="3760" y="703"/>
                  <a:ext cx="12" cy="6"/>
                </a:xfrm>
                <a:prstGeom prst="line">
                  <a:avLst/>
                </a:prstGeom>
                <a:noFill/>
                <a:ln w="9525">
                  <a:solidFill>
                    <a:srgbClr val="FFFFFF"/>
                  </a:solidFill>
                  <a:round/>
                  <a:headEnd/>
                  <a:tailEnd/>
                </a:ln>
              </p:spPr>
              <p:txBody>
                <a:bodyPr/>
                <a:lstStyle/>
                <a:p>
                  <a:endParaRPr lang="en-US"/>
                </a:p>
              </p:txBody>
            </p:sp>
            <p:sp>
              <p:nvSpPr>
                <p:cNvPr id="848466" name="Oval 74"/>
                <p:cNvSpPr>
                  <a:spLocks noChangeArrowheads="1"/>
                </p:cNvSpPr>
                <p:nvPr/>
              </p:nvSpPr>
              <p:spPr bwMode="auto">
                <a:xfrm>
                  <a:off x="3784" y="685"/>
                  <a:ext cx="24" cy="47"/>
                </a:xfrm>
                <a:prstGeom prst="ellipse">
                  <a:avLst/>
                </a:prstGeom>
                <a:solidFill>
                  <a:srgbClr val="FFFFFF"/>
                </a:solidFill>
                <a:ln w="9525">
                  <a:noFill/>
                  <a:round/>
                  <a:headEnd/>
                  <a:tailEnd/>
                </a:ln>
              </p:spPr>
              <p:txBody>
                <a:bodyPr/>
                <a:lstStyle/>
                <a:p>
                  <a:pPr eaLnBrk="0" hangingPunct="0"/>
                  <a:endParaRPr lang="en-GB" b="0"/>
                </a:p>
              </p:txBody>
            </p:sp>
            <p:sp>
              <p:nvSpPr>
                <p:cNvPr id="848467" name="Freeform 75"/>
                <p:cNvSpPr>
                  <a:spLocks/>
                </p:cNvSpPr>
                <p:nvPr/>
              </p:nvSpPr>
              <p:spPr bwMode="auto">
                <a:xfrm>
                  <a:off x="3778" y="685"/>
                  <a:ext cx="24" cy="36"/>
                </a:xfrm>
                <a:custGeom>
                  <a:avLst/>
                  <a:gdLst>
                    <a:gd name="T0" fmla="*/ 18 w 24"/>
                    <a:gd name="T1" fmla="*/ 12 h 36"/>
                    <a:gd name="T2" fmla="*/ 24 w 24"/>
                    <a:gd name="T3" fmla="*/ 18 h 36"/>
                    <a:gd name="T4" fmla="*/ 24 w 24"/>
                    <a:gd name="T5" fmla="*/ 24 h 36"/>
                    <a:gd name="T6" fmla="*/ 24 w 24"/>
                    <a:gd name="T7" fmla="*/ 24 h 36"/>
                    <a:gd name="T8" fmla="*/ 24 w 24"/>
                    <a:gd name="T9" fmla="*/ 30 h 36"/>
                    <a:gd name="T10" fmla="*/ 24 w 24"/>
                    <a:gd name="T11" fmla="*/ 36 h 36"/>
                    <a:gd name="T12" fmla="*/ 24 w 24"/>
                    <a:gd name="T13" fmla="*/ 36 h 36"/>
                    <a:gd name="T14" fmla="*/ 24 w 24"/>
                    <a:gd name="T15" fmla="*/ 36 h 36"/>
                    <a:gd name="T16" fmla="*/ 18 w 24"/>
                    <a:gd name="T17" fmla="*/ 36 h 36"/>
                    <a:gd name="T18" fmla="*/ 18 w 24"/>
                    <a:gd name="T19" fmla="*/ 30 h 36"/>
                    <a:gd name="T20" fmla="*/ 18 w 24"/>
                    <a:gd name="T21" fmla="*/ 30 h 36"/>
                    <a:gd name="T22" fmla="*/ 12 w 24"/>
                    <a:gd name="T23" fmla="*/ 30 h 36"/>
                    <a:gd name="T24" fmla="*/ 6 w 24"/>
                    <a:gd name="T25" fmla="*/ 24 h 36"/>
                    <a:gd name="T26" fmla="*/ 6 w 24"/>
                    <a:gd name="T27" fmla="*/ 24 h 36"/>
                    <a:gd name="T28" fmla="*/ 0 w 24"/>
                    <a:gd name="T29" fmla="*/ 18 h 36"/>
                    <a:gd name="T30" fmla="*/ 0 w 24"/>
                    <a:gd name="T31" fmla="*/ 12 h 36"/>
                    <a:gd name="T32" fmla="*/ 0 w 24"/>
                    <a:gd name="T33" fmla="*/ 12 h 36"/>
                    <a:gd name="T34" fmla="*/ 0 w 24"/>
                    <a:gd name="T35" fmla="*/ 6 h 36"/>
                    <a:gd name="T36" fmla="*/ 0 w 24"/>
                    <a:gd name="T37" fmla="*/ 0 h 36"/>
                    <a:gd name="T38" fmla="*/ 6 w 24"/>
                    <a:gd name="T39" fmla="*/ 6 h 36"/>
                    <a:gd name="T40" fmla="*/ 12 w 24"/>
                    <a:gd name="T41" fmla="*/ 6 h 36"/>
                    <a:gd name="T42" fmla="*/ 18 w 24"/>
                    <a:gd name="T43" fmla="*/ 12 h 36"/>
                    <a:gd name="T44" fmla="*/ 18 w 24"/>
                    <a:gd name="T45" fmla="*/ 12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36"/>
                    <a:gd name="T71" fmla="*/ 24 w 24"/>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36">
                      <a:moveTo>
                        <a:pt x="18" y="12"/>
                      </a:moveTo>
                      <a:lnTo>
                        <a:pt x="24" y="18"/>
                      </a:lnTo>
                      <a:lnTo>
                        <a:pt x="24" y="24"/>
                      </a:lnTo>
                      <a:lnTo>
                        <a:pt x="24" y="30"/>
                      </a:lnTo>
                      <a:lnTo>
                        <a:pt x="24" y="36"/>
                      </a:lnTo>
                      <a:lnTo>
                        <a:pt x="18" y="36"/>
                      </a:lnTo>
                      <a:lnTo>
                        <a:pt x="18" y="30"/>
                      </a:lnTo>
                      <a:lnTo>
                        <a:pt x="12" y="30"/>
                      </a:lnTo>
                      <a:lnTo>
                        <a:pt x="6" y="24"/>
                      </a:lnTo>
                      <a:lnTo>
                        <a:pt x="0" y="18"/>
                      </a:lnTo>
                      <a:lnTo>
                        <a:pt x="0" y="12"/>
                      </a:lnTo>
                      <a:lnTo>
                        <a:pt x="0" y="6"/>
                      </a:lnTo>
                      <a:lnTo>
                        <a:pt x="0" y="0"/>
                      </a:lnTo>
                      <a:lnTo>
                        <a:pt x="6" y="6"/>
                      </a:lnTo>
                      <a:lnTo>
                        <a:pt x="12" y="6"/>
                      </a:lnTo>
                      <a:lnTo>
                        <a:pt x="18" y="12"/>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68" name="Line 76"/>
                <p:cNvSpPr>
                  <a:spLocks noChangeShapeType="1"/>
                </p:cNvSpPr>
                <p:nvPr/>
              </p:nvSpPr>
              <p:spPr bwMode="auto">
                <a:xfrm flipV="1">
                  <a:off x="3826" y="667"/>
                  <a:ext cx="89" cy="24"/>
                </a:xfrm>
                <a:prstGeom prst="line">
                  <a:avLst/>
                </a:prstGeom>
                <a:noFill/>
                <a:ln w="9525">
                  <a:solidFill>
                    <a:srgbClr val="000000"/>
                  </a:solidFill>
                  <a:round/>
                  <a:headEnd/>
                  <a:tailEnd/>
                </a:ln>
              </p:spPr>
              <p:txBody>
                <a:bodyPr/>
                <a:lstStyle/>
                <a:p>
                  <a:endParaRPr lang="en-US"/>
                </a:p>
              </p:txBody>
            </p:sp>
            <p:sp>
              <p:nvSpPr>
                <p:cNvPr id="848469" name="Line 77"/>
                <p:cNvSpPr>
                  <a:spLocks noChangeShapeType="1"/>
                </p:cNvSpPr>
                <p:nvPr/>
              </p:nvSpPr>
              <p:spPr bwMode="auto">
                <a:xfrm flipV="1">
                  <a:off x="3820" y="655"/>
                  <a:ext cx="118" cy="24"/>
                </a:xfrm>
                <a:prstGeom prst="line">
                  <a:avLst/>
                </a:prstGeom>
                <a:noFill/>
                <a:ln w="9525">
                  <a:solidFill>
                    <a:srgbClr val="000000"/>
                  </a:solidFill>
                  <a:round/>
                  <a:headEnd/>
                  <a:tailEnd/>
                </a:ln>
              </p:spPr>
              <p:txBody>
                <a:bodyPr/>
                <a:lstStyle/>
                <a:p>
                  <a:endParaRPr lang="en-US"/>
                </a:p>
              </p:txBody>
            </p:sp>
            <p:sp>
              <p:nvSpPr>
                <p:cNvPr id="848470" name="Freeform 78"/>
                <p:cNvSpPr>
                  <a:spLocks/>
                </p:cNvSpPr>
                <p:nvPr/>
              </p:nvSpPr>
              <p:spPr bwMode="auto">
                <a:xfrm>
                  <a:off x="3814" y="655"/>
                  <a:ext cx="130" cy="72"/>
                </a:xfrm>
                <a:custGeom>
                  <a:avLst/>
                  <a:gdLst>
                    <a:gd name="T0" fmla="*/ 0 w 130"/>
                    <a:gd name="T1" fmla="*/ 72 h 72"/>
                    <a:gd name="T2" fmla="*/ 124 w 130"/>
                    <a:gd name="T3" fmla="*/ 0 h 72"/>
                    <a:gd name="T4" fmla="*/ 130 w 130"/>
                    <a:gd name="T5" fmla="*/ 6 h 72"/>
                    <a:gd name="T6" fmla="*/ 0 60000 65536"/>
                    <a:gd name="T7" fmla="*/ 0 60000 65536"/>
                    <a:gd name="T8" fmla="*/ 0 60000 65536"/>
                    <a:gd name="T9" fmla="*/ 0 w 130"/>
                    <a:gd name="T10" fmla="*/ 0 h 72"/>
                    <a:gd name="T11" fmla="*/ 130 w 130"/>
                    <a:gd name="T12" fmla="*/ 72 h 72"/>
                  </a:gdLst>
                  <a:ahLst/>
                  <a:cxnLst>
                    <a:cxn ang="T6">
                      <a:pos x="T0" y="T1"/>
                    </a:cxn>
                    <a:cxn ang="T7">
                      <a:pos x="T2" y="T3"/>
                    </a:cxn>
                    <a:cxn ang="T8">
                      <a:pos x="T4" y="T5"/>
                    </a:cxn>
                  </a:cxnLst>
                  <a:rect l="T9" t="T10" r="T11" b="T12"/>
                  <a:pathLst>
                    <a:path w="130" h="72">
                      <a:moveTo>
                        <a:pt x="0" y="72"/>
                      </a:moveTo>
                      <a:lnTo>
                        <a:pt x="124" y="0"/>
                      </a:lnTo>
                      <a:lnTo>
                        <a:pt x="130" y="6"/>
                      </a:lnTo>
                    </a:path>
                  </a:pathLst>
                </a:custGeom>
                <a:noFill/>
                <a:ln w="9525">
                  <a:solidFill>
                    <a:srgbClr val="000000"/>
                  </a:solidFill>
                  <a:round/>
                  <a:headEnd/>
                  <a:tailEnd/>
                </a:ln>
              </p:spPr>
              <p:txBody>
                <a:bodyPr/>
                <a:lstStyle/>
                <a:p>
                  <a:pPr eaLnBrk="0" hangingPunct="0"/>
                  <a:endParaRPr lang="en-GB" b="0"/>
                </a:p>
              </p:txBody>
            </p:sp>
            <p:sp>
              <p:nvSpPr>
                <p:cNvPr id="848471" name="Freeform 79"/>
                <p:cNvSpPr>
                  <a:spLocks/>
                </p:cNvSpPr>
                <p:nvPr/>
              </p:nvSpPr>
              <p:spPr bwMode="auto">
                <a:xfrm>
                  <a:off x="4140" y="448"/>
                  <a:ext cx="42" cy="59"/>
                </a:xfrm>
                <a:custGeom>
                  <a:avLst/>
                  <a:gdLst>
                    <a:gd name="T0" fmla="*/ 0 w 42"/>
                    <a:gd name="T1" fmla="*/ 35 h 59"/>
                    <a:gd name="T2" fmla="*/ 12 w 42"/>
                    <a:gd name="T3" fmla="*/ 59 h 59"/>
                    <a:gd name="T4" fmla="*/ 42 w 42"/>
                    <a:gd name="T5" fmla="*/ 47 h 59"/>
                    <a:gd name="T6" fmla="*/ 12 w 42"/>
                    <a:gd name="T7" fmla="*/ 0 h 59"/>
                    <a:gd name="T8" fmla="*/ 0 w 42"/>
                    <a:gd name="T9" fmla="*/ 6 h 59"/>
                    <a:gd name="T10" fmla="*/ 0 w 42"/>
                    <a:gd name="T11" fmla="*/ 35 h 59"/>
                    <a:gd name="T12" fmla="*/ 0 60000 65536"/>
                    <a:gd name="T13" fmla="*/ 0 60000 65536"/>
                    <a:gd name="T14" fmla="*/ 0 60000 65536"/>
                    <a:gd name="T15" fmla="*/ 0 60000 65536"/>
                    <a:gd name="T16" fmla="*/ 0 60000 65536"/>
                    <a:gd name="T17" fmla="*/ 0 60000 65536"/>
                    <a:gd name="T18" fmla="*/ 0 w 42"/>
                    <a:gd name="T19" fmla="*/ 0 h 59"/>
                    <a:gd name="T20" fmla="*/ 42 w 4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42" h="59">
                      <a:moveTo>
                        <a:pt x="0" y="35"/>
                      </a:moveTo>
                      <a:lnTo>
                        <a:pt x="12" y="59"/>
                      </a:lnTo>
                      <a:lnTo>
                        <a:pt x="42" y="47"/>
                      </a:lnTo>
                      <a:lnTo>
                        <a:pt x="12" y="0"/>
                      </a:lnTo>
                      <a:lnTo>
                        <a:pt x="0" y="6"/>
                      </a:lnTo>
                      <a:lnTo>
                        <a:pt x="0" y="35"/>
                      </a:lnTo>
                      <a:close/>
                    </a:path>
                  </a:pathLst>
                </a:custGeom>
                <a:solidFill>
                  <a:srgbClr val="FFFFFF"/>
                </a:solidFill>
                <a:ln w="9525">
                  <a:noFill/>
                  <a:round/>
                  <a:headEnd/>
                  <a:tailEnd/>
                </a:ln>
              </p:spPr>
              <p:txBody>
                <a:bodyPr/>
                <a:lstStyle/>
                <a:p>
                  <a:pPr eaLnBrk="0" hangingPunct="0"/>
                  <a:endParaRPr lang="en-GB" b="0"/>
                </a:p>
              </p:txBody>
            </p:sp>
            <p:sp>
              <p:nvSpPr>
                <p:cNvPr id="848472" name="Freeform 80"/>
                <p:cNvSpPr>
                  <a:spLocks/>
                </p:cNvSpPr>
                <p:nvPr/>
              </p:nvSpPr>
              <p:spPr bwMode="auto">
                <a:xfrm>
                  <a:off x="4140" y="448"/>
                  <a:ext cx="42" cy="59"/>
                </a:xfrm>
                <a:custGeom>
                  <a:avLst/>
                  <a:gdLst>
                    <a:gd name="T0" fmla="*/ 0 w 42"/>
                    <a:gd name="T1" fmla="*/ 35 h 59"/>
                    <a:gd name="T2" fmla="*/ 12 w 42"/>
                    <a:gd name="T3" fmla="*/ 59 h 59"/>
                    <a:gd name="T4" fmla="*/ 42 w 42"/>
                    <a:gd name="T5" fmla="*/ 47 h 59"/>
                    <a:gd name="T6" fmla="*/ 12 w 42"/>
                    <a:gd name="T7" fmla="*/ 0 h 59"/>
                    <a:gd name="T8" fmla="*/ 0 w 42"/>
                    <a:gd name="T9" fmla="*/ 6 h 59"/>
                    <a:gd name="T10" fmla="*/ 0 60000 65536"/>
                    <a:gd name="T11" fmla="*/ 0 60000 65536"/>
                    <a:gd name="T12" fmla="*/ 0 60000 65536"/>
                    <a:gd name="T13" fmla="*/ 0 60000 65536"/>
                    <a:gd name="T14" fmla="*/ 0 60000 65536"/>
                    <a:gd name="T15" fmla="*/ 0 w 42"/>
                    <a:gd name="T16" fmla="*/ 0 h 59"/>
                    <a:gd name="T17" fmla="*/ 42 w 42"/>
                    <a:gd name="T18" fmla="*/ 59 h 59"/>
                  </a:gdLst>
                  <a:ahLst/>
                  <a:cxnLst>
                    <a:cxn ang="T10">
                      <a:pos x="T0" y="T1"/>
                    </a:cxn>
                    <a:cxn ang="T11">
                      <a:pos x="T2" y="T3"/>
                    </a:cxn>
                    <a:cxn ang="T12">
                      <a:pos x="T4" y="T5"/>
                    </a:cxn>
                    <a:cxn ang="T13">
                      <a:pos x="T6" y="T7"/>
                    </a:cxn>
                    <a:cxn ang="T14">
                      <a:pos x="T8" y="T9"/>
                    </a:cxn>
                  </a:cxnLst>
                  <a:rect l="T15" t="T16" r="T17" b="T18"/>
                  <a:pathLst>
                    <a:path w="42" h="59">
                      <a:moveTo>
                        <a:pt x="0" y="35"/>
                      </a:moveTo>
                      <a:lnTo>
                        <a:pt x="12" y="59"/>
                      </a:lnTo>
                      <a:lnTo>
                        <a:pt x="42" y="47"/>
                      </a:lnTo>
                      <a:lnTo>
                        <a:pt x="12" y="0"/>
                      </a:lnTo>
                      <a:lnTo>
                        <a:pt x="0" y="6"/>
                      </a:lnTo>
                    </a:path>
                  </a:pathLst>
                </a:custGeom>
                <a:noFill/>
                <a:ln w="9525">
                  <a:solidFill>
                    <a:srgbClr val="000000"/>
                  </a:solidFill>
                  <a:round/>
                  <a:headEnd/>
                  <a:tailEnd/>
                </a:ln>
              </p:spPr>
              <p:txBody>
                <a:bodyPr/>
                <a:lstStyle/>
                <a:p>
                  <a:pPr eaLnBrk="0" hangingPunct="0"/>
                  <a:endParaRPr lang="en-GB" b="0"/>
                </a:p>
              </p:txBody>
            </p:sp>
            <p:sp>
              <p:nvSpPr>
                <p:cNvPr id="848473" name="Freeform 81"/>
                <p:cNvSpPr>
                  <a:spLocks/>
                </p:cNvSpPr>
                <p:nvPr/>
              </p:nvSpPr>
              <p:spPr bwMode="auto">
                <a:xfrm>
                  <a:off x="4087" y="400"/>
                  <a:ext cx="59" cy="48"/>
                </a:xfrm>
                <a:custGeom>
                  <a:avLst/>
                  <a:gdLst>
                    <a:gd name="T0" fmla="*/ 47 w 59"/>
                    <a:gd name="T1" fmla="*/ 48 h 48"/>
                    <a:gd name="T2" fmla="*/ 59 w 59"/>
                    <a:gd name="T3" fmla="*/ 42 h 48"/>
                    <a:gd name="T4" fmla="*/ 30 w 59"/>
                    <a:gd name="T5" fmla="*/ 0 h 48"/>
                    <a:gd name="T6" fmla="*/ 0 w 59"/>
                    <a:gd name="T7" fmla="*/ 12 h 48"/>
                    <a:gd name="T8" fmla="*/ 47 w 59"/>
                    <a:gd name="T9" fmla="*/ 48 h 48"/>
                    <a:gd name="T10" fmla="*/ 0 60000 65536"/>
                    <a:gd name="T11" fmla="*/ 0 60000 65536"/>
                    <a:gd name="T12" fmla="*/ 0 60000 65536"/>
                    <a:gd name="T13" fmla="*/ 0 60000 65536"/>
                    <a:gd name="T14" fmla="*/ 0 60000 65536"/>
                    <a:gd name="T15" fmla="*/ 0 w 59"/>
                    <a:gd name="T16" fmla="*/ 0 h 48"/>
                    <a:gd name="T17" fmla="*/ 59 w 59"/>
                    <a:gd name="T18" fmla="*/ 48 h 48"/>
                  </a:gdLst>
                  <a:ahLst/>
                  <a:cxnLst>
                    <a:cxn ang="T10">
                      <a:pos x="T0" y="T1"/>
                    </a:cxn>
                    <a:cxn ang="T11">
                      <a:pos x="T2" y="T3"/>
                    </a:cxn>
                    <a:cxn ang="T12">
                      <a:pos x="T4" y="T5"/>
                    </a:cxn>
                    <a:cxn ang="T13">
                      <a:pos x="T6" y="T7"/>
                    </a:cxn>
                    <a:cxn ang="T14">
                      <a:pos x="T8" y="T9"/>
                    </a:cxn>
                  </a:cxnLst>
                  <a:rect l="T15" t="T16" r="T17" b="T18"/>
                  <a:pathLst>
                    <a:path w="59" h="48">
                      <a:moveTo>
                        <a:pt x="47" y="48"/>
                      </a:moveTo>
                      <a:lnTo>
                        <a:pt x="59" y="42"/>
                      </a:lnTo>
                      <a:lnTo>
                        <a:pt x="30" y="0"/>
                      </a:lnTo>
                      <a:lnTo>
                        <a:pt x="0" y="12"/>
                      </a:lnTo>
                      <a:lnTo>
                        <a:pt x="47" y="48"/>
                      </a:lnTo>
                      <a:close/>
                    </a:path>
                  </a:pathLst>
                </a:custGeom>
                <a:solidFill>
                  <a:srgbClr val="FFFFFF"/>
                </a:solidFill>
                <a:ln w="9525">
                  <a:noFill/>
                  <a:round/>
                  <a:headEnd/>
                  <a:tailEnd/>
                </a:ln>
              </p:spPr>
              <p:txBody>
                <a:bodyPr/>
                <a:lstStyle/>
                <a:p>
                  <a:pPr eaLnBrk="0" hangingPunct="0"/>
                  <a:endParaRPr lang="en-GB" b="0"/>
                </a:p>
              </p:txBody>
            </p:sp>
            <p:sp>
              <p:nvSpPr>
                <p:cNvPr id="848474" name="Freeform 82"/>
                <p:cNvSpPr>
                  <a:spLocks/>
                </p:cNvSpPr>
                <p:nvPr/>
              </p:nvSpPr>
              <p:spPr bwMode="auto">
                <a:xfrm>
                  <a:off x="4087" y="400"/>
                  <a:ext cx="59" cy="48"/>
                </a:xfrm>
                <a:custGeom>
                  <a:avLst/>
                  <a:gdLst>
                    <a:gd name="T0" fmla="*/ 47 w 59"/>
                    <a:gd name="T1" fmla="*/ 48 h 48"/>
                    <a:gd name="T2" fmla="*/ 59 w 59"/>
                    <a:gd name="T3" fmla="*/ 42 h 48"/>
                    <a:gd name="T4" fmla="*/ 30 w 59"/>
                    <a:gd name="T5" fmla="*/ 0 h 48"/>
                    <a:gd name="T6" fmla="*/ 0 w 59"/>
                    <a:gd name="T7" fmla="*/ 12 h 48"/>
                    <a:gd name="T8" fmla="*/ 0 60000 65536"/>
                    <a:gd name="T9" fmla="*/ 0 60000 65536"/>
                    <a:gd name="T10" fmla="*/ 0 60000 65536"/>
                    <a:gd name="T11" fmla="*/ 0 60000 65536"/>
                    <a:gd name="T12" fmla="*/ 0 w 59"/>
                    <a:gd name="T13" fmla="*/ 0 h 48"/>
                    <a:gd name="T14" fmla="*/ 59 w 59"/>
                    <a:gd name="T15" fmla="*/ 48 h 48"/>
                  </a:gdLst>
                  <a:ahLst/>
                  <a:cxnLst>
                    <a:cxn ang="T8">
                      <a:pos x="T0" y="T1"/>
                    </a:cxn>
                    <a:cxn ang="T9">
                      <a:pos x="T2" y="T3"/>
                    </a:cxn>
                    <a:cxn ang="T10">
                      <a:pos x="T4" y="T5"/>
                    </a:cxn>
                    <a:cxn ang="T11">
                      <a:pos x="T6" y="T7"/>
                    </a:cxn>
                  </a:cxnLst>
                  <a:rect l="T12" t="T13" r="T14" b="T15"/>
                  <a:pathLst>
                    <a:path w="59" h="48">
                      <a:moveTo>
                        <a:pt x="47" y="48"/>
                      </a:moveTo>
                      <a:lnTo>
                        <a:pt x="59" y="42"/>
                      </a:lnTo>
                      <a:lnTo>
                        <a:pt x="30" y="0"/>
                      </a:lnTo>
                      <a:lnTo>
                        <a:pt x="0" y="12"/>
                      </a:lnTo>
                    </a:path>
                  </a:pathLst>
                </a:custGeom>
                <a:noFill/>
                <a:ln w="9525">
                  <a:solidFill>
                    <a:srgbClr val="000000"/>
                  </a:solidFill>
                  <a:round/>
                  <a:headEnd/>
                  <a:tailEnd/>
                </a:ln>
              </p:spPr>
              <p:txBody>
                <a:bodyPr/>
                <a:lstStyle/>
                <a:p>
                  <a:pPr eaLnBrk="0" hangingPunct="0"/>
                  <a:endParaRPr lang="en-GB" b="0"/>
                </a:p>
              </p:txBody>
            </p:sp>
            <p:sp>
              <p:nvSpPr>
                <p:cNvPr id="848475" name="Freeform 83"/>
                <p:cNvSpPr>
                  <a:spLocks/>
                </p:cNvSpPr>
                <p:nvPr/>
              </p:nvSpPr>
              <p:spPr bwMode="auto">
                <a:xfrm>
                  <a:off x="4152" y="412"/>
                  <a:ext cx="83" cy="83"/>
                </a:xfrm>
                <a:custGeom>
                  <a:avLst/>
                  <a:gdLst>
                    <a:gd name="T0" fmla="*/ 30 w 83"/>
                    <a:gd name="T1" fmla="*/ 83 h 83"/>
                    <a:gd name="T2" fmla="*/ 83 w 83"/>
                    <a:gd name="T3" fmla="*/ 42 h 83"/>
                    <a:gd name="T4" fmla="*/ 48 w 83"/>
                    <a:gd name="T5" fmla="*/ 0 h 83"/>
                    <a:gd name="T6" fmla="*/ 0 w 83"/>
                    <a:gd name="T7" fmla="*/ 36 h 83"/>
                    <a:gd name="T8" fmla="*/ 30 w 83"/>
                    <a:gd name="T9" fmla="*/ 83 h 83"/>
                    <a:gd name="T10" fmla="*/ 0 60000 65536"/>
                    <a:gd name="T11" fmla="*/ 0 60000 65536"/>
                    <a:gd name="T12" fmla="*/ 0 60000 65536"/>
                    <a:gd name="T13" fmla="*/ 0 60000 65536"/>
                    <a:gd name="T14" fmla="*/ 0 60000 65536"/>
                    <a:gd name="T15" fmla="*/ 0 w 83"/>
                    <a:gd name="T16" fmla="*/ 0 h 83"/>
                    <a:gd name="T17" fmla="*/ 83 w 83"/>
                    <a:gd name="T18" fmla="*/ 83 h 83"/>
                  </a:gdLst>
                  <a:ahLst/>
                  <a:cxnLst>
                    <a:cxn ang="T10">
                      <a:pos x="T0" y="T1"/>
                    </a:cxn>
                    <a:cxn ang="T11">
                      <a:pos x="T2" y="T3"/>
                    </a:cxn>
                    <a:cxn ang="T12">
                      <a:pos x="T4" y="T5"/>
                    </a:cxn>
                    <a:cxn ang="T13">
                      <a:pos x="T6" y="T7"/>
                    </a:cxn>
                    <a:cxn ang="T14">
                      <a:pos x="T8" y="T9"/>
                    </a:cxn>
                  </a:cxnLst>
                  <a:rect l="T15" t="T16" r="T17" b="T18"/>
                  <a:pathLst>
                    <a:path w="83" h="83">
                      <a:moveTo>
                        <a:pt x="30" y="83"/>
                      </a:moveTo>
                      <a:lnTo>
                        <a:pt x="83" y="42"/>
                      </a:lnTo>
                      <a:lnTo>
                        <a:pt x="48" y="0"/>
                      </a:lnTo>
                      <a:lnTo>
                        <a:pt x="0" y="36"/>
                      </a:lnTo>
                      <a:lnTo>
                        <a:pt x="30" y="83"/>
                      </a:lnTo>
                      <a:close/>
                    </a:path>
                  </a:pathLst>
                </a:custGeom>
                <a:solidFill>
                  <a:schemeClr val="bg2"/>
                </a:solidFill>
                <a:ln w="9525">
                  <a:solidFill>
                    <a:srgbClr val="000000"/>
                  </a:solidFill>
                  <a:round/>
                  <a:headEnd/>
                  <a:tailEnd/>
                </a:ln>
              </p:spPr>
              <p:txBody>
                <a:bodyPr/>
                <a:lstStyle/>
                <a:p>
                  <a:pPr eaLnBrk="0" hangingPunct="0"/>
                  <a:endParaRPr lang="en-GB" b="0"/>
                </a:p>
              </p:txBody>
            </p:sp>
            <p:sp>
              <p:nvSpPr>
                <p:cNvPr id="848476" name="Freeform 84"/>
                <p:cNvSpPr>
                  <a:spLocks/>
                </p:cNvSpPr>
                <p:nvPr/>
              </p:nvSpPr>
              <p:spPr bwMode="auto">
                <a:xfrm>
                  <a:off x="4117" y="359"/>
                  <a:ext cx="83" cy="83"/>
                </a:xfrm>
                <a:custGeom>
                  <a:avLst/>
                  <a:gdLst>
                    <a:gd name="T0" fmla="*/ 29 w 83"/>
                    <a:gd name="T1" fmla="*/ 83 h 83"/>
                    <a:gd name="T2" fmla="*/ 83 w 83"/>
                    <a:gd name="T3" fmla="*/ 47 h 83"/>
                    <a:gd name="T4" fmla="*/ 47 w 83"/>
                    <a:gd name="T5" fmla="*/ 0 h 83"/>
                    <a:gd name="T6" fmla="*/ 0 w 83"/>
                    <a:gd name="T7" fmla="*/ 41 h 83"/>
                    <a:gd name="T8" fmla="*/ 29 w 83"/>
                    <a:gd name="T9" fmla="*/ 83 h 83"/>
                    <a:gd name="T10" fmla="*/ 0 60000 65536"/>
                    <a:gd name="T11" fmla="*/ 0 60000 65536"/>
                    <a:gd name="T12" fmla="*/ 0 60000 65536"/>
                    <a:gd name="T13" fmla="*/ 0 60000 65536"/>
                    <a:gd name="T14" fmla="*/ 0 60000 65536"/>
                    <a:gd name="T15" fmla="*/ 0 w 83"/>
                    <a:gd name="T16" fmla="*/ 0 h 83"/>
                    <a:gd name="T17" fmla="*/ 83 w 83"/>
                    <a:gd name="T18" fmla="*/ 83 h 83"/>
                  </a:gdLst>
                  <a:ahLst/>
                  <a:cxnLst>
                    <a:cxn ang="T10">
                      <a:pos x="T0" y="T1"/>
                    </a:cxn>
                    <a:cxn ang="T11">
                      <a:pos x="T2" y="T3"/>
                    </a:cxn>
                    <a:cxn ang="T12">
                      <a:pos x="T4" y="T5"/>
                    </a:cxn>
                    <a:cxn ang="T13">
                      <a:pos x="T6" y="T7"/>
                    </a:cxn>
                    <a:cxn ang="T14">
                      <a:pos x="T8" y="T9"/>
                    </a:cxn>
                  </a:cxnLst>
                  <a:rect l="T15" t="T16" r="T17" b="T18"/>
                  <a:pathLst>
                    <a:path w="83" h="83">
                      <a:moveTo>
                        <a:pt x="29" y="83"/>
                      </a:moveTo>
                      <a:lnTo>
                        <a:pt x="83" y="47"/>
                      </a:lnTo>
                      <a:lnTo>
                        <a:pt x="47" y="0"/>
                      </a:lnTo>
                      <a:lnTo>
                        <a:pt x="0" y="41"/>
                      </a:lnTo>
                      <a:lnTo>
                        <a:pt x="29" y="83"/>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77" name="Freeform 85"/>
                <p:cNvSpPr>
                  <a:spLocks/>
                </p:cNvSpPr>
                <p:nvPr/>
              </p:nvSpPr>
              <p:spPr bwMode="auto">
                <a:xfrm>
                  <a:off x="4087" y="359"/>
                  <a:ext cx="77" cy="53"/>
                </a:xfrm>
                <a:custGeom>
                  <a:avLst/>
                  <a:gdLst>
                    <a:gd name="T0" fmla="*/ 77 w 77"/>
                    <a:gd name="T1" fmla="*/ 0 h 53"/>
                    <a:gd name="T2" fmla="*/ 53 w 77"/>
                    <a:gd name="T3" fmla="*/ 12 h 53"/>
                    <a:gd name="T4" fmla="*/ 0 w 77"/>
                    <a:gd name="T5" fmla="*/ 53 h 53"/>
                    <a:gd name="T6" fmla="*/ 77 w 77"/>
                    <a:gd name="T7" fmla="*/ 0 h 53"/>
                    <a:gd name="T8" fmla="*/ 0 60000 65536"/>
                    <a:gd name="T9" fmla="*/ 0 60000 65536"/>
                    <a:gd name="T10" fmla="*/ 0 60000 65536"/>
                    <a:gd name="T11" fmla="*/ 0 60000 65536"/>
                    <a:gd name="T12" fmla="*/ 0 w 77"/>
                    <a:gd name="T13" fmla="*/ 0 h 53"/>
                    <a:gd name="T14" fmla="*/ 77 w 77"/>
                    <a:gd name="T15" fmla="*/ 53 h 53"/>
                  </a:gdLst>
                  <a:ahLst/>
                  <a:cxnLst>
                    <a:cxn ang="T8">
                      <a:pos x="T0" y="T1"/>
                    </a:cxn>
                    <a:cxn ang="T9">
                      <a:pos x="T2" y="T3"/>
                    </a:cxn>
                    <a:cxn ang="T10">
                      <a:pos x="T4" y="T5"/>
                    </a:cxn>
                    <a:cxn ang="T11">
                      <a:pos x="T6" y="T7"/>
                    </a:cxn>
                  </a:cxnLst>
                  <a:rect l="T12" t="T13" r="T14" b="T15"/>
                  <a:pathLst>
                    <a:path w="77" h="53">
                      <a:moveTo>
                        <a:pt x="77" y="0"/>
                      </a:moveTo>
                      <a:lnTo>
                        <a:pt x="53" y="12"/>
                      </a:lnTo>
                      <a:lnTo>
                        <a:pt x="0" y="53"/>
                      </a:lnTo>
                      <a:lnTo>
                        <a:pt x="77" y="0"/>
                      </a:lnTo>
                      <a:close/>
                    </a:path>
                  </a:pathLst>
                </a:custGeom>
                <a:solidFill>
                  <a:srgbClr val="FFFFFF"/>
                </a:solidFill>
                <a:ln w="9525">
                  <a:noFill/>
                  <a:round/>
                  <a:headEnd/>
                  <a:tailEnd/>
                </a:ln>
              </p:spPr>
              <p:txBody>
                <a:bodyPr/>
                <a:lstStyle/>
                <a:p>
                  <a:pPr eaLnBrk="0" hangingPunct="0"/>
                  <a:endParaRPr lang="en-GB" b="0"/>
                </a:p>
              </p:txBody>
            </p:sp>
            <p:sp>
              <p:nvSpPr>
                <p:cNvPr id="848478" name="Freeform 86"/>
                <p:cNvSpPr>
                  <a:spLocks/>
                </p:cNvSpPr>
                <p:nvPr/>
              </p:nvSpPr>
              <p:spPr bwMode="auto">
                <a:xfrm>
                  <a:off x="4087" y="359"/>
                  <a:ext cx="77" cy="53"/>
                </a:xfrm>
                <a:custGeom>
                  <a:avLst/>
                  <a:gdLst>
                    <a:gd name="T0" fmla="*/ 77 w 77"/>
                    <a:gd name="T1" fmla="*/ 0 h 53"/>
                    <a:gd name="T2" fmla="*/ 53 w 77"/>
                    <a:gd name="T3" fmla="*/ 12 h 53"/>
                    <a:gd name="T4" fmla="*/ 0 w 77"/>
                    <a:gd name="T5" fmla="*/ 53 h 53"/>
                    <a:gd name="T6" fmla="*/ 0 60000 65536"/>
                    <a:gd name="T7" fmla="*/ 0 60000 65536"/>
                    <a:gd name="T8" fmla="*/ 0 60000 65536"/>
                    <a:gd name="T9" fmla="*/ 0 w 77"/>
                    <a:gd name="T10" fmla="*/ 0 h 53"/>
                    <a:gd name="T11" fmla="*/ 77 w 77"/>
                    <a:gd name="T12" fmla="*/ 53 h 53"/>
                  </a:gdLst>
                  <a:ahLst/>
                  <a:cxnLst>
                    <a:cxn ang="T6">
                      <a:pos x="T0" y="T1"/>
                    </a:cxn>
                    <a:cxn ang="T7">
                      <a:pos x="T2" y="T3"/>
                    </a:cxn>
                    <a:cxn ang="T8">
                      <a:pos x="T4" y="T5"/>
                    </a:cxn>
                  </a:cxnLst>
                  <a:rect l="T9" t="T10" r="T11" b="T12"/>
                  <a:pathLst>
                    <a:path w="77" h="53">
                      <a:moveTo>
                        <a:pt x="77" y="0"/>
                      </a:moveTo>
                      <a:lnTo>
                        <a:pt x="53" y="12"/>
                      </a:lnTo>
                      <a:lnTo>
                        <a:pt x="0" y="53"/>
                      </a:lnTo>
                    </a:path>
                  </a:pathLst>
                </a:custGeom>
                <a:noFill/>
                <a:ln w="9525">
                  <a:solidFill>
                    <a:srgbClr val="000000"/>
                  </a:solidFill>
                  <a:round/>
                  <a:headEnd/>
                  <a:tailEnd/>
                </a:ln>
              </p:spPr>
              <p:txBody>
                <a:bodyPr/>
                <a:lstStyle/>
                <a:p>
                  <a:pPr eaLnBrk="0" hangingPunct="0"/>
                  <a:endParaRPr lang="en-GB" b="0"/>
                </a:p>
              </p:txBody>
            </p:sp>
            <p:sp>
              <p:nvSpPr>
                <p:cNvPr id="848479" name="Oval 87"/>
                <p:cNvSpPr>
                  <a:spLocks noChangeArrowheads="1"/>
                </p:cNvSpPr>
                <p:nvPr/>
              </p:nvSpPr>
              <p:spPr bwMode="auto">
                <a:xfrm>
                  <a:off x="4111" y="507"/>
                  <a:ext cx="29" cy="30"/>
                </a:xfrm>
                <a:prstGeom prst="ellipse">
                  <a:avLst/>
                </a:prstGeom>
                <a:solidFill>
                  <a:srgbClr val="000000"/>
                </a:solidFill>
                <a:ln w="9525">
                  <a:noFill/>
                  <a:round/>
                  <a:headEnd/>
                  <a:tailEnd/>
                </a:ln>
              </p:spPr>
              <p:txBody>
                <a:bodyPr/>
                <a:lstStyle/>
                <a:p>
                  <a:pPr eaLnBrk="0" hangingPunct="0"/>
                  <a:endParaRPr lang="en-GB" b="0"/>
                </a:p>
              </p:txBody>
            </p:sp>
            <p:sp>
              <p:nvSpPr>
                <p:cNvPr id="848480" name="Freeform 88"/>
                <p:cNvSpPr>
                  <a:spLocks/>
                </p:cNvSpPr>
                <p:nvPr/>
              </p:nvSpPr>
              <p:spPr bwMode="auto">
                <a:xfrm>
                  <a:off x="4111" y="501"/>
                  <a:ext cx="29" cy="30"/>
                </a:xfrm>
                <a:custGeom>
                  <a:avLst/>
                  <a:gdLst>
                    <a:gd name="T0" fmla="*/ 17 w 29"/>
                    <a:gd name="T1" fmla="*/ 0 h 30"/>
                    <a:gd name="T2" fmla="*/ 23 w 29"/>
                    <a:gd name="T3" fmla="*/ 6 h 30"/>
                    <a:gd name="T4" fmla="*/ 29 w 29"/>
                    <a:gd name="T5" fmla="*/ 12 h 30"/>
                    <a:gd name="T6" fmla="*/ 29 w 29"/>
                    <a:gd name="T7" fmla="*/ 18 h 30"/>
                    <a:gd name="T8" fmla="*/ 29 w 29"/>
                    <a:gd name="T9" fmla="*/ 18 h 30"/>
                    <a:gd name="T10" fmla="*/ 23 w 29"/>
                    <a:gd name="T11" fmla="*/ 24 h 30"/>
                    <a:gd name="T12" fmla="*/ 17 w 29"/>
                    <a:gd name="T13" fmla="*/ 30 h 30"/>
                    <a:gd name="T14" fmla="*/ 17 w 29"/>
                    <a:gd name="T15" fmla="*/ 30 h 30"/>
                    <a:gd name="T16" fmla="*/ 12 w 29"/>
                    <a:gd name="T17" fmla="*/ 30 h 30"/>
                    <a:gd name="T18" fmla="*/ 12 w 29"/>
                    <a:gd name="T19" fmla="*/ 30 h 30"/>
                    <a:gd name="T20" fmla="*/ 6 w 29"/>
                    <a:gd name="T21" fmla="*/ 30 h 30"/>
                    <a:gd name="T22" fmla="*/ 6 w 29"/>
                    <a:gd name="T23" fmla="*/ 24 h 30"/>
                    <a:gd name="T24" fmla="*/ 6 w 29"/>
                    <a:gd name="T25" fmla="*/ 24 h 30"/>
                    <a:gd name="T26" fmla="*/ 0 w 29"/>
                    <a:gd name="T27" fmla="*/ 18 h 30"/>
                    <a:gd name="T28" fmla="*/ 0 w 29"/>
                    <a:gd name="T29" fmla="*/ 12 h 30"/>
                    <a:gd name="T30" fmla="*/ 6 w 29"/>
                    <a:gd name="T31" fmla="*/ 6 h 30"/>
                    <a:gd name="T32" fmla="*/ 6 w 29"/>
                    <a:gd name="T33" fmla="*/ 6 h 30"/>
                    <a:gd name="T34" fmla="*/ 17 w 29"/>
                    <a:gd name="T35" fmla="*/ 0 h 30"/>
                    <a:gd name="T36" fmla="*/ 17 w 29"/>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0"/>
                    <a:gd name="T59" fmla="*/ 29 w 29"/>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0">
                      <a:moveTo>
                        <a:pt x="17" y="0"/>
                      </a:moveTo>
                      <a:lnTo>
                        <a:pt x="23" y="6"/>
                      </a:lnTo>
                      <a:lnTo>
                        <a:pt x="29" y="12"/>
                      </a:lnTo>
                      <a:lnTo>
                        <a:pt x="29" y="18"/>
                      </a:lnTo>
                      <a:lnTo>
                        <a:pt x="23" y="24"/>
                      </a:lnTo>
                      <a:lnTo>
                        <a:pt x="17" y="30"/>
                      </a:lnTo>
                      <a:lnTo>
                        <a:pt x="12" y="30"/>
                      </a:lnTo>
                      <a:lnTo>
                        <a:pt x="6" y="30"/>
                      </a:lnTo>
                      <a:lnTo>
                        <a:pt x="6" y="24"/>
                      </a:lnTo>
                      <a:lnTo>
                        <a:pt x="0" y="18"/>
                      </a:lnTo>
                      <a:lnTo>
                        <a:pt x="0" y="12"/>
                      </a:lnTo>
                      <a:lnTo>
                        <a:pt x="6" y="6"/>
                      </a:lnTo>
                      <a:lnTo>
                        <a:pt x="17" y="0"/>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48481" name="Freeform 89"/>
                <p:cNvSpPr>
                  <a:spLocks/>
                </p:cNvSpPr>
                <p:nvPr/>
              </p:nvSpPr>
              <p:spPr bwMode="auto">
                <a:xfrm>
                  <a:off x="4105" y="507"/>
                  <a:ext cx="29" cy="30"/>
                </a:xfrm>
                <a:custGeom>
                  <a:avLst/>
                  <a:gdLst>
                    <a:gd name="T0" fmla="*/ 0 w 29"/>
                    <a:gd name="T1" fmla="*/ 12 h 30"/>
                    <a:gd name="T2" fmla="*/ 12 w 29"/>
                    <a:gd name="T3" fmla="*/ 30 h 30"/>
                    <a:gd name="T4" fmla="*/ 29 w 29"/>
                    <a:gd name="T5" fmla="*/ 18 h 30"/>
                    <a:gd name="T6" fmla="*/ 18 w 29"/>
                    <a:gd name="T7" fmla="*/ 0 h 30"/>
                    <a:gd name="T8" fmla="*/ 0 w 29"/>
                    <a:gd name="T9" fmla="*/ 12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12"/>
                      </a:moveTo>
                      <a:lnTo>
                        <a:pt x="12" y="30"/>
                      </a:lnTo>
                      <a:lnTo>
                        <a:pt x="29" y="18"/>
                      </a:lnTo>
                      <a:lnTo>
                        <a:pt x="18" y="0"/>
                      </a:lnTo>
                      <a:lnTo>
                        <a:pt x="0" y="12"/>
                      </a:lnTo>
                      <a:close/>
                    </a:path>
                  </a:pathLst>
                </a:custGeom>
                <a:noFill/>
                <a:ln w="9525">
                  <a:solidFill>
                    <a:srgbClr val="000000"/>
                  </a:solidFill>
                  <a:round/>
                  <a:headEnd/>
                  <a:tailEnd/>
                </a:ln>
              </p:spPr>
              <p:txBody>
                <a:bodyPr/>
                <a:lstStyle/>
                <a:p>
                  <a:pPr eaLnBrk="0" hangingPunct="0"/>
                  <a:endParaRPr lang="en-GB" b="0"/>
                </a:p>
              </p:txBody>
            </p:sp>
            <p:sp>
              <p:nvSpPr>
                <p:cNvPr id="848482" name="Oval 90"/>
                <p:cNvSpPr>
                  <a:spLocks noChangeArrowheads="1"/>
                </p:cNvSpPr>
                <p:nvPr/>
              </p:nvSpPr>
              <p:spPr bwMode="auto">
                <a:xfrm>
                  <a:off x="4117" y="501"/>
                  <a:ext cx="29" cy="30"/>
                </a:xfrm>
                <a:prstGeom prst="ellipse">
                  <a:avLst/>
                </a:prstGeom>
                <a:solidFill>
                  <a:srgbClr val="FFFFFF"/>
                </a:solidFill>
                <a:ln w="9525">
                  <a:noFill/>
                  <a:round/>
                  <a:headEnd/>
                  <a:tailEnd/>
                </a:ln>
              </p:spPr>
              <p:txBody>
                <a:bodyPr/>
                <a:lstStyle/>
                <a:p>
                  <a:pPr eaLnBrk="0" hangingPunct="0"/>
                  <a:endParaRPr lang="en-GB" b="0"/>
                </a:p>
              </p:txBody>
            </p:sp>
            <p:sp>
              <p:nvSpPr>
                <p:cNvPr id="848483" name="Freeform 91"/>
                <p:cNvSpPr>
                  <a:spLocks/>
                </p:cNvSpPr>
                <p:nvPr/>
              </p:nvSpPr>
              <p:spPr bwMode="auto">
                <a:xfrm>
                  <a:off x="4117" y="501"/>
                  <a:ext cx="23" cy="30"/>
                </a:xfrm>
                <a:custGeom>
                  <a:avLst/>
                  <a:gdLst>
                    <a:gd name="T0" fmla="*/ 17 w 23"/>
                    <a:gd name="T1" fmla="*/ 0 h 30"/>
                    <a:gd name="T2" fmla="*/ 23 w 23"/>
                    <a:gd name="T3" fmla="*/ 6 h 30"/>
                    <a:gd name="T4" fmla="*/ 23 w 23"/>
                    <a:gd name="T5" fmla="*/ 12 h 30"/>
                    <a:gd name="T6" fmla="*/ 23 w 23"/>
                    <a:gd name="T7" fmla="*/ 18 h 30"/>
                    <a:gd name="T8" fmla="*/ 23 w 23"/>
                    <a:gd name="T9" fmla="*/ 18 h 30"/>
                    <a:gd name="T10" fmla="*/ 17 w 23"/>
                    <a:gd name="T11" fmla="*/ 24 h 30"/>
                    <a:gd name="T12" fmla="*/ 17 w 23"/>
                    <a:gd name="T13" fmla="*/ 30 h 30"/>
                    <a:gd name="T14" fmla="*/ 17 w 23"/>
                    <a:gd name="T15" fmla="*/ 30 h 30"/>
                    <a:gd name="T16" fmla="*/ 11 w 23"/>
                    <a:gd name="T17" fmla="*/ 24 h 30"/>
                    <a:gd name="T18" fmla="*/ 6 w 23"/>
                    <a:gd name="T19" fmla="*/ 24 h 30"/>
                    <a:gd name="T20" fmla="*/ 6 w 23"/>
                    <a:gd name="T21" fmla="*/ 24 h 30"/>
                    <a:gd name="T22" fmla="*/ 0 w 23"/>
                    <a:gd name="T23" fmla="*/ 18 h 30"/>
                    <a:gd name="T24" fmla="*/ 0 w 23"/>
                    <a:gd name="T25" fmla="*/ 12 h 30"/>
                    <a:gd name="T26" fmla="*/ 0 w 23"/>
                    <a:gd name="T27" fmla="*/ 12 h 30"/>
                    <a:gd name="T28" fmla="*/ 6 w 23"/>
                    <a:gd name="T29" fmla="*/ 6 h 30"/>
                    <a:gd name="T30" fmla="*/ 6 w 23"/>
                    <a:gd name="T31" fmla="*/ 6 h 30"/>
                    <a:gd name="T32" fmla="*/ 6 w 23"/>
                    <a:gd name="T33" fmla="*/ 6 h 30"/>
                    <a:gd name="T34" fmla="*/ 17 w 23"/>
                    <a:gd name="T35" fmla="*/ 0 h 30"/>
                    <a:gd name="T36" fmla="*/ 17 w 2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0"/>
                    <a:gd name="T59" fmla="*/ 23 w 23"/>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0">
                      <a:moveTo>
                        <a:pt x="17" y="0"/>
                      </a:moveTo>
                      <a:lnTo>
                        <a:pt x="23" y="6"/>
                      </a:lnTo>
                      <a:lnTo>
                        <a:pt x="23" y="12"/>
                      </a:lnTo>
                      <a:lnTo>
                        <a:pt x="23" y="18"/>
                      </a:lnTo>
                      <a:lnTo>
                        <a:pt x="17" y="24"/>
                      </a:lnTo>
                      <a:lnTo>
                        <a:pt x="17" y="30"/>
                      </a:lnTo>
                      <a:lnTo>
                        <a:pt x="11" y="24"/>
                      </a:lnTo>
                      <a:lnTo>
                        <a:pt x="6" y="24"/>
                      </a:lnTo>
                      <a:lnTo>
                        <a:pt x="0" y="18"/>
                      </a:lnTo>
                      <a:lnTo>
                        <a:pt x="0" y="12"/>
                      </a:lnTo>
                      <a:lnTo>
                        <a:pt x="6" y="6"/>
                      </a:lnTo>
                      <a:lnTo>
                        <a:pt x="17"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84" name="Freeform 92"/>
                <p:cNvSpPr>
                  <a:spLocks/>
                </p:cNvSpPr>
                <p:nvPr/>
              </p:nvSpPr>
              <p:spPr bwMode="auto">
                <a:xfrm>
                  <a:off x="4099" y="519"/>
                  <a:ext cx="24" cy="18"/>
                </a:xfrm>
                <a:custGeom>
                  <a:avLst/>
                  <a:gdLst>
                    <a:gd name="T0" fmla="*/ 24 w 24"/>
                    <a:gd name="T1" fmla="*/ 18 h 18"/>
                    <a:gd name="T2" fmla="*/ 18 w 24"/>
                    <a:gd name="T3" fmla="*/ 18 h 18"/>
                    <a:gd name="T4" fmla="*/ 0 w 24"/>
                    <a:gd name="T5" fmla="*/ 0 h 18"/>
                    <a:gd name="T6" fmla="*/ 6 w 24"/>
                    <a:gd name="T7" fmla="*/ 0 h 18"/>
                    <a:gd name="T8" fmla="*/ 0 60000 65536"/>
                    <a:gd name="T9" fmla="*/ 0 60000 65536"/>
                    <a:gd name="T10" fmla="*/ 0 60000 65536"/>
                    <a:gd name="T11" fmla="*/ 0 60000 65536"/>
                    <a:gd name="T12" fmla="*/ 0 w 24"/>
                    <a:gd name="T13" fmla="*/ 0 h 18"/>
                    <a:gd name="T14" fmla="*/ 24 w 24"/>
                    <a:gd name="T15" fmla="*/ 18 h 18"/>
                  </a:gdLst>
                  <a:ahLst/>
                  <a:cxnLst>
                    <a:cxn ang="T8">
                      <a:pos x="T0" y="T1"/>
                    </a:cxn>
                    <a:cxn ang="T9">
                      <a:pos x="T2" y="T3"/>
                    </a:cxn>
                    <a:cxn ang="T10">
                      <a:pos x="T4" y="T5"/>
                    </a:cxn>
                    <a:cxn ang="T11">
                      <a:pos x="T6" y="T7"/>
                    </a:cxn>
                  </a:cxnLst>
                  <a:rect l="T12" t="T13" r="T14" b="T15"/>
                  <a:pathLst>
                    <a:path w="24" h="18">
                      <a:moveTo>
                        <a:pt x="24" y="18"/>
                      </a:moveTo>
                      <a:lnTo>
                        <a:pt x="18" y="18"/>
                      </a:lnTo>
                      <a:lnTo>
                        <a:pt x="0" y="0"/>
                      </a:lnTo>
                      <a:lnTo>
                        <a:pt x="6" y="0"/>
                      </a:lnTo>
                    </a:path>
                  </a:pathLst>
                </a:custGeom>
                <a:noFill/>
                <a:ln w="9525">
                  <a:solidFill>
                    <a:srgbClr val="000000"/>
                  </a:solidFill>
                  <a:round/>
                  <a:headEnd/>
                  <a:tailEnd/>
                </a:ln>
              </p:spPr>
              <p:txBody>
                <a:bodyPr/>
                <a:lstStyle/>
                <a:p>
                  <a:pPr eaLnBrk="0" hangingPunct="0"/>
                  <a:endParaRPr lang="en-GB" b="0"/>
                </a:p>
              </p:txBody>
            </p:sp>
            <p:sp>
              <p:nvSpPr>
                <p:cNvPr id="848485" name="Line 93"/>
                <p:cNvSpPr>
                  <a:spLocks noChangeShapeType="1"/>
                </p:cNvSpPr>
                <p:nvPr/>
              </p:nvSpPr>
              <p:spPr bwMode="auto">
                <a:xfrm flipV="1">
                  <a:off x="4099" y="507"/>
                  <a:ext cx="18" cy="12"/>
                </a:xfrm>
                <a:prstGeom prst="line">
                  <a:avLst/>
                </a:prstGeom>
                <a:noFill/>
                <a:ln w="9525">
                  <a:solidFill>
                    <a:srgbClr val="000000"/>
                  </a:solidFill>
                  <a:round/>
                  <a:headEnd/>
                  <a:tailEnd/>
                </a:ln>
              </p:spPr>
              <p:txBody>
                <a:bodyPr/>
                <a:lstStyle/>
                <a:p>
                  <a:endParaRPr lang="en-US"/>
                </a:p>
              </p:txBody>
            </p:sp>
            <p:sp>
              <p:nvSpPr>
                <p:cNvPr id="848486" name="Freeform 94"/>
                <p:cNvSpPr>
                  <a:spLocks/>
                </p:cNvSpPr>
                <p:nvPr/>
              </p:nvSpPr>
              <p:spPr bwMode="auto">
                <a:xfrm>
                  <a:off x="4057" y="406"/>
                  <a:ext cx="71" cy="65"/>
                </a:xfrm>
                <a:custGeom>
                  <a:avLst/>
                  <a:gdLst>
                    <a:gd name="T0" fmla="*/ 24 w 71"/>
                    <a:gd name="T1" fmla="*/ 65 h 65"/>
                    <a:gd name="T2" fmla="*/ 71 w 71"/>
                    <a:gd name="T3" fmla="*/ 30 h 65"/>
                    <a:gd name="T4" fmla="*/ 48 w 71"/>
                    <a:gd name="T5" fmla="*/ 0 h 65"/>
                    <a:gd name="T6" fmla="*/ 0 w 71"/>
                    <a:gd name="T7" fmla="*/ 36 h 65"/>
                    <a:gd name="T8" fmla="*/ 24 w 71"/>
                    <a:gd name="T9" fmla="*/ 65 h 65"/>
                    <a:gd name="T10" fmla="*/ 0 60000 65536"/>
                    <a:gd name="T11" fmla="*/ 0 60000 65536"/>
                    <a:gd name="T12" fmla="*/ 0 60000 65536"/>
                    <a:gd name="T13" fmla="*/ 0 60000 65536"/>
                    <a:gd name="T14" fmla="*/ 0 60000 65536"/>
                    <a:gd name="T15" fmla="*/ 0 w 71"/>
                    <a:gd name="T16" fmla="*/ 0 h 65"/>
                    <a:gd name="T17" fmla="*/ 71 w 71"/>
                    <a:gd name="T18" fmla="*/ 65 h 65"/>
                  </a:gdLst>
                  <a:ahLst/>
                  <a:cxnLst>
                    <a:cxn ang="T10">
                      <a:pos x="T0" y="T1"/>
                    </a:cxn>
                    <a:cxn ang="T11">
                      <a:pos x="T2" y="T3"/>
                    </a:cxn>
                    <a:cxn ang="T12">
                      <a:pos x="T4" y="T5"/>
                    </a:cxn>
                    <a:cxn ang="T13">
                      <a:pos x="T6" y="T7"/>
                    </a:cxn>
                    <a:cxn ang="T14">
                      <a:pos x="T8" y="T9"/>
                    </a:cxn>
                  </a:cxnLst>
                  <a:rect l="T15" t="T16" r="T17" b="T18"/>
                  <a:pathLst>
                    <a:path w="71" h="65">
                      <a:moveTo>
                        <a:pt x="24" y="65"/>
                      </a:moveTo>
                      <a:lnTo>
                        <a:pt x="71" y="30"/>
                      </a:lnTo>
                      <a:lnTo>
                        <a:pt x="48" y="0"/>
                      </a:lnTo>
                      <a:lnTo>
                        <a:pt x="0" y="36"/>
                      </a:lnTo>
                      <a:lnTo>
                        <a:pt x="24" y="65"/>
                      </a:lnTo>
                      <a:close/>
                    </a:path>
                  </a:pathLst>
                </a:custGeom>
                <a:solidFill>
                  <a:srgbClr val="FFFFFF"/>
                </a:solidFill>
                <a:ln w="9525">
                  <a:noFill/>
                  <a:round/>
                  <a:headEnd/>
                  <a:tailEnd/>
                </a:ln>
              </p:spPr>
              <p:txBody>
                <a:bodyPr/>
                <a:lstStyle/>
                <a:p>
                  <a:pPr eaLnBrk="0" hangingPunct="0"/>
                  <a:endParaRPr lang="en-GB" b="0"/>
                </a:p>
              </p:txBody>
            </p:sp>
            <p:sp>
              <p:nvSpPr>
                <p:cNvPr id="848487" name="Freeform 95"/>
                <p:cNvSpPr>
                  <a:spLocks/>
                </p:cNvSpPr>
                <p:nvPr/>
              </p:nvSpPr>
              <p:spPr bwMode="auto">
                <a:xfrm>
                  <a:off x="4057" y="406"/>
                  <a:ext cx="71" cy="65"/>
                </a:xfrm>
                <a:custGeom>
                  <a:avLst/>
                  <a:gdLst>
                    <a:gd name="T0" fmla="*/ 24 w 71"/>
                    <a:gd name="T1" fmla="*/ 65 h 65"/>
                    <a:gd name="T2" fmla="*/ 71 w 71"/>
                    <a:gd name="T3" fmla="*/ 30 h 65"/>
                    <a:gd name="T4" fmla="*/ 48 w 71"/>
                    <a:gd name="T5" fmla="*/ 0 h 65"/>
                    <a:gd name="T6" fmla="*/ 0 w 71"/>
                    <a:gd name="T7" fmla="*/ 36 h 65"/>
                    <a:gd name="T8" fmla="*/ 0 60000 65536"/>
                    <a:gd name="T9" fmla="*/ 0 60000 65536"/>
                    <a:gd name="T10" fmla="*/ 0 60000 65536"/>
                    <a:gd name="T11" fmla="*/ 0 60000 65536"/>
                    <a:gd name="T12" fmla="*/ 0 w 71"/>
                    <a:gd name="T13" fmla="*/ 0 h 65"/>
                    <a:gd name="T14" fmla="*/ 71 w 71"/>
                    <a:gd name="T15" fmla="*/ 65 h 65"/>
                  </a:gdLst>
                  <a:ahLst/>
                  <a:cxnLst>
                    <a:cxn ang="T8">
                      <a:pos x="T0" y="T1"/>
                    </a:cxn>
                    <a:cxn ang="T9">
                      <a:pos x="T2" y="T3"/>
                    </a:cxn>
                    <a:cxn ang="T10">
                      <a:pos x="T4" y="T5"/>
                    </a:cxn>
                    <a:cxn ang="T11">
                      <a:pos x="T6" y="T7"/>
                    </a:cxn>
                  </a:cxnLst>
                  <a:rect l="T12" t="T13" r="T14" b="T15"/>
                  <a:pathLst>
                    <a:path w="71" h="65">
                      <a:moveTo>
                        <a:pt x="24" y="65"/>
                      </a:moveTo>
                      <a:lnTo>
                        <a:pt x="71" y="30"/>
                      </a:lnTo>
                      <a:lnTo>
                        <a:pt x="48" y="0"/>
                      </a:lnTo>
                      <a:lnTo>
                        <a:pt x="0" y="36"/>
                      </a:lnTo>
                    </a:path>
                  </a:pathLst>
                </a:custGeom>
                <a:noFill/>
                <a:ln w="9525">
                  <a:solidFill>
                    <a:srgbClr val="000000"/>
                  </a:solidFill>
                  <a:round/>
                  <a:headEnd/>
                  <a:tailEnd/>
                </a:ln>
              </p:spPr>
              <p:txBody>
                <a:bodyPr/>
                <a:lstStyle/>
                <a:p>
                  <a:pPr eaLnBrk="0" hangingPunct="0"/>
                  <a:endParaRPr lang="en-GB" b="0"/>
                </a:p>
              </p:txBody>
            </p:sp>
            <p:sp>
              <p:nvSpPr>
                <p:cNvPr id="848488" name="Freeform 96"/>
                <p:cNvSpPr>
                  <a:spLocks/>
                </p:cNvSpPr>
                <p:nvPr/>
              </p:nvSpPr>
              <p:spPr bwMode="auto">
                <a:xfrm>
                  <a:off x="4033" y="406"/>
                  <a:ext cx="72" cy="48"/>
                </a:xfrm>
                <a:custGeom>
                  <a:avLst/>
                  <a:gdLst>
                    <a:gd name="T0" fmla="*/ 0 w 72"/>
                    <a:gd name="T1" fmla="*/ 48 h 48"/>
                    <a:gd name="T2" fmla="*/ 48 w 72"/>
                    <a:gd name="T3" fmla="*/ 12 h 48"/>
                    <a:gd name="T4" fmla="*/ 72 w 72"/>
                    <a:gd name="T5" fmla="*/ 0 h 48"/>
                    <a:gd name="T6" fmla="*/ 0 60000 65536"/>
                    <a:gd name="T7" fmla="*/ 0 60000 65536"/>
                    <a:gd name="T8" fmla="*/ 0 60000 65536"/>
                    <a:gd name="T9" fmla="*/ 0 w 72"/>
                    <a:gd name="T10" fmla="*/ 0 h 48"/>
                    <a:gd name="T11" fmla="*/ 72 w 72"/>
                    <a:gd name="T12" fmla="*/ 48 h 48"/>
                  </a:gdLst>
                  <a:ahLst/>
                  <a:cxnLst>
                    <a:cxn ang="T6">
                      <a:pos x="T0" y="T1"/>
                    </a:cxn>
                    <a:cxn ang="T7">
                      <a:pos x="T2" y="T3"/>
                    </a:cxn>
                    <a:cxn ang="T8">
                      <a:pos x="T4" y="T5"/>
                    </a:cxn>
                  </a:cxnLst>
                  <a:rect l="T9" t="T10" r="T11" b="T12"/>
                  <a:pathLst>
                    <a:path w="72" h="48">
                      <a:moveTo>
                        <a:pt x="0" y="48"/>
                      </a:moveTo>
                      <a:lnTo>
                        <a:pt x="48" y="12"/>
                      </a:lnTo>
                      <a:lnTo>
                        <a:pt x="72" y="0"/>
                      </a:lnTo>
                    </a:path>
                  </a:pathLst>
                </a:custGeom>
                <a:noFill/>
                <a:ln w="9525">
                  <a:solidFill>
                    <a:srgbClr val="000000"/>
                  </a:solidFill>
                  <a:round/>
                  <a:headEnd/>
                  <a:tailEnd/>
                </a:ln>
              </p:spPr>
              <p:txBody>
                <a:bodyPr/>
                <a:lstStyle/>
                <a:p>
                  <a:pPr eaLnBrk="0" hangingPunct="0"/>
                  <a:endParaRPr lang="en-GB" b="0"/>
                </a:p>
              </p:txBody>
            </p:sp>
            <p:sp>
              <p:nvSpPr>
                <p:cNvPr id="848489" name="Freeform 97"/>
                <p:cNvSpPr>
                  <a:spLocks/>
                </p:cNvSpPr>
                <p:nvPr/>
              </p:nvSpPr>
              <p:spPr bwMode="auto">
                <a:xfrm>
                  <a:off x="4081" y="442"/>
                  <a:ext cx="71" cy="65"/>
                </a:xfrm>
                <a:custGeom>
                  <a:avLst/>
                  <a:gdLst>
                    <a:gd name="T0" fmla="*/ 24 w 71"/>
                    <a:gd name="T1" fmla="*/ 65 h 65"/>
                    <a:gd name="T2" fmla="*/ 71 w 71"/>
                    <a:gd name="T3" fmla="*/ 29 h 65"/>
                    <a:gd name="T4" fmla="*/ 47 w 71"/>
                    <a:gd name="T5" fmla="*/ 0 h 65"/>
                    <a:gd name="T6" fmla="*/ 0 w 71"/>
                    <a:gd name="T7" fmla="*/ 35 h 65"/>
                    <a:gd name="T8" fmla="*/ 24 w 71"/>
                    <a:gd name="T9" fmla="*/ 65 h 65"/>
                    <a:gd name="T10" fmla="*/ 0 60000 65536"/>
                    <a:gd name="T11" fmla="*/ 0 60000 65536"/>
                    <a:gd name="T12" fmla="*/ 0 60000 65536"/>
                    <a:gd name="T13" fmla="*/ 0 60000 65536"/>
                    <a:gd name="T14" fmla="*/ 0 60000 65536"/>
                    <a:gd name="T15" fmla="*/ 0 w 71"/>
                    <a:gd name="T16" fmla="*/ 0 h 65"/>
                    <a:gd name="T17" fmla="*/ 71 w 71"/>
                    <a:gd name="T18" fmla="*/ 65 h 65"/>
                  </a:gdLst>
                  <a:ahLst/>
                  <a:cxnLst>
                    <a:cxn ang="T10">
                      <a:pos x="T0" y="T1"/>
                    </a:cxn>
                    <a:cxn ang="T11">
                      <a:pos x="T2" y="T3"/>
                    </a:cxn>
                    <a:cxn ang="T12">
                      <a:pos x="T4" y="T5"/>
                    </a:cxn>
                    <a:cxn ang="T13">
                      <a:pos x="T6" y="T7"/>
                    </a:cxn>
                    <a:cxn ang="T14">
                      <a:pos x="T8" y="T9"/>
                    </a:cxn>
                  </a:cxnLst>
                  <a:rect l="T15" t="T16" r="T17" b="T18"/>
                  <a:pathLst>
                    <a:path w="71" h="65">
                      <a:moveTo>
                        <a:pt x="24" y="65"/>
                      </a:moveTo>
                      <a:lnTo>
                        <a:pt x="71" y="29"/>
                      </a:lnTo>
                      <a:lnTo>
                        <a:pt x="47" y="0"/>
                      </a:lnTo>
                      <a:lnTo>
                        <a:pt x="0" y="35"/>
                      </a:lnTo>
                      <a:lnTo>
                        <a:pt x="24" y="65"/>
                      </a:lnTo>
                      <a:close/>
                    </a:path>
                  </a:pathLst>
                </a:custGeom>
                <a:solidFill>
                  <a:srgbClr val="FFFFFF"/>
                </a:solidFill>
                <a:ln w="9525">
                  <a:noFill/>
                  <a:round/>
                  <a:headEnd/>
                  <a:tailEnd/>
                </a:ln>
              </p:spPr>
              <p:txBody>
                <a:bodyPr/>
                <a:lstStyle/>
                <a:p>
                  <a:pPr eaLnBrk="0" hangingPunct="0"/>
                  <a:endParaRPr lang="en-GB" b="0"/>
                </a:p>
              </p:txBody>
            </p:sp>
            <p:sp>
              <p:nvSpPr>
                <p:cNvPr id="848490" name="Freeform 98"/>
                <p:cNvSpPr>
                  <a:spLocks/>
                </p:cNvSpPr>
                <p:nvPr/>
              </p:nvSpPr>
              <p:spPr bwMode="auto">
                <a:xfrm>
                  <a:off x="4081" y="442"/>
                  <a:ext cx="71" cy="65"/>
                </a:xfrm>
                <a:custGeom>
                  <a:avLst/>
                  <a:gdLst>
                    <a:gd name="T0" fmla="*/ 24 w 71"/>
                    <a:gd name="T1" fmla="*/ 65 h 65"/>
                    <a:gd name="T2" fmla="*/ 71 w 71"/>
                    <a:gd name="T3" fmla="*/ 29 h 65"/>
                    <a:gd name="T4" fmla="*/ 47 w 71"/>
                    <a:gd name="T5" fmla="*/ 0 h 65"/>
                    <a:gd name="T6" fmla="*/ 0 w 71"/>
                    <a:gd name="T7" fmla="*/ 35 h 65"/>
                    <a:gd name="T8" fmla="*/ 0 60000 65536"/>
                    <a:gd name="T9" fmla="*/ 0 60000 65536"/>
                    <a:gd name="T10" fmla="*/ 0 60000 65536"/>
                    <a:gd name="T11" fmla="*/ 0 60000 65536"/>
                    <a:gd name="T12" fmla="*/ 0 w 71"/>
                    <a:gd name="T13" fmla="*/ 0 h 65"/>
                    <a:gd name="T14" fmla="*/ 71 w 71"/>
                    <a:gd name="T15" fmla="*/ 65 h 65"/>
                  </a:gdLst>
                  <a:ahLst/>
                  <a:cxnLst>
                    <a:cxn ang="T8">
                      <a:pos x="T0" y="T1"/>
                    </a:cxn>
                    <a:cxn ang="T9">
                      <a:pos x="T2" y="T3"/>
                    </a:cxn>
                    <a:cxn ang="T10">
                      <a:pos x="T4" y="T5"/>
                    </a:cxn>
                    <a:cxn ang="T11">
                      <a:pos x="T6" y="T7"/>
                    </a:cxn>
                  </a:cxnLst>
                  <a:rect l="T12" t="T13" r="T14" b="T15"/>
                  <a:pathLst>
                    <a:path w="71" h="65">
                      <a:moveTo>
                        <a:pt x="24" y="65"/>
                      </a:moveTo>
                      <a:lnTo>
                        <a:pt x="71" y="29"/>
                      </a:lnTo>
                      <a:lnTo>
                        <a:pt x="47" y="0"/>
                      </a:lnTo>
                      <a:lnTo>
                        <a:pt x="0" y="35"/>
                      </a:lnTo>
                    </a:path>
                  </a:pathLst>
                </a:custGeom>
                <a:noFill/>
                <a:ln w="9525">
                  <a:solidFill>
                    <a:srgbClr val="000000"/>
                  </a:solidFill>
                  <a:round/>
                  <a:headEnd/>
                  <a:tailEnd/>
                </a:ln>
              </p:spPr>
              <p:txBody>
                <a:bodyPr/>
                <a:lstStyle/>
                <a:p>
                  <a:pPr eaLnBrk="0" hangingPunct="0"/>
                  <a:endParaRPr lang="en-GB" b="0"/>
                </a:p>
              </p:txBody>
            </p:sp>
            <p:sp>
              <p:nvSpPr>
                <p:cNvPr id="848491" name="Freeform 99"/>
                <p:cNvSpPr>
                  <a:spLocks/>
                </p:cNvSpPr>
                <p:nvPr/>
              </p:nvSpPr>
              <p:spPr bwMode="auto">
                <a:xfrm>
                  <a:off x="4057" y="442"/>
                  <a:ext cx="71" cy="47"/>
                </a:xfrm>
                <a:custGeom>
                  <a:avLst/>
                  <a:gdLst>
                    <a:gd name="T0" fmla="*/ 0 w 71"/>
                    <a:gd name="T1" fmla="*/ 47 h 47"/>
                    <a:gd name="T2" fmla="*/ 48 w 71"/>
                    <a:gd name="T3" fmla="*/ 12 h 47"/>
                    <a:gd name="T4" fmla="*/ 71 w 71"/>
                    <a:gd name="T5" fmla="*/ 0 h 47"/>
                    <a:gd name="T6" fmla="*/ 0 60000 65536"/>
                    <a:gd name="T7" fmla="*/ 0 60000 65536"/>
                    <a:gd name="T8" fmla="*/ 0 60000 65536"/>
                    <a:gd name="T9" fmla="*/ 0 w 71"/>
                    <a:gd name="T10" fmla="*/ 0 h 47"/>
                    <a:gd name="T11" fmla="*/ 71 w 71"/>
                    <a:gd name="T12" fmla="*/ 47 h 47"/>
                  </a:gdLst>
                  <a:ahLst/>
                  <a:cxnLst>
                    <a:cxn ang="T6">
                      <a:pos x="T0" y="T1"/>
                    </a:cxn>
                    <a:cxn ang="T7">
                      <a:pos x="T2" y="T3"/>
                    </a:cxn>
                    <a:cxn ang="T8">
                      <a:pos x="T4" y="T5"/>
                    </a:cxn>
                  </a:cxnLst>
                  <a:rect l="T9" t="T10" r="T11" b="T12"/>
                  <a:pathLst>
                    <a:path w="71" h="47">
                      <a:moveTo>
                        <a:pt x="0" y="47"/>
                      </a:moveTo>
                      <a:lnTo>
                        <a:pt x="48" y="12"/>
                      </a:lnTo>
                      <a:lnTo>
                        <a:pt x="71" y="0"/>
                      </a:lnTo>
                    </a:path>
                  </a:pathLst>
                </a:custGeom>
                <a:solidFill>
                  <a:schemeClr val="bg2"/>
                </a:solidFill>
                <a:ln w="9525">
                  <a:solidFill>
                    <a:srgbClr val="000000"/>
                  </a:solidFill>
                  <a:round/>
                  <a:headEnd/>
                  <a:tailEnd/>
                </a:ln>
              </p:spPr>
              <p:txBody>
                <a:bodyPr/>
                <a:lstStyle/>
                <a:p>
                  <a:pPr eaLnBrk="0" hangingPunct="0"/>
                  <a:endParaRPr lang="en-GB" b="0"/>
                </a:p>
              </p:txBody>
            </p:sp>
            <p:sp>
              <p:nvSpPr>
                <p:cNvPr id="848492" name="Freeform 100"/>
                <p:cNvSpPr>
                  <a:spLocks/>
                </p:cNvSpPr>
                <p:nvPr/>
              </p:nvSpPr>
              <p:spPr bwMode="auto">
                <a:xfrm>
                  <a:off x="4057" y="477"/>
                  <a:ext cx="48" cy="42"/>
                </a:xfrm>
                <a:custGeom>
                  <a:avLst/>
                  <a:gdLst>
                    <a:gd name="T0" fmla="*/ 0 w 48"/>
                    <a:gd name="T1" fmla="*/ 12 h 42"/>
                    <a:gd name="T2" fmla="*/ 24 w 48"/>
                    <a:gd name="T3" fmla="*/ 0 h 42"/>
                    <a:gd name="T4" fmla="*/ 48 w 48"/>
                    <a:gd name="T5" fmla="*/ 30 h 42"/>
                    <a:gd name="T6" fmla="*/ 24 w 48"/>
                    <a:gd name="T7" fmla="*/ 42 h 42"/>
                    <a:gd name="T8" fmla="*/ 0 60000 65536"/>
                    <a:gd name="T9" fmla="*/ 0 60000 65536"/>
                    <a:gd name="T10" fmla="*/ 0 60000 65536"/>
                    <a:gd name="T11" fmla="*/ 0 60000 65536"/>
                    <a:gd name="T12" fmla="*/ 0 w 48"/>
                    <a:gd name="T13" fmla="*/ 0 h 42"/>
                    <a:gd name="T14" fmla="*/ 48 w 48"/>
                    <a:gd name="T15" fmla="*/ 42 h 42"/>
                  </a:gdLst>
                  <a:ahLst/>
                  <a:cxnLst>
                    <a:cxn ang="T8">
                      <a:pos x="T0" y="T1"/>
                    </a:cxn>
                    <a:cxn ang="T9">
                      <a:pos x="T2" y="T3"/>
                    </a:cxn>
                    <a:cxn ang="T10">
                      <a:pos x="T4" y="T5"/>
                    </a:cxn>
                    <a:cxn ang="T11">
                      <a:pos x="T6" y="T7"/>
                    </a:cxn>
                  </a:cxnLst>
                  <a:rect l="T12" t="T13" r="T14" b="T15"/>
                  <a:pathLst>
                    <a:path w="48" h="42">
                      <a:moveTo>
                        <a:pt x="0" y="12"/>
                      </a:moveTo>
                      <a:lnTo>
                        <a:pt x="24" y="0"/>
                      </a:lnTo>
                      <a:lnTo>
                        <a:pt x="48" y="30"/>
                      </a:lnTo>
                      <a:lnTo>
                        <a:pt x="24" y="42"/>
                      </a:lnTo>
                    </a:path>
                  </a:pathLst>
                </a:custGeom>
                <a:noFill/>
                <a:ln w="9525">
                  <a:solidFill>
                    <a:srgbClr val="000000"/>
                  </a:solidFill>
                  <a:round/>
                  <a:headEnd/>
                  <a:tailEnd/>
                </a:ln>
              </p:spPr>
              <p:txBody>
                <a:bodyPr/>
                <a:lstStyle/>
                <a:p>
                  <a:pPr eaLnBrk="0" hangingPunct="0"/>
                  <a:endParaRPr lang="en-GB" b="0"/>
                </a:p>
              </p:txBody>
            </p:sp>
            <p:sp>
              <p:nvSpPr>
                <p:cNvPr id="848493" name="Freeform 101"/>
                <p:cNvSpPr>
                  <a:spLocks/>
                </p:cNvSpPr>
                <p:nvPr/>
              </p:nvSpPr>
              <p:spPr bwMode="auto">
                <a:xfrm>
                  <a:off x="4033" y="442"/>
                  <a:ext cx="48" cy="41"/>
                </a:xfrm>
                <a:custGeom>
                  <a:avLst/>
                  <a:gdLst>
                    <a:gd name="T0" fmla="*/ 0 w 48"/>
                    <a:gd name="T1" fmla="*/ 12 h 41"/>
                    <a:gd name="T2" fmla="*/ 24 w 48"/>
                    <a:gd name="T3" fmla="*/ 0 h 41"/>
                    <a:gd name="T4" fmla="*/ 48 w 48"/>
                    <a:gd name="T5" fmla="*/ 29 h 41"/>
                    <a:gd name="T6" fmla="*/ 18 w 48"/>
                    <a:gd name="T7" fmla="*/ 41 h 41"/>
                    <a:gd name="T8" fmla="*/ 0 60000 65536"/>
                    <a:gd name="T9" fmla="*/ 0 60000 65536"/>
                    <a:gd name="T10" fmla="*/ 0 60000 65536"/>
                    <a:gd name="T11" fmla="*/ 0 60000 65536"/>
                    <a:gd name="T12" fmla="*/ 0 w 48"/>
                    <a:gd name="T13" fmla="*/ 0 h 41"/>
                    <a:gd name="T14" fmla="*/ 48 w 48"/>
                    <a:gd name="T15" fmla="*/ 41 h 41"/>
                  </a:gdLst>
                  <a:ahLst/>
                  <a:cxnLst>
                    <a:cxn ang="T8">
                      <a:pos x="T0" y="T1"/>
                    </a:cxn>
                    <a:cxn ang="T9">
                      <a:pos x="T2" y="T3"/>
                    </a:cxn>
                    <a:cxn ang="T10">
                      <a:pos x="T4" y="T5"/>
                    </a:cxn>
                    <a:cxn ang="T11">
                      <a:pos x="T6" y="T7"/>
                    </a:cxn>
                  </a:cxnLst>
                  <a:rect l="T12" t="T13" r="T14" b="T15"/>
                  <a:pathLst>
                    <a:path w="48" h="41">
                      <a:moveTo>
                        <a:pt x="0" y="12"/>
                      </a:moveTo>
                      <a:lnTo>
                        <a:pt x="24" y="0"/>
                      </a:lnTo>
                      <a:lnTo>
                        <a:pt x="48" y="29"/>
                      </a:lnTo>
                      <a:lnTo>
                        <a:pt x="18" y="41"/>
                      </a:lnTo>
                    </a:path>
                  </a:pathLst>
                </a:custGeom>
                <a:noFill/>
                <a:ln w="9525">
                  <a:solidFill>
                    <a:srgbClr val="000000"/>
                  </a:solidFill>
                  <a:round/>
                  <a:headEnd/>
                  <a:tailEnd/>
                </a:ln>
              </p:spPr>
              <p:txBody>
                <a:bodyPr/>
                <a:lstStyle/>
                <a:p>
                  <a:pPr eaLnBrk="0" hangingPunct="0"/>
                  <a:endParaRPr lang="en-GB" b="0"/>
                </a:p>
              </p:txBody>
            </p:sp>
            <p:sp>
              <p:nvSpPr>
                <p:cNvPr id="848494" name="Line 102"/>
                <p:cNvSpPr>
                  <a:spLocks noChangeShapeType="1"/>
                </p:cNvSpPr>
                <p:nvPr/>
              </p:nvSpPr>
              <p:spPr bwMode="auto">
                <a:xfrm>
                  <a:off x="4028" y="465"/>
                  <a:ext cx="5" cy="1"/>
                </a:xfrm>
                <a:prstGeom prst="line">
                  <a:avLst/>
                </a:prstGeom>
                <a:noFill/>
                <a:ln w="9525">
                  <a:solidFill>
                    <a:srgbClr val="000000"/>
                  </a:solidFill>
                  <a:round/>
                  <a:headEnd/>
                  <a:tailEnd/>
                </a:ln>
              </p:spPr>
              <p:txBody>
                <a:bodyPr/>
                <a:lstStyle/>
                <a:p>
                  <a:endParaRPr lang="en-US"/>
                </a:p>
              </p:txBody>
            </p:sp>
            <p:sp>
              <p:nvSpPr>
                <p:cNvPr id="848495" name="Line 103"/>
                <p:cNvSpPr>
                  <a:spLocks noChangeShapeType="1"/>
                </p:cNvSpPr>
                <p:nvPr/>
              </p:nvSpPr>
              <p:spPr bwMode="auto">
                <a:xfrm flipH="1">
                  <a:off x="4057" y="590"/>
                  <a:ext cx="6" cy="1"/>
                </a:xfrm>
                <a:prstGeom prst="line">
                  <a:avLst/>
                </a:prstGeom>
                <a:noFill/>
                <a:ln w="9525">
                  <a:solidFill>
                    <a:srgbClr val="000000"/>
                  </a:solidFill>
                  <a:round/>
                  <a:headEnd/>
                  <a:tailEnd/>
                </a:ln>
              </p:spPr>
              <p:txBody>
                <a:bodyPr/>
                <a:lstStyle/>
                <a:p>
                  <a:endParaRPr lang="en-US"/>
                </a:p>
              </p:txBody>
            </p:sp>
            <p:sp>
              <p:nvSpPr>
                <p:cNvPr id="848496" name="Freeform 104"/>
                <p:cNvSpPr>
                  <a:spLocks/>
                </p:cNvSpPr>
                <p:nvPr/>
              </p:nvSpPr>
              <p:spPr bwMode="auto">
                <a:xfrm>
                  <a:off x="4146" y="602"/>
                  <a:ext cx="72" cy="148"/>
                </a:xfrm>
                <a:custGeom>
                  <a:avLst/>
                  <a:gdLst>
                    <a:gd name="T0" fmla="*/ 0 w 72"/>
                    <a:gd name="T1" fmla="*/ 0 h 148"/>
                    <a:gd name="T2" fmla="*/ 24 w 72"/>
                    <a:gd name="T3" fmla="*/ 12 h 148"/>
                    <a:gd name="T4" fmla="*/ 72 w 72"/>
                    <a:gd name="T5" fmla="*/ 148 h 148"/>
                    <a:gd name="T6" fmla="*/ 48 w 72"/>
                    <a:gd name="T7" fmla="*/ 142 h 148"/>
                    <a:gd name="T8" fmla="*/ 0 w 72"/>
                    <a:gd name="T9" fmla="*/ 0 h 148"/>
                    <a:gd name="T10" fmla="*/ 0 60000 65536"/>
                    <a:gd name="T11" fmla="*/ 0 60000 65536"/>
                    <a:gd name="T12" fmla="*/ 0 60000 65536"/>
                    <a:gd name="T13" fmla="*/ 0 60000 65536"/>
                    <a:gd name="T14" fmla="*/ 0 60000 65536"/>
                    <a:gd name="T15" fmla="*/ 0 w 72"/>
                    <a:gd name="T16" fmla="*/ 0 h 148"/>
                    <a:gd name="T17" fmla="*/ 72 w 72"/>
                    <a:gd name="T18" fmla="*/ 148 h 148"/>
                  </a:gdLst>
                  <a:ahLst/>
                  <a:cxnLst>
                    <a:cxn ang="T10">
                      <a:pos x="T0" y="T1"/>
                    </a:cxn>
                    <a:cxn ang="T11">
                      <a:pos x="T2" y="T3"/>
                    </a:cxn>
                    <a:cxn ang="T12">
                      <a:pos x="T4" y="T5"/>
                    </a:cxn>
                    <a:cxn ang="T13">
                      <a:pos x="T6" y="T7"/>
                    </a:cxn>
                    <a:cxn ang="T14">
                      <a:pos x="T8" y="T9"/>
                    </a:cxn>
                  </a:cxnLst>
                  <a:rect l="T15" t="T16" r="T17" b="T18"/>
                  <a:pathLst>
                    <a:path w="72" h="148">
                      <a:moveTo>
                        <a:pt x="0" y="0"/>
                      </a:moveTo>
                      <a:lnTo>
                        <a:pt x="24" y="12"/>
                      </a:lnTo>
                      <a:lnTo>
                        <a:pt x="72" y="148"/>
                      </a:lnTo>
                      <a:lnTo>
                        <a:pt x="48" y="142"/>
                      </a:lnTo>
                      <a:lnTo>
                        <a:pt x="0" y="0"/>
                      </a:lnTo>
                      <a:close/>
                    </a:path>
                  </a:pathLst>
                </a:custGeom>
                <a:solidFill>
                  <a:srgbClr val="FF3300"/>
                </a:solidFill>
                <a:ln w="9525">
                  <a:solidFill>
                    <a:srgbClr val="000000"/>
                  </a:solidFill>
                  <a:round/>
                  <a:headEnd/>
                  <a:tailEnd/>
                </a:ln>
              </p:spPr>
              <p:txBody>
                <a:bodyPr/>
                <a:lstStyle/>
                <a:p>
                  <a:pPr eaLnBrk="0" hangingPunct="0"/>
                  <a:endParaRPr lang="en-GB" b="0"/>
                </a:p>
              </p:txBody>
            </p:sp>
            <p:sp>
              <p:nvSpPr>
                <p:cNvPr id="848497" name="Freeform 105"/>
                <p:cNvSpPr>
                  <a:spLocks/>
                </p:cNvSpPr>
                <p:nvPr/>
              </p:nvSpPr>
              <p:spPr bwMode="auto">
                <a:xfrm>
                  <a:off x="4111" y="620"/>
                  <a:ext cx="53" cy="160"/>
                </a:xfrm>
                <a:custGeom>
                  <a:avLst/>
                  <a:gdLst>
                    <a:gd name="T0" fmla="*/ 0 w 53"/>
                    <a:gd name="T1" fmla="*/ 0 h 160"/>
                    <a:gd name="T2" fmla="*/ 0 w 53"/>
                    <a:gd name="T3" fmla="*/ 18 h 160"/>
                    <a:gd name="T4" fmla="*/ 47 w 53"/>
                    <a:gd name="T5" fmla="*/ 160 h 160"/>
                    <a:gd name="T6" fmla="*/ 53 w 53"/>
                    <a:gd name="T7" fmla="*/ 136 h 160"/>
                    <a:gd name="T8" fmla="*/ 0 w 53"/>
                    <a:gd name="T9" fmla="*/ 0 h 160"/>
                    <a:gd name="T10" fmla="*/ 0 60000 65536"/>
                    <a:gd name="T11" fmla="*/ 0 60000 65536"/>
                    <a:gd name="T12" fmla="*/ 0 60000 65536"/>
                    <a:gd name="T13" fmla="*/ 0 60000 65536"/>
                    <a:gd name="T14" fmla="*/ 0 60000 65536"/>
                    <a:gd name="T15" fmla="*/ 0 w 53"/>
                    <a:gd name="T16" fmla="*/ 0 h 160"/>
                    <a:gd name="T17" fmla="*/ 53 w 53"/>
                    <a:gd name="T18" fmla="*/ 160 h 160"/>
                  </a:gdLst>
                  <a:ahLst/>
                  <a:cxnLst>
                    <a:cxn ang="T10">
                      <a:pos x="T0" y="T1"/>
                    </a:cxn>
                    <a:cxn ang="T11">
                      <a:pos x="T2" y="T3"/>
                    </a:cxn>
                    <a:cxn ang="T12">
                      <a:pos x="T4" y="T5"/>
                    </a:cxn>
                    <a:cxn ang="T13">
                      <a:pos x="T6" y="T7"/>
                    </a:cxn>
                    <a:cxn ang="T14">
                      <a:pos x="T8" y="T9"/>
                    </a:cxn>
                  </a:cxnLst>
                  <a:rect l="T15" t="T16" r="T17" b="T18"/>
                  <a:pathLst>
                    <a:path w="53" h="160">
                      <a:moveTo>
                        <a:pt x="0" y="0"/>
                      </a:moveTo>
                      <a:lnTo>
                        <a:pt x="0" y="18"/>
                      </a:lnTo>
                      <a:lnTo>
                        <a:pt x="47" y="160"/>
                      </a:lnTo>
                      <a:lnTo>
                        <a:pt x="53" y="136"/>
                      </a:lnTo>
                      <a:lnTo>
                        <a:pt x="0"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98" name="Freeform 106"/>
                <p:cNvSpPr>
                  <a:spLocks/>
                </p:cNvSpPr>
                <p:nvPr/>
              </p:nvSpPr>
              <p:spPr bwMode="auto">
                <a:xfrm>
                  <a:off x="3921" y="353"/>
                  <a:ext cx="89" cy="89"/>
                </a:xfrm>
                <a:custGeom>
                  <a:avLst/>
                  <a:gdLst>
                    <a:gd name="T0" fmla="*/ 77 w 89"/>
                    <a:gd name="T1" fmla="*/ 89 h 89"/>
                    <a:gd name="T2" fmla="*/ 89 w 89"/>
                    <a:gd name="T3" fmla="*/ 77 h 89"/>
                    <a:gd name="T4" fmla="*/ 71 w 89"/>
                    <a:gd name="T5" fmla="*/ 23 h 89"/>
                    <a:gd name="T6" fmla="*/ 12 w 89"/>
                    <a:gd name="T7" fmla="*/ 0 h 89"/>
                    <a:gd name="T8" fmla="*/ 0 w 89"/>
                    <a:gd name="T9" fmla="*/ 12 h 89"/>
                    <a:gd name="T10" fmla="*/ 77 w 89"/>
                    <a:gd name="T11" fmla="*/ 89 h 89"/>
                    <a:gd name="T12" fmla="*/ 0 60000 65536"/>
                    <a:gd name="T13" fmla="*/ 0 60000 65536"/>
                    <a:gd name="T14" fmla="*/ 0 60000 65536"/>
                    <a:gd name="T15" fmla="*/ 0 60000 65536"/>
                    <a:gd name="T16" fmla="*/ 0 60000 65536"/>
                    <a:gd name="T17" fmla="*/ 0 60000 65536"/>
                    <a:gd name="T18" fmla="*/ 0 w 89"/>
                    <a:gd name="T19" fmla="*/ 0 h 89"/>
                    <a:gd name="T20" fmla="*/ 89 w 89"/>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89" h="89">
                      <a:moveTo>
                        <a:pt x="77" y="89"/>
                      </a:moveTo>
                      <a:lnTo>
                        <a:pt x="89" y="77"/>
                      </a:lnTo>
                      <a:lnTo>
                        <a:pt x="71" y="23"/>
                      </a:lnTo>
                      <a:lnTo>
                        <a:pt x="12" y="0"/>
                      </a:lnTo>
                      <a:lnTo>
                        <a:pt x="0" y="12"/>
                      </a:lnTo>
                      <a:lnTo>
                        <a:pt x="77" y="89"/>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499" name="Freeform 107"/>
                <p:cNvSpPr>
                  <a:spLocks/>
                </p:cNvSpPr>
                <p:nvPr/>
              </p:nvSpPr>
              <p:spPr bwMode="auto">
                <a:xfrm>
                  <a:off x="3921" y="365"/>
                  <a:ext cx="77" cy="77"/>
                </a:xfrm>
                <a:custGeom>
                  <a:avLst/>
                  <a:gdLst>
                    <a:gd name="T0" fmla="*/ 0 w 77"/>
                    <a:gd name="T1" fmla="*/ 0 h 77"/>
                    <a:gd name="T2" fmla="*/ 23 w 77"/>
                    <a:gd name="T3" fmla="*/ 59 h 77"/>
                    <a:gd name="T4" fmla="*/ 77 w 77"/>
                    <a:gd name="T5" fmla="*/ 77 h 77"/>
                    <a:gd name="T6" fmla="*/ 53 w 77"/>
                    <a:gd name="T7" fmla="*/ 23 h 77"/>
                    <a:gd name="T8" fmla="*/ 0 w 77"/>
                    <a:gd name="T9" fmla="*/ 0 h 77"/>
                    <a:gd name="T10" fmla="*/ 0 60000 65536"/>
                    <a:gd name="T11" fmla="*/ 0 60000 65536"/>
                    <a:gd name="T12" fmla="*/ 0 60000 65536"/>
                    <a:gd name="T13" fmla="*/ 0 60000 65536"/>
                    <a:gd name="T14" fmla="*/ 0 60000 65536"/>
                    <a:gd name="T15" fmla="*/ 0 w 77"/>
                    <a:gd name="T16" fmla="*/ 0 h 77"/>
                    <a:gd name="T17" fmla="*/ 77 w 77"/>
                    <a:gd name="T18" fmla="*/ 77 h 77"/>
                  </a:gdLst>
                  <a:ahLst/>
                  <a:cxnLst>
                    <a:cxn ang="T10">
                      <a:pos x="T0" y="T1"/>
                    </a:cxn>
                    <a:cxn ang="T11">
                      <a:pos x="T2" y="T3"/>
                    </a:cxn>
                    <a:cxn ang="T12">
                      <a:pos x="T4" y="T5"/>
                    </a:cxn>
                    <a:cxn ang="T13">
                      <a:pos x="T6" y="T7"/>
                    </a:cxn>
                    <a:cxn ang="T14">
                      <a:pos x="T8" y="T9"/>
                    </a:cxn>
                  </a:cxnLst>
                  <a:rect l="T15" t="T16" r="T17" b="T18"/>
                  <a:pathLst>
                    <a:path w="77" h="77">
                      <a:moveTo>
                        <a:pt x="0" y="0"/>
                      </a:moveTo>
                      <a:lnTo>
                        <a:pt x="23" y="59"/>
                      </a:lnTo>
                      <a:lnTo>
                        <a:pt x="77" y="77"/>
                      </a:lnTo>
                      <a:lnTo>
                        <a:pt x="53" y="23"/>
                      </a:lnTo>
                      <a:lnTo>
                        <a:pt x="0"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500" name="Line 108"/>
                <p:cNvSpPr>
                  <a:spLocks noChangeShapeType="1"/>
                </p:cNvSpPr>
                <p:nvPr/>
              </p:nvSpPr>
              <p:spPr bwMode="auto">
                <a:xfrm flipV="1">
                  <a:off x="3974" y="376"/>
                  <a:ext cx="18" cy="12"/>
                </a:xfrm>
                <a:prstGeom prst="line">
                  <a:avLst/>
                </a:prstGeom>
                <a:noFill/>
                <a:ln w="9525">
                  <a:solidFill>
                    <a:srgbClr val="000000"/>
                  </a:solidFill>
                  <a:round/>
                  <a:headEnd/>
                  <a:tailEnd/>
                </a:ln>
              </p:spPr>
              <p:txBody>
                <a:bodyPr/>
                <a:lstStyle/>
                <a:p>
                  <a:endParaRPr lang="en-US"/>
                </a:p>
              </p:txBody>
            </p:sp>
            <p:sp>
              <p:nvSpPr>
                <p:cNvPr id="848501" name="Freeform 109"/>
                <p:cNvSpPr>
                  <a:spLocks/>
                </p:cNvSpPr>
                <p:nvPr/>
              </p:nvSpPr>
              <p:spPr bwMode="auto">
                <a:xfrm>
                  <a:off x="3927" y="359"/>
                  <a:ext cx="77" cy="77"/>
                </a:xfrm>
                <a:custGeom>
                  <a:avLst/>
                  <a:gdLst>
                    <a:gd name="T0" fmla="*/ 77 w 77"/>
                    <a:gd name="T1" fmla="*/ 77 h 77"/>
                    <a:gd name="T2" fmla="*/ 53 w 77"/>
                    <a:gd name="T3" fmla="*/ 23 h 77"/>
                    <a:gd name="T4" fmla="*/ 0 w 77"/>
                    <a:gd name="T5" fmla="*/ 0 h 77"/>
                    <a:gd name="T6" fmla="*/ 0 60000 65536"/>
                    <a:gd name="T7" fmla="*/ 0 60000 65536"/>
                    <a:gd name="T8" fmla="*/ 0 60000 65536"/>
                    <a:gd name="T9" fmla="*/ 0 w 77"/>
                    <a:gd name="T10" fmla="*/ 0 h 77"/>
                    <a:gd name="T11" fmla="*/ 77 w 77"/>
                    <a:gd name="T12" fmla="*/ 77 h 77"/>
                  </a:gdLst>
                  <a:ahLst/>
                  <a:cxnLst>
                    <a:cxn ang="T6">
                      <a:pos x="T0" y="T1"/>
                    </a:cxn>
                    <a:cxn ang="T7">
                      <a:pos x="T2" y="T3"/>
                    </a:cxn>
                    <a:cxn ang="T8">
                      <a:pos x="T4" y="T5"/>
                    </a:cxn>
                  </a:cxnLst>
                  <a:rect l="T9" t="T10" r="T11" b="T12"/>
                  <a:pathLst>
                    <a:path w="77" h="77">
                      <a:moveTo>
                        <a:pt x="77" y="77"/>
                      </a:moveTo>
                      <a:lnTo>
                        <a:pt x="53" y="23"/>
                      </a:lnTo>
                      <a:lnTo>
                        <a:pt x="0" y="0"/>
                      </a:lnTo>
                    </a:path>
                  </a:pathLst>
                </a:custGeom>
                <a:noFill/>
                <a:ln w="9525">
                  <a:solidFill>
                    <a:srgbClr val="000000"/>
                  </a:solidFill>
                  <a:round/>
                  <a:headEnd/>
                  <a:tailEnd/>
                </a:ln>
              </p:spPr>
              <p:txBody>
                <a:bodyPr/>
                <a:lstStyle/>
                <a:p>
                  <a:pPr eaLnBrk="0" hangingPunct="0"/>
                  <a:endParaRPr lang="en-GB" b="0"/>
                </a:p>
              </p:txBody>
            </p:sp>
            <p:sp>
              <p:nvSpPr>
                <p:cNvPr id="848502" name="Freeform 110"/>
                <p:cNvSpPr>
                  <a:spLocks/>
                </p:cNvSpPr>
                <p:nvPr/>
              </p:nvSpPr>
              <p:spPr bwMode="auto">
                <a:xfrm>
                  <a:off x="3915" y="359"/>
                  <a:ext cx="18" cy="29"/>
                </a:xfrm>
                <a:custGeom>
                  <a:avLst/>
                  <a:gdLst>
                    <a:gd name="T0" fmla="*/ 0 w 18"/>
                    <a:gd name="T1" fmla="*/ 0 h 29"/>
                    <a:gd name="T2" fmla="*/ 12 w 18"/>
                    <a:gd name="T3" fmla="*/ 29 h 29"/>
                    <a:gd name="T4" fmla="*/ 18 w 18"/>
                    <a:gd name="T5" fmla="*/ 29 h 29"/>
                    <a:gd name="T6" fmla="*/ 6 w 18"/>
                    <a:gd name="T7" fmla="*/ 6 h 29"/>
                    <a:gd name="T8" fmla="*/ 0 w 18"/>
                    <a:gd name="T9" fmla="*/ 0 h 29"/>
                    <a:gd name="T10" fmla="*/ 0 60000 65536"/>
                    <a:gd name="T11" fmla="*/ 0 60000 65536"/>
                    <a:gd name="T12" fmla="*/ 0 60000 65536"/>
                    <a:gd name="T13" fmla="*/ 0 60000 65536"/>
                    <a:gd name="T14" fmla="*/ 0 60000 65536"/>
                    <a:gd name="T15" fmla="*/ 0 w 18"/>
                    <a:gd name="T16" fmla="*/ 0 h 29"/>
                    <a:gd name="T17" fmla="*/ 18 w 18"/>
                    <a:gd name="T18" fmla="*/ 29 h 29"/>
                  </a:gdLst>
                  <a:ahLst/>
                  <a:cxnLst>
                    <a:cxn ang="T10">
                      <a:pos x="T0" y="T1"/>
                    </a:cxn>
                    <a:cxn ang="T11">
                      <a:pos x="T2" y="T3"/>
                    </a:cxn>
                    <a:cxn ang="T12">
                      <a:pos x="T4" y="T5"/>
                    </a:cxn>
                    <a:cxn ang="T13">
                      <a:pos x="T6" y="T7"/>
                    </a:cxn>
                    <a:cxn ang="T14">
                      <a:pos x="T8" y="T9"/>
                    </a:cxn>
                  </a:cxnLst>
                  <a:rect l="T15" t="T16" r="T17" b="T18"/>
                  <a:pathLst>
                    <a:path w="18" h="29">
                      <a:moveTo>
                        <a:pt x="0" y="0"/>
                      </a:moveTo>
                      <a:lnTo>
                        <a:pt x="12" y="29"/>
                      </a:lnTo>
                      <a:lnTo>
                        <a:pt x="18" y="29"/>
                      </a:lnTo>
                      <a:lnTo>
                        <a:pt x="6" y="6"/>
                      </a:lnTo>
                      <a:lnTo>
                        <a:pt x="0"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503" name="Freeform 111"/>
                <p:cNvSpPr>
                  <a:spLocks/>
                </p:cNvSpPr>
                <p:nvPr/>
              </p:nvSpPr>
              <p:spPr bwMode="auto">
                <a:xfrm>
                  <a:off x="3915" y="353"/>
                  <a:ext cx="18" cy="6"/>
                </a:xfrm>
                <a:custGeom>
                  <a:avLst/>
                  <a:gdLst>
                    <a:gd name="T0" fmla="*/ 0 w 18"/>
                    <a:gd name="T1" fmla="*/ 6 h 6"/>
                    <a:gd name="T2" fmla="*/ 6 w 18"/>
                    <a:gd name="T3" fmla="*/ 0 h 6"/>
                    <a:gd name="T4" fmla="*/ 18 w 18"/>
                    <a:gd name="T5" fmla="*/ 0 h 6"/>
                    <a:gd name="T6" fmla="*/ 6 w 18"/>
                    <a:gd name="T7" fmla="*/ 6 h 6"/>
                    <a:gd name="T8" fmla="*/ 0 w 18"/>
                    <a:gd name="T9" fmla="*/ 6 h 6"/>
                    <a:gd name="T10" fmla="*/ 0 60000 65536"/>
                    <a:gd name="T11" fmla="*/ 0 60000 65536"/>
                    <a:gd name="T12" fmla="*/ 0 60000 65536"/>
                    <a:gd name="T13" fmla="*/ 0 60000 65536"/>
                    <a:gd name="T14" fmla="*/ 0 60000 65536"/>
                    <a:gd name="T15" fmla="*/ 0 w 18"/>
                    <a:gd name="T16" fmla="*/ 0 h 6"/>
                    <a:gd name="T17" fmla="*/ 18 w 18"/>
                    <a:gd name="T18" fmla="*/ 6 h 6"/>
                  </a:gdLst>
                  <a:ahLst/>
                  <a:cxnLst>
                    <a:cxn ang="T10">
                      <a:pos x="T0" y="T1"/>
                    </a:cxn>
                    <a:cxn ang="T11">
                      <a:pos x="T2" y="T3"/>
                    </a:cxn>
                    <a:cxn ang="T12">
                      <a:pos x="T4" y="T5"/>
                    </a:cxn>
                    <a:cxn ang="T13">
                      <a:pos x="T6" y="T7"/>
                    </a:cxn>
                    <a:cxn ang="T14">
                      <a:pos x="T8" y="T9"/>
                    </a:cxn>
                  </a:cxnLst>
                  <a:rect l="T15" t="T16" r="T17" b="T18"/>
                  <a:pathLst>
                    <a:path w="18" h="6">
                      <a:moveTo>
                        <a:pt x="0" y="6"/>
                      </a:moveTo>
                      <a:lnTo>
                        <a:pt x="6" y="0"/>
                      </a:lnTo>
                      <a:lnTo>
                        <a:pt x="18" y="0"/>
                      </a:lnTo>
                      <a:lnTo>
                        <a:pt x="6" y="6"/>
                      </a:lnTo>
                      <a:lnTo>
                        <a:pt x="0" y="6"/>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504" name="Freeform 112"/>
                <p:cNvSpPr>
                  <a:spLocks/>
                </p:cNvSpPr>
                <p:nvPr/>
              </p:nvSpPr>
              <p:spPr bwMode="auto">
                <a:xfrm>
                  <a:off x="3927" y="394"/>
                  <a:ext cx="17" cy="30"/>
                </a:xfrm>
                <a:custGeom>
                  <a:avLst/>
                  <a:gdLst>
                    <a:gd name="T0" fmla="*/ 6 w 17"/>
                    <a:gd name="T1" fmla="*/ 6 h 30"/>
                    <a:gd name="T2" fmla="*/ 0 w 17"/>
                    <a:gd name="T3" fmla="*/ 0 h 30"/>
                    <a:gd name="T4" fmla="*/ 11 w 17"/>
                    <a:gd name="T5" fmla="*/ 30 h 30"/>
                    <a:gd name="T6" fmla="*/ 17 w 17"/>
                    <a:gd name="T7" fmla="*/ 30 h 30"/>
                    <a:gd name="T8" fmla="*/ 6 w 17"/>
                    <a:gd name="T9" fmla="*/ 6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6" y="6"/>
                      </a:moveTo>
                      <a:lnTo>
                        <a:pt x="0" y="0"/>
                      </a:lnTo>
                      <a:lnTo>
                        <a:pt x="11" y="30"/>
                      </a:lnTo>
                      <a:lnTo>
                        <a:pt x="17" y="30"/>
                      </a:lnTo>
                      <a:lnTo>
                        <a:pt x="6" y="6"/>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505" name="Line 113"/>
                <p:cNvSpPr>
                  <a:spLocks noChangeShapeType="1"/>
                </p:cNvSpPr>
                <p:nvPr/>
              </p:nvSpPr>
              <p:spPr bwMode="auto">
                <a:xfrm>
                  <a:off x="4016" y="448"/>
                  <a:ext cx="1" cy="6"/>
                </a:xfrm>
                <a:prstGeom prst="line">
                  <a:avLst/>
                </a:prstGeom>
                <a:noFill/>
                <a:ln w="9525">
                  <a:solidFill>
                    <a:srgbClr val="000000"/>
                  </a:solidFill>
                  <a:round/>
                  <a:headEnd/>
                  <a:tailEnd/>
                </a:ln>
              </p:spPr>
              <p:txBody>
                <a:bodyPr/>
                <a:lstStyle/>
                <a:p>
                  <a:endParaRPr lang="en-US"/>
                </a:p>
              </p:txBody>
            </p:sp>
            <p:sp>
              <p:nvSpPr>
                <p:cNvPr id="848506" name="Freeform 114"/>
                <p:cNvSpPr>
                  <a:spLocks/>
                </p:cNvSpPr>
                <p:nvPr/>
              </p:nvSpPr>
              <p:spPr bwMode="auto">
                <a:xfrm>
                  <a:off x="3986" y="276"/>
                  <a:ext cx="113" cy="95"/>
                </a:xfrm>
                <a:custGeom>
                  <a:avLst/>
                  <a:gdLst>
                    <a:gd name="T0" fmla="*/ 0 w 113"/>
                    <a:gd name="T1" fmla="*/ 83 h 95"/>
                    <a:gd name="T2" fmla="*/ 6 w 113"/>
                    <a:gd name="T3" fmla="*/ 95 h 95"/>
                    <a:gd name="T4" fmla="*/ 113 w 113"/>
                    <a:gd name="T5" fmla="*/ 11 h 95"/>
                    <a:gd name="T6" fmla="*/ 107 w 113"/>
                    <a:gd name="T7" fmla="*/ 0 h 95"/>
                    <a:gd name="T8" fmla="*/ 0 w 113"/>
                    <a:gd name="T9" fmla="*/ 83 h 95"/>
                    <a:gd name="T10" fmla="*/ 0 60000 65536"/>
                    <a:gd name="T11" fmla="*/ 0 60000 65536"/>
                    <a:gd name="T12" fmla="*/ 0 60000 65536"/>
                    <a:gd name="T13" fmla="*/ 0 60000 65536"/>
                    <a:gd name="T14" fmla="*/ 0 60000 65536"/>
                    <a:gd name="T15" fmla="*/ 0 w 113"/>
                    <a:gd name="T16" fmla="*/ 0 h 95"/>
                    <a:gd name="T17" fmla="*/ 113 w 113"/>
                    <a:gd name="T18" fmla="*/ 95 h 95"/>
                  </a:gdLst>
                  <a:ahLst/>
                  <a:cxnLst>
                    <a:cxn ang="T10">
                      <a:pos x="T0" y="T1"/>
                    </a:cxn>
                    <a:cxn ang="T11">
                      <a:pos x="T2" y="T3"/>
                    </a:cxn>
                    <a:cxn ang="T12">
                      <a:pos x="T4" y="T5"/>
                    </a:cxn>
                    <a:cxn ang="T13">
                      <a:pos x="T6" y="T7"/>
                    </a:cxn>
                    <a:cxn ang="T14">
                      <a:pos x="T8" y="T9"/>
                    </a:cxn>
                  </a:cxnLst>
                  <a:rect l="T15" t="T16" r="T17" b="T18"/>
                  <a:pathLst>
                    <a:path w="113" h="95">
                      <a:moveTo>
                        <a:pt x="0" y="83"/>
                      </a:moveTo>
                      <a:lnTo>
                        <a:pt x="6" y="95"/>
                      </a:lnTo>
                      <a:lnTo>
                        <a:pt x="113" y="11"/>
                      </a:lnTo>
                      <a:lnTo>
                        <a:pt x="107" y="0"/>
                      </a:lnTo>
                      <a:lnTo>
                        <a:pt x="0" y="83"/>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507" name="Line 115"/>
                <p:cNvSpPr>
                  <a:spLocks noChangeShapeType="1"/>
                </p:cNvSpPr>
                <p:nvPr/>
              </p:nvSpPr>
              <p:spPr bwMode="auto">
                <a:xfrm>
                  <a:off x="4057" y="305"/>
                  <a:ext cx="6" cy="12"/>
                </a:xfrm>
                <a:prstGeom prst="line">
                  <a:avLst/>
                </a:prstGeom>
                <a:noFill/>
                <a:ln w="9525">
                  <a:solidFill>
                    <a:srgbClr val="000000"/>
                  </a:solidFill>
                  <a:round/>
                  <a:headEnd/>
                  <a:tailEnd/>
                </a:ln>
              </p:spPr>
              <p:txBody>
                <a:bodyPr/>
                <a:lstStyle/>
                <a:p>
                  <a:endParaRPr lang="en-US"/>
                </a:p>
              </p:txBody>
            </p:sp>
            <p:sp>
              <p:nvSpPr>
                <p:cNvPr id="848508" name="Line 116"/>
                <p:cNvSpPr>
                  <a:spLocks noChangeShapeType="1"/>
                </p:cNvSpPr>
                <p:nvPr/>
              </p:nvSpPr>
              <p:spPr bwMode="auto">
                <a:xfrm>
                  <a:off x="4022" y="335"/>
                  <a:ext cx="6" cy="12"/>
                </a:xfrm>
                <a:prstGeom prst="line">
                  <a:avLst/>
                </a:prstGeom>
                <a:noFill/>
                <a:ln w="9525">
                  <a:solidFill>
                    <a:srgbClr val="000000"/>
                  </a:solidFill>
                  <a:round/>
                  <a:headEnd/>
                  <a:tailEnd/>
                </a:ln>
              </p:spPr>
              <p:txBody>
                <a:bodyPr/>
                <a:lstStyle/>
                <a:p>
                  <a:endParaRPr lang="en-US"/>
                </a:p>
              </p:txBody>
            </p:sp>
            <p:sp>
              <p:nvSpPr>
                <p:cNvPr id="848509" name="Freeform 117"/>
                <p:cNvSpPr>
                  <a:spLocks/>
                </p:cNvSpPr>
                <p:nvPr/>
              </p:nvSpPr>
              <p:spPr bwMode="auto">
                <a:xfrm>
                  <a:off x="3927" y="335"/>
                  <a:ext cx="65" cy="36"/>
                </a:xfrm>
                <a:custGeom>
                  <a:avLst/>
                  <a:gdLst>
                    <a:gd name="T0" fmla="*/ 59 w 65"/>
                    <a:gd name="T1" fmla="*/ 24 h 36"/>
                    <a:gd name="T2" fmla="*/ 0 w 65"/>
                    <a:gd name="T3" fmla="*/ 0 h 36"/>
                    <a:gd name="T4" fmla="*/ 6 w 65"/>
                    <a:gd name="T5" fmla="*/ 18 h 36"/>
                    <a:gd name="T6" fmla="*/ 65 w 65"/>
                    <a:gd name="T7" fmla="*/ 36 h 36"/>
                    <a:gd name="T8" fmla="*/ 59 w 65"/>
                    <a:gd name="T9" fmla="*/ 24 h 36"/>
                    <a:gd name="T10" fmla="*/ 0 60000 65536"/>
                    <a:gd name="T11" fmla="*/ 0 60000 65536"/>
                    <a:gd name="T12" fmla="*/ 0 60000 65536"/>
                    <a:gd name="T13" fmla="*/ 0 60000 65536"/>
                    <a:gd name="T14" fmla="*/ 0 60000 65536"/>
                    <a:gd name="T15" fmla="*/ 0 w 65"/>
                    <a:gd name="T16" fmla="*/ 0 h 36"/>
                    <a:gd name="T17" fmla="*/ 65 w 65"/>
                    <a:gd name="T18" fmla="*/ 36 h 36"/>
                  </a:gdLst>
                  <a:ahLst/>
                  <a:cxnLst>
                    <a:cxn ang="T10">
                      <a:pos x="T0" y="T1"/>
                    </a:cxn>
                    <a:cxn ang="T11">
                      <a:pos x="T2" y="T3"/>
                    </a:cxn>
                    <a:cxn ang="T12">
                      <a:pos x="T4" y="T5"/>
                    </a:cxn>
                    <a:cxn ang="T13">
                      <a:pos x="T6" y="T7"/>
                    </a:cxn>
                    <a:cxn ang="T14">
                      <a:pos x="T8" y="T9"/>
                    </a:cxn>
                  </a:cxnLst>
                  <a:rect l="T15" t="T16" r="T17" b="T18"/>
                  <a:pathLst>
                    <a:path w="65" h="36">
                      <a:moveTo>
                        <a:pt x="59" y="24"/>
                      </a:moveTo>
                      <a:lnTo>
                        <a:pt x="0" y="0"/>
                      </a:lnTo>
                      <a:lnTo>
                        <a:pt x="6" y="18"/>
                      </a:lnTo>
                      <a:lnTo>
                        <a:pt x="65" y="36"/>
                      </a:lnTo>
                      <a:lnTo>
                        <a:pt x="59" y="24"/>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510" name="Freeform 118"/>
                <p:cNvSpPr>
                  <a:spLocks/>
                </p:cNvSpPr>
                <p:nvPr/>
              </p:nvSpPr>
              <p:spPr bwMode="auto">
                <a:xfrm>
                  <a:off x="3927" y="252"/>
                  <a:ext cx="166" cy="107"/>
                </a:xfrm>
                <a:custGeom>
                  <a:avLst/>
                  <a:gdLst>
                    <a:gd name="T0" fmla="*/ 0 w 166"/>
                    <a:gd name="T1" fmla="*/ 83 h 107"/>
                    <a:gd name="T2" fmla="*/ 106 w 166"/>
                    <a:gd name="T3" fmla="*/ 0 h 107"/>
                    <a:gd name="T4" fmla="*/ 166 w 166"/>
                    <a:gd name="T5" fmla="*/ 24 h 107"/>
                    <a:gd name="T6" fmla="*/ 59 w 166"/>
                    <a:gd name="T7" fmla="*/ 107 h 107"/>
                    <a:gd name="T8" fmla="*/ 0 w 166"/>
                    <a:gd name="T9" fmla="*/ 83 h 107"/>
                    <a:gd name="T10" fmla="*/ 0 60000 65536"/>
                    <a:gd name="T11" fmla="*/ 0 60000 65536"/>
                    <a:gd name="T12" fmla="*/ 0 60000 65536"/>
                    <a:gd name="T13" fmla="*/ 0 60000 65536"/>
                    <a:gd name="T14" fmla="*/ 0 60000 65536"/>
                    <a:gd name="T15" fmla="*/ 0 w 166"/>
                    <a:gd name="T16" fmla="*/ 0 h 107"/>
                    <a:gd name="T17" fmla="*/ 166 w 166"/>
                    <a:gd name="T18" fmla="*/ 107 h 107"/>
                  </a:gdLst>
                  <a:ahLst/>
                  <a:cxnLst>
                    <a:cxn ang="T10">
                      <a:pos x="T0" y="T1"/>
                    </a:cxn>
                    <a:cxn ang="T11">
                      <a:pos x="T2" y="T3"/>
                    </a:cxn>
                    <a:cxn ang="T12">
                      <a:pos x="T4" y="T5"/>
                    </a:cxn>
                    <a:cxn ang="T13">
                      <a:pos x="T6" y="T7"/>
                    </a:cxn>
                    <a:cxn ang="T14">
                      <a:pos x="T8" y="T9"/>
                    </a:cxn>
                  </a:cxnLst>
                  <a:rect l="T15" t="T16" r="T17" b="T18"/>
                  <a:pathLst>
                    <a:path w="166" h="107">
                      <a:moveTo>
                        <a:pt x="0" y="83"/>
                      </a:moveTo>
                      <a:lnTo>
                        <a:pt x="106" y="0"/>
                      </a:lnTo>
                      <a:lnTo>
                        <a:pt x="166" y="24"/>
                      </a:lnTo>
                      <a:lnTo>
                        <a:pt x="59" y="107"/>
                      </a:lnTo>
                      <a:lnTo>
                        <a:pt x="0" y="83"/>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48511" name="Freeform 119"/>
                <p:cNvSpPr>
                  <a:spLocks/>
                </p:cNvSpPr>
                <p:nvPr/>
              </p:nvSpPr>
              <p:spPr bwMode="auto">
                <a:xfrm>
                  <a:off x="3933" y="311"/>
                  <a:ext cx="83" cy="42"/>
                </a:xfrm>
                <a:custGeom>
                  <a:avLst/>
                  <a:gdLst>
                    <a:gd name="T0" fmla="*/ 0 w 83"/>
                    <a:gd name="T1" fmla="*/ 24 h 42"/>
                    <a:gd name="T2" fmla="*/ 53 w 83"/>
                    <a:gd name="T3" fmla="*/ 42 h 42"/>
                    <a:gd name="T4" fmla="*/ 83 w 83"/>
                    <a:gd name="T5" fmla="*/ 24 h 42"/>
                    <a:gd name="T6" fmla="*/ 29 w 83"/>
                    <a:gd name="T7" fmla="*/ 0 h 42"/>
                    <a:gd name="T8" fmla="*/ 0 w 83"/>
                    <a:gd name="T9" fmla="*/ 24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0" y="24"/>
                      </a:moveTo>
                      <a:lnTo>
                        <a:pt x="53" y="42"/>
                      </a:lnTo>
                      <a:lnTo>
                        <a:pt x="83" y="24"/>
                      </a:lnTo>
                      <a:lnTo>
                        <a:pt x="29" y="0"/>
                      </a:lnTo>
                      <a:lnTo>
                        <a:pt x="0" y="24"/>
                      </a:lnTo>
                      <a:close/>
                    </a:path>
                  </a:pathLst>
                </a:custGeom>
                <a:noFill/>
                <a:ln w="9525">
                  <a:solidFill>
                    <a:srgbClr val="000000"/>
                  </a:solidFill>
                  <a:round/>
                  <a:headEnd/>
                  <a:tailEnd/>
                </a:ln>
              </p:spPr>
              <p:txBody>
                <a:bodyPr/>
                <a:lstStyle/>
                <a:p>
                  <a:pPr eaLnBrk="0" hangingPunct="0"/>
                  <a:endParaRPr lang="en-GB" b="0"/>
                </a:p>
              </p:txBody>
            </p:sp>
            <p:sp>
              <p:nvSpPr>
                <p:cNvPr id="848512" name="Freeform 120"/>
                <p:cNvSpPr>
                  <a:spLocks/>
                </p:cNvSpPr>
                <p:nvPr/>
              </p:nvSpPr>
              <p:spPr bwMode="auto">
                <a:xfrm>
                  <a:off x="3968" y="287"/>
                  <a:ext cx="83" cy="42"/>
                </a:xfrm>
                <a:custGeom>
                  <a:avLst/>
                  <a:gdLst>
                    <a:gd name="T0" fmla="*/ 0 w 83"/>
                    <a:gd name="T1" fmla="*/ 18 h 42"/>
                    <a:gd name="T2" fmla="*/ 54 w 83"/>
                    <a:gd name="T3" fmla="*/ 42 h 42"/>
                    <a:gd name="T4" fmla="*/ 83 w 83"/>
                    <a:gd name="T5" fmla="*/ 18 h 42"/>
                    <a:gd name="T6" fmla="*/ 30 w 83"/>
                    <a:gd name="T7" fmla="*/ 0 h 42"/>
                    <a:gd name="T8" fmla="*/ 0 w 83"/>
                    <a:gd name="T9" fmla="*/ 18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0" y="18"/>
                      </a:moveTo>
                      <a:lnTo>
                        <a:pt x="54" y="42"/>
                      </a:lnTo>
                      <a:lnTo>
                        <a:pt x="83" y="18"/>
                      </a:lnTo>
                      <a:lnTo>
                        <a:pt x="30" y="0"/>
                      </a:lnTo>
                      <a:lnTo>
                        <a:pt x="0" y="18"/>
                      </a:lnTo>
                      <a:close/>
                    </a:path>
                  </a:pathLst>
                </a:custGeom>
                <a:noFill/>
                <a:ln w="9525">
                  <a:solidFill>
                    <a:srgbClr val="000000"/>
                  </a:solidFill>
                  <a:round/>
                  <a:headEnd/>
                  <a:tailEnd/>
                </a:ln>
              </p:spPr>
              <p:txBody>
                <a:bodyPr/>
                <a:lstStyle/>
                <a:p>
                  <a:pPr eaLnBrk="0" hangingPunct="0"/>
                  <a:endParaRPr lang="en-GB" b="0"/>
                </a:p>
              </p:txBody>
            </p:sp>
            <p:sp>
              <p:nvSpPr>
                <p:cNvPr id="848513" name="Freeform 121"/>
                <p:cNvSpPr>
                  <a:spLocks/>
                </p:cNvSpPr>
                <p:nvPr/>
              </p:nvSpPr>
              <p:spPr bwMode="auto">
                <a:xfrm>
                  <a:off x="4010" y="258"/>
                  <a:ext cx="77" cy="41"/>
                </a:xfrm>
                <a:custGeom>
                  <a:avLst/>
                  <a:gdLst>
                    <a:gd name="T0" fmla="*/ 0 w 77"/>
                    <a:gd name="T1" fmla="*/ 24 h 41"/>
                    <a:gd name="T2" fmla="*/ 47 w 77"/>
                    <a:gd name="T3" fmla="*/ 41 h 41"/>
                    <a:gd name="T4" fmla="*/ 77 w 77"/>
                    <a:gd name="T5" fmla="*/ 18 h 41"/>
                    <a:gd name="T6" fmla="*/ 23 w 77"/>
                    <a:gd name="T7" fmla="*/ 0 h 41"/>
                    <a:gd name="T8" fmla="*/ 0 w 77"/>
                    <a:gd name="T9" fmla="*/ 24 h 41"/>
                    <a:gd name="T10" fmla="*/ 0 60000 65536"/>
                    <a:gd name="T11" fmla="*/ 0 60000 65536"/>
                    <a:gd name="T12" fmla="*/ 0 60000 65536"/>
                    <a:gd name="T13" fmla="*/ 0 60000 65536"/>
                    <a:gd name="T14" fmla="*/ 0 60000 65536"/>
                    <a:gd name="T15" fmla="*/ 0 w 77"/>
                    <a:gd name="T16" fmla="*/ 0 h 41"/>
                    <a:gd name="T17" fmla="*/ 77 w 77"/>
                    <a:gd name="T18" fmla="*/ 41 h 41"/>
                  </a:gdLst>
                  <a:ahLst/>
                  <a:cxnLst>
                    <a:cxn ang="T10">
                      <a:pos x="T0" y="T1"/>
                    </a:cxn>
                    <a:cxn ang="T11">
                      <a:pos x="T2" y="T3"/>
                    </a:cxn>
                    <a:cxn ang="T12">
                      <a:pos x="T4" y="T5"/>
                    </a:cxn>
                    <a:cxn ang="T13">
                      <a:pos x="T6" y="T7"/>
                    </a:cxn>
                    <a:cxn ang="T14">
                      <a:pos x="T8" y="T9"/>
                    </a:cxn>
                  </a:cxnLst>
                  <a:rect l="T15" t="T16" r="T17" b="T18"/>
                  <a:pathLst>
                    <a:path w="77" h="41">
                      <a:moveTo>
                        <a:pt x="0" y="24"/>
                      </a:moveTo>
                      <a:lnTo>
                        <a:pt x="47" y="41"/>
                      </a:lnTo>
                      <a:lnTo>
                        <a:pt x="77" y="18"/>
                      </a:lnTo>
                      <a:lnTo>
                        <a:pt x="23" y="0"/>
                      </a:lnTo>
                      <a:lnTo>
                        <a:pt x="0" y="24"/>
                      </a:lnTo>
                      <a:close/>
                    </a:path>
                  </a:pathLst>
                </a:custGeom>
                <a:noFill/>
                <a:ln w="9525">
                  <a:solidFill>
                    <a:srgbClr val="000000"/>
                  </a:solidFill>
                  <a:round/>
                  <a:headEnd/>
                  <a:tailEnd/>
                </a:ln>
              </p:spPr>
              <p:txBody>
                <a:bodyPr/>
                <a:lstStyle/>
                <a:p>
                  <a:pPr eaLnBrk="0" hangingPunct="0"/>
                  <a:endParaRPr lang="en-GB" b="0"/>
                </a:p>
              </p:txBody>
            </p:sp>
            <p:sp>
              <p:nvSpPr>
                <p:cNvPr id="848514" name="Line 122"/>
                <p:cNvSpPr>
                  <a:spLocks noChangeShapeType="1"/>
                </p:cNvSpPr>
                <p:nvPr/>
              </p:nvSpPr>
              <p:spPr bwMode="auto">
                <a:xfrm flipH="1" flipV="1">
                  <a:off x="3998" y="282"/>
                  <a:ext cx="59" cy="23"/>
                </a:xfrm>
                <a:prstGeom prst="line">
                  <a:avLst/>
                </a:prstGeom>
                <a:noFill/>
                <a:ln w="9525">
                  <a:solidFill>
                    <a:srgbClr val="000000"/>
                  </a:solidFill>
                  <a:round/>
                  <a:headEnd/>
                  <a:tailEnd/>
                </a:ln>
              </p:spPr>
              <p:txBody>
                <a:bodyPr/>
                <a:lstStyle/>
                <a:p>
                  <a:endParaRPr lang="en-US"/>
                </a:p>
              </p:txBody>
            </p:sp>
            <p:sp>
              <p:nvSpPr>
                <p:cNvPr id="848515" name="Line 123"/>
                <p:cNvSpPr>
                  <a:spLocks noChangeShapeType="1"/>
                </p:cNvSpPr>
                <p:nvPr/>
              </p:nvSpPr>
              <p:spPr bwMode="auto">
                <a:xfrm flipH="1" flipV="1">
                  <a:off x="3962" y="311"/>
                  <a:ext cx="60" cy="18"/>
                </a:xfrm>
                <a:prstGeom prst="line">
                  <a:avLst/>
                </a:prstGeom>
                <a:noFill/>
                <a:ln w="9525">
                  <a:solidFill>
                    <a:srgbClr val="000000"/>
                  </a:solidFill>
                  <a:round/>
                  <a:headEnd/>
                  <a:tailEnd/>
                </a:ln>
              </p:spPr>
              <p:txBody>
                <a:bodyPr/>
                <a:lstStyle/>
                <a:p>
                  <a:endParaRPr lang="en-US"/>
                </a:p>
              </p:txBody>
            </p:sp>
            <p:sp>
              <p:nvSpPr>
                <p:cNvPr id="848516" name="Freeform 124"/>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53 w 53"/>
                    <a:gd name="T9" fmla="*/ 24 h 24"/>
                    <a:gd name="T10" fmla="*/ 0 60000 65536"/>
                    <a:gd name="T11" fmla="*/ 0 60000 65536"/>
                    <a:gd name="T12" fmla="*/ 0 60000 65536"/>
                    <a:gd name="T13" fmla="*/ 0 60000 65536"/>
                    <a:gd name="T14" fmla="*/ 0 60000 65536"/>
                    <a:gd name="T15" fmla="*/ 0 w 53"/>
                    <a:gd name="T16" fmla="*/ 0 h 24"/>
                    <a:gd name="T17" fmla="*/ 53 w 53"/>
                    <a:gd name="T18" fmla="*/ 24 h 24"/>
                  </a:gdLst>
                  <a:ahLst/>
                  <a:cxnLst>
                    <a:cxn ang="T10">
                      <a:pos x="T0" y="T1"/>
                    </a:cxn>
                    <a:cxn ang="T11">
                      <a:pos x="T2" y="T3"/>
                    </a:cxn>
                    <a:cxn ang="T12">
                      <a:pos x="T4" y="T5"/>
                    </a:cxn>
                    <a:cxn ang="T13">
                      <a:pos x="T6" y="T7"/>
                    </a:cxn>
                    <a:cxn ang="T14">
                      <a:pos x="T8" y="T9"/>
                    </a:cxn>
                  </a:cxnLst>
                  <a:rect l="T15" t="T16" r="T17" b="T18"/>
                  <a:pathLst>
                    <a:path w="53" h="24">
                      <a:moveTo>
                        <a:pt x="53" y="24"/>
                      </a:moveTo>
                      <a:lnTo>
                        <a:pt x="47" y="18"/>
                      </a:lnTo>
                      <a:lnTo>
                        <a:pt x="0" y="0"/>
                      </a:lnTo>
                      <a:lnTo>
                        <a:pt x="5" y="18"/>
                      </a:lnTo>
                      <a:lnTo>
                        <a:pt x="53" y="24"/>
                      </a:lnTo>
                      <a:close/>
                    </a:path>
                  </a:pathLst>
                </a:custGeom>
                <a:solidFill>
                  <a:srgbClr val="FFFFFF"/>
                </a:solidFill>
                <a:ln w="9525">
                  <a:noFill/>
                  <a:round/>
                  <a:headEnd/>
                  <a:tailEnd/>
                </a:ln>
              </p:spPr>
              <p:txBody>
                <a:bodyPr/>
                <a:lstStyle/>
                <a:p>
                  <a:pPr eaLnBrk="0" hangingPunct="0"/>
                  <a:endParaRPr lang="en-GB" b="0"/>
                </a:p>
              </p:txBody>
            </p:sp>
            <p:sp>
              <p:nvSpPr>
                <p:cNvPr id="848517" name="Freeform 125"/>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0 60000 65536"/>
                    <a:gd name="T9" fmla="*/ 0 60000 65536"/>
                    <a:gd name="T10" fmla="*/ 0 60000 65536"/>
                    <a:gd name="T11" fmla="*/ 0 60000 65536"/>
                    <a:gd name="T12" fmla="*/ 0 w 53"/>
                    <a:gd name="T13" fmla="*/ 0 h 24"/>
                    <a:gd name="T14" fmla="*/ 53 w 53"/>
                    <a:gd name="T15" fmla="*/ 24 h 24"/>
                  </a:gdLst>
                  <a:ahLst/>
                  <a:cxnLst>
                    <a:cxn ang="T8">
                      <a:pos x="T0" y="T1"/>
                    </a:cxn>
                    <a:cxn ang="T9">
                      <a:pos x="T2" y="T3"/>
                    </a:cxn>
                    <a:cxn ang="T10">
                      <a:pos x="T4" y="T5"/>
                    </a:cxn>
                    <a:cxn ang="T11">
                      <a:pos x="T6" y="T7"/>
                    </a:cxn>
                  </a:cxnLst>
                  <a:rect l="T12" t="T13" r="T14" b="T15"/>
                  <a:pathLst>
                    <a:path w="53" h="24">
                      <a:moveTo>
                        <a:pt x="53" y="24"/>
                      </a:moveTo>
                      <a:lnTo>
                        <a:pt x="47" y="18"/>
                      </a:lnTo>
                      <a:lnTo>
                        <a:pt x="0" y="0"/>
                      </a:lnTo>
                      <a:lnTo>
                        <a:pt x="5" y="18"/>
                      </a:lnTo>
                    </a:path>
                  </a:pathLst>
                </a:custGeom>
                <a:noFill/>
                <a:ln w="9525">
                  <a:solidFill>
                    <a:srgbClr val="000000"/>
                  </a:solidFill>
                  <a:round/>
                  <a:headEnd/>
                  <a:tailEnd/>
                </a:ln>
              </p:spPr>
              <p:txBody>
                <a:bodyPr/>
                <a:lstStyle/>
                <a:p>
                  <a:pPr eaLnBrk="0" hangingPunct="0"/>
                  <a:endParaRPr lang="en-GB" b="0"/>
                </a:p>
              </p:txBody>
            </p:sp>
            <p:sp>
              <p:nvSpPr>
                <p:cNvPr id="848518" name="Freeform 126"/>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53 w 53"/>
                    <a:gd name="T9" fmla="*/ 24 h 24"/>
                    <a:gd name="T10" fmla="*/ 0 60000 65536"/>
                    <a:gd name="T11" fmla="*/ 0 60000 65536"/>
                    <a:gd name="T12" fmla="*/ 0 60000 65536"/>
                    <a:gd name="T13" fmla="*/ 0 60000 65536"/>
                    <a:gd name="T14" fmla="*/ 0 60000 65536"/>
                    <a:gd name="T15" fmla="*/ 0 w 53"/>
                    <a:gd name="T16" fmla="*/ 0 h 24"/>
                    <a:gd name="T17" fmla="*/ 53 w 53"/>
                    <a:gd name="T18" fmla="*/ 24 h 24"/>
                  </a:gdLst>
                  <a:ahLst/>
                  <a:cxnLst>
                    <a:cxn ang="T10">
                      <a:pos x="T0" y="T1"/>
                    </a:cxn>
                    <a:cxn ang="T11">
                      <a:pos x="T2" y="T3"/>
                    </a:cxn>
                    <a:cxn ang="T12">
                      <a:pos x="T4" y="T5"/>
                    </a:cxn>
                    <a:cxn ang="T13">
                      <a:pos x="T6" y="T7"/>
                    </a:cxn>
                    <a:cxn ang="T14">
                      <a:pos x="T8" y="T9"/>
                    </a:cxn>
                  </a:cxnLst>
                  <a:rect l="T15" t="T16" r="T17" b="T18"/>
                  <a:pathLst>
                    <a:path w="53" h="24">
                      <a:moveTo>
                        <a:pt x="53" y="24"/>
                      </a:moveTo>
                      <a:lnTo>
                        <a:pt x="47" y="18"/>
                      </a:lnTo>
                      <a:lnTo>
                        <a:pt x="0" y="0"/>
                      </a:lnTo>
                      <a:lnTo>
                        <a:pt x="5" y="18"/>
                      </a:lnTo>
                      <a:lnTo>
                        <a:pt x="53" y="24"/>
                      </a:lnTo>
                      <a:close/>
                    </a:path>
                  </a:pathLst>
                </a:custGeom>
                <a:solidFill>
                  <a:srgbClr val="FFFFFF"/>
                </a:solidFill>
                <a:ln w="9525">
                  <a:noFill/>
                  <a:round/>
                  <a:headEnd/>
                  <a:tailEnd/>
                </a:ln>
              </p:spPr>
              <p:txBody>
                <a:bodyPr/>
                <a:lstStyle/>
                <a:p>
                  <a:pPr eaLnBrk="0" hangingPunct="0"/>
                  <a:endParaRPr lang="en-GB" b="0"/>
                </a:p>
              </p:txBody>
            </p:sp>
            <p:sp>
              <p:nvSpPr>
                <p:cNvPr id="848519" name="Freeform 127"/>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0 60000 65536"/>
                    <a:gd name="T9" fmla="*/ 0 60000 65536"/>
                    <a:gd name="T10" fmla="*/ 0 60000 65536"/>
                    <a:gd name="T11" fmla="*/ 0 60000 65536"/>
                    <a:gd name="T12" fmla="*/ 0 w 53"/>
                    <a:gd name="T13" fmla="*/ 0 h 24"/>
                    <a:gd name="T14" fmla="*/ 53 w 53"/>
                    <a:gd name="T15" fmla="*/ 24 h 24"/>
                  </a:gdLst>
                  <a:ahLst/>
                  <a:cxnLst>
                    <a:cxn ang="T8">
                      <a:pos x="T0" y="T1"/>
                    </a:cxn>
                    <a:cxn ang="T9">
                      <a:pos x="T2" y="T3"/>
                    </a:cxn>
                    <a:cxn ang="T10">
                      <a:pos x="T4" y="T5"/>
                    </a:cxn>
                    <a:cxn ang="T11">
                      <a:pos x="T6" y="T7"/>
                    </a:cxn>
                  </a:cxnLst>
                  <a:rect l="T12" t="T13" r="T14" b="T15"/>
                  <a:pathLst>
                    <a:path w="53" h="24">
                      <a:moveTo>
                        <a:pt x="53" y="24"/>
                      </a:moveTo>
                      <a:lnTo>
                        <a:pt x="47" y="18"/>
                      </a:lnTo>
                      <a:lnTo>
                        <a:pt x="0" y="0"/>
                      </a:lnTo>
                      <a:lnTo>
                        <a:pt x="5" y="18"/>
                      </a:lnTo>
                    </a:path>
                  </a:pathLst>
                </a:custGeom>
                <a:noFill/>
                <a:ln w="9525">
                  <a:solidFill>
                    <a:srgbClr val="000000"/>
                  </a:solidFill>
                  <a:round/>
                  <a:headEnd/>
                  <a:tailEnd/>
                </a:ln>
              </p:spPr>
              <p:txBody>
                <a:bodyPr/>
                <a:lstStyle/>
                <a:p>
                  <a:pPr eaLnBrk="0" hangingPunct="0"/>
                  <a:endParaRPr lang="en-GB" b="0"/>
                </a:p>
              </p:txBody>
            </p:sp>
            <p:sp>
              <p:nvSpPr>
                <p:cNvPr id="848520" name="Freeform 128"/>
                <p:cNvSpPr>
                  <a:spLocks/>
                </p:cNvSpPr>
                <p:nvPr/>
              </p:nvSpPr>
              <p:spPr bwMode="auto">
                <a:xfrm>
                  <a:off x="4016" y="264"/>
                  <a:ext cx="53" cy="29"/>
                </a:xfrm>
                <a:custGeom>
                  <a:avLst/>
                  <a:gdLst>
                    <a:gd name="T0" fmla="*/ 53 w 53"/>
                    <a:gd name="T1" fmla="*/ 29 h 29"/>
                    <a:gd name="T2" fmla="*/ 47 w 53"/>
                    <a:gd name="T3" fmla="*/ 18 h 29"/>
                    <a:gd name="T4" fmla="*/ 0 w 53"/>
                    <a:gd name="T5" fmla="*/ 0 h 29"/>
                    <a:gd name="T6" fmla="*/ 6 w 53"/>
                    <a:gd name="T7" fmla="*/ 18 h 29"/>
                    <a:gd name="T8" fmla="*/ 53 w 53"/>
                    <a:gd name="T9" fmla="*/ 29 h 29"/>
                    <a:gd name="T10" fmla="*/ 0 60000 65536"/>
                    <a:gd name="T11" fmla="*/ 0 60000 65536"/>
                    <a:gd name="T12" fmla="*/ 0 60000 65536"/>
                    <a:gd name="T13" fmla="*/ 0 60000 65536"/>
                    <a:gd name="T14" fmla="*/ 0 60000 65536"/>
                    <a:gd name="T15" fmla="*/ 0 w 53"/>
                    <a:gd name="T16" fmla="*/ 0 h 29"/>
                    <a:gd name="T17" fmla="*/ 53 w 53"/>
                    <a:gd name="T18" fmla="*/ 29 h 29"/>
                  </a:gdLst>
                  <a:ahLst/>
                  <a:cxnLst>
                    <a:cxn ang="T10">
                      <a:pos x="T0" y="T1"/>
                    </a:cxn>
                    <a:cxn ang="T11">
                      <a:pos x="T2" y="T3"/>
                    </a:cxn>
                    <a:cxn ang="T12">
                      <a:pos x="T4" y="T5"/>
                    </a:cxn>
                    <a:cxn ang="T13">
                      <a:pos x="T6" y="T7"/>
                    </a:cxn>
                    <a:cxn ang="T14">
                      <a:pos x="T8" y="T9"/>
                    </a:cxn>
                  </a:cxnLst>
                  <a:rect l="T15" t="T16" r="T17" b="T18"/>
                  <a:pathLst>
                    <a:path w="53" h="29">
                      <a:moveTo>
                        <a:pt x="53" y="29"/>
                      </a:moveTo>
                      <a:lnTo>
                        <a:pt x="47" y="18"/>
                      </a:lnTo>
                      <a:lnTo>
                        <a:pt x="0" y="0"/>
                      </a:lnTo>
                      <a:lnTo>
                        <a:pt x="6" y="18"/>
                      </a:lnTo>
                      <a:lnTo>
                        <a:pt x="53" y="29"/>
                      </a:lnTo>
                      <a:close/>
                    </a:path>
                  </a:pathLst>
                </a:custGeom>
                <a:solidFill>
                  <a:srgbClr val="FFFFFF"/>
                </a:solidFill>
                <a:ln w="9525">
                  <a:noFill/>
                  <a:round/>
                  <a:headEnd/>
                  <a:tailEnd/>
                </a:ln>
              </p:spPr>
              <p:txBody>
                <a:bodyPr/>
                <a:lstStyle/>
                <a:p>
                  <a:pPr eaLnBrk="0" hangingPunct="0"/>
                  <a:endParaRPr lang="en-GB" b="0"/>
                </a:p>
              </p:txBody>
            </p:sp>
            <p:sp>
              <p:nvSpPr>
                <p:cNvPr id="848521" name="Freeform 129"/>
                <p:cNvSpPr>
                  <a:spLocks/>
                </p:cNvSpPr>
                <p:nvPr/>
              </p:nvSpPr>
              <p:spPr bwMode="auto">
                <a:xfrm>
                  <a:off x="4016" y="264"/>
                  <a:ext cx="53" cy="29"/>
                </a:xfrm>
                <a:custGeom>
                  <a:avLst/>
                  <a:gdLst>
                    <a:gd name="T0" fmla="*/ 53 w 53"/>
                    <a:gd name="T1" fmla="*/ 29 h 29"/>
                    <a:gd name="T2" fmla="*/ 47 w 53"/>
                    <a:gd name="T3" fmla="*/ 18 h 29"/>
                    <a:gd name="T4" fmla="*/ 0 w 53"/>
                    <a:gd name="T5" fmla="*/ 0 h 29"/>
                    <a:gd name="T6" fmla="*/ 6 w 53"/>
                    <a:gd name="T7" fmla="*/ 18 h 29"/>
                    <a:gd name="T8" fmla="*/ 0 60000 65536"/>
                    <a:gd name="T9" fmla="*/ 0 60000 65536"/>
                    <a:gd name="T10" fmla="*/ 0 60000 65536"/>
                    <a:gd name="T11" fmla="*/ 0 60000 65536"/>
                    <a:gd name="T12" fmla="*/ 0 w 53"/>
                    <a:gd name="T13" fmla="*/ 0 h 29"/>
                    <a:gd name="T14" fmla="*/ 53 w 53"/>
                    <a:gd name="T15" fmla="*/ 29 h 29"/>
                  </a:gdLst>
                  <a:ahLst/>
                  <a:cxnLst>
                    <a:cxn ang="T8">
                      <a:pos x="T0" y="T1"/>
                    </a:cxn>
                    <a:cxn ang="T9">
                      <a:pos x="T2" y="T3"/>
                    </a:cxn>
                    <a:cxn ang="T10">
                      <a:pos x="T4" y="T5"/>
                    </a:cxn>
                    <a:cxn ang="T11">
                      <a:pos x="T6" y="T7"/>
                    </a:cxn>
                  </a:cxnLst>
                  <a:rect l="T12" t="T13" r="T14" b="T15"/>
                  <a:pathLst>
                    <a:path w="53" h="29">
                      <a:moveTo>
                        <a:pt x="53" y="29"/>
                      </a:moveTo>
                      <a:lnTo>
                        <a:pt x="47" y="18"/>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48522" name="Freeform 130"/>
                <p:cNvSpPr>
                  <a:spLocks/>
                </p:cNvSpPr>
                <p:nvPr/>
              </p:nvSpPr>
              <p:spPr bwMode="auto">
                <a:xfrm>
                  <a:off x="4016" y="264"/>
                  <a:ext cx="47" cy="29"/>
                </a:xfrm>
                <a:custGeom>
                  <a:avLst/>
                  <a:gdLst>
                    <a:gd name="T0" fmla="*/ 47 w 47"/>
                    <a:gd name="T1" fmla="*/ 29 h 29"/>
                    <a:gd name="T2" fmla="*/ 47 w 47"/>
                    <a:gd name="T3" fmla="*/ 23 h 29"/>
                    <a:gd name="T4" fmla="*/ 0 w 47"/>
                    <a:gd name="T5" fmla="*/ 0 h 29"/>
                    <a:gd name="T6" fmla="*/ 6 w 47"/>
                    <a:gd name="T7" fmla="*/ 18 h 29"/>
                    <a:gd name="T8" fmla="*/ 47 w 47"/>
                    <a:gd name="T9" fmla="*/ 29 h 29"/>
                    <a:gd name="T10" fmla="*/ 0 60000 65536"/>
                    <a:gd name="T11" fmla="*/ 0 60000 65536"/>
                    <a:gd name="T12" fmla="*/ 0 60000 65536"/>
                    <a:gd name="T13" fmla="*/ 0 60000 65536"/>
                    <a:gd name="T14" fmla="*/ 0 60000 65536"/>
                    <a:gd name="T15" fmla="*/ 0 w 47"/>
                    <a:gd name="T16" fmla="*/ 0 h 29"/>
                    <a:gd name="T17" fmla="*/ 47 w 47"/>
                    <a:gd name="T18" fmla="*/ 29 h 29"/>
                  </a:gdLst>
                  <a:ahLst/>
                  <a:cxnLst>
                    <a:cxn ang="T10">
                      <a:pos x="T0" y="T1"/>
                    </a:cxn>
                    <a:cxn ang="T11">
                      <a:pos x="T2" y="T3"/>
                    </a:cxn>
                    <a:cxn ang="T12">
                      <a:pos x="T4" y="T5"/>
                    </a:cxn>
                    <a:cxn ang="T13">
                      <a:pos x="T6" y="T7"/>
                    </a:cxn>
                    <a:cxn ang="T14">
                      <a:pos x="T8" y="T9"/>
                    </a:cxn>
                  </a:cxnLst>
                  <a:rect l="T15" t="T16" r="T17" b="T18"/>
                  <a:pathLst>
                    <a:path w="47" h="29">
                      <a:moveTo>
                        <a:pt x="47" y="29"/>
                      </a:moveTo>
                      <a:lnTo>
                        <a:pt x="47" y="23"/>
                      </a:lnTo>
                      <a:lnTo>
                        <a:pt x="0" y="0"/>
                      </a:lnTo>
                      <a:lnTo>
                        <a:pt x="6" y="18"/>
                      </a:lnTo>
                      <a:lnTo>
                        <a:pt x="47" y="29"/>
                      </a:lnTo>
                      <a:close/>
                    </a:path>
                  </a:pathLst>
                </a:custGeom>
                <a:solidFill>
                  <a:srgbClr val="FFFFFF"/>
                </a:solidFill>
                <a:ln w="9525">
                  <a:noFill/>
                  <a:round/>
                  <a:headEnd/>
                  <a:tailEnd/>
                </a:ln>
              </p:spPr>
              <p:txBody>
                <a:bodyPr/>
                <a:lstStyle/>
                <a:p>
                  <a:pPr eaLnBrk="0" hangingPunct="0"/>
                  <a:endParaRPr lang="en-GB" b="0"/>
                </a:p>
              </p:txBody>
            </p:sp>
            <p:sp>
              <p:nvSpPr>
                <p:cNvPr id="848523" name="Freeform 131"/>
                <p:cNvSpPr>
                  <a:spLocks/>
                </p:cNvSpPr>
                <p:nvPr/>
              </p:nvSpPr>
              <p:spPr bwMode="auto">
                <a:xfrm>
                  <a:off x="4016" y="264"/>
                  <a:ext cx="47" cy="29"/>
                </a:xfrm>
                <a:custGeom>
                  <a:avLst/>
                  <a:gdLst>
                    <a:gd name="T0" fmla="*/ 47 w 47"/>
                    <a:gd name="T1" fmla="*/ 29 h 29"/>
                    <a:gd name="T2" fmla="*/ 47 w 47"/>
                    <a:gd name="T3" fmla="*/ 23 h 29"/>
                    <a:gd name="T4" fmla="*/ 0 w 47"/>
                    <a:gd name="T5" fmla="*/ 0 h 29"/>
                    <a:gd name="T6" fmla="*/ 6 w 47"/>
                    <a:gd name="T7" fmla="*/ 18 h 29"/>
                    <a:gd name="T8" fmla="*/ 0 60000 65536"/>
                    <a:gd name="T9" fmla="*/ 0 60000 65536"/>
                    <a:gd name="T10" fmla="*/ 0 60000 65536"/>
                    <a:gd name="T11" fmla="*/ 0 60000 65536"/>
                    <a:gd name="T12" fmla="*/ 0 w 47"/>
                    <a:gd name="T13" fmla="*/ 0 h 29"/>
                    <a:gd name="T14" fmla="*/ 47 w 47"/>
                    <a:gd name="T15" fmla="*/ 29 h 29"/>
                  </a:gdLst>
                  <a:ahLst/>
                  <a:cxnLst>
                    <a:cxn ang="T8">
                      <a:pos x="T0" y="T1"/>
                    </a:cxn>
                    <a:cxn ang="T9">
                      <a:pos x="T2" y="T3"/>
                    </a:cxn>
                    <a:cxn ang="T10">
                      <a:pos x="T4" y="T5"/>
                    </a:cxn>
                    <a:cxn ang="T11">
                      <a:pos x="T6" y="T7"/>
                    </a:cxn>
                  </a:cxnLst>
                  <a:rect l="T12" t="T13" r="T14" b="T15"/>
                  <a:pathLst>
                    <a:path w="47" h="29">
                      <a:moveTo>
                        <a:pt x="47" y="29"/>
                      </a:moveTo>
                      <a:lnTo>
                        <a:pt x="47" y="23"/>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48524" name="Freeform 132"/>
                <p:cNvSpPr>
                  <a:spLocks/>
                </p:cNvSpPr>
                <p:nvPr/>
              </p:nvSpPr>
              <p:spPr bwMode="auto">
                <a:xfrm>
                  <a:off x="3992" y="282"/>
                  <a:ext cx="53" cy="29"/>
                </a:xfrm>
                <a:custGeom>
                  <a:avLst/>
                  <a:gdLst>
                    <a:gd name="T0" fmla="*/ 53 w 53"/>
                    <a:gd name="T1" fmla="*/ 29 h 29"/>
                    <a:gd name="T2" fmla="*/ 47 w 53"/>
                    <a:gd name="T3" fmla="*/ 23 h 29"/>
                    <a:gd name="T4" fmla="*/ 0 w 53"/>
                    <a:gd name="T5" fmla="*/ 0 h 29"/>
                    <a:gd name="T6" fmla="*/ 6 w 53"/>
                    <a:gd name="T7" fmla="*/ 17 h 29"/>
                    <a:gd name="T8" fmla="*/ 53 w 53"/>
                    <a:gd name="T9" fmla="*/ 29 h 29"/>
                    <a:gd name="T10" fmla="*/ 0 60000 65536"/>
                    <a:gd name="T11" fmla="*/ 0 60000 65536"/>
                    <a:gd name="T12" fmla="*/ 0 60000 65536"/>
                    <a:gd name="T13" fmla="*/ 0 60000 65536"/>
                    <a:gd name="T14" fmla="*/ 0 60000 65536"/>
                    <a:gd name="T15" fmla="*/ 0 w 53"/>
                    <a:gd name="T16" fmla="*/ 0 h 29"/>
                    <a:gd name="T17" fmla="*/ 53 w 53"/>
                    <a:gd name="T18" fmla="*/ 29 h 29"/>
                  </a:gdLst>
                  <a:ahLst/>
                  <a:cxnLst>
                    <a:cxn ang="T10">
                      <a:pos x="T0" y="T1"/>
                    </a:cxn>
                    <a:cxn ang="T11">
                      <a:pos x="T2" y="T3"/>
                    </a:cxn>
                    <a:cxn ang="T12">
                      <a:pos x="T4" y="T5"/>
                    </a:cxn>
                    <a:cxn ang="T13">
                      <a:pos x="T6" y="T7"/>
                    </a:cxn>
                    <a:cxn ang="T14">
                      <a:pos x="T8" y="T9"/>
                    </a:cxn>
                  </a:cxnLst>
                  <a:rect l="T15" t="T16" r="T17" b="T18"/>
                  <a:pathLst>
                    <a:path w="53" h="29">
                      <a:moveTo>
                        <a:pt x="53" y="29"/>
                      </a:moveTo>
                      <a:lnTo>
                        <a:pt x="47" y="23"/>
                      </a:lnTo>
                      <a:lnTo>
                        <a:pt x="0" y="0"/>
                      </a:lnTo>
                      <a:lnTo>
                        <a:pt x="6" y="17"/>
                      </a:lnTo>
                      <a:lnTo>
                        <a:pt x="53" y="29"/>
                      </a:lnTo>
                      <a:close/>
                    </a:path>
                  </a:pathLst>
                </a:custGeom>
                <a:solidFill>
                  <a:srgbClr val="FFFFFF"/>
                </a:solidFill>
                <a:ln w="9525">
                  <a:noFill/>
                  <a:round/>
                  <a:headEnd/>
                  <a:tailEnd/>
                </a:ln>
              </p:spPr>
              <p:txBody>
                <a:bodyPr/>
                <a:lstStyle/>
                <a:p>
                  <a:pPr eaLnBrk="0" hangingPunct="0"/>
                  <a:endParaRPr lang="en-GB" b="0"/>
                </a:p>
              </p:txBody>
            </p:sp>
            <p:sp>
              <p:nvSpPr>
                <p:cNvPr id="848525" name="Freeform 133"/>
                <p:cNvSpPr>
                  <a:spLocks/>
                </p:cNvSpPr>
                <p:nvPr/>
              </p:nvSpPr>
              <p:spPr bwMode="auto">
                <a:xfrm>
                  <a:off x="3992" y="282"/>
                  <a:ext cx="53" cy="29"/>
                </a:xfrm>
                <a:custGeom>
                  <a:avLst/>
                  <a:gdLst>
                    <a:gd name="T0" fmla="*/ 53 w 53"/>
                    <a:gd name="T1" fmla="*/ 29 h 29"/>
                    <a:gd name="T2" fmla="*/ 47 w 53"/>
                    <a:gd name="T3" fmla="*/ 23 h 29"/>
                    <a:gd name="T4" fmla="*/ 0 w 53"/>
                    <a:gd name="T5" fmla="*/ 0 h 29"/>
                    <a:gd name="T6" fmla="*/ 6 w 53"/>
                    <a:gd name="T7" fmla="*/ 17 h 29"/>
                    <a:gd name="T8" fmla="*/ 0 60000 65536"/>
                    <a:gd name="T9" fmla="*/ 0 60000 65536"/>
                    <a:gd name="T10" fmla="*/ 0 60000 65536"/>
                    <a:gd name="T11" fmla="*/ 0 60000 65536"/>
                    <a:gd name="T12" fmla="*/ 0 w 53"/>
                    <a:gd name="T13" fmla="*/ 0 h 29"/>
                    <a:gd name="T14" fmla="*/ 53 w 53"/>
                    <a:gd name="T15" fmla="*/ 29 h 29"/>
                  </a:gdLst>
                  <a:ahLst/>
                  <a:cxnLst>
                    <a:cxn ang="T8">
                      <a:pos x="T0" y="T1"/>
                    </a:cxn>
                    <a:cxn ang="T9">
                      <a:pos x="T2" y="T3"/>
                    </a:cxn>
                    <a:cxn ang="T10">
                      <a:pos x="T4" y="T5"/>
                    </a:cxn>
                    <a:cxn ang="T11">
                      <a:pos x="T6" y="T7"/>
                    </a:cxn>
                  </a:cxnLst>
                  <a:rect l="T12" t="T13" r="T14" b="T15"/>
                  <a:pathLst>
                    <a:path w="53" h="29">
                      <a:moveTo>
                        <a:pt x="53" y="29"/>
                      </a:moveTo>
                      <a:lnTo>
                        <a:pt x="47" y="23"/>
                      </a:lnTo>
                      <a:lnTo>
                        <a:pt x="0" y="0"/>
                      </a:lnTo>
                      <a:lnTo>
                        <a:pt x="6" y="17"/>
                      </a:lnTo>
                    </a:path>
                  </a:pathLst>
                </a:custGeom>
                <a:noFill/>
                <a:ln w="9525">
                  <a:solidFill>
                    <a:srgbClr val="000000"/>
                  </a:solidFill>
                  <a:round/>
                  <a:headEnd/>
                  <a:tailEnd/>
                </a:ln>
              </p:spPr>
              <p:txBody>
                <a:bodyPr/>
                <a:lstStyle/>
                <a:p>
                  <a:pPr eaLnBrk="0" hangingPunct="0"/>
                  <a:endParaRPr lang="en-GB" b="0"/>
                </a:p>
              </p:txBody>
            </p:sp>
            <p:sp>
              <p:nvSpPr>
                <p:cNvPr id="848526" name="Freeform 134"/>
                <p:cNvSpPr>
                  <a:spLocks/>
                </p:cNvSpPr>
                <p:nvPr/>
              </p:nvSpPr>
              <p:spPr bwMode="auto">
                <a:xfrm>
                  <a:off x="3992" y="287"/>
                  <a:ext cx="47" cy="24"/>
                </a:xfrm>
                <a:custGeom>
                  <a:avLst/>
                  <a:gdLst>
                    <a:gd name="T0" fmla="*/ 47 w 47"/>
                    <a:gd name="T1" fmla="*/ 24 h 24"/>
                    <a:gd name="T2" fmla="*/ 47 w 47"/>
                    <a:gd name="T3" fmla="*/ 18 h 24"/>
                    <a:gd name="T4" fmla="*/ 0 w 47"/>
                    <a:gd name="T5" fmla="*/ 0 h 24"/>
                    <a:gd name="T6" fmla="*/ 0 w 47"/>
                    <a:gd name="T7" fmla="*/ 12 h 24"/>
                    <a:gd name="T8" fmla="*/ 47 w 47"/>
                    <a:gd name="T9" fmla="*/ 24 h 24"/>
                    <a:gd name="T10" fmla="*/ 0 60000 65536"/>
                    <a:gd name="T11" fmla="*/ 0 60000 65536"/>
                    <a:gd name="T12" fmla="*/ 0 60000 65536"/>
                    <a:gd name="T13" fmla="*/ 0 60000 65536"/>
                    <a:gd name="T14" fmla="*/ 0 60000 65536"/>
                    <a:gd name="T15" fmla="*/ 0 w 47"/>
                    <a:gd name="T16" fmla="*/ 0 h 24"/>
                    <a:gd name="T17" fmla="*/ 47 w 47"/>
                    <a:gd name="T18" fmla="*/ 24 h 24"/>
                  </a:gdLst>
                  <a:ahLst/>
                  <a:cxnLst>
                    <a:cxn ang="T10">
                      <a:pos x="T0" y="T1"/>
                    </a:cxn>
                    <a:cxn ang="T11">
                      <a:pos x="T2" y="T3"/>
                    </a:cxn>
                    <a:cxn ang="T12">
                      <a:pos x="T4" y="T5"/>
                    </a:cxn>
                    <a:cxn ang="T13">
                      <a:pos x="T6" y="T7"/>
                    </a:cxn>
                    <a:cxn ang="T14">
                      <a:pos x="T8" y="T9"/>
                    </a:cxn>
                  </a:cxnLst>
                  <a:rect l="T15" t="T16" r="T17" b="T18"/>
                  <a:pathLst>
                    <a:path w="47" h="24">
                      <a:moveTo>
                        <a:pt x="47" y="24"/>
                      </a:moveTo>
                      <a:lnTo>
                        <a:pt x="47" y="18"/>
                      </a:lnTo>
                      <a:lnTo>
                        <a:pt x="0" y="0"/>
                      </a:lnTo>
                      <a:lnTo>
                        <a:pt x="0" y="12"/>
                      </a:lnTo>
                      <a:lnTo>
                        <a:pt x="47" y="24"/>
                      </a:lnTo>
                      <a:close/>
                    </a:path>
                  </a:pathLst>
                </a:custGeom>
                <a:solidFill>
                  <a:srgbClr val="FFFFFF"/>
                </a:solidFill>
                <a:ln w="9525">
                  <a:noFill/>
                  <a:round/>
                  <a:headEnd/>
                  <a:tailEnd/>
                </a:ln>
              </p:spPr>
              <p:txBody>
                <a:bodyPr/>
                <a:lstStyle/>
                <a:p>
                  <a:pPr eaLnBrk="0" hangingPunct="0"/>
                  <a:endParaRPr lang="en-GB" b="0"/>
                </a:p>
              </p:txBody>
            </p:sp>
            <p:sp>
              <p:nvSpPr>
                <p:cNvPr id="848527" name="Freeform 135"/>
                <p:cNvSpPr>
                  <a:spLocks/>
                </p:cNvSpPr>
                <p:nvPr/>
              </p:nvSpPr>
              <p:spPr bwMode="auto">
                <a:xfrm>
                  <a:off x="3992" y="287"/>
                  <a:ext cx="47" cy="24"/>
                </a:xfrm>
                <a:custGeom>
                  <a:avLst/>
                  <a:gdLst>
                    <a:gd name="T0" fmla="*/ 47 w 47"/>
                    <a:gd name="T1" fmla="*/ 24 h 24"/>
                    <a:gd name="T2" fmla="*/ 47 w 47"/>
                    <a:gd name="T3" fmla="*/ 18 h 24"/>
                    <a:gd name="T4" fmla="*/ 0 w 47"/>
                    <a:gd name="T5" fmla="*/ 0 h 24"/>
                    <a:gd name="T6" fmla="*/ 0 w 47"/>
                    <a:gd name="T7" fmla="*/ 12 h 24"/>
                    <a:gd name="T8" fmla="*/ 0 60000 65536"/>
                    <a:gd name="T9" fmla="*/ 0 60000 65536"/>
                    <a:gd name="T10" fmla="*/ 0 60000 65536"/>
                    <a:gd name="T11" fmla="*/ 0 60000 65536"/>
                    <a:gd name="T12" fmla="*/ 0 w 47"/>
                    <a:gd name="T13" fmla="*/ 0 h 24"/>
                    <a:gd name="T14" fmla="*/ 47 w 47"/>
                    <a:gd name="T15" fmla="*/ 24 h 24"/>
                  </a:gdLst>
                  <a:ahLst/>
                  <a:cxnLst>
                    <a:cxn ang="T8">
                      <a:pos x="T0" y="T1"/>
                    </a:cxn>
                    <a:cxn ang="T9">
                      <a:pos x="T2" y="T3"/>
                    </a:cxn>
                    <a:cxn ang="T10">
                      <a:pos x="T4" y="T5"/>
                    </a:cxn>
                    <a:cxn ang="T11">
                      <a:pos x="T6" y="T7"/>
                    </a:cxn>
                  </a:cxnLst>
                  <a:rect l="T12" t="T13" r="T14" b="T15"/>
                  <a:pathLst>
                    <a:path w="47" h="24">
                      <a:moveTo>
                        <a:pt x="47" y="24"/>
                      </a:moveTo>
                      <a:lnTo>
                        <a:pt x="47" y="18"/>
                      </a:lnTo>
                      <a:lnTo>
                        <a:pt x="0" y="0"/>
                      </a:lnTo>
                      <a:lnTo>
                        <a:pt x="0" y="12"/>
                      </a:lnTo>
                    </a:path>
                  </a:pathLst>
                </a:custGeom>
                <a:noFill/>
                <a:ln w="9525">
                  <a:solidFill>
                    <a:srgbClr val="000000"/>
                  </a:solidFill>
                  <a:round/>
                  <a:headEnd/>
                  <a:tailEnd/>
                </a:ln>
              </p:spPr>
              <p:txBody>
                <a:bodyPr/>
                <a:lstStyle/>
                <a:p>
                  <a:pPr eaLnBrk="0" hangingPunct="0"/>
                  <a:endParaRPr lang="en-GB" b="0"/>
                </a:p>
              </p:txBody>
            </p:sp>
            <p:sp>
              <p:nvSpPr>
                <p:cNvPr id="848528" name="Freeform 136"/>
                <p:cNvSpPr>
                  <a:spLocks/>
                </p:cNvSpPr>
                <p:nvPr/>
              </p:nvSpPr>
              <p:spPr bwMode="auto">
                <a:xfrm>
                  <a:off x="3980" y="293"/>
                  <a:ext cx="53" cy="30"/>
                </a:xfrm>
                <a:custGeom>
                  <a:avLst/>
                  <a:gdLst>
                    <a:gd name="T0" fmla="*/ 53 w 53"/>
                    <a:gd name="T1" fmla="*/ 30 h 30"/>
                    <a:gd name="T2" fmla="*/ 48 w 53"/>
                    <a:gd name="T3" fmla="*/ 18 h 30"/>
                    <a:gd name="T4" fmla="*/ 0 w 53"/>
                    <a:gd name="T5" fmla="*/ 0 h 30"/>
                    <a:gd name="T6" fmla="*/ 6 w 53"/>
                    <a:gd name="T7" fmla="*/ 18 h 30"/>
                    <a:gd name="T8" fmla="*/ 53 w 53"/>
                    <a:gd name="T9" fmla="*/ 30 h 30"/>
                    <a:gd name="T10" fmla="*/ 0 60000 65536"/>
                    <a:gd name="T11" fmla="*/ 0 60000 65536"/>
                    <a:gd name="T12" fmla="*/ 0 60000 65536"/>
                    <a:gd name="T13" fmla="*/ 0 60000 65536"/>
                    <a:gd name="T14" fmla="*/ 0 60000 65536"/>
                    <a:gd name="T15" fmla="*/ 0 w 53"/>
                    <a:gd name="T16" fmla="*/ 0 h 30"/>
                    <a:gd name="T17" fmla="*/ 53 w 53"/>
                    <a:gd name="T18" fmla="*/ 30 h 30"/>
                  </a:gdLst>
                  <a:ahLst/>
                  <a:cxnLst>
                    <a:cxn ang="T10">
                      <a:pos x="T0" y="T1"/>
                    </a:cxn>
                    <a:cxn ang="T11">
                      <a:pos x="T2" y="T3"/>
                    </a:cxn>
                    <a:cxn ang="T12">
                      <a:pos x="T4" y="T5"/>
                    </a:cxn>
                    <a:cxn ang="T13">
                      <a:pos x="T6" y="T7"/>
                    </a:cxn>
                    <a:cxn ang="T14">
                      <a:pos x="T8" y="T9"/>
                    </a:cxn>
                  </a:cxnLst>
                  <a:rect l="T15" t="T16" r="T17" b="T18"/>
                  <a:pathLst>
                    <a:path w="53" h="30">
                      <a:moveTo>
                        <a:pt x="53" y="30"/>
                      </a:moveTo>
                      <a:lnTo>
                        <a:pt x="48" y="18"/>
                      </a:lnTo>
                      <a:lnTo>
                        <a:pt x="0" y="0"/>
                      </a:lnTo>
                      <a:lnTo>
                        <a:pt x="6" y="18"/>
                      </a:lnTo>
                      <a:lnTo>
                        <a:pt x="53" y="30"/>
                      </a:lnTo>
                      <a:close/>
                    </a:path>
                  </a:pathLst>
                </a:custGeom>
                <a:solidFill>
                  <a:srgbClr val="FFFFFF"/>
                </a:solidFill>
                <a:ln w="9525">
                  <a:noFill/>
                  <a:round/>
                  <a:headEnd/>
                  <a:tailEnd/>
                </a:ln>
              </p:spPr>
              <p:txBody>
                <a:bodyPr/>
                <a:lstStyle/>
                <a:p>
                  <a:pPr eaLnBrk="0" hangingPunct="0"/>
                  <a:endParaRPr lang="en-GB" b="0"/>
                </a:p>
              </p:txBody>
            </p:sp>
            <p:sp>
              <p:nvSpPr>
                <p:cNvPr id="848529" name="Freeform 137"/>
                <p:cNvSpPr>
                  <a:spLocks/>
                </p:cNvSpPr>
                <p:nvPr/>
              </p:nvSpPr>
              <p:spPr bwMode="auto">
                <a:xfrm>
                  <a:off x="3980" y="293"/>
                  <a:ext cx="53" cy="30"/>
                </a:xfrm>
                <a:custGeom>
                  <a:avLst/>
                  <a:gdLst>
                    <a:gd name="T0" fmla="*/ 53 w 53"/>
                    <a:gd name="T1" fmla="*/ 30 h 30"/>
                    <a:gd name="T2" fmla="*/ 48 w 53"/>
                    <a:gd name="T3" fmla="*/ 18 h 30"/>
                    <a:gd name="T4" fmla="*/ 0 w 53"/>
                    <a:gd name="T5" fmla="*/ 0 h 30"/>
                    <a:gd name="T6" fmla="*/ 6 w 53"/>
                    <a:gd name="T7" fmla="*/ 18 h 30"/>
                    <a:gd name="T8" fmla="*/ 0 60000 65536"/>
                    <a:gd name="T9" fmla="*/ 0 60000 65536"/>
                    <a:gd name="T10" fmla="*/ 0 60000 65536"/>
                    <a:gd name="T11" fmla="*/ 0 60000 65536"/>
                    <a:gd name="T12" fmla="*/ 0 w 53"/>
                    <a:gd name="T13" fmla="*/ 0 h 30"/>
                    <a:gd name="T14" fmla="*/ 53 w 53"/>
                    <a:gd name="T15" fmla="*/ 30 h 30"/>
                  </a:gdLst>
                  <a:ahLst/>
                  <a:cxnLst>
                    <a:cxn ang="T8">
                      <a:pos x="T0" y="T1"/>
                    </a:cxn>
                    <a:cxn ang="T9">
                      <a:pos x="T2" y="T3"/>
                    </a:cxn>
                    <a:cxn ang="T10">
                      <a:pos x="T4" y="T5"/>
                    </a:cxn>
                    <a:cxn ang="T11">
                      <a:pos x="T6" y="T7"/>
                    </a:cxn>
                  </a:cxnLst>
                  <a:rect l="T12" t="T13" r="T14" b="T15"/>
                  <a:pathLst>
                    <a:path w="53" h="30">
                      <a:moveTo>
                        <a:pt x="53" y="30"/>
                      </a:moveTo>
                      <a:lnTo>
                        <a:pt x="48" y="18"/>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48530" name="Freeform 138"/>
                <p:cNvSpPr>
                  <a:spLocks/>
                </p:cNvSpPr>
                <p:nvPr/>
              </p:nvSpPr>
              <p:spPr bwMode="auto">
                <a:xfrm>
                  <a:off x="3980" y="293"/>
                  <a:ext cx="48" cy="30"/>
                </a:xfrm>
                <a:custGeom>
                  <a:avLst/>
                  <a:gdLst>
                    <a:gd name="T0" fmla="*/ 48 w 48"/>
                    <a:gd name="T1" fmla="*/ 30 h 30"/>
                    <a:gd name="T2" fmla="*/ 48 w 48"/>
                    <a:gd name="T3" fmla="*/ 24 h 30"/>
                    <a:gd name="T4" fmla="*/ 0 w 48"/>
                    <a:gd name="T5" fmla="*/ 0 h 30"/>
                    <a:gd name="T6" fmla="*/ 0 w 48"/>
                    <a:gd name="T7" fmla="*/ 18 h 30"/>
                    <a:gd name="T8" fmla="*/ 48 w 48"/>
                    <a:gd name="T9" fmla="*/ 30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48" y="30"/>
                      </a:moveTo>
                      <a:lnTo>
                        <a:pt x="48" y="24"/>
                      </a:lnTo>
                      <a:lnTo>
                        <a:pt x="0" y="0"/>
                      </a:lnTo>
                      <a:lnTo>
                        <a:pt x="0" y="18"/>
                      </a:lnTo>
                      <a:lnTo>
                        <a:pt x="48" y="30"/>
                      </a:lnTo>
                      <a:close/>
                    </a:path>
                  </a:pathLst>
                </a:custGeom>
                <a:solidFill>
                  <a:srgbClr val="FFFFFF"/>
                </a:solidFill>
                <a:ln w="9525">
                  <a:noFill/>
                  <a:round/>
                  <a:headEnd/>
                  <a:tailEnd/>
                </a:ln>
              </p:spPr>
              <p:txBody>
                <a:bodyPr/>
                <a:lstStyle/>
                <a:p>
                  <a:pPr eaLnBrk="0" hangingPunct="0"/>
                  <a:endParaRPr lang="en-GB" b="0"/>
                </a:p>
              </p:txBody>
            </p:sp>
            <p:sp>
              <p:nvSpPr>
                <p:cNvPr id="848531" name="Freeform 139"/>
                <p:cNvSpPr>
                  <a:spLocks/>
                </p:cNvSpPr>
                <p:nvPr/>
              </p:nvSpPr>
              <p:spPr bwMode="auto">
                <a:xfrm>
                  <a:off x="3980" y="293"/>
                  <a:ext cx="48" cy="30"/>
                </a:xfrm>
                <a:custGeom>
                  <a:avLst/>
                  <a:gdLst>
                    <a:gd name="T0" fmla="*/ 48 w 48"/>
                    <a:gd name="T1" fmla="*/ 30 h 30"/>
                    <a:gd name="T2" fmla="*/ 48 w 48"/>
                    <a:gd name="T3" fmla="*/ 24 h 30"/>
                    <a:gd name="T4" fmla="*/ 0 w 48"/>
                    <a:gd name="T5" fmla="*/ 0 h 30"/>
                    <a:gd name="T6" fmla="*/ 0 w 48"/>
                    <a:gd name="T7" fmla="*/ 18 h 30"/>
                    <a:gd name="T8" fmla="*/ 0 60000 65536"/>
                    <a:gd name="T9" fmla="*/ 0 60000 65536"/>
                    <a:gd name="T10" fmla="*/ 0 60000 65536"/>
                    <a:gd name="T11" fmla="*/ 0 60000 65536"/>
                    <a:gd name="T12" fmla="*/ 0 w 48"/>
                    <a:gd name="T13" fmla="*/ 0 h 30"/>
                    <a:gd name="T14" fmla="*/ 48 w 48"/>
                    <a:gd name="T15" fmla="*/ 30 h 30"/>
                  </a:gdLst>
                  <a:ahLst/>
                  <a:cxnLst>
                    <a:cxn ang="T8">
                      <a:pos x="T0" y="T1"/>
                    </a:cxn>
                    <a:cxn ang="T9">
                      <a:pos x="T2" y="T3"/>
                    </a:cxn>
                    <a:cxn ang="T10">
                      <a:pos x="T4" y="T5"/>
                    </a:cxn>
                    <a:cxn ang="T11">
                      <a:pos x="T6" y="T7"/>
                    </a:cxn>
                  </a:cxnLst>
                  <a:rect l="T12" t="T13" r="T14" b="T15"/>
                  <a:pathLst>
                    <a:path w="48" h="30">
                      <a:moveTo>
                        <a:pt x="48" y="30"/>
                      </a:moveTo>
                      <a:lnTo>
                        <a:pt x="48" y="24"/>
                      </a:lnTo>
                      <a:lnTo>
                        <a:pt x="0" y="0"/>
                      </a:lnTo>
                      <a:lnTo>
                        <a:pt x="0" y="18"/>
                      </a:lnTo>
                    </a:path>
                  </a:pathLst>
                </a:custGeom>
                <a:noFill/>
                <a:ln w="9525">
                  <a:solidFill>
                    <a:srgbClr val="000000"/>
                  </a:solidFill>
                  <a:round/>
                  <a:headEnd/>
                  <a:tailEnd/>
                </a:ln>
              </p:spPr>
              <p:txBody>
                <a:bodyPr/>
                <a:lstStyle/>
                <a:p>
                  <a:pPr eaLnBrk="0" hangingPunct="0"/>
                  <a:endParaRPr lang="en-GB" b="0"/>
                </a:p>
              </p:txBody>
            </p:sp>
            <p:sp>
              <p:nvSpPr>
                <p:cNvPr id="848532" name="Freeform 140"/>
                <p:cNvSpPr>
                  <a:spLocks/>
                </p:cNvSpPr>
                <p:nvPr/>
              </p:nvSpPr>
              <p:spPr bwMode="auto">
                <a:xfrm>
                  <a:off x="3956" y="311"/>
                  <a:ext cx="54" cy="30"/>
                </a:xfrm>
                <a:custGeom>
                  <a:avLst/>
                  <a:gdLst>
                    <a:gd name="T0" fmla="*/ 54 w 54"/>
                    <a:gd name="T1" fmla="*/ 30 h 30"/>
                    <a:gd name="T2" fmla="*/ 48 w 54"/>
                    <a:gd name="T3" fmla="*/ 18 h 30"/>
                    <a:gd name="T4" fmla="*/ 0 w 54"/>
                    <a:gd name="T5" fmla="*/ 0 h 30"/>
                    <a:gd name="T6" fmla="*/ 6 w 54"/>
                    <a:gd name="T7" fmla="*/ 18 h 30"/>
                    <a:gd name="T8" fmla="*/ 54 w 54"/>
                    <a:gd name="T9" fmla="*/ 30 h 30"/>
                    <a:gd name="T10" fmla="*/ 0 60000 65536"/>
                    <a:gd name="T11" fmla="*/ 0 60000 65536"/>
                    <a:gd name="T12" fmla="*/ 0 60000 65536"/>
                    <a:gd name="T13" fmla="*/ 0 60000 65536"/>
                    <a:gd name="T14" fmla="*/ 0 60000 65536"/>
                    <a:gd name="T15" fmla="*/ 0 w 54"/>
                    <a:gd name="T16" fmla="*/ 0 h 30"/>
                    <a:gd name="T17" fmla="*/ 54 w 54"/>
                    <a:gd name="T18" fmla="*/ 30 h 30"/>
                  </a:gdLst>
                  <a:ahLst/>
                  <a:cxnLst>
                    <a:cxn ang="T10">
                      <a:pos x="T0" y="T1"/>
                    </a:cxn>
                    <a:cxn ang="T11">
                      <a:pos x="T2" y="T3"/>
                    </a:cxn>
                    <a:cxn ang="T12">
                      <a:pos x="T4" y="T5"/>
                    </a:cxn>
                    <a:cxn ang="T13">
                      <a:pos x="T6" y="T7"/>
                    </a:cxn>
                    <a:cxn ang="T14">
                      <a:pos x="T8" y="T9"/>
                    </a:cxn>
                  </a:cxnLst>
                  <a:rect l="T15" t="T16" r="T17" b="T18"/>
                  <a:pathLst>
                    <a:path w="54" h="30">
                      <a:moveTo>
                        <a:pt x="54" y="30"/>
                      </a:moveTo>
                      <a:lnTo>
                        <a:pt x="48" y="18"/>
                      </a:lnTo>
                      <a:lnTo>
                        <a:pt x="0" y="0"/>
                      </a:lnTo>
                      <a:lnTo>
                        <a:pt x="6" y="18"/>
                      </a:lnTo>
                      <a:lnTo>
                        <a:pt x="54" y="30"/>
                      </a:lnTo>
                      <a:close/>
                    </a:path>
                  </a:pathLst>
                </a:custGeom>
                <a:solidFill>
                  <a:srgbClr val="FFFFFF"/>
                </a:solidFill>
                <a:ln w="9525">
                  <a:noFill/>
                  <a:round/>
                  <a:headEnd/>
                  <a:tailEnd/>
                </a:ln>
              </p:spPr>
              <p:txBody>
                <a:bodyPr/>
                <a:lstStyle/>
                <a:p>
                  <a:pPr eaLnBrk="0" hangingPunct="0"/>
                  <a:endParaRPr lang="en-GB" b="0"/>
                </a:p>
              </p:txBody>
            </p:sp>
            <p:sp>
              <p:nvSpPr>
                <p:cNvPr id="848533" name="Freeform 141"/>
                <p:cNvSpPr>
                  <a:spLocks/>
                </p:cNvSpPr>
                <p:nvPr/>
              </p:nvSpPr>
              <p:spPr bwMode="auto">
                <a:xfrm>
                  <a:off x="3956" y="311"/>
                  <a:ext cx="54" cy="30"/>
                </a:xfrm>
                <a:custGeom>
                  <a:avLst/>
                  <a:gdLst>
                    <a:gd name="T0" fmla="*/ 54 w 54"/>
                    <a:gd name="T1" fmla="*/ 30 h 30"/>
                    <a:gd name="T2" fmla="*/ 48 w 54"/>
                    <a:gd name="T3" fmla="*/ 18 h 30"/>
                    <a:gd name="T4" fmla="*/ 0 w 54"/>
                    <a:gd name="T5" fmla="*/ 0 h 30"/>
                    <a:gd name="T6" fmla="*/ 6 w 54"/>
                    <a:gd name="T7" fmla="*/ 18 h 30"/>
                    <a:gd name="T8" fmla="*/ 0 60000 65536"/>
                    <a:gd name="T9" fmla="*/ 0 60000 65536"/>
                    <a:gd name="T10" fmla="*/ 0 60000 65536"/>
                    <a:gd name="T11" fmla="*/ 0 60000 65536"/>
                    <a:gd name="T12" fmla="*/ 0 w 54"/>
                    <a:gd name="T13" fmla="*/ 0 h 30"/>
                    <a:gd name="T14" fmla="*/ 54 w 54"/>
                    <a:gd name="T15" fmla="*/ 30 h 30"/>
                  </a:gdLst>
                  <a:ahLst/>
                  <a:cxnLst>
                    <a:cxn ang="T8">
                      <a:pos x="T0" y="T1"/>
                    </a:cxn>
                    <a:cxn ang="T9">
                      <a:pos x="T2" y="T3"/>
                    </a:cxn>
                    <a:cxn ang="T10">
                      <a:pos x="T4" y="T5"/>
                    </a:cxn>
                    <a:cxn ang="T11">
                      <a:pos x="T6" y="T7"/>
                    </a:cxn>
                  </a:cxnLst>
                  <a:rect l="T12" t="T13" r="T14" b="T15"/>
                  <a:pathLst>
                    <a:path w="54" h="30">
                      <a:moveTo>
                        <a:pt x="54" y="30"/>
                      </a:moveTo>
                      <a:lnTo>
                        <a:pt x="48" y="18"/>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48534" name="Freeform 142"/>
                <p:cNvSpPr>
                  <a:spLocks/>
                </p:cNvSpPr>
                <p:nvPr/>
              </p:nvSpPr>
              <p:spPr bwMode="auto">
                <a:xfrm>
                  <a:off x="3956" y="311"/>
                  <a:ext cx="48" cy="30"/>
                </a:xfrm>
                <a:custGeom>
                  <a:avLst/>
                  <a:gdLst>
                    <a:gd name="T0" fmla="*/ 48 w 48"/>
                    <a:gd name="T1" fmla="*/ 30 h 30"/>
                    <a:gd name="T2" fmla="*/ 48 w 48"/>
                    <a:gd name="T3" fmla="*/ 18 h 30"/>
                    <a:gd name="T4" fmla="*/ 0 w 48"/>
                    <a:gd name="T5" fmla="*/ 0 h 30"/>
                    <a:gd name="T6" fmla="*/ 6 w 48"/>
                    <a:gd name="T7" fmla="*/ 18 h 30"/>
                    <a:gd name="T8" fmla="*/ 48 w 48"/>
                    <a:gd name="T9" fmla="*/ 30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48" y="30"/>
                      </a:moveTo>
                      <a:lnTo>
                        <a:pt x="48" y="18"/>
                      </a:lnTo>
                      <a:lnTo>
                        <a:pt x="0" y="0"/>
                      </a:lnTo>
                      <a:lnTo>
                        <a:pt x="6" y="18"/>
                      </a:lnTo>
                      <a:lnTo>
                        <a:pt x="48" y="30"/>
                      </a:lnTo>
                      <a:close/>
                    </a:path>
                  </a:pathLst>
                </a:custGeom>
                <a:solidFill>
                  <a:srgbClr val="FFFFFF"/>
                </a:solidFill>
                <a:ln w="9525">
                  <a:noFill/>
                  <a:round/>
                  <a:headEnd/>
                  <a:tailEnd/>
                </a:ln>
              </p:spPr>
              <p:txBody>
                <a:bodyPr/>
                <a:lstStyle/>
                <a:p>
                  <a:pPr eaLnBrk="0" hangingPunct="0"/>
                  <a:endParaRPr lang="en-GB" b="0"/>
                </a:p>
              </p:txBody>
            </p:sp>
            <p:sp>
              <p:nvSpPr>
                <p:cNvPr id="848535" name="Freeform 143"/>
                <p:cNvSpPr>
                  <a:spLocks/>
                </p:cNvSpPr>
                <p:nvPr/>
              </p:nvSpPr>
              <p:spPr bwMode="auto">
                <a:xfrm>
                  <a:off x="3956" y="311"/>
                  <a:ext cx="48" cy="30"/>
                </a:xfrm>
                <a:custGeom>
                  <a:avLst/>
                  <a:gdLst>
                    <a:gd name="T0" fmla="*/ 48 w 48"/>
                    <a:gd name="T1" fmla="*/ 30 h 30"/>
                    <a:gd name="T2" fmla="*/ 48 w 48"/>
                    <a:gd name="T3" fmla="*/ 18 h 30"/>
                    <a:gd name="T4" fmla="*/ 0 w 48"/>
                    <a:gd name="T5" fmla="*/ 0 h 30"/>
                    <a:gd name="T6" fmla="*/ 6 w 48"/>
                    <a:gd name="T7" fmla="*/ 18 h 30"/>
                    <a:gd name="T8" fmla="*/ 0 60000 65536"/>
                    <a:gd name="T9" fmla="*/ 0 60000 65536"/>
                    <a:gd name="T10" fmla="*/ 0 60000 65536"/>
                    <a:gd name="T11" fmla="*/ 0 60000 65536"/>
                    <a:gd name="T12" fmla="*/ 0 w 48"/>
                    <a:gd name="T13" fmla="*/ 0 h 30"/>
                    <a:gd name="T14" fmla="*/ 48 w 48"/>
                    <a:gd name="T15" fmla="*/ 30 h 30"/>
                  </a:gdLst>
                  <a:ahLst/>
                  <a:cxnLst>
                    <a:cxn ang="T8">
                      <a:pos x="T0" y="T1"/>
                    </a:cxn>
                    <a:cxn ang="T9">
                      <a:pos x="T2" y="T3"/>
                    </a:cxn>
                    <a:cxn ang="T10">
                      <a:pos x="T4" y="T5"/>
                    </a:cxn>
                    <a:cxn ang="T11">
                      <a:pos x="T6" y="T7"/>
                    </a:cxn>
                  </a:cxnLst>
                  <a:rect l="T12" t="T13" r="T14" b="T15"/>
                  <a:pathLst>
                    <a:path w="48" h="30">
                      <a:moveTo>
                        <a:pt x="48" y="30"/>
                      </a:moveTo>
                      <a:lnTo>
                        <a:pt x="48" y="18"/>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48536" name="Freeform 144"/>
                <p:cNvSpPr>
                  <a:spLocks/>
                </p:cNvSpPr>
                <p:nvPr/>
              </p:nvSpPr>
              <p:spPr bwMode="auto">
                <a:xfrm>
                  <a:off x="3944" y="323"/>
                  <a:ext cx="48" cy="30"/>
                </a:xfrm>
                <a:custGeom>
                  <a:avLst/>
                  <a:gdLst>
                    <a:gd name="T0" fmla="*/ 48 w 48"/>
                    <a:gd name="T1" fmla="*/ 30 h 30"/>
                    <a:gd name="T2" fmla="*/ 48 w 48"/>
                    <a:gd name="T3" fmla="*/ 18 h 30"/>
                    <a:gd name="T4" fmla="*/ 0 w 48"/>
                    <a:gd name="T5" fmla="*/ 0 h 30"/>
                    <a:gd name="T6" fmla="*/ 6 w 48"/>
                    <a:gd name="T7" fmla="*/ 18 h 30"/>
                    <a:gd name="T8" fmla="*/ 48 w 48"/>
                    <a:gd name="T9" fmla="*/ 30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48" y="30"/>
                      </a:moveTo>
                      <a:lnTo>
                        <a:pt x="48" y="18"/>
                      </a:lnTo>
                      <a:lnTo>
                        <a:pt x="0" y="0"/>
                      </a:lnTo>
                      <a:lnTo>
                        <a:pt x="6" y="18"/>
                      </a:lnTo>
                      <a:lnTo>
                        <a:pt x="48" y="30"/>
                      </a:lnTo>
                      <a:close/>
                    </a:path>
                  </a:pathLst>
                </a:custGeom>
                <a:solidFill>
                  <a:srgbClr val="FFFFFF"/>
                </a:solidFill>
                <a:ln w="9525">
                  <a:noFill/>
                  <a:round/>
                  <a:headEnd/>
                  <a:tailEnd/>
                </a:ln>
              </p:spPr>
              <p:txBody>
                <a:bodyPr/>
                <a:lstStyle/>
                <a:p>
                  <a:pPr eaLnBrk="0" hangingPunct="0"/>
                  <a:endParaRPr lang="en-GB" b="0"/>
                </a:p>
              </p:txBody>
            </p:sp>
            <p:sp>
              <p:nvSpPr>
                <p:cNvPr id="848537" name="Freeform 145"/>
                <p:cNvSpPr>
                  <a:spLocks/>
                </p:cNvSpPr>
                <p:nvPr/>
              </p:nvSpPr>
              <p:spPr bwMode="auto">
                <a:xfrm>
                  <a:off x="3944" y="323"/>
                  <a:ext cx="48" cy="30"/>
                </a:xfrm>
                <a:custGeom>
                  <a:avLst/>
                  <a:gdLst>
                    <a:gd name="T0" fmla="*/ 48 w 48"/>
                    <a:gd name="T1" fmla="*/ 30 h 30"/>
                    <a:gd name="T2" fmla="*/ 48 w 48"/>
                    <a:gd name="T3" fmla="*/ 18 h 30"/>
                    <a:gd name="T4" fmla="*/ 0 w 48"/>
                    <a:gd name="T5" fmla="*/ 0 h 30"/>
                    <a:gd name="T6" fmla="*/ 6 w 48"/>
                    <a:gd name="T7" fmla="*/ 18 h 30"/>
                    <a:gd name="T8" fmla="*/ 0 60000 65536"/>
                    <a:gd name="T9" fmla="*/ 0 60000 65536"/>
                    <a:gd name="T10" fmla="*/ 0 60000 65536"/>
                    <a:gd name="T11" fmla="*/ 0 60000 65536"/>
                    <a:gd name="T12" fmla="*/ 0 w 48"/>
                    <a:gd name="T13" fmla="*/ 0 h 30"/>
                    <a:gd name="T14" fmla="*/ 48 w 48"/>
                    <a:gd name="T15" fmla="*/ 30 h 30"/>
                  </a:gdLst>
                  <a:ahLst/>
                  <a:cxnLst>
                    <a:cxn ang="T8">
                      <a:pos x="T0" y="T1"/>
                    </a:cxn>
                    <a:cxn ang="T9">
                      <a:pos x="T2" y="T3"/>
                    </a:cxn>
                    <a:cxn ang="T10">
                      <a:pos x="T4" y="T5"/>
                    </a:cxn>
                    <a:cxn ang="T11">
                      <a:pos x="T6" y="T7"/>
                    </a:cxn>
                  </a:cxnLst>
                  <a:rect l="T12" t="T13" r="T14" b="T15"/>
                  <a:pathLst>
                    <a:path w="48" h="30">
                      <a:moveTo>
                        <a:pt x="48" y="30"/>
                      </a:moveTo>
                      <a:lnTo>
                        <a:pt x="48" y="18"/>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48538" name="Freeform 146"/>
                <p:cNvSpPr>
                  <a:spLocks/>
                </p:cNvSpPr>
                <p:nvPr/>
              </p:nvSpPr>
              <p:spPr bwMode="auto">
                <a:xfrm>
                  <a:off x="3938" y="323"/>
                  <a:ext cx="54" cy="30"/>
                </a:xfrm>
                <a:custGeom>
                  <a:avLst/>
                  <a:gdLst>
                    <a:gd name="T0" fmla="*/ 54 w 54"/>
                    <a:gd name="T1" fmla="*/ 30 h 30"/>
                    <a:gd name="T2" fmla="*/ 48 w 54"/>
                    <a:gd name="T3" fmla="*/ 18 h 30"/>
                    <a:gd name="T4" fmla="*/ 0 w 54"/>
                    <a:gd name="T5" fmla="*/ 0 h 30"/>
                    <a:gd name="T6" fmla="*/ 6 w 54"/>
                    <a:gd name="T7" fmla="*/ 18 h 30"/>
                    <a:gd name="T8" fmla="*/ 54 w 54"/>
                    <a:gd name="T9" fmla="*/ 30 h 30"/>
                    <a:gd name="T10" fmla="*/ 0 60000 65536"/>
                    <a:gd name="T11" fmla="*/ 0 60000 65536"/>
                    <a:gd name="T12" fmla="*/ 0 60000 65536"/>
                    <a:gd name="T13" fmla="*/ 0 60000 65536"/>
                    <a:gd name="T14" fmla="*/ 0 60000 65536"/>
                    <a:gd name="T15" fmla="*/ 0 w 54"/>
                    <a:gd name="T16" fmla="*/ 0 h 30"/>
                    <a:gd name="T17" fmla="*/ 54 w 54"/>
                    <a:gd name="T18" fmla="*/ 30 h 30"/>
                  </a:gdLst>
                  <a:ahLst/>
                  <a:cxnLst>
                    <a:cxn ang="T10">
                      <a:pos x="T0" y="T1"/>
                    </a:cxn>
                    <a:cxn ang="T11">
                      <a:pos x="T2" y="T3"/>
                    </a:cxn>
                    <a:cxn ang="T12">
                      <a:pos x="T4" y="T5"/>
                    </a:cxn>
                    <a:cxn ang="T13">
                      <a:pos x="T6" y="T7"/>
                    </a:cxn>
                    <a:cxn ang="T14">
                      <a:pos x="T8" y="T9"/>
                    </a:cxn>
                  </a:cxnLst>
                  <a:rect l="T15" t="T16" r="T17" b="T18"/>
                  <a:pathLst>
                    <a:path w="54" h="30">
                      <a:moveTo>
                        <a:pt x="54" y="30"/>
                      </a:moveTo>
                      <a:lnTo>
                        <a:pt x="48" y="18"/>
                      </a:lnTo>
                      <a:lnTo>
                        <a:pt x="0" y="0"/>
                      </a:lnTo>
                      <a:lnTo>
                        <a:pt x="6" y="18"/>
                      </a:lnTo>
                      <a:lnTo>
                        <a:pt x="54" y="30"/>
                      </a:lnTo>
                      <a:close/>
                    </a:path>
                  </a:pathLst>
                </a:custGeom>
                <a:solidFill>
                  <a:srgbClr val="FFFFFF"/>
                </a:solidFill>
                <a:ln w="9525">
                  <a:noFill/>
                  <a:round/>
                  <a:headEnd/>
                  <a:tailEnd/>
                </a:ln>
              </p:spPr>
              <p:txBody>
                <a:bodyPr/>
                <a:lstStyle/>
                <a:p>
                  <a:pPr eaLnBrk="0" hangingPunct="0"/>
                  <a:endParaRPr lang="en-GB" b="0"/>
                </a:p>
              </p:txBody>
            </p:sp>
            <p:sp>
              <p:nvSpPr>
                <p:cNvPr id="848539" name="Freeform 147"/>
                <p:cNvSpPr>
                  <a:spLocks/>
                </p:cNvSpPr>
                <p:nvPr/>
              </p:nvSpPr>
              <p:spPr bwMode="auto">
                <a:xfrm>
                  <a:off x="3938" y="323"/>
                  <a:ext cx="54" cy="30"/>
                </a:xfrm>
                <a:custGeom>
                  <a:avLst/>
                  <a:gdLst>
                    <a:gd name="T0" fmla="*/ 54 w 54"/>
                    <a:gd name="T1" fmla="*/ 30 h 30"/>
                    <a:gd name="T2" fmla="*/ 48 w 54"/>
                    <a:gd name="T3" fmla="*/ 18 h 30"/>
                    <a:gd name="T4" fmla="*/ 0 w 54"/>
                    <a:gd name="T5" fmla="*/ 0 h 30"/>
                    <a:gd name="T6" fmla="*/ 6 w 54"/>
                    <a:gd name="T7" fmla="*/ 18 h 30"/>
                    <a:gd name="T8" fmla="*/ 0 60000 65536"/>
                    <a:gd name="T9" fmla="*/ 0 60000 65536"/>
                    <a:gd name="T10" fmla="*/ 0 60000 65536"/>
                    <a:gd name="T11" fmla="*/ 0 60000 65536"/>
                    <a:gd name="T12" fmla="*/ 0 w 54"/>
                    <a:gd name="T13" fmla="*/ 0 h 30"/>
                    <a:gd name="T14" fmla="*/ 54 w 54"/>
                    <a:gd name="T15" fmla="*/ 30 h 30"/>
                  </a:gdLst>
                  <a:ahLst/>
                  <a:cxnLst>
                    <a:cxn ang="T8">
                      <a:pos x="T0" y="T1"/>
                    </a:cxn>
                    <a:cxn ang="T9">
                      <a:pos x="T2" y="T3"/>
                    </a:cxn>
                    <a:cxn ang="T10">
                      <a:pos x="T4" y="T5"/>
                    </a:cxn>
                    <a:cxn ang="T11">
                      <a:pos x="T6" y="T7"/>
                    </a:cxn>
                  </a:cxnLst>
                  <a:rect l="T12" t="T13" r="T14" b="T15"/>
                  <a:pathLst>
                    <a:path w="54" h="30">
                      <a:moveTo>
                        <a:pt x="54" y="30"/>
                      </a:moveTo>
                      <a:lnTo>
                        <a:pt x="48" y="18"/>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48540" name="Freeform 148"/>
                <p:cNvSpPr>
                  <a:spLocks/>
                </p:cNvSpPr>
                <p:nvPr/>
              </p:nvSpPr>
              <p:spPr bwMode="auto">
                <a:xfrm>
                  <a:off x="4004" y="299"/>
                  <a:ext cx="130" cy="149"/>
                </a:xfrm>
                <a:custGeom>
                  <a:avLst/>
                  <a:gdLst>
                    <a:gd name="T0" fmla="*/ 24 w 130"/>
                    <a:gd name="T1" fmla="*/ 149 h 149"/>
                    <a:gd name="T2" fmla="*/ 0 w 130"/>
                    <a:gd name="T3" fmla="*/ 83 h 149"/>
                    <a:gd name="T4" fmla="*/ 107 w 130"/>
                    <a:gd name="T5" fmla="*/ 0 h 149"/>
                    <a:gd name="T6" fmla="*/ 130 w 130"/>
                    <a:gd name="T7" fmla="*/ 66 h 149"/>
                    <a:gd name="T8" fmla="*/ 24 w 130"/>
                    <a:gd name="T9" fmla="*/ 149 h 149"/>
                    <a:gd name="T10" fmla="*/ 0 60000 65536"/>
                    <a:gd name="T11" fmla="*/ 0 60000 65536"/>
                    <a:gd name="T12" fmla="*/ 0 60000 65536"/>
                    <a:gd name="T13" fmla="*/ 0 60000 65536"/>
                    <a:gd name="T14" fmla="*/ 0 60000 65536"/>
                    <a:gd name="T15" fmla="*/ 0 w 130"/>
                    <a:gd name="T16" fmla="*/ 0 h 149"/>
                    <a:gd name="T17" fmla="*/ 130 w 130"/>
                    <a:gd name="T18" fmla="*/ 149 h 149"/>
                  </a:gdLst>
                  <a:ahLst/>
                  <a:cxnLst>
                    <a:cxn ang="T10">
                      <a:pos x="T0" y="T1"/>
                    </a:cxn>
                    <a:cxn ang="T11">
                      <a:pos x="T2" y="T3"/>
                    </a:cxn>
                    <a:cxn ang="T12">
                      <a:pos x="T4" y="T5"/>
                    </a:cxn>
                    <a:cxn ang="T13">
                      <a:pos x="T6" y="T7"/>
                    </a:cxn>
                    <a:cxn ang="T14">
                      <a:pos x="T8" y="T9"/>
                    </a:cxn>
                  </a:cxnLst>
                  <a:rect l="T15" t="T16" r="T17" b="T18"/>
                  <a:pathLst>
                    <a:path w="130" h="149">
                      <a:moveTo>
                        <a:pt x="24" y="149"/>
                      </a:moveTo>
                      <a:lnTo>
                        <a:pt x="0" y="83"/>
                      </a:lnTo>
                      <a:lnTo>
                        <a:pt x="107" y="0"/>
                      </a:lnTo>
                      <a:lnTo>
                        <a:pt x="130" y="66"/>
                      </a:lnTo>
                      <a:lnTo>
                        <a:pt x="24" y="149"/>
                      </a:lnTo>
                      <a:close/>
                    </a:path>
                  </a:pathLst>
                </a:custGeom>
                <a:solidFill>
                  <a:srgbClr val="FF3300"/>
                </a:solidFill>
                <a:ln w="9525">
                  <a:solidFill>
                    <a:srgbClr val="000000"/>
                  </a:solidFill>
                  <a:round/>
                  <a:headEnd/>
                  <a:tailEnd/>
                </a:ln>
              </p:spPr>
              <p:txBody>
                <a:bodyPr/>
                <a:lstStyle/>
                <a:p>
                  <a:pPr eaLnBrk="0" hangingPunct="0"/>
                  <a:endParaRPr lang="en-GB" b="0"/>
                </a:p>
              </p:txBody>
            </p:sp>
            <p:sp>
              <p:nvSpPr>
                <p:cNvPr id="848541" name="Freeform 149"/>
                <p:cNvSpPr>
                  <a:spLocks/>
                </p:cNvSpPr>
                <p:nvPr/>
              </p:nvSpPr>
              <p:spPr bwMode="auto">
                <a:xfrm>
                  <a:off x="4105" y="293"/>
                  <a:ext cx="12" cy="6"/>
                </a:xfrm>
                <a:custGeom>
                  <a:avLst/>
                  <a:gdLst>
                    <a:gd name="T0" fmla="*/ 6 w 12"/>
                    <a:gd name="T1" fmla="*/ 0 h 6"/>
                    <a:gd name="T2" fmla="*/ 12 w 12"/>
                    <a:gd name="T3" fmla="*/ 6 h 6"/>
                    <a:gd name="T4" fmla="*/ 12 w 12"/>
                    <a:gd name="T5" fmla="*/ 0 h 6"/>
                    <a:gd name="T6" fmla="*/ 6 w 12"/>
                    <a:gd name="T7" fmla="*/ 0 h 6"/>
                    <a:gd name="T8" fmla="*/ 0 w 12"/>
                    <a:gd name="T9" fmla="*/ 0 h 6"/>
                    <a:gd name="T10" fmla="*/ 6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6" y="0"/>
                      </a:moveTo>
                      <a:lnTo>
                        <a:pt x="12" y="6"/>
                      </a:lnTo>
                      <a:lnTo>
                        <a:pt x="12" y="0"/>
                      </a:lnTo>
                      <a:lnTo>
                        <a:pt x="6" y="0"/>
                      </a:lnTo>
                      <a:lnTo>
                        <a:pt x="0" y="0"/>
                      </a:lnTo>
                      <a:lnTo>
                        <a:pt x="6" y="0"/>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48542" name="Freeform 150"/>
                <p:cNvSpPr>
                  <a:spLocks/>
                </p:cNvSpPr>
                <p:nvPr/>
              </p:nvSpPr>
              <p:spPr bwMode="auto">
                <a:xfrm>
                  <a:off x="3998" y="376"/>
                  <a:ext cx="12" cy="6"/>
                </a:xfrm>
                <a:custGeom>
                  <a:avLst/>
                  <a:gdLst>
                    <a:gd name="T0" fmla="*/ 6 w 12"/>
                    <a:gd name="T1" fmla="*/ 6 h 6"/>
                    <a:gd name="T2" fmla="*/ 12 w 12"/>
                    <a:gd name="T3" fmla="*/ 6 h 6"/>
                    <a:gd name="T4" fmla="*/ 12 w 12"/>
                    <a:gd name="T5" fmla="*/ 0 h 6"/>
                    <a:gd name="T6" fmla="*/ 6 w 12"/>
                    <a:gd name="T7" fmla="*/ 0 h 6"/>
                    <a:gd name="T8" fmla="*/ 0 w 12"/>
                    <a:gd name="T9" fmla="*/ 0 h 6"/>
                    <a:gd name="T10" fmla="*/ 0 w 12"/>
                    <a:gd name="T11" fmla="*/ 6 h 6"/>
                    <a:gd name="T12" fmla="*/ 6 w 12"/>
                    <a:gd name="T13" fmla="*/ 6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6" y="6"/>
                      </a:moveTo>
                      <a:lnTo>
                        <a:pt x="12" y="6"/>
                      </a:lnTo>
                      <a:lnTo>
                        <a:pt x="12" y="0"/>
                      </a:lnTo>
                      <a:lnTo>
                        <a:pt x="6" y="0"/>
                      </a:lnTo>
                      <a:lnTo>
                        <a:pt x="0" y="0"/>
                      </a:lnTo>
                      <a:lnTo>
                        <a:pt x="0" y="6"/>
                      </a:lnTo>
                      <a:lnTo>
                        <a:pt x="6" y="6"/>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48543" name="Freeform 151"/>
                <p:cNvSpPr>
                  <a:spLocks/>
                </p:cNvSpPr>
                <p:nvPr/>
              </p:nvSpPr>
              <p:spPr bwMode="auto">
                <a:xfrm>
                  <a:off x="4022" y="442"/>
                  <a:ext cx="11" cy="12"/>
                </a:xfrm>
                <a:custGeom>
                  <a:avLst/>
                  <a:gdLst>
                    <a:gd name="T0" fmla="*/ 6 w 11"/>
                    <a:gd name="T1" fmla="*/ 6 h 12"/>
                    <a:gd name="T2" fmla="*/ 11 w 11"/>
                    <a:gd name="T3" fmla="*/ 12 h 12"/>
                    <a:gd name="T4" fmla="*/ 11 w 11"/>
                    <a:gd name="T5" fmla="*/ 6 h 12"/>
                    <a:gd name="T6" fmla="*/ 6 w 11"/>
                    <a:gd name="T7" fmla="*/ 6 h 12"/>
                    <a:gd name="T8" fmla="*/ 0 w 11"/>
                    <a:gd name="T9" fmla="*/ 0 h 12"/>
                    <a:gd name="T10" fmla="*/ 0 w 11"/>
                    <a:gd name="T11" fmla="*/ 6 h 12"/>
                    <a:gd name="T12" fmla="*/ 6 w 11"/>
                    <a:gd name="T13" fmla="*/ 6 h 12"/>
                    <a:gd name="T14" fmla="*/ 0 60000 65536"/>
                    <a:gd name="T15" fmla="*/ 0 60000 65536"/>
                    <a:gd name="T16" fmla="*/ 0 60000 65536"/>
                    <a:gd name="T17" fmla="*/ 0 60000 65536"/>
                    <a:gd name="T18" fmla="*/ 0 60000 65536"/>
                    <a:gd name="T19" fmla="*/ 0 60000 65536"/>
                    <a:gd name="T20" fmla="*/ 0 60000 65536"/>
                    <a:gd name="T21" fmla="*/ 0 w 11"/>
                    <a:gd name="T22" fmla="*/ 0 h 12"/>
                    <a:gd name="T23" fmla="*/ 11 w 1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2">
                      <a:moveTo>
                        <a:pt x="6" y="6"/>
                      </a:moveTo>
                      <a:lnTo>
                        <a:pt x="11" y="12"/>
                      </a:lnTo>
                      <a:lnTo>
                        <a:pt x="11" y="6"/>
                      </a:lnTo>
                      <a:lnTo>
                        <a:pt x="6" y="6"/>
                      </a:lnTo>
                      <a:lnTo>
                        <a:pt x="0" y="0"/>
                      </a:lnTo>
                      <a:lnTo>
                        <a:pt x="0" y="6"/>
                      </a:lnTo>
                      <a:lnTo>
                        <a:pt x="6" y="6"/>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48544" name="Line 152"/>
                <p:cNvSpPr>
                  <a:spLocks noChangeShapeType="1"/>
                </p:cNvSpPr>
                <p:nvPr/>
              </p:nvSpPr>
              <p:spPr bwMode="auto">
                <a:xfrm flipV="1">
                  <a:off x="4004" y="293"/>
                  <a:ext cx="107" cy="83"/>
                </a:xfrm>
                <a:prstGeom prst="line">
                  <a:avLst/>
                </a:prstGeom>
                <a:noFill/>
                <a:ln w="9525">
                  <a:solidFill>
                    <a:srgbClr val="000000"/>
                  </a:solidFill>
                  <a:round/>
                  <a:headEnd/>
                  <a:tailEnd/>
                </a:ln>
              </p:spPr>
              <p:txBody>
                <a:bodyPr/>
                <a:lstStyle/>
                <a:p>
                  <a:endParaRPr lang="en-US"/>
                </a:p>
              </p:txBody>
            </p:sp>
            <p:sp>
              <p:nvSpPr>
                <p:cNvPr id="848545" name="Freeform 153"/>
                <p:cNvSpPr>
                  <a:spLocks/>
                </p:cNvSpPr>
                <p:nvPr/>
              </p:nvSpPr>
              <p:spPr bwMode="auto">
                <a:xfrm>
                  <a:off x="3915" y="341"/>
                  <a:ext cx="12" cy="12"/>
                </a:xfrm>
                <a:custGeom>
                  <a:avLst/>
                  <a:gdLst>
                    <a:gd name="T0" fmla="*/ 6 w 12"/>
                    <a:gd name="T1" fmla="*/ 6 h 12"/>
                    <a:gd name="T2" fmla="*/ 12 w 12"/>
                    <a:gd name="T3" fmla="*/ 6 h 12"/>
                    <a:gd name="T4" fmla="*/ 12 w 12"/>
                    <a:gd name="T5" fmla="*/ 0 h 12"/>
                    <a:gd name="T6" fmla="*/ 6 w 12"/>
                    <a:gd name="T7" fmla="*/ 6 h 12"/>
                    <a:gd name="T8" fmla="*/ 0 w 12"/>
                    <a:gd name="T9" fmla="*/ 6 h 12"/>
                    <a:gd name="T10" fmla="*/ 0 w 12"/>
                    <a:gd name="T11" fmla="*/ 12 h 12"/>
                    <a:gd name="T12" fmla="*/ 6 w 12"/>
                    <a:gd name="T13" fmla="*/ 6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6"/>
                      </a:moveTo>
                      <a:lnTo>
                        <a:pt x="12" y="6"/>
                      </a:lnTo>
                      <a:lnTo>
                        <a:pt x="12" y="0"/>
                      </a:lnTo>
                      <a:lnTo>
                        <a:pt x="6" y="6"/>
                      </a:lnTo>
                      <a:lnTo>
                        <a:pt x="0" y="6"/>
                      </a:lnTo>
                      <a:lnTo>
                        <a:pt x="0" y="12"/>
                      </a:lnTo>
                      <a:lnTo>
                        <a:pt x="6" y="6"/>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48546" name="Line 154"/>
                <p:cNvSpPr>
                  <a:spLocks noChangeShapeType="1"/>
                </p:cNvSpPr>
                <p:nvPr/>
              </p:nvSpPr>
              <p:spPr bwMode="auto">
                <a:xfrm flipV="1">
                  <a:off x="4087" y="626"/>
                  <a:ext cx="6" cy="6"/>
                </a:xfrm>
                <a:prstGeom prst="line">
                  <a:avLst/>
                </a:prstGeom>
                <a:noFill/>
                <a:ln w="9525">
                  <a:solidFill>
                    <a:srgbClr val="000000"/>
                  </a:solidFill>
                  <a:round/>
                  <a:headEnd/>
                  <a:tailEnd/>
                </a:ln>
              </p:spPr>
              <p:txBody>
                <a:bodyPr/>
                <a:lstStyle/>
                <a:p>
                  <a:endParaRPr lang="en-US"/>
                </a:p>
              </p:txBody>
            </p:sp>
            <p:sp>
              <p:nvSpPr>
                <p:cNvPr id="848547" name="Line 155"/>
                <p:cNvSpPr>
                  <a:spLocks noChangeShapeType="1"/>
                </p:cNvSpPr>
                <p:nvPr/>
              </p:nvSpPr>
              <p:spPr bwMode="auto">
                <a:xfrm flipH="1">
                  <a:off x="3927" y="418"/>
                  <a:ext cx="6" cy="12"/>
                </a:xfrm>
                <a:prstGeom prst="line">
                  <a:avLst/>
                </a:prstGeom>
                <a:noFill/>
                <a:ln w="9525">
                  <a:solidFill>
                    <a:srgbClr val="000000"/>
                  </a:solidFill>
                  <a:round/>
                  <a:headEnd/>
                  <a:tailEnd/>
                </a:ln>
              </p:spPr>
              <p:txBody>
                <a:bodyPr/>
                <a:lstStyle/>
                <a:p>
                  <a:endParaRPr lang="en-US"/>
                </a:p>
              </p:txBody>
            </p:sp>
            <p:sp>
              <p:nvSpPr>
                <p:cNvPr id="848548" name="Line 156"/>
                <p:cNvSpPr>
                  <a:spLocks noChangeShapeType="1"/>
                </p:cNvSpPr>
                <p:nvPr/>
              </p:nvSpPr>
              <p:spPr bwMode="auto">
                <a:xfrm>
                  <a:off x="3944" y="424"/>
                  <a:ext cx="1" cy="18"/>
                </a:xfrm>
                <a:prstGeom prst="line">
                  <a:avLst/>
                </a:prstGeom>
                <a:noFill/>
                <a:ln w="9525">
                  <a:solidFill>
                    <a:srgbClr val="000000"/>
                  </a:solidFill>
                  <a:round/>
                  <a:headEnd/>
                  <a:tailEnd/>
                </a:ln>
              </p:spPr>
              <p:txBody>
                <a:bodyPr/>
                <a:lstStyle/>
                <a:p>
                  <a:endParaRPr lang="en-US"/>
                </a:p>
              </p:txBody>
            </p:sp>
            <p:sp>
              <p:nvSpPr>
                <p:cNvPr id="848549" name="Line 157"/>
                <p:cNvSpPr>
                  <a:spLocks noChangeShapeType="1"/>
                </p:cNvSpPr>
                <p:nvPr/>
              </p:nvSpPr>
              <p:spPr bwMode="auto">
                <a:xfrm flipH="1">
                  <a:off x="3944" y="424"/>
                  <a:ext cx="6" cy="18"/>
                </a:xfrm>
                <a:prstGeom prst="line">
                  <a:avLst/>
                </a:prstGeom>
                <a:noFill/>
                <a:ln w="9525">
                  <a:solidFill>
                    <a:srgbClr val="000000"/>
                  </a:solidFill>
                  <a:round/>
                  <a:headEnd/>
                  <a:tailEnd/>
                </a:ln>
              </p:spPr>
              <p:txBody>
                <a:bodyPr/>
                <a:lstStyle/>
                <a:p>
                  <a:endParaRPr lang="en-US"/>
                </a:p>
              </p:txBody>
            </p:sp>
            <p:sp>
              <p:nvSpPr>
                <p:cNvPr id="848550" name="Freeform 158"/>
                <p:cNvSpPr>
                  <a:spLocks/>
                </p:cNvSpPr>
                <p:nvPr/>
              </p:nvSpPr>
              <p:spPr bwMode="auto">
                <a:xfrm>
                  <a:off x="4200" y="543"/>
                  <a:ext cx="12" cy="11"/>
                </a:xfrm>
                <a:custGeom>
                  <a:avLst/>
                  <a:gdLst>
                    <a:gd name="T0" fmla="*/ 6 w 12"/>
                    <a:gd name="T1" fmla="*/ 6 h 11"/>
                    <a:gd name="T2" fmla="*/ 12 w 12"/>
                    <a:gd name="T3" fmla="*/ 6 h 11"/>
                    <a:gd name="T4" fmla="*/ 12 w 12"/>
                    <a:gd name="T5" fmla="*/ 0 h 11"/>
                    <a:gd name="T6" fmla="*/ 6 w 12"/>
                    <a:gd name="T7" fmla="*/ 6 h 11"/>
                    <a:gd name="T8" fmla="*/ 0 w 12"/>
                    <a:gd name="T9" fmla="*/ 6 h 11"/>
                    <a:gd name="T10" fmla="*/ 0 w 12"/>
                    <a:gd name="T11" fmla="*/ 11 h 11"/>
                    <a:gd name="T12" fmla="*/ 6 w 12"/>
                    <a:gd name="T13" fmla="*/ 6 h 11"/>
                    <a:gd name="T14" fmla="*/ 0 60000 65536"/>
                    <a:gd name="T15" fmla="*/ 0 60000 65536"/>
                    <a:gd name="T16" fmla="*/ 0 60000 65536"/>
                    <a:gd name="T17" fmla="*/ 0 60000 65536"/>
                    <a:gd name="T18" fmla="*/ 0 60000 65536"/>
                    <a:gd name="T19" fmla="*/ 0 60000 65536"/>
                    <a:gd name="T20" fmla="*/ 0 60000 65536"/>
                    <a:gd name="T21" fmla="*/ 0 w 12"/>
                    <a:gd name="T22" fmla="*/ 0 h 11"/>
                    <a:gd name="T23" fmla="*/ 12 w 1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1">
                      <a:moveTo>
                        <a:pt x="6" y="6"/>
                      </a:moveTo>
                      <a:lnTo>
                        <a:pt x="12" y="6"/>
                      </a:lnTo>
                      <a:lnTo>
                        <a:pt x="12" y="0"/>
                      </a:lnTo>
                      <a:lnTo>
                        <a:pt x="6" y="6"/>
                      </a:lnTo>
                      <a:lnTo>
                        <a:pt x="0" y="6"/>
                      </a:lnTo>
                      <a:lnTo>
                        <a:pt x="0" y="11"/>
                      </a:lnTo>
                      <a:lnTo>
                        <a:pt x="6" y="6"/>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48551" name="Freeform 159"/>
                <p:cNvSpPr>
                  <a:spLocks/>
                </p:cNvSpPr>
                <p:nvPr/>
              </p:nvSpPr>
              <p:spPr bwMode="auto">
                <a:xfrm>
                  <a:off x="4087" y="626"/>
                  <a:ext cx="18" cy="12"/>
                </a:xfrm>
                <a:custGeom>
                  <a:avLst/>
                  <a:gdLst>
                    <a:gd name="T0" fmla="*/ 12 w 18"/>
                    <a:gd name="T1" fmla="*/ 6 h 12"/>
                    <a:gd name="T2" fmla="*/ 18 w 18"/>
                    <a:gd name="T3" fmla="*/ 6 h 12"/>
                    <a:gd name="T4" fmla="*/ 12 w 18"/>
                    <a:gd name="T5" fmla="*/ 0 h 12"/>
                    <a:gd name="T6" fmla="*/ 6 w 18"/>
                    <a:gd name="T7" fmla="*/ 6 h 12"/>
                    <a:gd name="T8" fmla="*/ 0 w 18"/>
                    <a:gd name="T9" fmla="*/ 6 h 12"/>
                    <a:gd name="T10" fmla="*/ 6 w 18"/>
                    <a:gd name="T11" fmla="*/ 12 h 12"/>
                    <a:gd name="T12" fmla="*/ 12 w 18"/>
                    <a:gd name="T13" fmla="*/ 6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2" y="6"/>
                      </a:moveTo>
                      <a:lnTo>
                        <a:pt x="18" y="6"/>
                      </a:lnTo>
                      <a:lnTo>
                        <a:pt x="12" y="0"/>
                      </a:lnTo>
                      <a:lnTo>
                        <a:pt x="6" y="6"/>
                      </a:lnTo>
                      <a:lnTo>
                        <a:pt x="0" y="6"/>
                      </a:lnTo>
                      <a:lnTo>
                        <a:pt x="6" y="12"/>
                      </a:lnTo>
                      <a:lnTo>
                        <a:pt x="12" y="6"/>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48552" name="Freeform 160"/>
                <p:cNvSpPr>
                  <a:spLocks/>
                </p:cNvSpPr>
                <p:nvPr/>
              </p:nvSpPr>
              <p:spPr bwMode="auto">
                <a:xfrm>
                  <a:off x="4212" y="465"/>
                  <a:ext cx="17" cy="12"/>
                </a:xfrm>
                <a:custGeom>
                  <a:avLst/>
                  <a:gdLst>
                    <a:gd name="T0" fmla="*/ 6 w 17"/>
                    <a:gd name="T1" fmla="*/ 6 h 12"/>
                    <a:gd name="T2" fmla="*/ 17 w 17"/>
                    <a:gd name="T3" fmla="*/ 0 h 12"/>
                    <a:gd name="T4" fmla="*/ 11 w 17"/>
                    <a:gd name="T5" fmla="*/ 0 h 12"/>
                    <a:gd name="T6" fmla="*/ 6 w 17"/>
                    <a:gd name="T7" fmla="*/ 6 h 12"/>
                    <a:gd name="T8" fmla="*/ 0 w 17"/>
                    <a:gd name="T9" fmla="*/ 6 h 12"/>
                    <a:gd name="T10" fmla="*/ 6 w 17"/>
                    <a:gd name="T11" fmla="*/ 12 h 12"/>
                    <a:gd name="T12" fmla="*/ 6 w 17"/>
                    <a:gd name="T13" fmla="*/ 6 h 12"/>
                    <a:gd name="T14" fmla="*/ 0 60000 65536"/>
                    <a:gd name="T15" fmla="*/ 0 60000 65536"/>
                    <a:gd name="T16" fmla="*/ 0 60000 65536"/>
                    <a:gd name="T17" fmla="*/ 0 60000 65536"/>
                    <a:gd name="T18" fmla="*/ 0 60000 65536"/>
                    <a:gd name="T19" fmla="*/ 0 60000 65536"/>
                    <a:gd name="T20" fmla="*/ 0 60000 65536"/>
                    <a:gd name="T21" fmla="*/ 0 w 17"/>
                    <a:gd name="T22" fmla="*/ 0 h 12"/>
                    <a:gd name="T23" fmla="*/ 17 w 1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2">
                      <a:moveTo>
                        <a:pt x="6" y="6"/>
                      </a:moveTo>
                      <a:lnTo>
                        <a:pt x="17" y="0"/>
                      </a:lnTo>
                      <a:lnTo>
                        <a:pt x="11" y="0"/>
                      </a:lnTo>
                      <a:lnTo>
                        <a:pt x="6" y="6"/>
                      </a:lnTo>
                      <a:lnTo>
                        <a:pt x="0" y="6"/>
                      </a:lnTo>
                      <a:lnTo>
                        <a:pt x="6" y="12"/>
                      </a:lnTo>
                      <a:lnTo>
                        <a:pt x="6" y="6"/>
                      </a:lnTo>
                      <a:close/>
                    </a:path>
                  </a:pathLst>
                </a:custGeom>
                <a:solidFill>
                  <a:srgbClr val="000000"/>
                </a:solidFill>
                <a:ln w="9525">
                  <a:solidFill>
                    <a:srgbClr val="000000"/>
                  </a:solidFill>
                  <a:round/>
                  <a:headEnd/>
                  <a:tailEnd/>
                </a:ln>
              </p:spPr>
              <p:txBody>
                <a:bodyPr/>
                <a:lstStyle/>
                <a:p>
                  <a:pPr eaLnBrk="0" hangingPunct="0"/>
                  <a:endParaRPr lang="en-GB" b="0"/>
                </a:p>
              </p:txBody>
            </p:sp>
          </p:grpSp>
          <p:pic>
            <p:nvPicPr>
              <p:cNvPr id="848413" name="Picture 13"/>
              <p:cNvPicPr>
                <a:picLocks noChangeAspect="1" noChangeArrowheads="1"/>
              </p:cNvPicPr>
              <p:nvPr/>
            </p:nvPicPr>
            <p:blipFill>
              <a:blip r:embed="rId15" cstate="print">
                <a:clrChange>
                  <a:clrFrom>
                    <a:srgbClr val="3838FF"/>
                  </a:clrFrom>
                  <a:clrTo>
                    <a:srgbClr val="3838FF">
                      <a:alpha val="0"/>
                    </a:srgbClr>
                  </a:clrTo>
                </a:clrChange>
              </a:blip>
              <a:srcRect/>
              <a:stretch>
                <a:fillRect/>
              </a:stretch>
            </p:blipFill>
            <p:spPr bwMode="auto">
              <a:xfrm>
                <a:off x="1516858" y="4138612"/>
                <a:ext cx="411956" cy="1259301"/>
              </a:xfrm>
              <a:prstGeom prst="rect">
                <a:avLst/>
              </a:prstGeom>
              <a:noFill/>
              <a:ln w="12700">
                <a:noFill/>
                <a:miter lim="800000"/>
                <a:headEnd type="none" w="sm" len="sm"/>
                <a:tailEnd type="none" w="sm" len="sm"/>
              </a:ln>
            </p:spPr>
          </p:pic>
          <p:pic>
            <p:nvPicPr>
              <p:cNvPr id="848414" name="Picture 10"/>
              <p:cNvPicPr>
                <a:picLocks noChangeAspect="1" noChangeArrowheads="1"/>
              </p:cNvPicPr>
              <p:nvPr/>
            </p:nvPicPr>
            <p:blipFill>
              <a:blip r:embed="rId16" cstate="print">
                <a:clrChange>
                  <a:clrFrom>
                    <a:srgbClr val="000CFC"/>
                  </a:clrFrom>
                  <a:clrTo>
                    <a:srgbClr val="000CFC">
                      <a:alpha val="0"/>
                    </a:srgbClr>
                  </a:clrTo>
                </a:clrChange>
              </a:blip>
              <a:srcRect/>
              <a:stretch>
                <a:fillRect/>
              </a:stretch>
            </p:blipFill>
            <p:spPr bwMode="auto">
              <a:xfrm>
                <a:off x="1057276" y="2826544"/>
                <a:ext cx="611980" cy="566737"/>
              </a:xfrm>
              <a:prstGeom prst="rect">
                <a:avLst/>
              </a:prstGeom>
              <a:noFill/>
              <a:ln w="12700">
                <a:noFill/>
                <a:miter lim="800000"/>
                <a:headEnd type="none" w="sm" len="sm"/>
                <a:tailEnd type="none" w="sm" len="sm"/>
              </a:ln>
            </p:spPr>
          </p:pic>
          <p:pic>
            <p:nvPicPr>
              <p:cNvPr id="848415" name="Picture 9"/>
              <p:cNvPicPr>
                <a:picLocks noChangeAspect="1" noChangeArrowheads="1"/>
              </p:cNvPicPr>
              <p:nvPr/>
            </p:nvPicPr>
            <p:blipFill>
              <a:blip r:embed="rId17" cstate="print">
                <a:clrChange>
                  <a:clrFrom>
                    <a:srgbClr val="3838FF"/>
                  </a:clrFrom>
                  <a:clrTo>
                    <a:srgbClr val="3838FF">
                      <a:alpha val="0"/>
                    </a:srgbClr>
                  </a:clrTo>
                </a:clrChange>
              </a:blip>
              <a:srcRect/>
              <a:stretch>
                <a:fillRect/>
              </a:stretch>
            </p:blipFill>
            <p:spPr bwMode="auto">
              <a:xfrm rot="-597128">
                <a:off x="2176064" y="2224740"/>
                <a:ext cx="528712" cy="426358"/>
              </a:xfrm>
              <a:prstGeom prst="rect">
                <a:avLst/>
              </a:prstGeom>
              <a:noFill/>
              <a:ln w="12700">
                <a:noFill/>
                <a:miter lim="800000"/>
                <a:headEnd type="none" w="sm" len="sm"/>
                <a:tailEnd type="none" w="sm" len="sm"/>
              </a:ln>
            </p:spPr>
          </p:pic>
          <p:pic>
            <p:nvPicPr>
              <p:cNvPr id="848416" name="Picture 24"/>
              <p:cNvPicPr>
                <a:picLocks noChangeAspect="1" noChangeArrowheads="1"/>
              </p:cNvPicPr>
              <p:nvPr/>
            </p:nvPicPr>
            <p:blipFill>
              <a:blip r:embed="rId18" cstate="print">
                <a:clrChange>
                  <a:clrFrom>
                    <a:srgbClr val="3838FF"/>
                  </a:clrFrom>
                  <a:clrTo>
                    <a:srgbClr val="3838FF">
                      <a:alpha val="0"/>
                    </a:srgbClr>
                  </a:clrTo>
                </a:clrChange>
              </a:blip>
              <a:srcRect/>
              <a:stretch>
                <a:fillRect/>
              </a:stretch>
            </p:blipFill>
            <p:spPr bwMode="auto">
              <a:xfrm rot="4401567">
                <a:off x="981073" y="1280376"/>
                <a:ext cx="574674" cy="777024"/>
              </a:xfrm>
              <a:prstGeom prst="rect">
                <a:avLst/>
              </a:prstGeom>
              <a:noFill/>
              <a:ln w="12700">
                <a:noFill/>
                <a:miter lim="800000"/>
                <a:headEnd type="none" w="sm" len="sm"/>
                <a:tailEnd type="none" w="sm" len="sm"/>
              </a:ln>
            </p:spPr>
          </p:pic>
          <p:graphicFrame>
            <p:nvGraphicFramePr>
              <p:cNvPr id="848351" name="Object 479"/>
              <p:cNvGraphicFramePr>
                <a:graphicFrameLocks noChangeAspect="1"/>
              </p:cNvGraphicFramePr>
              <p:nvPr/>
            </p:nvGraphicFramePr>
            <p:xfrm>
              <a:off x="0" y="3595688"/>
              <a:ext cx="854075" cy="777875"/>
            </p:xfrm>
            <a:graphic>
              <a:graphicData uri="http://schemas.openxmlformats.org/presentationml/2006/ole">
                <p:oleObj spid="_x0000_s848351" name="Photo Editor Photo" r:id="rId19" imgW="3877216" imgH="3457143" progId="">
                  <p:embed/>
                </p:oleObj>
              </a:graphicData>
            </a:graphic>
          </p:graphicFrame>
        </p:grpSp>
        <p:pic>
          <p:nvPicPr>
            <p:cNvPr id="848406" name="Picture 293"/>
            <p:cNvPicPr>
              <a:picLocks noChangeAspect="1" noChangeArrowheads="1"/>
            </p:cNvPicPr>
            <p:nvPr/>
          </p:nvPicPr>
          <p:blipFill>
            <a:blip r:embed="rId20" cstate="print">
              <a:clrChange>
                <a:clrFrom>
                  <a:srgbClr val="23EAFF"/>
                </a:clrFrom>
                <a:clrTo>
                  <a:srgbClr val="23EAFF">
                    <a:alpha val="0"/>
                  </a:srgbClr>
                </a:clrTo>
              </a:clrChange>
            </a:blip>
            <a:srcRect/>
            <a:stretch>
              <a:fillRect/>
            </a:stretch>
          </p:blipFill>
          <p:spPr bwMode="auto">
            <a:xfrm>
              <a:off x="2220914" y="1477964"/>
              <a:ext cx="783552" cy="446086"/>
            </a:xfrm>
            <a:prstGeom prst="rect">
              <a:avLst/>
            </a:prstGeom>
            <a:noFill/>
            <a:ln w="12700">
              <a:noFill/>
              <a:miter lim="800000"/>
              <a:headEnd type="none" w="sm" len="sm"/>
              <a:tailEnd type="none" w="sm" len="sm"/>
            </a:ln>
          </p:spPr>
        </p:pic>
      </p:grpSp>
      <p:grpSp>
        <p:nvGrpSpPr>
          <p:cNvPr id="22" name="Group 316"/>
          <p:cNvGrpSpPr/>
          <p:nvPr/>
        </p:nvGrpSpPr>
        <p:grpSpPr>
          <a:xfrm>
            <a:off x="375136" y="838200"/>
            <a:ext cx="7972425" cy="4395788"/>
            <a:chOff x="304800" y="838200"/>
            <a:chExt cx="7972425" cy="4395788"/>
          </a:xfrm>
          <a:solidFill>
            <a:srgbClr val="FFFF99"/>
          </a:solidFill>
        </p:grpSpPr>
        <p:sp>
          <p:nvSpPr>
            <p:cNvPr id="318" name="Rectangle 18"/>
            <p:cNvSpPr>
              <a:spLocks noChangeAspect="1" noChangeArrowheads="1"/>
            </p:cNvSpPr>
            <p:nvPr/>
          </p:nvSpPr>
          <p:spPr bwMode="auto">
            <a:xfrm>
              <a:off x="4114800" y="4703763"/>
              <a:ext cx="1028700" cy="530225"/>
            </a:xfrm>
            <a:prstGeom prst="rect">
              <a:avLst/>
            </a:prstGeom>
            <a:grpFill/>
            <a:ln w="25400">
              <a:solidFill>
                <a:schemeClr val="bg1">
                  <a:lumMod val="75000"/>
                </a:schemeClr>
              </a:solidFill>
              <a:miter lim="800000"/>
              <a:headEnd/>
              <a:tailEnd/>
            </a:ln>
          </p:spPr>
          <p:txBody>
            <a:bodyPr wrap="none" anchor="ctr"/>
            <a:lstStyle/>
            <a:p>
              <a:pPr algn="ctr" eaLnBrk="0" hangingPunct="0">
                <a:defRPr/>
              </a:pPr>
              <a:r>
                <a:rPr lang="en-US" sz="1000">
                  <a:solidFill>
                    <a:schemeClr val="bg1">
                      <a:lumMod val="65000"/>
                    </a:schemeClr>
                  </a:solidFill>
                  <a:latin typeface="Arial" charset="0"/>
                </a:rPr>
                <a:t>Cross</a:t>
              </a:r>
            </a:p>
            <a:p>
              <a:pPr algn="ctr" eaLnBrk="0" hangingPunct="0">
                <a:defRPr/>
              </a:pPr>
              <a:r>
                <a:rPr lang="en-US" sz="1000">
                  <a:solidFill>
                    <a:schemeClr val="bg1">
                      <a:lumMod val="65000"/>
                    </a:schemeClr>
                  </a:solidFill>
                  <a:latin typeface="Arial" charset="0"/>
                </a:rPr>
                <a:t>Support</a:t>
              </a:r>
            </a:p>
            <a:p>
              <a:pPr algn="ctr" eaLnBrk="0" hangingPunct="0">
                <a:defRPr/>
              </a:pPr>
              <a:r>
                <a:rPr lang="en-US" sz="1000">
                  <a:solidFill>
                    <a:schemeClr val="bg1">
                      <a:lumMod val="65000"/>
                    </a:schemeClr>
                  </a:solidFill>
                  <a:latin typeface="Arial" charset="0"/>
                </a:rPr>
                <a:t>Services</a:t>
              </a:r>
            </a:p>
          </p:txBody>
        </p:sp>
        <p:sp>
          <p:nvSpPr>
            <p:cNvPr id="319" name="Rectangle 19"/>
            <p:cNvSpPr>
              <a:spLocks noChangeAspect="1" noChangeArrowheads="1"/>
            </p:cNvSpPr>
            <p:nvPr/>
          </p:nvSpPr>
          <p:spPr bwMode="auto">
            <a:xfrm>
              <a:off x="3886200" y="838200"/>
              <a:ext cx="984250" cy="528638"/>
            </a:xfrm>
            <a:prstGeom prst="rect">
              <a:avLst/>
            </a:prstGeom>
            <a:grpFill/>
            <a:ln w="25400">
              <a:solidFill>
                <a:schemeClr val="bg1">
                  <a:lumMod val="75000"/>
                </a:schemeClr>
              </a:solidFill>
              <a:miter lim="800000"/>
              <a:headEnd/>
              <a:tailEnd/>
            </a:ln>
          </p:spPr>
          <p:txBody>
            <a:bodyPr wrap="none" anchor="ctr"/>
            <a:lstStyle/>
            <a:p>
              <a:pPr algn="ctr" eaLnBrk="0" hangingPunct="0">
                <a:defRPr/>
              </a:pPr>
              <a:r>
                <a:rPr lang="en-US" sz="1000" dirty="0">
                  <a:solidFill>
                    <a:schemeClr val="bg1">
                      <a:lumMod val="65000"/>
                    </a:schemeClr>
                  </a:solidFill>
                  <a:latin typeface="Arial" charset="0"/>
                </a:rPr>
                <a:t>Systems</a:t>
              </a:r>
            </a:p>
            <a:p>
              <a:pPr algn="ctr" eaLnBrk="0" hangingPunct="0">
                <a:defRPr/>
              </a:pPr>
              <a:r>
                <a:rPr lang="en-US" sz="1000" dirty="0">
                  <a:solidFill>
                    <a:schemeClr val="bg1">
                      <a:lumMod val="65000"/>
                    </a:schemeClr>
                  </a:solidFill>
                  <a:latin typeface="Arial" charset="0"/>
                </a:rPr>
                <a:t>Engineering</a:t>
              </a:r>
            </a:p>
          </p:txBody>
        </p:sp>
        <p:sp>
          <p:nvSpPr>
            <p:cNvPr id="320" name="Rectangle 24"/>
            <p:cNvSpPr>
              <a:spLocks noChangeAspect="1" noChangeArrowheads="1"/>
            </p:cNvSpPr>
            <p:nvPr/>
          </p:nvSpPr>
          <p:spPr bwMode="auto">
            <a:xfrm>
              <a:off x="304800" y="4703763"/>
              <a:ext cx="1028700" cy="530225"/>
            </a:xfrm>
            <a:prstGeom prst="rect">
              <a:avLst/>
            </a:prstGeom>
            <a:grpFill/>
            <a:ln w="25400">
              <a:solidFill>
                <a:schemeClr val="bg1">
                  <a:lumMod val="75000"/>
                </a:schemeClr>
              </a:solidFill>
              <a:miter lim="800000"/>
              <a:headEnd/>
              <a:tailEnd/>
            </a:ln>
          </p:spPr>
          <p:txBody>
            <a:bodyPr wrap="none" anchor="ctr"/>
            <a:lstStyle/>
            <a:p>
              <a:pPr algn="ctr" eaLnBrk="0" hangingPunct="0">
                <a:defRPr/>
              </a:pPr>
              <a:r>
                <a:rPr lang="en-US" sz="900">
                  <a:solidFill>
                    <a:schemeClr val="bg1">
                      <a:lumMod val="65000"/>
                    </a:schemeClr>
                  </a:solidFill>
                  <a:latin typeface="Arial" charset="0"/>
                </a:rPr>
                <a:t>Spacecraft </a:t>
              </a:r>
            </a:p>
            <a:p>
              <a:pPr algn="ctr" eaLnBrk="0" hangingPunct="0">
                <a:defRPr/>
              </a:pPr>
              <a:r>
                <a:rPr lang="en-US" sz="900">
                  <a:solidFill>
                    <a:schemeClr val="bg1">
                      <a:lumMod val="65000"/>
                    </a:schemeClr>
                  </a:solidFill>
                  <a:latin typeface="Arial" charset="0"/>
                </a:rPr>
                <a:t>Onboard</a:t>
              </a:r>
            </a:p>
            <a:p>
              <a:pPr algn="ctr" eaLnBrk="0" hangingPunct="0">
                <a:defRPr/>
              </a:pPr>
              <a:r>
                <a:rPr lang="en-US" sz="900">
                  <a:solidFill>
                    <a:schemeClr val="bg1">
                      <a:lumMod val="65000"/>
                    </a:schemeClr>
                  </a:solidFill>
                  <a:latin typeface="Arial" charset="0"/>
                </a:rPr>
                <a:t>Interface</a:t>
              </a:r>
            </a:p>
            <a:p>
              <a:pPr algn="ctr" eaLnBrk="0" hangingPunct="0">
                <a:defRPr/>
              </a:pPr>
              <a:r>
                <a:rPr lang="en-US" sz="900">
                  <a:solidFill>
                    <a:schemeClr val="bg1">
                      <a:lumMod val="65000"/>
                    </a:schemeClr>
                  </a:solidFill>
                  <a:latin typeface="Arial" charset="0"/>
                </a:rPr>
                <a:t>Services</a:t>
              </a:r>
            </a:p>
          </p:txBody>
        </p:sp>
        <p:sp>
          <p:nvSpPr>
            <p:cNvPr id="321" name="Rectangle 26"/>
            <p:cNvSpPr>
              <a:spLocks noChangeAspect="1" noChangeArrowheads="1"/>
            </p:cNvSpPr>
            <p:nvPr/>
          </p:nvSpPr>
          <p:spPr bwMode="auto">
            <a:xfrm>
              <a:off x="7248525" y="4703763"/>
              <a:ext cx="1028700" cy="530225"/>
            </a:xfrm>
            <a:prstGeom prst="rect">
              <a:avLst/>
            </a:prstGeom>
            <a:grpFill/>
            <a:ln w="25400">
              <a:solidFill>
                <a:schemeClr val="bg1">
                  <a:lumMod val="75000"/>
                </a:schemeClr>
              </a:solidFill>
              <a:miter lim="800000"/>
              <a:headEnd/>
              <a:tailEnd/>
            </a:ln>
          </p:spPr>
          <p:txBody>
            <a:bodyPr wrap="none" anchor="ctr"/>
            <a:lstStyle/>
            <a:p>
              <a:pPr algn="ctr" eaLnBrk="0" hangingPunct="0">
                <a:defRPr/>
              </a:pPr>
              <a:r>
                <a:rPr lang="en-US" sz="900">
                  <a:solidFill>
                    <a:schemeClr val="bg1">
                      <a:lumMod val="65000"/>
                    </a:schemeClr>
                  </a:solidFill>
                  <a:latin typeface="Arial" charset="0"/>
                </a:rPr>
                <a:t>Mission  Ops</a:t>
              </a:r>
            </a:p>
            <a:p>
              <a:pPr algn="ctr" eaLnBrk="0" hangingPunct="0">
                <a:defRPr/>
              </a:pPr>
              <a:r>
                <a:rPr lang="en-US" sz="900">
                  <a:solidFill>
                    <a:schemeClr val="bg1">
                      <a:lumMod val="65000"/>
                    </a:schemeClr>
                  </a:solidFill>
                  <a:latin typeface="Arial" charset="0"/>
                </a:rPr>
                <a:t>&amp; Info. Mgt.</a:t>
              </a:r>
            </a:p>
            <a:p>
              <a:pPr algn="ctr" eaLnBrk="0" hangingPunct="0">
                <a:defRPr/>
              </a:pPr>
              <a:r>
                <a:rPr lang="en-US" sz="900">
                  <a:solidFill>
                    <a:schemeClr val="bg1">
                      <a:lumMod val="65000"/>
                    </a:schemeClr>
                  </a:solidFill>
                  <a:latin typeface="Arial" charset="0"/>
                </a:rPr>
                <a:t>Services</a:t>
              </a:r>
            </a:p>
          </p:txBody>
        </p:sp>
        <p:sp>
          <p:nvSpPr>
            <p:cNvPr id="322" name="Rectangle 27"/>
            <p:cNvSpPr>
              <a:spLocks noChangeAspect="1" noChangeArrowheads="1"/>
            </p:cNvSpPr>
            <p:nvPr/>
          </p:nvSpPr>
          <p:spPr bwMode="auto">
            <a:xfrm>
              <a:off x="5781675" y="4703763"/>
              <a:ext cx="1028700" cy="530225"/>
            </a:xfrm>
            <a:prstGeom prst="rect">
              <a:avLst/>
            </a:prstGeom>
            <a:grpFill/>
            <a:ln w="25400">
              <a:solidFill>
                <a:schemeClr val="bg1">
                  <a:lumMod val="75000"/>
                </a:schemeClr>
              </a:solidFill>
              <a:miter lim="800000"/>
              <a:headEnd/>
              <a:tailEnd/>
            </a:ln>
          </p:spPr>
          <p:txBody>
            <a:bodyPr wrap="none" anchor="ctr"/>
            <a:lstStyle/>
            <a:p>
              <a:pPr algn="ctr" eaLnBrk="0" hangingPunct="0">
                <a:defRPr/>
              </a:pPr>
              <a:r>
                <a:rPr lang="en-US" sz="1000">
                  <a:solidFill>
                    <a:schemeClr val="bg1">
                      <a:lumMod val="65000"/>
                    </a:schemeClr>
                  </a:solidFill>
                  <a:latin typeface="Arial" charset="0"/>
                </a:rPr>
                <a:t>Space</a:t>
              </a:r>
            </a:p>
            <a:p>
              <a:pPr algn="ctr" eaLnBrk="0" hangingPunct="0">
                <a:defRPr/>
              </a:pPr>
              <a:r>
                <a:rPr lang="en-US" sz="1000">
                  <a:solidFill>
                    <a:schemeClr val="bg1">
                      <a:lumMod val="65000"/>
                    </a:schemeClr>
                  </a:solidFill>
                  <a:latin typeface="Arial" charset="0"/>
                </a:rPr>
                <a:t>Internetworking</a:t>
              </a:r>
            </a:p>
            <a:p>
              <a:pPr algn="ctr" eaLnBrk="0" hangingPunct="0">
                <a:defRPr/>
              </a:pPr>
              <a:r>
                <a:rPr lang="en-US" sz="1000">
                  <a:solidFill>
                    <a:schemeClr val="bg1">
                      <a:lumMod val="65000"/>
                    </a:schemeClr>
                  </a:solidFill>
                  <a:latin typeface="Arial" charset="0"/>
                </a:rPr>
                <a:t>Services</a:t>
              </a:r>
            </a:p>
          </p:txBody>
        </p:sp>
        <p:sp>
          <p:nvSpPr>
            <p:cNvPr id="323" name="Rectangle 23"/>
            <p:cNvSpPr>
              <a:spLocks noChangeAspect="1" noChangeArrowheads="1"/>
            </p:cNvSpPr>
            <p:nvPr/>
          </p:nvSpPr>
          <p:spPr bwMode="auto">
            <a:xfrm>
              <a:off x="2133600" y="4703763"/>
              <a:ext cx="1030288" cy="530225"/>
            </a:xfrm>
            <a:prstGeom prst="rect">
              <a:avLst/>
            </a:prstGeom>
            <a:grpFill/>
            <a:ln w="25400">
              <a:solidFill>
                <a:schemeClr val="bg1">
                  <a:lumMod val="75000"/>
                </a:schemeClr>
              </a:solidFill>
              <a:miter lim="800000"/>
              <a:headEnd/>
              <a:tailEnd/>
            </a:ln>
          </p:spPr>
          <p:txBody>
            <a:bodyPr wrap="none" anchor="ctr"/>
            <a:lstStyle/>
            <a:p>
              <a:pPr algn="ctr" eaLnBrk="0" hangingPunct="0">
                <a:defRPr/>
              </a:pPr>
              <a:r>
                <a:rPr lang="en-US" sz="1000">
                  <a:solidFill>
                    <a:schemeClr val="bg1">
                      <a:lumMod val="65000"/>
                    </a:schemeClr>
                  </a:solidFill>
                  <a:latin typeface="Arial" charset="0"/>
                </a:rPr>
                <a:t>Space</a:t>
              </a:r>
            </a:p>
            <a:p>
              <a:pPr algn="ctr" eaLnBrk="0" hangingPunct="0">
                <a:defRPr/>
              </a:pPr>
              <a:r>
                <a:rPr lang="en-US" sz="1000">
                  <a:solidFill>
                    <a:schemeClr val="bg1">
                      <a:lumMod val="65000"/>
                    </a:schemeClr>
                  </a:solidFill>
                  <a:latin typeface="Arial" charset="0"/>
                </a:rPr>
                <a:t>Link</a:t>
              </a:r>
            </a:p>
            <a:p>
              <a:pPr algn="ctr" eaLnBrk="0" hangingPunct="0">
                <a:defRPr/>
              </a:pPr>
              <a:r>
                <a:rPr lang="en-US" sz="1000">
                  <a:solidFill>
                    <a:schemeClr val="bg1">
                      <a:lumMod val="65000"/>
                    </a:schemeClr>
                  </a:solidFill>
                  <a:latin typeface="Arial" charset="0"/>
                </a:rPr>
                <a:t>Services</a:t>
              </a:r>
            </a:p>
          </p:txBody>
        </p:sp>
      </p:grpSp>
      <p:sp>
        <p:nvSpPr>
          <p:cNvPr id="848397" name="Rectangle 18"/>
          <p:cNvSpPr>
            <a:spLocks noChangeAspect="1" noChangeArrowheads="1"/>
          </p:cNvSpPr>
          <p:nvPr/>
        </p:nvSpPr>
        <p:spPr bwMode="auto">
          <a:xfrm>
            <a:off x="4184650" y="4703763"/>
            <a:ext cx="1028700" cy="530225"/>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Cross</a:t>
            </a:r>
          </a:p>
          <a:p>
            <a:pPr algn="ctr" eaLnBrk="0" hangingPunct="0"/>
            <a:r>
              <a:rPr lang="en-US" sz="1000">
                <a:latin typeface="Arial" charset="0"/>
              </a:rPr>
              <a:t>Support</a:t>
            </a:r>
          </a:p>
          <a:p>
            <a:pPr algn="ctr" eaLnBrk="0" hangingPunct="0"/>
            <a:r>
              <a:rPr lang="en-US" sz="1000">
                <a:latin typeface="Arial" charset="0"/>
              </a:rPr>
              <a:t>Services</a:t>
            </a:r>
          </a:p>
        </p:txBody>
      </p:sp>
      <p:sp>
        <p:nvSpPr>
          <p:cNvPr id="848398" name="Rectangle 19"/>
          <p:cNvSpPr>
            <a:spLocks noChangeAspect="1" noChangeArrowheads="1"/>
          </p:cNvSpPr>
          <p:nvPr/>
        </p:nvSpPr>
        <p:spPr bwMode="auto">
          <a:xfrm>
            <a:off x="3956050" y="838200"/>
            <a:ext cx="984250" cy="528638"/>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Systems</a:t>
            </a:r>
          </a:p>
          <a:p>
            <a:pPr algn="ctr" eaLnBrk="0" hangingPunct="0"/>
            <a:r>
              <a:rPr lang="en-US" sz="1000">
                <a:latin typeface="Arial" charset="0"/>
              </a:rPr>
              <a:t>Engineering</a:t>
            </a:r>
          </a:p>
        </p:txBody>
      </p:sp>
      <p:sp>
        <p:nvSpPr>
          <p:cNvPr id="848399" name="Rectangle 24"/>
          <p:cNvSpPr>
            <a:spLocks noChangeAspect="1" noChangeArrowheads="1"/>
          </p:cNvSpPr>
          <p:nvPr/>
        </p:nvSpPr>
        <p:spPr bwMode="auto">
          <a:xfrm>
            <a:off x="374650" y="4703763"/>
            <a:ext cx="1028700" cy="530225"/>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900">
                <a:latin typeface="Arial" charset="0"/>
              </a:rPr>
              <a:t>Spacecraft </a:t>
            </a:r>
          </a:p>
          <a:p>
            <a:pPr algn="ctr" eaLnBrk="0" hangingPunct="0"/>
            <a:r>
              <a:rPr lang="en-US" sz="900">
                <a:latin typeface="Arial" charset="0"/>
              </a:rPr>
              <a:t>Onboard</a:t>
            </a:r>
          </a:p>
          <a:p>
            <a:pPr algn="ctr" eaLnBrk="0" hangingPunct="0"/>
            <a:r>
              <a:rPr lang="en-US" sz="900">
                <a:latin typeface="Arial" charset="0"/>
              </a:rPr>
              <a:t>Interface</a:t>
            </a:r>
          </a:p>
          <a:p>
            <a:pPr algn="ctr" eaLnBrk="0" hangingPunct="0"/>
            <a:r>
              <a:rPr lang="en-US" sz="900">
                <a:latin typeface="Arial" charset="0"/>
              </a:rPr>
              <a:t>Services</a:t>
            </a:r>
          </a:p>
        </p:txBody>
      </p:sp>
      <p:sp>
        <p:nvSpPr>
          <p:cNvPr id="848400" name="Rectangle 26"/>
          <p:cNvSpPr>
            <a:spLocks noChangeAspect="1" noChangeArrowheads="1"/>
          </p:cNvSpPr>
          <p:nvPr/>
        </p:nvSpPr>
        <p:spPr bwMode="auto">
          <a:xfrm>
            <a:off x="7318375" y="4703763"/>
            <a:ext cx="1028700" cy="530225"/>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900">
                <a:latin typeface="Arial" charset="0"/>
              </a:rPr>
              <a:t>Mission  Ops</a:t>
            </a:r>
          </a:p>
          <a:p>
            <a:pPr algn="ctr" eaLnBrk="0" hangingPunct="0"/>
            <a:r>
              <a:rPr lang="en-US" sz="900">
                <a:latin typeface="Arial" charset="0"/>
              </a:rPr>
              <a:t>&amp; Info. Mgt.</a:t>
            </a:r>
          </a:p>
          <a:p>
            <a:pPr algn="ctr" eaLnBrk="0" hangingPunct="0"/>
            <a:r>
              <a:rPr lang="en-US" sz="900">
                <a:latin typeface="Arial" charset="0"/>
              </a:rPr>
              <a:t>Services</a:t>
            </a:r>
          </a:p>
        </p:txBody>
      </p:sp>
      <p:sp>
        <p:nvSpPr>
          <p:cNvPr id="848401" name="Rectangle 27"/>
          <p:cNvSpPr>
            <a:spLocks noChangeAspect="1" noChangeArrowheads="1"/>
          </p:cNvSpPr>
          <p:nvPr/>
        </p:nvSpPr>
        <p:spPr bwMode="auto">
          <a:xfrm>
            <a:off x="5851525" y="4703763"/>
            <a:ext cx="1028700" cy="530225"/>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Space</a:t>
            </a:r>
          </a:p>
          <a:p>
            <a:pPr algn="ctr" eaLnBrk="0" hangingPunct="0"/>
            <a:r>
              <a:rPr lang="en-US" sz="1000">
                <a:latin typeface="Arial" charset="0"/>
              </a:rPr>
              <a:t>Internetworking</a:t>
            </a:r>
          </a:p>
          <a:p>
            <a:pPr algn="ctr" eaLnBrk="0" hangingPunct="0"/>
            <a:r>
              <a:rPr lang="en-US" sz="1000">
                <a:latin typeface="Arial" charset="0"/>
              </a:rPr>
              <a:t>Services</a:t>
            </a:r>
          </a:p>
        </p:txBody>
      </p:sp>
      <p:sp>
        <p:nvSpPr>
          <p:cNvPr id="848402" name="Rectangle 23"/>
          <p:cNvSpPr>
            <a:spLocks noChangeAspect="1" noChangeArrowheads="1"/>
          </p:cNvSpPr>
          <p:nvPr/>
        </p:nvSpPr>
        <p:spPr bwMode="auto">
          <a:xfrm>
            <a:off x="2203450" y="4703763"/>
            <a:ext cx="1030288" cy="530225"/>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Space</a:t>
            </a:r>
          </a:p>
          <a:p>
            <a:pPr algn="ctr" eaLnBrk="0" hangingPunct="0"/>
            <a:r>
              <a:rPr lang="en-US" sz="1000">
                <a:latin typeface="Arial" charset="0"/>
              </a:rPr>
              <a:t>Link</a:t>
            </a:r>
          </a:p>
          <a:p>
            <a:pPr algn="ctr" eaLnBrk="0" hangingPunct="0"/>
            <a:r>
              <a:rPr lang="en-US" sz="1000">
                <a:latin typeface="Arial" charset="0"/>
              </a:rPr>
              <a:t>Services</a:t>
            </a:r>
          </a:p>
        </p:txBody>
      </p:sp>
      <p:sp>
        <p:nvSpPr>
          <p:cNvPr id="848403" name="Rectangle 1"/>
          <p:cNvSpPr>
            <a:spLocks noChangeArrowheads="1"/>
          </p:cNvSpPr>
          <p:nvPr/>
        </p:nvSpPr>
        <p:spPr bwMode="auto">
          <a:xfrm>
            <a:off x="1066800" y="76200"/>
            <a:ext cx="1927225" cy="549275"/>
          </a:xfrm>
          <a:prstGeom prst="rect">
            <a:avLst/>
          </a:prstGeom>
          <a:noFill/>
          <a:ln w="9525">
            <a:noFill/>
            <a:miter lim="800000"/>
            <a:headEnd/>
            <a:tailEnd/>
          </a:ln>
        </p:spPr>
        <p:txBody>
          <a:bodyPr wrap="none">
            <a:spAutoFit/>
          </a:bodyPr>
          <a:lstStyle/>
          <a:p>
            <a:pPr marL="171450" indent="-171450">
              <a:buFont typeface="Wingdings" pitchFamily="2" charset="2"/>
              <a:buChar char="♦"/>
            </a:pPr>
            <a:r>
              <a:rPr lang="en-US" sz="1000">
                <a:latin typeface="Arial" charset="0"/>
              </a:rPr>
              <a:t>AMS / MAL Alignment SIG</a:t>
            </a:r>
          </a:p>
          <a:p>
            <a:pPr marL="171450" indent="-171450">
              <a:buFont typeface="Wingdings" pitchFamily="2" charset="2"/>
              <a:buChar char="♦"/>
            </a:pPr>
            <a:r>
              <a:rPr lang="en-US" sz="1000">
                <a:latin typeface="Arial" charset="0"/>
              </a:rPr>
              <a:t>CCSDS Boot Camp</a:t>
            </a:r>
          </a:p>
          <a:p>
            <a:pPr marL="171450" indent="-171450">
              <a:buFont typeface="Wingdings" pitchFamily="2" charset="2"/>
              <a:buChar char="♦"/>
            </a:pPr>
            <a:r>
              <a:rPr lang="en-US" sz="1000">
                <a:latin typeface="Arial" charset="0"/>
              </a:rPr>
              <a:t>CCSDS Procedures</a:t>
            </a:r>
          </a:p>
        </p:txBody>
      </p:sp>
      <p:sp>
        <p:nvSpPr>
          <p:cNvPr id="848404" name="Rounded Rectangle 323"/>
          <p:cNvSpPr>
            <a:spLocks noChangeArrowheads="1"/>
          </p:cNvSpPr>
          <p:nvPr/>
        </p:nvSpPr>
        <p:spPr bwMode="auto">
          <a:xfrm>
            <a:off x="4114800" y="5562600"/>
            <a:ext cx="1371600" cy="533400"/>
          </a:xfrm>
          <a:prstGeom prst="roundRect">
            <a:avLst>
              <a:gd name="adj" fmla="val 16667"/>
            </a:avLst>
          </a:prstGeom>
          <a:noFill/>
          <a:ln w="57150" algn="ctr">
            <a:solidFill>
              <a:srgbClr val="FF33CC"/>
            </a:solidFill>
            <a:round/>
            <a:headEnd type="none" w="sm" len="sm"/>
            <a:tailEnd type="none" w="sm" len="sm"/>
          </a:ln>
        </p:spPr>
        <p:txBody>
          <a:bodyPr/>
          <a:lstStyle/>
          <a:p>
            <a:pPr eaLnBrk="0" hangingPunct="0"/>
            <a:endParaRPr lang="en-GB" b="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smtClean="0">
                <a:solidFill>
                  <a:srgbClr val="000099"/>
                </a:solidFill>
                <a:effectLst>
                  <a:outerShdw blurRad="38100" dist="38100" dir="2700000" algn="tl">
                    <a:srgbClr val="000000">
                      <a:alpha val="43137"/>
                    </a:srgbClr>
                  </a:outerShdw>
                </a:effectLst>
              </a:rPr>
              <a:t>Systems Engineering Area (SEA)</a:t>
            </a:r>
            <a:endParaRPr lang="en-US" sz="2400" dirty="0">
              <a:solidFill>
                <a:srgbClr val="000099"/>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304800" y="914400"/>
          <a:ext cx="8534400" cy="5407152"/>
        </p:xfrm>
        <a:graphic>
          <a:graphicData uri="http://schemas.openxmlformats.org/drawingml/2006/table">
            <a:tbl>
              <a:tblPr/>
              <a:tblGrid>
                <a:gridCol w="1295400"/>
                <a:gridCol w="7239000"/>
              </a:tblGrid>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Information Architecture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Space information management practices</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1651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Define a cross cutting reference architecture for information modeling and management, provide a more complete information viewpoint specification for RASDS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Several working groups in different areas need a common information architecture reference model, terms and definitions are otherwise ad hoc</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8000"/>
                          </a:solidFill>
                          <a:effectLst/>
                          <a:latin typeface="Calibri" pitchFamily="34" charset="0"/>
                        </a:rPr>
                        <a:t>Green Book </a:t>
                      </a:r>
                      <a:r>
                        <a:rPr kumimoji="0" lang="en-US" sz="1400" b="1" i="0" u="none" strike="noStrike" cap="none" normalizeH="0" baseline="0" smtClean="0">
                          <a:ln>
                            <a:noFill/>
                          </a:ln>
                          <a:solidFill>
                            <a:schemeClr val="tx1"/>
                          </a:solidFill>
                          <a:effectLst/>
                          <a:latin typeface="Calibri" pitchFamily="34" charset="0"/>
                        </a:rPr>
                        <a:t>(Descriptive) Reference Architecture for Space Information Management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60325">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Security</a:t>
                      </a:r>
                      <a:endParaRPr kumimoji="0" lang="en-US" sz="1800" b="1" i="0" u="none" strike="noStrike" cap="none" normalizeH="0" baseline="0" smtClean="0">
                        <a:ln>
                          <a:noFill/>
                        </a:ln>
                        <a:solidFill>
                          <a:srgbClr val="000099"/>
                        </a:solidFill>
                        <a:effectLst/>
                        <a:latin typeface="Calibri"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Security services and practices for securing space missions</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Specification of cross cutting security services and models for mission use, in space and on ground</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0" fontAlgn="base" latinLnBrk="0" hangingPunct="0">
                        <a:lnSpc>
                          <a:spcPct val="100000"/>
                        </a:lnSpc>
                        <a:spcBef>
                          <a:spcPct val="0"/>
                        </a:spcBef>
                        <a:spcAft>
                          <a:spcPts val="300"/>
                        </a:spcAft>
                        <a:buClrTx/>
                        <a:buSzPct val="90000"/>
                        <a:buFontTx/>
                        <a:buNone/>
                        <a:tabLst/>
                      </a:pPr>
                      <a:r>
                        <a:rPr kumimoji="0" lang="en-US" sz="1400" b="1" i="0" u="none" strike="noStrike" cap="none" normalizeH="0" baseline="0" smtClean="0">
                          <a:ln>
                            <a:noFill/>
                          </a:ln>
                          <a:solidFill>
                            <a:schemeClr val="tx1"/>
                          </a:solidFill>
                          <a:effectLst/>
                          <a:latin typeface="Calibri" pitchFamily="34" charset="0"/>
                        </a:rPr>
                        <a:t>Security of data and services for space mission operations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rgbClr val="0000FF"/>
                          </a:solidFill>
                          <a:effectLst/>
                          <a:latin typeface="Calibri" pitchFamily="34" charset="0"/>
                        </a:rPr>
                        <a:t>Blue Books </a:t>
                      </a:r>
                      <a:r>
                        <a:rPr kumimoji="0" lang="en-US" sz="1400" b="1" i="0" u="none" strike="noStrike" cap="none" normalizeH="0" baseline="0" smtClean="0">
                          <a:ln>
                            <a:noFill/>
                          </a:ln>
                          <a:solidFill>
                            <a:schemeClr val="tx1"/>
                          </a:solidFill>
                          <a:effectLst/>
                          <a:latin typeface="Calibri" pitchFamily="34" charset="0"/>
                        </a:rPr>
                        <a:t>(Recommended Standards) for providing interoperable authentication, encryption, and access control and practices (</a:t>
                      </a:r>
                      <a:r>
                        <a:rPr kumimoji="0" lang="en-US" sz="1400" b="1" i="0" u="none" strike="noStrike" cap="none" normalizeH="0" baseline="0" smtClean="0">
                          <a:ln>
                            <a:noFill/>
                          </a:ln>
                          <a:solidFill>
                            <a:srgbClr val="FF33CC"/>
                          </a:solidFill>
                          <a:effectLst/>
                          <a:latin typeface="Calibri" pitchFamily="34" charset="0"/>
                        </a:rPr>
                        <a:t>Magenta Books</a:t>
                      </a:r>
                      <a:r>
                        <a:rPr kumimoji="0" lang="en-US" sz="1400" b="1" i="0" u="none" strike="noStrike" cap="none" normalizeH="0" baseline="0" smtClean="0">
                          <a:ln>
                            <a:noFill/>
                          </a:ln>
                          <a:solidFill>
                            <a:schemeClr val="tx1"/>
                          </a:solidFill>
                          <a:effectLst/>
                          <a:latin typeface="Calibri" pitchFamily="34" charset="0"/>
                        </a:rPr>
                        <a:t>) for applying them and assessing and securing mission and operational deployments </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58738">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Delta-Differential One-way Ranging (Delta-DOR)</a:t>
                      </a:r>
                      <a:endParaRPr kumimoji="0" lang="en-US" sz="1800" b="1" i="0" u="none" strike="noStrike" cap="none" normalizeH="0" baseline="0" smtClean="0">
                        <a:ln>
                          <a:noFill/>
                        </a:ln>
                        <a:solidFill>
                          <a:srgbClr val="000099"/>
                        </a:solidFill>
                        <a:effectLst/>
                        <a:latin typeface="Calibri"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Services for Delta-DOR tracking, data exchange and practices</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Specification of interoperable Delta-DOR practices for agency cross support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High precision plane of sky tracking of missions is required for accurate deep space navigation and maneuvers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322263">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alibri" pitchFamily="34" charset="0"/>
                        </a:rPr>
                        <a:t>Blue Books </a:t>
                      </a:r>
                      <a:r>
                        <a:rPr kumimoji="0" lang="en-US" sz="1400" b="1" i="0" u="none" strike="noStrike" cap="none" normalizeH="0" baseline="0" smtClean="0">
                          <a:ln>
                            <a:noFill/>
                          </a:ln>
                          <a:solidFill>
                            <a:schemeClr val="tx1"/>
                          </a:solidFill>
                          <a:effectLst/>
                          <a:latin typeface="Calibri" pitchFamily="34" charset="0"/>
                        </a:rPr>
                        <a:t>for cross supported Delta-DOR data exchanges and interoperable practices (</a:t>
                      </a:r>
                      <a:r>
                        <a:rPr kumimoji="0" lang="en-US" sz="1400" b="1" i="0" u="none" strike="noStrike" cap="none" normalizeH="0" baseline="0" smtClean="0">
                          <a:ln>
                            <a:noFill/>
                          </a:ln>
                          <a:solidFill>
                            <a:srgbClr val="FF33CC"/>
                          </a:solidFill>
                          <a:effectLst/>
                          <a:latin typeface="Calibri" pitchFamily="34" charset="0"/>
                        </a:rPr>
                        <a:t>Magenta Books</a:t>
                      </a:r>
                      <a:r>
                        <a:rPr kumimoji="0" lang="en-US" sz="1400" b="1" i="0" u="none" strike="noStrike" cap="none" normalizeH="0" baseline="0" smtClean="0">
                          <a:ln>
                            <a:noFill/>
                          </a:ln>
                          <a:solidFill>
                            <a:schemeClr val="tx1"/>
                          </a:solidFill>
                          <a:effectLst/>
                          <a:latin typeface="Calibri" pitchFamily="34" charset="0"/>
                        </a:rPr>
                        <a:t>) for performing them</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000000">
                      <a:alpha val="43137"/>
                    </a:srgbClr>
                  </a:outerShdw>
                </a:effectLst>
              </a:rPr>
              <a:t>Systems Engineering Area (SEA)</a:t>
            </a:r>
            <a:endParaRPr lang="en-US" sz="2400" dirty="0">
              <a:solidFill>
                <a:srgbClr val="000099"/>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304800" y="914400"/>
          <a:ext cx="8534400" cy="5102352"/>
        </p:xfrm>
        <a:graphic>
          <a:graphicData uri="http://schemas.openxmlformats.org/drawingml/2006/table">
            <a:tbl>
              <a:tblPr/>
              <a:tblGrid>
                <a:gridCol w="1295400"/>
                <a:gridCol w="7239000"/>
              </a:tblGrid>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Space Assigned Numbers Authority (SANA)</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“Magic” numbers and names defined and used by CCSDS standards</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1651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Facilitate registration and management of CCSDS assigned numbers and names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p>
                      <a:pPr marL="111125"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CCSDS documents define a variety of different assigned numbers and names, if these are extended or assigned over time it is best if they are in an updatable registry rather than in a document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A process for operating and guiding the SANA registrar, definitions of registries and requirements on managing and updating them, and an on-line service with a variety of registries (operational)</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Time Correlation and Synchronization BoF</a:t>
                      </a:r>
                    </a:p>
                  </a:txBody>
                  <a:tcPr marL="0" marR="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Standards for exchange of time and for correlating space &amp; ground clocks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Create interoperable standards and practices to replace current ad hoc approaches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As more missions participate in multi-agency collaborative exploration standards for coordinating operations and correlating observations become more important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Interoperable standards (</a:t>
                      </a:r>
                      <a:r>
                        <a:rPr kumimoji="0" lang="en-US" sz="1400" b="1" i="0" u="none" strike="noStrike" cap="none" normalizeH="0" baseline="0" smtClean="0">
                          <a:ln>
                            <a:noFill/>
                          </a:ln>
                          <a:solidFill>
                            <a:srgbClr val="0000FF"/>
                          </a:solidFill>
                          <a:effectLst/>
                          <a:latin typeface="Calibri" pitchFamily="34" charset="0"/>
                        </a:rPr>
                        <a:t>Blue Book</a:t>
                      </a:r>
                      <a:r>
                        <a:rPr kumimoji="0" lang="en-US" sz="1400" b="1" i="0" u="none" strike="noStrike" cap="none" normalizeH="0" baseline="0" smtClean="0">
                          <a:ln>
                            <a:noFill/>
                          </a:ln>
                          <a:solidFill>
                            <a:schemeClr val="tx1"/>
                          </a:solidFill>
                          <a:effectLst/>
                          <a:latin typeface="Calibri" pitchFamily="34" charset="0"/>
                        </a:rPr>
                        <a:t>) for exchanging time and correlating and synchronizing clocks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Information Services Architecture BoF</a:t>
                      </a:r>
                    </a:p>
                  </a:txBody>
                  <a:tcPr marL="0" marR="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Cross cutting standards for the creation of interoperable service oriented architecture (SOA) components and patterns for information services discovery and utilization</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Define common components and practices for registry / repository services and patterns of use</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“SOA” is now a paradigm tied to vendor products, in order to deploy interoperable information services standardized components, interfaces, and patterns of use are required</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A reference architecture with component level definitions (</a:t>
                      </a:r>
                      <a:r>
                        <a:rPr kumimoji="0" lang="en-US" sz="1400" b="1" i="0" u="none" strike="noStrike" cap="none" normalizeH="0" baseline="0" smtClean="0">
                          <a:ln>
                            <a:noFill/>
                          </a:ln>
                          <a:solidFill>
                            <a:srgbClr val="0000FF"/>
                          </a:solidFill>
                          <a:effectLst/>
                          <a:latin typeface="Calibri" pitchFamily="34" charset="0"/>
                        </a:rPr>
                        <a:t>Blue Book</a:t>
                      </a:r>
                      <a:r>
                        <a:rPr kumimoji="0" lang="en-US" sz="1400" b="1" i="0" u="none" strike="noStrike" cap="none" normalizeH="0" baseline="0" smtClean="0">
                          <a:ln>
                            <a:noFill/>
                          </a:ln>
                          <a:solidFill>
                            <a:schemeClr val="tx1"/>
                          </a:solidFill>
                          <a:effectLst/>
                          <a:latin typeface="Calibri" pitchFamily="34" charset="0"/>
                        </a:rPr>
                        <a:t>) and a defined set of patterns for their use, a recommended practice (</a:t>
                      </a:r>
                      <a:r>
                        <a:rPr kumimoji="0" lang="en-US" sz="1400" b="1" i="0" u="none" strike="noStrike" cap="none" normalizeH="0" baseline="0" smtClean="0">
                          <a:ln>
                            <a:noFill/>
                          </a:ln>
                          <a:solidFill>
                            <a:srgbClr val="FF33CC"/>
                          </a:solidFill>
                          <a:effectLst/>
                          <a:latin typeface="Calibri" pitchFamily="34" charset="0"/>
                        </a:rPr>
                        <a:t>Magenta Book</a:t>
                      </a:r>
                      <a:r>
                        <a:rPr kumimoji="0" lang="en-US" sz="1400" b="1" i="0" u="none" strike="noStrike" cap="none" normalizeH="0" baseline="0" smtClean="0">
                          <a:ln>
                            <a:noFill/>
                          </a:ln>
                          <a:solidFill>
                            <a:schemeClr val="tx1"/>
                          </a:solidFill>
                          <a:effectLst/>
                          <a:latin typeface="Calibri" pitchFamily="34" charset="0"/>
                        </a:rPr>
                        <a:t>) describing their use</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bwMode="auto">
          <a:xfrm>
            <a:off x="1295400" y="76200"/>
            <a:ext cx="5943600" cy="487363"/>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smtClean="0">
                <a:solidFill>
                  <a:srgbClr val="000099"/>
                </a:solidFill>
                <a:effectLst>
                  <a:outerShdw blurRad="38100" dist="38100" dir="2700000" algn="tl">
                    <a:srgbClr val="000000">
                      <a:alpha val="43137"/>
                    </a:srgbClr>
                  </a:outerShdw>
                </a:effectLst>
              </a:rPr>
              <a:t>Mission Operations and Information Management Systems (MOIMS)</a:t>
            </a:r>
            <a:endParaRPr lang="en-US" sz="2400" dirty="0">
              <a:solidFill>
                <a:srgbClr val="000099"/>
              </a:solidFill>
              <a:effectLst>
                <a:outerShdw blurRad="38100" dist="38100" dir="2700000" algn="tl">
                  <a:srgbClr val="000000">
                    <a:alpha val="43137"/>
                  </a:srgbClr>
                </a:outerShdw>
              </a:effectLst>
            </a:endParaRPr>
          </a:p>
        </p:txBody>
      </p:sp>
      <p:sp>
        <p:nvSpPr>
          <p:cNvPr id="818178" name="Rectangle 3"/>
          <p:cNvSpPr txBox="1">
            <a:spLocks noChangeArrowheads="1"/>
          </p:cNvSpPr>
          <p:nvPr/>
        </p:nvSpPr>
        <p:spPr bwMode="auto">
          <a:xfrm>
            <a:off x="304800" y="838200"/>
            <a:ext cx="8686800" cy="5867400"/>
          </a:xfrm>
          <a:prstGeom prst="rect">
            <a:avLst/>
          </a:prstGeom>
          <a:noFill/>
          <a:ln w="9525">
            <a:noFill/>
            <a:miter lim="800000"/>
            <a:headEnd/>
            <a:tailEnd/>
          </a:ln>
        </p:spPr>
        <p:txBody>
          <a:bodyPr lIns="81204" tIns="39889" rIns="81204" bIns="39889"/>
          <a:lstStyle/>
          <a:p>
            <a:pPr marL="230188" indent="-230188" eaLnBrk="0" hangingPunct="0">
              <a:buSzPct val="125000"/>
            </a:pPr>
            <a:endParaRPr lang="en-US" sz="1400">
              <a:latin typeface="Calibri" pitchFamily="34" charset="0"/>
            </a:endParaRPr>
          </a:p>
          <a:p>
            <a:pPr marL="230188" indent="-230188" eaLnBrk="0" hangingPunct="0">
              <a:buSzPct val="100000"/>
              <a:buFontTx/>
              <a:buChar char="•"/>
            </a:pPr>
            <a:r>
              <a:rPr lang="en-US" sz="1800">
                <a:solidFill>
                  <a:srgbClr val="000099"/>
                </a:solidFill>
                <a:latin typeface="Calibri" pitchFamily="34" charset="0"/>
              </a:rPr>
              <a:t>Objective</a:t>
            </a:r>
          </a:p>
          <a:p>
            <a:pPr marL="568325" lvl="1" indent="-222250" eaLnBrk="0" hangingPunct="0">
              <a:buSzPct val="100000"/>
              <a:buFontTx/>
              <a:buChar char="•"/>
            </a:pPr>
            <a:r>
              <a:rPr lang="en-US" sz="1600">
                <a:latin typeface="Calibri" pitchFamily="34" charset="0"/>
              </a:rPr>
              <a:t>Address all of the flight execution phase applications that are required to operate the spacecraft and its ground system in response to mission objectives, and their associated detailed information management standards and processes. </a:t>
            </a:r>
          </a:p>
          <a:p>
            <a:pPr marL="568325" lvl="1" indent="-222250" eaLnBrk="0" hangingPunct="0">
              <a:buSzPct val="100000"/>
              <a:buFontTx/>
              <a:buChar char="•"/>
            </a:pPr>
            <a:r>
              <a:rPr lang="en-US" sz="1600">
                <a:latin typeface="Calibri" pitchFamily="34" charset="0"/>
              </a:rPr>
              <a:t>Ensures that application standards exist which facilitate the smooth transition of space mission information between the “mission operations” systems and the “mission utilization” systems.</a:t>
            </a:r>
          </a:p>
          <a:p>
            <a:pPr marL="230188" indent="-230188" eaLnBrk="0" hangingPunct="0">
              <a:buSzPct val="100000"/>
              <a:buFontTx/>
              <a:buChar char="•"/>
            </a:pPr>
            <a:r>
              <a:rPr lang="en-US" sz="1800">
                <a:solidFill>
                  <a:srgbClr val="000099"/>
                </a:solidFill>
                <a:latin typeface="Calibri" pitchFamily="34" charset="0"/>
              </a:rPr>
              <a:t>Focus</a:t>
            </a:r>
          </a:p>
          <a:p>
            <a:pPr marL="568325" lvl="1" indent="-222250" eaLnBrk="0" hangingPunct="0">
              <a:buSzPct val="100000"/>
              <a:buFontTx/>
              <a:buChar char="•"/>
            </a:pPr>
            <a:r>
              <a:rPr lang="en-US" sz="1600">
                <a:latin typeface="Calibri" pitchFamily="34" charset="0"/>
              </a:rPr>
              <a:t>Primarily on the “Mission Operations” functions that occur on a timescale driven by the flight path of the space vehicle. </a:t>
            </a:r>
          </a:p>
          <a:p>
            <a:pPr marL="568325" lvl="1" indent="-222250" eaLnBrk="0" hangingPunct="0">
              <a:buSzPct val="100000"/>
              <a:buFontTx/>
              <a:buChar char="•"/>
            </a:pPr>
            <a:r>
              <a:rPr lang="en-US" sz="1600">
                <a:latin typeface="Calibri" pitchFamily="34" charset="0"/>
              </a:rPr>
              <a:t>“Mission Utilization” occurs on a timescale that is convenient for users and is often conducted by a separate community. </a:t>
            </a:r>
          </a:p>
          <a:p>
            <a:pPr marL="230188" indent="-230188" eaLnBrk="0" hangingPunct="0">
              <a:buSzPct val="100000"/>
              <a:buFontTx/>
              <a:buChar char="•"/>
            </a:pPr>
            <a:r>
              <a:rPr lang="en-US" sz="1800">
                <a:solidFill>
                  <a:srgbClr val="000099"/>
                </a:solidFill>
                <a:latin typeface="Calibri" pitchFamily="34" charset="0"/>
              </a:rPr>
              <a:t>MOIMS Working Groups</a:t>
            </a:r>
          </a:p>
          <a:p>
            <a:pPr marL="568325" lvl="1" indent="-222250" eaLnBrk="0" hangingPunct="0">
              <a:buSzPct val="100000"/>
              <a:buFontTx/>
              <a:buChar char="•"/>
            </a:pPr>
            <a:r>
              <a:rPr lang="en-US" sz="1600">
                <a:latin typeface="Calibri" pitchFamily="34" charset="0"/>
              </a:rPr>
              <a:t>Data Archive Ingestion</a:t>
            </a:r>
          </a:p>
          <a:p>
            <a:pPr marL="568325" lvl="1" indent="-222250" eaLnBrk="0" hangingPunct="0">
              <a:buSzPct val="100000"/>
              <a:buFontTx/>
              <a:buChar char="•"/>
            </a:pPr>
            <a:r>
              <a:rPr lang="en-US" sz="1600">
                <a:latin typeface="Calibri" pitchFamily="34" charset="0"/>
              </a:rPr>
              <a:t>Navigation</a:t>
            </a:r>
          </a:p>
          <a:p>
            <a:pPr marL="568325" lvl="1" indent="-222250" eaLnBrk="0" hangingPunct="0">
              <a:buSzPct val="100000"/>
              <a:buFontTx/>
              <a:buChar char="•"/>
            </a:pPr>
            <a:r>
              <a:rPr lang="en-US" sz="1600">
                <a:latin typeface="Calibri" pitchFamily="34" charset="0"/>
              </a:rPr>
              <a:t>Spacecraft Monitoring and Control</a:t>
            </a:r>
          </a:p>
          <a:p>
            <a:pPr marL="568325" lvl="1" indent="-222250" eaLnBrk="0" hangingPunct="0">
              <a:buSzPct val="100000"/>
              <a:buFontTx/>
              <a:buChar char="•"/>
            </a:pPr>
            <a:r>
              <a:rPr lang="en-US" sz="1600">
                <a:latin typeface="Calibri" pitchFamily="34" charset="0"/>
              </a:rPr>
              <a:t>Digital Repository Audit and Certification</a:t>
            </a:r>
            <a:r>
              <a:rPr lang="en-US" sz="1400">
                <a:latin typeface="Calibri" pitchFamily="34" charset="0"/>
              </a:rPr>
              <a:t> </a:t>
            </a:r>
          </a:p>
          <a:p>
            <a:pPr marL="568325" lvl="1" indent="-222250" eaLnBrk="0" hangingPunct="0">
              <a:buSzPct val="100000"/>
            </a:pPr>
            <a:endParaRPr lang="en-US" sz="1400">
              <a:latin typeface="Calibri" pitchFamily="34" charset="0"/>
            </a:endParaRPr>
          </a:p>
          <a:p>
            <a:pPr marL="568325" lvl="1" indent="-222250" eaLnBrk="0" hangingPunct="0">
              <a:buSzPct val="125000"/>
              <a:buFontTx/>
              <a:buChar char="•"/>
            </a:pPr>
            <a:endParaRPr lang="en-US" sz="1400">
              <a:latin typeface="Calibri" pitchFamily="34" charset="0"/>
            </a:endParaRPr>
          </a:p>
        </p:txBody>
      </p:sp>
      <p:pic>
        <p:nvPicPr>
          <p:cNvPr id="818207" name="Picture 31"/>
          <p:cNvPicPr>
            <a:picLocks noChangeAspect="1" noChangeArrowheads="1"/>
          </p:cNvPicPr>
          <p:nvPr/>
        </p:nvPicPr>
        <p:blipFill>
          <a:blip r:embed="rId2" cstate="print"/>
          <a:srcRect/>
          <a:stretch>
            <a:fillRect/>
          </a:stretch>
        </p:blipFill>
        <p:spPr bwMode="auto">
          <a:xfrm>
            <a:off x="5105400" y="4114800"/>
            <a:ext cx="3028950" cy="2319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idx="4294967295"/>
          </p:nvPr>
        </p:nvSpPr>
        <p:spPr bwMode="auto">
          <a:xfrm>
            <a:off x="1295400" y="76200"/>
            <a:ext cx="5943600" cy="487363"/>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000000">
                      <a:alpha val="43137"/>
                    </a:srgbClr>
                  </a:outerShdw>
                </a:effectLst>
              </a:rPr>
              <a:t>Mission Operations and Information Management Systems (MOIMS)</a:t>
            </a:r>
            <a:endParaRPr lang="en-US" sz="2400" dirty="0">
              <a:solidFill>
                <a:srgbClr val="000099"/>
              </a:solidFill>
              <a:effectLst>
                <a:outerShdw blurRad="38100" dist="38100" dir="2700000" algn="tl">
                  <a:srgbClr val="000000">
                    <a:alpha val="43137"/>
                  </a:srgbClr>
                </a:outerShdw>
              </a:effectLst>
            </a:endParaRPr>
          </a:p>
        </p:txBody>
      </p:sp>
      <p:sp>
        <p:nvSpPr>
          <p:cNvPr id="819202" name="Rectangle 3"/>
          <p:cNvSpPr txBox="1">
            <a:spLocks noChangeArrowheads="1"/>
          </p:cNvSpPr>
          <p:nvPr/>
        </p:nvSpPr>
        <p:spPr bwMode="auto">
          <a:xfrm>
            <a:off x="304800" y="838200"/>
            <a:ext cx="8686800" cy="5867400"/>
          </a:xfrm>
          <a:prstGeom prst="rect">
            <a:avLst/>
          </a:prstGeom>
          <a:noFill/>
          <a:ln w="9525">
            <a:noFill/>
            <a:miter lim="800000"/>
            <a:headEnd/>
            <a:tailEnd/>
          </a:ln>
        </p:spPr>
        <p:txBody>
          <a:bodyPr lIns="81204" tIns="39889" rIns="81204" bIns="39889"/>
          <a:lstStyle/>
          <a:p>
            <a:pPr marL="230188" indent="-230188" eaLnBrk="0" hangingPunct="0">
              <a:buSzPct val="125000"/>
            </a:pPr>
            <a:endParaRPr lang="en-GB" sz="1400">
              <a:latin typeface="Calibri" pitchFamily="34" charset="0"/>
            </a:endParaRPr>
          </a:p>
        </p:txBody>
      </p:sp>
      <p:graphicFrame>
        <p:nvGraphicFramePr>
          <p:cNvPr id="852997" name="Group 5"/>
          <p:cNvGraphicFramePr>
            <a:graphicFrameLocks noGrp="1"/>
          </p:cNvGraphicFramePr>
          <p:nvPr/>
        </p:nvGraphicFramePr>
        <p:xfrm>
          <a:off x="381000" y="990600"/>
          <a:ext cx="8534400" cy="1914525"/>
        </p:xfrm>
        <a:graphic>
          <a:graphicData uri="http://schemas.openxmlformats.org/drawingml/2006/table">
            <a:tbl>
              <a:tblPr/>
              <a:tblGrid>
                <a:gridCol w="1295400"/>
                <a:gridCol w="7239000"/>
              </a:tblGrid>
              <a:tr h="2286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Digital Archive Ingestion Working Group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24923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Digital Archives</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1651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Define a detailed reference architecture for archiving, including identification of service interfaces.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Potentially applicable to all Archives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461963">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Define the methodology to be used for the submission and ingest of digital data sources and digital metadata, for the identification of digital data within the archive, for the search and retrieval of digital data and metadata and for the long term preservation of archives.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3012" name="Group 20"/>
          <p:cNvGraphicFramePr>
            <a:graphicFrameLocks noGrp="1"/>
          </p:cNvGraphicFramePr>
          <p:nvPr/>
        </p:nvGraphicFramePr>
        <p:xfrm>
          <a:off x="381000" y="3163888"/>
          <a:ext cx="8534400" cy="1487487"/>
        </p:xfrm>
        <a:graphic>
          <a:graphicData uri="http://schemas.openxmlformats.org/drawingml/2006/table">
            <a:tbl>
              <a:tblPr/>
              <a:tblGrid>
                <a:gridCol w="1295400"/>
                <a:gridCol w="7239000"/>
              </a:tblGrid>
              <a:tr h="2286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Digital Repository Audit and Certification Working Group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24923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Digital Archives </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1651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Definition of criteria to certify archives. </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Potentially applicable to all Archives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461963">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Produce standards  that establishes the criteria that a repository/archive must meet to be designated an ISO Trusted Digital Repository. </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3027" name="Group 35"/>
          <p:cNvGraphicFramePr>
            <a:graphicFrameLocks noGrp="1"/>
          </p:cNvGraphicFramePr>
          <p:nvPr/>
        </p:nvGraphicFramePr>
        <p:xfrm>
          <a:off x="381000" y="4916488"/>
          <a:ext cx="8534400" cy="1700212"/>
        </p:xfrm>
        <a:graphic>
          <a:graphicData uri="http://schemas.openxmlformats.org/drawingml/2006/table">
            <a:tbl>
              <a:tblPr/>
              <a:tblGrid>
                <a:gridCol w="1295400"/>
                <a:gridCol w="7239000"/>
              </a:tblGrid>
              <a:tr h="2286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Information Packaging and Registries Working Group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24923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Data packaging techniques and their association with the registration of schemas/data definitions. </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1651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Develop specifications for  an extensible framework for packaging data and metadata</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Potentially applicable to a vast set of data interchanges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461963">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XML Packaging Recommendations </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idx="4294967295"/>
          </p:nvPr>
        </p:nvSpPr>
        <p:spPr bwMode="auto">
          <a:xfrm>
            <a:off x="1295400" y="76200"/>
            <a:ext cx="5943600" cy="487363"/>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000000">
                      <a:alpha val="43137"/>
                    </a:srgbClr>
                  </a:outerShdw>
                </a:effectLst>
              </a:rPr>
              <a:t>Mission Operations and Information Management Systems (MOIMS)</a:t>
            </a:r>
            <a:endParaRPr lang="en-US" sz="2400" dirty="0">
              <a:solidFill>
                <a:srgbClr val="000099"/>
              </a:solidFill>
              <a:effectLst>
                <a:outerShdw blurRad="38100" dist="38100" dir="2700000" algn="tl">
                  <a:srgbClr val="000000">
                    <a:alpha val="43137"/>
                  </a:srgbClr>
                </a:outerShdw>
              </a:effectLst>
            </a:endParaRPr>
          </a:p>
        </p:txBody>
      </p:sp>
      <p:graphicFrame>
        <p:nvGraphicFramePr>
          <p:cNvPr id="854020" name="Group 4"/>
          <p:cNvGraphicFramePr>
            <a:graphicFrameLocks noGrp="1"/>
          </p:cNvGraphicFramePr>
          <p:nvPr/>
        </p:nvGraphicFramePr>
        <p:xfrm>
          <a:off x="381000" y="4419600"/>
          <a:ext cx="8534400" cy="2127250"/>
        </p:xfrm>
        <a:graphic>
          <a:graphicData uri="http://schemas.openxmlformats.org/drawingml/2006/table">
            <a:tbl>
              <a:tblPr/>
              <a:tblGrid>
                <a:gridCol w="1295400"/>
                <a:gridCol w="7239000"/>
              </a:tblGrid>
              <a:tr h="2286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Spacecraft Monitoring &amp; Control Working Group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24923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Operational Concept and set of Services to support Spacecraft &amp; Control at the application layer </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1651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Definition of an extensible set of services to support the operational concept together with its information model and behaviours. This includes (non exhaustively) ground systems such as Automatic Command and Control, Data Archiving and Retrieval, Flight Dynamics, Mission Planning, Automation, and Performance Evaluation.</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Many potential application M&amp;C Systems.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461963">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Operational Concept, set of common and core services.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Definition of the standard information set to be exchanged for SM&amp;C purposes (e.g. XTCE)</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4035" name="Group 19"/>
          <p:cNvGraphicFramePr>
            <a:graphicFrameLocks noGrp="1"/>
          </p:cNvGraphicFramePr>
          <p:nvPr/>
        </p:nvGraphicFramePr>
        <p:xfrm>
          <a:off x="381000" y="914400"/>
          <a:ext cx="8534400" cy="3408363"/>
        </p:xfrm>
        <a:graphic>
          <a:graphicData uri="http://schemas.openxmlformats.org/drawingml/2006/table">
            <a:tbl>
              <a:tblPr/>
              <a:tblGrid>
                <a:gridCol w="1295400"/>
                <a:gridCol w="7239000"/>
              </a:tblGrid>
              <a:tr h="258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Navigation Working Group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24923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The Navigation Working Group provides a discipline-oriented forum for detailed discussions and development of technical flight dynamics standards. </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1651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Develop specifications to facilitate the transmission (and interoperability) of Navigation Data across Agencies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Navigation Data transfer is increasing in the last years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4572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Tracking, Spacecraft Attitude and Orbit data.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Conjunction assessment data that will warn spacecraft operators of pending close approaches between their spacecraft and another spacecraft or on-orbit debris.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Requests related to Pointing Spacecraft instruments and/or onboard antennas.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History or Prediction of the Spacecraft Attitude (orientation) and/or Trajectory (position)). Predicted Orbital Events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Spacecraft Maneuver summary information.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Perturbations that affect a spacecraft orbit/attitude.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Calibri" pitchFamily="34" charset="0"/>
                      </a:endParaRP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457200" y="304800"/>
            <a:ext cx="8229600" cy="457200"/>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000000">
                      <a:alpha val="43137"/>
                    </a:srgbClr>
                  </a:outerShdw>
                </a:effectLst>
              </a:rPr>
              <a:t>Cross Support Services (CSS)</a:t>
            </a:r>
            <a:endParaRPr lang="en-US" sz="2400" dirty="0">
              <a:solidFill>
                <a:srgbClr val="000099"/>
              </a:solidFill>
              <a:effectLst>
                <a:outerShdw blurRad="38100" dist="38100" dir="2700000" algn="tl">
                  <a:srgbClr val="000000">
                    <a:alpha val="43137"/>
                  </a:srgbClr>
                </a:outerShdw>
              </a:effectLst>
            </a:endParaRPr>
          </a:p>
        </p:txBody>
      </p:sp>
      <p:sp>
        <p:nvSpPr>
          <p:cNvPr id="7170" name="Rectangle 3"/>
          <p:cNvSpPr txBox="1">
            <a:spLocks noChangeArrowheads="1"/>
          </p:cNvSpPr>
          <p:nvPr/>
        </p:nvSpPr>
        <p:spPr bwMode="auto">
          <a:xfrm>
            <a:off x="304800" y="838200"/>
            <a:ext cx="8229600" cy="5867400"/>
          </a:xfrm>
          <a:prstGeom prst="rect">
            <a:avLst/>
          </a:prstGeom>
          <a:noFill/>
          <a:ln w="9525">
            <a:noFill/>
            <a:miter lim="800000"/>
            <a:headEnd/>
            <a:tailEnd/>
          </a:ln>
        </p:spPr>
        <p:txBody>
          <a:bodyPr lIns="81204" tIns="39889" rIns="81204" bIns="39889"/>
          <a:lstStyle/>
          <a:p>
            <a:pPr marL="230188" indent="-230188" eaLnBrk="0" hangingPunct="0">
              <a:buSzPct val="100000"/>
              <a:buFontTx/>
              <a:buChar char="•"/>
              <a:defRPr/>
            </a:pPr>
            <a:r>
              <a:rPr lang="en-US" sz="1800" dirty="0">
                <a:solidFill>
                  <a:srgbClr val="000099"/>
                </a:solidFill>
                <a:latin typeface="Calibri" pitchFamily="34" charset="0"/>
              </a:rPr>
              <a:t>Objective</a:t>
            </a:r>
          </a:p>
          <a:p>
            <a:pPr marL="687388" lvl="1" indent="-230188" eaLnBrk="0" hangingPunct="0">
              <a:buSzPct val="100000"/>
              <a:buFontTx/>
              <a:buChar char="•"/>
              <a:defRPr/>
            </a:pPr>
            <a:r>
              <a:rPr lang="en-US" sz="1600" dirty="0">
                <a:latin typeface="+mn-lt"/>
              </a:rPr>
              <a:t>CSS Area addresses how Tracking, Telemetry and Command (TTC) network resources are made available by one organization to another</a:t>
            </a:r>
          </a:p>
          <a:p>
            <a:pPr marL="687388" lvl="1" indent="-230188" eaLnBrk="0" hangingPunct="0">
              <a:buSzPct val="100000"/>
              <a:buFontTx/>
              <a:buChar char="•"/>
              <a:defRPr/>
            </a:pPr>
            <a:r>
              <a:rPr lang="en-US" sz="1600" dirty="0">
                <a:latin typeface="+mn-lt"/>
              </a:rPr>
              <a:t>Define what services are required at various cross-support interface points</a:t>
            </a:r>
          </a:p>
          <a:p>
            <a:pPr marL="687388" lvl="1" indent="-230188" eaLnBrk="0" hangingPunct="0">
              <a:buSzPct val="100000"/>
              <a:buFontTx/>
              <a:buChar char="•"/>
              <a:defRPr/>
            </a:pPr>
            <a:r>
              <a:rPr lang="en-US" sz="1600" dirty="0">
                <a:latin typeface="+mn-lt"/>
              </a:rPr>
              <a:t>Determine how services are exposed, scheduled and used by organizations to confederate infrastructure to support mission execution</a:t>
            </a:r>
            <a:endParaRPr lang="en-US" sz="1600" dirty="0">
              <a:solidFill>
                <a:srgbClr val="000099"/>
              </a:solidFill>
              <a:latin typeface="+mn-lt"/>
            </a:endParaRPr>
          </a:p>
          <a:p>
            <a:pPr marL="230188" indent="-230188" eaLnBrk="0" hangingPunct="0">
              <a:spcBef>
                <a:spcPts val="600"/>
              </a:spcBef>
              <a:buSzPct val="100000"/>
              <a:buFontTx/>
              <a:buChar char="•"/>
              <a:defRPr/>
            </a:pPr>
            <a:r>
              <a:rPr lang="en-US" sz="1800" dirty="0">
                <a:solidFill>
                  <a:srgbClr val="000099"/>
                </a:solidFill>
                <a:latin typeface="Calibri" pitchFamily="34" charset="0"/>
              </a:rPr>
              <a:t>Focus</a:t>
            </a:r>
          </a:p>
          <a:p>
            <a:pPr marL="687388" lvl="1" indent="-230188" eaLnBrk="0" hangingPunct="0">
              <a:spcBef>
                <a:spcPts val="600"/>
              </a:spcBef>
              <a:buSzPct val="100000"/>
              <a:buFontTx/>
              <a:buChar char="•"/>
              <a:defRPr/>
            </a:pPr>
            <a:r>
              <a:rPr lang="en-US" sz="1600" dirty="0">
                <a:latin typeface="+mn-lt"/>
              </a:rPr>
              <a:t>Definition of cross support communications architecture</a:t>
            </a:r>
          </a:p>
          <a:p>
            <a:pPr marL="687388" lvl="1" indent="-230188" eaLnBrk="0" hangingPunct="0">
              <a:spcBef>
                <a:spcPts val="600"/>
              </a:spcBef>
              <a:buSzPct val="100000"/>
              <a:buFontTx/>
              <a:buChar char="•"/>
              <a:defRPr/>
            </a:pPr>
            <a:r>
              <a:rPr lang="en-US" sz="1600" dirty="0">
                <a:latin typeface="+mn-lt"/>
              </a:rPr>
              <a:t>Terrestrial transfer of mission data between mission operations centers and TTC networks</a:t>
            </a:r>
          </a:p>
          <a:p>
            <a:pPr marL="687388" lvl="1" indent="-230188" eaLnBrk="0" hangingPunct="0">
              <a:spcBef>
                <a:spcPts val="600"/>
              </a:spcBef>
              <a:buSzPct val="100000"/>
              <a:buFontTx/>
              <a:buChar char="•"/>
              <a:defRPr/>
            </a:pPr>
            <a:r>
              <a:rPr lang="en-US" sz="1600" dirty="0">
                <a:latin typeface="+mn-lt"/>
              </a:rPr>
              <a:t>Terrestrial transfer radiometric observables</a:t>
            </a:r>
          </a:p>
          <a:p>
            <a:pPr marL="687388" lvl="1" indent="-230188" eaLnBrk="0" hangingPunct="0">
              <a:spcBef>
                <a:spcPts val="600"/>
              </a:spcBef>
              <a:buSzPct val="100000"/>
              <a:buFontTx/>
              <a:buChar char="•"/>
              <a:defRPr/>
            </a:pPr>
            <a:r>
              <a:rPr lang="en-US" sz="1600" dirty="0">
                <a:latin typeface="+mn-lt"/>
              </a:rPr>
              <a:t>Management of TTC network services/interfaces re</a:t>
            </a:r>
            <a:r>
              <a:rPr lang="en-US" sz="1600" dirty="0">
                <a:latin typeface="+mn-lt"/>
                <a:sym typeface="Wingdings" pitchFamily="2" charset="2"/>
              </a:rPr>
              <a:t> Mission spacecraft </a:t>
            </a:r>
            <a:r>
              <a:rPr lang="en-US" sz="1600" dirty="0" err="1">
                <a:latin typeface="+mn-lt"/>
                <a:sym typeface="Wingdings" pitchFamily="2" charset="2"/>
              </a:rPr>
              <a:t>spacelink</a:t>
            </a:r>
            <a:r>
              <a:rPr lang="en-US" sz="1600" dirty="0">
                <a:latin typeface="+mn-lt"/>
                <a:sym typeface="Wingdings" pitchFamily="2" charset="2"/>
              </a:rPr>
              <a:t> + terrestrial data transfers</a:t>
            </a:r>
          </a:p>
          <a:p>
            <a:pPr marL="230188" indent="-230188" eaLnBrk="0" hangingPunct="0">
              <a:spcBef>
                <a:spcPts val="600"/>
              </a:spcBef>
              <a:buSzPct val="100000"/>
              <a:buFontTx/>
              <a:buChar char="•"/>
              <a:defRPr/>
            </a:pPr>
            <a:r>
              <a:rPr lang="en-US" sz="1800" dirty="0">
                <a:solidFill>
                  <a:srgbClr val="000099"/>
                </a:solidFill>
                <a:latin typeface="Calibri" pitchFamily="34" charset="0"/>
              </a:rPr>
              <a:t>CSS Working Groups</a:t>
            </a:r>
          </a:p>
          <a:p>
            <a:pPr marL="687388" lvl="1" indent="-230188" eaLnBrk="0" hangingPunct="0">
              <a:spcBef>
                <a:spcPts val="600"/>
              </a:spcBef>
              <a:buSzPct val="100000"/>
              <a:buFontTx/>
              <a:buChar char="•"/>
              <a:defRPr/>
            </a:pPr>
            <a:r>
              <a:rPr lang="en-US" sz="1600" dirty="0">
                <a:latin typeface="Calibri" pitchFamily="34" charset="0"/>
              </a:rPr>
              <a:t>Cross Support Architecture</a:t>
            </a:r>
          </a:p>
          <a:p>
            <a:pPr marL="687388" lvl="1" indent="-230188" eaLnBrk="0" hangingPunct="0">
              <a:spcBef>
                <a:spcPts val="600"/>
              </a:spcBef>
              <a:buSzPct val="100000"/>
              <a:buFontTx/>
              <a:buChar char="•"/>
              <a:defRPr/>
            </a:pPr>
            <a:r>
              <a:rPr lang="en-US" sz="1600" dirty="0">
                <a:latin typeface="Calibri" pitchFamily="34" charset="0"/>
              </a:rPr>
              <a:t>Cross Support Transfer Services</a:t>
            </a:r>
          </a:p>
          <a:p>
            <a:pPr marL="687388" lvl="1" indent="-230188" eaLnBrk="0" hangingPunct="0">
              <a:spcBef>
                <a:spcPts val="600"/>
              </a:spcBef>
              <a:buSzPct val="100000"/>
              <a:buFontTx/>
              <a:buChar char="•"/>
              <a:defRPr/>
            </a:pPr>
            <a:r>
              <a:rPr lang="en-US" sz="1600" dirty="0">
                <a:latin typeface="Calibri" pitchFamily="34" charset="0"/>
              </a:rPr>
              <a:t>Service Management</a:t>
            </a:r>
          </a:p>
          <a:p>
            <a:pPr marL="687388" lvl="1" indent="-230188" eaLnBrk="0" hangingPunct="0">
              <a:spcBef>
                <a:spcPts val="600"/>
              </a:spcBef>
              <a:buSzPct val="100000"/>
              <a:buFontTx/>
              <a:buChar char="•"/>
              <a:defRPr/>
            </a:pPr>
            <a:r>
              <a:rPr lang="en-US" sz="1600" dirty="0">
                <a:latin typeface="Calibri" pitchFamily="34" charset="0"/>
              </a:rPr>
              <a:t>CCSDS Reference Architecture (Special Interest Group)</a:t>
            </a:r>
          </a:p>
          <a:p>
            <a:pPr marL="568325" lvl="1" indent="-222250" eaLnBrk="0" hangingPunct="0">
              <a:buSzPct val="100000"/>
              <a:defRPr/>
            </a:pPr>
            <a:endParaRPr lang="en-US" sz="1400" dirty="0">
              <a:latin typeface="Calibri" pitchFamily="34" charset="0"/>
            </a:endParaRPr>
          </a:p>
          <a:p>
            <a:pPr marL="568325" lvl="1" indent="-222250" eaLnBrk="0" hangingPunct="0">
              <a:buSzPct val="125000"/>
              <a:buFontTx/>
              <a:buChar char="•"/>
              <a:defRPr/>
            </a:pPr>
            <a:endParaRPr lang="en-US" sz="1400"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457200" y="304800"/>
            <a:ext cx="8229600" cy="457200"/>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000000">
                      <a:alpha val="43137"/>
                    </a:srgbClr>
                  </a:outerShdw>
                </a:effectLst>
              </a:rPr>
              <a:t>Cross Support Services (CSS)</a:t>
            </a:r>
            <a:endParaRPr lang="en-US" sz="2400" dirty="0">
              <a:solidFill>
                <a:srgbClr val="000099"/>
              </a:solidFill>
              <a:effectLst>
                <a:outerShdw blurRad="38100" dist="38100" dir="2700000" algn="tl">
                  <a:srgbClr val="000000">
                    <a:alpha val="43137"/>
                  </a:srgbClr>
                </a:outerShdw>
              </a:effectLst>
            </a:endParaRPr>
          </a:p>
        </p:txBody>
      </p:sp>
      <p:graphicFrame>
        <p:nvGraphicFramePr>
          <p:cNvPr id="831537" name="Group 49"/>
          <p:cNvGraphicFramePr>
            <a:graphicFrameLocks noGrp="1"/>
          </p:cNvGraphicFramePr>
          <p:nvPr/>
        </p:nvGraphicFramePr>
        <p:xfrm>
          <a:off x="304800" y="1100138"/>
          <a:ext cx="8534400" cy="4770437"/>
        </p:xfrm>
        <a:graphic>
          <a:graphicData uri="http://schemas.openxmlformats.org/drawingml/2006/table">
            <a:tbl>
              <a:tblPr/>
              <a:tblGrid>
                <a:gridCol w="1295400"/>
                <a:gridCol w="7239000"/>
              </a:tblGrid>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Cross Support Architecture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24923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“Traditional” and space internetworking  cross support communications architecture</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250825">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Identify and Define the Architecture for Communications Cross Support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Assist in reasoning in identifying and exposing services for definition</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250825">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rgbClr val="FF33CC"/>
                          </a:solidFill>
                          <a:effectLst/>
                          <a:latin typeface="Calibri" pitchFamily="34" charset="0"/>
                        </a:rPr>
                        <a:t>Magenta Book   </a:t>
                      </a:r>
                      <a:r>
                        <a:rPr kumimoji="0" lang="en-US" sz="1400" b="1" i="0" u="none" strike="noStrike" cap="none" normalizeH="0" baseline="0" smtClean="0">
                          <a:ln>
                            <a:noFill/>
                          </a:ln>
                          <a:solidFill>
                            <a:schemeClr val="tx1"/>
                          </a:solidFill>
                          <a:effectLst/>
                          <a:latin typeface="Calibri" pitchFamily="34" charset="0"/>
                        </a:rPr>
                        <a:t>(Best Practice) Cross Support Space Communications Architecture</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60325">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Cross Support Transfer Services</a:t>
                      </a:r>
                      <a:endParaRPr kumimoji="0" lang="en-US" sz="1800" b="1" i="0" u="none" strike="noStrike" cap="none" normalizeH="0" baseline="0" smtClean="0">
                        <a:ln>
                          <a:noFill/>
                        </a:ln>
                        <a:solidFill>
                          <a:srgbClr val="000099"/>
                        </a:solidFill>
                        <a:effectLst/>
                        <a:latin typeface="Calibri"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249238">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Terrestrial data transfer between mission operation systems and TTC networks</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249238">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Specification of reusable transfer services framework and framework-based services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50825">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0" fontAlgn="base" latinLnBrk="0" hangingPunct="0">
                        <a:lnSpc>
                          <a:spcPct val="100000"/>
                        </a:lnSpc>
                        <a:spcBef>
                          <a:spcPct val="0"/>
                        </a:spcBef>
                        <a:spcAft>
                          <a:spcPts val="300"/>
                        </a:spcAft>
                        <a:buClrTx/>
                        <a:buSzPct val="90000"/>
                        <a:buFontTx/>
                        <a:buNone/>
                        <a:tabLst/>
                      </a:pPr>
                      <a:r>
                        <a:rPr kumimoji="0" lang="en-US" sz="1400" b="1" i="0" u="none" strike="noStrike" cap="none" normalizeH="0" baseline="0" smtClean="0">
                          <a:ln>
                            <a:noFill/>
                          </a:ln>
                          <a:solidFill>
                            <a:schemeClr val="tx1"/>
                          </a:solidFill>
                          <a:effectLst/>
                          <a:latin typeface="Calibri" pitchFamily="34" charset="0"/>
                        </a:rPr>
                        <a:t>Cross support data transfer services occur on a daily basis among current member agencies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46355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rgbClr val="0000FF"/>
                          </a:solidFill>
                          <a:effectLst/>
                          <a:latin typeface="Calibri" pitchFamily="34" charset="0"/>
                        </a:rPr>
                        <a:t>Blue Books </a:t>
                      </a:r>
                      <a:r>
                        <a:rPr kumimoji="0" lang="en-US" sz="1400" b="1" i="0" u="none" strike="noStrike" cap="none" normalizeH="0" baseline="0" smtClean="0">
                          <a:ln>
                            <a:noFill/>
                          </a:ln>
                          <a:solidFill>
                            <a:schemeClr val="tx1"/>
                          </a:solidFill>
                          <a:effectLst/>
                          <a:latin typeface="Calibri" pitchFamily="34" charset="0"/>
                        </a:rPr>
                        <a:t>(Recommended Standards) for the data transfer services framework, engineering monitor data transfer, tracking data transfer, and delivery of unframed telemetry</a:t>
                      </a:r>
                      <a:r>
                        <a:rPr kumimoji="0" lang="en-US" sz="1400" b="1" i="0" u="none" strike="noStrike" cap="none" normalizeH="0" baseline="30000" smtClean="0">
                          <a:ln>
                            <a:noFill/>
                          </a:ln>
                          <a:solidFill>
                            <a:schemeClr val="tx1"/>
                          </a:solidFill>
                          <a:effectLst/>
                          <a:latin typeface="Calibri" pitchFamily="34" charset="0"/>
                        </a:rPr>
                        <a:t>*</a:t>
                      </a:r>
                      <a:endParaRPr kumimoji="0" lang="en-US" sz="1400" b="1" i="0" u="none" strike="noStrike" cap="none" normalizeH="0" baseline="0" smtClean="0">
                        <a:ln>
                          <a:noFill/>
                        </a:ln>
                        <a:solidFill>
                          <a:schemeClr val="tx1"/>
                        </a:solidFill>
                        <a:effectLst/>
                        <a:latin typeface="Calibri" pitchFamily="34" charset="0"/>
                      </a:endParaRP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58738">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Service Management</a:t>
                      </a:r>
                      <a:endParaRPr kumimoji="0" lang="en-US" sz="1800" b="1" i="0" u="none" strike="noStrike" cap="none" normalizeH="0" baseline="0" smtClean="0">
                        <a:ln>
                          <a:noFill/>
                        </a:ln>
                        <a:solidFill>
                          <a:srgbClr val="000099"/>
                        </a:solidFill>
                        <a:effectLst/>
                        <a:latin typeface="Calibri"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Management of spacelink and terrestrial data transfer services</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46355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Specification of management services framework and framework-based management services for coordination and utilization of TTC networks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923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Interagency network utilization occurs on a daily basis among current member agencies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46355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alibri" pitchFamily="34" charset="0"/>
                        </a:rPr>
                        <a:t>Blue Books </a:t>
                      </a:r>
                      <a:r>
                        <a:rPr kumimoji="0" lang="en-US" sz="1400" b="1" i="0" u="none" strike="noStrike" cap="none" normalizeH="0" baseline="0" smtClean="0">
                          <a:ln>
                            <a:noFill/>
                          </a:ln>
                          <a:solidFill>
                            <a:schemeClr val="tx1"/>
                          </a:solidFill>
                          <a:effectLst/>
                          <a:latin typeface="Calibri" pitchFamily="34" charset="0"/>
                        </a:rPr>
                        <a:t>for the management services framework and management service recommendations for management of forward, return, and radiometric data service</a:t>
                      </a:r>
                      <a:r>
                        <a:rPr kumimoji="0" lang="en-US" sz="1400" b="1" i="0" u="none" strike="noStrike" cap="none" normalizeH="0" baseline="30000" smtClean="0">
                          <a:ln>
                            <a:noFill/>
                          </a:ln>
                          <a:solidFill>
                            <a:schemeClr val="tx1"/>
                          </a:solidFill>
                          <a:effectLst/>
                          <a:latin typeface="Calibri" pitchFamily="34" charset="0"/>
                        </a:rPr>
                        <a:t>**</a:t>
                      </a:r>
                      <a:endParaRPr kumimoji="0" lang="en-US" sz="1400" b="1" i="0" u="none" strike="noStrike" cap="none" normalizeH="0" baseline="0" smtClean="0">
                        <a:ln>
                          <a:noFill/>
                        </a:ln>
                        <a:solidFill>
                          <a:schemeClr val="tx1"/>
                        </a:solidFill>
                        <a:effectLst/>
                        <a:latin typeface="Calibri" pitchFamily="34" charset="0"/>
                      </a:endParaRP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457200" y="304800"/>
            <a:ext cx="8229600" cy="457200"/>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000000">
                      <a:alpha val="43137"/>
                    </a:srgbClr>
                  </a:outerShdw>
                </a:effectLst>
              </a:rPr>
              <a:t>Cross Support Services (CSS)</a:t>
            </a:r>
            <a:endParaRPr lang="en-US" sz="2400" dirty="0">
              <a:solidFill>
                <a:srgbClr val="000099"/>
              </a:solidFill>
              <a:effectLst>
                <a:outerShdw blurRad="38100" dist="38100" dir="2700000" algn="tl">
                  <a:srgbClr val="000000">
                    <a:alpha val="43137"/>
                  </a:srgbClr>
                </a:outerShdw>
              </a:effectLst>
            </a:endParaRPr>
          </a:p>
        </p:txBody>
      </p:sp>
      <p:graphicFrame>
        <p:nvGraphicFramePr>
          <p:cNvPr id="833556" name="Group 20"/>
          <p:cNvGraphicFramePr>
            <a:graphicFrameLocks noGrp="1"/>
          </p:cNvGraphicFramePr>
          <p:nvPr/>
        </p:nvGraphicFramePr>
        <p:xfrm>
          <a:off x="304800" y="914400"/>
          <a:ext cx="8534400" cy="1700213"/>
        </p:xfrm>
        <a:graphic>
          <a:graphicData uri="http://schemas.openxmlformats.org/drawingml/2006/table">
            <a:tbl>
              <a:tblPr/>
              <a:tblGrid>
                <a:gridCol w="1295400"/>
                <a:gridCol w="7239000"/>
              </a:tblGrid>
              <a:tr h="2286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Reference Architecture Special Interest Group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CCSDS Reference Architecture</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1651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Facilitate technical alignment of recommendations within CCSDS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General CCSDS scope has scaled dramatically over the last ~10+ years (from modulation/coding schemes to mission operations + space internetworking)</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Development of appropriate engineering artifacts to assist coordination and reasoning with regard to potentially overlapping recommendations and/or any gaps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dirty="0" smtClean="0">
                <a:solidFill>
                  <a:srgbClr val="000099"/>
                </a:solidFill>
                <a:effectLst>
                  <a:outerShdw blurRad="38100" dist="38100" dir="2700000" algn="tl">
                    <a:srgbClr val="C0C0C0"/>
                  </a:outerShdw>
                </a:effectLst>
              </a:rPr>
              <a:t>Space Link Services (SLS)</a:t>
            </a:r>
          </a:p>
        </p:txBody>
      </p:sp>
      <p:sp>
        <p:nvSpPr>
          <p:cNvPr id="827397" name="Rectangle 3"/>
          <p:cNvSpPr txBox="1">
            <a:spLocks noChangeArrowheads="1"/>
          </p:cNvSpPr>
          <p:nvPr/>
        </p:nvSpPr>
        <p:spPr bwMode="auto">
          <a:xfrm>
            <a:off x="304800" y="838200"/>
            <a:ext cx="8686800" cy="5867400"/>
          </a:xfrm>
          <a:prstGeom prst="rect">
            <a:avLst/>
          </a:prstGeom>
          <a:noFill/>
          <a:ln w="9525">
            <a:noFill/>
            <a:miter lim="800000"/>
            <a:headEnd/>
            <a:tailEnd/>
          </a:ln>
        </p:spPr>
        <p:txBody>
          <a:bodyPr lIns="81204" tIns="39889" rIns="81204" bIns="39889"/>
          <a:lstStyle/>
          <a:p>
            <a:pPr marL="230188" indent="-230188" eaLnBrk="0" hangingPunct="0">
              <a:buSzPct val="125000"/>
              <a:buFontTx/>
              <a:buChar char="•"/>
            </a:pPr>
            <a:r>
              <a:rPr lang="en-US" sz="1800">
                <a:solidFill>
                  <a:srgbClr val="000099"/>
                </a:solidFill>
                <a:latin typeface="Calibri" pitchFamily="34" charset="0"/>
              </a:rPr>
              <a:t>Objective</a:t>
            </a:r>
          </a:p>
          <a:p>
            <a:pPr marL="568325" lvl="1" indent="-222250" eaLnBrk="0" hangingPunct="0">
              <a:buSzPct val="100000"/>
              <a:buFontTx/>
              <a:buChar char="•"/>
            </a:pPr>
            <a:r>
              <a:rPr lang="en-US" sz="1600">
                <a:latin typeface="Calibri" pitchFamily="34" charset="0"/>
              </a:rPr>
              <a:t>Develop efficient space link communications standards for space links interconnecting a spacecraft either with its ground support system or with another spacecraft. </a:t>
            </a:r>
          </a:p>
          <a:p>
            <a:pPr marL="568325" lvl="1" indent="-222250" eaLnBrk="0" hangingPunct="0">
              <a:buSzPct val="100000"/>
              <a:buFontTx/>
              <a:buChar char="•"/>
            </a:pPr>
            <a:r>
              <a:rPr lang="en-US" sz="1600">
                <a:latin typeface="Calibri" pitchFamily="34" charset="0"/>
              </a:rPr>
              <a:t>Provide Agencies' new generations of space missions with telecommand and telemetry capabilities beyond current technologies addressing new needs for higher data rates, better link performances, and more performing ranging systems, as well as lower cost and higher security.</a:t>
            </a:r>
          </a:p>
          <a:p>
            <a:pPr marL="230188" indent="-230188" eaLnBrk="0" hangingPunct="0">
              <a:buSzPct val="100000"/>
              <a:buFontTx/>
              <a:buChar char="•"/>
            </a:pPr>
            <a:r>
              <a:rPr lang="en-US" sz="1800">
                <a:solidFill>
                  <a:srgbClr val="000099"/>
                </a:solidFill>
                <a:latin typeface="Calibri" pitchFamily="34" charset="0"/>
              </a:rPr>
              <a:t>Focus</a:t>
            </a:r>
          </a:p>
          <a:p>
            <a:pPr marL="568325" lvl="1" indent="-222250" eaLnBrk="0" hangingPunct="0">
              <a:buSzPct val="100000"/>
              <a:buFontTx/>
              <a:buChar char="•"/>
            </a:pPr>
            <a:r>
              <a:rPr lang="en-US" sz="1600">
                <a:latin typeface="Calibri" pitchFamily="34" charset="0"/>
              </a:rPr>
              <a:t>SLS area concentrates on layers 1 &amp; 2 (of OSI protocol stack), these include namely : RF &amp; modulation, channel coding and data link layer protocol.</a:t>
            </a:r>
          </a:p>
          <a:p>
            <a:pPr marL="568325" lvl="1" indent="-222250" eaLnBrk="0" hangingPunct="0">
              <a:buSzPct val="100000"/>
              <a:buFontTx/>
              <a:buChar char="•"/>
            </a:pPr>
            <a:r>
              <a:rPr lang="en-US" sz="1600">
                <a:latin typeface="Calibri" pitchFamily="34" charset="0"/>
              </a:rPr>
              <a:t>Both long-haul (e.g.: spacecraft to ground) and proximity links (e.g.: orbiter to lander). </a:t>
            </a:r>
          </a:p>
          <a:p>
            <a:pPr marL="568325" lvl="1" indent="-222250" eaLnBrk="0" hangingPunct="0">
              <a:buSzPct val="100000"/>
              <a:buFontTx/>
              <a:buChar char="•"/>
            </a:pPr>
            <a:r>
              <a:rPr lang="en-US" sz="1600">
                <a:latin typeface="Calibri" pitchFamily="34" charset="0"/>
              </a:rPr>
              <a:t>Two additional functions are also covered by the SLS area : data compression for end to end data transfer optimization, and ranging for accurate orbit determination.</a:t>
            </a:r>
          </a:p>
          <a:p>
            <a:pPr marL="230188" indent="-230188" eaLnBrk="0" hangingPunct="0">
              <a:buSzPct val="100000"/>
              <a:buFontTx/>
              <a:buChar char="•"/>
            </a:pPr>
            <a:r>
              <a:rPr lang="en-US" sz="1800">
                <a:solidFill>
                  <a:srgbClr val="000099"/>
                </a:solidFill>
                <a:latin typeface="Calibri" pitchFamily="34" charset="0"/>
              </a:rPr>
              <a:t>SLS Working Groups</a:t>
            </a:r>
          </a:p>
          <a:p>
            <a:pPr marL="568325" lvl="1" indent="-222250" eaLnBrk="0" hangingPunct="0">
              <a:buSzPct val="100000"/>
              <a:buFontTx/>
              <a:buChar char="•"/>
            </a:pPr>
            <a:r>
              <a:rPr lang="en-US" sz="1600">
                <a:latin typeface="Calibri" pitchFamily="34" charset="0"/>
              </a:rPr>
              <a:t>Radio Frequency &amp; Modulation</a:t>
            </a:r>
          </a:p>
          <a:p>
            <a:pPr marL="568325" lvl="1" indent="-222250" eaLnBrk="0" hangingPunct="0">
              <a:buSzPct val="100000"/>
              <a:buFontTx/>
              <a:buChar char="•"/>
            </a:pPr>
            <a:r>
              <a:rPr lang="en-US" sz="1600">
                <a:latin typeface="Calibri" pitchFamily="34" charset="0"/>
              </a:rPr>
              <a:t>Coding &amp; Synchronisation</a:t>
            </a:r>
          </a:p>
          <a:p>
            <a:pPr marL="568325" lvl="1" indent="-222250" eaLnBrk="0" hangingPunct="0">
              <a:buSzPct val="100000"/>
              <a:buFontTx/>
              <a:buChar char="•"/>
            </a:pPr>
            <a:r>
              <a:rPr lang="en-US" sz="1600">
                <a:latin typeface="Calibri" pitchFamily="34" charset="0"/>
              </a:rPr>
              <a:t>Space Link Protocols</a:t>
            </a:r>
          </a:p>
          <a:p>
            <a:pPr marL="568325" lvl="1" indent="-222250" eaLnBrk="0" hangingPunct="0">
              <a:buSzPct val="100000"/>
              <a:buFontTx/>
              <a:buChar char="•"/>
            </a:pPr>
            <a:r>
              <a:rPr lang="en-US" sz="1600">
                <a:latin typeface="Calibri" pitchFamily="34" charset="0"/>
              </a:rPr>
              <a:t>Next Generation Uplink</a:t>
            </a:r>
          </a:p>
          <a:p>
            <a:pPr marL="568325" lvl="1" indent="-222250" eaLnBrk="0" hangingPunct="0">
              <a:buSzPct val="100000"/>
              <a:buFontTx/>
              <a:buChar char="•"/>
            </a:pPr>
            <a:r>
              <a:rPr lang="en-US" sz="1600">
                <a:latin typeface="Calibri" pitchFamily="34" charset="0"/>
              </a:rPr>
              <a:t>Multi/Hyperspectral Data Compression</a:t>
            </a:r>
          </a:p>
          <a:p>
            <a:pPr marL="568325" lvl="1" indent="-222250" eaLnBrk="0" hangingPunct="0">
              <a:buSzPct val="100000"/>
              <a:buFontTx/>
              <a:buChar char="•"/>
            </a:pPr>
            <a:r>
              <a:rPr lang="en-US" sz="1600">
                <a:latin typeface="Calibri" pitchFamily="34" charset="0"/>
              </a:rPr>
              <a:t>Space Data Link Security (Joint with SEA)</a:t>
            </a:r>
          </a:p>
          <a:p>
            <a:pPr marL="568325" lvl="1" indent="-222250" eaLnBrk="0" hangingPunct="0">
              <a:buSzPct val="100000"/>
              <a:buFontTx/>
              <a:buChar char="•"/>
            </a:pPr>
            <a:r>
              <a:rPr lang="en-US" sz="1600">
                <a:latin typeface="Calibri" pitchFamily="34" charset="0"/>
              </a:rPr>
              <a:t>Optical Coding and Modulation (SIG)</a:t>
            </a:r>
          </a:p>
          <a:p>
            <a:pPr marL="568325" lvl="1" indent="-222250" eaLnBrk="0" hangingPunct="0">
              <a:buSzPct val="100000"/>
              <a:buFontTx/>
              <a:buChar char="•"/>
            </a:pPr>
            <a:r>
              <a:rPr lang="en-US" sz="1600">
                <a:latin typeface="Calibri" pitchFamily="34" charset="0"/>
              </a:rPr>
              <a:t>Planetary Communications (SIG)</a:t>
            </a: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3"/>
          <p:cNvSpPr>
            <a:spLocks noGrp="1"/>
          </p:cNvSpPr>
          <p:nvPr>
            <p:ph idx="1"/>
          </p:nvPr>
        </p:nvSpPr>
        <p:spPr>
          <a:xfrm>
            <a:off x="244475" y="898525"/>
            <a:ext cx="8426450" cy="1714500"/>
          </a:xfrm>
        </p:spPr>
        <p:txBody>
          <a:bodyPr lIns="91440" tIns="45720" rIns="91440" bIns="45720"/>
          <a:lstStyle/>
          <a:p>
            <a:pPr>
              <a:spcBef>
                <a:spcPct val="0"/>
              </a:spcBef>
              <a:buFontTx/>
              <a:buNone/>
              <a:defRPr/>
            </a:pPr>
            <a:r>
              <a:rPr lang="en-US" sz="2400" dirty="0" smtClean="0"/>
              <a:t>CCSDS – An Agency-Led International Committee</a:t>
            </a:r>
          </a:p>
          <a:p>
            <a:pPr>
              <a:spcBef>
                <a:spcPct val="0"/>
              </a:spcBef>
              <a:defRPr/>
            </a:pPr>
            <a:r>
              <a:rPr lang="en-US" sz="1800" dirty="0" smtClean="0"/>
              <a:t>Currently 11 Member agencies</a:t>
            </a:r>
          </a:p>
          <a:p>
            <a:pPr>
              <a:spcBef>
                <a:spcPct val="0"/>
              </a:spcBef>
              <a:defRPr/>
            </a:pPr>
            <a:r>
              <a:rPr lang="en-US" sz="1800" dirty="0" smtClean="0"/>
              <a:t>Currently 28 Observer Agencies</a:t>
            </a:r>
          </a:p>
          <a:p>
            <a:pPr marL="346075" lvl="1" indent="-346075">
              <a:spcBef>
                <a:spcPct val="0"/>
              </a:spcBef>
              <a:buFont typeface="Wingdings" pitchFamily="2" charset="2"/>
              <a:buChar char=""/>
              <a:defRPr/>
            </a:pPr>
            <a:r>
              <a:rPr lang="en-US" sz="2000" dirty="0" smtClean="0"/>
              <a:t>Agencies represent 26 nations</a:t>
            </a:r>
          </a:p>
          <a:p>
            <a:pPr>
              <a:spcBef>
                <a:spcPct val="0"/>
              </a:spcBef>
              <a:defRPr/>
            </a:pPr>
            <a:r>
              <a:rPr lang="en-US" sz="1800" dirty="0" smtClean="0"/>
              <a:t>Currently 141 Commercial Associates</a:t>
            </a:r>
          </a:p>
          <a:p>
            <a:pPr>
              <a:spcBef>
                <a:spcPct val="0"/>
              </a:spcBef>
              <a:defRPr/>
            </a:pPr>
            <a:r>
              <a:rPr lang="en-US" sz="2400" dirty="0" smtClean="0"/>
              <a:t>Also functions as an ISO Committee</a:t>
            </a:r>
          </a:p>
          <a:p>
            <a:pPr lvl="1">
              <a:spcBef>
                <a:spcPct val="0"/>
              </a:spcBef>
              <a:defRPr/>
            </a:pPr>
            <a:r>
              <a:rPr lang="en-US" sz="2000" dirty="0" smtClean="0"/>
              <a:t>TC20/SC13 - Space Data &amp; Info Transfer Systems </a:t>
            </a:r>
          </a:p>
          <a:p>
            <a:pPr lvl="1">
              <a:spcBef>
                <a:spcPct val="0"/>
              </a:spcBef>
              <a:defRPr/>
            </a:pPr>
            <a:r>
              <a:rPr lang="en-US" sz="2000" dirty="0" smtClean="0"/>
              <a:t>Represents 20 nations</a:t>
            </a:r>
          </a:p>
          <a:p>
            <a:pPr>
              <a:spcBef>
                <a:spcPct val="0"/>
              </a:spcBef>
              <a:defRPr/>
            </a:pPr>
            <a:endParaRPr lang="en-US" sz="1800" dirty="0" smtClean="0"/>
          </a:p>
        </p:txBody>
      </p:sp>
      <p:pic>
        <p:nvPicPr>
          <p:cNvPr id="24578" name="Picture 10" descr="world map - green.jpg"/>
          <p:cNvPicPr>
            <a:picLocks noChangeAspect="1"/>
          </p:cNvPicPr>
          <p:nvPr/>
        </p:nvPicPr>
        <p:blipFill>
          <a:blip r:embed="rId3" cstate="print">
            <a:lum bright="10000"/>
          </a:blip>
          <a:srcRect b="9357"/>
          <a:stretch>
            <a:fillRect/>
          </a:stretch>
        </p:blipFill>
        <p:spPr bwMode="auto">
          <a:xfrm>
            <a:off x="0" y="3297238"/>
            <a:ext cx="7915275" cy="3560762"/>
          </a:xfrm>
          <a:prstGeom prst="rect">
            <a:avLst/>
          </a:prstGeom>
          <a:noFill/>
          <a:ln w="9525">
            <a:noFill/>
            <a:miter lim="800000"/>
            <a:headEnd/>
            <a:tailEnd/>
          </a:ln>
        </p:spPr>
      </p:pic>
      <p:pic>
        <p:nvPicPr>
          <p:cNvPr id="3"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517890" y="4106392"/>
            <a:ext cx="277977" cy="263031"/>
          </a:xfrm>
          <a:prstGeom prst="rect">
            <a:avLst/>
          </a:prstGeom>
          <a:noFill/>
          <a:ln w="12700">
            <a:noFill/>
            <a:miter lim="800000"/>
            <a:headEnd type="none" w="sm" len="sm"/>
            <a:tailEnd type="none" w="sm" len="sm"/>
          </a:ln>
        </p:spPr>
      </p:pic>
      <p:pic>
        <p:nvPicPr>
          <p:cNvPr id="4"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231550" y="4013991"/>
            <a:ext cx="277977" cy="263031"/>
          </a:xfrm>
          <a:prstGeom prst="rect">
            <a:avLst/>
          </a:prstGeom>
          <a:noFill/>
          <a:ln w="12700">
            <a:noFill/>
            <a:miter lim="800000"/>
            <a:headEnd type="none" w="sm" len="sm"/>
            <a:tailEnd type="none" w="sm" len="sm"/>
          </a:ln>
        </p:spPr>
      </p:pic>
      <p:pic>
        <p:nvPicPr>
          <p:cNvPr id="5"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5511597" y="4454950"/>
            <a:ext cx="277977" cy="263031"/>
          </a:xfrm>
          <a:prstGeom prst="rect">
            <a:avLst/>
          </a:prstGeom>
          <a:noFill/>
          <a:ln w="12700">
            <a:noFill/>
            <a:miter lim="800000"/>
            <a:headEnd type="none" w="sm" len="sm"/>
            <a:tailEnd type="none" w="sm" len="sm"/>
          </a:ln>
        </p:spPr>
      </p:pic>
      <p:pic>
        <p:nvPicPr>
          <p:cNvPr id="6"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5708164" y="4544663"/>
            <a:ext cx="277977" cy="263031"/>
          </a:xfrm>
          <a:prstGeom prst="rect">
            <a:avLst/>
          </a:prstGeom>
          <a:noFill/>
          <a:ln w="12700">
            <a:noFill/>
            <a:miter lim="800000"/>
            <a:headEnd type="none" w="sm" len="sm"/>
            <a:tailEnd type="none" w="sm" len="sm"/>
          </a:ln>
        </p:spPr>
      </p:pic>
      <p:pic>
        <p:nvPicPr>
          <p:cNvPr id="8"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666832" y="6168345"/>
            <a:ext cx="277977" cy="263031"/>
          </a:xfrm>
          <a:prstGeom prst="rect">
            <a:avLst/>
          </a:prstGeom>
          <a:noFill/>
          <a:ln w="12700">
            <a:noFill/>
            <a:miter lim="800000"/>
            <a:headEnd type="none" w="sm" len="sm"/>
            <a:tailEnd type="none" w="sm" len="sm"/>
          </a:ln>
        </p:spPr>
      </p:pic>
      <p:pic>
        <p:nvPicPr>
          <p:cNvPr id="5148"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291523" y="6054044"/>
            <a:ext cx="277977" cy="263031"/>
          </a:xfrm>
          <a:prstGeom prst="rect">
            <a:avLst/>
          </a:prstGeom>
          <a:noFill/>
          <a:ln w="12700">
            <a:noFill/>
            <a:miter lim="800000"/>
            <a:headEnd type="none" w="sm" len="sm"/>
            <a:tailEnd type="none" w="sm" len="sm"/>
          </a:ln>
        </p:spPr>
      </p:pic>
      <p:pic>
        <p:nvPicPr>
          <p:cNvPr id="5149"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1716716" y="5591877"/>
            <a:ext cx="277977" cy="263031"/>
          </a:xfrm>
          <a:prstGeom prst="rect">
            <a:avLst/>
          </a:prstGeom>
          <a:noFill/>
          <a:ln w="12700">
            <a:noFill/>
            <a:miter lim="800000"/>
            <a:headEnd type="none" w="sm" len="sm"/>
            <a:tailEnd type="none" w="sm" len="sm"/>
          </a:ln>
        </p:spPr>
      </p:pic>
      <p:pic>
        <p:nvPicPr>
          <p:cNvPr id="5150"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351628" y="3845502"/>
            <a:ext cx="277977" cy="263031"/>
          </a:xfrm>
          <a:prstGeom prst="rect">
            <a:avLst/>
          </a:prstGeom>
          <a:noFill/>
          <a:ln w="12700">
            <a:noFill/>
            <a:miter lim="800000"/>
            <a:headEnd type="none" w="sm" len="sm"/>
            <a:tailEnd type="none" w="sm" len="sm"/>
          </a:ln>
        </p:spPr>
      </p:pic>
      <p:pic>
        <p:nvPicPr>
          <p:cNvPr id="5153"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647206" y="4252065"/>
            <a:ext cx="277977" cy="263031"/>
          </a:xfrm>
          <a:prstGeom prst="rect">
            <a:avLst/>
          </a:prstGeom>
          <a:noFill/>
          <a:ln w="12700">
            <a:noFill/>
            <a:miter lim="800000"/>
            <a:headEnd type="none" w="sm" len="sm"/>
            <a:tailEnd type="none" w="sm" len="sm"/>
          </a:ln>
        </p:spPr>
      </p:pic>
      <p:pic>
        <p:nvPicPr>
          <p:cNvPr id="5154"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478518" y="3716140"/>
            <a:ext cx="277977" cy="263031"/>
          </a:xfrm>
          <a:prstGeom prst="rect">
            <a:avLst/>
          </a:prstGeom>
          <a:noFill/>
          <a:ln w="12700">
            <a:noFill/>
            <a:miter lim="800000"/>
            <a:headEnd type="none" w="sm" len="sm"/>
            <a:tailEnd type="none" w="sm" len="sm"/>
          </a:ln>
        </p:spPr>
      </p:pic>
      <p:pic>
        <p:nvPicPr>
          <p:cNvPr id="5155"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968069" y="4797230"/>
            <a:ext cx="277977" cy="263031"/>
          </a:xfrm>
          <a:prstGeom prst="rect">
            <a:avLst/>
          </a:prstGeom>
          <a:noFill/>
          <a:ln w="12700">
            <a:noFill/>
            <a:miter lim="800000"/>
            <a:headEnd type="none" w="sm" len="sm"/>
            <a:tailEnd type="none" w="sm" len="sm"/>
          </a:ln>
        </p:spPr>
      </p:pic>
      <p:pic>
        <p:nvPicPr>
          <p:cNvPr id="5156"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362824" y="3919423"/>
            <a:ext cx="277977" cy="263031"/>
          </a:xfrm>
          <a:prstGeom prst="rect">
            <a:avLst/>
          </a:prstGeom>
          <a:noFill/>
          <a:ln w="12700">
            <a:noFill/>
            <a:miter lim="800000"/>
            <a:headEnd type="none" w="sm" len="sm"/>
            <a:tailEnd type="none" w="sm" len="sm"/>
          </a:ln>
        </p:spPr>
      </p:pic>
      <p:pic>
        <p:nvPicPr>
          <p:cNvPr id="5157"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554838" y="3965623"/>
            <a:ext cx="277977" cy="263031"/>
          </a:xfrm>
          <a:prstGeom prst="rect">
            <a:avLst/>
          </a:prstGeom>
          <a:noFill/>
          <a:ln w="12700">
            <a:noFill/>
            <a:miter lim="800000"/>
            <a:headEnd type="none" w="sm" len="sm"/>
            <a:tailEnd type="none" w="sm" len="sm"/>
          </a:ln>
        </p:spPr>
      </p:pic>
      <p:pic>
        <p:nvPicPr>
          <p:cNvPr id="5158"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942783" y="4436866"/>
            <a:ext cx="277977" cy="263031"/>
          </a:xfrm>
          <a:prstGeom prst="rect">
            <a:avLst/>
          </a:prstGeom>
          <a:noFill/>
          <a:ln w="12700">
            <a:noFill/>
            <a:miter lim="800000"/>
            <a:headEnd type="none" w="sm" len="sm"/>
            <a:tailEnd type="none" w="sm" len="sm"/>
          </a:ln>
        </p:spPr>
      </p:pic>
      <p:pic>
        <p:nvPicPr>
          <p:cNvPr id="5159"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811510" y="4353707"/>
            <a:ext cx="277977" cy="263031"/>
          </a:xfrm>
          <a:prstGeom prst="rect">
            <a:avLst/>
          </a:prstGeom>
          <a:noFill/>
          <a:ln w="12700">
            <a:noFill/>
            <a:miter lim="800000"/>
            <a:headEnd type="none" w="sm" len="sm"/>
            <a:tailEnd type="none" w="sm" len="sm"/>
          </a:ln>
        </p:spPr>
      </p:pic>
      <p:pic>
        <p:nvPicPr>
          <p:cNvPr id="5160"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372061" y="4409147"/>
            <a:ext cx="277977" cy="263031"/>
          </a:xfrm>
          <a:prstGeom prst="rect">
            <a:avLst/>
          </a:prstGeom>
          <a:noFill/>
          <a:ln w="12700">
            <a:noFill/>
            <a:miter lim="800000"/>
            <a:headEnd type="none" w="sm" len="sm"/>
            <a:tailEnd type="none" w="sm" len="sm"/>
          </a:ln>
        </p:spPr>
      </p:pic>
      <p:pic>
        <p:nvPicPr>
          <p:cNvPr id="5161"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5956405" y="4695589"/>
            <a:ext cx="277977" cy="263031"/>
          </a:xfrm>
          <a:prstGeom prst="rect">
            <a:avLst/>
          </a:prstGeom>
          <a:noFill/>
          <a:ln w="12700">
            <a:noFill/>
            <a:miter lim="800000"/>
            <a:headEnd type="none" w="sm" len="sm"/>
            <a:tailEnd type="none" w="sm" len="sm"/>
          </a:ln>
        </p:spPr>
      </p:pic>
      <p:pic>
        <p:nvPicPr>
          <p:cNvPr id="5162"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508655" y="3669940"/>
            <a:ext cx="277977" cy="263031"/>
          </a:xfrm>
          <a:prstGeom prst="rect">
            <a:avLst/>
          </a:prstGeom>
          <a:noFill/>
          <a:ln w="12700">
            <a:noFill/>
            <a:miter lim="800000"/>
            <a:headEnd type="none" w="sm" len="sm"/>
            <a:tailEnd type="none" w="sm" len="sm"/>
          </a:ln>
        </p:spPr>
      </p:pic>
      <p:pic>
        <p:nvPicPr>
          <p:cNvPr id="5163"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127520" y="4483067"/>
            <a:ext cx="277977" cy="263031"/>
          </a:xfrm>
          <a:prstGeom prst="rect">
            <a:avLst/>
          </a:prstGeom>
          <a:noFill/>
          <a:ln w="12700">
            <a:noFill/>
            <a:miter lim="800000"/>
            <a:headEnd type="none" w="sm" len="sm"/>
            <a:tailEnd type="none" w="sm" len="sm"/>
          </a:ln>
        </p:spPr>
      </p:pic>
      <p:pic>
        <p:nvPicPr>
          <p:cNvPr id="5164"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4737148" y="3679179"/>
            <a:ext cx="277977" cy="263031"/>
          </a:xfrm>
          <a:prstGeom prst="rect">
            <a:avLst/>
          </a:prstGeom>
          <a:noFill/>
          <a:ln w="12700">
            <a:noFill/>
            <a:miter lim="800000"/>
            <a:headEnd type="none" w="sm" len="sm"/>
            <a:tailEnd type="none" w="sm" len="sm"/>
          </a:ln>
        </p:spPr>
      </p:pic>
      <p:pic>
        <p:nvPicPr>
          <p:cNvPr id="5165"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617538" y="4353707"/>
            <a:ext cx="277977" cy="263031"/>
          </a:xfrm>
          <a:prstGeom prst="rect">
            <a:avLst/>
          </a:prstGeom>
          <a:noFill/>
          <a:ln w="12700">
            <a:noFill/>
            <a:miter lim="800000"/>
            <a:headEnd type="none" w="sm" len="sm"/>
            <a:tailEnd type="none" w="sm" len="sm"/>
          </a:ln>
        </p:spPr>
      </p:pic>
      <p:pic>
        <p:nvPicPr>
          <p:cNvPr id="51"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861519" y="4278260"/>
            <a:ext cx="277977" cy="263031"/>
          </a:xfrm>
          <a:prstGeom prst="rect">
            <a:avLst/>
          </a:prstGeom>
          <a:noFill/>
          <a:ln w="12700">
            <a:noFill/>
            <a:miter lim="800000"/>
            <a:headEnd type="none" w="sm" len="sm"/>
            <a:tailEnd type="none" w="sm" len="sm"/>
          </a:ln>
        </p:spPr>
      </p:pic>
      <p:sp>
        <p:nvSpPr>
          <p:cNvPr id="24601" name="Oval 9"/>
          <p:cNvSpPr>
            <a:spLocks noChangeArrowheads="1"/>
          </p:cNvSpPr>
          <p:nvPr/>
        </p:nvSpPr>
        <p:spPr bwMode="auto">
          <a:xfrm rot="-5400000">
            <a:off x="5187156" y="2802732"/>
            <a:ext cx="5322887" cy="2133600"/>
          </a:xfrm>
          <a:prstGeom prst="ellipse">
            <a:avLst/>
          </a:prstGeom>
          <a:solidFill>
            <a:srgbClr val="E1CE5D">
              <a:alpha val="65097"/>
            </a:srgbClr>
          </a:solidFill>
          <a:ln w="12700" algn="ctr">
            <a:noFill/>
            <a:round/>
            <a:headEnd type="none" w="sm" len="sm"/>
            <a:tailEnd type="none" w="sm" len="sm"/>
          </a:ln>
        </p:spPr>
        <p:txBody>
          <a:bodyPr/>
          <a:lstStyle/>
          <a:p>
            <a:pPr eaLnBrk="0" hangingPunct="0"/>
            <a:endParaRPr lang="en-GB" b="0"/>
          </a:p>
        </p:txBody>
      </p:sp>
      <p:sp>
        <p:nvSpPr>
          <p:cNvPr id="24602" name="Title 2"/>
          <p:cNvSpPr>
            <a:spLocks noGrp="1"/>
          </p:cNvSpPr>
          <p:nvPr>
            <p:ph type="title"/>
          </p:nvPr>
        </p:nvSpPr>
        <p:spPr bwMode="auto">
          <a:xfrm>
            <a:off x="457200" y="274638"/>
            <a:ext cx="8234363" cy="563562"/>
          </a:xfrm>
          <a:noFill/>
          <a:ln>
            <a:miter lim="800000"/>
            <a:headEnd/>
            <a:tailEnd/>
          </a:ln>
        </p:spPr>
        <p:txBody>
          <a:bodyPr vert="horz" wrap="square" lIns="91440" tIns="45720" rIns="91440" bIns="45720" numCol="1" anchor="t" anchorCtr="0" compatLnSpc="1">
            <a:prstTxWarp prst="textNoShape">
              <a:avLst/>
            </a:prstTxWarp>
          </a:bodyPr>
          <a:lstStyle/>
          <a:p>
            <a:r>
              <a:rPr lang="en-US" smtClean="0"/>
              <a:t>CCSDS – Participation Overview</a:t>
            </a:r>
          </a:p>
        </p:txBody>
      </p:sp>
      <p:sp>
        <p:nvSpPr>
          <p:cNvPr id="5128" name="Text Box 70"/>
          <p:cNvSpPr txBox="1">
            <a:spLocks noChangeArrowheads="1"/>
          </p:cNvSpPr>
          <p:nvPr/>
        </p:nvSpPr>
        <p:spPr bwMode="auto">
          <a:xfrm>
            <a:off x="7580313" y="1581150"/>
            <a:ext cx="1450975" cy="4862513"/>
          </a:xfrm>
          <a:prstGeom prst="rect">
            <a:avLst/>
          </a:prstGeom>
          <a:noFill/>
          <a:ln w="12700">
            <a:noFill/>
            <a:miter lim="800000"/>
            <a:headEnd type="none" w="sm" len="sm"/>
            <a:tailEnd type="none" w="sm" len="sm"/>
          </a:ln>
        </p:spPr>
        <p:txBody>
          <a:bodyPr>
            <a:spAutoFit/>
          </a:bodyPr>
          <a:lstStyle/>
          <a:p>
            <a:pPr eaLnBrk="0" hangingPunct="0"/>
            <a:r>
              <a:rPr lang="en-US" sz="1000" b="0">
                <a:solidFill>
                  <a:srgbClr val="0000FF"/>
                </a:solidFill>
                <a:latin typeface="Arial" charset="0"/>
              </a:rPr>
              <a:t>OBSERVER</a:t>
            </a:r>
          </a:p>
          <a:p>
            <a:pPr eaLnBrk="0" hangingPunct="0"/>
            <a:r>
              <a:rPr lang="en-US" sz="1000" b="0">
                <a:solidFill>
                  <a:srgbClr val="0000FF"/>
                </a:solidFill>
                <a:latin typeface="Arial" charset="0"/>
              </a:rPr>
              <a:t>AGENCIES</a:t>
            </a:r>
          </a:p>
          <a:p>
            <a:pPr eaLnBrk="0" hangingPunct="0"/>
            <a:endParaRPr lang="en-US" sz="1000" b="0">
              <a:solidFill>
                <a:srgbClr val="0000FF"/>
              </a:solidFill>
              <a:latin typeface="Arial" charset="0"/>
            </a:endParaRPr>
          </a:p>
          <a:p>
            <a:pPr eaLnBrk="0" hangingPunct="0"/>
            <a:r>
              <a:rPr lang="en-US" sz="1000" b="0">
                <a:solidFill>
                  <a:srgbClr val="0000FF"/>
                </a:solidFill>
                <a:latin typeface="Arial" charset="0"/>
              </a:rPr>
              <a:t>ASA/Austria</a:t>
            </a:r>
          </a:p>
          <a:p>
            <a:pPr eaLnBrk="0" hangingPunct="0"/>
            <a:r>
              <a:rPr lang="en-US" sz="1000" b="0">
                <a:solidFill>
                  <a:srgbClr val="0000FF"/>
                </a:solidFill>
                <a:latin typeface="Arial" charset="0"/>
              </a:rPr>
              <a:t>BFSPO/Belgium</a:t>
            </a:r>
          </a:p>
          <a:p>
            <a:pPr eaLnBrk="0" hangingPunct="0"/>
            <a:r>
              <a:rPr lang="en-US" sz="1000" b="0">
                <a:solidFill>
                  <a:srgbClr val="0000FF"/>
                </a:solidFill>
                <a:latin typeface="Arial" charset="0"/>
              </a:rPr>
              <a:t>CAS/China</a:t>
            </a:r>
          </a:p>
          <a:p>
            <a:pPr eaLnBrk="0" hangingPunct="0"/>
            <a:r>
              <a:rPr lang="en-US" sz="1000" b="0">
                <a:solidFill>
                  <a:srgbClr val="0000FF"/>
                </a:solidFill>
                <a:latin typeface="Arial" charset="0"/>
              </a:rPr>
              <a:t>CAST/China</a:t>
            </a:r>
          </a:p>
          <a:p>
            <a:pPr eaLnBrk="0" hangingPunct="0"/>
            <a:r>
              <a:rPr lang="en-US" sz="1000" b="0">
                <a:solidFill>
                  <a:srgbClr val="0000FF"/>
                </a:solidFill>
                <a:latin typeface="Arial" charset="0"/>
              </a:rPr>
              <a:t>CLTC/China</a:t>
            </a:r>
          </a:p>
          <a:p>
            <a:pPr eaLnBrk="0" hangingPunct="0"/>
            <a:r>
              <a:rPr lang="en-US" sz="1000" b="0">
                <a:solidFill>
                  <a:srgbClr val="0000FF"/>
                </a:solidFill>
                <a:latin typeface="Arial" charset="0"/>
              </a:rPr>
              <a:t>CSIR/South Africa</a:t>
            </a:r>
          </a:p>
          <a:p>
            <a:pPr eaLnBrk="0" hangingPunct="0"/>
            <a:r>
              <a:rPr lang="en-US" sz="1000" b="0">
                <a:solidFill>
                  <a:srgbClr val="0000FF"/>
                </a:solidFill>
                <a:latin typeface="Arial" charset="0"/>
              </a:rPr>
              <a:t>CSIRO/Australia</a:t>
            </a:r>
          </a:p>
          <a:p>
            <a:pPr eaLnBrk="0" hangingPunct="0"/>
            <a:r>
              <a:rPr lang="en-US" sz="1000" b="0">
                <a:solidFill>
                  <a:srgbClr val="0000FF"/>
                </a:solidFill>
                <a:latin typeface="Arial" charset="0"/>
              </a:rPr>
              <a:t>DCTA/Brazil</a:t>
            </a:r>
          </a:p>
          <a:p>
            <a:pPr eaLnBrk="0" hangingPunct="0"/>
            <a:r>
              <a:rPr lang="en-US" sz="1000" b="0">
                <a:solidFill>
                  <a:srgbClr val="0000FF"/>
                </a:solidFill>
                <a:latin typeface="Arial" charset="0"/>
              </a:rPr>
              <a:t>DNSC/Denmark</a:t>
            </a:r>
          </a:p>
          <a:p>
            <a:pPr eaLnBrk="0" hangingPunct="0"/>
            <a:r>
              <a:rPr lang="en-US" sz="1000" b="0">
                <a:solidFill>
                  <a:srgbClr val="0000FF"/>
                </a:solidFill>
                <a:latin typeface="Arial" charset="0"/>
              </a:rPr>
              <a:t>EUMETSAT/Europe</a:t>
            </a:r>
          </a:p>
          <a:p>
            <a:pPr eaLnBrk="0" hangingPunct="0"/>
            <a:r>
              <a:rPr lang="en-US" sz="1000" b="0">
                <a:solidFill>
                  <a:srgbClr val="0000FF"/>
                </a:solidFill>
                <a:latin typeface="Arial" charset="0"/>
              </a:rPr>
              <a:t>EUTELSAT/Europe</a:t>
            </a:r>
          </a:p>
          <a:p>
            <a:pPr eaLnBrk="0" hangingPunct="0"/>
            <a:r>
              <a:rPr lang="en-US" sz="1000" b="0">
                <a:solidFill>
                  <a:srgbClr val="0000FF"/>
                </a:solidFill>
                <a:latin typeface="Arial" charset="0"/>
              </a:rPr>
              <a:t>GISTDA/Thailand</a:t>
            </a:r>
          </a:p>
          <a:p>
            <a:pPr eaLnBrk="0" hangingPunct="0"/>
            <a:r>
              <a:rPr lang="en-US" sz="1000" b="0">
                <a:solidFill>
                  <a:srgbClr val="0000FF"/>
                </a:solidFill>
                <a:latin typeface="Arial" charset="0"/>
              </a:rPr>
              <a:t>HNSC/Greece</a:t>
            </a:r>
          </a:p>
          <a:p>
            <a:pPr eaLnBrk="0" hangingPunct="0"/>
            <a:r>
              <a:rPr lang="en-US" sz="1000" b="0">
                <a:solidFill>
                  <a:srgbClr val="0000FF"/>
                </a:solidFill>
                <a:latin typeface="Arial" charset="0"/>
              </a:rPr>
              <a:t>IKI/Russia</a:t>
            </a:r>
          </a:p>
          <a:p>
            <a:pPr eaLnBrk="0" hangingPunct="0"/>
            <a:r>
              <a:rPr lang="en-US" sz="1000" b="0">
                <a:solidFill>
                  <a:srgbClr val="0000FF"/>
                </a:solidFill>
                <a:latin typeface="Arial" charset="0"/>
              </a:rPr>
              <a:t>ISRO/India</a:t>
            </a:r>
          </a:p>
          <a:p>
            <a:pPr eaLnBrk="0" hangingPunct="0"/>
            <a:r>
              <a:rPr lang="en-US" sz="1000" b="0">
                <a:solidFill>
                  <a:srgbClr val="0000FF"/>
                </a:solidFill>
                <a:latin typeface="Arial" charset="0"/>
              </a:rPr>
              <a:t>KARI/Korea</a:t>
            </a:r>
          </a:p>
          <a:p>
            <a:pPr eaLnBrk="0" hangingPunct="0"/>
            <a:r>
              <a:rPr lang="en-US" sz="1000" b="0">
                <a:solidFill>
                  <a:srgbClr val="0000FF"/>
                </a:solidFill>
                <a:latin typeface="Arial" charset="0"/>
              </a:rPr>
              <a:t>KFKI/Hungary</a:t>
            </a:r>
          </a:p>
          <a:p>
            <a:pPr eaLnBrk="0" hangingPunct="0"/>
            <a:r>
              <a:rPr lang="en-US" sz="1000" b="0">
                <a:solidFill>
                  <a:srgbClr val="0000FF"/>
                </a:solidFill>
                <a:latin typeface="Arial" charset="0"/>
              </a:rPr>
              <a:t>MOC/Israel</a:t>
            </a:r>
          </a:p>
          <a:p>
            <a:pPr eaLnBrk="0" hangingPunct="0"/>
            <a:r>
              <a:rPr lang="en-US" sz="1000" b="0">
                <a:solidFill>
                  <a:srgbClr val="0000FF"/>
                </a:solidFill>
                <a:latin typeface="Arial" charset="0"/>
              </a:rPr>
              <a:t>NCST/USA</a:t>
            </a:r>
          </a:p>
          <a:p>
            <a:pPr eaLnBrk="0" hangingPunct="0"/>
            <a:r>
              <a:rPr lang="en-US" sz="1000" b="0">
                <a:solidFill>
                  <a:srgbClr val="0000FF"/>
                </a:solidFill>
                <a:latin typeface="Arial" charset="0"/>
              </a:rPr>
              <a:t>NICT/Japan</a:t>
            </a:r>
          </a:p>
          <a:p>
            <a:pPr eaLnBrk="0" hangingPunct="0"/>
            <a:r>
              <a:rPr lang="en-US" sz="1000" b="0">
                <a:solidFill>
                  <a:srgbClr val="0000FF"/>
                </a:solidFill>
                <a:latin typeface="Arial" charset="0"/>
              </a:rPr>
              <a:t>NOAA/USA</a:t>
            </a:r>
          </a:p>
          <a:p>
            <a:pPr eaLnBrk="0" hangingPunct="0"/>
            <a:r>
              <a:rPr lang="en-US" sz="1000" b="0">
                <a:solidFill>
                  <a:srgbClr val="0000FF"/>
                </a:solidFill>
                <a:latin typeface="Arial" charset="0"/>
              </a:rPr>
              <a:t>NSARK/Kazakhstan</a:t>
            </a:r>
          </a:p>
          <a:p>
            <a:pPr eaLnBrk="0" hangingPunct="0"/>
            <a:r>
              <a:rPr lang="en-US" sz="1000" b="0">
                <a:solidFill>
                  <a:srgbClr val="0000FF"/>
                </a:solidFill>
                <a:latin typeface="Arial" charset="0"/>
              </a:rPr>
              <a:t>NSPO/Taipei</a:t>
            </a:r>
          </a:p>
          <a:p>
            <a:pPr eaLnBrk="0" hangingPunct="0"/>
            <a:r>
              <a:rPr lang="en-US" sz="1000" b="0">
                <a:solidFill>
                  <a:srgbClr val="0000FF"/>
                </a:solidFill>
                <a:latin typeface="Arial" charset="0"/>
              </a:rPr>
              <a:t>SSC/Sweden</a:t>
            </a:r>
          </a:p>
          <a:p>
            <a:pPr eaLnBrk="0" hangingPunct="0"/>
            <a:r>
              <a:rPr lang="en-US" sz="1000" b="0">
                <a:solidFill>
                  <a:srgbClr val="0000FF"/>
                </a:solidFill>
                <a:latin typeface="Arial" charset="0"/>
              </a:rPr>
              <a:t>SUPARCO/Pakistan</a:t>
            </a:r>
          </a:p>
          <a:p>
            <a:pPr eaLnBrk="0" hangingPunct="0"/>
            <a:r>
              <a:rPr lang="en-US" sz="1000" b="0">
                <a:solidFill>
                  <a:srgbClr val="0000FF"/>
                </a:solidFill>
                <a:latin typeface="Arial" charset="0"/>
              </a:rPr>
              <a:t>TsNIIMash/Russia</a:t>
            </a:r>
          </a:p>
          <a:p>
            <a:pPr eaLnBrk="0" hangingPunct="0"/>
            <a:r>
              <a:rPr lang="en-US" sz="1000" b="0">
                <a:solidFill>
                  <a:srgbClr val="0000FF"/>
                </a:solidFill>
                <a:latin typeface="Arial" charset="0"/>
              </a:rPr>
              <a:t>TUBITAK/Turkey</a:t>
            </a:r>
          </a:p>
          <a:p>
            <a:pPr eaLnBrk="0" hangingPunct="0"/>
            <a:r>
              <a:rPr lang="en-US" sz="1000" b="0">
                <a:solidFill>
                  <a:srgbClr val="0000FF"/>
                </a:solidFill>
                <a:latin typeface="Arial" charset="0"/>
              </a:rPr>
              <a:t>USGS/USA</a:t>
            </a:r>
          </a:p>
        </p:txBody>
      </p:sp>
      <p:sp>
        <p:nvSpPr>
          <p:cNvPr id="5129" name="Text Box 69"/>
          <p:cNvSpPr txBox="1">
            <a:spLocks noChangeArrowheads="1"/>
          </p:cNvSpPr>
          <p:nvPr/>
        </p:nvSpPr>
        <p:spPr bwMode="auto">
          <a:xfrm>
            <a:off x="6626225" y="2220913"/>
            <a:ext cx="1066800" cy="2940050"/>
          </a:xfrm>
          <a:prstGeom prst="rect">
            <a:avLst/>
          </a:prstGeom>
          <a:noFill/>
          <a:ln w="12700">
            <a:noFill/>
            <a:miter lim="800000"/>
            <a:headEnd type="none" w="sm" len="sm"/>
            <a:tailEnd type="none" w="sm" len="sm"/>
          </a:ln>
        </p:spPr>
        <p:txBody>
          <a:bodyPr>
            <a:spAutoFit/>
          </a:bodyPr>
          <a:lstStyle/>
          <a:p>
            <a:pPr algn="r" eaLnBrk="0" hangingPunct="0"/>
            <a:r>
              <a:rPr lang="en-US" sz="1000">
                <a:solidFill>
                  <a:srgbClr val="0000FF"/>
                </a:solidFill>
                <a:latin typeface="Arial" charset="0"/>
              </a:rPr>
              <a:t>MEMBER</a:t>
            </a:r>
          </a:p>
          <a:p>
            <a:pPr algn="r" eaLnBrk="0" hangingPunct="0"/>
            <a:r>
              <a:rPr lang="en-US" sz="1000">
                <a:solidFill>
                  <a:srgbClr val="0000FF"/>
                </a:solidFill>
                <a:latin typeface="Arial" charset="0"/>
              </a:rPr>
              <a:t>AGENCIES</a:t>
            </a:r>
          </a:p>
          <a:p>
            <a:pPr algn="r" eaLnBrk="0" hangingPunct="0"/>
            <a:endParaRPr lang="en-US" sz="1000">
              <a:solidFill>
                <a:srgbClr val="0000FF"/>
              </a:solidFill>
              <a:latin typeface="Arial" charset="0"/>
            </a:endParaRPr>
          </a:p>
          <a:p>
            <a:pPr algn="r" eaLnBrk="0" hangingPunct="0">
              <a:spcBef>
                <a:spcPts val="300"/>
              </a:spcBef>
            </a:pPr>
            <a:r>
              <a:rPr lang="en-US" sz="1000">
                <a:solidFill>
                  <a:srgbClr val="0000FF"/>
                </a:solidFill>
                <a:latin typeface="Arial" charset="0"/>
              </a:rPr>
              <a:t>ASI/Italy</a:t>
            </a:r>
          </a:p>
          <a:p>
            <a:pPr algn="r" eaLnBrk="0" hangingPunct="0">
              <a:spcBef>
                <a:spcPts val="300"/>
              </a:spcBef>
            </a:pPr>
            <a:r>
              <a:rPr lang="en-US" sz="1000">
                <a:solidFill>
                  <a:srgbClr val="0000FF"/>
                </a:solidFill>
                <a:latin typeface="Arial" charset="0"/>
              </a:rPr>
              <a:t>CNES/France</a:t>
            </a:r>
          </a:p>
          <a:p>
            <a:pPr algn="r" eaLnBrk="0" hangingPunct="0">
              <a:spcBef>
                <a:spcPts val="300"/>
              </a:spcBef>
            </a:pPr>
            <a:r>
              <a:rPr lang="en-US" sz="1000">
                <a:solidFill>
                  <a:srgbClr val="0000FF"/>
                </a:solidFill>
                <a:latin typeface="Arial" charset="0"/>
              </a:rPr>
              <a:t>CNSA/China</a:t>
            </a:r>
          </a:p>
          <a:p>
            <a:pPr algn="r" eaLnBrk="0" hangingPunct="0">
              <a:spcBef>
                <a:spcPts val="300"/>
              </a:spcBef>
            </a:pPr>
            <a:r>
              <a:rPr lang="en-US" sz="1000">
                <a:solidFill>
                  <a:srgbClr val="0000FF"/>
                </a:solidFill>
                <a:latin typeface="Arial" charset="0"/>
              </a:rPr>
              <a:t>CSA/Canada</a:t>
            </a:r>
          </a:p>
          <a:p>
            <a:pPr algn="r" eaLnBrk="0" hangingPunct="0">
              <a:spcBef>
                <a:spcPts val="300"/>
              </a:spcBef>
            </a:pPr>
            <a:r>
              <a:rPr lang="en-US" sz="1000">
                <a:solidFill>
                  <a:srgbClr val="0000FF"/>
                </a:solidFill>
                <a:latin typeface="Arial" charset="0"/>
              </a:rPr>
              <a:t>DLR/Germany</a:t>
            </a:r>
          </a:p>
          <a:p>
            <a:pPr algn="r" eaLnBrk="0" hangingPunct="0">
              <a:spcBef>
                <a:spcPts val="300"/>
              </a:spcBef>
            </a:pPr>
            <a:r>
              <a:rPr lang="en-US" sz="1000">
                <a:solidFill>
                  <a:srgbClr val="0000FF"/>
                </a:solidFill>
                <a:latin typeface="Arial" charset="0"/>
              </a:rPr>
              <a:t>ESA/Europe</a:t>
            </a:r>
          </a:p>
          <a:p>
            <a:pPr algn="r" eaLnBrk="0" hangingPunct="0">
              <a:spcBef>
                <a:spcPts val="300"/>
              </a:spcBef>
            </a:pPr>
            <a:r>
              <a:rPr lang="en-US" sz="1000">
                <a:solidFill>
                  <a:srgbClr val="0000FF"/>
                </a:solidFill>
                <a:latin typeface="Arial" charset="0"/>
              </a:rPr>
              <a:t>FSA/Russia</a:t>
            </a:r>
          </a:p>
          <a:p>
            <a:pPr algn="r" eaLnBrk="0" hangingPunct="0">
              <a:spcBef>
                <a:spcPts val="300"/>
              </a:spcBef>
            </a:pPr>
            <a:r>
              <a:rPr lang="en-US" sz="1000">
                <a:solidFill>
                  <a:srgbClr val="0000FF"/>
                </a:solidFill>
                <a:latin typeface="Arial" charset="0"/>
              </a:rPr>
              <a:t>INPE/Brazil</a:t>
            </a:r>
          </a:p>
          <a:p>
            <a:pPr algn="r" eaLnBrk="0" hangingPunct="0">
              <a:spcBef>
                <a:spcPts val="300"/>
              </a:spcBef>
            </a:pPr>
            <a:r>
              <a:rPr lang="en-US" sz="1000">
                <a:solidFill>
                  <a:srgbClr val="0000FF"/>
                </a:solidFill>
                <a:latin typeface="Arial" charset="0"/>
              </a:rPr>
              <a:t>JAXA/Japan</a:t>
            </a:r>
          </a:p>
          <a:p>
            <a:pPr algn="r" eaLnBrk="0" hangingPunct="0">
              <a:spcBef>
                <a:spcPts val="300"/>
              </a:spcBef>
            </a:pPr>
            <a:r>
              <a:rPr lang="en-US" sz="1000">
                <a:solidFill>
                  <a:srgbClr val="0000FF"/>
                </a:solidFill>
                <a:latin typeface="Arial" charset="0"/>
              </a:rPr>
              <a:t>NASA/USA</a:t>
            </a:r>
          </a:p>
          <a:p>
            <a:pPr algn="r" eaLnBrk="0" hangingPunct="0">
              <a:spcBef>
                <a:spcPts val="300"/>
              </a:spcBef>
            </a:pPr>
            <a:r>
              <a:rPr lang="en-US" sz="1000">
                <a:solidFill>
                  <a:srgbClr val="0000FF"/>
                </a:solidFill>
                <a:latin typeface="Arial" charset="0"/>
              </a:rPr>
              <a:t>UKSA/UK</a:t>
            </a:r>
          </a:p>
          <a:p>
            <a:pPr algn="r" eaLnBrk="0" hangingPunct="0">
              <a:spcBef>
                <a:spcPct val="50000"/>
              </a:spcBef>
            </a:pPr>
            <a:endParaRPr lang="en-US" sz="1000">
              <a:solidFill>
                <a:srgbClr val="0000FF"/>
              </a:solidFill>
              <a:latin typeface="Arial" charset="0"/>
            </a:endParaRPr>
          </a:p>
        </p:txBody>
      </p:sp>
      <p:pic>
        <p:nvPicPr>
          <p:cNvPr id="5130"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61213" y="1995488"/>
            <a:ext cx="274637" cy="257175"/>
          </a:xfrm>
          <a:prstGeom prst="rect">
            <a:avLst/>
          </a:prstGeom>
          <a:noFill/>
          <a:ln w="12700">
            <a:noFill/>
            <a:miter lim="800000"/>
            <a:headEnd type="none" w="sm" len="sm"/>
            <a:tailEnd type="none" w="sm" len="sm"/>
          </a:ln>
        </p:spPr>
      </p:pic>
      <p:pic>
        <p:nvPicPr>
          <p:cNvPr id="5131" name="Picture 10"/>
          <p:cNvPicPr>
            <a:picLocks noChangeAspect="1" noChangeArrowheads="1"/>
          </p:cNvPicPr>
          <p:nvPr/>
        </p:nvPicPr>
        <p:blipFill>
          <a:blip r:embed="rId6" cstate="print">
            <a:duotone>
              <a:prstClr val="black"/>
              <a:schemeClr val="accent1">
                <a:lumMod val="60000"/>
                <a:lumOff val="40000"/>
                <a:tint val="45000"/>
                <a:satMod val="400000"/>
              </a:schemeClr>
            </a:duotone>
            <a:clrChange>
              <a:clrFrom>
                <a:srgbClr val="FFFFFF"/>
              </a:clrFrom>
              <a:clrTo>
                <a:srgbClr val="FFFFFF">
                  <a:alpha val="0"/>
                </a:srgbClr>
              </a:clrTo>
            </a:clrChange>
          </a:blip>
          <a:srcRect/>
          <a:stretch>
            <a:fillRect/>
          </a:stretch>
        </p:blipFill>
        <p:spPr bwMode="auto">
          <a:xfrm>
            <a:off x="7794625" y="1357744"/>
            <a:ext cx="271376" cy="256743"/>
          </a:xfrm>
          <a:prstGeom prst="rect">
            <a:avLst/>
          </a:prstGeom>
          <a:noFill/>
          <a:ln w="12700">
            <a:noFill/>
            <a:miter lim="800000"/>
            <a:headEnd type="none" w="sm" len="sm"/>
            <a:tailEnd type="none" w="sm" len="sm"/>
          </a:ln>
        </p:spPr>
      </p:pic>
      <p:pic>
        <p:nvPicPr>
          <p:cNvPr id="5138"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01713" y="4316413"/>
            <a:ext cx="274637" cy="257175"/>
          </a:xfrm>
          <a:prstGeom prst="rect">
            <a:avLst/>
          </a:prstGeom>
          <a:noFill/>
          <a:ln w="12700">
            <a:noFill/>
            <a:miter lim="800000"/>
            <a:headEnd type="none" w="sm" len="sm"/>
            <a:tailEnd type="none" w="sm" len="sm"/>
          </a:ln>
        </p:spPr>
      </p:pic>
      <p:pic>
        <p:nvPicPr>
          <p:cNvPr id="5139"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55975" y="4224338"/>
            <a:ext cx="274638" cy="257175"/>
          </a:xfrm>
          <a:prstGeom prst="rect">
            <a:avLst/>
          </a:prstGeom>
          <a:noFill/>
          <a:ln w="12700">
            <a:noFill/>
            <a:miter lim="800000"/>
            <a:headEnd type="none" w="sm" len="sm"/>
            <a:tailEnd type="none" w="sm" len="sm"/>
          </a:ln>
        </p:spPr>
      </p:pic>
      <p:pic>
        <p:nvPicPr>
          <p:cNvPr id="5140"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071813" y="3900488"/>
            <a:ext cx="274637" cy="257175"/>
          </a:xfrm>
          <a:prstGeom prst="rect">
            <a:avLst/>
          </a:prstGeom>
          <a:noFill/>
          <a:ln w="12700">
            <a:noFill/>
            <a:miter lim="800000"/>
            <a:headEnd type="none" w="sm" len="sm"/>
            <a:tailEnd type="none" w="sm" len="sm"/>
          </a:ln>
        </p:spPr>
      </p:pic>
      <p:pic>
        <p:nvPicPr>
          <p:cNvPr id="514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81350" y="4094163"/>
            <a:ext cx="274638" cy="257175"/>
          </a:xfrm>
          <a:prstGeom prst="rect">
            <a:avLst/>
          </a:prstGeom>
          <a:noFill/>
          <a:ln w="12700">
            <a:noFill/>
            <a:miter lim="800000"/>
            <a:headEnd type="none" w="sm" len="sm"/>
            <a:tailEnd type="none" w="sm" len="sm"/>
          </a:ln>
        </p:spPr>
      </p:pic>
      <p:pic>
        <p:nvPicPr>
          <p:cNvPr id="5142"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54150" y="3995738"/>
            <a:ext cx="274638" cy="257175"/>
          </a:xfrm>
          <a:prstGeom prst="rect">
            <a:avLst/>
          </a:prstGeom>
          <a:noFill/>
          <a:ln w="12700">
            <a:noFill/>
            <a:miter lim="800000"/>
            <a:headEnd type="none" w="sm" len="sm"/>
            <a:tailEnd type="none" w="sm" len="sm"/>
          </a:ln>
        </p:spPr>
      </p:pic>
      <p:pic>
        <p:nvPicPr>
          <p:cNvPr id="514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28988" y="3992563"/>
            <a:ext cx="274637" cy="257175"/>
          </a:xfrm>
          <a:prstGeom prst="rect">
            <a:avLst/>
          </a:prstGeom>
          <a:noFill/>
          <a:ln w="12700">
            <a:noFill/>
            <a:miter lim="800000"/>
            <a:headEnd type="none" w="sm" len="sm"/>
            <a:tailEnd type="none" w="sm" len="sm"/>
          </a:ln>
        </p:spPr>
      </p:pic>
      <p:pic>
        <p:nvPicPr>
          <p:cNvPr id="5145"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24338" y="3743325"/>
            <a:ext cx="274637" cy="257175"/>
          </a:xfrm>
          <a:prstGeom prst="rect">
            <a:avLst/>
          </a:prstGeom>
          <a:noFill/>
          <a:ln w="12700">
            <a:noFill/>
            <a:miter lim="800000"/>
            <a:headEnd type="none" w="sm" len="sm"/>
            <a:tailEnd type="none" w="sm" len="sm"/>
          </a:ln>
        </p:spPr>
      </p:pic>
      <p:pic>
        <p:nvPicPr>
          <p:cNvPr id="5146"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35163" y="5745163"/>
            <a:ext cx="273050" cy="257175"/>
          </a:xfrm>
          <a:prstGeom prst="rect">
            <a:avLst/>
          </a:prstGeom>
          <a:noFill/>
          <a:ln w="12700">
            <a:noFill/>
            <a:miter lim="800000"/>
            <a:headEnd type="none" w="sm" len="sm"/>
            <a:tailEnd type="none" w="sm" len="sm"/>
          </a:ln>
        </p:spPr>
      </p:pic>
      <p:pic>
        <p:nvPicPr>
          <p:cNvPr id="5147"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46813" y="4322763"/>
            <a:ext cx="274637" cy="257175"/>
          </a:xfrm>
          <a:prstGeom prst="rect">
            <a:avLst/>
          </a:prstGeom>
          <a:noFill/>
          <a:ln w="12700">
            <a:noFill/>
            <a:miter lim="800000"/>
            <a:headEnd type="none" w="sm" len="sm"/>
            <a:tailEnd type="none" w="sm" len="sm"/>
          </a:ln>
        </p:spPr>
      </p:pic>
      <p:grpSp>
        <p:nvGrpSpPr>
          <p:cNvPr id="2" name="Group 54"/>
          <p:cNvGrpSpPr>
            <a:grpSpLocks/>
          </p:cNvGrpSpPr>
          <p:nvPr/>
        </p:nvGrpSpPr>
        <p:grpSpPr bwMode="auto">
          <a:xfrm>
            <a:off x="3333750" y="3392488"/>
            <a:ext cx="298450" cy="339725"/>
            <a:chOff x="3333750" y="3392899"/>
            <a:chExt cx="298450" cy="339725"/>
          </a:xfrm>
        </p:grpSpPr>
        <p:pic>
          <p:nvPicPr>
            <p:cNvPr id="5152"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342393" y="3438938"/>
              <a:ext cx="277977" cy="263031"/>
            </a:xfrm>
            <a:prstGeom prst="rect">
              <a:avLst/>
            </a:prstGeom>
            <a:noFill/>
            <a:ln w="12700">
              <a:noFill/>
              <a:miter lim="800000"/>
              <a:headEnd type="none" w="sm" len="sm"/>
              <a:tailEnd type="none" w="sm" len="sm"/>
            </a:ln>
          </p:spPr>
        </p:pic>
        <p:sp>
          <p:nvSpPr>
            <p:cNvPr id="24627" name="TextBox 48"/>
            <p:cNvSpPr txBox="1">
              <a:spLocks noChangeArrowheads="1"/>
            </p:cNvSpPr>
            <p:nvPr/>
          </p:nvSpPr>
          <p:spPr bwMode="auto">
            <a:xfrm>
              <a:off x="3333750" y="3392899"/>
              <a:ext cx="298450" cy="339725"/>
            </a:xfrm>
            <a:prstGeom prst="rect">
              <a:avLst/>
            </a:prstGeom>
            <a:noFill/>
            <a:ln w="12700">
              <a:noFill/>
              <a:miter lim="800000"/>
              <a:headEnd type="none" w="sm" len="sm"/>
              <a:tailEnd type="none" w="sm" len="sm"/>
            </a:ln>
          </p:spPr>
          <p:txBody>
            <a:bodyPr wrap="none">
              <a:spAutoFit/>
            </a:bodyPr>
            <a:lstStyle/>
            <a:p>
              <a:pPr marL="112713" indent="-112713" eaLnBrk="0" hangingPunct="0"/>
              <a:r>
                <a:rPr lang="en-US" sz="1600">
                  <a:solidFill>
                    <a:srgbClr val="0033CC"/>
                  </a:solidFill>
                  <a:latin typeface="Arial" charset="0"/>
                </a:rPr>
                <a:t>e</a:t>
              </a:r>
            </a:p>
          </p:txBody>
        </p:sp>
      </p:grpSp>
      <p:pic>
        <p:nvPicPr>
          <p:cNvPr id="5136"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76850" y="4394200"/>
            <a:ext cx="274638" cy="257175"/>
          </a:xfrm>
          <a:prstGeom prst="rect">
            <a:avLst/>
          </a:prstGeom>
          <a:noFill/>
          <a:ln w="12700">
            <a:noFill/>
            <a:miter lim="800000"/>
            <a:headEnd type="none" w="sm" len="sm"/>
            <a:tailEnd type="none" w="sm" len="sm"/>
          </a:ln>
        </p:spPr>
      </p:pic>
      <p:pic>
        <p:nvPicPr>
          <p:cNvPr id="50" name="Picture 10"/>
          <p:cNvPicPr>
            <a:picLocks noChangeAspect="1" noChangeArrowheads="1"/>
          </p:cNvPicPr>
          <p:nvPr/>
        </p:nvPicPr>
        <p:blipFill>
          <a:blip r:embed="rId6" cstate="print">
            <a:duotone>
              <a:prstClr val="black"/>
              <a:schemeClr val="accent1">
                <a:lumMod val="60000"/>
                <a:lumOff val="40000"/>
                <a:tint val="45000"/>
                <a:satMod val="400000"/>
              </a:schemeClr>
            </a:duotone>
            <a:clrChange>
              <a:clrFrom>
                <a:srgbClr val="FFFFFF"/>
              </a:clrFrom>
              <a:clrTo>
                <a:srgbClr val="FFFFFF">
                  <a:alpha val="0"/>
                </a:srgbClr>
              </a:clrTo>
            </a:clrChange>
          </a:blip>
          <a:srcRect/>
          <a:stretch>
            <a:fillRect/>
          </a:stretch>
        </p:blipFill>
        <p:spPr bwMode="auto">
          <a:xfrm>
            <a:off x="5469296" y="4990919"/>
            <a:ext cx="271376" cy="256743"/>
          </a:xfrm>
          <a:prstGeom prst="rect">
            <a:avLst/>
          </a:prstGeom>
          <a:noFill/>
          <a:ln w="12700">
            <a:noFill/>
            <a:miter lim="800000"/>
            <a:headEnd type="none" w="sm" len="sm"/>
            <a:tailEnd type="none" w="sm" len="sm"/>
          </a:ln>
        </p:spPr>
      </p:pic>
      <p:pic>
        <p:nvPicPr>
          <p:cNvPr id="52" name="Picture 10"/>
          <p:cNvPicPr>
            <a:picLocks noChangeAspect="1" noChangeArrowheads="1"/>
          </p:cNvPicPr>
          <p:nvPr/>
        </p:nvPicPr>
        <p:blipFill>
          <a:blip r:embed="rId6" cstate="print">
            <a:duotone>
              <a:prstClr val="black"/>
              <a:schemeClr val="accent1">
                <a:lumMod val="60000"/>
                <a:lumOff val="40000"/>
                <a:tint val="45000"/>
                <a:satMod val="400000"/>
              </a:schemeClr>
            </a:duotone>
            <a:clrChange>
              <a:clrFrom>
                <a:srgbClr val="FFFFFF"/>
              </a:clrFrom>
              <a:clrTo>
                <a:srgbClr val="FFFFFF">
                  <a:alpha val="0"/>
                </a:srgbClr>
              </a:clrTo>
            </a:clrChange>
          </a:blip>
          <a:srcRect/>
          <a:stretch>
            <a:fillRect/>
          </a:stretch>
        </p:blipFill>
        <p:spPr bwMode="auto">
          <a:xfrm>
            <a:off x="4574769" y="4053089"/>
            <a:ext cx="271376" cy="256743"/>
          </a:xfrm>
          <a:prstGeom prst="rect">
            <a:avLst/>
          </a:prstGeom>
          <a:noFill/>
          <a:ln w="12700">
            <a:noFill/>
            <a:miter lim="800000"/>
            <a:headEnd type="none" w="sm" len="sm"/>
            <a:tailEnd type="none" w="sm" len="sm"/>
          </a:ln>
        </p:spPr>
      </p:pic>
      <p:grpSp>
        <p:nvGrpSpPr>
          <p:cNvPr id="9" name="Group 53"/>
          <p:cNvGrpSpPr>
            <a:grpSpLocks/>
          </p:cNvGrpSpPr>
          <p:nvPr/>
        </p:nvGrpSpPr>
        <p:grpSpPr bwMode="auto">
          <a:xfrm>
            <a:off x="3203575" y="3486150"/>
            <a:ext cx="300038" cy="338138"/>
            <a:chOff x="3203840" y="3486562"/>
            <a:chExt cx="299773" cy="338137"/>
          </a:xfrm>
        </p:grpSpPr>
        <p:pic>
          <p:nvPicPr>
            <p:cNvPr id="5151" name="Picture 10"/>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lumMod val="60000"/>
                  <a:lumOff val="40000"/>
                  <a:tint val="45000"/>
                  <a:satMod val="400000"/>
                </a:schemeClr>
              </a:duotone>
            </a:blip>
            <a:srcRect/>
            <a:stretch>
              <a:fillRect/>
            </a:stretch>
          </p:blipFill>
          <p:spPr bwMode="auto">
            <a:xfrm>
              <a:off x="3203840" y="3531339"/>
              <a:ext cx="277977" cy="263031"/>
            </a:xfrm>
            <a:prstGeom prst="rect">
              <a:avLst/>
            </a:prstGeom>
            <a:noFill/>
            <a:ln w="12700">
              <a:noFill/>
              <a:miter lim="800000"/>
              <a:headEnd type="none" w="sm" len="sm"/>
              <a:tailEnd type="none" w="sm" len="sm"/>
            </a:ln>
          </p:spPr>
        </p:pic>
        <p:sp>
          <p:nvSpPr>
            <p:cNvPr id="24625" name="TextBox 47"/>
            <p:cNvSpPr txBox="1">
              <a:spLocks noChangeArrowheads="1"/>
            </p:cNvSpPr>
            <p:nvPr/>
          </p:nvSpPr>
          <p:spPr bwMode="auto">
            <a:xfrm>
              <a:off x="3205163" y="3486562"/>
              <a:ext cx="298450" cy="338137"/>
            </a:xfrm>
            <a:prstGeom prst="rect">
              <a:avLst/>
            </a:prstGeom>
            <a:noFill/>
            <a:ln w="12700">
              <a:noFill/>
              <a:miter lim="800000"/>
              <a:headEnd type="none" w="sm" len="sm"/>
              <a:tailEnd type="none" w="sm" len="sm"/>
            </a:ln>
          </p:spPr>
          <p:txBody>
            <a:bodyPr wrap="none">
              <a:spAutoFit/>
            </a:bodyPr>
            <a:lstStyle/>
            <a:p>
              <a:pPr marL="112713" indent="-112713" eaLnBrk="0" hangingPunct="0"/>
              <a:r>
                <a:rPr lang="en-US" sz="1600">
                  <a:solidFill>
                    <a:srgbClr val="0033CC"/>
                  </a:solidFill>
                  <a:latin typeface="Arial" charset="0"/>
                </a:rPr>
                <a:t>e</a:t>
              </a:r>
            </a:p>
          </p:txBody>
        </p:sp>
      </p:grpSp>
      <p:grpSp>
        <p:nvGrpSpPr>
          <p:cNvPr id="10" name="Group 52"/>
          <p:cNvGrpSpPr>
            <a:grpSpLocks/>
          </p:cNvGrpSpPr>
          <p:nvPr/>
        </p:nvGrpSpPr>
        <p:grpSpPr bwMode="auto">
          <a:xfrm>
            <a:off x="3103563" y="3578225"/>
            <a:ext cx="298450" cy="338138"/>
            <a:chOff x="3103563" y="3578637"/>
            <a:chExt cx="298450" cy="338137"/>
          </a:xfrm>
        </p:grpSpPr>
        <p:pic>
          <p:nvPicPr>
            <p:cNvPr id="24622"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16392" y="3623087"/>
              <a:ext cx="274596" cy="257323"/>
            </a:xfrm>
            <a:prstGeom prst="rect">
              <a:avLst/>
            </a:prstGeom>
            <a:noFill/>
            <a:ln w="12700">
              <a:noFill/>
              <a:miter lim="800000"/>
              <a:headEnd type="none" w="sm" len="sm"/>
              <a:tailEnd type="none" w="sm" len="sm"/>
            </a:ln>
          </p:spPr>
        </p:pic>
        <p:sp>
          <p:nvSpPr>
            <p:cNvPr id="24623" name="TextBox 46"/>
            <p:cNvSpPr txBox="1">
              <a:spLocks noChangeArrowheads="1"/>
            </p:cNvSpPr>
            <p:nvPr/>
          </p:nvSpPr>
          <p:spPr bwMode="auto">
            <a:xfrm>
              <a:off x="3103563" y="3578637"/>
              <a:ext cx="298450" cy="338137"/>
            </a:xfrm>
            <a:prstGeom prst="rect">
              <a:avLst/>
            </a:prstGeom>
            <a:noFill/>
            <a:ln w="12700">
              <a:noFill/>
              <a:miter lim="800000"/>
              <a:headEnd type="none" w="sm" len="sm"/>
              <a:tailEnd type="none" w="sm" len="sm"/>
            </a:ln>
          </p:spPr>
          <p:txBody>
            <a:bodyPr wrap="none">
              <a:spAutoFit/>
            </a:bodyPr>
            <a:lstStyle/>
            <a:p>
              <a:pPr marL="112713" indent="-112713" eaLnBrk="0" hangingPunct="0"/>
              <a:r>
                <a:rPr lang="en-US" sz="1600">
                  <a:solidFill>
                    <a:srgbClr val="0033CC"/>
                  </a:solidFill>
                  <a:latin typeface="Arial" charset="0"/>
                </a:rPr>
                <a: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5130"/>
                                        </p:tgtEl>
                                        <p:attrNameLst>
                                          <p:attrName>style.visibility</p:attrName>
                                        </p:attrNameLst>
                                      </p:cBhvr>
                                      <p:to>
                                        <p:strVal val="visible"/>
                                      </p:to>
                                    </p:set>
                                    <p:anim from="(-#ppt_w/2)" to="(#ppt_x)" calcmode="lin" valueType="num">
                                      <p:cBhvr>
                                        <p:cTn id="7" dur="600" fill="hold">
                                          <p:stCondLst>
                                            <p:cond delay="0"/>
                                          </p:stCondLst>
                                        </p:cTn>
                                        <p:tgtEl>
                                          <p:spTgt spid="5130"/>
                                        </p:tgtEl>
                                        <p:attrNameLst>
                                          <p:attrName>ppt_x</p:attrName>
                                        </p:attrNameLst>
                                      </p:cBhvr>
                                    </p:anim>
                                    <p:anim from="0" to="-1.0" calcmode="lin" valueType="num">
                                      <p:cBhvr>
                                        <p:cTn id="8" dur="200" decel="50000" autoRev="1" fill="hold">
                                          <p:stCondLst>
                                            <p:cond delay="600"/>
                                          </p:stCondLst>
                                        </p:cTn>
                                        <p:tgtEl>
                                          <p:spTgt spid="5130"/>
                                        </p:tgtEl>
                                        <p:attrNameLst>
                                          <p:attrName>xshear</p:attrName>
                                        </p:attrNameLst>
                                      </p:cBhvr>
                                    </p:anim>
                                    <p:animScale>
                                      <p:cBhvr>
                                        <p:cTn id="9" dur="200" decel="100000" autoRev="1" fill="hold">
                                          <p:stCondLst>
                                            <p:cond delay="600"/>
                                          </p:stCondLst>
                                        </p:cTn>
                                        <p:tgtEl>
                                          <p:spTgt spid="5130"/>
                                        </p:tgtEl>
                                      </p:cBhvr>
                                      <p:from x="100000" y="100000"/>
                                      <p:to x="80000" y="100000"/>
                                    </p:animScale>
                                    <p:anim by="(#ppt_h/3+#ppt_w*0.1)" calcmode="lin" valueType="num">
                                      <p:cBhvr additive="sum">
                                        <p:cTn id="10" dur="200" decel="100000" autoRev="1" fill="hold">
                                          <p:stCondLst>
                                            <p:cond delay="600"/>
                                          </p:stCondLst>
                                        </p:cTn>
                                        <p:tgtEl>
                                          <p:spTgt spid="5130"/>
                                        </p:tgtEl>
                                        <p:attrNameLst>
                                          <p:attrName>ppt_x</p:attrName>
                                        </p:attrNameLst>
                                      </p:cBhvr>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5129"/>
                                        </p:tgtEl>
                                        <p:attrNameLst>
                                          <p:attrName>style.visibility</p:attrName>
                                        </p:attrNameLst>
                                      </p:cBhvr>
                                      <p:to>
                                        <p:strVal val="visible"/>
                                      </p:to>
                                    </p:set>
                                    <p:animEffect transition="in" filter="wipe(up)">
                                      <p:cBhvr>
                                        <p:cTn id="14" dur="500"/>
                                        <p:tgtEl>
                                          <p:spTgt spid="5129"/>
                                        </p:tgtEl>
                                      </p:cBhvr>
                                    </p:animEffect>
                                  </p:childTnLst>
                                </p:cTn>
                              </p:par>
                            </p:childTnLst>
                          </p:cTn>
                        </p:par>
                        <p:par>
                          <p:cTn id="15" fill="hold">
                            <p:stCondLst>
                              <p:cond delay="1500"/>
                            </p:stCondLst>
                            <p:childTnLst>
                              <p:par>
                                <p:cTn id="16" presetID="1" presetClass="entr" presetSubtype="0" fill="hold" nodeType="afterEffect">
                                  <p:stCondLst>
                                    <p:cond delay="100"/>
                                  </p:stCondLst>
                                  <p:childTnLst>
                                    <p:set>
                                      <p:cBhvr>
                                        <p:cTn id="17" dur="1" fill="hold">
                                          <p:stCondLst>
                                            <p:cond delay="0"/>
                                          </p:stCondLst>
                                        </p:cTn>
                                        <p:tgtEl>
                                          <p:spTgt spid="5142"/>
                                        </p:tgtEl>
                                        <p:attrNameLst>
                                          <p:attrName>style.visibility</p:attrName>
                                        </p:attrNameLst>
                                      </p:cBhvr>
                                      <p:to>
                                        <p:strVal val="visible"/>
                                      </p:to>
                                    </p:set>
                                  </p:childTnLst>
                                </p:cTn>
                              </p:par>
                            </p:childTnLst>
                          </p:cTn>
                        </p:par>
                        <p:par>
                          <p:cTn id="18" fill="hold">
                            <p:stCondLst>
                              <p:cond delay="1600"/>
                            </p:stCondLst>
                            <p:childTnLst>
                              <p:par>
                                <p:cTn id="19" presetID="1" presetClass="entr" presetSubtype="0" fill="hold" nodeType="afterEffect">
                                  <p:stCondLst>
                                    <p:cond delay="0"/>
                                  </p:stCondLst>
                                  <p:childTnLst>
                                    <p:set>
                                      <p:cBhvr>
                                        <p:cTn id="20" dur="1" fill="hold">
                                          <p:stCondLst>
                                            <p:cond delay="0"/>
                                          </p:stCondLst>
                                        </p:cTn>
                                        <p:tgtEl>
                                          <p:spTgt spid="5139"/>
                                        </p:tgtEl>
                                        <p:attrNameLst>
                                          <p:attrName>style.visibility</p:attrName>
                                        </p:attrNameLst>
                                      </p:cBhvr>
                                      <p:to>
                                        <p:strVal val="visible"/>
                                      </p:to>
                                    </p:set>
                                  </p:childTnLst>
                                </p:cTn>
                              </p:par>
                            </p:childTnLst>
                          </p:cTn>
                        </p:par>
                        <p:par>
                          <p:cTn id="21" fill="hold">
                            <p:stCondLst>
                              <p:cond delay="1600"/>
                            </p:stCondLst>
                            <p:childTnLst>
                              <p:par>
                                <p:cTn id="22" presetID="1" presetClass="entr" presetSubtype="0" fill="hold" nodeType="afterEffect">
                                  <p:stCondLst>
                                    <p:cond delay="100"/>
                                  </p:stCondLst>
                                  <p:childTnLst>
                                    <p:set>
                                      <p:cBhvr>
                                        <p:cTn id="23" dur="1" fill="hold">
                                          <p:stCondLst>
                                            <p:cond delay="0"/>
                                          </p:stCondLst>
                                        </p:cTn>
                                        <p:tgtEl>
                                          <p:spTgt spid="5138"/>
                                        </p:tgtEl>
                                        <p:attrNameLst>
                                          <p:attrName>style.visibility</p:attrName>
                                        </p:attrNameLst>
                                      </p:cBhvr>
                                      <p:to>
                                        <p:strVal val="visible"/>
                                      </p:to>
                                    </p:set>
                                  </p:childTnLst>
                                </p:cTn>
                              </p:par>
                            </p:childTnLst>
                          </p:cTn>
                        </p:par>
                        <p:par>
                          <p:cTn id="24" fill="hold">
                            <p:stCondLst>
                              <p:cond delay="1700"/>
                            </p:stCondLst>
                            <p:childTnLst>
                              <p:par>
                                <p:cTn id="25" presetID="1" presetClass="entr" presetSubtype="0" fill="hold" nodeType="afterEffect">
                                  <p:stCondLst>
                                    <p:cond delay="100"/>
                                  </p:stCondLst>
                                  <p:childTnLst>
                                    <p:set>
                                      <p:cBhvr>
                                        <p:cTn id="26" dur="1" fill="hold">
                                          <p:stCondLst>
                                            <p:cond delay="0"/>
                                          </p:stCondLst>
                                        </p:cTn>
                                        <p:tgtEl>
                                          <p:spTgt spid="5140"/>
                                        </p:tgtEl>
                                        <p:attrNameLst>
                                          <p:attrName>style.visibility</p:attrName>
                                        </p:attrNameLst>
                                      </p:cBhvr>
                                      <p:to>
                                        <p:strVal val="visible"/>
                                      </p:to>
                                    </p:set>
                                  </p:childTnLst>
                                </p:cTn>
                              </p:par>
                            </p:childTnLst>
                          </p:cTn>
                        </p:par>
                        <p:par>
                          <p:cTn id="27" fill="hold">
                            <p:stCondLst>
                              <p:cond delay="1800"/>
                            </p:stCondLst>
                            <p:childTnLst>
                              <p:par>
                                <p:cTn id="28" presetID="1" presetClass="entr" presetSubtype="0" fill="hold" nodeType="afterEffect">
                                  <p:stCondLst>
                                    <p:cond delay="100"/>
                                  </p:stCondLst>
                                  <p:childTnLst>
                                    <p:set>
                                      <p:cBhvr>
                                        <p:cTn id="29" dur="1" fill="hold">
                                          <p:stCondLst>
                                            <p:cond delay="0"/>
                                          </p:stCondLst>
                                        </p:cTn>
                                        <p:tgtEl>
                                          <p:spTgt spid="5141"/>
                                        </p:tgtEl>
                                        <p:attrNameLst>
                                          <p:attrName>style.visibility</p:attrName>
                                        </p:attrNameLst>
                                      </p:cBhvr>
                                      <p:to>
                                        <p:strVal val="visible"/>
                                      </p:to>
                                    </p:set>
                                  </p:childTnLst>
                                </p:cTn>
                              </p:par>
                            </p:childTnLst>
                          </p:cTn>
                        </p:par>
                        <p:par>
                          <p:cTn id="30" fill="hold">
                            <p:stCondLst>
                              <p:cond delay="1900"/>
                            </p:stCondLst>
                            <p:childTnLst>
                              <p:par>
                                <p:cTn id="31" presetID="1" presetClass="entr" presetSubtype="0" fill="hold" nodeType="afterEffect">
                                  <p:stCondLst>
                                    <p:cond delay="100"/>
                                  </p:stCondLst>
                                  <p:childTnLst>
                                    <p:set>
                                      <p:cBhvr>
                                        <p:cTn id="32" dur="1" fill="hold">
                                          <p:stCondLst>
                                            <p:cond delay="0"/>
                                          </p:stCondLst>
                                        </p:cTn>
                                        <p:tgtEl>
                                          <p:spTgt spid="5143"/>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nodeType="afterEffect">
                                  <p:stCondLst>
                                    <p:cond delay="100"/>
                                  </p:stCondLst>
                                  <p:childTnLst>
                                    <p:set>
                                      <p:cBhvr>
                                        <p:cTn id="35" dur="1" fill="hold">
                                          <p:stCondLst>
                                            <p:cond delay="0"/>
                                          </p:stCondLst>
                                        </p:cTn>
                                        <p:tgtEl>
                                          <p:spTgt spid="5145"/>
                                        </p:tgtEl>
                                        <p:attrNameLst>
                                          <p:attrName>style.visibility</p:attrName>
                                        </p:attrNameLst>
                                      </p:cBhvr>
                                      <p:to>
                                        <p:strVal val="visible"/>
                                      </p:to>
                                    </p:set>
                                  </p:childTnLst>
                                </p:cTn>
                              </p:par>
                            </p:childTnLst>
                          </p:cTn>
                        </p:par>
                        <p:par>
                          <p:cTn id="36" fill="hold">
                            <p:stCondLst>
                              <p:cond delay="2100"/>
                            </p:stCondLst>
                            <p:childTnLst>
                              <p:par>
                                <p:cTn id="37" presetID="1" presetClass="entr" presetSubtype="0" fill="hold" nodeType="afterEffect">
                                  <p:stCondLst>
                                    <p:cond delay="100"/>
                                  </p:stCondLst>
                                  <p:childTnLst>
                                    <p:set>
                                      <p:cBhvr>
                                        <p:cTn id="38" dur="1" fill="hold">
                                          <p:stCondLst>
                                            <p:cond delay="0"/>
                                          </p:stCondLst>
                                        </p:cTn>
                                        <p:tgtEl>
                                          <p:spTgt spid="5146"/>
                                        </p:tgtEl>
                                        <p:attrNameLst>
                                          <p:attrName>style.visibility</p:attrName>
                                        </p:attrNameLst>
                                      </p:cBhvr>
                                      <p:to>
                                        <p:strVal val="visible"/>
                                      </p:to>
                                    </p:set>
                                  </p:childTnLst>
                                </p:cTn>
                              </p:par>
                            </p:childTnLst>
                          </p:cTn>
                        </p:par>
                        <p:par>
                          <p:cTn id="39" fill="hold">
                            <p:stCondLst>
                              <p:cond delay="2200"/>
                            </p:stCondLst>
                            <p:childTnLst>
                              <p:par>
                                <p:cTn id="40" presetID="1" presetClass="entr" presetSubtype="0" fill="hold" nodeType="afterEffect">
                                  <p:stCondLst>
                                    <p:cond delay="100"/>
                                  </p:stCondLst>
                                  <p:childTnLst>
                                    <p:set>
                                      <p:cBhvr>
                                        <p:cTn id="41" dur="1" fill="hold">
                                          <p:stCondLst>
                                            <p:cond delay="0"/>
                                          </p:stCondLst>
                                        </p:cTn>
                                        <p:tgtEl>
                                          <p:spTgt spid="5147"/>
                                        </p:tgtEl>
                                        <p:attrNameLst>
                                          <p:attrName>style.visibility</p:attrName>
                                        </p:attrNameLst>
                                      </p:cBhvr>
                                      <p:to>
                                        <p:strVal val="visible"/>
                                      </p:to>
                                    </p:set>
                                  </p:childTnLst>
                                </p:cTn>
                              </p:par>
                            </p:childTnLst>
                          </p:cTn>
                        </p:par>
                        <p:par>
                          <p:cTn id="42" fill="hold">
                            <p:stCondLst>
                              <p:cond delay="2300"/>
                            </p:stCondLst>
                            <p:childTnLst>
                              <p:par>
                                <p:cTn id="43" presetID="1" presetClass="entr" presetSubtype="0" fill="hold" nodeType="afterEffect">
                                  <p:stCondLst>
                                    <p:cond delay="100"/>
                                  </p:stCondLst>
                                  <p:childTnLst>
                                    <p:set>
                                      <p:cBhvr>
                                        <p:cTn id="44" dur="1" fill="hold">
                                          <p:stCondLst>
                                            <p:cond delay="0"/>
                                          </p:stCondLst>
                                        </p:cTn>
                                        <p:tgtEl>
                                          <p:spTgt spid="5136"/>
                                        </p:tgtEl>
                                        <p:attrNameLst>
                                          <p:attrName>style.visibility</p:attrName>
                                        </p:attrNameLst>
                                      </p:cBhvr>
                                      <p:to>
                                        <p:strVal val="visible"/>
                                      </p:to>
                                    </p:set>
                                  </p:childTnLst>
                                </p:cTn>
                              </p:par>
                            </p:childTnLst>
                          </p:cTn>
                        </p:par>
                        <p:par>
                          <p:cTn id="45" fill="hold">
                            <p:stCondLst>
                              <p:cond delay="2400"/>
                            </p:stCondLst>
                            <p:childTnLst>
                              <p:par>
                                <p:cTn id="46" presetID="1" presetClass="entr" presetSubtype="0" fill="hold" nodeType="afterEffect">
                                  <p:stCondLst>
                                    <p:cond delay="100"/>
                                  </p:stCondLst>
                                  <p:childTnLst>
                                    <p:set>
                                      <p:cBhvr>
                                        <p:cTn id="47" dur="1" fill="hold">
                                          <p:stCondLst>
                                            <p:cond delay="0"/>
                                          </p:stCondLst>
                                        </p:cTn>
                                        <p:tgtEl>
                                          <p:spTgt spid="10"/>
                                        </p:tgtEl>
                                        <p:attrNameLst>
                                          <p:attrName>style.visibility</p:attrName>
                                        </p:attrNameLst>
                                      </p:cBhvr>
                                      <p:to>
                                        <p:strVal val="visible"/>
                                      </p:to>
                                    </p:set>
                                  </p:childTnLst>
                                </p:cTn>
                              </p:par>
                            </p:childTnLst>
                          </p:cTn>
                        </p:par>
                        <p:par>
                          <p:cTn id="48" fill="hold">
                            <p:stCondLst>
                              <p:cond delay="2500"/>
                            </p:stCondLst>
                            <p:childTnLst>
                              <p:par>
                                <p:cTn id="49" presetID="34" presetClass="entr" presetSubtype="0" fill="hold" nodeType="afterEffect">
                                  <p:stCondLst>
                                    <p:cond delay="0"/>
                                  </p:stCondLst>
                                  <p:childTnLst>
                                    <p:set>
                                      <p:cBhvr>
                                        <p:cTn id="50" dur="1" fill="hold">
                                          <p:stCondLst>
                                            <p:cond delay="0"/>
                                          </p:stCondLst>
                                        </p:cTn>
                                        <p:tgtEl>
                                          <p:spTgt spid="5131"/>
                                        </p:tgtEl>
                                        <p:attrNameLst>
                                          <p:attrName>style.visibility</p:attrName>
                                        </p:attrNameLst>
                                      </p:cBhvr>
                                      <p:to>
                                        <p:strVal val="visible"/>
                                      </p:to>
                                    </p:set>
                                    <p:anim from="(-#ppt_w/2)" to="(#ppt_x)" calcmode="lin" valueType="num">
                                      <p:cBhvr>
                                        <p:cTn id="51" dur="600" fill="hold">
                                          <p:stCondLst>
                                            <p:cond delay="0"/>
                                          </p:stCondLst>
                                        </p:cTn>
                                        <p:tgtEl>
                                          <p:spTgt spid="5131"/>
                                        </p:tgtEl>
                                        <p:attrNameLst>
                                          <p:attrName>ppt_x</p:attrName>
                                        </p:attrNameLst>
                                      </p:cBhvr>
                                    </p:anim>
                                    <p:anim from="0" to="-1.0" calcmode="lin" valueType="num">
                                      <p:cBhvr>
                                        <p:cTn id="52" dur="200" decel="50000" autoRev="1" fill="hold">
                                          <p:stCondLst>
                                            <p:cond delay="600"/>
                                          </p:stCondLst>
                                        </p:cTn>
                                        <p:tgtEl>
                                          <p:spTgt spid="5131"/>
                                        </p:tgtEl>
                                        <p:attrNameLst>
                                          <p:attrName>xshear</p:attrName>
                                        </p:attrNameLst>
                                      </p:cBhvr>
                                    </p:anim>
                                    <p:animScale>
                                      <p:cBhvr>
                                        <p:cTn id="53" dur="200" decel="100000" autoRev="1" fill="hold">
                                          <p:stCondLst>
                                            <p:cond delay="600"/>
                                          </p:stCondLst>
                                        </p:cTn>
                                        <p:tgtEl>
                                          <p:spTgt spid="5131"/>
                                        </p:tgtEl>
                                      </p:cBhvr>
                                      <p:from x="100000" y="100000"/>
                                      <p:to x="80000" y="100000"/>
                                    </p:animScale>
                                    <p:anim by="(#ppt_h/3+#ppt_w*0.1)" calcmode="lin" valueType="num">
                                      <p:cBhvr additive="sum">
                                        <p:cTn id="54" dur="200" decel="100000" autoRev="1" fill="hold">
                                          <p:stCondLst>
                                            <p:cond delay="600"/>
                                          </p:stCondLst>
                                        </p:cTn>
                                        <p:tgtEl>
                                          <p:spTgt spid="5131"/>
                                        </p:tgtEl>
                                        <p:attrNameLst>
                                          <p:attrName>ppt_x</p:attrName>
                                        </p:attrNameLst>
                                      </p:cBhvr>
                                    </p:anim>
                                  </p:childTnLst>
                                </p:cTn>
                              </p:par>
                            </p:childTnLst>
                          </p:cTn>
                        </p:par>
                        <p:par>
                          <p:cTn id="55" fill="hold">
                            <p:stCondLst>
                              <p:cond delay="3500"/>
                            </p:stCondLst>
                            <p:childTnLst>
                              <p:par>
                                <p:cTn id="56" presetID="22" presetClass="entr" presetSubtype="1" fill="hold" grpId="0" nodeType="afterEffect">
                                  <p:stCondLst>
                                    <p:cond delay="0"/>
                                  </p:stCondLst>
                                  <p:childTnLst>
                                    <p:set>
                                      <p:cBhvr>
                                        <p:cTn id="57" dur="1" fill="hold">
                                          <p:stCondLst>
                                            <p:cond delay="0"/>
                                          </p:stCondLst>
                                        </p:cTn>
                                        <p:tgtEl>
                                          <p:spTgt spid="5128"/>
                                        </p:tgtEl>
                                        <p:attrNameLst>
                                          <p:attrName>style.visibility</p:attrName>
                                        </p:attrNameLst>
                                      </p:cBhvr>
                                      <p:to>
                                        <p:strVal val="visible"/>
                                      </p:to>
                                    </p:set>
                                    <p:animEffect transition="in" filter="wipe(up)">
                                      <p:cBhvr>
                                        <p:cTn id="58" dur="500"/>
                                        <p:tgtEl>
                                          <p:spTgt spid="5128"/>
                                        </p:tgtEl>
                                      </p:cBhvr>
                                    </p:animEffect>
                                  </p:childTnLst>
                                </p:cTn>
                              </p:par>
                            </p:childTnLst>
                          </p:cTn>
                        </p:par>
                        <p:par>
                          <p:cTn id="59" fill="hold">
                            <p:stCondLst>
                              <p:cond delay="4000"/>
                            </p:stCondLst>
                            <p:childTnLst>
                              <p:par>
                                <p:cTn id="60" presetID="1" presetClass="entr" presetSubtype="0" fill="hold" nodeType="afterEffect">
                                  <p:stCondLst>
                                    <p:cond delay="100"/>
                                  </p:stCondLst>
                                  <p:childTnLst>
                                    <p:set>
                                      <p:cBhvr>
                                        <p:cTn id="61" dur="1" fill="hold">
                                          <p:stCondLst>
                                            <p:cond delay="0"/>
                                          </p:stCondLst>
                                        </p:cTn>
                                        <p:tgtEl>
                                          <p:spTgt spid="3"/>
                                        </p:tgtEl>
                                        <p:attrNameLst>
                                          <p:attrName>style.visibility</p:attrName>
                                        </p:attrNameLst>
                                      </p:cBhvr>
                                      <p:to>
                                        <p:strVal val="visible"/>
                                      </p:to>
                                    </p:set>
                                  </p:childTnLst>
                                </p:cTn>
                              </p:par>
                            </p:childTnLst>
                          </p:cTn>
                        </p:par>
                        <p:par>
                          <p:cTn id="62" fill="hold">
                            <p:stCondLst>
                              <p:cond delay="4100"/>
                            </p:stCondLst>
                            <p:childTnLst>
                              <p:par>
                                <p:cTn id="63" presetID="1" presetClass="entr" presetSubtype="0" fill="hold" nodeType="afterEffect">
                                  <p:stCondLst>
                                    <p:cond delay="100"/>
                                  </p:stCondLst>
                                  <p:childTnLst>
                                    <p:set>
                                      <p:cBhvr>
                                        <p:cTn id="64" dur="1" fill="hold">
                                          <p:stCondLst>
                                            <p:cond delay="0"/>
                                          </p:stCondLst>
                                        </p:cTn>
                                        <p:tgtEl>
                                          <p:spTgt spid="4"/>
                                        </p:tgtEl>
                                        <p:attrNameLst>
                                          <p:attrName>style.visibility</p:attrName>
                                        </p:attrNameLst>
                                      </p:cBhvr>
                                      <p:to>
                                        <p:strVal val="visible"/>
                                      </p:to>
                                    </p:set>
                                  </p:childTnLst>
                                </p:cTn>
                              </p:par>
                            </p:childTnLst>
                          </p:cTn>
                        </p:par>
                        <p:par>
                          <p:cTn id="65" fill="hold">
                            <p:stCondLst>
                              <p:cond delay="4200"/>
                            </p:stCondLst>
                            <p:childTnLst>
                              <p:par>
                                <p:cTn id="66" presetID="1" presetClass="entr" presetSubtype="0" fill="hold" nodeType="afterEffect">
                                  <p:stCondLst>
                                    <p:cond delay="100"/>
                                  </p:stCondLst>
                                  <p:childTnLst>
                                    <p:set>
                                      <p:cBhvr>
                                        <p:cTn id="67" dur="1" fill="hold">
                                          <p:stCondLst>
                                            <p:cond delay="0"/>
                                          </p:stCondLst>
                                        </p:cTn>
                                        <p:tgtEl>
                                          <p:spTgt spid="5"/>
                                        </p:tgtEl>
                                        <p:attrNameLst>
                                          <p:attrName>style.visibility</p:attrName>
                                        </p:attrNameLst>
                                      </p:cBhvr>
                                      <p:to>
                                        <p:strVal val="visible"/>
                                      </p:to>
                                    </p:set>
                                  </p:childTnLst>
                                </p:cTn>
                              </p:par>
                            </p:childTnLst>
                          </p:cTn>
                        </p:par>
                        <p:par>
                          <p:cTn id="68" fill="hold">
                            <p:stCondLst>
                              <p:cond delay="4300"/>
                            </p:stCondLst>
                            <p:childTnLst>
                              <p:par>
                                <p:cTn id="69" presetID="1" presetClass="entr" presetSubtype="0" fill="hold" nodeType="afterEffect">
                                  <p:stCondLst>
                                    <p:cond delay="100"/>
                                  </p:stCondLst>
                                  <p:childTnLst>
                                    <p:set>
                                      <p:cBhvr>
                                        <p:cTn id="70" dur="1" fill="hold">
                                          <p:stCondLst>
                                            <p:cond delay="0"/>
                                          </p:stCondLst>
                                        </p:cTn>
                                        <p:tgtEl>
                                          <p:spTgt spid="6"/>
                                        </p:tgtEl>
                                        <p:attrNameLst>
                                          <p:attrName>style.visibility</p:attrName>
                                        </p:attrNameLst>
                                      </p:cBhvr>
                                      <p:to>
                                        <p:strVal val="visible"/>
                                      </p:to>
                                    </p:set>
                                  </p:childTnLst>
                                </p:cTn>
                              </p:par>
                            </p:childTnLst>
                          </p:cTn>
                        </p:par>
                        <p:par>
                          <p:cTn id="71" fill="hold">
                            <p:stCondLst>
                              <p:cond delay="4400"/>
                            </p:stCondLst>
                            <p:childTnLst>
                              <p:par>
                                <p:cTn id="72" presetID="1" presetClass="entr" presetSubtype="0" fill="hold" nodeType="afterEffect">
                                  <p:stCondLst>
                                    <p:cond delay="100"/>
                                  </p:stCondLst>
                                  <p:childTnLst>
                                    <p:set>
                                      <p:cBhvr>
                                        <p:cTn id="73" dur="1" fill="hold">
                                          <p:stCondLst>
                                            <p:cond delay="0"/>
                                          </p:stCondLst>
                                        </p:cTn>
                                        <p:tgtEl>
                                          <p:spTgt spid="8"/>
                                        </p:tgtEl>
                                        <p:attrNameLst>
                                          <p:attrName>style.visibility</p:attrName>
                                        </p:attrNameLst>
                                      </p:cBhvr>
                                      <p:to>
                                        <p:strVal val="visible"/>
                                      </p:to>
                                    </p:set>
                                  </p:childTnLst>
                                </p:cTn>
                              </p:par>
                            </p:childTnLst>
                          </p:cTn>
                        </p:par>
                        <p:par>
                          <p:cTn id="74" fill="hold">
                            <p:stCondLst>
                              <p:cond delay="4500"/>
                            </p:stCondLst>
                            <p:childTnLst>
                              <p:par>
                                <p:cTn id="75" presetID="1" presetClass="entr" presetSubtype="0" fill="hold" nodeType="afterEffect">
                                  <p:stCondLst>
                                    <p:cond delay="100"/>
                                  </p:stCondLst>
                                  <p:childTnLst>
                                    <p:set>
                                      <p:cBhvr>
                                        <p:cTn id="76" dur="1" fill="hold">
                                          <p:stCondLst>
                                            <p:cond delay="0"/>
                                          </p:stCondLst>
                                        </p:cTn>
                                        <p:tgtEl>
                                          <p:spTgt spid="5148"/>
                                        </p:tgtEl>
                                        <p:attrNameLst>
                                          <p:attrName>style.visibility</p:attrName>
                                        </p:attrNameLst>
                                      </p:cBhvr>
                                      <p:to>
                                        <p:strVal val="visible"/>
                                      </p:to>
                                    </p:set>
                                  </p:childTnLst>
                                </p:cTn>
                              </p:par>
                            </p:childTnLst>
                          </p:cTn>
                        </p:par>
                        <p:par>
                          <p:cTn id="77" fill="hold">
                            <p:stCondLst>
                              <p:cond delay="4600"/>
                            </p:stCondLst>
                            <p:childTnLst>
                              <p:par>
                                <p:cTn id="78" presetID="1" presetClass="entr" presetSubtype="0" fill="hold" nodeType="afterEffect">
                                  <p:stCondLst>
                                    <p:cond delay="100"/>
                                  </p:stCondLst>
                                  <p:childTnLst>
                                    <p:set>
                                      <p:cBhvr>
                                        <p:cTn id="79" dur="1" fill="hold">
                                          <p:stCondLst>
                                            <p:cond delay="0"/>
                                          </p:stCondLst>
                                        </p:cTn>
                                        <p:tgtEl>
                                          <p:spTgt spid="5149"/>
                                        </p:tgtEl>
                                        <p:attrNameLst>
                                          <p:attrName>style.visibility</p:attrName>
                                        </p:attrNameLst>
                                      </p:cBhvr>
                                      <p:to>
                                        <p:strVal val="visible"/>
                                      </p:to>
                                    </p:set>
                                  </p:childTnLst>
                                </p:cTn>
                              </p:par>
                            </p:childTnLst>
                          </p:cTn>
                        </p:par>
                        <p:par>
                          <p:cTn id="80" fill="hold">
                            <p:stCondLst>
                              <p:cond delay="4700"/>
                            </p:stCondLst>
                            <p:childTnLst>
                              <p:par>
                                <p:cTn id="81" presetID="1" presetClass="entr" presetSubtype="0" fill="hold" nodeType="afterEffect">
                                  <p:stCondLst>
                                    <p:cond delay="100"/>
                                  </p:stCondLst>
                                  <p:childTnLst>
                                    <p:set>
                                      <p:cBhvr>
                                        <p:cTn id="82" dur="1" fill="hold">
                                          <p:stCondLst>
                                            <p:cond delay="0"/>
                                          </p:stCondLst>
                                        </p:cTn>
                                        <p:tgtEl>
                                          <p:spTgt spid="5150"/>
                                        </p:tgtEl>
                                        <p:attrNameLst>
                                          <p:attrName>style.visibility</p:attrName>
                                        </p:attrNameLst>
                                      </p:cBhvr>
                                      <p:to>
                                        <p:strVal val="visible"/>
                                      </p:to>
                                    </p:set>
                                  </p:childTnLst>
                                </p:cTn>
                              </p:par>
                            </p:childTnLst>
                          </p:cTn>
                        </p:par>
                        <p:par>
                          <p:cTn id="83" fill="hold">
                            <p:stCondLst>
                              <p:cond delay="4800"/>
                            </p:stCondLst>
                            <p:childTnLst>
                              <p:par>
                                <p:cTn id="84" presetID="1" presetClass="entr" presetSubtype="0" fill="hold" nodeType="afterEffect">
                                  <p:stCondLst>
                                    <p:cond delay="100"/>
                                  </p:stCondLst>
                                  <p:childTnLst>
                                    <p:set>
                                      <p:cBhvr>
                                        <p:cTn id="85" dur="1" fill="hold">
                                          <p:stCondLst>
                                            <p:cond delay="0"/>
                                          </p:stCondLst>
                                        </p:cTn>
                                        <p:tgtEl>
                                          <p:spTgt spid="5153"/>
                                        </p:tgtEl>
                                        <p:attrNameLst>
                                          <p:attrName>style.visibility</p:attrName>
                                        </p:attrNameLst>
                                      </p:cBhvr>
                                      <p:to>
                                        <p:strVal val="visible"/>
                                      </p:to>
                                    </p:set>
                                  </p:childTnLst>
                                </p:cTn>
                              </p:par>
                            </p:childTnLst>
                          </p:cTn>
                        </p:par>
                        <p:par>
                          <p:cTn id="86" fill="hold">
                            <p:stCondLst>
                              <p:cond delay="4900"/>
                            </p:stCondLst>
                            <p:childTnLst>
                              <p:par>
                                <p:cTn id="87" presetID="1" presetClass="entr" presetSubtype="0" fill="hold" nodeType="afterEffect">
                                  <p:stCondLst>
                                    <p:cond delay="100"/>
                                  </p:stCondLst>
                                  <p:childTnLst>
                                    <p:set>
                                      <p:cBhvr>
                                        <p:cTn id="88" dur="1" fill="hold">
                                          <p:stCondLst>
                                            <p:cond delay="0"/>
                                          </p:stCondLst>
                                        </p:cTn>
                                        <p:tgtEl>
                                          <p:spTgt spid="5154"/>
                                        </p:tgtEl>
                                        <p:attrNameLst>
                                          <p:attrName>style.visibility</p:attrName>
                                        </p:attrNameLst>
                                      </p:cBhvr>
                                      <p:to>
                                        <p:strVal val="visible"/>
                                      </p:to>
                                    </p:set>
                                  </p:childTnLst>
                                </p:cTn>
                              </p:par>
                            </p:childTnLst>
                          </p:cTn>
                        </p:par>
                        <p:par>
                          <p:cTn id="89" fill="hold">
                            <p:stCondLst>
                              <p:cond delay="5000"/>
                            </p:stCondLst>
                            <p:childTnLst>
                              <p:par>
                                <p:cTn id="90" presetID="1" presetClass="entr" presetSubtype="0" fill="hold" nodeType="afterEffect">
                                  <p:stCondLst>
                                    <p:cond delay="100"/>
                                  </p:stCondLst>
                                  <p:childTnLst>
                                    <p:set>
                                      <p:cBhvr>
                                        <p:cTn id="91" dur="1" fill="hold">
                                          <p:stCondLst>
                                            <p:cond delay="0"/>
                                          </p:stCondLst>
                                        </p:cTn>
                                        <p:tgtEl>
                                          <p:spTgt spid="5155"/>
                                        </p:tgtEl>
                                        <p:attrNameLst>
                                          <p:attrName>style.visibility</p:attrName>
                                        </p:attrNameLst>
                                      </p:cBhvr>
                                      <p:to>
                                        <p:strVal val="visible"/>
                                      </p:to>
                                    </p:set>
                                  </p:childTnLst>
                                </p:cTn>
                              </p:par>
                            </p:childTnLst>
                          </p:cTn>
                        </p:par>
                        <p:par>
                          <p:cTn id="92" fill="hold">
                            <p:stCondLst>
                              <p:cond delay="5100"/>
                            </p:stCondLst>
                            <p:childTnLst>
                              <p:par>
                                <p:cTn id="93" presetID="1" presetClass="entr" presetSubtype="0" fill="hold" nodeType="afterEffect">
                                  <p:stCondLst>
                                    <p:cond delay="100"/>
                                  </p:stCondLst>
                                  <p:childTnLst>
                                    <p:set>
                                      <p:cBhvr>
                                        <p:cTn id="94" dur="1" fill="hold">
                                          <p:stCondLst>
                                            <p:cond delay="0"/>
                                          </p:stCondLst>
                                        </p:cTn>
                                        <p:tgtEl>
                                          <p:spTgt spid="5156"/>
                                        </p:tgtEl>
                                        <p:attrNameLst>
                                          <p:attrName>style.visibility</p:attrName>
                                        </p:attrNameLst>
                                      </p:cBhvr>
                                      <p:to>
                                        <p:strVal val="visible"/>
                                      </p:to>
                                    </p:set>
                                  </p:childTnLst>
                                </p:cTn>
                              </p:par>
                            </p:childTnLst>
                          </p:cTn>
                        </p:par>
                        <p:par>
                          <p:cTn id="95" fill="hold">
                            <p:stCondLst>
                              <p:cond delay="5200"/>
                            </p:stCondLst>
                            <p:childTnLst>
                              <p:par>
                                <p:cTn id="96" presetID="1" presetClass="entr" presetSubtype="0" fill="hold" nodeType="afterEffect">
                                  <p:stCondLst>
                                    <p:cond delay="100"/>
                                  </p:stCondLst>
                                  <p:childTnLst>
                                    <p:set>
                                      <p:cBhvr>
                                        <p:cTn id="97" dur="1" fill="hold">
                                          <p:stCondLst>
                                            <p:cond delay="0"/>
                                          </p:stCondLst>
                                        </p:cTn>
                                        <p:tgtEl>
                                          <p:spTgt spid="5157"/>
                                        </p:tgtEl>
                                        <p:attrNameLst>
                                          <p:attrName>style.visibility</p:attrName>
                                        </p:attrNameLst>
                                      </p:cBhvr>
                                      <p:to>
                                        <p:strVal val="visible"/>
                                      </p:to>
                                    </p:set>
                                  </p:childTnLst>
                                </p:cTn>
                              </p:par>
                            </p:childTnLst>
                          </p:cTn>
                        </p:par>
                        <p:par>
                          <p:cTn id="98" fill="hold">
                            <p:stCondLst>
                              <p:cond delay="5300"/>
                            </p:stCondLst>
                            <p:childTnLst>
                              <p:par>
                                <p:cTn id="99" presetID="1" presetClass="entr" presetSubtype="0" fill="hold" nodeType="afterEffect">
                                  <p:stCondLst>
                                    <p:cond delay="100"/>
                                  </p:stCondLst>
                                  <p:childTnLst>
                                    <p:set>
                                      <p:cBhvr>
                                        <p:cTn id="100" dur="1" fill="hold">
                                          <p:stCondLst>
                                            <p:cond delay="0"/>
                                          </p:stCondLst>
                                        </p:cTn>
                                        <p:tgtEl>
                                          <p:spTgt spid="5158"/>
                                        </p:tgtEl>
                                        <p:attrNameLst>
                                          <p:attrName>style.visibility</p:attrName>
                                        </p:attrNameLst>
                                      </p:cBhvr>
                                      <p:to>
                                        <p:strVal val="visible"/>
                                      </p:to>
                                    </p:set>
                                  </p:childTnLst>
                                </p:cTn>
                              </p:par>
                            </p:childTnLst>
                          </p:cTn>
                        </p:par>
                        <p:par>
                          <p:cTn id="101" fill="hold">
                            <p:stCondLst>
                              <p:cond delay="5400"/>
                            </p:stCondLst>
                            <p:childTnLst>
                              <p:par>
                                <p:cTn id="102" presetID="1" presetClass="entr" presetSubtype="0" fill="hold" nodeType="afterEffect">
                                  <p:stCondLst>
                                    <p:cond delay="100"/>
                                  </p:stCondLst>
                                  <p:childTnLst>
                                    <p:set>
                                      <p:cBhvr>
                                        <p:cTn id="103" dur="1" fill="hold">
                                          <p:stCondLst>
                                            <p:cond delay="0"/>
                                          </p:stCondLst>
                                        </p:cTn>
                                        <p:tgtEl>
                                          <p:spTgt spid="5159"/>
                                        </p:tgtEl>
                                        <p:attrNameLst>
                                          <p:attrName>style.visibility</p:attrName>
                                        </p:attrNameLst>
                                      </p:cBhvr>
                                      <p:to>
                                        <p:strVal val="visible"/>
                                      </p:to>
                                    </p:set>
                                  </p:childTnLst>
                                </p:cTn>
                              </p:par>
                            </p:childTnLst>
                          </p:cTn>
                        </p:par>
                        <p:par>
                          <p:cTn id="104" fill="hold">
                            <p:stCondLst>
                              <p:cond delay="5500"/>
                            </p:stCondLst>
                            <p:childTnLst>
                              <p:par>
                                <p:cTn id="105" presetID="1" presetClass="entr" presetSubtype="0" fill="hold" nodeType="afterEffect">
                                  <p:stCondLst>
                                    <p:cond delay="100"/>
                                  </p:stCondLst>
                                  <p:childTnLst>
                                    <p:set>
                                      <p:cBhvr>
                                        <p:cTn id="106" dur="1" fill="hold">
                                          <p:stCondLst>
                                            <p:cond delay="0"/>
                                          </p:stCondLst>
                                        </p:cTn>
                                        <p:tgtEl>
                                          <p:spTgt spid="5160"/>
                                        </p:tgtEl>
                                        <p:attrNameLst>
                                          <p:attrName>style.visibility</p:attrName>
                                        </p:attrNameLst>
                                      </p:cBhvr>
                                      <p:to>
                                        <p:strVal val="visible"/>
                                      </p:to>
                                    </p:set>
                                  </p:childTnLst>
                                </p:cTn>
                              </p:par>
                            </p:childTnLst>
                          </p:cTn>
                        </p:par>
                        <p:par>
                          <p:cTn id="107" fill="hold">
                            <p:stCondLst>
                              <p:cond delay="5600"/>
                            </p:stCondLst>
                            <p:childTnLst>
                              <p:par>
                                <p:cTn id="108" presetID="1" presetClass="entr" presetSubtype="0" fill="hold" nodeType="afterEffect">
                                  <p:stCondLst>
                                    <p:cond delay="100"/>
                                  </p:stCondLst>
                                  <p:childTnLst>
                                    <p:set>
                                      <p:cBhvr>
                                        <p:cTn id="109" dur="1" fill="hold">
                                          <p:stCondLst>
                                            <p:cond delay="0"/>
                                          </p:stCondLst>
                                        </p:cTn>
                                        <p:tgtEl>
                                          <p:spTgt spid="5161"/>
                                        </p:tgtEl>
                                        <p:attrNameLst>
                                          <p:attrName>style.visibility</p:attrName>
                                        </p:attrNameLst>
                                      </p:cBhvr>
                                      <p:to>
                                        <p:strVal val="visible"/>
                                      </p:to>
                                    </p:set>
                                  </p:childTnLst>
                                </p:cTn>
                              </p:par>
                            </p:childTnLst>
                          </p:cTn>
                        </p:par>
                        <p:par>
                          <p:cTn id="110" fill="hold">
                            <p:stCondLst>
                              <p:cond delay="5700"/>
                            </p:stCondLst>
                            <p:childTnLst>
                              <p:par>
                                <p:cTn id="111" presetID="1" presetClass="entr" presetSubtype="0" fill="hold" nodeType="afterEffect">
                                  <p:stCondLst>
                                    <p:cond delay="100"/>
                                  </p:stCondLst>
                                  <p:childTnLst>
                                    <p:set>
                                      <p:cBhvr>
                                        <p:cTn id="112" dur="1" fill="hold">
                                          <p:stCondLst>
                                            <p:cond delay="0"/>
                                          </p:stCondLst>
                                        </p:cTn>
                                        <p:tgtEl>
                                          <p:spTgt spid="5162"/>
                                        </p:tgtEl>
                                        <p:attrNameLst>
                                          <p:attrName>style.visibility</p:attrName>
                                        </p:attrNameLst>
                                      </p:cBhvr>
                                      <p:to>
                                        <p:strVal val="visible"/>
                                      </p:to>
                                    </p:set>
                                  </p:childTnLst>
                                </p:cTn>
                              </p:par>
                            </p:childTnLst>
                          </p:cTn>
                        </p:par>
                        <p:par>
                          <p:cTn id="113" fill="hold">
                            <p:stCondLst>
                              <p:cond delay="5800"/>
                            </p:stCondLst>
                            <p:childTnLst>
                              <p:par>
                                <p:cTn id="114" presetID="1" presetClass="entr" presetSubtype="0" fill="hold" nodeType="afterEffect">
                                  <p:stCondLst>
                                    <p:cond delay="100"/>
                                  </p:stCondLst>
                                  <p:childTnLst>
                                    <p:set>
                                      <p:cBhvr>
                                        <p:cTn id="115" dur="1" fill="hold">
                                          <p:stCondLst>
                                            <p:cond delay="0"/>
                                          </p:stCondLst>
                                        </p:cTn>
                                        <p:tgtEl>
                                          <p:spTgt spid="5163"/>
                                        </p:tgtEl>
                                        <p:attrNameLst>
                                          <p:attrName>style.visibility</p:attrName>
                                        </p:attrNameLst>
                                      </p:cBhvr>
                                      <p:to>
                                        <p:strVal val="visible"/>
                                      </p:to>
                                    </p:set>
                                  </p:childTnLst>
                                </p:cTn>
                              </p:par>
                            </p:childTnLst>
                          </p:cTn>
                        </p:par>
                        <p:par>
                          <p:cTn id="116" fill="hold">
                            <p:stCondLst>
                              <p:cond delay="5900"/>
                            </p:stCondLst>
                            <p:childTnLst>
                              <p:par>
                                <p:cTn id="117" presetID="1" presetClass="entr" presetSubtype="0" fill="hold" nodeType="afterEffect">
                                  <p:stCondLst>
                                    <p:cond delay="100"/>
                                  </p:stCondLst>
                                  <p:childTnLst>
                                    <p:set>
                                      <p:cBhvr>
                                        <p:cTn id="118" dur="1" fill="hold">
                                          <p:stCondLst>
                                            <p:cond delay="0"/>
                                          </p:stCondLst>
                                        </p:cTn>
                                        <p:tgtEl>
                                          <p:spTgt spid="5164"/>
                                        </p:tgtEl>
                                        <p:attrNameLst>
                                          <p:attrName>style.visibility</p:attrName>
                                        </p:attrNameLst>
                                      </p:cBhvr>
                                      <p:to>
                                        <p:strVal val="visible"/>
                                      </p:to>
                                    </p:set>
                                  </p:childTnLst>
                                </p:cTn>
                              </p:par>
                            </p:childTnLst>
                          </p:cTn>
                        </p:par>
                        <p:par>
                          <p:cTn id="119" fill="hold">
                            <p:stCondLst>
                              <p:cond delay="6000"/>
                            </p:stCondLst>
                            <p:childTnLst>
                              <p:par>
                                <p:cTn id="120" presetID="1" presetClass="entr" presetSubtype="0" fill="hold" nodeType="afterEffect">
                                  <p:stCondLst>
                                    <p:cond delay="100"/>
                                  </p:stCondLst>
                                  <p:childTnLst>
                                    <p:set>
                                      <p:cBhvr>
                                        <p:cTn id="121" dur="1" fill="hold">
                                          <p:stCondLst>
                                            <p:cond delay="0"/>
                                          </p:stCondLst>
                                        </p:cTn>
                                        <p:tgtEl>
                                          <p:spTgt spid="5165"/>
                                        </p:tgtEl>
                                        <p:attrNameLst>
                                          <p:attrName>style.visibility</p:attrName>
                                        </p:attrNameLst>
                                      </p:cBhvr>
                                      <p:to>
                                        <p:strVal val="visible"/>
                                      </p:to>
                                    </p:set>
                                  </p:childTnLst>
                                </p:cTn>
                              </p:par>
                            </p:childTnLst>
                          </p:cTn>
                        </p:par>
                        <p:par>
                          <p:cTn id="122" fill="hold">
                            <p:stCondLst>
                              <p:cond delay="6100"/>
                            </p:stCondLst>
                            <p:childTnLst>
                              <p:par>
                                <p:cTn id="123" presetID="1" presetClass="entr" presetSubtype="0" fill="hold" nodeType="afterEffect">
                                  <p:stCondLst>
                                    <p:cond delay="100"/>
                                  </p:stCondLst>
                                  <p:childTnLst>
                                    <p:set>
                                      <p:cBhvr>
                                        <p:cTn id="124" dur="1" fill="hold">
                                          <p:stCondLst>
                                            <p:cond delay="0"/>
                                          </p:stCondLst>
                                        </p:cTn>
                                        <p:tgtEl>
                                          <p:spTgt spid="51"/>
                                        </p:tgtEl>
                                        <p:attrNameLst>
                                          <p:attrName>style.visibility</p:attrName>
                                        </p:attrNameLst>
                                      </p:cBhvr>
                                      <p:to>
                                        <p:strVal val="visible"/>
                                      </p:to>
                                    </p:set>
                                  </p:childTnLst>
                                </p:cTn>
                              </p:par>
                            </p:childTnLst>
                          </p:cTn>
                        </p:par>
                        <p:par>
                          <p:cTn id="125" fill="hold">
                            <p:stCondLst>
                              <p:cond delay="6200"/>
                            </p:stCondLst>
                            <p:childTnLst>
                              <p:par>
                                <p:cTn id="126" presetID="1" presetClass="entr" presetSubtype="0" fill="hold" nodeType="afterEffect">
                                  <p:stCondLst>
                                    <p:cond delay="100"/>
                                  </p:stCondLst>
                                  <p:childTnLst>
                                    <p:set>
                                      <p:cBhvr>
                                        <p:cTn id="127" dur="1" fill="hold">
                                          <p:stCondLst>
                                            <p:cond delay="0"/>
                                          </p:stCondLst>
                                        </p:cTn>
                                        <p:tgtEl>
                                          <p:spTgt spid="50"/>
                                        </p:tgtEl>
                                        <p:attrNameLst>
                                          <p:attrName>style.visibility</p:attrName>
                                        </p:attrNameLst>
                                      </p:cBhvr>
                                      <p:to>
                                        <p:strVal val="visible"/>
                                      </p:to>
                                    </p:set>
                                  </p:childTnLst>
                                </p:cTn>
                              </p:par>
                            </p:childTnLst>
                          </p:cTn>
                        </p:par>
                        <p:par>
                          <p:cTn id="128" fill="hold">
                            <p:stCondLst>
                              <p:cond delay="6300"/>
                            </p:stCondLst>
                            <p:childTnLst>
                              <p:par>
                                <p:cTn id="129" presetID="1" presetClass="entr" presetSubtype="0" fill="hold" nodeType="afterEffect">
                                  <p:stCondLst>
                                    <p:cond delay="100"/>
                                  </p:stCondLst>
                                  <p:childTnLst>
                                    <p:set>
                                      <p:cBhvr>
                                        <p:cTn id="130" dur="1" fill="hold">
                                          <p:stCondLst>
                                            <p:cond delay="0"/>
                                          </p:stCondLst>
                                        </p:cTn>
                                        <p:tgtEl>
                                          <p:spTgt spid="52"/>
                                        </p:tgtEl>
                                        <p:attrNameLst>
                                          <p:attrName>style.visibility</p:attrName>
                                        </p:attrNameLst>
                                      </p:cBhvr>
                                      <p:to>
                                        <p:strVal val="visible"/>
                                      </p:to>
                                    </p:set>
                                  </p:childTnLst>
                                </p:cTn>
                              </p:par>
                            </p:childTnLst>
                          </p:cTn>
                        </p:par>
                        <p:par>
                          <p:cTn id="131" fill="hold">
                            <p:stCondLst>
                              <p:cond delay="6400"/>
                            </p:stCondLst>
                            <p:childTnLst>
                              <p:par>
                                <p:cTn id="132" presetID="1" presetClass="entr" presetSubtype="0" fill="hold" nodeType="afterEffect">
                                  <p:stCondLst>
                                    <p:cond delay="100"/>
                                  </p:stCondLst>
                                  <p:childTnLst>
                                    <p:set>
                                      <p:cBhvr>
                                        <p:cTn id="133" dur="1" fill="hold">
                                          <p:stCondLst>
                                            <p:cond delay="0"/>
                                          </p:stCondLst>
                                        </p:cTn>
                                        <p:tgtEl>
                                          <p:spTgt spid="2"/>
                                        </p:tgtEl>
                                        <p:attrNameLst>
                                          <p:attrName>style.visibility</p:attrName>
                                        </p:attrNameLst>
                                      </p:cBhvr>
                                      <p:to>
                                        <p:strVal val="visible"/>
                                      </p:to>
                                    </p:set>
                                  </p:childTnLst>
                                </p:cTn>
                              </p:par>
                            </p:childTnLst>
                          </p:cTn>
                        </p:par>
                        <p:par>
                          <p:cTn id="134" fill="hold">
                            <p:stCondLst>
                              <p:cond delay="6500"/>
                            </p:stCondLst>
                            <p:childTnLst>
                              <p:par>
                                <p:cTn id="135" presetID="1" presetClass="entr" presetSubtype="0" fill="hold" nodeType="afterEffect">
                                  <p:stCondLst>
                                    <p:cond delay="100"/>
                                  </p:stCondLst>
                                  <p:childTnLst>
                                    <p:set>
                                      <p:cBhvr>
                                        <p:cTn id="1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C0C0C0"/>
                  </a:outerShdw>
                </a:effectLst>
              </a:rPr>
              <a:t>Space Link Services (SLS)</a:t>
            </a:r>
          </a:p>
        </p:txBody>
      </p:sp>
      <p:graphicFrame>
        <p:nvGraphicFramePr>
          <p:cNvPr id="8242" name="Group 50"/>
          <p:cNvGraphicFramePr>
            <a:graphicFrameLocks noGrp="1"/>
          </p:cNvGraphicFramePr>
          <p:nvPr/>
        </p:nvGraphicFramePr>
        <p:xfrm>
          <a:off x="304800" y="914400"/>
          <a:ext cx="8534400" cy="5667375"/>
        </p:xfrm>
        <a:graphic>
          <a:graphicData uri="http://schemas.openxmlformats.org/drawingml/2006/table">
            <a:tbl>
              <a:tblPr/>
              <a:tblGrid>
                <a:gridCol w="1295400"/>
                <a:gridCol w="7239000"/>
              </a:tblGrid>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alibri" pitchFamily="34" charset="0"/>
                        </a:rPr>
                        <a:t> Radio Frequency &amp; Modulation Working Group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Develop modulation recommendations for 22 (the band near 22 GHz), 26 and 32 GHz high rate links and for missions supported by data relay satellites at 2 GHz</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1651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Objectives:</a:t>
                      </a:r>
                      <a:endParaRPr kumimoji="0" lang="en-GB"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Study future satellites requirements in terms of modulation schemes with high efficiency</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Identify the most appropriate RF &amp; modulation schemes to be applied by each mission</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rgbClr val="0000FF"/>
                          </a:solidFill>
                          <a:effectLst/>
                          <a:latin typeface="Calibri" pitchFamily="34" charset="0"/>
                        </a:rPr>
                        <a:t>Blue Books </a:t>
                      </a:r>
                      <a:r>
                        <a:rPr kumimoji="0" lang="en-GB" sz="1400" b="1" i="0" u="none" strike="noStrike" cap="none" normalizeH="0" baseline="0" smtClean="0">
                          <a:ln>
                            <a:noFill/>
                          </a:ln>
                          <a:solidFill>
                            <a:schemeClr val="tx1"/>
                          </a:solidFill>
                          <a:effectLst/>
                          <a:latin typeface="Calibri" pitchFamily="34" charset="0"/>
                        </a:rPr>
                        <a:t>(Recommended Standards) for RF &amp; Modulation, Ranging. </a:t>
                      </a:r>
                      <a:r>
                        <a:rPr kumimoji="0" lang="en-GB" sz="1400" b="1" i="0" u="none" strike="noStrike" cap="none" normalizeH="0" baseline="0" smtClean="0">
                          <a:ln>
                            <a:noFill/>
                          </a:ln>
                          <a:solidFill>
                            <a:schemeClr val="accent2"/>
                          </a:solidFill>
                          <a:effectLst/>
                          <a:latin typeface="Calibri" pitchFamily="34" charset="0"/>
                        </a:rPr>
                        <a:t>Green Books</a:t>
                      </a:r>
                      <a:r>
                        <a:rPr kumimoji="0" lang="en-GB" sz="1400" b="1" i="0" u="none" strike="noStrike" cap="none" normalizeH="0" baseline="0" smtClean="0">
                          <a:ln>
                            <a:noFill/>
                          </a:ln>
                          <a:solidFill>
                            <a:schemeClr val="tx1"/>
                          </a:solidFill>
                          <a:effectLst/>
                          <a:latin typeface="Calibri" pitchFamily="34" charset="0"/>
                        </a:rPr>
                        <a:t> (Informational Report).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60325">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82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alibri" pitchFamily="34" charset="0"/>
                        </a:rPr>
                        <a:t> Coding &amp; Synchronisation Working Group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chemeClr val="tx1"/>
                          </a:solidFill>
                          <a:effectLst/>
                          <a:latin typeface="Calibri" pitchFamily="34" charset="0"/>
                        </a:rPr>
                        <a:t>Develop and maintain standards and report on Coding and Synchronization for Space Links</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506413">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chemeClr val="tx1"/>
                          </a:solidFill>
                          <a:effectLst/>
                          <a:latin typeface="Calibri" pitchFamily="34" charset="0"/>
                        </a:rPr>
                        <a:t>Objectives:</a:t>
                      </a:r>
                      <a:endParaRPr kumimoji="0" lang="en-GB"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chemeClr val="tx1"/>
                          </a:solidFill>
                          <a:effectLst/>
                          <a:latin typeface="Calibri" pitchFamily="34" charset="0"/>
                        </a:rPr>
                        <a:t>Provide Agencies’ new generations of space missions with coding schemes offering higher data rates and  better link performances, possibly at lower cost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0" fontAlgn="base" latinLnBrk="0" hangingPunct="0">
                        <a:lnSpc>
                          <a:spcPct val="100000"/>
                        </a:lnSpc>
                        <a:spcBef>
                          <a:spcPct val="0"/>
                        </a:spcBef>
                        <a:spcAft>
                          <a:spcPts val="300"/>
                        </a:spcAft>
                        <a:buClrTx/>
                        <a:buSzPct val="90000"/>
                        <a:buFontTx/>
                        <a:buNone/>
                        <a:tabLst/>
                      </a:pPr>
                      <a:r>
                        <a:rPr kumimoji="0" lang="en-GB" sz="1400" b="1" i="0" u="none" strike="noStrike" cap="none" normalizeH="0" baseline="0" smtClean="0">
                          <a:ln>
                            <a:noFill/>
                          </a:ln>
                          <a:solidFill>
                            <a:schemeClr val="tx1"/>
                          </a:solidFill>
                          <a:effectLst/>
                          <a:latin typeface="Calibri" pitchFamily="34" charset="0"/>
                        </a:rPr>
                        <a:t>Identify the most appropriate Coding &amp; Synchronisation schemes to be applied by each mission</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rgbClr val="0000FF"/>
                          </a:solidFill>
                          <a:effectLst/>
                          <a:latin typeface="Calibri" pitchFamily="34" charset="0"/>
                        </a:rPr>
                        <a:t>Blue Books </a:t>
                      </a:r>
                      <a:r>
                        <a:rPr kumimoji="0" lang="en-GB" sz="1400" b="1" i="0" u="none" strike="noStrike" cap="none" normalizeH="0" baseline="0" smtClean="0">
                          <a:ln>
                            <a:noFill/>
                          </a:ln>
                          <a:solidFill>
                            <a:schemeClr val="tx1"/>
                          </a:solidFill>
                          <a:effectLst/>
                          <a:latin typeface="Calibri" pitchFamily="34" charset="0"/>
                        </a:rPr>
                        <a:t>(Recommended Standards) for Coding &amp; Synchronisation. </a:t>
                      </a:r>
                      <a:r>
                        <a:rPr kumimoji="0" lang="en-US" sz="1400" b="1" i="0" u="none" strike="noStrike" cap="none" normalizeH="0" baseline="0" smtClean="0">
                          <a:ln>
                            <a:noFill/>
                          </a:ln>
                          <a:solidFill>
                            <a:srgbClr val="FF33CC"/>
                          </a:solidFill>
                          <a:effectLst/>
                          <a:latin typeface="Calibri" pitchFamily="34" charset="0"/>
                        </a:rPr>
                        <a:t>Magenta Book   </a:t>
                      </a:r>
                      <a:r>
                        <a:rPr kumimoji="0" lang="en-US" sz="1400" b="1" i="0" u="none" strike="noStrike" cap="none" normalizeH="0" baseline="0" smtClean="0">
                          <a:ln>
                            <a:noFill/>
                          </a:ln>
                          <a:solidFill>
                            <a:schemeClr val="tx1"/>
                          </a:solidFill>
                          <a:effectLst/>
                          <a:latin typeface="Calibri" pitchFamily="34" charset="0"/>
                        </a:rPr>
                        <a:t>(Best Practice) Telemetry Coding Profiles. Support Space </a:t>
                      </a:r>
                      <a:r>
                        <a:rPr kumimoji="0" lang="en-GB" sz="1400" b="1" i="0" u="none" strike="noStrike" cap="none" normalizeH="0" baseline="0" smtClean="0">
                          <a:ln>
                            <a:noFill/>
                          </a:ln>
                          <a:solidFill>
                            <a:schemeClr val="accent2"/>
                          </a:solidFill>
                          <a:effectLst/>
                          <a:latin typeface="Calibri" pitchFamily="34" charset="0"/>
                        </a:rPr>
                        <a:t>Green Books </a:t>
                      </a:r>
                      <a:r>
                        <a:rPr kumimoji="0" lang="en-GB" sz="1400" b="1" i="0" u="none" strike="noStrike" cap="none" normalizeH="0" baseline="0" smtClean="0">
                          <a:ln>
                            <a:noFill/>
                          </a:ln>
                          <a:solidFill>
                            <a:schemeClr val="tx1"/>
                          </a:solidFill>
                          <a:effectLst/>
                          <a:latin typeface="Calibri" pitchFamily="34" charset="0"/>
                        </a:rPr>
                        <a:t>(Informational Report).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155575">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86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alibri" pitchFamily="34" charset="0"/>
                        </a:rPr>
                        <a:t> Space Link Protocols Working Group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Develops and adapts wherever possible link layer protocols for new mission environments as e.g. proximity communication, potentially for formation flying, missions utilizing high rate, etc. </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Objectives:</a:t>
                      </a:r>
                      <a:endParaRPr kumimoji="0" lang="en-GB"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Review the Proximity-1 Data Link Protocol, including Prox-1 Green book update, and provide new or updated recommendations for CCSDS Data Link layer protocols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The Data Link Protocols are the backbone for data transfer over CCSDS Links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322263">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FF"/>
                          </a:solidFill>
                          <a:effectLst/>
                          <a:latin typeface="Calibri" pitchFamily="34" charset="0"/>
                        </a:rPr>
                        <a:t>Blue Books </a:t>
                      </a:r>
                      <a:r>
                        <a:rPr kumimoji="0" lang="en-GB" sz="1400" b="1" i="0" u="none" strike="noStrike" cap="none" normalizeH="0" baseline="0" smtClean="0">
                          <a:ln>
                            <a:noFill/>
                          </a:ln>
                          <a:solidFill>
                            <a:schemeClr val="tx1"/>
                          </a:solidFill>
                          <a:effectLst/>
                          <a:latin typeface="Calibri" pitchFamily="34" charset="0"/>
                        </a:rPr>
                        <a:t>(Recommended Standards) for Space </a:t>
                      </a:r>
                      <a:r>
                        <a:rPr kumimoji="0" lang="en-GB" sz="1300" b="1" i="0" u="none" strike="noStrike" cap="none" normalizeH="0" baseline="0" smtClean="0">
                          <a:ln>
                            <a:noFill/>
                          </a:ln>
                          <a:solidFill>
                            <a:schemeClr val="tx1"/>
                          </a:solidFill>
                          <a:effectLst/>
                          <a:latin typeface="Calibri" pitchFamily="34" charset="0"/>
                        </a:rPr>
                        <a:t>Data Link Protocols</a:t>
                      </a:r>
                      <a:r>
                        <a:rPr kumimoji="0" lang="en-GB" sz="1400" b="1" i="0" u="none" strike="noStrike" cap="none" normalizeH="0" baseline="0" smtClean="0">
                          <a:ln>
                            <a:noFill/>
                          </a:ln>
                          <a:solidFill>
                            <a:schemeClr val="tx1"/>
                          </a:solidFill>
                          <a:effectLst/>
                          <a:latin typeface="Calibri" pitchFamily="34" charset="0"/>
                        </a:rPr>
                        <a:t>. </a:t>
                      </a:r>
                      <a:r>
                        <a:rPr kumimoji="0" lang="en-GB" sz="1400" b="1" i="0" u="none" strike="noStrike" cap="none" normalizeH="0" baseline="0" smtClean="0">
                          <a:ln>
                            <a:noFill/>
                          </a:ln>
                          <a:solidFill>
                            <a:schemeClr val="accent2"/>
                          </a:solidFill>
                          <a:effectLst/>
                          <a:latin typeface="Calibri" pitchFamily="34" charset="0"/>
                        </a:rPr>
                        <a:t>Green Books </a:t>
                      </a:r>
                      <a:r>
                        <a:rPr kumimoji="0" lang="en-GB" sz="1400" b="1" i="0" u="none" strike="noStrike" cap="none" normalizeH="0" baseline="0" smtClean="0">
                          <a:ln>
                            <a:noFill/>
                          </a:ln>
                          <a:solidFill>
                            <a:schemeClr val="tx1"/>
                          </a:solidFill>
                          <a:effectLst/>
                          <a:latin typeface="Calibri" pitchFamily="34" charset="0"/>
                        </a:rPr>
                        <a:t>(Informational Report).</a:t>
                      </a:r>
                      <a:endParaRPr kumimoji="0" lang="en-GB" sz="1400" b="1" i="0" u="none" strike="noStrike" cap="none" normalizeH="0" baseline="0" smtClean="0">
                        <a:ln>
                          <a:noFill/>
                        </a:ln>
                        <a:solidFill>
                          <a:schemeClr val="accent2"/>
                        </a:solidFill>
                        <a:effectLst/>
                        <a:latin typeface="Calibri" pitchFamily="34" charset="0"/>
                      </a:endParaRP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C0C0C0"/>
                  </a:outerShdw>
                </a:effectLst>
              </a:rPr>
              <a:t>Space Link Services (SLS)</a:t>
            </a:r>
          </a:p>
        </p:txBody>
      </p:sp>
      <p:graphicFrame>
        <p:nvGraphicFramePr>
          <p:cNvPr id="10274" name="Group 34"/>
          <p:cNvGraphicFramePr>
            <a:graphicFrameLocks noGrp="1"/>
          </p:cNvGraphicFramePr>
          <p:nvPr/>
        </p:nvGraphicFramePr>
        <p:xfrm>
          <a:off x="304800" y="914400"/>
          <a:ext cx="8534400" cy="4406900"/>
        </p:xfrm>
        <a:graphic>
          <a:graphicData uri="http://schemas.openxmlformats.org/drawingml/2006/table">
            <a:tbl>
              <a:tblPr/>
              <a:tblGrid>
                <a:gridCol w="1295400"/>
                <a:gridCol w="7239000"/>
              </a:tblGrid>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alibri" pitchFamily="34" charset="0"/>
                        </a:rPr>
                        <a:t>Multispectral &amp; Hyperspectral Data Compression Working Group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Develop recommendations for lossless and lossy compression suitable for onboard compression of data from multispectral and hyperspectral imagers</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1651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Objectives:</a:t>
                      </a:r>
                      <a:endParaRPr kumimoji="0" lang="en-GB"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Provide Agencies’ new generations of space missions with efficient data compression methods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Modern Spacecraft are capable of producing enormous data volumes, and thus effective compression is important to increase data return over space communications channels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rgbClr val="0000FF"/>
                          </a:solidFill>
                          <a:effectLst/>
                          <a:latin typeface="Calibri" pitchFamily="34" charset="0"/>
                        </a:rPr>
                        <a:t>Blue Books </a:t>
                      </a:r>
                      <a:r>
                        <a:rPr kumimoji="0" lang="en-GB" sz="1400" b="1" i="0" u="none" strike="noStrike" cap="none" normalizeH="0" baseline="0" smtClean="0">
                          <a:ln>
                            <a:noFill/>
                          </a:ln>
                          <a:solidFill>
                            <a:schemeClr val="tx1"/>
                          </a:solidFill>
                          <a:effectLst/>
                          <a:latin typeface="Calibri" pitchFamily="34" charset="0"/>
                        </a:rPr>
                        <a:t>(Recommended Standards) for Lossless and Lossy Data Compression. </a:t>
                      </a:r>
                      <a:r>
                        <a:rPr kumimoji="0" lang="en-GB" sz="1400" b="1" i="0" u="none" strike="noStrike" cap="none" normalizeH="0" baseline="0" smtClean="0">
                          <a:ln>
                            <a:noFill/>
                          </a:ln>
                          <a:solidFill>
                            <a:schemeClr val="accent2"/>
                          </a:solidFill>
                          <a:effectLst/>
                          <a:latin typeface="Calibri" pitchFamily="34" charset="0"/>
                        </a:rPr>
                        <a:t>Green Books </a:t>
                      </a:r>
                      <a:r>
                        <a:rPr kumimoji="0" lang="en-GB" sz="1400" b="1" i="0" u="none" strike="noStrike" cap="none" normalizeH="0" baseline="0" smtClean="0">
                          <a:ln>
                            <a:noFill/>
                          </a:ln>
                          <a:solidFill>
                            <a:schemeClr val="tx1"/>
                          </a:solidFill>
                          <a:effectLst/>
                          <a:latin typeface="Calibri" pitchFamily="34" charset="0"/>
                        </a:rPr>
                        <a:t>(Informational Report).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60325">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82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alibri" pitchFamily="34" charset="0"/>
                        </a:rPr>
                        <a:t>Space Data Link Security Working Group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chemeClr val="tx1"/>
                          </a:solidFill>
                          <a:effectLst/>
                          <a:latin typeface="Calibri" pitchFamily="34" charset="0"/>
                        </a:rPr>
                        <a:t>Provide authentication, confidentiality, integrity check and anti-replay protection at the data link layer for TM and TC transmission between Satellite Control Center and Spacecraft</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chemeClr val="tx1"/>
                          </a:solidFill>
                          <a:effectLst/>
                          <a:latin typeface="Calibri" pitchFamily="34" charset="0"/>
                        </a:rPr>
                        <a:t>Objectives:</a:t>
                      </a:r>
                      <a:endParaRPr kumimoji="0" lang="en-GB"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chemeClr val="tx1"/>
                          </a:solidFill>
                          <a:effectLst/>
                          <a:latin typeface="Calibri" pitchFamily="34" charset="0"/>
                        </a:rPr>
                        <a:t>Develop a Space Data Link Security protocol and its extension, fully compatible with CCSDS space data link protocols (TM, TC, AOS) and independent from the cryptographic algorithm selected by the mission</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0" fontAlgn="base" latinLnBrk="0" hangingPunct="0">
                        <a:lnSpc>
                          <a:spcPct val="100000"/>
                        </a:lnSpc>
                        <a:spcBef>
                          <a:spcPct val="0"/>
                        </a:spcBef>
                        <a:spcAft>
                          <a:spcPts val="300"/>
                        </a:spcAft>
                        <a:buClrTx/>
                        <a:buSzPct val="90000"/>
                        <a:buFontTx/>
                        <a:buNone/>
                        <a:tabLst/>
                      </a:pPr>
                      <a:r>
                        <a:rPr kumimoji="0" lang="en-GB" sz="1400" b="1" i="0" u="none" strike="noStrike" cap="none" normalizeH="0" baseline="0" smtClean="0">
                          <a:ln>
                            <a:noFill/>
                          </a:ln>
                          <a:solidFill>
                            <a:schemeClr val="tx1"/>
                          </a:solidFill>
                          <a:effectLst/>
                          <a:latin typeface="Calibri" pitchFamily="34" charset="0"/>
                        </a:rPr>
                        <a:t>Civilian missions are targeted since dual use and defence missions use confidential non cross-supported security protocols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GB" sz="1400" b="1" i="0" u="none" strike="noStrike" cap="none" normalizeH="0" baseline="0" smtClean="0">
                          <a:ln>
                            <a:noFill/>
                          </a:ln>
                          <a:solidFill>
                            <a:srgbClr val="0000FF"/>
                          </a:solidFill>
                          <a:effectLst/>
                          <a:latin typeface="Calibri" pitchFamily="34" charset="0"/>
                        </a:rPr>
                        <a:t>Blue Books </a:t>
                      </a:r>
                      <a:r>
                        <a:rPr kumimoji="0" lang="en-GB" sz="1400" b="1" i="0" u="none" strike="noStrike" cap="none" normalizeH="0" baseline="0" smtClean="0">
                          <a:ln>
                            <a:noFill/>
                          </a:ln>
                          <a:solidFill>
                            <a:schemeClr val="tx1"/>
                          </a:solidFill>
                          <a:effectLst/>
                          <a:latin typeface="Calibri" pitchFamily="34" charset="0"/>
                        </a:rPr>
                        <a:t>(Recommended Standards) for SDLS core protocol recommendation, SDLS protocol extension recommendation. </a:t>
                      </a:r>
                      <a:r>
                        <a:rPr kumimoji="0" lang="en-GB" sz="1400" b="1" i="0" u="none" strike="noStrike" cap="none" normalizeH="0" baseline="0" smtClean="0">
                          <a:ln>
                            <a:noFill/>
                          </a:ln>
                          <a:solidFill>
                            <a:schemeClr val="accent2"/>
                          </a:solidFill>
                          <a:effectLst/>
                          <a:latin typeface="Calibri" pitchFamily="34" charset="0"/>
                        </a:rPr>
                        <a:t>Green Books </a:t>
                      </a:r>
                      <a:r>
                        <a:rPr kumimoji="0" lang="en-GB" sz="1400" b="1" i="0" u="none" strike="noStrike" cap="none" normalizeH="0" baseline="0" smtClean="0">
                          <a:ln>
                            <a:noFill/>
                          </a:ln>
                          <a:solidFill>
                            <a:schemeClr val="tx1"/>
                          </a:solidFill>
                          <a:effectLst/>
                          <a:latin typeface="Calibri" pitchFamily="34" charset="0"/>
                        </a:rPr>
                        <a:t>(Informational Report).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36" name="Group 48"/>
          <p:cNvGraphicFramePr>
            <a:graphicFrameLocks noGrp="1"/>
          </p:cNvGraphicFramePr>
          <p:nvPr/>
        </p:nvGraphicFramePr>
        <p:xfrm>
          <a:off x="304800" y="914400"/>
          <a:ext cx="8534400" cy="5268913"/>
        </p:xfrm>
        <a:graphic>
          <a:graphicData uri="http://schemas.openxmlformats.org/drawingml/2006/table">
            <a:tbl>
              <a:tblPr/>
              <a:tblGrid>
                <a:gridCol w="1295400"/>
                <a:gridCol w="7239000"/>
              </a:tblGrid>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Next Generation Uplink Working Group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Develop requirements for achieving increases in uplink data rate by taking an integrated approach in investigating bandwidth efficient modulation techniques, along with the appropriate channel coding methods coupled with the use of the most appropriate link layer protocols</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1651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Develop the functional and performance requirements for a CCSDS telecommand standard accommodating data rates up to 10 Mb/s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230188" marR="0" lvl="0" indent="-230188"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Complement the existing CCSDS TC standard developed many years ago</a:t>
                      </a:r>
                      <a:endParaRPr kumimoji="0" lang="en-US" sz="1500" b="1" i="0" u="none" strike="noStrike" cap="none" normalizeH="0" baseline="0" smtClean="0">
                        <a:ln>
                          <a:noFill/>
                        </a:ln>
                        <a:solidFill>
                          <a:schemeClr val="tx1"/>
                        </a:solidFill>
                        <a:effectLst/>
                        <a:latin typeface="Calibri" pitchFamily="34" charset="0"/>
                      </a:endParaRP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accent2"/>
                          </a:solidFill>
                          <a:effectLst/>
                          <a:latin typeface="Calibri" pitchFamily="34" charset="0"/>
                        </a:rPr>
                        <a:t>Green Book </a:t>
                      </a:r>
                      <a:r>
                        <a:rPr kumimoji="0" lang="en-GB" sz="1400" b="1" i="0" u="none" strike="noStrike" cap="none" normalizeH="0" baseline="0" smtClean="0">
                          <a:ln>
                            <a:noFill/>
                          </a:ln>
                          <a:solidFill>
                            <a:schemeClr val="tx1"/>
                          </a:solidFill>
                          <a:effectLst/>
                          <a:latin typeface="Calibri" pitchFamily="34" charset="0"/>
                        </a:rPr>
                        <a:t>(Informational Report)</a:t>
                      </a:r>
                      <a:r>
                        <a:rPr kumimoji="0" lang="en-US" sz="1400" b="1" i="0" u="none" strike="noStrike" cap="none" normalizeH="0" baseline="0" smtClean="0">
                          <a:ln>
                            <a:noFill/>
                          </a:ln>
                          <a:solidFill>
                            <a:schemeClr val="accent2"/>
                          </a:solidFill>
                          <a:effectLst/>
                          <a:latin typeface="Calibri" pitchFamily="34" charset="0"/>
                        </a:rPr>
                        <a:t> </a:t>
                      </a:r>
                      <a:r>
                        <a:rPr kumimoji="0" lang="en-US" sz="1400" b="1" i="0" u="none" strike="noStrike" cap="none" normalizeH="0" baseline="0" smtClean="0">
                          <a:ln>
                            <a:noFill/>
                          </a:ln>
                          <a:solidFill>
                            <a:schemeClr val="tx1"/>
                          </a:solidFill>
                          <a:effectLst/>
                          <a:latin typeface="Calibri" pitchFamily="34" charset="0"/>
                        </a:rPr>
                        <a:t>Requirements on other CCSDS Working Groups associated with NGU proposals, NGU Green Book.</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60325">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82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Optical Coding and Modulation Special Interest Group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Provide a discussion forum for cooperation and cross-support on Optical Communications</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Identify application profile having consensus for a standardized technical solution</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Optical Communications are becoming more and more interesting with powerful performances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Concept Paper for c</a:t>
                      </a:r>
                      <a:r>
                        <a:rPr kumimoji="0" lang="en-US" sz="1300" b="1" i="0" u="none" strike="noStrike" cap="none" normalizeH="0" baseline="0" smtClean="0">
                          <a:ln>
                            <a:noFill/>
                          </a:ln>
                          <a:solidFill>
                            <a:schemeClr val="tx1"/>
                          </a:solidFill>
                          <a:effectLst/>
                          <a:latin typeface="Calibri" pitchFamily="34" charset="0"/>
                        </a:rPr>
                        <a:t>reating a WG to start standardization on Optical Links</a:t>
                      </a:r>
                      <a:endParaRPr kumimoji="0" lang="en-US" sz="1400" b="1" i="0" u="none" strike="noStrike" cap="none" normalizeH="0" baseline="30000" smtClean="0">
                        <a:ln>
                          <a:noFill/>
                        </a:ln>
                        <a:solidFill>
                          <a:schemeClr val="tx1"/>
                        </a:solidFill>
                        <a:effectLst/>
                        <a:latin typeface="Calibri" pitchFamily="34" charset="0"/>
                      </a:endParaRP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155575">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86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Planetary Communications Special Interest Group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Survey and report on agencies needs and planning for lunar and martian local communications/navigation infrastructure (surface coms/nav and surface-orbit coms/nav) </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Propose in case of consensus creation of a WG, define recommended standard/practice.</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230188" marR="0" lvl="0" indent="-230188"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A preliminary coarse inventory of communications/navigation requirements (URD) is needed</a:t>
                      </a:r>
                      <a:endParaRPr kumimoji="0" lang="en-US" sz="1500" b="1" i="0" u="none" strike="noStrike" cap="none" normalizeH="0" baseline="0" smtClean="0">
                        <a:ln>
                          <a:noFill/>
                        </a:ln>
                        <a:solidFill>
                          <a:schemeClr val="tx1"/>
                        </a:solidFill>
                        <a:effectLst/>
                        <a:latin typeface="Calibri" pitchFamily="34" charset="0"/>
                      </a:endParaRP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322263">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Concept Paper for c</a:t>
                      </a:r>
                      <a:r>
                        <a:rPr kumimoji="0" lang="en-US" sz="1300" b="1" i="0" u="none" strike="noStrike" cap="none" normalizeH="0" baseline="0" smtClean="0">
                          <a:ln>
                            <a:noFill/>
                          </a:ln>
                          <a:solidFill>
                            <a:schemeClr val="tx1"/>
                          </a:solidFill>
                          <a:effectLst/>
                          <a:latin typeface="Calibri" pitchFamily="34" charset="0"/>
                        </a:rPr>
                        <a:t>reating a WG to start standardization on Planetary Communications</a:t>
                      </a:r>
                      <a:endParaRPr kumimoji="0" lang="en-US" sz="1400" b="1" i="0" u="none" strike="noStrike" cap="none" normalizeH="0" baseline="0" smtClean="0">
                        <a:ln>
                          <a:noFill/>
                        </a:ln>
                        <a:solidFill>
                          <a:schemeClr val="accent2"/>
                        </a:solidFill>
                        <a:effectLst/>
                        <a:latin typeface="Calibri" pitchFamily="34" charset="0"/>
                      </a:endParaRP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4626"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C0C0C0"/>
                  </a:outerShdw>
                </a:effectLst>
              </a:rPr>
              <a:t>Space Link Services (SLS)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dirty="0" smtClean="0">
                <a:solidFill>
                  <a:srgbClr val="000099"/>
                </a:solidFill>
                <a:effectLst>
                  <a:outerShdw blurRad="38100" dist="38100" dir="2700000" algn="tl">
                    <a:srgbClr val="000000">
                      <a:alpha val="43137"/>
                    </a:srgbClr>
                  </a:outerShdw>
                </a:effectLst>
              </a:rPr>
              <a:t>Space Internetworking Services (SIS)</a:t>
            </a:r>
            <a:endParaRPr lang="en-US" dirty="0">
              <a:solidFill>
                <a:srgbClr val="000099"/>
              </a:solidFill>
              <a:effectLst>
                <a:outerShdw blurRad="38100" dist="38100" dir="2700000" algn="tl">
                  <a:srgbClr val="000000">
                    <a:alpha val="43137"/>
                  </a:srgbClr>
                </a:outerShdw>
              </a:effectLst>
            </a:endParaRPr>
          </a:p>
        </p:txBody>
      </p:sp>
      <p:sp>
        <p:nvSpPr>
          <p:cNvPr id="7170" name="Rectangle 3"/>
          <p:cNvSpPr txBox="1">
            <a:spLocks noChangeArrowheads="1"/>
          </p:cNvSpPr>
          <p:nvPr/>
        </p:nvSpPr>
        <p:spPr bwMode="auto">
          <a:xfrm>
            <a:off x="304800" y="838200"/>
            <a:ext cx="6781800" cy="5867400"/>
          </a:xfrm>
          <a:prstGeom prst="rect">
            <a:avLst/>
          </a:prstGeom>
          <a:noFill/>
          <a:ln w="9525">
            <a:noFill/>
            <a:miter lim="800000"/>
            <a:headEnd/>
            <a:tailEnd/>
          </a:ln>
        </p:spPr>
        <p:txBody>
          <a:bodyPr lIns="81204" tIns="39889" rIns="81204" bIns="39889"/>
          <a:lstStyle/>
          <a:p>
            <a:pPr marL="230188" indent="-230188" eaLnBrk="0" hangingPunct="0">
              <a:buSzPct val="100000"/>
              <a:buFontTx/>
              <a:buChar char="•"/>
              <a:defRPr/>
            </a:pPr>
            <a:r>
              <a:rPr lang="en-US" sz="1800" dirty="0">
                <a:solidFill>
                  <a:srgbClr val="000099"/>
                </a:solidFill>
                <a:latin typeface="Calibri" pitchFamily="34" charset="0"/>
              </a:rPr>
              <a:t>Objective</a:t>
            </a:r>
          </a:p>
          <a:p>
            <a:pPr marL="568325" lvl="1" indent="-222250" eaLnBrk="0" hangingPunct="0">
              <a:buSzPct val="100000"/>
              <a:buFontTx/>
              <a:buChar char="•"/>
              <a:defRPr/>
            </a:pPr>
            <a:r>
              <a:rPr lang="en-US" sz="1600" dirty="0">
                <a:latin typeface="Calibri" pitchFamily="34" charset="0"/>
              </a:rPr>
              <a:t>Provide </a:t>
            </a:r>
            <a:r>
              <a:rPr lang="en-US" sz="1600" u="sng" dirty="0">
                <a:latin typeface="Calibri" pitchFamily="34" charset="0"/>
              </a:rPr>
              <a:t>services</a:t>
            </a:r>
            <a:r>
              <a:rPr lang="en-US" sz="1600" dirty="0">
                <a:latin typeface="Calibri" pitchFamily="34" charset="0"/>
              </a:rPr>
              <a:t> and </a:t>
            </a:r>
            <a:r>
              <a:rPr lang="en-US" sz="1600" u="sng" dirty="0">
                <a:latin typeface="Calibri" pitchFamily="34" charset="0"/>
              </a:rPr>
              <a:t>protocols</a:t>
            </a:r>
            <a:r>
              <a:rPr lang="en-US" sz="1600" dirty="0">
                <a:latin typeface="Calibri" pitchFamily="34" charset="0"/>
              </a:rPr>
              <a:t> to address </a:t>
            </a:r>
            <a:r>
              <a:rPr lang="en-US" sz="1600" i="1" dirty="0">
                <a:solidFill>
                  <a:srgbClr val="0033CC"/>
                </a:solidFill>
                <a:latin typeface="Calibri" pitchFamily="34" charset="0"/>
              </a:rPr>
              <a:t>networked interactions</a:t>
            </a:r>
            <a:r>
              <a:rPr lang="en-US" sz="1600" dirty="0">
                <a:latin typeface="Calibri" pitchFamily="34" charset="0"/>
              </a:rPr>
              <a:t>:</a:t>
            </a:r>
            <a:endParaRPr lang="en-US" sz="1600" b="0" dirty="0"/>
          </a:p>
          <a:p>
            <a:pPr marL="1025525" lvl="2" indent="-222250" eaLnBrk="0" hangingPunct="0">
              <a:buSzPct val="100000"/>
              <a:buFontTx/>
              <a:buChar char="•"/>
              <a:defRPr/>
            </a:pPr>
            <a:r>
              <a:rPr lang="en-US" sz="1600" dirty="0">
                <a:latin typeface="+mn-lt"/>
              </a:rPr>
              <a:t>between spacecraft and earth-based resources, </a:t>
            </a:r>
          </a:p>
          <a:p>
            <a:pPr marL="1025525" lvl="2" indent="-222250" eaLnBrk="0" hangingPunct="0">
              <a:buSzPct val="100000"/>
              <a:buFontTx/>
              <a:buChar char="•"/>
              <a:defRPr/>
            </a:pPr>
            <a:r>
              <a:rPr lang="en-US" sz="1600" dirty="0">
                <a:latin typeface="+mn-lt"/>
              </a:rPr>
              <a:t>among spacecraft, </a:t>
            </a:r>
          </a:p>
          <a:p>
            <a:pPr marL="1025525" lvl="2" indent="-222250" eaLnBrk="0" hangingPunct="0">
              <a:buSzPct val="100000"/>
              <a:buFontTx/>
              <a:buChar char="•"/>
              <a:defRPr/>
            </a:pPr>
            <a:r>
              <a:rPr lang="en-US" sz="1600" dirty="0">
                <a:latin typeface="+mn-lt"/>
              </a:rPr>
              <a:t>between spacecraft and landed elements, and </a:t>
            </a:r>
          </a:p>
          <a:p>
            <a:pPr marL="1025525" lvl="2" indent="-222250" eaLnBrk="0" hangingPunct="0">
              <a:buSzPct val="100000"/>
              <a:buFontTx/>
              <a:buChar char="•"/>
              <a:defRPr/>
            </a:pPr>
            <a:r>
              <a:rPr lang="en-US" sz="1600" dirty="0">
                <a:latin typeface="+mn-lt"/>
              </a:rPr>
              <a:t>within heterogeneous spacecraft.  </a:t>
            </a:r>
          </a:p>
          <a:p>
            <a:pPr marL="568325" lvl="1" indent="-222250" eaLnBrk="0" hangingPunct="0">
              <a:buSzPct val="100000"/>
              <a:buFontTx/>
              <a:buChar char="•"/>
              <a:defRPr/>
            </a:pPr>
            <a:r>
              <a:rPr lang="en-US" sz="1600" dirty="0">
                <a:latin typeface="Calibri" pitchFamily="34" charset="0"/>
              </a:rPr>
              <a:t>The SIS Area deals with services and protocols that are </a:t>
            </a:r>
            <a:r>
              <a:rPr lang="en-US" sz="1600" i="1" dirty="0">
                <a:solidFill>
                  <a:srgbClr val="0033CC"/>
                </a:solidFill>
                <a:latin typeface="Calibri" pitchFamily="34" charset="0"/>
              </a:rPr>
              <a:t>independent of specific link technology</a:t>
            </a:r>
            <a:r>
              <a:rPr lang="en-US" sz="1600" dirty="0">
                <a:latin typeface="Calibri" pitchFamily="34" charset="0"/>
              </a:rPr>
              <a:t> and</a:t>
            </a:r>
            <a:r>
              <a:rPr lang="en-US" sz="1600" i="1" dirty="0">
                <a:latin typeface="Calibri" pitchFamily="34" charset="0"/>
              </a:rPr>
              <a:t> </a:t>
            </a:r>
            <a:r>
              <a:rPr lang="en-US" sz="1600" i="1" dirty="0">
                <a:solidFill>
                  <a:srgbClr val="0033CC"/>
                </a:solidFill>
                <a:latin typeface="Calibri" pitchFamily="34" charset="0"/>
              </a:rPr>
              <a:t>independent of application-specific semantics</a:t>
            </a:r>
            <a:r>
              <a:rPr lang="en-US" sz="1600" dirty="0">
                <a:latin typeface="Calibri" pitchFamily="34" charset="0"/>
              </a:rPr>
              <a:t> (network – application layers of the OSI reference model).  The SIS Area accommodates all ranges of delay, interactivity, and directionality, although not all protocols are appropriate for all environments.</a:t>
            </a:r>
          </a:p>
          <a:p>
            <a:pPr marL="230188" indent="-230188" eaLnBrk="0" hangingPunct="0">
              <a:spcBef>
                <a:spcPts val="600"/>
              </a:spcBef>
              <a:buSzPct val="100000"/>
              <a:buFontTx/>
              <a:buChar char="•"/>
              <a:defRPr/>
            </a:pPr>
            <a:r>
              <a:rPr lang="en-US" sz="1800" dirty="0">
                <a:solidFill>
                  <a:srgbClr val="000099"/>
                </a:solidFill>
                <a:latin typeface="Calibri" pitchFamily="34" charset="0"/>
              </a:rPr>
              <a:t>Focus</a:t>
            </a:r>
          </a:p>
          <a:p>
            <a:pPr marL="568325" lvl="1" indent="-222250" eaLnBrk="0" hangingPunct="0">
              <a:buSzPct val="100000"/>
              <a:buFontTx/>
              <a:buChar char="•"/>
              <a:defRPr/>
            </a:pPr>
            <a:r>
              <a:rPr lang="en-US" sz="1600" dirty="0">
                <a:latin typeface="Calibri" pitchFamily="34" charset="0"/>
              </a:rPr>
              <a:t>Basic networked services (message transfer, file transfer)</a:t>
            </a:r>
          </a:p>
          <a:p>
            <a:pPr marL="568325" lvl="1" indent="-222250" eaLnBrk="0" hangingPunct="0">
              <a:buSzPct val="100000"/>
              <a:buFontTx/>
              <a:buChar char="•"/>
              <a:defRPr/>
            </a:pPr>
            <a:r>
              <a:rPr lang="en-US" sz="1600" dirty="0">
                <a:latin typeface="Calibri" pitchFamily="34" charset="0"/>
              </a:rPr>
              <a:t>Space-capable internetwork layer and supporting protocols</a:t>
            </a:r>
          </a:p>
          <a:p>
            <a:pPr marL="568325" lvl="1" indent="-222250" eaLnBrk="0" hangingPunct="0">
              <a:buSzPct val="100000"/>
              <a:buFontTx/>
              <a:buChar char="•"/>
              <a:defRPr/>
            </a:pPr>
            <a:r>
              <a:rPr lang="en-US" sz="1600" dirty="0">
                <a:latin typeface="Calibri" pitchFamily="34" charset="0"/>
              </a:rPr>
              <a:t>Voice and Motion Imagery</a:t>
            </a:r>
          </a:p>
          <a:p>
            <a:pPr marL="230188" indent="-230188" eaLnBrk="0" hangingPunct="0">
              <a:spcBef>
                <a:spcPts val="600"/>
              </a:spcBef>
              <a:buSzPct val="100000"/>
              <a:buFontTx/>
              <a:buChar char="•"/>
              <a:defRPr/>
            </a:pPr>
            <a:r>
              <a:rPr lang="en-US" sz="1800" dirty="0">
                <a:solidFill>
                  <a:srgbClr val="000099"/>
                </a:solidFill>
                <a:latin typeface="Calibri" pitchFamily="34" charset="0"/>
              </a:rPr>
              <a:t>SIS Working Groups</a:t>
            </a:r>
          </a:p>
          <a:p>
            <a:pPr marL="568325" lvl="1" indent="-222250" eaLnBrk="0" hangingPunct="0">
              <a:buSzPct val="100000"/>
              <a:buFontTx/>
              <a:buChar char="•"/>
              <a:defRPr/>
            </a:pPr>
            <a:r>
              <a:rPr lang="en-US" sz="1600" dirty="0">
                <a:latin typeface="Calibri" pitchFamily="34" charset="0"/>
              </a:rPr>
              <a:t>Delay Tolerant Networking		(DTN)</a:t>
            </a:r>
          </a:p>
          <a:p>
            <a:pPr marL="568325" lvl="1" indent="-222250" eaLnBrk="0" hangingPunct="0">
              <a:buSzPct val="100000"/>
              <a:buFontTx/>
              <a:buChar char="•"/>
              <a:defRPr/>
            </a:pPr>
            <a:r>
              <a:rPr lang="en-US" sz="1600" dirty="0">
                <a:latin typeface="Calibri" pitchFamily="34" charset="0"/>
              </a:rPr>
              <a:t>Asynchronous Messaging Service		(AMS)</a:t>
            </a:r>
          </a:p>
          <a:p>
            <a:pPr marL="568325" lvl="1" indent="-222250" eaLnBrk="0" hangingPunct="0">
              <a:buSzPct val="100000"/>
              <a:buFontTx/>
              <a:buChar char="•"/>
              <a:defRPr/>
            </a:pPr>
            <a:r>
              <a:rPr lang="en-US" sz="1600" dirty="0">
                <a:latin typeface="Calibri" pitchFamily="34" charset="0"/>
              </a:rPr>
              <a:t>Internet Protocols over CCSDS		(IPO)</a:t>
            </a:r>
          </a:p>
          <a:p>
            <a:pPr marL="568325" lvl="1" indent="-222250" eaLnBrk="0" hangingPunct="0">
              <a:buSzPct val="100000"/>
              <a:buFontTx/>
              <a:buChar char="•"/>
              <a:defRPr/>
            </a:pPr>
            <a:r>
              <a:rPr lang="en-US" sz="1600" dirty="0">
                <a:latin typeface="Calibri" pitchFamily="34" charset="0"/>
              </a:rPr>
              <a:t>Motion Imagery and Applications		(MIA)</a:t>
            </a:r>
          </a:p>
          <a:p>
            <a:pPr marL="568325" lvl="1" indent="-222250" eaLnBrk="0" hangingPunct="0">
              <a:buSzPct val="100000"/>
              <a:buFontTx/>
              <a:buChar char="•"/>
              <a:defRPr/>
            </a:pPr>
            <a:r>
              <a:rPr lang="en-US" sz="1600" dirty="0">
                <a:latin typeface="Calibri" pitchFamily="34" charset="0"/>
              </a:rPr>
              <a:t>Voice				(VOICE)</a:t>
            </a:r>
            <a:endParaRPr lang="en-US" sz="1400" dirty="0">
              <a:latin typeface="Calibri" pitchFamily="34" charset="0"/>
            </a:endParaRPr>
          </a:p>
          <a:p>
            <a:pPr marL="568325" lvl="1" indent="-222250" eaLnBrk="0" hangingPunct="0">
              <a:buSzPct val="100000"/>
              <a:defRPr/>
            </a:pPr>
            <a:endParaRPr lang="en-US" sz="1400" dirty="0">
              <a:latin typeface="Calibri" pitchFamily="34" charset="0"/>
            </a:endParaRPr>
          </a:p>
          <a:p>
            <a:pPr marL="568325" lvl="1" indent="-222250" eaLnBrk="0" hangingPunct="0">
              <a:buSzPct val="125000"/>
              <a:buFontTx/>
              <a:buChar char="•"/>
              <a:defRPr/>
            </a:pPr>
            <a:endParaRPr lang="en-US" sz="1400" dirty="0">
              <a:latin typeface="Calibri" pitchFamily="34" charset="0"/>
            </a:endParaRPr>
          </a:p>
        </p:txBody>
      </p:sp>
      <p:pic>
        <p:nvPicPr>
          <p:cNvPr id="835587" name="Picture 4"/>
          <p:cNvPicPr>
            <a:picLocks noChangeAspect="1" noChangeArrowheads="1"/>
          </p:cNvPicPr>
          <p:nvPr/>
        </p:nvPicPr>
        <p:blipFill>
          <a:blip r:embed="rId3" cstate="print"/>
          <a:srcRect/>
          <a:stretch>
            <a:fillRect/>
          </a:stretch>
        </p:blipFill>
        <p:spPr bwMode="auto">
          <a:xfrm>
            <a:off x="7035800" y="2143125"/>
            <a:ext cx="2032000"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dirty="0" smtClean="0">
                <a:solidFill>
                  <a:srgbClr val="000099"/>
                </a:solidFill>
                <a:effectLst>
                  <a:outerShdw blurRad="38100" dist="38100" dir="2700000" algn="tl">
                    <a:srgbClr val="000000">
                      <a:alpha val="43137"/>
                    </a:srgbClr>
                  </a:outerShdw>
                </a:effectLst>
              </a:rPr>
              <a:t>Space Internetworking Services (SIS)</a:t>
            </a:r>
            <a:endParaRPr lang="en-US" dirty="0">
              <a:solidFill>
                <a:srgbClr val="000099"/>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304800" y="914400"/>
          <a:ext cx="8534400" cy="5730875"/>
        </p:xfrm>
        <a:graphic>
          <a:graphicData uri="http://schemas.openxmlformats.org/drawingml/2006/table">
            <a:tbl>
              <a:tblPr/>
              <a:tblGrid>
                <a:gridCol w="1295400"/>
                <a:gridCol w="7239000"/>
              </a:tblGrid>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Delay Tolerant Networking (DTN)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Networked communications in space environments (</a:t>
                      </a:r>
                      <a:r>
                        <a:rPr kumimoji="0" lang="en-US" sz="1400" b="1" i="0" u="none" strike="noStrike" cap="none" normalizeH="0" baseline="0" smtClean="0">
                          <a:ln>
                            <a:noFill/>
                          </a:ln>
                          <a:solidFill>
                            <a:srgbClr val="FF0000"/>
                          </a:solidFill>
                          <a:effectLst/>
                          <a:latin typeface="Calibri" pitchFamily="34" charset="0"/>
                        </a:rPr>
                        <a:t>including intermittently-connected</a:t>
                      </a:r>
                      <a:r>
                        <a:rPr kumimoji="0" lang="en-US" sz="1400" b="1" i="0" u="none" strike="noStrike" cap="none" normalizeH="0" baseline="0" smtClean="0">
                          <a:ln>
                            <a:noFill/>
                          </a:ln>
                          <a:solidFill>
                            <a:schemeClr val="tx1"/>
                          </a:solidFill>
                          <a:effectLst/>
                          <a:latin typeface="Calibri" pitchFamily="34" charset="0"/>
                        </a:rPr>
                        <a:t>)</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1651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Specify network and associated protocols (e.g. network management, routing, quality of service) to support communications in a wide range of relevant environments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Underpinning for space-based internetworking</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rgbClr val="0000FF"/>
                          </a:solidFill>
                          <a:effectLst/>
                          <a:latin typeface="Calibri" pitchFamily="34" charset="0"/>
                        </a:rPr>
                        <a:t>Blue Book </a:t>
                      </a:r>
                      <a:r>
                        <a:rPr kumimoji="0" lang="en-US" sz="1400" b="1" i="0" u="none" strike="noStrike" cap="none" normalizeH="0" baseline="0" smtClean="0">
                          <a:ln>
                            <a:noFill/>
                          </a:ln>
                          <a:solidFill>
                            <a:schemeClr val="tx1"/>
                          </a:solidFill>
                          <a:effectLst/>
                          <a:latin typeface="Calibri" pitchFamily="34" charset="0"/>
                        </a:rPr>
                        <a:t>specifying a reliability mechanism for CCSDS Data Links (LTP)</a:t>
                      </a:r>
                    </a:p>
                    <a:p>
                      <a:pPr marL="0" marR="0" lvl="1"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rgbClr val="0000FF"/>
                          </a:solidFill>
                          <a:effectLst/>
                          <a:latin typeface="Calibri" pitchFamily="34" charset="0"/>
                        </a:rPr>
                        <a:t>Blue Book </a:t>
                      </a:r>
                      <a:r>
                        <a:rPr kumimoji="0" lang="en-US" sz="1400" b="1" i="0" u="none" strike="noStrike" cap="none" normalizeH="0" baseline="0" smtClean="0">
                          <a:ln>
                            <a:noFill/>
                          </a:ln>
                          <a:solidFill>
                            <a:schemeClr val="tx1"/>
                          </a:solidFill>
                          <a:effectLst/>
                          <a:latin typeface="Calibri" pitchFamily="34" charset="0"/>
                        </a:rPr>
                        <a:t>specifying an internetworking protocol that functions in space environments (BP)</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60325">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Asynchronous Message Service</a:t>
                      </a:r>
                      <a:endParaRPr kumimoji="0" lang="en-US" sz="1800" b="1" i="0" u="none" strike="noStrike" cap="none" normalizeH="0" baseline="0" smtClean="0">
                        <a:ln>
                          <a:noFill/>
                        </a:ln>
                        <a:solidFill>
                          <a:srgbClr val="000099"/>
                        </a:solidFill>
                        <a:effectLst/>
                        <a:latin typeface="Calibri"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rgbClr val="FF0000"/>
                          </a:solidFill>
                          <a:effectLst/>
                          <a:latin typeface="Calibri" pitchFamily="34" charset="0"/>
                        </a:rPr>
                        <a:t>Message-oriented communications </a:t>
                      </a:r>
                      <a:r>
                        <a:rPr kumimoji="0" lang="en-US" sz="1400" b="1" i="0" u="none" strike="noStrike" cap="none" normalizeH="0" baseline="0" smtClean="0">
                          <a:ln>
                            <a:noFill/>
                          </a:ln>
                          <a:solidFill>
                            <a:schemeClr val="tx1"/>
                          </a:solidFill>
                          <a:effectLst/>
                          <a:latin typeface="Calibri" pitchFamily="34" charset="0"/>
                        </a:rPr>
                        <a:t>in space environments including </a:t>
                      </a:r>
                      <a:r>
                        <a:rPr kumimoji="0" lang="en-US" sz="1400" b="1" i="0" u="none" strike="noStrike" cap="none" normalizeH="0" baseline="0" smtClean="0">
                          <a:ln>
                            <a:noFill/>
                          </a:ln>
                          <a:solidFill>
                            <a:srgbClr val="FF0000"/>
                          </a:solidFill>
                          <a:effectLst/>
                          <a:latin typeface="Calibri" pitchFamily="34" charset="0"/>
                        </a:rPr>
                        <a:t>connected and disrupted</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Publish a Recommended Standard (Blue Book) for asynchronous message exchange in space flight operations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0" fontAlgn="base" latinLnBrk="0" hangingPunct="0">
                        <a:lnSpc>
                          <a:spcPct val="100000"/>
                        </a:lnSpc>
                        <a:spcBef>
                          <a:spcPct val="0"/>
                        </a:spcBef>
                        <a:spcAft>
                          <a:spcPts val="300"/>
                        </a:spcAft>
                        <a:buClrTx/>
                        <a:buSzPct val="90000"/>
                        <a:buFontTx/>
                        <a:buNone/>
                        <a:tabLst/>
                      </a:pPr>
                      <a:r>
                        <a:rPr kumimoji="0" lang="en-US" sz="1400" b="1" i="0" u="none" strike="noStrike" cap="none" normalizeH="0" baseline="0" smtClean="0">
                          <a:ln>
                            <a:noFill/>
                          </a:ln>
                          <a:solidFill>
                            <a:schemeClr val="tx1"/>
                          </a:solidFill>
                          <a:effectLst/>
                          <a:latin typeface="Calibri" pitchFamily="34" charset="0"/>
                        </a:rPr>
                        <a:t>AMS is a </a:t>
                      </a:r>
                      <a:r>
                        <a:rPr kumimoji="0" lang="en-US" sz="1400" b="1" i="0" u="none" strike="noStrike" cap="none" normalizeH="0" baseline="0" smtClean="0">
                          <a:ln>
                            <a:noFill/>
                          </a:ln>
                          <a:solidFill>
                            <a:srgbClr val="FF0000"/>
                          </a:solidFill>
                          <a:effectLst/>
                          <a:latin typeface="Calibri" pitchFamily="34" charset="0"/>
                        </a:rPr>
                        <a:t>protocol</a:t>
                      </a:r>
                      <a:r>
                        <a:rPr kumimoji="0" lang="en-US" sz="1400" b="1" i="0" u="none" strike="noStrike" cap="none" normalizeH="0" baseline="0" smtClean="0">
                          <a:ln>
                            <a:noFill/>
                          </a:ln>
                          <a:solidFill>
                            <a:schemeClr val="tx1"/>
                          </a:solidFill>
                          <a:effectLst/>
                          <a:latin typeface="Calibri" pitchFamily="34" charset="0"/>
                        </a:rPr>
                        <a:t> suitable to support general applications including CCSDS SOIS message transfer service and CCSDS SM&amp;C Message Abstraction Layer</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rgbClr val="005700"/>
                          </a:solidFill>
                          <a:effectLst/>
                          <a:latin typeface="Calibri" pitchFamily="34" charset="0"/>
                        </a:rPr>
                        <a:t>Green Book </a:t>
                      </a:r>
                      <a:r>
                        <a:rPr kumimoji="0" lang="en-US" sz="1400" b="1" i="0" u="none" strike="noStrike" cap="none" normalizeH="0" baseline="0" smtClean="0">
                          <a:ln>
                            <a:noFill/>
                          </a:ln>
                          <a:solidFill>
                            <a:schemeClr val="tx1"/>
                          </a:solidFill>
                          <a:effectLst/>
                          <a:latin typeface="Calibri" pitchFamily="34" charset="0"/>
                        </a:rPr>
                        <a:t>and associated </a:t>
                      </a:r>
                      <a:r>
                        <a:rPr kumimoji="0" lang="en-US" sz="1400" b="1" i="0" u="none" strike="noStrike" cap="none" normalizeH="0" baseline="0" smtClean="0">
                          <a:ln>
                            <a:noFill/>
                          </a:ln>
                          <a:solidFill>
                            <a:srgbClr val="0000FF"/>
                          </a:solidFill>
                          <a:effectLst/>
                          <a:latin typeface="Calibri" pitchFamily="34" charset="0"/>
                        </a:rPr>
                        <a:t>Blue Book </a:t>
                      </a:r>
                      <a:r>
                        <a:rPr kumimoji="0" lang="en-US" sz="1400" b="1" i="0" u="none" strike="noStrike" cap="none" normalizeH="0" baseline="0" smtClean="0">
                          <a:ln>
                            <a:noFill/>
                          </a:ln>
                          <a:solidFill>
                            <a:schemeClr val="tx1"/>
                          </a:solidFill>
                          <a:effectLst/>
                          <a:latin typeface="Calibri" pitchFamily="34" charset="0"/>
                        </a:rPr>
                        <a:t>specifying the </a:t>
                      </a:r>
                      <a:r>
                        <a:rPr kumimoji="0" lang="en-US" sz="1400" b="1" i="0" u="none" strike="noStrike" cap="none" normalizeH="0" baseline="0" smtClean="0">
                          <a:ln>
                            <a:noFill/>
                          </a:ln>
                          <a:solidFill>
                            <a:srgbClr val="FF0000"/>
                          </a:solidFill>
                          <a:effectLst/>
                          <a:latin typeface="Calibri" pitchFamily="34" charset="0"/>
                        </a:rPr>
                        <a:t>AMS</a:t>
                      </a:r>
                      <a:r>
                        <a:rPr kumimoji="0" lang="en-US" sz="1400" b="1" i="0" u="none" strike="noStrike" cap="none" normalizeH="0" baseline="0" smtClean="0">
                          <a:ln>
                            <a:noFill/>
                          </a:ln>
                          <a:solidFill>
                            <a:schemeClr val="tx1"/>
                          </a:solidFill>
                          <a:effectLst/>
                          <a:latin typeface="Calibri" pitchFamily="34" charset="0"/>
                        </a:rPr>
                        <a:t> and </a:t>
                      </a:r>
                      <a:r>
                        <a:rPr kumimoji="0" lang="en-US" sz="1400" b="1" i="0" u="none" strike="noStrike" cap="none" normalizeH="0" baseline="0" smtClean="0">
                          <a:ln>
                            <a:noFill/>
                          </a:ln>
                          <a:solidFill>
                            <a:srgbClr val="FF0000"/>
                          </a:solidFill>
                          <a:effectLst/>
                          <a:latin typeface="Calibri" pitchFamily="34" charset="0"/>
                        </a:rPr>
                        <a:t>Remote AMS</a:t>
                      </a:r>
                      <a:r>
                        <a:rPr kumimoji="0" lang="en-US" sz="1400" b="1" i="0" u="none" strike="noStrike" cap="none" normalizeH="0" baseline="0" smtClean="0">
                          <a:ln>
                            <a:noFill/>
                          </a:ln>
                          <a:solidFill>
                            <a:schemeClr val="tx1"/>
                          </a:solidFill>
                          <a:effectLst/>
                          <a:latin typeface="Calibri" pitchFamily="34" charset="0"/>
                        </a:rPr>
                        <a:t> protocols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58738">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Internet Protocols Over CCSDS (IPO)</a:t>
                      </a:r>
                      <a:endParaRPr kumimoji="0" lang="en-US" sz="1800" b="1" i="0" u="none" strike="noStrike" cap="none" normalizeH="0" baseline="0" smtClean="0">
                        <a:ln>
                          <a:noFill/>
                        </a:ln>
                        <a:solidFill>
                          <a:srgbClr val="000099"/>
                        </a:solidFill>
                        <a:effectLst/>
                        <a:latin typeface="Calibri"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Missions that want to use </a:t>
                      </a:r>
                      <a:r>
                        <a:rPr kumimoji="0" lang="en-US" sz="1400" b="1" i="0" u="none" strike="noStrike" cap="none" normalizeH="0" baseline="0" smtClean="0">
                          <a:ln>
                            <a:noFill/>
                          </a:ln>
                          <a:solidFill>
                            <a:srgbClr val="FF0000"/>
                          </a:solidFill>
                          <a:effectLst/>
                          <a:latin typeface="Calibri" pitchFamily="34" charset="0"/>
                        </a:rPr>
                        <a:t>Internet Protocols (IP) </a:t>
                      </a:r>
                      <a:r>
                        <a:rPr kumimoji="0" lang="en-US" sz="1400" b="1" i="0" u="none" strike="noStrike" cap="none" normalizeH="0" baseline="0" smtClean="0">
                          <a:ln>
                            <a:noFill/>
                          </a:ln>
                          <a:solidFill>
                            <a:schemeClr val="tx1"/>
                          </a:solidFill>
                          <a:effectLst/>
                          <a:latin typeface="Calibri" pitchFamily="34" charset="0"/>
                        </a:rPr>
                        <a:t>for networked communications</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Describe the recommended method of transferring CCSDS recognized IP PDUs  over the four underlying internationally standardized CCSDS link layer protocols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IP is a mature networking technology suitable for (relatively) low-latency (relatively) low-delay environments; existing CCSDS documents allow a number of ways to carry IP and further profiling to limit the number of different mechanisms was desired</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322263">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alibri" pitchFamily="34" charset="0"/>
                        </a:rPr>
                        <a:t>Blue Book </a:t>
                      </a:r>
                      <a:r>
                        <a:rPr kumimoji="0" lang="en-US" sz="1400" b="1" i="0" u="none" strike="noStrike" cap="none" normalizeH="0" baseline="0" smtClean="0">
                          <a:ln>
                            <a:noFill/>
                          </a:ln>
                          <a:solidFill>
                            <a:schemeClr val="tx1"/>
                          </a:solidFill>
                          <a:effectLst/>
                          <a:latin typeface="Calibri" pitchFamily="34" charset="0"/>
                        </a:rPr>
                        <a:t>describing  the preferred mechanisms for encapsulating IP packets in CCSDS data links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dirty="0" smtClean="0">
                <a:solidFill>
                  <a:srgbClr val="000099"/>
                </a:solidFill>
                <a:effectLst>
                  <a:outerShdw blurRad="38100" dist="38100" dir="2700000" algn="tl">
                    <a:srgbClr val="000000">
                      <a:alpha val="43137"/>
                    </a:srgbClr>
                  </a:outerShdw>
                </a:effectLst>
              </a:rPr>
              <a:t>Space Internetworking Services (SIS)</a:t>
            </a:r>
            <a:endParaRPr lang="en-US" dirty="0">
              <a:solidFill>
                <a:srgbClr val="000099"/>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304800" y="914400"/>
          <a:ext cx="8534400" cy="5688013"/>
        </p:xfrm>
        <a:graphic>
          <a:graphicData uri="http://schemas.openxmlformats.org/drawingml/2006/table">
            <a:tbl>
              <a:tblPr/>
              <a:tblGrid>
                <a:gridCol w="1295400"/>
                <a:gridCol w="7239000"/>
              </a:tblGrid>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Motion Imagery and Applications (MIA)</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Motion Imagery (video) communications (including </a:t>
                      </a:r>
                      <a:r>
                        <a:rPr kumimoji="0" lang="en-US" sz="1400" b="1" i="0" u="none" strike="noStrike" cap="none" normalizeH="0" baseline="0" smtClean="0">
                          <a:ln>
                            <a:noFill/>
                          </a:ln>
                          <a:solidFill>
                            <a:srgbClr val="FF0000"/>
                          </a:solidFill>
                          <a:effectLst/>
                          <a:latin typeface="Calibri" pitchFamily="34" charset="0"/>
                        </a:rPr>
                        <a:t>human-to-human, camera-to-human, maybe image recognition / robotic vision</a:t>
                      </a:r>
                      <a:r>
                        <a:rPr kumimoji="0" lang="en-US" sz="1400" b="1" i="0" u="none" strike="noStrike" cap="none" normalizeH="0" baseline="0" smtClean="0">
                          <a:ln>
                            <a:noFill/>
                          </a:ln>
                          <a:solidFill>
                            <a:schemeClr val="tx1"/>
                          </a:solidFill>
                          <a:effectLst/>
                          <a:latin typeface="Calibri" pitchFamily="34" charset="0"/>
                        </a:rPr>
                        <a:t> in the future), including </a:t>
                      </a:r>
                      <a:r>
                        <a:rPr kumimoji="0" lang="en-US" sz="1400" b="1" i="0" u="none" strike="noStrike" cap="none" normalizeH="0" baseline="0" smtClean="0">
                          <a:ln>
                            <a:noFill/>
                          </a:ln>
                          <a:solidFill>
                            <a:srgbClr val="FF0000"/>
                          </a:solidFill>
                          <a:effectLst/>
                          <a:latin typeface="Calibri" pitchFamily="34" charset="0"/>
                        </a:rPr>
                        <a:t>ground-to-ground, between space and ground, and space-to-space; includes networked video (NOT analog)</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16510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Review existing commercial, CCSDS, and other international standards </a:t>
                      </a:r>
                      <a:r>
                        <a:rPr kumimoji="0" lang="en-US" sz="1400" b="1" i="0" u="sng" strike="noStrike" cap="none" normalizeH="0" baseline="0" smtClean="0">
                          <a:ln>
                            <a:noFill/>
                          </a:ln>
                          <a:solidFill>
                            <a:schemeClr val="tx1"/>
                          </a:solidFill>
                          <a:effectLst/>
                          <a:latin typeface="Calibri" pitchFamily="34" charset="0"/>
                        </a:rPr>
                        <a:t>for video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Provide a set of ‘best practices’ describing:</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1" i="0" u="none" strike="noStrike" cap="none" normalizeH="0" baseline="0" smtClean="0">
                          <a:ln>
                            <a:noFill/>
                          </a:ln>
                          <a:solidFill>
                            <a:schemeClr val="tx1"/>
                          </a:solidFill>
                          <a:effectLst/>
                          <a:latin typeface="Calibri" pitchFamily="34" charset="0"/>
                        </a:rPr>
                        <a:t>Compression standards and implementations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1" i="0" u="none" strike="noStrike" cap="none" normalizeH="0" baseline="0" smtClean="0">
                          <a:ln>
                            <a:noFill/>
                          </a:ln>
                          <a:solidFill>
                            <a:schemeClr val="tx1"/>
                          </a:solidFill>
                          <a:effectLst/>
                          <a:latin typeface="Calibri" pitchFamily="34" charset="0"/>
                        </a:rPr>
                        <a:t>Packetization of compressed and uncompressed data streams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1" i="0" u="none" strike="noStrike" cap="none" normalizeH="0" baseline="0" smtClean="0">
                          <a:ln>
                            <a:noFill/>
                          </a:ln>
                          <a:solidFill>
                            <a:schemeClr val="tx1"/>
                          </a:solidFill>
                          <a:effectLst/>
                          <a:latin typeface="Calibri" pitchFamily="34" charset="0"/>
                        </a:rPr>
                        <a:t>Distribution formats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1" i="0" u="none" strike="noStrike" cap="none" normalizeH="0" baseline="0" smtClean="0">
                          <a:ln>
                            <a:noFill/>
                          </a:ln>
                          <a:solidFill>
                            <a:schemeClr val="tx1"/>
                          </a:solidFill>
                          <a:effectLst/>
                          <a:latin typeface="Calibri" pitchFamily="34" charset="0"/>
                        </a:rPr>
                        <a:t>Common references and quality standards	</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Multiple space agencies are now utilizing motion imagery on spacecraft and sharing that video between spacecraft (docking and rendezvous) and between ground control centers.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5700"/>
                          </a:solidFill>
                          <a:effectLst/>
                          <a:latin typeface="Calibri" pitchFamily="34" charset="0"/>
                        </a:rPr>
                        <a:t>Green Book </a:t>
                      </a:r>
                      <a:r>
                        <a:rPr kumimoji="0" lang="en-US" sz="1400" b="1" i="0" u="none" strike="noStrike" cap="none" normalizeH="0" baseline="0" smtClean="0">
                          <a:ln>
                            <a:noFill/>
                          </a:ln>
                          <a:solidFill>
                            <a:schemeClr val="tx1"/>
                          </a:solidFill>
                          <a:effectLst/>
                          <a:latin typeface="Calibri" pitchFamily="34" charset="0"/>
                        </a:rPr>
                        <a:t>of Motion Imagery Communications</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Calibri" pitchFamily="34" charset="0"/>
                        </a:rPr>
                        <a:t>Blue book </a:t>
                      </a:r>
                      <a:r>
                        <a:rPr kumimoji="0" lang="en-US" sz="1400" b="1" i="0" u="none" strike="noStrike" cap="none" normalizeH="0" baseline="0" smtClean="0">
                          <a:ln>
                            <a:noFill/>
                          </a:ln>
                          <a:solidFill>
                            <a:schemeClr val="tx1"/>
                          </a:solidFill>
                          <a:effectLst/>
                          <a:latin typeface="Calibri" pitchFamily="34" charset="0"/>
                        </a:rPr>
                        <a:t>of Motion Imagery Communications</a:t>
                      </a:r>
                      <a:endParaRPr kumimoji="0" lang="en-US" sz="1400" b="1" i="0" u="none" strike="noStrike" cap="none" normalizeH="0" baseline="0" smtClean="0">
                        <a:ln>
                          <a:noFill/>
                        </a:ln>
                        <a:solidFill>
                          <a:srgbClr val="FF0000"/>
                        </a:solidFill>
                        <a:effectLst/>
                        <a:latin typeface="Calibri" pitchFamily="34" charset="0"/>
                      </a:endParaRP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60325">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Voice (VOICE)</a:t>
                      </a:r>
                      <a:endParaRPr kumimoji="0" lang="en-US" sz="1800" b="1" i="0" u="none" strike="noStrike" cap="none" normalizeH="0" baseline="0" smtClean="0">
                        <a:ln>
                          <a:noFill/>
                        </a:ln>
                        <a:solidFill>
                          <a:srgbClr val="000099"/>
                        </a:solidFill>
                        <a:effectLst/>
                        <a:latin typeface="Calibri"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Voice communications (typically </a:t>
                      </a:r>
                      <a:r>
                        <a:rPr kumimoji="0" lang="en-US" sz="1400" b="1" i="0" u="none" strike="noStrike" cap="none" normalizeH="0" baseline="0" smtClean="0">
                          <a:ln>
                            <a:noFill/>
                          </a:ln>
                          <a:solidFill>
                            <a:srgbClr val="FF0000"/>
                          </a:solidFill>
                          <a:effectLst/>
                          <a:latin typeface="Calibri" pitchFamily="34" charset="0"/>
                        </a:rPr>
                        <a:t>human-to-human</a:t>
                      </a:r>
                      <a:r>
                        <a:rPr kumimoji="0" lang="en-US" sz="1400" b="1" i="0" u="none" strike="noStrike" cap="none" normalizeH="0" baseline="0" smtClean="0">
                          <a:ln>
                            <a:noFill/>
                          </a:ln>
                          <a:solidFill>
                            <a:schemeClr val="tx1"/>
                          </a:solidFill>
                          <a:effectLst/>
                          <a:latin typeface="Calibri" pitchFamily="34" charset="0"/>
                        </a:rPr>
                        <a:t>), including </a:t>
                      </a:r>
                      <a:r>
                        <a:rPr kumimoji="0" lang="en-US" sz="1400" b="1" i="0" u="none" strike="noStrike" cap="none" normalizeH="0" baseline="0" smtClean="0">
                          <a:ln>
                            <a:noFill/>
                          </a:ln>
                          <a:solidFill>
                            <a:srgbClr val="FF0000"/>
                          </a:solidFill>
                          <a:effectLst/>
                          <a:latin typeface="Calibri" pitchFamily="34" charset="0"/>
                        </a:rPr>
                        <a:t>ground-to-ground, between space and ground, and space-to-space</a:t>
                      </a:r>
                      <a:r>
                        <a:rPr kumimoji="0" lang="en-US" sz="1400" b="1" i="0" u="none" strike="noStrike" cap="none" normalizeH="0" baseline="0" smtClean="0">
                          <a:ln>
                            <a:noFill/>
                          </a:ln>
                          <a:solidFill>
                            <a:schemeClr val="tx1"/>
                          </a:solidFill>
                          <a:effectLst/>
                          <a:latin typeface="Calibri" pitchFamily="34" charset="0"/>
                        </a:rPr>
                        <a:t>; includes </a:t>
                      </a:r>
                      <a:r>
                        <a:rPr kumimoji="0" lang="en-US" sz="1400" b="1" i="0" u="none" strike="noStrike" cap="none" normalizeH="0" baseline="0" smtClean="0">
                          <a:ln>
                            <a:noFill/>
                          </a:ln>
                          <a:solidFill>
                            <a:srgbClr val="FF0000"/>
                          </a:solidFill>
                          <a:effectLst/>
                          <a:latin typeface="Calibri" pitchFamily="34" charset="0"/>
                        </a:rPr>
                        <a:t>networked voice </a:t>
                      </a:r>
                      <a:r>
                        <a:rPr kumimoji="0" lang="en-US" sz="1400" b="1" i="0" u="none" strike="noStrike" cap="none" normalizeH="0" baseline="0" smtClean="0">
                          <a:ln>
                            <a:noFill/>
                          </a:ln>
                          <a:solidFill>
                            <a:schemeClr val="tx1"/>
                          </a:solidFill>
                          <a:effectLst/>
                          <a:latin typeface="Calibri" pitchFamily="34" charset="0"/>
                        </a:rPr>
                        <a:t>and ‘traditional’ analog voice transmission as required</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Provide a set of ‘best practices’ describing how  to encode and encapsulate voice, and the recommended mechanisms for transmitting voice</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0" fontAlgn="base" latinLnBrk="0" hangingPunct="0">
                        <a:lnSpc>
                          <a:spcPct val="100000"/>
                        </a:lnSpc>
                        <a:spcBef>
                          <a:spcPct val="0"/>
                        </a:spcBef>
                        <a:spcAft>
                          <a:spcPts val="300"/>
                        </a:spcAft>
                        <a:buClrTx/>
                        <a:buSzPct val="90000"/>
                        <a:buFontTx/>
                        <a:buNone/>
                        <a:tabLst/>
                      </a:pPr>
                      <a:r>
                        <a:rPr kumimoji="0" lang="en-US" sz="1400" b="1" i="0" u="none" strike="noStrike" cap="none" normalizeH="0" baseline="0" smtClean="0">
                          <a:ln>
                            <a:noFill/>
                          </a:ln>
                          <a:solidFill>
                            <a:schemeClr val="tx1"/>
                          </a:solidFill>
                          <a:effectLst/>
                          <a:latin typeface="Calibri" pitchFamily="34" charset="0"/>
                        </a:rPr>
                        <a:t>Nearly every human space mission requires voice communications; standardization reduces costs and improves quality by removing the need for transcoding.</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rgbClr val="00B050"/>
                          </a:solidFill>
                          <a:effectLst/>
                          <a:latin typeface="Calibri" pitchFamily="34" charset="0"/>
                        </a:rPr>
                        <a:t>Green Book </a:t>
                      </a:r>
                      <a:r>
                        <a:rPr kumimoji="0" lang="en-US" sz="1400" b="1" i="0" u="none" strike="noStrike" cap="none" normalizeH="0" baseline="0" smtClean="0">
                          <a:ln>
                            <a:noFill/>
                          </a:ln>
                          <a:solidFill>
                            <a:schemeClr val="tx1"/>
                          </a:solidFill>
                          <a:effectLst/>
                          <a:latin typeface="Calibri" pitchFamily="34" charset="0"/>
                        </a:rPr>
                        <a:t>of Voice Communications for Human Spaceflight </a:t>
                      </a:r>
                      <a:br>
                        <a:rPr kumimoji="0" lang="en-US" sz="1400" b="1" i="0" u="none" strike="noStrike" cap="none" normalizeH="0" baseline="0" smtClean="0">
                          <a:ln>
                            <a:noFill/>
                          </a:ln>
                          <a:solidFill>
                            <a:schemeClr val="tx1"/>
                          </a:solidFill>
                          <a:effectLst/>
                          <a:latin typeface="Calibri" pitchFamily="34" charset="0"/>
                        </a:rPr>
                      </a:br>
                      <a:r>
                        <a:rPr kumimoji="0" lang="en-US" sz="1400" b="1" i="0" u="none" strike="noStrike" cap="none" normalizeH="0" baseline="0" smtClean="0">
                          <a:ln>
                            <a:noFill/>
                          </a:ln>
                          <a:solidFill>
                            <a:srgbClr val="7030A0"/>
                          </a:solidFill>
                          <a:effectLst/>
                          <a:latin typeface="Calibri" pitchFamily="34" charset="0"/>
                        </a:rPr>
                        <a:t>Magenta book </a:t>
                      </a:r>
                      <a:r>
                        <a:rPr kumimoji="0" lang="en-US" sz="1400" b="1" i="0" u="none" strike="noStrike" cap="none" normalizeH="0" baseline="0" smtClean="0">
                          <a:ln>
                            <a:noFill/>
                          </a:ln>
                          <a:solidFill>
                            <a:schemeClr val="tx1"/>
                          </a:solidFill>
                          <a:effectLst/>
                          <a:latin typeface="Calibri" pitchFamily="34" charset="0"/>
                        </a:rPr>
                        <a:t>of Voice Communications for Human Spaceflight </a:t>
                      </a:r>
                      <a:endParaRPr kumimoji="0" lang="en-US" sz="1400" b="1" i="0" u="none" strike="noStrike" cap="none" normalizeH="0" baseline="0" smtClean="0">
                        <a:ln>
                          <a:noFill/>
                        </a:ln>
                        <a:solidFill>
                          <a:srgbClr val="FF0000"/>
                        </a:solidFill>
                        <a:effectLst/>
                        <a:latin typeface="Calibri" pitchFamily="34" charset="0"/>
                      </a:endParaRP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29" name="Rectangle 3"/>
          <p:cNvSpPr txBox="1">
            <a:spLocks noChangeArrowheads="1"/>
          </p:cNvSpPr>
          <p:nvPr/>
        </p:nvSpPr>
        <p:spPr bwMode="auto">
          <a:xfrm>
            <a:off x="304800" y="838200"/>
            <a:ext cx="8370888" cy="5867400"/>
          </a:xfrm>
          <a:prstGeom prst="rect">
            <a:avLst/>
          </a:prstGeom>
          <a:noFill/>
          <a:ln w="9525">
            <a:noFill/>
            <a:miter lim="800000"/>
            <a:headEnd/>
            <a:tailEnd/>
          </a:ln>
        </p:spPr>
        <p:txBody>
          <a:bodyPr lIns="81204" tIns="39889" rIns="81204" bIns="39889"/>
          <a:lstStyle/>
          <a:p>
            <a:pPr marL="230188" indent="-230188" eaLnBrk="0" hangingPunct="0">
              <a:buSzPct val="100000"/>
              <a:buFontTx/>
              <a:buChar char="•"/>
            </a:pPr>
            <a:r>
              <a:rPr lang="en-US" sz="1800">
                <a:solidFill>
                  <a:srgbClr val="000099"/>
                </a:solidFill>
                <a:latin typeface="Calibri" pitchFamily="34" charset="0"/>
              </a:rPr>
              <a:t>Objective</a:t>
            </a:r>
          </a:p>
          <a:p>
            <a:pPr marL="568325" lvl="1" indent="-222250" eaLnBrk="0" hangingPunct="0">
              <a:buSzPct val="100000"/>
              <a:buFontTx/>
              <a:buChar char="•"/>
            </a:pPr>
            <a:r>
              <a:rPr lang="en-US" sz="1600" b="0">
                <a:latin typeface="Calibri" pitchFamily="34" charset="0"/>
              </a:rPr>
              <a:t>Provide services and where applicable protocols for onboard communication</a:t>
            </a:r>
            <a:r>
              <a:rPr lang="en-US" sz="1600">
                <a:latin typeface="Calibri" pitchFamily="34" charset="0"/>
              </a:rPr>
              <a:t>:</a:t>
            </a:r>
            <a:endParaRPr lang="en-US" sz="1600" b="0"/>
          </a:p>
          <a:p>
            <a:pPr marL="1025525" lvl="2" indent="-222250" eaLnBrk="0" hangingPunct="0">
              <a:buSzPct val="100000"/>
              <a:buFontTx/>
              <a:buChar char="•"/>
            </a:pPr>
            <a:r>
              <a:rPr lang="en-US" sz="1600" b="0">
                <a:latin typeface="Calibri" pitchFamily="34" charset="0"/>
              </a:rPr>
              <a:t>to software applications</a:t>
            </a:r>
            <a:r>
              <a:rPr lang="en-US" sz="1600">
                <a:latin typeface="Calibri" pitchFamily="34" charset="0"/>
              </a:rPr>
              <a:t> </a:t>
            </a:r>
          </a:p>
          <a:p>
            <a:pPr marL="1025525" lvl="2" indent="-222250" eaLnBrk="0" hangingPunct="0">
              <a:buSzPct val="100000"/>
              <a:buFontTx/>
              <a:buChar char="•"/>
            </a:pPr>
            <a:r>
              <a:rPr lang="en-US" sz="1600" b="0">
                <a:latin typeface="Calibri" pitchFamily="34" charset="0"/>
              </a:rPr>
              <a:t>between spacecraft subsystems, </a:t>
            </a:r>
          </a:p>
          <a:p>
            <a:pPr marL="1025525" lvl="2" indent="-222250" eaLnBrk="0" hangingPunct="0">
              <a:buSzPct val="100000"/>
              <a:buFontTx/>
              <a:buChar char="•"/>
            </a:pPr>
            <a:r>
              <a:rPr lang="en-US" sz="1600" b="0">
                <a:latin typeface="Calibri" pitchFamily="34" charset="0"/>
              </a:rPr>
              <a:t>to sensors and actuators.</a:t>
            </a:r>
          </a:p>
          <a:p>
            <a:pPr marL="568325" lvl="1" indent="-222250" eaLnBrk="0" hangingPunct="0">
              <a:buSzPct val="100000"/>
              <a:buFontTx/>
              <a:buChar char="•"/>
            </a:pPr>
            <a:r>
              <a:rPr lang="en-US" sz="1600" b="0">
                <a:latin typeface="Calibri" pitchFamily="34" charset="0"/>
              </a:rPr>
              <a:t>SOIS focuses on insulating mission specific applications from the underlying details of the avionics implementation</a:t>
            </a:r>
          </a:p>
          <a:p>
            <a:pPr marL="230188" indent="-230188" eaLnBrk="0" hangingPunct="0">
              <a:buSzPct val="100000"/>
              <a:buFontTx/>
              <a:buChar char="•"/>
            </a:pPr>
            <a:r>
              <a:rPr lang="en-US" sz="1800">
                <a:solidFill>
                  <a:srgbClr val="000099"/>
                </a:solidFill>
                <a:latin typeface="Calibri" pitchFamily="34" charset="0"/>
              </a:rPr>
              <a:t>Scope</a:t>
            </a:r>
          </a:p>
          <a:p>
            <a:pPr marL="568325" lvl="1" indent="-222250" eaLnBrk="0" hangingPunct="0">
              <a:buSzPct val="100000"/>
              <a:buFontTx/>
              <a:buChar char="•"/>
            </a:pPr>
            <a:r>
              <a:rPr lang="en-US" sz="1600" b="0">
                <a:latin typeface="Calibri" pitchFamily="34" charset="0"/>
              </a:rPr>
              <a:t>A relatively new area working in a complex environment, must take account of Agency and institutionalized implementations</a:t>
            </a:r>
          </a:p>
          <a:p>
            <a:pPr marL="568325" lvl="1" indent="-222250" eaLnBrk="0" hangingPunct="0">
              <a:buSzPct val="100000"/>
              <a:buFontTx/>
              <a:buChar char="•"/>
            </a:pPr>
            <a:r>
              <a:rPr lang="en-US" sz="1600" b="0">
                <a:latin typeface="Calibri" pitchFamily="34" charset="0"/>
              </a:rPr>
              <a:t>Promoting reuse of software and “avionics building blocks”</a:t>
            </a:r>
          </a:p>
          <a:p>
            <a:pPr marL="568325" lvl="1" indent="-222250" eaLnBrk="0" hangingPunct="0">
              <a:buSzPct val="100000"/>
              <a:buFontTx/>
              <a:buChar char="•"/>
            </a:pPr>
            <a:r>
              <a:rPr lang="en-US" sz="1600" b="0">
                <a:latin typeface="Calibri" pitchFamily="34" charset="0"/>
              </a:rPr>
              <a:t>Interoperability (payloads, wireless apps, sensor and actuators)</a:t>
            </a:r>
          </a:p>
          <a:p>
            <a:pPr marL="568325" lvl="1" indent="-222250" eaLnBrk="0" hangingPunct="0">
              <a:buSzPct val="100000"/>
              <a:buFontTx/>
              <a:buChar char="•"/>
            </a:pPr>
            <a:r>
              <a:rPr lang="en-US" sz="1600" b="0">
                <a:latin typeface="Calibri" pitchFamily="34" charset="0"/>
              </a:rPr>
              <a:t>Cross-area interfaces with MOIMS and SIS </a:t>
            </a:r>
          </a:p>
          <a:p>
            <a:pPr marL="230188" indent="-230188" eaLnBrk="0" hangingPunct="0">
              <a:spcBef>
                <a:spcPts val="600"/>
              </a:spcBef>
              <a:buSzPct val="100000"/>
              <a:buFontTx/>
              <a:buChar char="•"/>
            </a:pPr>
            <a:r>
              <a:rPr lang="en-US" sz="1800">
                <a:solidFill>
                  <a:srgbClr val="000099"/>
                </a:solidFill>
                <a:latin typeface="Calibri" pitchFamily="34" charset="0"/>
              </a:rPr>
              <a:t>Focus</a:t>
            </a:r>
          </a:p>
          <a:p>
            <a:pPr marL="568325" lvl="1" indent="-222250" eaLnBrk="0" hangingPunct="0">
              <a:buSzPct val="100000"/>
              <a:buFontTx/>
              <a:buChar char="•"/>
            </a:pPr>
            <a:r>
              <a:rPr lang="en-US" sz="1600" b="0">
                <a:latin typeface="Calibri" pitchFamily="34" charset="0"/>
              </a:rPr>
              <a:t>Standard services for mission applications</a:t>
            </a:r>
          </a:p>
          <a:p>
            <a:pPr marL="568325" lvl="1" indent="-222250" eaLnBrk="0" hangingPunct="0">
              <a:buSzPct val="100000"/>
              <a:buFontTx/>
              <a:buChar char="•"/>
            </a:pPr>
            <a:r>
              <a:rPr lang="en-US" sz="1600" b="0">
                <a:latin typeface="Calibri" pitchFamily="34" charset="0"/>
              </a:rPr>
              <a:t>Standard services for underlying subnetworks</a:t>
            </a:r>
          </a:p>
          <a:p>
            <a:pPr marL="568325" lvl="1" indent="-222250" eaLnBrk="0" hangingPunct="0">
              <a:buSzPct val="100000"/>
              <a:buFontTx/>
              <a:buChar char="•"/>
            </a:pPr>
            <a:r>
              <a:rPr lang="en-US" sz="1600" b="0">
                <a:latin typeface="Calibri" pitchFamily="34" charset="0"/>
              </a:rPr>
              <a:t>Recommendations for the use of wireless technology</a:t>
            </a:r>
          </a:p>
          <a:p>
            <a:pPr marL="230188" indent="-230188" eaLnBrk="0" hangingPunct="0">
              <a:spcBef>
                <a:spcPts val="600"/>
              </a:spcBef>
              <a:buSzPct val="100000"/>
              <a:buFontTx/>
              <a:buChar char="•"/>
            </a:pPr>
            <a:r>
              <a:rPr lang="en-US" sz="1800">
                <a:solidFill>
                  <a:srgbClr val="000099"/>
                </a:solidFill>
                <a:latin typeface="Calibri" pitchFamily="34" charset="0"/>
              </a:rPr>
              <a:t>SIOS Working Groups</a:t>
            </a:r>
          </a:p>
          <a:p>
            <a:pPr marL="568325" lvl="1" indent="-222250" eaLnBrk="0" hangingPunct="0">
              <a:buSzPct val="100000"/>
              <a:buFontTx/>
              <a:buChar char="•"/>
            </a:pPr>
            <a:r>
              <a:rPr lang="en-US" sz="1600" b="0">
                <a:latin typeface="Calibri" pitchFamily="34" charset="0"/>
              </a:rPr>
              <a:t>Application support services 		</a:t>
            </a:r>
          </a:p>
          <a:p>
            <a:pPr marL="568325" lvl="1" indent="-222250" eaLnBrk="0" hangingPunct="0">
              <a:buSzPct val="100000"/>
              <a:buFontTx/>
              <a:buChar char="•"/>
            </a:pPr>
            <a:r>
              <a:rPr lang="en-US" sz="1600" b="0">
                <a:latin typeface="Calibri" pitchFamily="34" charset="0"/>
              </a:rPr>
              <a:t>Subnetwork services 		</a:t>
            </a:r>
          </a:p>
          <a:p>
            <a:pPr marL="568325" lvl="1" indent="-222250" eaLnBrk="0" hangingPunct="0">
              <a:buSzPct val="100000"/>
              <a:buFontTx/>
              <a:buChar char="•"/>
            </a:pPr>
            <a:r>
              <a:rPr lang="en-US" sz="1600" b="0">
                <a:latin typeface="Calibri" pitchFamily="34" charset="0"/>
              </a:rPr>
              <a:t>Wireless</a:t>
            </a:r>
            <a:r>
              <a:rPr lang="en-US" sz="1600">
                <a:latin typeface="Calibri" pitchFamily="34" charset="0"/>
              </a:rPr>
              <a:t>		</a:t>
            </a:r>
          </a:p>
        </p:txBody>
      </p:sp>
      <p:sp>
        <p:nvSpPr>
          <p:cNvPr id="791554" name="Rectangle 2"/>
          <p:cNvSpPr>
            <a:spLocks noGrp="1" noChangeArrowheads="1"/>
          </p:cNvSpPr>
          <p:nvPr>
            <p:ph type="title" idx="4294967295"/>
          </p:nvPr>
        </p:nvSpPr>
        <p:spPr bwMode="auto">
          <a:xfrm>
            <a:off x="1295400" y="198438"/>
            <a:ext cx="5943600" cy="487362"/>
          </a:xfrm>
          <a:prstGeom prst="rect">
            <a:avLst/>
          </a:prstGeom>
          <a:ln>
            <a:miter lim="800000"/>
            <a:headEnd/>
            <a:tailEnd/>
          </a:ln>
        </p:spPr>
        <p:txBody>
          <a:bodyPr/>
          <a:lstStyle/>
          <a:p>
            <a:pPr>
              <a:defRPr/>
            </a:pPr>
            <a:r>
              <a:rPr lang="en-US" sz="2400" smtClean="0">
                <a:solidFill>
                  <a:srgbClr val="000099"/>
                </a:solidFill>
                <a:effectLst>
                  <a:outerShdw blurRad="38100" dist="38100" dir="2700000" algn="tl">
                    <a:srgbClr val="C0C0C0"/>
                  </a:outerShdw>
                </a:effectLst>
              </a:rPr>
              <a:t>Standard Onboard Interface Services (SOIS)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idx="4294967295"/>
          </p:nvPr>
        </p:nvSpPr>
        <p:spPr bwMode="auto">
          <a:xfrm>
            <a:off x="1295400" y="198438"/>
            <a:ext cx="5943600" cy="487362"/>
          </a:xfrm>
          <a:prstGeom prst="rect">
            <a:avLst/>
          </a:prstGeom>
          <a:ln>
            <a:miter lim="800000"/>
            <a:headEnd/>
            <a:tailEnd/>
          </a:ln>
        </p:spPr>
        <p:txBody>
          <a:bodyPr/>
          <a:lstStyle/>
          <a:p>
            <a:pPr>
              <a:defRPr/>
            </a:pPr>
            <a:r>
              <a:rPr lang="en-US" sz="2400" smtClean="0">
                <a:solidFill>
                  <a:srgbClr val="000099"/>
                </a:solidFill>
                <a:effectLst>
                  <a:outerShdw blurRad="38100" dist="38100" dir="2700000" algn="tl">
                    <a:srgbClr val="C0C0C0"/>
                  </a:outerShdw>
                </a:effectLst>
              </a:rPr>
              <a:t>Standard Onboard Interface Services (SOIS)</a:t>
            </a:r>
          </a:p>
        </p:txBody>
      </p:sp>
      <p:graphicFrame>
        <p:nvGraphicFramePr>
          <p:cNvPr id="11334" name="Group 70"/>
          <p:cNvGraphicFramePr>
            <a:graphicFrameLocks noGrp="1"/>
          </p:cNvGraphicFramePr>
          <p:nvPr/>
        </p:nvGraphicFramePr>
        <p:xfrm>
          <a:off x="304800" y="914400"/>
          <a:ext cx="8534400" cy="5407025"/>
        </p:xfrm>
        <a:graphic>
          <a:graphicData uri="http://schemas.openxmlformats.org/drawingml/2006/table">
            <a:tbl>
              <a:tblPr/>
              <a:tblGrid>
                <a:gridCol w="1295400"/>
                <a:gridCol w="7239000"/>
              </a:tblGrid>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SOIS Subnetwork services Working Group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Subnetwork communication services for onboard usage</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26193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Publish a recommended set of services that any onboard subnetwork (Bus, lan, serial) should provide</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Applicable to all spacecraft </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Series of Magenta books</a:t>
                      </a:r>
                      <a:r>
                        <a:rPr kumimoji="0" lang="en-US" sz="1400" b="1" i="0" u="none" strike="noStrike" cap="none" normalizeH="0" baseline="0" smtClean="0">
                          <a:ln>
                            <a:noFill/>
                          </a:ln>
                          <a:solidFill>
                            <a:srgbClr val="0000FF"/>
                          </a:solidFill>
                          <a:effectLst/>
                          <a:latin typeface="Calibri" pitchFamily="34" charset="0"/>
                        </a:rPr>
                        <a:t> </a:t>
                      </a:r>
                      <a:r>
                        <a:rPr kumimoji="0" lang="en-US" sz="1400" b="1" i="0" u="none" strike="noStrike" cap="none" normalizeH="0" baseline="0" smtClean="0">
                          <a:ln>
                            <a:noFill/>
                          </a:ln>
                          <a:solidFill>
                            <a:schemeClr val="tx1"/>
                          </a:solidFill>
                          <a:effectLst/>
                          <a:latin typeface="Calibri" pitchFamily="34" charset="0"/>
                        </a:rPr>
                        <a:t>(ESA is developing SOIS compliant ECSS protocols for all commonly used subnets)</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60325">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SOIS Application support services Working Group</a:t>
                      </a:r>
                      <a:endParaRPr kumimoji="0" lang="en-US" sz="1800" b="1" i="0" u="none" strike="noStrike" cap="none" normalizeH="0" baseline="0" smtClean="0">
                        <a:ln>
                          <a:noFill/>
                        </a:ln>
                        <a:solidFill>
                          <a:srgbClr val="000099"/>
                        </a:solidFill>
                        <a:effectLst/>
                        <a:latin typeface="Calibri"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Communication services typically required by onboard applications</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Publish a recommended set of services to be provided to onboard applications regardless of the underlying infrastructure</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0" indent="0" algn="l" defTabSz="914400" rtl="0" eaLnBrk="0" fontAlgn="base" latinLnBrk="0" hangingPunct="0">
                        <a:lnSpc>
                          <a:spcPct val="100000"/>
                        </a:lnSpc>
                        <a:spcBef>
                          <a:spcPct val="0"/>
                        </a:spcBef>
                        <a:spcAft>
                          <a:spcPts val="300"/>
                        </a:spcAft>
                        <a:buClrTx/>
                        <a:buSzPct val="90000"/>
                        <a:buFontTx/>
                        <a:buNone/>
                        <a:tabLst/>
                      </a:pPr>
                      <a:r>
                        <a:rPr kumimoji="0" lang="en-US" sz="1400" b="1" i="0" u="none" strike="noStrike" cap="none" normalizeH="0" baseline="0" smtClean="0">
                          <a:ln>
                            <a:noFill/>
                          </a:ln>
                          <a:solidFill>
                            <a:schemeClr val="tx1"/>
                          </a:solidFill>
                          <a:effectLst/>
                          <a:latin typeface="Calibri" pitchFamily="34" charset="0"/>
                        </a:rPr>
                        <a:t>Applicable to all spacecraft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Series of Magenta books </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58738">
                <a:tc gridSpan="2">
                  <a:txBody>
                    <a:bodyPr/>
                    <a:lstStyle/>
                    <a:p>
                      <a:pPr marL="280988" marR="0" lvl="0" indent="-280988" algn="l" defTabSz="914400" rtl="0" eaLnBrk="1" fontAlgn="base" latinLnBrk="0" hangingPunct="1">
                        <a:lnSpc>
                          <a:spcPct val="100000"/>
                        </a:lnSpc>
                        <a:spcBef>
                          <a:spcPct val="0"/>
                        </a:spcBef>
                        <a:spcAft>
                          <a:spcPct val="0"/>
                        </a:spcAft>
                        <a:buClrTx/>
                        <a:buSzTx/>
                        <a:buFontTx/>
                        <a:buChar char="•"/>
                        <a:tabLst/>
                      </a:pPr>
                      <a:endParaRPr kumimoji="0" lang="en-GB" sz="1000" b="1" i="0" u="none" strike="noStrike" cap="none" normalizeH="0" baseline="0" smtClean="0">
                        <a:ln>
                          <a:noFill/>
                        </a:ln>
                        <a:solidFill>
                          <a:srgbClr val="000099"/>
                        </a:solidFill>
                        <a:effectLst/>
                        <a:latin typeface="Calibri" pitchFamily="34"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 Wireless Working Group</a:t>
                      </a:r>
                      <a:endParaRPr kumimoji="0" lang="en-US" sz="1800" b="1" i="0" u="none" strike="noStrike" cap="none" normalizeH="0" baseline="0" smtClean="0">
                        <a:ln>
                          <a:noFill/>
                        </a:ln>
                        <a:solidFill>
                          <a:srgbClr val="000099"/>
                        </a:solidFill>
                        <a:effectLst/>
                        <a:latin typeface="Calibri"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CFE"/>
                    </a:solidFill>
                  </a:tcPr>
                </a:tc>
                <a:tc hMerge="1">
                  <a:txBody>
                    <a:bodyPr/>
                    <a:lstStyle/>
                    <a:p>
                      <a:endParaRPr lang="en-US"/>
                    </a:p>
                  </a:txBody>
                  <a:tcPr/>
                </a:tc>
              </a:tr>
              <a:tr h="230188">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Scope:</a:t>
                      </a:r>
                    </a:p>
                  </a:txBody>
                  <a:tcPr marL="0" marR="0" marT="18288" marB="1828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Missions, launchers, human spaceflight</a:t>
                      </a:r>
                    </a:p>
                  </a:txBody>
                  <a:tcPr marL="0" marR="0" marT="18288" marB="1828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FE9FF"/>
                    </a:solid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Objectives:</a:t>
                      </a:r>
                      <a:endParaRPr kumimoji="0" lang="en-US" sz="1400" b="1" i="0" u="none" strike="noStrike" cap="none" normalizeH="0" baseline="0" smtClean="0">
                        <a:ln>
                          <a:noFill/>
                        </a:ln>
                        <a:solidFill>
                          <a:srgbClr val="000000"/>
                        </a:solidFill>
                        <a:effectLst/>
                        <a:latin typeface="Calibri" pitchFamily="34" charset="0"/>
                      </a:endParaRP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Evaluate commercial standards and technology and make recommendations of the most appropriate use in the space environment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Relevance:</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FE9FF"/>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Many potential applications in AIV, for rapid sensor deployment, harness reduction, inventory management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FE9FF"/>
                    </a:solidFill>
                  </a:tcPr>
                </a:tc>
              </a:tr>
              <a:tr h="322263">
                <a:tc>
                  <a:txBody>
                    <a:bodyPr/>
                    <a:lstStyle/>
                    <a:p>
                      <a:pPr marL="11112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Deliverables:</a:t>
                      </a:r>
                    </a:p>
                  </a:txBody>
                  <a:tcPr marL="0" marR="0" marT="18288" marB="1828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Series of magenta books targeting specific use cases (currently low rate sensor busses and Inventory management</a:t>
                      </a:r>
                    </a:p>
                  </a:txBody>
                  <a:tcPr marL="0" marR="0" marT="18288" marB="1828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Titl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Backup Material</a:t>
            </a:r>
          </a:p>
        </p:txBody>
      </p:sp>
      <p:sp>
        <p:nvSpPr>
          <p:cNvPr id="843778" name="Subtitle 2"/>
          <p:cNvSpPr>
            <a:spLocks noGrp="1"/>
          </p:cNvSpPr>
          <p:nvPr>
            <p:ph type="subTitle" idx="1"/>
          </p:nvPr>
        </p:nvSpPr>
        <p:spPr/>
        <p:txBody>
          <a:bodyPr/>
          <a:lstStyle/>
          <a:p>
            <a:endParaRPr lang="en-GB"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1" name="Rectangle 8"/>
          <p:cNvSpPr>
            <a:spLocks noChangeArrowheads="1"/>
          </p:cNvSpPr>
          <p:nvPr/>
        </p:nvSpPr>
        <p:spPr bwMode="auto">
          <a:xfrm>
            <a:off x="590550" y="1828800"/>
            <a:ext cx="2082800" cy="252413"/>
          </a:xfrm>
          <a:prstGeom prst="rect">
            <a:avLst/>
          </a:prstGeom>
          <a:solidFill>
            <a:srgbClr val="FF99FF"/>
          </a:solidFill>
          <a:ln w="38100">
            <a:noFill/>
            <a:round/>
            <a:headEnd/>
            <a:tailEnd/>
          </a:ln>
        </p:spPr>
        <p:txBody>
          <a:bodyPr wrap="none" anchor="ctr"/>
          <a:lstStyle/>
          <a:p>
            <a:pPr algn="ctr" eaLnBrk="0" hangingPunct="0"/>
            <a:endParaRPr lang="en-GB" b="0"/>
          </a:p>
        </p:txBody>
      </p:sp>
      <p:sp>
        <p:nvSpPr>
          <p:cNvPr id="8" name="Rectangle 7"/>
          <p:cNvSpPr/>
          <p:nvPr/>
        </p:nvSpPr>
        <p:spPr bwMode="auto">
          <a:xfrm>
            <a:off x="593725" y="1143000"/>
            <a:ext cx="1539875" cy="304800"/>
          </a:xfrm>
          <a:prstGeom prst="rect">
            <a:avLst/>
          </a:prstGeom>
          <a:solidFill>
            <a:schemeClr val="accent1">
              <a:lumMod val="60000"/>
              <a:lumOff val="40000"/>
            </a:schemeClr>
          </a:solidFill>
          <a:ln w="38100">
            <a:noFill/>
            <a:round/>
            <a:headEnd/>
            <a:tailEnd/>
          </a:ln>
        </p:spPr>
        <p:txBody>
          <a:bodyPr wrap="none" anchor="ctr"/>
          <a:lstStyle/>
          <a:p>
            <a:pPr algn="ctr" eaLnBrk="0" hangingPunct="0">
              <a:defRPr/>
            </a:pPr>
            <a:endParaRPr lang="en-US" b="0"/>
          </a:p>
        </p:txBody>
      </p:sp>
      <p:pic>
        <p:nvPicPr>
          <p:cNvPr id="84994" name="Picture 2" descr="http://public.ccsds.org/publications/images/StandardsDevTrack.jpg"/>
          <p:cNvPicPr>
            <a:picLocks noChangeAspect="1" noChangeArrowheads="1"/>
          </p:cNvPicPr>
          <p:nvPr/>
        </p:nvPicPr>
        <p:blipFill>
          <a:blip r:embed="rId2" cstate="print"/>
          <a:srcRect/>
          <a:stretch>
            <a:fillRect/>
          </a:stretch>
        </p:blipFill>
        <p:spPr bwMode="auto">
          <a:xfrm>
            <a:off x="4413250" y="2646363"/>
            <a:ext cx="4654550" cy="3727450"/>
          </a:xfrm>
          <a:prstGeom prst="rect">
            <a:avLst/>
          </a:prstGeom>
          <a:noFill/>
          <a:ln w="9525">
            <a:noFill/>
            <a:miter lim="800000"/>
            <a:headEnd/>
            <a:tailEnd/>
          </a:ln>
        </p:spPr>
      </p:pic>
      <p:sp>
        <p:nvSpPr>
          <p:cNvPr id="844804" name="Title 4"/>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CCSDS Process – Colors of Books</a:t>
            </a:r>
          </a:p>
        </p:txBody>
      </p:sp>
      <p:sp>
        <p:nvSpPr>
          <p:cNvPr id="844805" name="Content Placeholder 5"/>
          <p:cNvSpPr>
            <a:spLocks noGrp="1"/>
          </p:cNvSpPr>
          <p:nvPr>
            <p:ph idx="1"/>
          </p:nvPr>
        </p:nvSpPr>
        <p:spPr>
          <a:xfrm>
            <a:off x="304800" y="1143000"/>
            <a:ext cx="8331200" cy="1371600"/>
          </a:xfrm>
        </p:spPr>
        <p:txBody>
          <a:bodyPr/>
          <a:lstStyle/>
          <a:p>
            <a:r>
              <a:rPr lang="en-US" sz="2400" u="sng" smtClean="0"/>
              <a:t>Blue Books</a:t>
            </a:r>
            <a:r>
              <a:rPr lang="en-US" sz="2400" smtClean="0"/>
              <a:t>: Recommended Standards – Verified for Interoperable Implementations (with options specified)</a:t>
            </a:r>
          </a:p>
          <a:p>
            <a:r>
              <a:rPr lang="en-US" sz="2400" u="sng" smtClean="0"/>
              <a:t>Magenta Books</a:t>
            </a:r>
            <a:r>
              <a:rPr lang="en-US" sz="2400" smtClean="0"/>
              <a:t>:  Recommended Practices – Normative, but not for directly implementable for interoperability</a:t>
            </a:r>
          </a:p>
        </p:txBody>
      </p:sp>
      <p:sp>
        <p:nvSpPr>
          <p:cNvPr id="844806" name="Slide Number Placeholder 2"/>
          <p:cNvSpPr>
            <a:spLocks noGrp="1"/>
          </p:cNvSpPr>
          <p:nvPr>
            <p:ph type="sldNum" sz="quarter" idx="4294967295"/>
          </p:nvPr>
        </p:nvSpPr>
        <p:spPr bwMode="auto">
          <a:xfrm>
            <a:off x="6781800" y="6473825"/>
            <a:ext cx="2133600" cy="231775"/>
          </a:xfrm>
          <a:prstGeom prst="rect">
            <a:avLst/>
          </a:prstGeom>
          <a:noFill/>
          <a:ln>
            <a:miter lim="800000"/>
            <a:headEnd/>
            <a:tailEnd/>
          </a:ln>
        </p:spPr>
        <p:txBody>
          <a:bodyPr/>
          <a:lstStyle/>
          <a:p>
            <a:pPr eaLnBrk="0" hangingPunct="0"/>
            <a:fld id="{23FCC3C4-7E26-41EA-86A7-9691671A8320}" type="slidenum">
              <a:rPr lang="en-US" b="0"/>
              <a:pPr eaLnBrk="0" hangingPunct="0"/>
              <a:t>29</a:t>
            </a:fld>
            <a:endParaRPr lang="en-US" b="0"/>
          </a:p>
        </p:txBody>
      </p:sp>
      <p:sp>
        <p:nvSpPr>
          <p:cNvPr id="7" name="Content Placeholder 5"/>
          <p:cNvSpPr txBox="1">
            <a:spLocks/>
          </p:cNvSpPr>
          <p:nvPr/>
        </p:nvSpPr>
        <p:spPr>
          <a:xfrm>
            <a:off x="304800" y="2590800"/>
            <a:ext cx="4295775" cy="3362325"/>
          </a:xfrm>
          <a:prstGeom prst="rect">
            <a:avLst/>
          </a:prstGeom>
        </p:spPr>
        <p:txBody>
          <a:bodyPr/>
          <a:lstStyle/>
          <a:p>
            <a:pPr marL="230188" indent="-230188" eaLnBrk="0" hangingPunct="0">
              <a:lnSpc>
                <a:spcPct val="80000"/>
              </a:lnSpc>
              <a:spcBef>
                <a:spcPct val="10000"/>
              </a:spcBef>
              <a:spcAft>
                <a:spcPct val="10000"/>
              </a:spcAft>
              <a:buSzPct val="125000"/>
              <a:buFont typeface="Arial" pitchFamily="34" charset="0"/>
              <a:buChar char="•"/>
              <a:defRPr/>
            </a:pPr>
            <a:r>
              <a:rPr lang="en-US" sz="2200" b="0" dirty="0">
                <a:latin typeface="+mn-lt"/>
              </a:rPr>
              <a:t>Red Books:  Drafts of Blue or Magenta books not yet approved</a:t>
            </a:r>
          </a:p>
          <a:p>
            <a:pPr marL="230188" indent="-230188" eaLnBrk="0" hangingPunct="0">
              <a:lnSpc>
                <a:spcPct val="80000"/>
              </a:lnSpc>
              <a:spcBef>
                <a:spcPct val="10000"/>
              </a:spcBef>
              <a:spcAft>
                <a:spcPct val="10000"/>
              </a:spcAft>
              <a:buSzPct val="125000"/>
              <a:buFont typeface="Arial" pitchFamily="34" charset="0"/>
              <a:buChar char="•"/>
              <a:defRPr/>
            </a:pPr>
            <a:r>
              <a:rPr lang="en-US" sz="2200" b="0" dirty="0">
                <a:latin typeface="+mn-lt"/>
              </a:rPr>
              <a:t>Orange Books:  Experimental – New Technology or Single-Agency</a:t>
            </a:r>
          </a:p>
          <a:p>
            <a:pPr marL="230188" indent="-230188" eaLnBrk="0" hangingPunct="0">
              <a:lnSpc>
                <a:spcPct val="80000"/>
              </a:lnSpc>
              <a:spcBef>
                <a:spcPct val="10000"/>
              </a:spcBef>
              <a:spcAft>
                <a:spcPct val="10000"/>
              </a:spcAft>
              <a:buSzPct val="125000"/>
              <a:buFont typeface="Arial" pitchFamily="34" charset="0"/>
              <a:buChar char="•"/>
              <a:defRPr/>
            </a:pPr>
            <a:r>
              <a:rPr lang="en-US" sz="2200" b="0" dirty="0">
                <a:latin typeface="+mn-lt"/>
              </a:rPr>
              <a:t>Green Books: Informational, concepts, etc.</a:t>
            </a:r>
          </a:p>
          <a:p>
            <a:pPr marL="230188" indent="-230188" eaLnBrk="0" hangingPunct="0">
              <a:lnSpc>
                <a:spcPct val="80000"/>
              </a:lnSpc>
              <a:spcBef>
                <a:spcPct val="10000"/>
              </a:spcBef>
              <a:spcAft>
                <a:spcPct val="10000"/>
              </a:spcAft>
              <a:buSzPct val="125000"/>
              <a:buFont typeface="Arial" pitchFamily="34" charset="0"/>
              <a:buChar char="•"/>
              <a:defRPr/>
            </a:pPr>
            <a:r>
              <a:rPr lang="en-US" sz="2200" b="0" dirty="0">
                <a:latin typeface="+mn-lt"/>
              </a:rPr>
              <a:t>Yellow Books: Technical reports, Procedures, etc.</a:t>
            </a:r>
          </a:p>
          <a:p>
            <a:pPr marL="230188" indent="-230188" eaLnBrk="0" hangingPunct="0">
              <a:lnSpc>
                <a:spcPct val="80000"/>
              </a:lnSpc>
              <a:spcBef>
                <a:spcPct val="10000"/>
              </a:spcBef>
              <a:spcAft>
                <a:spcPct val="10000"/>
              </a:spcAft>
              <a:buSzPct val="125000"/>
              <a:buFont typeface="Arial" pitchFamily="34" charset="0"/>
              <a:buChar char="•"/>
              <a:defRPr/>
            </a:pPr>
            <a:r>
              <a:rPr lang="en-US" sz="2200" b="0" dirty="0">
                <a:latin typeface="+mn-lt"/>
              </a:rPr>
              <a:t>Silver Books: Historical (deprecated)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wipe(up)">
                                      <p:cBhvr>
                                        <p:cTn id="7" dur="5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43" name="Rectangle 11"/>
          <p:cNvSpPr>
            <a:spLocks noChangeArrowheads="1"/>
          </p:cNvSpPr>
          <p:nvPr/>
        </p:nvSpPr>
        <p:spPr bwMode="auto">
          <a:xfrm>
            <a:off x="858838" y="228600"/>
            <a:ext cx="7437437" cy="411163"/>
          </a:xfrm>
          <a:prstGeom prst="rect">
            <a:avLst/>
          </a:prstGeom>
          <a:noFill/>
          <a:ln w="9525">
            <a:noFill/>
            <a:miter lim="800000"/>
            <a:headEnd/>
            <a:tailEnd/>
          </a:ln>
        </p:spPr>
        <p:txBody>
          <a:bodyPr/>
          <a:lstStyle/>
          <a:p>
            <a:pPr algn="ctr" eaLnBrk="0" hangingPunct="0">
              <a:lnSpc>
                <a:spcPct val="90000"/>
              </a:lnSpc>
              <a:defRPr/>
            </a:pPr>
            <a:r>
              <a:rPr lang="en-US" sz="3200" dirty="0">
                <a:solidFill>
                  <a:srgbClr val="000099"/>
                </a:solidFill>
                <a:effectLst>
                  <a:outerShdw blurRad="38100" dist="38100" dir="2700000" algn="tl">
                    <a:srgbClr val="C0C0C0"/>
                  </a:outerShdw>
                </a:effectLst>
                <a:latin typeface="Calibri" pitchFamily="34" charset="0"/>
              </a:rPr>
              <a:t>CCSDS Overview</a:t>
            </a:r>
          </a:p>
        </p:txBody>
      </p:sp>
      <p:sp>
        <p:nvSpPr>
          <p:cNvPr id="786442" name="Text Box 10"/>
          <p:cNvSpPr txBox="1">
            <a:spLocks noChangeArrowheads="1"/>
          </p:cNvSpPr>
          <p:nvPr/>
        </p:nvSpPr>
        <p:spPr bwMode="auto">
          <a:xfrm>
            <a:off x="6096000" y="1295400"/>
            <a:ext cx="3048000" cy="1200150"/>
          </a:xfrm>
          <a:prstGeom prst="rect">
            <a:avLst/>
          </a:prstGeom>
          <a:solidFill>
            <a:schemeClr val="bg1"/>
          </a:solidFill>
          <a:ln w="12700">
            <a:noFill/>
            <a:miter lim="800000"/>
            <a:headEnd type="none" w="sm" len="sm"/>
            <a:tailEnd type="none" w="sm" len="sm"/>
          </a:ln>
          <a:effectLst/>
        </p:spPr>
        <p:txBody>
          <a:bodyPr>
            <a:spAutoFit/>
          </a:bodyPr>
          <a:lstStyle/>
          <a:p>
            <a:pPr eaLnBrk="0" hangingPunct="0">
              <a:defRPr/>
            </a:pPr>
            <a:r>
              <a:rPr lang="en-US" sz="3600" i="1" dirty="0">
                <a:solidFill>
                  <a:srgbClr val="000099"/>
                </a:solidFill>
                <a:effectLst>
                  <a:outerShdw blurRad="38100" dist="38100" dir="2700000" algn="tl">
                    <a:srgbClr val="000000">
                      <a:alpha val="43137"/>
                    </a:srgbClr>
                  </a:outerShdw>
                </a:effectLst>
                <a:latin typeface="Calibri" pitchFamily="34" charset="0"/>
              </a:rPr>
              <a:t>62 Standards and Practices</a:t>
            </a:r>
          </a:p>
        </p:txBody>
      </p:sp>
      <p:sp>
        <p:nvSpPr>
          <p:cNvPr id="7" name="Text Box 10"/>
          <p:cNvSpPr txBox="1">
            <a:spLocks noChangeArrowheads="1"/>
          </p:cNvSpPr>
          <p:nvPr/>
        </p:nvSpPr>
        <p:spPr bwMode="auto">
          <a:xfrm>
            <a:off x="1981200" y="5105400"/>
            <a:ext cx="3059113" cy="1200150"/>
          </a:xfrm>
          <a:prstGeom prst="rect">
            <a:avLst/>
          </a:prstGeom>
          <a:solidFill>
            <a:schemeClr val="bg1"/>
          </a:solidFill>
          <a:ln w="12700">
            <a:noFill/>
            <a:miter lim="800000"/>
            <a:headEnd type="none" w="sm" len="sm"/>
            <a:tailEnd type="none" w="sm" len="sm"/>
          </a:ln>
          <a:effectLst/>
        </p:spPr>
        <p:txBody>
          <a:bodyPr wrap="none">
            <a:spAutoFit/>
          </a:bodyPr>
          <a:lstStyle/>
          <a:p>
            <a:pPr eaLnBrk="0" hangingPunct="0">
              <a:defRPr/>
            </a:pPr>
            <a:r>
              <a:rPr lang="en-US" sz="3600" i="1" dirty="0">
                <a:solidFill>
                  <a:srgbClr val="000099"/>
                </a:solidFill>
                <a:effectLst>
                  <a:outerShdw blurRad="38100" dist="38100" dir="2700000" algn="tl">
                    <a:srgbClr val="000000">
                      <a:alpha val="43137"/>
                    </a:srgbClr>
                  </a:outerShdw>
                </a:effectLst>
                <a:latin typeface="Calibri" pitchFamily="34" charset="0"/>
              </a:rPr>
              <a:t>518 missions</a:t>
            </a:r>
          </a:p>
          <a:p>
            <a:pPr eaLnBrk="0" hangingPunct="0">
              <a:defRPr/>
            </a:pPr>
            <a:r>
              <a:rPr lang="en-US" sz="3600" i="1" dirty="0">
                <a:solidFill>
                  <a:srgbClr val="000099"/>
                </a:solidFill>
                <a:effectLst>
                  <a:outerShdw blurRad="38100" dist="38100" dir="2700000" algn="tl">
                    <a:srgbClr val="000000">
                      <a:alpha val="43137"/>
                    </a:srgbClr>
                  </a:outerShdw>
                </a:effectLst>
                <a:latin typeface="Calibri" pitchFamily="34" charset="0"/>
              </a:rPr>
              <a:t>and counting…</a:t>
            </a:r>
          </a:p>
        </p:txBody>
      </p:sp>
      <p:pic>
        <p:nvPicPr>
          <p:cNvPr id="26628" name="Picture 7"/>
          <p:cNvPicPr>
            <a:picLocks noChangeAspect="1" noChangeArrowheads="1"/>
          </p:cNvPicPr>
          <p:nvPr/>
        </p:nvPicPr>
        <p:blipFill>
          <a:blip r:embed="rId3" cstate="print"/>
          <a:srcRect/>
          <a:stretch>
            <a:fillRect/>
          </a:stretch>
        </p:blipFill>
        <p:spPr bwMode="auto">
          <a:xfrm>
            <a:off x="7086600" y="5181600"/>
            <a:ext cx="1800225" cy="914400"/>
          </a:xfrm>
          <a:prstGeom prst="rect">
            <a:avLst/>
          </a:prstGeom>
          <a:noFill/>
          <a:ln w="9525">
            <a:solidFill>
              <a:srgbClr val="A50021"/>
            </a:solidFill>
            <a:miter lim="800000"/>
            <a:headEnd/>
            <a:tailEnd/>
          </a:ln>
        </p:spPr>
      </p:pic>
      <p:graphicFrame>
        <p:nvGraphicFramePr>
          <p:cNvPr id="9" name="Content Placeholder 3"/>
          <p:cNvGraphicFramePr>
            <a:graphicFrameLocks/>
          </p:cNvGraphicFramePr>
          <p:nvPr/>
        </p:nvGraphicFramePr>
        <p:xfrm>
          <a:off x="4572000" y="3657600"/>
          <a:ext cx="4495800" cy="2925763"/>
        </p:xfrm>
        <a:graphic>
          <a:graphicData uri="http://schemas.openxmlformats.org/drawingml/2006/chart">
            <c:chart xmlns:c="http://schemas.openxmlformats.org/drawingml/2006/chart" xmlns:r="http://schemas.openxmlformats.org/officeDocument/2006/relationships" r:id="rId4"/>
          </a:graphicData>
        </a:graphic>
      </p:graphicFrame>
      <p:pic>
        <p:nvPicPr>
          <p:cNvPr id="26630" name="Picture 2"/>
          <p:cNvPicPr>
            <a:picLocks noChangeAspect="1" noChangeArrowheads="1"/>
          </p:cNvPicPr>
          <p:nvPr/>
        </p:nvPicPr>
        <p:blipFill>
          <a:blip r:embed="rId5" cstate="print"/>
          <a:srcRect/>
          <a:stretch>
            <a:fillRect/>
          </a:stretch>
        </p:blipFill>
        <p:spPr bwMode="auto">
          <a:xfrm>
            <a:off x="223838" y="990600"/>
            <a:ext cx="5748337" cy="38100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Number Placeholder 1"/>
          <p:cNvSpPr>
            <a:spLocks noGrp="1"/>
          </p:cNvSpPr>
          <p:nvPr>
            <p:ph type="sldNum" sz="quarter" idx="12"/>
          </p:nvPr>
        </p:nvSpPr>
        <p:spPr bwMode="auto">
          <a:xfrm>
            <a:off x="457200" y="6356350"/>
            <a:ext cx="2133600" cy="365125"/>
          </a:xfrm>
          <a:noFill/>
          <a:ln>
            <a:miter lim="800000"/>
            <a:headEnd/>
            <a:tailEnd/>
          </a:ln>
        </p:spPr>
        <p:txBody>
          <a:bodyPr vert="horz" wrap="square" lIns="91440" tIns="45720" rIns="91440" bIns="45720" numCol="1" anchor="t" anchorCtr="0" compatLnSpc="1">
            <a:prstTxWarp prst="textNoShape">
              <a:avLst/>
            </a:prstTxWarp>
          </a:bodyPr>
          <a:lstStyle/>
          <a:p>
            <a:fld id="{173C7210-5A51-4E55-AD85-715FE40EACF2}" type="slidenum">
              <a:rPr lang="en-US" smtClean="0">
                <a:solidFill>
                  <a:schemeClr val="tx1"/>
                </a:solidFill>
              </a:rPr>
              <a:pPr/>
              <a:t>30</a:t>
            </a:fld>
            <a:endParaRPr lang="en-US" smtClean="0">
              <a:solidFill>
                <a:schemeClr val="tx1"/>
              </a:solidFill>
            </a:endParaRPr>
          </a:p>
        </p:txBody>
      </p:sp>
      <p:pic>
        <p:nvPicPr>
          <p:cNvPr id="845826" name="Picture 3"/>
          <p:cNvPicPr>
            <a:picLocks noChangeAspect="1" noChangeArrowheads="1"/>
          </p:cNvPicPr>
          <p:nvPr/>
        </p:nvPicPr>
        <p:blipFill>
          <a:blip r:embed="rId3" cstate="print"/>
          <a:srcRect/>
          <a:stretch>
            <a:fillRect/>
          </a:stretch>
        </p:blipFill>
        <p:spPr bwMode="auto">
          <a:xfrm>
            <a:off x="1263650" y="858838"/>
            <a:ext cx="6797675" cy="5684837"/>
          </a:xfrm>
          <a:prstGeom prst="rect">
            <a:avLst/>
          </a:prstGeom>
          <a:noFill/>
          <a:ln w="12700">
            <a:noFill/>
            <a:miter lim="800000"/>
            <a:headEnd type="none" w="sm" len="sm"/>
            <a:tailEnd type="none" w="sm" len="sm"/>
          </a:ln>
        </p:spPr>
      </p:pic>
      <p:pic>
        <p:nvPicPr>
          <p:cNvPr id="84995" name="Picture 3"/>
          <p:cNvPicPr>
            <a:picLocks noChangeAspect="1" noChangeArrowheads="1"/>
          </p:cNvPicPr>
          <p:nvPr/>
        </p:nvPicPr>
        <p:blipFill>
          <a:blip r:embed="rId4" cstate="print"/>
          <a:srcRect/>
          <a:stretch>
            <a:fillRect/>
          </a:stretch>
        </p:blipFill>
        <p:spPr bwMode="auto">
          <a:xfrm>
            <a:off x="1668463" y="1604963"/>
            <a:ext cx="2133600" cy="508000"/>
          </a:xfrm>
          <a:prstGeom prst="rect">
            <a:avLst/>
          </a:prstGeom>
          <a:noFill/>
          <a:ln w="9525">
            <a:noFill/>
            <a:miter lim="800000"/>
            <a:headEnd/>
            <a:tailEnd/>
          </a:ln>
        </p:spPr>
      </p:pic>
      <p:pic>
        <p:nvPicPr>
          <p:cNvPr id="38917" name="Picture 5"/>
          <p:cNvPicPr>
            <a:picLocks noChangeAspect="1" noChangeArrowheads="1"/>
          </p:cNvPicPr>
          <p:nvPr/>
        </p:nvPicPr>
        <p:blipFill>
          <a:blip r:embed="rId5" cstate="print">
            <a:clrChange>
              <a:clrFrom>
                <a:srgbClr val="86D7E0"/>
              </a:clrFrom>
              <a:clrTo>
                <a:srgbClr val="86D7E0">
                  <a:alpha val="0"/>
                </a:srgbClr>
              </a:clrTo>
            </a:clrChange>
          </a:blip>
          <a:srcRect/>
          <a:stretch>
            <a:fillRect/>
          </a:stretch>
        </p:blipFill>
        <p:spPr bwMode="auto">
          <a:xfrm>
            <a:off x="2227263" y="1822450"/>
            <a:ext cx="1219200" cy="1219200"/>
          </a:xfrm>
          <a:prstGeom prst="rect">
            <a:avLst/>
          </a:prstGeom>
          <a:noFill/>
          <a:ln w="12700">
            <a:noFill/>
            <a:miter lim="800000"/>
            <a:headEnd type="none" w="sm" len="sm"/>
            <a:tailEnd type="none" w="sm" len="sm"/>
          </a:ln>
        </p:spPr>
      </p:pic>
      <p:pic>
        <p:nvPicPr>
          <p:cNvPr id="84996" name="Picture 4"/>
          <p:cNvPicPr>
            <a:picLocks noChangeAspect="1" noChangeArrowheads="1"/>
          </p:cNvPicPr>
          <p:nvPr/>
        </p:nvPicPr>
        <p:blipFill>
          <a:blip r:embed="rId6" cstate="print"/>
          <a:srcRect b="15050"/>
          <a:stretch>
            <a:fillRect/>
          </a:stretch>
        </p:blipFill>
        <p:spPr bwMode="auto">
          <a:xfrm>
            <a:off x="1311275" y="846138"/>
            <a:ext cx="6772275" cy="6011862"/>
          </a:xfrm>
          <a:prstGeom prst="rect">
            <a:avLst/>
          </a:prstGeom>
          <a:noFill/>
          <a:ln w="9525">
            <a:noFill/>
            <a:miter lim="800000"/>
            <a:headEnd/>
            <a:tailEnd/>
          </a:ln>
        </p:spPr>
      </p:pic>
      <p:pic>
        <p:nvPicPr>
          <p:cNvPr id="84998" name="Picture 6"/>
          <p:cNvPicPr>
            <a:picLocks noChangeAspect="1" noChangeArrowheads="1"/>
          </p:cNvPicPr>
          <p:nvPr/>
        </p:nvPicPr>
        <p:blipFill>
          <a:blip r:embed="rId7" cstate="print"/>
          <a:srcRect/>
          <a:stretch>
            <a:fillRect/>
          </a:stretch>
        </p:blipFill>
        <p:spPr bwMode="auto">
          <a:xfrm>
            <a:off x="1306513" y="1998663"/>
            <a:ext cx="3683000" cy="685800"/>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clrChange>
              <a:clrFrom>
                <a:srgbClr val="86D7E0"/>
              </a:clrFrom>
              <a:clrTo>
                <a:srgbClr val="86D7E0">
                  <a:alpha val="0"/>
                </a:srgbClr>
              </a:clrTo>
            </a:clrChange>
          </a:blip>
          <a:srcRect/>
          <a:stretch>
            <a:fillRect/>
          </a:stretch>
        </p:blipFill>
        <p:spPr bwMode="auto">
          <a:xfrm>
            <a:off x="1439863" y="2336800"/>
            <a:ext cx="1219200" cy="1219200"/>
          </a:xfrm>
          <a:prstGeom prst="rect">
            <a:avLst/>
          </a:prstGeom>
          <a:noFill/>
          <a:ln w="12700">
            <a:noFill/>
            <a:miter lim="800000"/>
            <a:headEnd type="none" w="sm" len="sm"/>
            <a:tailEnd type="none" w="sm" len="sm"/>
          </a:ln>
        </p:spPr>
      </p:pic>
      <p:pic>
        <p:nvPicPr>
          <p:cNvPr id="84999" name="Picture 7"/>
          <p:cNvPicPr>
            <a:picLocks noChangeAspect="1" noChangeArrowheads="1"/>
          </p:cNvPicPr>
          <p:nvPr/>
        </p:nvPicPr>
        <p:blipFill>
          <a:blip r:embed="rId8" cstate="print"/>
          <a:srcRect b="17435"/>
          <a:stretch>
            <a:fillRect/>
          </a:stretch>
        </p:blipFill>
        <p:spPr bwMode="auto">
          <a:xfrm>
            <a:off x="1320800" y="836613"/>
            <a:ext cx="6750050" cy="6021387"/>
          </a:xfrm>
          <a:prstGeom prst="rect">
            <a:avLst/>
          </a:prstGeom>
          <a:noFill/>
          <a:ln w="9525">
            <a:noFill/>
            <a:miter lim="800000"/>
            <a:headEnd/>
            <a:tailEnd/>
          </a:ln>
        </p:spPr>
      </p:pic>
      <p:sp>
        <p:nvSpPr>
          <p:cNvPr id="16" name="Title 8"/>
          <p:cNvSpPr txBox="1">
            <a:spLocks/>
          </p:cNvSpPr>
          <p:nvPr/>
        </p:nvSpPr>
        <p:spPr>
          <a:xfrm>
            <a:off x="665163" y="69850"/>
            <a:ext cx="8229600" cy="563563"/>
          </a:xfrm>
          <a:prstGeom prst="rect">
            <a:avLst/>
          </a:prstGeom>
        </p:spPr>
        <p:txBody>
          <a:bodyPr/>
          <a:lstStyle/>
          <a:p>
            <a:pPr algn="ctr" eaLnBrk="0" hangingPunct="0">
              <a:lnSpc>
                <a:spcPct val="90000"/>
              </a:lnSpc>
              <a:defRPr/>
            </a:pPr>
            <a:r>
              <a:rPr lang="en-US" sz="2500" kern="0" dirty="0">
                <a:solidFill>
                  <a:schemeClr val="accent1">
                    <a:lumMod val="50000"/>
                  </a:schemeClr>
                </a:solidFill>
                <a:latin typeface="+mj-lt"/>
                <a:ea typeface="+mj-ea"/>
                <a:cs typeface="+mj-cs"/>
              </a:rPr>
              <a:t>Access to CCSDS Publications</a:t>
            </a:r>
            <a:br>
              <a:rPr lang="en-US" sz="2500" kern="0" dirty="0">
                <a:solidFill>
                  <a:schemeClr val="accent1">
                    <a:lumMod val="50000"/>
                  </a:schemeClr>
                </a:solidFill>
                <a:latin typeface="+mj-lt"/>
                <a:ea typeface="+mj-ea"/>
                <a:cs typeface="+mj-cs"/>
              </a:rPr>
            </a:br>
            <a:r>
              <a:rPr lang="en-US" sz="2500" kern="0" dirty="0">
                <a:solidFill>
                  <a:schemeClr val="accent1">
                    <a:lumMod val="50000"/>
                  </a:schemeClr>
                </a:solidFill>
                <a:latin typeface="+mj-lt"/>
                <a:ea typeface="+mj-ea"/>
                <a:cs typeface="+mj-cs"/>
              </a:rPr>
              <a:t>www.ccsds.org &gt; Publications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p:cTn id="7" dur="1000" fill="hold"/>
                                        <p:tgtEl>
                                          <p:spTgt spid="84995"/>
                                        </p:tgtEl>
                                        <p:attrNameLst>
                                          <p:attrName>ppt_w</p:attrName>
                                        </p:attrNameLst>
                                      </p:cBhvr>
                                      <p:tavLst>
                                        <p:tav tm="0">
                                          <p:val>
                                            <p:strVal val="#ppt_w*0.70"/>
                                          </p:val>
                                        </p:tav>
                                        <p:tav tm="100000">
                                          <p:val>
                                            <p:strVal val="#ppt_w"/>
                                          </p:val>
                                        </p:tav>
                                      </p:tavLst>
                                    </p:anim>
                                    <p:anim calcmode="lin" valueType="num">
                                      <p:cBhvr>
                                        <p:cTn id="8" dur="1000" fill="hold"/>
                                        <p:tgtEl>
                                          <p:spTgt spid="84995"/>
                                        </p:tgtEl>
                                        <p:attrNameLst>
                                          <p:attrName>ppt_h</p:attrName>
                                        </p:attrNameLst>
                                      </p:cBhvr>
                                      <p:tavLst>
                                        <p:tav tm="0">
                                          <p:val>
                                            <p:strVal val="#ppt_h"/>
                                          </p:val>
                                        </p:tav>
                                        <p:tav tm="100000">
                                          <p:val>
                                            <p:strVal val="#ppt_h"/>
                                          </p:val>
                                        </p:tav>
                                      </p:tavLst>
                                    </p:anim>
                                    <p:animEffect transition="in" filter="fade">
                                      <p:cBhvr>
                                        <p:cTn id="9" dur="1000"/>
                                        <p:tgtEl>
                                          <p:spTgt spid="84995"/>
                                        </p:tgtEl>
                                      </p:cBhvr>
                                    </p:animEffect>
                                  </p:childTnLst>
                                </p:cTn>
                              </p:par>
                              <p:par>
                                <p:cTn id="10" presetID="2" presetClass="entr" presetSubtype="4" fill="hold" nodeType="withEffect">
                                  <p:stCondLst>
                                    <p:cond delay="0"/>
                                  </p:stCondLst>
                                  <p:childTnLst>
                                    <p:set>
                                      <p:cBhvr>
                                        <p:cTn id="11" dur="1" fill="hold">
                                          <p:stCondLst>
                                            <p:cond delay="0"/>
                                          </p:stCondLst>
                                        </p:cTn>
                                        <p:tgtEl>
                                          <p:spTgt spid="38917"/>
                                        </p:tgtEl>
                                        <p:attrNameLst>
                                          <p:attrName>style.visibility</p:attrName>
                                        </p:attrNameLst>
                                      </p:cBhvr>
                                      <p:to>
                                        <p:strVal val="visible"/>
                                      </p:to>
                                    </p:set>
                                    <p:anim calcmode="lin" valueType="num">
                                      <p:cBhvr additive="base">
                                        <p:cTn id="12" dur="500" fill="hold"/>
                                        <p:tgtEl>
                                          <p:spTgt spid="38917"/>
                                        </p:tgtEl>
                                        <p:attrNameLst>
                                          <p:attrName>ppt_x</p:attrName>
                                        </p:attrNameLst>
                                      </p:cBhvr>
                                      <p:tavLst>
                                        <p:tav tm="0">
                                          <p:val>
                                            <p:strVal val="#ppt_x"/>
                                          </p:val>
                                        </p:tav>
                                        <p:tav tm="100000">
                                          <p:val>
                                            <p:strVal val="#ppt_x"/>
                                          </p:val>
                                        </p:tav>
                                      </p:tavLst>
                                    </p:anim>
                                    <p:anim calcmode="lin" valueType="num">
                                      <p:cBhvr additive="base">
                                        <p:cTn id="13" dur="500" fill="hold"/>
                                        <p:tgtEl>
                                          <p:spTgt spid="389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4996"/>
                                        </p:tgtEl>
                                        <p:attrNameLst>
                                          <p:attrName>style.visibility</p:attrName>
                                        </p:attrNameLst>
                                      </p:cBhvr>
                                      <p:to>
                                        <p:strVal val="visible"/>
                                      </p:to>
                                    </p:set>
                                    <p:animEffect transition="in" filter="wipe(up)">
                                      <p:cBhvr>
                                        <p:cTn id="17" dur="500"/>
                                        <p:tgtEl>
                                          <p:spTgt spid="8499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55" presetClass="entr" presetSubtype="0" fill="hold" nodeType="afterEffect">
                                  <p:stCondLst>
                                    <p:cond delay="0"/>
                                  </p:stCondLst>
                                  <p:childTnLst>
                                    <p:set>
                                      <p:cBhvr>
                                        <p:cTn id="26" dur="1" fill="hold">
                                          <p:stCondLst>
                                            <p:cond delay="0"/>
                                          </p:stCondLst>
                                        </p:cTn>
                                        <p:tgtEl>
                                          <p:spTgt spid="84998"/>
                                        </p:tgtEl>
                                        <p:attrNameLst>
                                          <p:attrName>style.visibility</p:attrName>
                                        </p:attrNameLst>
                                      </p:cBhvr>
                                      <p:to>
                                        <p:strVal val="visible"/>
                                      </p:to>
                                    </p:set>
                                    <p:anim calcmode="lin" valueType="num">
                                      <p:cBhvr>
                                        <p:cTn id="27" dur="1000" fill="hold"/>
                                        <p:tgtEl>
                                          <p:spTgt spid="84998"/>
                                        </p:tgtEl>
                                        <p:attrNameLst>
                                          <p:attrName>ppt_w</p:attrName>
                                        </p:attrNameLst>
                                      </p:cBhvr>
                                      <p:tavLst>
                                        <p:tav tm="0">
                                          <p:val>
                                            <p:strVal val="#ppt_w*0.70"/>
                                          </p:val>
                                        </p:tav>
                                        <p:tav tm="100000">
                                          <p:val>
                                            <p:strVal val="#ppt_w"/>
                                          </p:val>
                                        </p:tav>
                                      </p:tavLst>
                                    </p:anim>
                                    <p:anim calcmode="lin" valueType="num">
                                      <p:cBhvr>
                                        <p:cTn id="28" dur="1000" fill="hold"/>
                                        <p:tgtEl>
                                          <p:spTgt spid="84998"/>
                                        </p:tgtEl>
                                        <p:attrNameLst>
                                          <p:attrName>ppt_h</p:attrName>
                                        </p:attrNameLst>
                                      </p:cBhvr>
                                      <p:tavLst>
                                        <p:tav tm="0">
                                          <p:val>
                                            <p:strVal val="#ppt_h"/>
                                          </p:val>
                                        </p:tav>
                                        <p:tav tm="100000">
                                          <p:val>
                                            <p:strVal val="#ppt_h"/>
                                          </p:val>
                                        </p:tav>
                                      </p:tavLst>
                                    </p:anim>
                                    <p:animEffect transition="in" filter="fade">
                                      <p:cBhvr>
                                        <p:cTn id="29" dur="1000"/>
                                        <p:tgtEl>
                                          <p:spTgt spid="84998"/>
                                        </p:tgtEl>
                                      </p:cBhvr>
                                    </p:animEffect>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84999"/>
                                        </p:tgtEl>
                                        <p:attrNameLst>
                                          <p:attrName>style.visibility</p:attrName>
                                        </p:attrNameLst>
                                      </p:cBhvr>
                                      <p:to>
                                        <p:strVal val="visible"/>
                                      </p:to>
                                    </p:set>
                                    <p:animEffect transition="in" filter="wipe(up)">
                                      <p:cBhvr>
                                        <p:cTn id="33" dur="5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7" name="AutoShape 188"/>
          <p:cNvSpPr>
            <a:spLocks noChangeAspect="1" noChangeArrowheads="1" noTextEdit="1"/>
          </p:cNvSpPr>
          <p:nvPr/>
        </p:nvSpPr>
        <p:spPr bwMode="auto">
          <a:xfrm>
            <a:off x="1389063" y="1981200"/>
            <a:ext cx="6426200" cy="3186113"/>
          </a:xfrm>
          <a:prstGeom prst="rect">
            <a:avLst/>
          </a:prstGeom>
          <a:noFill/>
          <a:ln w="9525">
            <a:noFill/>
            <a:miter lim="800000"/>
            <a:headEnd/>
            <a:tailEnd/>
          </a:ln>
        </p:spPr>
        <p:txBody>
          <a:bodyPr/>
          <a:lstStyle/>
          <a:p>
            <a:endParaRPr lang="en-US"/>
          </a:p>
        </p:txBody>
      </p:sp>
      <p:grpSp>
        <p:nvGrpSpPr>
          <p:cNvPr id="848898" name="Group 193"/>
          <p:cNvGrpSpPr>
            <a:grpSpLocks/>
          </p:cNvGrpSpPr>
          <p:nvPr/>
        </p:nvGrpSpPr>
        <p:grpSpPr bwMode="auto">
          <a:xfrm>
            <a:off x="7391400" y="2519363"/>
            <a:ext cx="1119188" cy="2616200"/>
            <a:chOff x="4447" y="1982"/>
            <a:chExt cx="893" cy="2089"/>
          </a:xfrm>
        </p:grpSpPr>
        <p:sp>
          <p:nvSpPr>
            <p:cNvPr id="849070" name="Rectangle 191"/>
            <p:cNvSpPr>
              <a:spLocks noChangeArrowheads="1"/>
            </p:cNvSpPr>
            <p:nvPr/>
          </p:nvSpPr>
          <p:spPr bwMode="auto">
            <a:xfrm>
              <a:off x="4447" y="1982"/>
              <a:ext cx="893" cy="2089"/>
            </a:xfrm>
            <a:prstGeom prst="rect">
              <a:avLst/>
            </a:prstGeom>
            <a:solidFill>
              <a:srgbClr val="00FFFF"/>
            </a:solidFill>
            <a:ln w="9525">
              <a:noFill/>
              <a:miter lim="800000"/>
              <a:headEnd/>
              <a:tailEnd/>
            </a:ln>
          </p:spPr>
          <p:txBody>
            <a:bodyPr/>
            <a:lstStyle/>
            <a:p>
              <a:endParaRPr lang="en-GB" b="0"/>
            </a:p>
          </p:txBody>
        </p:sp>
        <p:sp>
          <p:nvSpPr>
            <p:cNvPr id="849071" name="Rectangle 192"/>
            <p:cNvSpPr>
              <a:spLocks noChangeArrowheads="1"/>
            </p:cNvSpPr>
            <p:nvPr/>
          </p:nvSpPr>
          <p:spPr bwMode="auto">
            <a:xfrm>
              <a:off x="4447" y="1982"/>
              <a:ext cx="893" cy="2089"/>
            </a:xfrm>
            <a:prstGeom prst="rect">
              <a:avLst/>
            </a:prstGeom>
            <a:noFill/>
            <a:ln w="6" cap="rnd">
              <a:solidFill>
                <a:srgbClr val="000000"/>
              </a:solidFill>
              <a:miter lim="800000"/>
              <a:headEnd/>
              <a:tailEnd/>
            </a:ln>
          </p:spPr>
          <p:txBody>
            <a:bodyPr/>
            <a:lstStyle/>
            <a:p>
              <a:endParaRPr lang="en-GB" b="0"/>
            </a:p>
          </p:txBody>
        </p:sp>
      </p:grpSp>
      <p:sp>
        <p:nvSpPr>
          <p:cNvPr id="848899" name="Rectangle 194"/>
          <p:cNvSpPr>
            <a:spLocks noChangeArrowheads="1"/>
          </p:cNvSpPr>
          <p:nvPr/>
        </p:nvSpPr>
        <p:spPr bwMode="auto">
          <a:xfrm>
            <a:off x="1506538" y="2716213"/>
            <a:ext cx="2398712" cy="2389187"/>
          </a:xfrm>
          <a:prstGeom prst="rect">
            <a:avLst/>
          </a:prstGeom>
          <a:solidFill>
            <a:srgbClr val="00FFFF"/>
          </a:solidFill>
          <a:ln w="9525">
            <a:noFill/>
            <a:miter lim="800000"/>
            <a:headEnd/>
            <a:tailEnd/>
          </a:ln>
        </p:spPr>
        <p:txBody>
          <a:bodyPr/>
          <a:lstStyle/>
          <a:p>
            <a:endParaRPr lang="en-GB" b="0"/>
          </a:p>
        </p:txBody>
      </p:sp>
      <p:grpSp>
        <p:nvGrpSpPr>
          <p:cNvPr id="848900" name="Group 197"/>
          <p:cNvGrpSpPr>
            <a:grpSpLocks/>
          </p:cNvGrpSpPr>
          <p:nvPr/>
        </p:nvGrpSpPr>
        <p:grpSpPr bwMode="auto">
          <a:xfrm>
            <a:off x="1506538" y="2632075"/>
            <a:ext cx="2398712" cy="2473325"/>
            <a:chOff x="1399" y="2032"/>
            <a:chExt cx="1915" cy="1975"/>
          </a:xfrm>
        </p:grpSpPr>
        <p:sp>
          <p:nvSpPr>
            <p:cNvPr id="849068" name="Rectangle 195"/>
            <p:cNvSpPr>
              <a:spLocks noChangeArrowheads="1"/>
            </p:cNvSpPr>
            <p:nvPr/>
          </p:nvSpPr>
          <p:spPr bwMode="auto">
            <a:xfrm>
              <a:off x="1399" y="2032"/>
              <a:ext cx="1915" cy="1975"/>
            </a:xfrm>
            <a:prstGeom prst="rect">
              <a:avLst/>
            </a:prstGeom>
            <a:solidFill>
              <a:srgbClr val="00FFFF"/>
            </a:solidFill>
            <a:ln w="9525">
              <a:noFill/>
              <a:miter lim="800000"/>
              <a:headEnd/>
              <a:tailEnd/>
            </a:ln>
          </p:spPr>
          <p:txBody>
            <a:bodyPr/>
            <a:lstStyle/>
            <a:p>
              <a:endParaRPr lang="en-GB" b="0"/>
            </a:p>
          </p:txBody>
        </p:sp>
        <p:sp>
          <p:nvSpPr>
            <p:cNvPr id="849069" name="Rectangle 196"/>
            <p:cNvSpPr>
              <a:spLocks noChangeArrowheads="1"/>
            </p:cNvSpPr>
            <p:nvPr/>
          </p:nvSpPr>
          <p:spPr bwMode="auto">
            <a:xfrm>
              <a:off x="1399" y="2032"/>
              <a:ext cx="1915" cy="1975"/>
            </a:xfrm>
            <a:prstGeom prst="rect">
              <a:avLst/>
            </a:prstGeom>
            <a:noFill/>
            <a:ln w="5" cap="rnd">
              <a:solidFill>
                <a:srgbClr val="000000"/>
              </a:solidFill>
              <a:miter lim="800000"/>
              <a:headEnd/>
              <a:tailEnd/>
            </a:ln>
          </p:spPr>
          <p:txBody>
            <a:bodyPr/>
            <a:lstStyle/>
            <a:p>
              <a:endParaRPr lang="en-GB" b="0"/>
            </a:p>
          </p:txBody>
        </p:sp>
      </p:grpSp>
      <p:sp>
        <p:nvSpPr>
          <p:cNvPr id="848901" name="Rectangle 198"/>
          <p:cNvSpPr>
            <a:spLocks noChangeArrowheads="1"/>
          </p:cNvSpPr>
          <p:nvPr/>
        </p:nvSpPr>
        <p:spPr bwMode="auto">
          <a:xfrm>
            <a:off x="7613650" y="3986213"/>
            <a:ext cx="695325" cy="1098550"/>
          </a:xfrm>
          <a:prstGeom prst="rect">
            <a:avLst/>
          </a:prstGeom>
          <a:solidFill>
            <a:srgbClr val="FFFFFF"/>
          </a:solidFill>
          <a:ln w="9525">
            <a:noFill/>
            <a:miter lim="800000"/>
            <a:headEnd/>
            <a:tailEnd/>
          </a:ln>
        </p:spPr>
        <p:txBody>
          <a:bodyPr/>
          <a:lstStyle/>
          <a:p>
            <a:endParaRPr lang="en-GB" b="0"/>
          </a:p>
        </p:txBody>
      </p:sp>
      <p:sp>
        <p:nvSpPr>
          <p:cNvPr id="848902" name="Rectangle 199"/>
          <p:cNvSpPr>
            <a:spLocks noChangeArrowheads="1"/>
          </p:cNvSpPr>
          <p:nvPr/>
        </p:nvSpPr>
        <p:spPr bwMode="auto">
          <a:xfrm>
            <a:off x="7613650" y="3986213"/>
            <a:ext cx="695325" cy="1098550"/>
          </a:xfrm>
          <a:prstGeom prst="rect">
            <a:avLst/>
          </a:prstGeom>
          <a:noFill/>
          <a:ln w="5" cap="rnd">
            <a:solidFill>
              <a:srgbClr val="000000"/>
            </a:solidFill>
            <a:miter lim="800000"/>
            <a:headEnd/>
            <a:tailEnd/>
          </a:ln>
        </p:spPr>
        <p:txBody>
          <a:bodyPr/>
          <a:lstStyle/>
          <a:p>
            <a:endParaRPr lang="en-GB" b="0"/>
          </a:p>
        </p:txBody>
      </p:sp>
      <p:sp>
        <p:nvSpPr>
          <p:cNvPr id="848903" name="Rectangle 201"/>
          <p:cNvSpPr>
            <a:spLocks noChangeArrowheads="1"/>
          </p:cNvSpPr>
          <p:nvPr/>
        </p:nvSpPr>
        <p:spPr bwMode="auto">
          <a:xfrm>
            <a:off x="7537450" y="3973513"/>
            <a:ext cx="693738" cy="1100137"/>
          </a:xfrm>
          <a:prstGeom prst="rect">
            <a:avLst/>
          </a:prstGeom>
          <a:solidFill>
            <a:srgbClr val="FFFFFF"/>
          </a:solidFill>
          <a:ln w="9525">
            <a:noFill/>
            <a:miter lim="800000"/>
            <a:headEnd/>
            <a:tailEnd/>
          </a:ln>
        </p:spPr>
        <p:txBody>
          <a:bodyPr/>
          <a:lstStyle/>
          <a:p>
            <a:endParaRPr lang="en-GB" b="0"/>
          </a:p>
        </p:txBody>
      </p:sp>
      <p:sp>
        <p:nvSpPr>
          <p:cNvPr id="848904" name="Rectangle 202"/>
          <p:cNvSpPr>
            <a:spLocks noChangeArrowheads="1"/>
          </p:cNvSpPr>
          <p:nvPr/>
        </p:nvSpPr>
        <p:spPr bwMode="auto">
          <a:xfrm>
            <a:off x="7537450" y="3973513"/>
            <a:ext cx="693738" cy="1100137"/>
          </a:xfrm>
          <a:prstGeom prst="rect">
            <a:avLst/>
          </a:prstGeom>
          <a:noFill/>
          <a:ln w="5" cap="rnd">
            <a:solidFill>
              <a:srgbClr val="000000"/>
            </a:solidFill>
            <a:miter lim="800000"/>
            <a:headEnd/>
            <a:tailEnd/>
          </a:ln>
        </p:spPr>
        <p:txBody>
          <a:bodyPr/>
          <a:lstStyle/>
          <a:p>
            <a:endParaRPr lang="en-GB" b="0"/>
          </a:p>
        </p:txBody>
      </p:sp>
      <p:sp>
        <p:nvSpPr>
          <p:cNvPr id="848905" name="Rectangle 203"/>
          <p:cNvSpPr>
            <a:spLocks noChangeArrowheads="1"/>
          </p:cNvSpPr>
          <p:nvPr/>
        </p:nvSpPr>
        <p:spPr bwMode="auto">
          <a:xfrm>
            <a:off x="6450013" y="5207000"/>
            <a:ext cx="585787" cy="377825"/>
          </a:xfrm>
          <a:prstGeom prst="rect">
            <a:avLst/>
          </a:prstGeom>
          <a:solidFill>
            <a:srgbClr val="FFFFFF"/>
          </a:solidFill>
          <a:ln w="9525">
            <a:noFill/>
            <a:miter lim="800000"/>
            <a:headEnd/>
            <a:tailEnd/>
          </a:ln>
        </p:spPr>
        <p:txBody>
          <a:bodyPr/>
          <a:lstStyle/>
          <a:p>
            <a:endParaRPr lang="en-GB" b="0"/>
          </a:p>
        </p:txBody>
      </p:sp>
      <p:sp>
        <p:nvSpPr>
          <p:cNvPr id="848906" name="Rectangle 204"/>
          <p:cNvSpPr>
            <a:spLocks noChangeArrowheads="1"/>
          </p:cNvSpPr>
          <p:nvPr/>
        </p:nvSpPr>
        <p:spPr bwMode="auto">
          <a:xfrm>
            <a:off x="7731125" y="4579938"/>
            <a:ext cx="403225" cy="119062"/>
          </a:xfrm>
          <a:prstGeom prst="rect">
            <a:avLst/>
          </a:prstGeom>
          <a:noFill/>
          <a:ln w="9525">
            <a:noFill/>
            <a:miter lim="800000"/>
            <a:headEnd/>
            <a:tailEnd/>
          </a:ln>
        </p:spPr>
        <p:txBody>
          <a:bodyPr wrap="none" lIns="0" tIns="0" rIns="0" bIns="0">
            <a:spAutoFit/>
          </a:bodyPr>
          <a:lstStyle/>
          <a:p>
            <a:r>
              <a:rPr lang="en-US" sz="800" b="0">
                <a:solidFill>
                  <a:srgbClr val="000000"/>
                </a:solidFill>
              </a:rPr>
              <a:t>Transfer </a:t>
            </a:r>
            <a:endParaRPr lang="en-US" b="0"/>
          </a:p>
        </p:txBody>
      </p:sp>
      <p:sp>
        <p:nvSpPr>
          <p:cNvPr id="848907" name="Rectangle 205"/>
          <p:cNvSpPr>
            <a:spLocks noChangeArrowheads="1"/>
          </p:cNvSpPr>
          <p:nvPr/>
        </p:nvSpPr>
        <p:spPr bwMode="auto">
          <a:xfrm>
            <a:off x="7745413" y="4679950"/>
            <a:ext cx="366712" cy="119063"/>
          </a:xfrm>
          <a:prstGeom prst="rect">
            <a:avLst/>
          </a:prstGeom>
          <a:noFill/>
          <a:ln w="9525">
            <a:noFill/>
            <a:miter lim="800000"/>
            <a:headEnd/>
            <a:tailEnd/>
          </a:ln>
        </p:spPr>
        <p:txBody>
          <a:bodyPr wrap="none" lIns="0" tIns="0" rIns="0" bIns="0">
            <a:spAutoFit/>
          </a:bodyPr>
          <a:lstStyle/>
          <a:p>
            <a:r>
              <a:rPr lang="en-US" sz="800" b="0">
                <a:solidFill>
                  <a:srgbClr val="000000"/>
                </a:solidFill>
              </a:rPr>
              <a:t>Service </a:t>
            </a:r>
            <a:endParaRPr lang="en-US" b="0"/>
          </a:p>
        </p:txBody>
      </p:sp>
      <p:sp>
        <p:nvSpPr>
          <p:cNvPr id="848908" name="Rectangle 206"/>
          <p:cNvSpPr>
            <a:spLocks noChangeArrowheads="1"/>
          </p:cNvSpPr>
          <p:nvPr/>
        </p:nvSpPr>
        <p:spPr bwMode="auto">
          <a:xfrm>
            <a:off x="7777163" y="4779963"/>
            <a:ext cx="300037" cy="120650"/>
          </a:xfrm>
          <a:prstGeom prst="rect">
            <a:avLst/>
          </a:prstGeom>
          <a:noFill/>
          <a:ln w="9525">
            <a:noFill/>
            <a:miter lim="800000"/>
            <a:headEnd/>
            <a:tailEnd/>
          </a:ln>
        </p:spPr>
        <p:txBody>
          <a:bodyPr wrap="none" lIns="0" tIns="0" rIns="0" bIns="0">
            <a:spAutoFit/>
          </a:bodyPr>
          <a:lstStyle/>
          <a:p>
            <a:r>
              <a:rPr lang="en-US" sz="800" b="0">
                <a:solidFill>
                  <a:srgbClr val="000000"/>
                </a:solidFill>
              </a:rPr>
              <a:t>Users </a:t>
            </a:r>
            <a:endParaRPr lang="en-US" b="0"/>
          </a:p>
        </p:txBody>
      </p:sp>
      <p:pic>
        <p:nvPicPr>
          <p:cNvPr id="848909" name="Picture 207"/>
          <p:cNvPicPr>
            <a:picLocks noChangeAspect="1" noChangeArrowheads="1"/>
          </p:cNvPicPr>
          <p:nvPr/>
        </p:nvPicPr>
        <p:blipFill>
          <a:blip r:embed="rId2" cstate="print"/>
          <a:srcRect/>
          <a:stretch>
            <a:fillRect/>
          </a:stretch>
        </p:blipFill>
        <p:spPr bwMode="auto">
          <a:xfrm>
            <a:off x="7608888" y="4010025"/>
            <a:ext cx="557212" cy="390525"/>
          </a:xfrm>
          <a:prstGeom prst="rect">
            <a:avLst/>
          </a:prstGeom>
          <a:noFill/>
          <a:ln w="9525">
            <a:noFill/>
            <a:miter lim="800000"/>
            <a:headEnd/>
            <a:tailEnd/>
          </a:ln>
        </p:spPr>
      </p:pic>
      <p:pic>
        <p:nvPicPr>
          <p:cNvPr id="848910" name="Picture 208"/>
          <p:cNvPicPr>
            <a:picLocks noChangeAspect="1" noChangeArrowheads="1"/>
          </p:cNvPicPr>
          <p:nvPr/>
        </p:nvPicPr>
        <p:blipFill>
          <a:blip r:embed="rId3" cstate="print"/>
          <a:srcRect/>
          <a:stretch>
            <a:fillRect/>
          </a:stretch>
        </p:blipFill>
        <p:spPr bwMode="auto">
          <a:xfrm>
            <a:off x="7608888" y="4010025"/>
            <a:ext cx="557212" cy="390525"/>
          </a:xfrm>
          <a:prstGeom prst="rect">
            <a:avLst/>
          </a:prstGeom>
          <a:noFill/>
          <a:ln w="9525">
            <a:noFill/>
            <a:miter lim="800000"/>
            <a:headEnd/>
            <a:tailEnd/>
          </a:ln>
        </p:spPr>
      </p:pic>
      <p:sp>
        <p:nvSpPr>
          <p:cNvPr id="848911" name="Rectangle 209"/>
          <p:cNvSpPr>
            <a:spLocks noChangeArrowheads="1"/>
          </p:cNvSpPr>
          <p:nvPr/>
        </p:nvSpPr>
        <p:spPr bwMode="auto">
          <a:xfrm>
            <a:off x="2401888" y="2762250"/>
            <a:ext cx="650875" cy="138113"/>
          </a:xfrm>
          <a:prstGeom prst="rect">
            <a:avLst/>
          </a:prstGeom>
          <a:noFill/>
          <a:ln w="9525">
            <a:noFill/>
            <a:miter lim="800000"/>
            <a:headEnd/>
            <a:tailEnd/>
          </a:ln>
        </p:spPr>
        <p:txBody>
          <a:bodyPr wrap="none" lIns="0" tIns="0" rIns="0" bIns="0">
            <a:spAutoFit/>
          </a:bodyPr>
          <a:lstStyle/>
          <a:p>
            <a:r>
              <a:rPr lang="en-US" sz="900" b="0">
                <a:solidFill>
                  <a:srgbClr val="000000"/>
                </a:solidFill>
              </a:rPr>
              <a:t>TTC Network</a:t>
            </a:r>
            <a:endParaRPr lang="en-US" b="0"/>
          </a:p>
        </p:txBody>
      </p:sp>
      <p:sp>
        <p:nvSpPr>
          <p:cNvPr id="848912" name="Rectangle 210"/>
          <p:cNvSpPr>
            <a:spLocks noChangeArrowheads="1"/>
          </p:cNvSpPr>
          <p:nvPr/>
        </p:nvSpPr>
        <p:spPr bwMode="auto">
          <a:xfrm>
            <a:off x="7578725" y="2651125"/>
            <a:ext cx="650875" cy="153988"/>
          </a:xfrm>
          <a:prstGeom prst="rect">
            <a:avLst/>
          </a:prstGeom>
          <a:noFill/>
          <a:ln w="9525">
            <a:noFill/>
            <a:miter lim="800000"/>
            <a:headEnd/>
            <a:tailEnd/>
          </a:ln>
        </p:spPr>
        <p:txBody>
          <a:bodyPr wrap="none" lIns="0" tIns="0" rIns="0" bIns="0">
            <a:spAutoFit/>
          </a:bodyPr>
          <a:lstStyle/>
          <a:p>
            <a:r>
              <a:rPr lang="en-US" sz="1000" b="0">
                <a:solidFill>
                  <a:srgbClr val="000000"/>
                </a:solidFill>
              </a:rPr>
              <a:t>Mission Ops</a:t>
            </a:r>
            <a:endParaRPr lang="en-US" b="0"/>
          </a:p>
        </p:txBody>
      </p:sp>
      <p:sp>
        <p:nvSpPr>
          <p:cNvPr id="848913" name="Rectangle 212"/>
          <p:cNvSpPr>
            <a:spLocks noChangeArrowheads="1"/>
          </p:cNvSpPr>
          <p:nvPr/>
        </p:nvSpPr>
        <p:spPr bwMode="auto">
          <a:xfrm>
            <a:off x="7531100" y="2917825"/>
            <a:ext cx="693738" cy="404813"/>
          </a:xfrm>
          <a:prstGeom prst="rect">
            <a:avLst/>
          </a:prstGeom>
          <a:solidFill>
            <a:srgbClr val="FFFFFF"/>
          </a:solidFill>
          <a:ln w="9525">
            <a:noFill/>
            <a:miter lim="800000"/>
            <a:headEnd/>
            <a:tailEnd/>
          </a:ln>
        </p:spPr>
        <p:txBody>
          <a:bodyPr/>
          <a:lstStyle/>
          <a:p>
            <a:endParaRPr lang="en-GB" b="0"/>
          </a:p>
        </p:txBody>
      </p:sp>
      <p:sp>
        <p:nvSpPr>
          <p:cNvPr id="848914" name="Rectangle 213"/>
          <p:cNvSpPr>
            <a:spLocks noChangeArrowheads="1"/>
          </p:cNvSpPr>
          <p:nvPr/>
        </p:nvSpPr>
        <p:spPr bwMode="auto">
          <a:xfrm>
            <a:off x="7531100" y="2917825"/>
            <a:ext cx="693738" cy="404813"/>
          </a:xfrm>
          <a:prstGeom prst="rect">
            <a:avLst/>
          </a:prstGeom>
          <a:noFill/>
          <a:ln w="5" cap="rnd">
            <a:solidFill>
              <a:srgbClr val="000000"/>
            </a:solidFill>
            <a:miter lim="800000"/>
            <a:headEnd/>
            <a:tailEnd/>
          </a:ln>
        </p:spPr>
        <p:txBody>
          <a:bodyPr/>
          <a:lstStyle/>
          <a:p>
            <a:endParaRPr lang="en-GB" b="0"/>
          </a:p>
        </p:txBody>
      </p:sp>
      <p:sp>
        <p:nvSpPr>
          <p:cNvPr id="848915" name="Rectangle 214"/>
          <p:cNvSpPr>
            <a:spLocks noChangeArrowheads="1"/>
          </p:cNvSpPr>
          <p:nvPr/>
        </p:nvSpPr>
        <p:spPr bwMode="auto">
          <a:xfrm>
            <a:off x="7596188" y="2960688"/>
            <a:ext cx="579437" cy="325437"/>
          </a:xfrm>
          <a:prstGeom prst="rect">
            <a:avLst/>
          </a:prstGeom>
          <a:solidFill>
            <a:srgbClr val="FFFFFF"/>
          </a:solidFill>
          <a:ln w="9525">
            <a:noFill/>
            <a:miter lim="800000"/>
            <a:headEnd/>
            <a:tailEnd/>
          </a:ln>
        </p:spPr>
        <p:txBody>
          <a:bodyPr/>
          <a:lstStyle/>
          <a:p>
            <a:endParaRPr lang="en-GB" b="0"/>
          </a:p>
        </p:txBody>
      </p:sp>
      <p:sp>
        <p:nvSpPr>
          <p:cNvPr id="848916" name="Rectangle 216"/>
          <p:cNvSpPr>
            <a:spLocks noChangeArrowheads="1"/>
          </p:cNvSpPr>
          <p:nvPr/>
        </p:nvSpPr>
        <p:spPr bwMode="auto">
          <a:xfrm>
            <a:off x="7620000" y="3048000"/>
            <a:ext cx="563563" cy="120650"/>
          </a:xfrm>
          <a:prstGeom prst="rect">
            <a:avLst/>
          </a:prstGeom>
          <a:noFill/>
          <a:ln w="9525">
            <a:noFill/>
            <a:miter lim="800000"/>
            <a:headEnd/>
            <a:tailEnd/>
          </a:ln>
        </p:spPr>
        <p:txBody>
          <a:bodyPr wrap="none" lIns="0" tIns="0" rIns="0" bIns="0">
            <a:spAutoFit/>
          </a:bodyPr>
          <a:lstStyle/>
          <a:p>
            <a:r>
              <a:rPr lang="en-US" sz="800" b="0">
                <a:solidFill>
                  <a:srgbClr val="000000"/>
                </a:solidFill>
              </a:rPr>
              <a:t>Management</a:t>
            </a:r>
            <a:endParaRPr lang="en-US" b="0"/>
          </a:p>
        </p:txBody>
      </p:sp>
      <p:grpSp>
        <p:nvGrpSpPr>
          <p:cNvPr id="848917" name="Group 221"/>
          <p:cNvGrpSpPr>
            <a:grpSpLocks/>
          </p:cNvGrpSpPr>
          <p:nvPr/>
        </p:nvGrpSpPr>
        <p:grpSpPr bwMode="auto">
          <a:xfrm>
            <a:off x="7858125" y="3317875"/>
            <a:ext cx="31750" cy="661988"/>
            <a:chOff x="4820" y="2620"/>
            <a:chExt cx="25" cy="529"/>
          </a:xfrm>
        </p:grpSpPr>
        <p:sp>
          <p:nvSpPr>
            <p:cNvPr id="849064" name="Freeform 217"/>
            <p:cNvSpPr>
              <a:spLocks noEditPoints="1"/>
            </p:cNvSpPr>
            <p:nvPr/>
          </p:nvSpPr>
          <p:spPr bwMode="auto">
            <a:xfrm>
              <a:off x="4820" y="2620"/>
              <a:ext cx="25" cy="529"/>
            </a:xfrm>
            <a:custGeom>
              <a:avLst/>
              <a:gdLst>
                <a:gd name="T0" fmla="*/ 17 w 25"/>
                <a:gd name="T1" fmla="*/ 20 h 529"/>
                <a:gd name="T2" fmla="*/ 17 w 25"/>
                <a:gd name="T3" fmla="*/ 509 h 529"/>
                <a:gd name="T4" fmla="*/ 8 w 25"/>
                <a:gd name="T5" fmla="*/ 509 h 529"/>
                <a:gd name="T6" fmla="*/ 8 w 25"/>
                <a:gd name="T7" fmla="*/ 20 h 529"/>
                <a:gd name="T8" fmla="*/ 17 w 25"/>
                <a:gd name="T9" fmla="*/ 20 h 529"/>
                <a:gd name="T10" fmla="*/ 0 w 25"/>
                <a:gd name="T11" fmla="*/ 26 h 529"/>
                <a:gd name="T12" fmla="*/ 13 w 25"/>
                <a:gd name="T13" fmla="*/ 0 h 529"/>
                <a:gd name="T14" fmla="*/ 25 w 25"/>
                <a:gd name="T15" fmla="*/ 26 h 529"/>
                <a:gd name="T16" fmla="*/ 0 w 25"/>
                <a:gd name="T17" fmla="*/ 26 h 529"/>
                <a:gd name="T18" fmla="*/ 25 w 25"/>
                <a:gd name="T19" fmla="*/ 503 h 529"/>
                <a:gd name="T20" fmla="*/ 13 w 25"/>
                <a:gd name="T21" fmla="*/ 529 h 529"/>
                <a:gd name="T22" fmla="*/ 0 w 25"/>
                <a:gd name="T23" fmla="*/ 503 h 529"/>
                <a:gd name="T24" fmla="*/ 25 w 25"/>
                <a:gd name="T25" fmla="*/ 503 h 5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29"/>
                <a:gd name="T41" fmla="*/ 25 w 25"/>
                <a:gd name="T42" fmla="*/ 529 h 5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29">
                  <a:moveTo>
                    <a:pt x="17" y="20"/>
                  </a:moveTo>
                  <a:lnTo>
                    <a:pt x="17" y="509"/>
                  </a:lnTo>
                  <a:lnTo>
                    <a:pt x="8" y="509"/>
                  </a:lnTo>
                  <a:lnTo>
                    <a:pt x="8" y="20"/>
                  </a:lnTo>
                  <a:lnTo>
                    <a:pt x="17" y="20"/>
                  </a:lnTo>
                  <a:close/>
                  <a:moveTo>
                    <a:pt x="0" y="26"/>
                  </a:moveTo>
                  <a:lnTo>
                    <a:pt x="13" y="0"/>
                  </a:lnTo>
                  <a:lnTo>
                    <a:pt x="25" y="26"/>
                  </a:lnTo>
                  <a:lnTo>
                    <a:pt x="0" y="26"/>
                  </a:lnTo>
                  <a:close/>
                  <a:moveTo>
                    <a:pt x="25" y="503"/>
                  </a:moveTo>
                  <a:lnTo>
                    <a:pt x="13" y="529"/>
                  </a:lnTo>
                  <a:lnTo>
                    <a:pt x="0" y="503"/>
                  </a:lnTo>
                  <a:lnTo>
                    <a:pt x="25" y="503"/>
                  </a:lnTo>
                  <a:close/>
                </a:path>
              </a:pathLst>
            </a:custGeom>
            <a:solidFill>
              <a:srgbClr val="969696"/>
            </a:solidFill>
            <a:ln w="9525">
              <a:noFill/>
              <a:round/>
              <a:headEnd/>
              <a:tailEnd/>
            </a:ln>
          </p:spPr>
          <p:txBody>
            <a:bodyPr/>
            <a:lstStyle/>
            <a:p>
              <a:endParaRPr lang="en-GB" b="0"/>
            </a:p>
          </p:txBody>
        </p:sp>
        <p:sp>
          <p:nvSpPr>
            <p:cNvPr id="849065" name="Rectangle 218"/>
            <p:cNvSpPr>
              <a:spLocks noChangeArrowheads="1"/>
            </p:cNvSpPr>
            <p:nvPr/>
          </p:nvSpPr>
          <p:spPr bwMode="auto">
            <a:xfrm>
              <a:off x="4828" y="2640"/>
              <a:ext cx="9" cy="489"/>
            </a:xfrm>
            <a:prstGeom prst="rect">
              <a:avLst/>
            </a:prstGeom>
            <a:noFill/>
            <a:ln w="1" cap="rnd">
              <a:solidFill>
                <a:srgbClr val="969696"/>
              </a:solidFill>
              <a:round/>
              <a:headEnd/>
              <a:tailEnd/>
            </a:ln>
          </p:spPr>
          <p:txBody>
            <a:bodyPr/>
            <a:lstStyle/>
            <a:p>
              <a:endParaRPr lang="en-GB" b="0"/>
            </a:p>
          </p:txBody>
        </p:sp>
        <p:sp>
          <p:nvSpPr>
            <p:cNvPr id="849066" name="Freeform 219"/>
            <p:cNvSpPr>
              <a:spLocks/>
            </p:cNvSpPr>
            <p:nvPr/>
          </p:nvSpPr>
          <p:spPr bwMode="auto">
            <a:xfrm>
              <a:off x="4820" y="2620"/>
              <a:ext cx="25" cy="26"/>
            </a:xfrm>
            <a:custGeom>
              <a:avLst/>
              <a:gdLst>
                <a:gd name="T0" fmla="*/ 0 w 25"/>
                <a:gd name="T1" fmla="*/ 26 h 26"/>
                <a:gd name="T2" fmla="*/ 13 w 25"/>
                <a:gd name="T3" fmla="*/ 0 h 26"/>
                <a:gd name="T4" fmla="*/ 25 w 25"/>
                <a:gd name="T5" fmla="*/ 26 h 26"/>
                <a:gd name="T6" fmla="*/ 0 w 25"/>
                <a:gd name="T7" fmla="*/ 26 h 26"/>
                <a:gd name="T8" fmla="*/ 0 60000 65536"/>
                <a:gd name="T9" fmla="*/ 0 60000 65536"/>
                <a:gd name="T10" fmla="*/ 0 60000 65536"/>
                <a:gd name="T11" fmla="*/ 0 60000 65536"/>
                <a:gd name="T12" fmla="*/ 0 w 25"/>
                <a:gd name="T13" fmla="*/ 0 h 26"/>
                <a:gd name="T14" fmla="*/ 25 w 25"/>
                <a:gd name="T15" fmla="*/ 26 h 26"/>
              </a:gdLst>
              <a:ahLst/>
              <a:cxnLst>
                <a:cxn ang="T8">
                  <a:pos x="T0" y="T1"/>
                </a:cxn>
                <a:cxn ang="T9">
                  <a:pos x="T2" y="T3"/>
                </a:cxn>
                <a:cxn ang="T10">
                  <a:pos x="T4" y="T5"/>
                </a:cxn>
                <a:cxn ang="T11">
                  <a:pos x="T6" y="T7"/>
                </a:cxn>
              </a:cxnLst>
              <a:rect l="T12" t="T13" r="T14" b="T15"/>
              <a:pathLst>
                <a:path w="25" h="26">
                  <a:moveTo>
                    <a:pt x="0" y="26"/>
                  </a:moveTo>
                  <a:lnTo>
                    <a:pt x="13" y="0"/>
                  </a:lnTo>
                  <a:lnTo>
                    <a:pt x="25" y="26"/>
                  </a:lnTo>
                  <a:lnTo>
                    <a:pt x="0" y="26"/>
                  </a:lnTo>
                </a:path>
              </a:pathLst>
            </a:custGeom>
            <a:noFill/>
            <a:ln w="1" cap="rnd">
              <a:solidFill>
                <a:srgbClr val="969696"/>
              </a:solidFill>
              <a:round/>
              <a:headEnd/>
              <a:tailEnd/>
            </a:ln>
          </p:spPr>
          <p:txBody>
            <a:bodyPr/>
            <a:lstStyle/>
            <a:p>
              <a:endParaRPr lang="en-GB" b="0"/>
            </a:p>
          </p:txBody>
        </p:sp>
        <p:sp>
          <p:nvSpPr>
            <p:cNvPr id="849067" name="Freeform 220"/>
            <p:cNvSpPr>
              <a:spLocks/>
            </p:cNvSpPr>
            <p:nvPr/>
          </p:nvSpPr>
          <p:spPr bwMode="auto">
            <a:xfrm>
              <a:off x="4820" y="3123"/>
              <a:ext cx="25" cy="26"/>
            </a:xfrm>
            <a:custGeom>
              <a:avLst/>
              <a:gdLst>
                <a:gd name="T0" fmla="*/ 25 w 25"/>
                <a:gd name="T1" fmla="*/ 0 h 26"/>
                <a:gd name="T2" fmla="*/ 13 w 25"/>
                <a:gd name="T3" fmla="*/ 26 h 26"/>
                <a:gd name="T4" fmla="*/ 0 w 25"/>
                <a:gd name="T5" fmla="*/ 0 h 26"/>
                <a:gd name="T6" fmla="*/ 25 w 25"/>
                <a:gd name="T7" fmla="*/ 0 h 26"/>
                <a:gd name="T8" fmla="*/ 0 60000 65536"/>
                <a:gd name="T9" fmla="*/ 0 60000 65536"/>
                <a:gd name="T10" fmla="*/ 0 60000 65536"/>
                <a:gd name="T11" fmla="*/ 0 60000 65536"/>
                <a:gd name="T12" fmla="*/ 0 w 25"/>
                <a:gd name="T13" fmla="*/ 0 h 26"/>
                <a:gd name="T14" fmla="*/ 25 w 25"/>
                <a:gd name="T15" fmla="*/ 26 h 26"/>
              </a:gdLst>
              <a:ahLst/>
              <a:cxnLst>
                <a:cxn ang="T8">
                  <a:pos x="T0" y="T1"/>
                </a:cxn>
                <a:cxn ang="T9">
                  <a:pos x="T2" y="T3"/>
                </a:cxn>
                <a:cxn ang="T10">
                  <a:pos x="T4" y="T5"/>
                </a:cxn>
                <a:cxn ang="T11">
                  <a:pos x="T6" y="T7"/>
                </a:cxn>
              </a:cxnLst>
              <a:rect l="T12" t="T13" r="T14" b="T15"/>
              <a:pathLst>
                <a:path w="25" h="26">
                  <a:moveTo>
                    <a:pt x="25" y="0"/>
                  </a:moveTo>
                  <a:lnTo>
                    <a:pt x="13" y="26"/>
                  </a:lnTo>
                  <a:lnTo>
                    <a:pt x="0" y="0"/>
                  </a:lnTo>
                  <a:lnTo>
                    <a:pt x="25" y="0"/>
                  </a:lnTo>
                </a:path>
              </a:pathLst>
            </a:custGeom>
            <a:noFill/>
            <a:ln w="1" cap="rnd">
              <a:solidFill>
                <a:srgbClr val="969696"/>
              </a:solidFill>
              <a:round/>
              <a:headEnd/>
              <a:tailEnd/>
            </a:ln>
          </p:spPr>
          <p:txBody>
            <a:bodyPr/>
            <a:lstStyle/>
            <a:p>
              <a:endParaRPr lang="en-GB" b="0"/>
            </a:p>
          </p:txBody>
        </p:sp>
      </p:grpSp>
      <p:sp>
        <p:nvSpPr>
          <p:cNvPr id="848918" name="Rectangle 227"/>
          <p:cNvSpPr>
            <a:spLocks noChangeArrowheads="1"/>
          </p:cNvSpPr>
          <p:nvPr/>
        </p:nvSpPr>
        <p:spPr bwMode="auto">
          <a:xfrm>
            <a:off x="7639050" y="3576638"/>
            <a:ext cx="511175" cy="201612"/>
          </a:xfrm>
          <a:prstGeom prst="rect">
            <a:avLst/>
          </a:prstGeom>
          <a:solidFill>
            <a:srgbClr val="00FFFF"/>
          </a:solidFill>
          <a:ln w="9525">
            <a:noFill/>
            <a:miter lim="800000"/>
            <a:headEnd/>
            <a:tailEnd/>
          </a:ln>
        </p:spPr>
        <p:txBody>
          <a:bodyPr/>
          <a:lstStyle/>
          <a:p>
            <a:endParaRPr lang="en-GB" b="0"/>
          </a:p>
        </p:txBody>
      </p:sp>
      <p:sp>
        <p:nvSpPr>
          <p:cNvPr id="848919" name="Rectangle 228"/>
          <p:cNvSpPr>
            <a:spLocks noChangeArrowheads="1"/>
          </p:cNvSpPr>
          <p:nvPr/>
        </p:nvSpPr>
        <p:spPr bwMode="auto">
          <a:xfrm>
            <a:off x="7756525" y="3582988"/>
            <a:ext cx="339725" cy="119062"/>
          </a:xfrm>
          <a:prstGeom prst="rect">
            <a:avLst/>
          </a:prstGeom>
          <a:noFill/>
          <a:ln w="9525">
            <a:noFill/>
            <a:miter lim="800000"/>
            <a:headEnd/>
            <a:tailEnd/>
          </a:ln>
        </p:spPr>
        <p:txBody>
          <a:bodyPr wrap="none" lIns="0" tIns="0" rIns="0" bIns="0">
            <a:spAutoFit/>
          </a:bodyPr>
          <a:lstStyle/>
          <a:p>
            <a:r>
              <a:rPr lang="en-US" sz="800" b="0">
                <a:solidFill>
                  <a:srgbClr val="000000"/>
                </a:solidFill>
              </a:rPr>
              <a:t>Internal</a:t>
            </a:r>
            <a:endParaRPr lang="en-US" b="0"/>
          </a:p>
        </p:txBody>
      </p:sp>
      <p:sp>
        <p:nvSpPr>
          <p:cNvPr id="848920" name="Rectangle 229"/>
          <p:cNvSpPr>
            <a:spLocks noChangeArrowheads="1"/>
          </p:cNvSpPr>
          <p:nvPr/>
        </p:nvSpPr>
        <p:spPr bwMode="auto">
          <a:xfrm>
            <a:off x="7640638" y="3683000"/>
            <a:ext cx="588962" cy="119063"/>
          </a:xfrm>
          <a:prstGeom prst="rect">
            <a:avLst/>
          </a:prstGeom>
          <a:noFill/>
          <a:ln w="9525">
            <a:noFill/>
            <a:miter lim="800000"/>
            <a:headEnd/>
            <a:tailEnd/>
          </a:ln>
        </p:spPr>
        <p:txBody>
          <a:bodyPr wrap="none" lIns="0" tIns="0" rIns="0" bIns="0">
            <a:spAutoFit/>
          </a:bodyPr>
          <a:lstStyle/>
          <a:p>
            <a:r>
              <a:rPr lang="en-US" sz="800" b="0">
                <a:solidFill>
                  <a:srgbClr val="000000"/>
                </a:solidFill>
              </a:rPr>
              <a:t>Management </a:t>
            </a:r>
            <a:endParaRPr lang="en-US" b="0"/>
          </a:p>
        </p:txBody>
      </p:sp>
      <p:grpSp>
        <p:nvGrpSpPr>
          <p:cNvPr id="848921" name="Group 276"/>
          <p:cNvGrpSpPr>
            <a:grpSpLocks/>
          </p:cNvGrpSpPr>
          <p:nvPr/>
        </p:nvGrpSpPr>
        <p:grpSpPr bwMode="auto">
          <a:xfrm>
            <a:off x="163513" y="1992313"/>
            <a:ext cx="757237" cy="515937"/>
            <a:chOff x="327" y="1634"/>
            <a:chExt cx="605" cy="412"/>
          </a:xfrm>
        </p:grpSpPr>
        <p:sp>
          <p:nvSpPr>
            <p:cNvPr id="849018" name="Freeform 230"/>
            <p:cNvSpPr>
              <a:spLocks/>
            </p:cNvSpPr>
            <p:nvPr/>
          </p:nvSpPr>
          <p:spPr bwMode="auto">
            <a:xfrm>
              <a:off x="327" y="1822"/>
              <a:ext cx="242" cy="219"/>
            </a:xfrm>
            <a:custGeom>
              <a:avLst/>
              <a:gdLst>
                <a:gd name="T0" fmla="*/ 0 w 242"/>
                <a:gd name="T1" fmla="*/ 103 h 219"/>
                <a:gd name="T2" fmla="*/ 172 w 242"/>
                <a:gd name="T3" fmla="*/ 0 h 219"/>
                <a:gd name="T4" fmla="*/ 242 w 242"/>
                <a:gd name="T5" fmla="*/ 118 h 219"/>
                <a:gd name="T6" fmla="*/ 68 w 242"/>
                <a:gd name="T7" fmla="*/ 219 h 219"/>
                <a:gd name="T8" fmla="*/ 0 w 242"/>
                <a:gd name="T9" fmla="*/ 103 h 219"/>
                <a:gd name="T10" fmla="*/ 0 60000 65536"/>
                <a:gd name="T11" fmla="*/ 0 60000 65536"/>
                <a:gd name="T12" fmla="*/ 0 60000 65536"/>
                <a:gd name="T13" fmla="*/ 0 60000 65536"/>
                <a:gd name="T14" fmla="*/ 0 60000 65536"/>
                <a:gd name="T15" fmla="*/ 0 w 242"/>
                <a:gd name="T16" fmla="*/ 0 h 219"/>
                <a:gd name="T17" fmla="*/ 242 w 242"/>
                <a:gd name="T18" fmla="*/ 219 h 219"/>
              </a:gdLst>
              <a:ahLst/>
              <a:cxnLst>
                <a:cxn ang="T10">
                  <a:pos x="T0" y="T1"/>
                </a:cxn>
                <a:cxn ang="T11">
                  <a:pos x="T2" y="T3"/>
                </a:cxn>
                <a:cxn ang="T12">
                  <a:pos x="T4" y="T5"/>
                </a:cxn>
                <a:cxn ang="T13">
                  <a:pos x="T6" y="T7"/>
                </a:cxn>
                <a:cxn ang="T14">
                  <a:pos x="T8" y="T9"/>
                </a:cxn>
              </a:cxnLst>
              <a:rect l="T15" t="T16" r="T17" b="T18"/>
              <a:pathLst>
                <a:path w="242" h="219">
                  <a:moveTo>
                    <a:pt x="0" y="103"/>
                  </a:moveTo>
                  <a:lnTo>
                    <a:pt x="172" y="0"/>
                  </a:lnTo>
                  <a:lnTo>
                    <a:pt x="242" y="118"/>
                  </a:lnTo>
                  <a:lnTo>
                    <a:pt x="68" y="219"/>
                  </a:lnTo>
                  <a:lnTo>
                    <a:pt x="0" y="103"/>
                  </a:lnTo>
                  <a:close/>
                </a:path>
              </a:pathLst>
            </a:custGeom>
            <a:noFill/>
            <a:ln w="1" cap="rnd">
              <a:solidFill>
                <a:srgbClr val="000000"/>
              </a:solidFill>
              <a:round/>
              <a:headEnd/>
              <a:tailEnd/>
            </a:ln>
          </p:spPr>
          <p:txBody>
            <a:bodyPr/>
            <a:lstStyle/>
            <a:p>
              <a:endParaRPr lang="en-GB" b="0"/>
            </a:p>
          </p:txBody>
        </p:sp>
        <p:grpSp>
          <p:nvGrpSpPr>
            <p:cNvPr id="849019" name="Group 275"/>
            <p:cNvGrpSpPr>
              <a:grpSpLocks/>
            </p:cNvGrpSpPr>
            <p:nvPr/>
          </p:nvGrpSpPr>
          <p:grpSpPr bwMode="auto">
            <a:xfrm>
              <a:off x="337" y="1634"/>
              <a:ext cx="595" cy="412"/>
              <a:chOff x="337" y="1634"/>
              <a:chExt cx="595" cy="412"/>
            </a:xfrm>
          </p:grpSpPr>
          <p:sp>
            <p:nvSpPr>
              <p:cNvPr id="849020" name="Freeform 231"/>
              <p:cNvSpPr>
                <a:spLocks/>
              </p:cNvSpPr>
              <p:nvPr/>
            </p:nvSpPr>
            <p:spPr bwMode="auto">
              <a:xfrm>
                <a:off x="584" y="1842"/>
                <a:ext cx="154" cy="123"/>
              </a:xfrm>
              <a:custGeom>
                <a:avLst/>
                <a:gdLst>
                  <a:gd name="T0" fmla="*/ 0 w 154"/>
                  <a:gd name="T1" fmla="*/ 75 h 123"/>
                  <a:gd name="T2" fmla="*/ 3 w 154"/>
                  <a:gd name="T3" fmla="*/ 70 h 123"/>
                  <a:gd name="T4" fmla="*/ 8 w 154"/>
                  <a:gd name="T5" fmla="*/ 65 h 123"/>
                  <a:gd name="T6" fmla="*/ 14 w 154"/>
                  <a:gd name="T7" fmla="*/ 60 h 123"/>
                  <a:gd name="T8" fmla="*/ 19 w 154"/>
                  <a:gd name="T9" fmla="*/ 55 h 123"/>
                  <a:gd name="T10" fmla="*/ 26 w 154"/>
                  <a:gd name="T11" fmla="*/ 50 h 123"/>
                  <a:gd name="T12" fmla="*/ 31 w 154"/>
                  <a:gd name="T13" fmla="*/ 45 h 123"/>
                  <a:gd name="T14" fmla="*/ 35 w 154"/>
                  <a:gd name="T15" fmla="*/ 41 h 123"/>
                  <a:gd name="T16" fmla="*/ 44 w 154"/>
                  <a:gd name="T17" fmla="*/ 36 h 123"/>
                  <a:gd name="T18" fmla="*/ 51 w 154"/>
                  <a:gd name="T19" fmla="*/ 32 h 123"/>
                  <a:gd name="T20" fmla="*/ 60 w 154"/>
                  <a:gd name="T21" fmla="*/ 27 h 123"/>
                  <a:gd name="T22" fmla="*/ 69 w 154"/>
                  <a:gd name="T23" fmla="*/ 22 h 123"/>
                  <a:gd name="T24" fmla="*/ 80 w 154"/>
                  <a:gd name="T25" fmla="*/ 17 h 123"/>
                  <a:gd name="T26" fmla="*/ 90 w 154"/>
                  <a:gd name="T27" fmla="*/ 12 h 123"/>
                  <a:gd name="T28" fmla="*/ 100 w 154"/>
                  <a:gd name="T29" fmla="*/ 9 h 123"/>
                  <a:gd name="T30" fmla="*/ 112 w 154"/>
                  <a:gd name="T31" fmla="*/ 5 h 123"/>
                  <a:gd name="T32" fmla="*/ 122 w 154"/>
                  <a:gd name="T33" fmla="*/ 4 h 123"/>
                  <a:gd name="T34" fmla="*/ 139 w 154"/>
                  <a:gd name="T35" fmla="*/ 0 h 123"/>
                  <a:gd name="T36" fmla="*/ 154 w 154"/>
                  <a:gd name="T37" fmla="*/ 49 h 123"/>
                  <a:gd name="T38" fmla="*/ 144 w 154"/>
                  <a:gd name="T39" fmla="*/ 50 h 123"/>
                  <a:gd name="T40" fmla="*/ 130 w 154"/>
                  <a:gd name="T41" fmla="*/ 54 h 123"/>
                  <a:gd name="T42" fmla="*/ 119 w 154"/>
                  <a:gd name="T43" fmla="*/ 57 h 123"/>
                  <a:gd name="T44" fmla="*/ 107 w 154"/>
                  <a:gd name="T45" fmla="*/ 60 h 123"/>
                  <a:gd name="T46" fmla="*/ 97 w 154"/>
                  <a:gd name="T47" fmla="*/ 64 h 123"/>
                  <a:gd name="T48" fmla="*/ 88 w 154"/>
                  <a:gd name="T49" fmla="*/ 68 h 123"/>
                  <a:gd name="T50" fmla="*/ 81 w 154"/>
                  <a:gd name="T51" fmla="*/ 73 h 123"/>
                  <a:gd name="T52" fmla="*/ 71 w 154"/>
                  <a:gd name="T53" fmla="*/ 78 h 123"/>
                  <a:gd name="T54" fmla="*/ 65 w 154"/>
                  <a:gd name="T55" fmla="*/ 81 h 123"/>
                  <a:gd name="T56" fmla="*/ 58 w 154"/>
                  <a:gd name="T57" fmla="*/ 85 h 123"/>
                  <a:gd name="T58" fmla="*/ 51 w 154"/>
                  <a:gd name="T59" fmla="*/ 90 h 123"/>
                  <a:gd name="T60" fmla="*/ 45 w 154"/>
                  <a:gd name="T61" fmla="*/ 94 h 123"/>
                  <a:gd name="T62" fmla="*/ 39 w 154"/>
                  <a:gd name="T63" fmla="*/ 99 h 123"/>
                  <a:gd name="T64" fmla="*/ 34 w 154"/>
                  <a:gd name="T65" fmla="*/ 104 h 123"/>
                  <a:gd name="T66" fmla="*/ 31 w 154"/>
                  <a:gd name="T67" fmla="*/ 109 h 123"/>
                  <a:gd name="T68" fmla="*/ 26 w 154"/>
                  <a:gd name="T69" fmla="*/ 112 h 123"/>
                  <a:gd name="T70" fmla="*/ 22 w 154"/>
                  <a:gd name="T71" fmla="*/ 116 h 123"/>
                  <a:gd name="T72" fmla="*/ 19 w 154"/>
                  <a:gd name="T73" fmla="*/ 120 h 123"/>
                  <a:gd name="T74" fmla="*/ 14 w 154"/>
                  <a:gd name="T75" fmla="*/ 123 h 123"/>
                  <a:gd name="T76" fmla="*/ 0 w 154"/>
                  <a:gd name="T77" fmla="*/ 75 h 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23"/>
                  <a:gd name="T119" fmla="*/ 154 w 154"/>
                  <a:gd name="T120" fmla="*/ 123 h 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23">
                    <a:moveTo>
                      <a:pt x="0" y="75"/>
                    </a:moveTo>
                    <a:lnTo>
                      <a:pt x="3" y="70"/>
                    </a:lnTo>
                    <a:lnTo>
                      <a:pt x="8" y="65"/>
                    </a:lnTo>
                    <a:lnTo>
                      <a:pt x="14" y="60"/>
                    </a:lnTo>
                    <a:lnTo>
                      <a:pt x="19" y="55"/>
                    </a:lnTo>
                    <a:lnTo>
                      <a:pt x="26" y="50"/>
                    </a:lnTo>
                    <a:lnTo>
                      <a:pt x="31" y="45"/>
                    </a:lnTo>
                    <a:lnTo>
                      <a:pt x="35" y="41"/>
                    </a:lnTo>
                    <a:lnTo>
                      <a:pt x="44" y="36"/>
                    </a:lnTo>
                    <a:lnTo>
                      <a:pt x="51" y="32"/>
                    </a:lnTo>
                    <a:lnTo>
                      <a:pt x="60" y="27"/>
                    </a:lnTo>
                    <a:lnTo>
                      <a:pt x="69" y="22"/>
                    </a:lnTo>
                    <a:lnTo>
                      <a:pt x="80" y="17"/>
                    </a:lnTo>
                    <a:lnTo>
                      <a:pt x="90" y="12"/>
                    </a:lnTo>
                    <a:lnTo>
                      <a:pt x="100" y="9"/>
                    </a:lnTo>
                    <a:lnTo>
                      <a:pt x="112" y="5"/>
                    </a:lnTo>
                    <a:lnTo>
                      <a:pt x="122" y="4"/>
                    </a:lnTo>
                    <a:lnTo>
                      <a:pt x="139" y="0"/>
                    </a:lnTo>
                    <a:lnTo>
                      <a:pt x="154" y="49"/>
                    </a:lnTo>
                    <a:lnTo>
                      <a:pt x="144" y="50"/>
                    </a:lnTo>
                    <a:lnTo>
                      <a:pt x="130" y="54"/>
                    </a:lnTo>
                    <a:lnTo>
                      <a:pt x="119" y="57"/>
                    </a:lnTo>
                    <a:lnTo>
                      <a:pt x="107" y="60"/>
                    </a:lnTo>
                    <a:lnTo>
                      <a:pt x="97" y="64"/>
                    </a:lnTo>
                    <a:lnTo>
                      <a:pt x="88" y="68"/>
                    </a:lnTo>
                    <a:lnTo>
                      <a:pt x="81" y="73"/>
                    </a:lnTo>
                    <a:lnTo>
                      <a:pt x="71" y="78"/>
                    </a:lnTo>
                    <a:lnTo>
                      <a:pt x="65" y="81"/>
                    </a:lnTo>
                    <a:lnTo>
                      <a:pt x="58" y="85"/>
                    </a:lnTo>
                    <a:lnTo>
                      <a:pt x="51" y="90"/>
                    </a:lnTo>
                    <a:lnTo>
                      <a:pt x="45" y="94"/>
                    </a:lnTo>
                    <a:lnTo>
                      <a:pt x="39" y="99"/>
                    </a:lnTo>
                    <a:lnTo>
                      <a:pt x="34" y="104"/>
                    </a:lnTo>
                    <a:lnTo>
                      <a:pt x="31" y="109"/>
                    </a:lnTo>
                    <a:lnTo>
                      <a:pt x="26" y="112"/>
                    </a:lnTo>
                    <a:lnTo>
                      <a:pt x="22" y="116"/>
                    </a:lnTo>
                    <a:lnTo>
                      <a:pt x="19" y="120"/>
                    </a:lnTo>
                    <a:lnTo>
                      <a:pt x="14" y="123"/>
                    </a:lnTo>
                    <a:lnTo>
                      <a:pt x="0" y="75"/>
                    </a:lnTo>
                    <a:close/>
                  </a:path>
                </a:pathLst>
              </a:custGeom>
              <a:solidFill>
                <a:srgbClr val="9F9F9F"/>
              </a:solidFill>
              <a:ln w="9525">
                <a:noFill/>
                <a:round/>
                <a:headEnd/>
                <a:tailEnd/>
              </a:ln>
            </p:spPr>
            <p:txBody>
              <a:bodyPr/>
              <a:lstStyle/>
              <a:p>
                <a:endParaRPr lang="en-GB" b="0"/>
              </a:p>
            </p:txBody>
          </p:sp>
          <p:sp>
            <p:nvSpPr>
              <p:cNvPr id="849021" name="Freeform 232"/>
              <p:cNvSpPr>
                <a:spLocks/>
              </p:cNvSpPr>
              <p:nvPr/>
            </p:nvSpPr>
            <p:spPr bwMode="auto">
              <a:xfrm>
                <a:off x="584" y="1842"/>
                <a:ext cx="154" cy="123"/>
              </a:xfrm>
              <a:custGeom>
                <a:avLst/>
                <a:gdLst>
                  <a:gd name="T0" fmla="*/ 0 w 154"/>
                  <a:gd name="T1" fmla="*/ 75 h 123"/>
                  <a:gd name="T2" fmla="*/ 3 w 154"/>
                  <a:gd name="T3" fmla="*/ 70 h 123"/>
                  <a:gd name="T4" fmla="*/ 8 w 154"/>
                  <a:gd name="T5" fmla="*/ 65 h 123"/>
                  <a:gd name="T6" fmla="*/ 14 w 154"/>
                  <a:gd name="T7" fmla="*/ 60 h 123"/>
                  <a:gd name="T8" fmla="*/ 19 w 154"/>
                  <a:gd name="T9" fmla="*/ 55 h 123"/>
                  <a:gd name="T10" fmla="*/ 26 w 154"/>
                  <a:gd name="T11" fmla="*/ 50 h 123"/>
                  <a:gd name="T12" fmla="*/ 31 w 154"/>
                  <a:gd name="T13" fmla="*/ 45 h 123"/>
                  <a:gd name="T14" fmla="*/ 35 w 154"/>
                  <a:gd name="T15" fmla="*/ 41 h 123"/>
                  <a:gd name="T16" fmla="*/ 44 w 154"/>
                  <a:gd name="T17" fmla="*/ 36 h 123"/>
                  <a:gd name="T18" fmla="*/ 51 w 154"/>
                  <a:gd name="T19" fmla="*/ 32 h 123"/>
                  <a:gd name="T20" fmla="*/ 60 w 154"/>
                  <a:gd name="T21" fmla="*/ 27 h 123"/>
                  <a:gd name="T22" fmla="*/ 69 w 154"/>
                  <a:gd name="T23" fmla="*/ 22 h 123"/>
                  <a:gd name="T24" fmla="*/ 80 w 154"/>
                  <a:gd name="T25" fmla="*/ 17 h 123"/>
                  <a:gd name="T26" fmla="*/ 90 w 154"/>
                  <a:gd name="T27" fmla="*/ 12 h 123"/>
                  <a:gd name="T28" fmla="*/ 100 w 154"/>
                  <a:gd name="T29" fmla="*/ 9 h 123"/>
                  <a:gd name="T30" fmla="*/ 112 w 154"/>
                  <a:gd name="T31" fmla="*/ 5 h 123"/>
                  <a:gd name="T32" fmla="*/ 122 w 154"/>
                  <a:gd name="T33" fmla="*/ 4 h 123"/>
                  <a:gd name="T34" fmla="*/ 139 w 154"/>
                  <a:gd name="T35" fmla="*/ 0 h 123"/>
                  <a:gd name="T36" fmla="*/ 154 w 154"/>
                  <a:gd name="T37" fmla="*/ 49 h 123"/>
                  <a:gd name="T38" fmla="*/ 144 w 154"/>
                  <a:gd name="T39" fmla="*/ 50 h 123"/>
                  <a:gd name="T40" fmla="*/ 130 w 154"/>
                  <a:gd name="T41" fmla="*/ 54 h 123"/>
                  <a:gd name="T42" fmla="*/ 119 w 154"/>
                  <a:gd name="T43" fmla="*/ 57 h 123"/>
                  <a:gd name="T44" fmla="*/ 107 w 154"/>
                  <a:gd name="T45" fmla="*/ 60 h 123"/>
                  <a:gd name="T46" fmla="*/ 97 w 154"/>
                  <a:gd name="T47" fmla="*/ 64 h 123"/>
                  <a:gd name="T48" fmla="*/ 88 w 154"/>
                  <a:gd name="T49" fmla="*/ 68 h 123"/>
                  <a:gd name="T50" fmla="*/ 81 w 154"/>
                  <a:gd name="T51" fmla="*/ 73 h 123"/>
                  <a:gd name="T52" fmla="*/ 71 w 154"/>
                  <a:gd name="T53" fmla="*/ 78 h 123"/>
                  <a:gd name="T54" fmla="*/ 65 w 154"/>
                  <a:gd name="T55" fmla="*/ 81 h 123"/>
                  <a:gd name="T56" fmla="*/ 58 w 154"/>
                  <a:gd name="T57" fmla="*/ 85 h 123"/>
                  <a:gd name="T58" fmla="*/ 51 w 154"/>
                  <a:gd name="T59" fmla="*/ 90 h 123"/>
                  <a:gd name="T60" fmla="*/ 45 w 154"/>
                  <a:gd name="T61" fmla="*/ 94 h 123"/>
                  <a:gd name="T62" fmla="*/ 39 w 154"/>
                  <a:gd name="T63" fmla="*/ 99 h 123"/>
                  <a:gd name="T64" fmla="*/ 34 w 154"/>
                  <a:gd name="T65" fmla="*/ 104 h 123"/>
                  <a:gd name="T66" fmla="*/ 31 w 154"/>
                  <a:gd name="T67" fmla="*/ 109 h 123"/>
                  <a:gd name="T68" fmla="*/ 26 w 154"/>
                  <a:gd name="T69" fmla="*/ 112 h 123"/>
                  <a:gd name="T70" fmla="*/ 22 w 154"/>
                  <a:gd name="T71" fmla="*/ 116 h 123"/>
                  <a:gd name="T72" fmla="*/ 19 w 154"/>
                  <a:gd name="T73" fmla="*/ 120 h 123"/>
                  <a:gd name="T74" fmla="*/ 14 w 154"/>
                  <a:gd name="T75" fmla="*/ 123 h 123"/>
                  <a:gd name="T76" fmla="*/ 0 w 154"/>
                  <a:gd name="T77" fmla="*/ 75 h 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23"/>
                  <a:gd name="T119" fmla="*/ 154 w 154"/>
                  <a:gd name="T120" fmla="*/ 123 h 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23">
                    <a:moveTo>
                      <a:pt x="0" y="75"/>
                    </a:moveTo>
                    <a:lnTo>
                      <a:pt x="3" y="70"/>
                    </a:lnTo>
                    <a:lnTo>
                      <a:pt x="8" y="65"/>
                    </a:lnTo>
                    <a:lnTo>
                      <a:pt x="14" y="60"/>
                    </a:lnTo>
                    <a:lnTo>
                      <a:pt x="19" y="55"/>
                    </a:lnTo>
                    <a:lnTo>
                      <a:pt x="26" y="50"/>
                    </a:lnTo>
                    <a:lnTo>
                      <a:pt x="31" y="45"/>
                    </a:lnTo>
                    <a:lnTo>
                      <a:pt x="35" y="41"/>
                    </a:lnTo>
                    <a:lnTo>
                      <a:pt x="44" y="36"/>
                    </a:lnTo>
                    <a:lnTo>
                      <a:pt x="51" y="32"/>
                    </a:lnTo>
                    <a:lnTo>
                      <a:pt x="60" y="27"/>
                    </a:lnTo>
                    <a:lnTo>
                      <a:pt x="69" y="22"/>
                    </a:lnTo>
                    <a:lnTo>
                      <a:pt x="80" y="17"/>
                    </a:lnTo>
                    <a:lnTo>
                      <a:pt x="90" y="12"/>
                    </a:lnTo>
                    <a:lnTo>
                      <a:pt x="100" y="9"/>
                    </a:lnTo>
                    <a:lnTo>
                      <a:pt x="112" y="5"/>
                    </a:lnTo>
                    <a:lnTo>
                      <a:pt x="122" y="4"/>
                    </a:lnTo>
                    <a:lnTo>
                      <a:pt x="139" y="0"/>
                    </a:lnTo>
                    <a:lnTo>
                      <a:pt x="154" y="49"/>
                    </a:lnTo>
                    <a:lnTo>
                      <a:pt x="144" y="50"/>
                    </a:lnTo>
                    <a:lnTo>
                      <a:pt x="130" y="54"/>
                    </a:lnTo>
                    <a:lnTo>
                      <a:pt x="119" y="57"/>
                    </a:lnTo>
                    <a:lnTo>
                      <a:pt x="107" y="60"/>
                    </a:lnTo>
                    <a:lnTo>
                      <a:pt x="97" y="64"/>
                    </a:lnTo>
                    <a:lnTo>
                      <a:pt x="88" y="68"/>
                    </a:lnTo>
                    <a:lnTo>
                      <a:pt x="81" y="73"/>
                    </a:lnTo>
                    <a:lnTo>
                      <a:pt x="71" y="78"/>
                    </a:lnTo>
                    <a:lnTo>
                      <a:pt x="65" y="81"/>
                    </a:lnTo>
                    <a:lnTo>
                      <a:pt x="58" y="85"/>
                    </a:lnTo>
                    <a:lnTo>
                      <a:pt x="51" y="90"/>
                    </a:lnTo>
                    <a:lnTo>
                      <a:pt x="45" y="94"/>
                    </a:lnTo>
                    <a:lnTo>
                      <a:pt x="39" y="99"/>
                    </a:lnTo>
                    <a:lnTo>
                      <a:pt x="34" y="104"/>
                    </a:lnTo>
                    <a:lnTo>
                      <a:pt x="31" y="109"/>
                    </a:lnTo>
                    <a:lnTo>
                      <a:pt x="26" y="112"/>
                    </a:lnTo>
                    <a:lnTo>
                      <a:pt x="22" y="116"/>
                    </a:lnTo>
                    <a:lnTo>
                      <a:pt x="19" y="120"/>
                    </a:lnTo>
                    <a:lnTo>
                      <a:pt x="14" y="123"/>
                    </a:lnTo>
                    <a:lnTo>
                      <a:pt x="0" y="75"/>
                    </a:lnTo>
                    <a:close/>
                  </a:path>
                </a:pathLst>
              </a:custGeom>
              <a:noFill/>
              <a:ln w="1" cap="rnd">
                <a:solidFill>
                  <a:srgbClr val="000000"/>
                </a:solidFill>
                <a:round/>
                <a:headEnd/>
                <a:tailEnd/>
              </a:ln>
            </p:spPr>
            <p:txBody>
              <a:bodyPr/>
              <a:lstStyle/>
              <a:p>
                <a:endParaRPr lang="en-GB" b="0"/>
              </a:p>
            </p:txBody>
          </p:sp>
          <p:sp>
            <p:nvSpPr>
              <p:cNvPr id="849022" name="Line 233"/>
              <p:cNvSpPr>
                <a:spLocks noChangeShapeType="1"/>
              </p:cNvSpPr>
              <p:nvPr/>
            </p:nvSpPr>
            <p:spPr bwMode="auto">
              <a:xfrm flipH="1">
                <a:off x="622" y="1812"/>
                <a:ext cx="62" cy="93"/>
              </a:xfrm>
              <a:prstGeom prst="line">
                <a:avLst/>
              </a:prstGeom>
              <a:noFill/>
              <a:ln w="4" cap="rnd">
                <a:solidFill>
                  <a:srgbClr val="000000"/>
                </a:solidFill>
                <a:round/>
                <a:headEnd/>
                <a:tailEnd/>
              </a:ln>
            </p:spPr>
            <p:txBody>
              <a:bodyPr/>
              <a:lstStyle/>
              <a:p>
                <a:endParaRPr lang="en-US"/>
              </a:p>
            </p:txBody>
          </p:sp>
          <p:sp>
            <p:nvSpPr>
              <p:cNvPr id="849023" name="Line 234"/>
              <p:cNvSpPr>
                <a:spLocks noChangeShapeType="1"/>
              </p:cNvSpPr>
              <p:nvPr/>
            </p:nvSpPr>
            <p:spPr bwMode="auto">
              <a:xfrm flipH="1" flipV="1">
                <a:off x="617" y="1842"/>
                <a:ext cx="76" cy="28"/>
              </a:xfrm>
              <a:prstGeom prst="line">
                <a:avLst/>
              </a:prstGeom>
              <a:noFill/>
              <a:ln w="4" cap="rnd">
                <a:solidFill>
                  <a:srgbClr val="000000"/>
                </a:solidFill>
                <a:round/>
                <a:headEnd/>
                <a:tailEnd/>
              </a:ln>
            </p:spPr>
            <p:txBody>
              <a:bodyPr/>
              <a:lstStyle/>
              <a:p>
                <a:endParaRPr lang="en-US"/>
              </a:p>
            </p:txBody>
          </p:sp>
          <p:sp>
            <p:nvSpPr>
              <p:cNvPr id="849024" name="Line 235"/>
              <p:cNvSpPr>
                <a:spLocks noChangeShapeType="1"/>
              </p:cNvSpPr>
              <p:nvPr/>
            </p:nvSpPr>
            <p:spPr bwMode="auto">
              <a:xfrm>
                <a:off x="684" y="1811"/>
                <a:ext cx="9" cy="59"/>
              </a:xfrm>
              <a:prstGeom prst="line">
                <a:avLst/>
              </a:prstGeom>
              <a:noFill/>
              <a:ln w="4" cap="rnd">
                <a:solidFill>
                  <a:srgbClr val="000000"/>
                </a:solidFill>
                <a:round/>
                <a:headEnd/>
                <a:tailEnd/>
              </a:ln>
            </p:spPr>
            <p:txBody>
              <a:bodyPr/>
              <a:lstStyle/>
              <a:p>
                <a:endParaRPr lang="en-US"/>
              </a:p>
            </p:txBody>
          </p:sp>
          <p:sp>
            <p:nvSpPr>
              <p:cNvPr id="849025" name="Line 236"/>
              <p:cNvSpPr>
                <a:spLocks noChangeShapeType="1"/>
              </p:cNvSpPr>
              <p:nvPr/>
            </p:nvSpPr>
            <p:spPr bwMode="auto">
              <a:xfrm flipH="1">
                <a:off x="621" y="1870"/>
                <a:ext cx="72" cy="35"/>
              </a:xfrm>
              <a:prstGeom prst="line">
                <a:avLst/>
              </a:prstGeom>
              <a:noFill/>
              <a:ln w="4" cap="rnd">
                <a:solidFill>
                  <a:srgbClr val="000000"/>
                </a:solidFill>
                <a:round/>
                <a:headEnd/>
                <a:tailEnd/>
              </a:ln>
            </p:spPr>
            <p:txBody>
              <a:bodyPr/>
              <a:lstStyle/>
              <a:p>
                <a:endParaRPr lang="en-US"/>
              </a:p>
            </p:txBody>
          </p:sp>
          <p:sp>
            <p:nvSpPr>
              <p:cNvPr id="849026" name="Line 237"/>
              <p:cNvSpPr>
                <a:spLocks noChangeShapeType="1"/>
              </p:cNvSpPr>
              <p:nvPr/>
            </p:nvSpPr>
            <p:spPr bwMode="auto">
              <a:xfrm flipH="1" flipV="1">
                <a:off x="616" y="1842"/>
                <a:ext cx="6" cy="63"/>
              </a:xfrm>
              <a:prstGeom prst="line">
                <a:avLst/>
              </a:prstGeom>
              <a:noFill/>
              <a:ln w="4" cap="rnd">
                <a:solidFill>
                  <a:srgbClr val="000000"/>
                </a:solidFill>
                <a:round/>
                <a:headEnd/>
                <a:tailEnd/>
              </a:ln>
            </p:spPr>
            <p:txBody>
              <a:bodyPr/>
              <a:lstStyle/>
              <a:p>
                <a:endParaRPr lang="en-US"/>
              </a:p>
            </p:txBody>
          </p:sp>
          <p:sp>
            <p:nvSpPr>
              <p:cNvPr id="849027" name="Line 238"/>
              <p:cNvSpPr>
                <a:spLocks noChangeShapeType="1"/>
              </p:cNvSpPr>
              <p:nvPr/>
            </p:nvSpPr>
            <p:spPr bwMode="auto">
              <a:xfrm flipV="1">
                <a:off x="538" y="1786"/>
                <a:ext cx="189" cy="106"/>
              </a:xfrm>
              <a:prstGeom prst="line">
                <a:avLst/>
              </a:prstGeom>
              <a:noFill/>
              <a:ln w="7" cap="rnd">
                <a:solidFill>
                  <a:srgbClr val="BFBFBF"/>
                </a:solidFill>
                <a:round/>
                <a:headEnd/>
                <a:tailEnd/>
              </a:ln>
            </p:spPr>
            <p:txBody>
              <a:bodyPr/>
              <a:lstStyle/>
              <a:p>
                <a:endParaRPr lang="en-US"/>
              </a:p>
            </p:txBody>
          </p:sp>
          <p:sp>
            <p:nvSpPr>
              <p:cNvPr id="849028" name="Line 239"/>
              <p:cNvSpPr>
                <a:spLocks noChangeShapeType="1"/>
              </p:cNvSpPr>
              <p:nvPr/>
            </p:nvSpPr>
            <p:spPr bwMode="auto">
              <a:xfrm flipV="1">
                <a:off x="535" y="1786"/>
                <a:ext cx="193" cy="106"/>
              </a:xfrm>
              <a:prstGeom prst="line">
                <a:avLst/>
              </a:prstGeom>
              <a:noFill/>
              <a:ln w="1" cap="rnd">
                <a:solidFill>
                  <a:srgbClr val="000000"/>
                </a:solidFill>
                <a:round/>
                <a:headEnd/>
                <a:tailEnd/>
              </a:ln>
            </p:spPr>
            <p:txBody>
              <a:bodyPr/>
              <a:lstStyle/>
              <a:p>
                <a:endParaRPr lang="en-US"/>
              </a:p>
            </p:txBody>
          </p:sp>
          <p:sp>
            <p:nvSpPr>
              <p:cNvPr id="849029" name="Freeform 240"/>
              <p:cNvSpPr>
                <a:spLocks/>
              </p:cNvSpPr>
              <p:nvPr/>
            </p:nvSpPr>
            <p:spPr bwMode="auto">
              <a:xfrm>
                <a:off x="533" y="1728"/>
                <a:ext cx="116" cy="106"/>
              </a:xfrm>
              <a:custGeom>
                <a:avLst/>
                <a:gdLst>
                  <a:gd name="T0" fmla="*/ 0 w 116"/>
                  <a:gd name="T1" fmla="*/ 50 h 106"/>
                  <a:gd name="T2" fmla="*/ 84 w 116"/>
                  <a:gd name="T3" fmla="*/ 0 h 106"/>
                  <a:gd name="T4" fmla="*/ 116 w 116"/>
                  <a:gd name="T5" fmla="*/ 56 h 106"/>
                  <a:gd name="T6" fmla="*/ 32 w 116"/>
                  <a:gd name="T7" fmla="*/ 106 h 106"/>
                  <a:gd name="T8" fmla="*/ 0 w 116"/>
                  <a:gd name="T9" fmla="*/ 50 h 106"/>
                  <a:gd name="T10" fmla="*/ 0 60000 65536"/>
                  <a:gd name="T11" fmla="*/ 0 60000 65536"/>
                  <a:gd name="T12" fmla="*/ 0 60000 65536"/>
                  <a:gd name="T13" fmla="*/ 0 60000 65536"/>
                  <a:gd name="T14" fmla="*/ 0 60000 65536"/>
                  <a:gd name="T15" fmla="*/ 0 w 116"/>
                  <a:gd name="T16" fmla="*/ 0 h 106"/>
                  <a:gd name="T17" fmla="*/ 116 w 116"/>
                  <a:gd name="T18" fmla="*/ 106 h 106"/>
                </a:gdLst>
                <a:ahLst/>
                <a:cxnLst>
                  <a:cxn ang="T10">
                    <a:pos x="T0" y="T1"/>
                  </a:cxn>
                  <a:cxn ang="T11">
                    <a:pos x="T2" y="T3"/>
                  </a:cxn>
                  <a:cxn ang="T12">
                    <a:pos x="T4" y="T5"/>
                  </a:cxn>
                  <a:cxn ang="T13">
                    <a:pos x="T6" y="T7"/>
                  </a:cxn>
                  <a:cxn ang="T14">
                    <a:pos x="T8" y="T9"/>
                  </a:cxn>
                </a:cxnLst>
                <a:rect l="T15" t="T16" r="T17" b="T18"/>
                <a:pathLst>
                  <a:path w="116" h="106">
                    <a:moveTo>
                      <a:pt x="0" y="50"/>
                    </a:moveTo>
                    <a:lnTo>
                      <a:pt x="84" y="0"/>
                    </a:lnTo>
                    <a:lnTo>
                      <a:pt x="116" y="56"/>
                    </a:lnTo>
                    <a:lnTo>
                      <a:pt x="32" y="106"/>
                    </a:lnTo>
                    <a:lnTo>
                      <a:pt x="0" y="50"/>
                    </a:lnTo>
                    <a:close/>
                  </a:path>
                </a:pathLst>
              </a:custGeom>
              <a:solidFill>
                <a:srgbClr val="BFDFFF"/>
              </a:solidFill>
              <a:ln w="9525">
                <a:noFill/>
                <a:round/>
                <a:headEnd/>
                <a:tailEnd/>
              </a:ln>
            </p:spPr>
            <p:txBody>
              <a:bodyPr/>
              <a:lstStyle/>
              <a:p>
                <a:endParaRPr lang="en-GB" b="0"/>
              </a:p>
            </p:txBody>
          </p:sp>
          <p:sp>
            <p:nvSpPr>
              <p:cNvPr id="849030" name="Freeform 241"/>
              <p:cNvSpPr>
                <a:spLocks/>
              </p:cNvSpPr>
              <p:nvPr/>
            </p:nvSpPr>
            <p:spPr bwMode="auto">
              <a:xfrm>
                <a:off x="533" y="1728"/>
                <a:ext cx="116" cy="106"/>
              </a:xfrm>
              <a:custGeom>
                <a:avLst/>
                <a:gdLst>
                  <a:gd name="T0" fmla="*/ 0 w 116"/>
                  <a:gd name="T1" fmla="*/ 50 h 106"/>
                  <a:gd name="T2" fmla="*/ 84 w 116"/>
                  <a:gd name="T3" fmla="*/ 0 h 106"/>
                  <a:gd name="T4" fmla="*/ 116 w 116"/>
                  <a:gd name="T5" fmla="*/ 56 h 106"/>
                  <a:gd name="T6" fmla="*/ 32 w 116"/>
                  <a:gd name="T7" fmla="*/ 106 h 106"/>
                  <a:gd name="T8" fmla="*/ 0 w 116"/>
                  <a:gd name="T9" fmla="*/ 50 h 106"/>
                  <a:gd name="T10" fmla="*/ 0 60000 65536"/>
                  <a:gd name="T11" fmla="*/ 0 60000 65536"/>
                  <a:gd name="T12" fmla="*/ 0 60000 65536"/>
                  <a:gd name="T13" fmla="*/ 0 60000 65536"/>
                  <a:gd name="T14" fmla="*/ 0 60000 65536"/>
                  <a:gd name="T15" fmla="*/ 0 w 116"/>
                  <a:gd name="T16" fmla="*/ 0 h 106"/>
                  <a:gd name="T17" fmla="*/ 116 w 116"/>
                  <a:gd name="T18" fmla="*/ 106 h 106"/>
                </a:gdLst>
                <a:ahLst/>
                <a:cxnLst>
                  <a:cxn ang="T10">
                    <a:pos x="T0" y="T1"/>
                  </a:cxn>
                  <a:cxn ang="T11">
                    <a:pos x="T2" y="T3"/>
                  </a:cxn>
                  <a:cxn ang="T12">
                    <a:pos x="T4" y="T5"/>
                  </a:cxn>
                  <a:cxn ang="T13">
                    <a:pos x="T6" y="T7"/>
                  </a:cxn>
                  <a:cxn ang="T14">
                    <a:pos x="T8" y="T9"/>
                  </a:cxn>
                </a:cxnLst>
                <a:rect l="T15" t="T16" r="T17" b="T18"/>
                <a:pathLst>
                  <a:path w="116" h="106">
                    <a:moveTo>
                      <a:pt x="0" y="50"/>
                    </a:moveTo>
                    <a:lnTo>
                      <a:pt x="84" y="0"/>
                    </a:lnTo>
                    <a:lnTo>
                      <a:pt x="116" y="56"/>
                    </a:lnTo>
                    <a:lnTo>
                      <a:pt x="32" y="106"/>
                    </a:lnTo>
                    <a:lnTo>
                      <a:pt x="0" y="50"/>
                    </a:lnTo>
                    <a:close/>
                  </a:path>
                </a:pathLst>
              </a:custGeom>
              <a:noFill/>
              <a:ln w="1" cap="rnd">
                <a:solidFill>
                  <a:srgbClr val="000000"/>
                </a:solidFill>
                <a:round/>
                <a:headEnd/>
                <a:tailEnd/>
              </a:ln>
            </p:spPr>
            <p:txBody>
              <a:bodyPr/>
              <a:lstStyle/>
              <a:p>
                <a:endParaRPr lang="en-GB" b="0"/>
              </a:p>
            </p:txBody>
          </p:sp>
          <p:sp>
            <p:nvSpPr>
              <p:cNvPr id="849031" name="Freeform 242"/>
              <p:cNvSpPr>
                <a:spLocks/>
              </p:cNvSpPr>
              <p:nvPr/>
            </p:nvSpPr>
            <p:spPr bwMode="auto">
              <a:xfrm>
                <a:off x="617" y="1728"/>
                <a:ext cx="62" cy="63"/>
              </a:xfrm>
              <a:custGeom>
                <a:avLst/>
                <a:gdLst>
                  <a:gd name="T0" fmla="*/ 0 w 62"/>
                  <a:gd name="T1" fmla="*/ 0 h 63"/>
                  <a:gd name="T2" fmla="*/ 45 w 62"/>
                  <a:gd name="T3" fmla="*/ 32 h 63"/>
                  <a:gd name="T4" fmla="*/ 62 w 62"/>
                  <a:gd name="T5" fmla="*/ 63 h 63"/>
                  <a:gd name="T6" fmla="*/ 32 w 62"/>
                  <a:gd name="T7" fmla="*/ 56 h 63"/>
                  <a:gd name="T8" fmla="*/ 0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0" y="0"/>
                    </a:moveTo>
                    <a:lnTo>
                      <a:pt x="45" y="32"/>
                    </a:lnTo>
                    <a:lnTo>
                      <a:pt x="62" y="63"/>
                    </a:lnTo>
                    <a:lnTo>
                      <a:pt x="32" y="56"/>
                    </a:lnTo>
                    <a:lnTo>
                      <a:pt x="0" y="0"/>
                    </a:lnTo>
                    <a:close/>
                  </a:path>
                </a:pathLst>
              </a:custGeom>
              <a:solidFill>
                <a:srgbClr val="BFBFBF"/>
              </a:solidFill>
              <a:ln w="9525">
                <a:noFill/>
                <a:round/>
                <a:headEnd/>
                <a:tailEnd/>
              </a:ln>
            </p:spPr>
            <p:txBody>
              <a:bodyPr/>
              <a:lstStyle/>
              <a:p>
                <a:endParaRPr lang="en-GB" b="0"/>
              </a:p>
            </p:txBody>
          </p:sp>
          <p:sp>
            <p:nvSpPr>
              <p:cNvPr id="849032" name="Freeform 243"/>
              <p:cNvSpPr>
                <a:spLocks/>
              </p:cNvSpPr>
              <p:nvPr/>
            </p:nvSpPr>
            <p:spPr bwMode="auto">
              <a:xfrm>
                <a:off x="617" y="1728"/>
                <a:ext cx="62" cy="63"/>
              </a:xfrm>
              <a:custGeom>
                <a:avLst/>
                <a:gdLst>
                  <a:gd name="T0" fmla="*/ 0 w 62"/>
                  <a:gd name="T1" fmla="*/ 0 h 63"/>
                  <a:gd name="T2" fmla="*/ 45 w 62"/>
                  <a:gd name="T3" fmla="*/ 32 h 63"/>
                  <a:gd name="T4" fmla="*/ 62 w 62"/>
                  <a:gd name="T5" fmla="*/ 63 h 63"/>
                  <a:gd name="T6" fmla="*/ 32 w 62"/>
                  <a:gd name="T7" fmla="*/ 56 h 63"/>
                  <a:gd name="T8" fmla="*/ 0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0" y="0"/>
                    </a:moveTo>
                    <a:lnTo>
                      <a:pt x="45" y="32"/>
                    </a:lnTo>
                    <a:lnTo>
                      <a:pt x="62" y="63"/>
                    </a:lnTo>
                    <a:lnTo>
                      <a:pt x="32" y="56"/>
                    </a:lnTo>
                    <a:lnTo>
                      <a:pt x="0" y="0"/>
                    </a:lnTo>
                    <a:close/>
                  </a:path>
                </a:pathLst>
              </a:custGeom>
              <a:noFill/>
              <a:ln w="1" cap="rnd">
                <a:solidFill>
                  <a:srgbClr val="000000"/>
                </a:solidFill>
                <a:round/>
                <a:headEnd/>
                <a:tailEnd/>
              </a:ln>
            </p:spPr>
            <p:txBody>
              <a:bodyPr/>
              <a:lstStyle/>
              <a:p>
                <a:endParaRPr lang="en-GB" b="0"/>
              </a:p>
            </p:txBody>
          </p:sp>
          <p:sp>
            <p:nvSpPr>
              <p:cNvPr id="849033" name="Freeform 244"/>
              <p:cNvSpPr>
                <a:spLocks/>
              </p:cNvSpPr>
              <p:nvPr/>
            </p:nvSpPr>
            <p:spPr bwMode="auto">
              <a:xfrm>
                <a:off x="565" y="1785"/>
                <a:ext cx="114" cy="49"/>
              </a:xfrm>
              <a:custGeom>
                <a:avLst/>
                <a:gdLst>
                  <a:gd name="T0" fmla="*/ 0 w 114"/>
                  <a:gd name="T1" fmla="*/ 49 h 49"/>
                  <a:gd name="T2" fmla="*/ 84 w 114"/>
                  <a:gd name="T3" fmla="*/ 0 h 49"/>
                  <a:gd name="T4" fmla="*/ 114 w 114"/>
                  <a:gd name="T5" fmla="*/ 6 h 49"/>
                  <a:gd name="T6" fmla="*/ 51 w 114"/>
                  <a:gd name="T7" fmla="*/ 40 h 49"/>
                  <a:gd name="T8" fmla="*/ 0 w 114"/>
                  <a:gd name="T9" fmla="*/ 49 h 49"/>
                  <a:gd name="T10" fmla="*/ 0 60000 65536"/>
                  <a:gd name="T11" fmla="*/ 0 60000 65536"/>
                  <a:gd name="T12" fmla="*/ 0 60000 65536"/>
                  <a:gd name="T13" fmla="*/ 0 60000 65536"/>
                  <a:gd name="T14" fmla="*/ 0 60000 65536"/>
                  <a:gd name="T15" fmla="*/ 0 w 114"/>
                  <a:gd name="T16" fmla="*/ 0 h 49"/>
                  <a:gd name="T17" fmla="*/ 114 w 114"/>
                  <a:gd name="T18" fmla="*/ 49 h 49"/>
                </a:gdLst>
                <a:ahLst/>
                <a:cxnLst>
                  <a:cxn ang="T10">
                    <a:pos x="T0" y="T1"/>
                  </a:cxn>
                  <a:cxn ang="T11">
                    <a:pos x="T2" y="T3"/>
                  </a:cxn>
                  <a:cxn ang="T12">
                    <a:pos x="T4" y="T5"/>
                  </a:cxn>
                  <a:cxn ang="T13">
                    <a:pos x="T6" y="T7"/>
                  </a:cxn>
                  <a:cxn ang="T14">
                    <a:pos x="T8" y="T9"/>
                  </a:cxn>
                </a:cxnLst>
                <a:rect l="T15" t="T16" r="T17" b="T18"/>
                <a:pathLst>
                  <a:path w="114" h="49">
                    <a:moveTo>
                      <a:pt x="0" y="49"/>
                    </a:moveTo>
                    <a:lnTo>
                      <a:pt x="84" y="0"/>
                    </a:lnTo>
                    <a:lnTo>
                      <a:pt x="114" y="6"/>
                    </a:lnTo>
                    <a:lnTo>
                      <a:pt x="51" y="40"/>
                    </a:lnTo>
                    <a:lnTo>
                      <a:pt x="0" y="49"/>
                    </a:lnTo>
                    <a:close/>
                  </a:path>
                </a:pathLst>
              </a:custGeom>
              <a:solidFill>
                <a:srgbClr val="9F9F9F"/>
              </a:solidFill>
              <a:ln w="9525">
                <a:noFill/>
                <a:round/>
                <a:headEnd/>
                <a:tailEnd/>
              </a:ln>
            </p:spPr>
            <p:txBody>
              <a:bodyPr/>
              <a:lstStyle/>
              <a:p>
                <a:endParaRPr lang="en-GB" b="0"/>
              </a:p>
            </p:txBody>
          </p:sp>
          <p:sp>
            <p:nvSpPr>
              <p:cNvPr id="849034" name="Freeform 245"/>
              <p:cNvSpPr>
                <a:spLocks/>
              </p:cNvSpPr>
              <p:nvPr/>
            </p:nvSpPr>
            <p:spPr bwMode="auto">
              <a:xfrm>
                <a:off x="565" y="1785"/>
                <a:ext cx="114" cy="49"/>
              </a:xfrm>
              <a:custGeom>
                <a:avLst/>
                <a:gdLst>
                  <a:gd name="T0" fmla="*/ 0 w 114"/>
                  <a:gd name="T1" fmla="*/ 49 h 49"/>
                  <a:gd name="T2" fmla="*/ 84 w 114"/>
                  <a:gd name="T3" fmla="*/ 0 h 49"/>
                  <a:gd name="T4" fmla="*/ 114 w 114"/>
                  <a:gd name="T5" fmla="*/ 6 h 49"/>
                  <a:gd name="T6" fmla="*/ 51 w 114"/>
                  <a:gd name="T7" fmla="*/ 40 h 49"/>
                  <a:gd name="T8" fmla="*/ 0 w 114"/>
                  <a:gd name="T9" fmla="*/ 49 h 49"/>
                  <a:gd name="T10" fmla="*/ 0 60000 65536"/>
                  <a:gd name="T11" fmla="*/ 0 60000 65536"/>
                  <a:gd name="T12" fmla="*/ 0 60000 65536"/>
                  <a:gd name="T13" fmla="*/ 0 60000 65536"/>
                  <a:gd name="T14" fmla="*/ 0 60000 65536"/>
                  <a:gd name="T15" fmla="*/ 0 w 114"/>
                  <a:gd name="T16" fmla="*/ 0 h 49"/>
                  <a:gd name="T17" fmla="*/ 114 w 114"/>
                  <a:gd name="T18" fmla="*/ 49 h 49"/>
                </a:gdLst>
                <a:ahLst/>
                <a:cxnLst>
                  <a:cxn ang="T10">
                    <a:pos x="T0" y="T1"/>
                  </a:cxn>
                  <a:cxn ang="T11">
                    <a:pos x="T2" y="T3"/>
                  </a:cxn>
                  <a:cxn ang="T12">
                    <a:pos x="T4" y="T5"/>
                  </a:cxn>
                  <a:cxn ang="T13">
                    <a:pos x="T6" y="T7"/>
                  </a:cxn>
                  <a:cxn ang="T14">
                    <a:pos x="T8" y="T9"/>
                  </a:cxn>
                </a:cxnLst>
                <a:rect l="T15" t="T16" r="T17" b="T18"/>
                <a:pathLst>
                  <a:path w="114" h="49">
                    <a:moveTo>
                      <a:pt x="0" y="49"/>
                    </a:moveTo>
                    <a:lnTo>
                      <a:pt x="84" y="0"/>
                    </a:lnTo>
                    <a:lnTo>
                      <a:pt x="114" y="6"/>
                    </a:lnTo>
                    <a:lnTo>
                      <a:pt x="51" y="40"/>
                    </a:lnTo>
                    <a:lnTo>
                      <a:pt x="0" y="49"/>
                    </a:lnTo>
                    <a:close/>
                  </a:path>
                </a:pathLst>
              </a:custGeom>
              <a:noFill/>
              <a:ln w="1" cap="rnd">
                <a:solidFill>
                  <a:srgbClr val="000000"/>
                </a:solidFill>
                <a:round/>
                <a:headEnd/>
                <a:tailEnd/>
              </a:ln>
            </p:spPr>
            <p:txBody>
              <a:bodyPr/>
              <a:lstStyle/>
              <a:p>
                <a:endParaRPr lang="en-GB" b="0"/>
              </a:p>
            </p:txBody>
          </p:sp>
          <p:sp>
            <p:nvSpPr>
              <p:cNvPr id="849035" name="Freeform 246"/>
              <p:cNvSpPr>
                <a:spLocks/>
              </p:cNvSpPr>
              <p:nvPr/>
            </p:nvSpPr>
            <p:spPr bwMode="auto">
              <a:xfrm>
                <a:off x="557" y="1770"/>
                <a:ext cx="30" cy="31"/>
              </a:xfrm>
              <a:custGeom>
                <a:avLst/>
                <a:gdLst>
                  <a:gd name="T0" fmla="*/ 16 w 30"/>
                  <a:gd name="T1" fmla="*/ 0 h 31"/>
                  <a:gd name="T2" fmla="*/ 13 w 30"/>
                  <a:gd name="T3" fmla="*/ 1 h 31"/>
                  <a:gd name="T4" fmla="*/ 8 w 30"/>
                  <a:gd name="T5" fmla="*/ 1 h 31"/>
                  <a:gd name="T6" fmla="*/ 6 w 30"/>
                  <a:gd name="T7" fmla="*/ 3 h 31"/>
                  <a:gd name="T8" fmla="*/ 5 w 30"/>
                  <a:gd name="T9" fmla="*/ 5 h 31"/>
                  <a:gd name="T10" fmla="*/ 2 w 30"/>
                  <a:gd name="T11" fmla="*/ 6 h 31"/>
                  <a:gd name="T12" fmla="*/ 1 w 30"/>
                  <a:gd name="T13" fmla="*/ 9 h 31"/>
                  <a:gd name="T14" fmla="*/ 1 w 30"/>
                  <a:gd name="T15" fmla="*/ 13 h 31"/>
                  <a:gd name="T16" fmla="*/ 0 w 30"/>
                  <a:gd name="T17" fmla="*/ 15 h 31"/>
                  <a:gd name="T18" fmla="*/ 1 w 30"/>
                  <a:gd name="T19" fmla="*/ 18 h 31"/>
                  <a:gd name="T20" fmla="*/ 1 w 30"/>
                  <a:gd name="T21" fmla="*/ 21 h 31"/>
                  <a:gd name="T22" fmla="*/ 2 w 30"/>
                  <a:gd name="T23" fmla="*/ 24 h 31"/>
                  <a:gd name="T24" fmla="*/ 5 w 30"/>
                  <a:gd name="T25" fmla="*/ 25 h 31"/>
                  <a:gd name="T26" fmla="*/ 6 w 30"/>
                  <a:gd name="T27" fmla="*/ 27 h 31"/>
                  <a:gd name="T28" fmla="*/ 8 w 30"/>
                  <a:gd name="T29" fmla="*/ 30 h 31"/>
                  <a:gd name="T30" fmla="*/ 13 w 30"/>
                  <a:gd name="T31" fmla="*/ 31 h 31"/>
                  <a:gd name="T32" fmla="*/ 16 w 30"/>
                  <a:gd name="T33" fmla="*/ 31 h 31"/>
                  <a:gd name="T34" fmla="*/ 18 w 30"/>
                  <a:gd name="T35" fmla="*/ 31 h 31"/>
                  <a:gd name="T36" fmla="*/ 20 w 30"/>
                  <a:gd name="T37" fmla="*/ 30 h 31"/>
                  <a:gd name="T38" fmla="*/ 23 w 30"/>
                  <a:gd name="T39" fmla="*/ 27 h 31"/>
                  <a:gd name="T40" fmla="*/ 25 w 30"/>
                  <a:gd name="T41" fmla="*/ 25 h 31"/>
                  <a:gd name="T42" fmla="*/ 28 w 30"/>
                  <a:gd name="T43" fmla="*/ 24 h 31"/>
                  <a:gd name="T44" fmla="*/ 29 w 30"/>
                  <a:gd name="T45" fmla="*/ 21 h 31"/>
                  <a:gd name="T46" fmla="*/ 29 w 30"/>
                  <a:gd name="T47" fmla="*/ 18 h 31"/>
                  <a:gd name="T48" fmla="*/ 30 w 30"/>
                  <a:gd name="T49" fmla="*/ 15 h 31"/>
                  <a:gd name="T50" fmla="*/ 29 w 30"/>
                  <a:gd name="T51" fmla="*/ 13 h 31"/>
                  <a:gd name="T52" fmla="*/ 29 w 30"/>
                  <a:gd name="T53" fmla="*/ 9 h 31"/>
                  <a:gd name="T54" fmla="*/ 28 w 30"/>
                  <a:gd name="T55" fmla="*/ 6 h 31"/>
                  <a:gd name="T56" fmla="*/ 25 w 30"/>
                  <a:gd name="T57" fmla="*/ 5 h 31"/>
                  <a:gd name="T58" fmla="*/ 23 w 30"/>
                  <a:gd name="T59" fmla="*/ 3 h 31"/>
                  <a:gd name="T60" fmla="*/ 20 w 30"/>
                  <a:gd name="T61" fmla="*/ 1 h 31"/>
                  <a:gd name="T62" fmla="*/ 18 w 30"/>
                  <a:gd name="T63" fmla="*/ 1 h 31"/>
                  <a:gd name="T64" fmla="*/ 16 w 30"/>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1"/>
                  <a:gd name="T101" fmla="*/ 30 w 30"/>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1">
                    <a:moveTo>
                      <a:pt x="16" y="0"/>
                    </a:moveTo>
                    <a:lnTo>
                      <a:pt x="13" y="1"/>
                    </a:lnTo>
                    <a:lnTo>
                      <a:pt x="8" y="1"/>
                    </a:lnTo>
                    <a:lnTo>
                      <a:pt x="6" y="3"/>
                    </a:lnTo>
                    <a:lnTo>
                      <a:pt x="5" y="5"/>
                    </a:lnTo>
                    <a:lnTo>
                      <a:pt x="2" y="6"/>
                    </a:lnTo>
                    <a:lnTo>
                      <a:pt x="1" y="9"/>
                    </a:lnTo>
                    <a:lnTo>
                      <a:pt x="1" y="13"/>
                    </a:lnTo>
                    <a:lnTo>
                      <a:pt x="0" y="15"/>
                    </a:lnTo>
                    <a:lnTo>
                      <a:pt x="1" y="18"/>
                    </a:lnTo>
                    <a:lnTo>
                      <a:pt x="1" y="21"/>
                    </a:lnTo>
                    <a:lnTo>
                      <a:pt x="2" y="24"/>
                    </a:lnTo>
                    <a:lnTo>
                      <a:pt x="5" y="25"/>
                    </a:lnTo>
                    <a:lnTo>
                      <a:pt x="6" y="27"/>
                    </a:lnTo>
                    <a:lnTo>
                      <a:pt x="8" y="30"/>
                    </a:lnTo>
                    <a:lnTo>
                      <a:pt x="13" y="31"/>
                    </a:lnTo>
                    <a:lnTo>
                      <a:pt x="16" y="31"/>
                    </a:lnTo>
                    <a:lnTo>
                      <a:pt x="18" y="31"/>
                    </a:lnTo>
                    <a:lnTo>
                      <a:pt x="20" y="30"/>
                    </a:lnTo>
                    <a:lnTo>
                      <a:pt x="23" y="27"/>
                    </a:lnTo>
                    <a:lnTo>
                      <a:pt x="25" y="25"/>
                    </a:lnTo>
                    <a:lnTo>
                      <a:pt x="28" y="24"/>
                    </a:lnTo>
                    <a:lnTo>
                      <a:pt x="29" y="21"/>
                    </a:lnTo>
                    <a:lnTo>
                      <a:pt x="29" y="18"/>
                    </a:lnTo>
                    <a:lnTo>
                      <a:pt x="30" y="15"/>
                    </a:lnTo>
                    <a:lnTo>
                      <a:pt x="29" y="13"/>
                    </a:lnTo>
                    <a:lnTo>
                      <a:pt x="29" y="9"/>
                    </a:lnTo>
                    <a:lnTo>
                      <a:pt x="28" y="6"/>
                    </a:lnTo>
                    <a:lnTo>
                      <a:pt x="25" y="5"/>
                    </a:lnTo>
                    <a:lnTo>
                      <a:pt x="23" y="3"/>
                    </a:lnTo>
                    <a:lnTo>
                      <a:pt x="20" y="1"/>
                    </a:lnTo>
                    <a:lnTo>
                      <a:pt x="18" y="1"/>
                    </a:lnTo>
                    <a:lnTo>
                      <a:pt x="16" y="0"/>
                    </a:lnTo>
                    <a:close/>
                  </a:path>
                </a:pathLst>
              </a:custGeom>
              <a:solidFill>
                <a:srgbClr val="3F7FFF"/>
              </a:solidFill>
              <a:ln w="9525">
                <a:noFill/>
                <a:round/>
                <a:headEnd/>
                <a:tailEnd/>
              </a:ln>
            </p:spPr>
            <p:txBody>
              <a:bodyPr/>
              <a:lstStyle/>
              <a:p>
                <a:endParaRPr lang="en-GB" b="0"/>
              </a:p>
            </p:txBody>
          </p:sp>
          <p:sp>
            <p:nvSpPr>
              <p:cNvPr id="849036" name="Freeform 247"/>
              <p:cNvSpPr>
                <a:spLocks/>
              </p:cNvSpPr>
              <p:nvPr/>
            </p:nvSpPr>
            <p:spPr bwMode="auto">
              <a:xfrm>
                <a:off x="557" y="1770"/>
                <a:ext cx="30" cy="31"/>
              </a:xfrm>
              <a:custGeom>
                <a:avLst/>
                <a:gdLst>
                  <a:gd name="T0" fmla="*/ 16 w 30"/>
                  <a:gd name="T1" fmla="*/ 0 h 31"/>
                  <a:gd name="T2" fmla="*/ 13 w 30"/>
                  <a:gd name="T3" fmla="*/ 1 h 31"/>
                  <a:gd name="T4" fmla="*/ 8 w 30"/>
                  <a:gd name="T5" fmla="*/ 1 h 31"/>
                  <a:gd name="T6" fmla="*/ 6 w 30"/>
                  <a:gd name="T7" fmla="*/ 3 h 31"/>
                  <a:gd name="T8" fmla="*/ 5 w 30"/>
                  <a:gd name="T9" fmla="*/ 5 h 31"/>
                  <a:gd name="T10" fmla="*/ 2 w 30"/>
                  <a:gd name="T11" fmla="*/ 6 h 31"/>
                  <a:gd name="T12" fmla="*/ 1 w 30"/>
                  <a:gd name="T13" fmla="*/ 9 h 31"/>
                  <a:gd name="T14" fmla="*/ 1 w 30"/>
                  <a:gd name="T15" fmla="*/ 13 h 31"/>
                  <a:gd name="T16" fmla="*/ 0 w 30"/>
                  <a:gd name="T17" fmla="*/ 15 h 31"/>
                  <a:gd name="T18" fmla="*/ 1 w 30"/>
                  <a:gd name="T19" fmla="*/ 18 h 31"/>
                  <a:gd name="T20" fmla="*/ 1 w 30"/>
                  <a:gd name="T21" fmla="*/ 21 h 31"/>
                  <a:gd name="T22" fmla="*/ 2 w 30"/>
                  <a:gd name="T23" fmla="*/ 24 h 31"/>
                  <a:gd name="T24" fmla="*/ 5 w 30"/>
                  <a:gd name="T25" fmla="*/ 25 h 31"/>
                  <a:gd name="T26" fmla="*/ 6 w 30"/>
                  <a:gd name="T27" fmla="*/ 27 h 31"/>
                  <a:gd name="T28" fmla="*/ 8 w 30"/>
                  <a:gd name="T29" fmla="*/ 30 h 31"/>
                  <a:gd name="T30" fmla="*/ 13 w 30"/>
                  <a:gd name="T31" fmla="*/ 31 h 31"/>
                  <a:gd name="T32" fmla="*/ 16 w 30"/>
                  <a:gd name="T33" fmla="*/ 31 h 31"/>
                  <a:gd name="T34" fmla="*/ 18 w 30"/>
                  <a:gd name="T35" fmla="*/ 31 h 31"/>
                  <a:gd name="T36" fmla="*/ 20 w 30"/>
                  <a:gd name="T37" fmla="*/ 30 h 31"/>
                  <a:gd name="T38" fmla="*/ 23 w 30"/>
                  <a:gd name="T39" fmla="*/ 27 h 31"/>
                  <a:gd name="T40" fmla="*/ 25 w 30"/>
                  <a:gd name="T41" fmla="*/ 25 h 31"/>
                  <a:gd name="T42" fmla="*/ 28 w 30"/>
                  <a:gd name="T43" fmla="*/ 24 h 31"/>
                  <a:gd name="T44" fmla="*/ 29 w 30"/>
                  <a:gd name="T45" fmla="*/ 21 h 31"/>
                  <a:gd name="T46" fmla="*/ 29 w 30"/>
                  <a:gd name="T47" fmla="*/ 18 h 31"/>
                  <a:gd name="T48" fmla="*/ 30 w 30"/>
                  <a:gd name="T49" fmla="*/ 15 h 31"/>
                  <a:gd name="T50" fmla="*/ 29 w 30"/>
                  <a:gd name="T51" fmla="*/ 13 h 31"/>
                  <a:gd name="T52" fmla="*/ 29 w 30"/>
                  <a:gd name="T53" fmla="*/ 9 h 31"/>
                  <a:gd name="T54" fmla="*/ 28 w 30"/>
                  <a:gd name="T55" fmla="*/ 6 h 31"/>
                  <a:gd name="T56" fmla="*/ 25 w 30"/>
                  <a:gd name="T57" fmla="*/ 5 h 31"/>
                  <a:gd name="T58" fmla="*/ 23 w 30"/>
                  <a:gd name="T59" fmla="*/ 3 h 31"/>
                  <a:gd name="T60" fmla="*/ 20 w 30"/>
                  <a:gd name="T61" fmla="*/ 1 h 31"/>
                  <a:gd name="T62" fmla="*/ 18 w 30"/>
                  <a:gd name="T63" fmla="*/ 1 h 31"/>
                  <a:gd name="T64" fmla="*/ 16 w 30"/>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1"/>
                  <a:gd name="T101" fmla="*/ 30 w 30"/>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1">
                    <a:moveTo>
                      <a:pt x="16" y="0"/>
                    </a:moveTo>
                    <a:lnTo>
                      <a:pt x="13" y="1"/>
                    </a:lnTo>
                    <a:lnTo>
                      <a:pt x="8" y="1"/>
                    </a:lnTo>
                    <a:lnTo>
                      <a:pt x="6" y="3"/>
                    </a:lnTo>
                    <a:lnTo>
                      <a:pt x="5" y="5"/>
                    </a:lnTo>
                    <a:lnTo>
                      <a:pt x="2" y="6"/>
                    </a:lnTo>
                    <a:lnTo>
                      <a:pt x="1" y="9"/>
                    </a:lnTo>
                    <a:lnTo>
                      <a:pt x="1" y="13"/>
                    </a:lnTo>
                    <a:lnTo>
                      <a:pt x="0" y="15"/>
                    </a:lnTo>
                    <a:lnTo>
                      <a:pt x="1" y="18"/>
                    </a:lnTo>
                    <a:lnTo>
                      <a:pt x="1" y="21"/>
                    </a:lnTo>
                    <a:lnTo>
                      <a:pt x="2" y="24"/>
                    </a:lnTo>
                    <a:lnTo>
                      <a:pt x="5" y="25"/>
                    </a:lnTo>
                    <a:lnTo>
                      <a:pt x="6" y="27"/>
                    </a:lnTo>
                    <a:lnTo>
                      <a:pt x="8" y="30"/>
                    </a:lnTo>
                    <a:lnTo>
                      <a:pt x="13" y="31"/>
                    </a:lnTo>
                    <a:lnTo>
                      <a:pt x="16" y="31"/>
                    </a:lnTo>
                    <a:lnTo>
                      <a:pt x="18" y="31"/>
                    </a:lnTo>
                    <a:lnTo>
                      <a:pt x="20" y="30"/>
                    </a:lnTo>
                    <a:lnTo>
                      <a:pt x="23" y="27"/>
                    </a:lnTo>
                    <a:lnTo>
                      <a:pt x="25" y="25"/>
                    </a:lnTo>
                    <a:lnTo>
                      <a:pt x="28" y="24"/>
                    </a:lnTo>
                    <a:lnTo>
                      <a:pt x="29" y="21"/>
                    </a:lnTo>
                    <a:lnTo>
                      <a:pt x="29" y="18"/>
                    </a:lnTo>
                    <a:lnTo>
                      <a:pt x="30" y="15"/>
                    </a:lnTo>
                    <a:lnTo>
                      <a:pt x="29" y="13"/>
                    </a:lnTo>
                    <a:lnTo>
                      <a:pt x="29" y="9"/>
                    </a:lnTo>
                    <a:lnTo>
                      <a:pt x="28" y="6"/>
                    </a:lnTo>
                    <a:lnTo>
                      <a:pt x="25" y="5"/>
                    </a:lnTo>
                    <a:lnTo>
                      <a:pt x="23" y="3"/>
                    </a:lnTo>
                    <a:lnTo>
                      <a:pt x="20" y="1"/>
                    </a:lnTo>
                    <a:lnTo>
                      <a:pt x="18" y="1"/>
                    </a:lnTo>
                    <a:lnTo>
                      <a:pt x="16" y="0"/>
                    </a:lnTo>
                  </a:path>
                </a:pathLst>
              </a:custGeom>
              <a:noFill/>
              <a:ln w="1" cap="rnd">
                <a:solidFill>
                  <a:srgbClr val="000000"/>
                </a:solidFill>
                <a:round/>
                <a:headEnd/>
                <a:tailEnd/>
              </a:ln>
            </p:spPr>
            <p:txBody>
              <a:bodyPr/>
              <a:lstStyle/>
              <a:p>
                <a:endParaRPr lang="en-GB" b="0"/>
              </a:p>
            </p:txBody>
          </p:sp>
          <p:sp>
            <p:nvSpPr>
              <p:cNvPr id="849037" name="Freeform 248"/>
              <p:cNvSpPr>
                <a:spLocks/>
              </p:cNvSpPr>
              <p:nvPr/>
            </p:nvSpPr>
            <p:spPr bwMode="auto">
              <a:xfrm>
                <a:off x="590" y="1753"/>
                <a:ext cx="31" cy="30"/>
              </a:xfrm>
              <a:custGeom>
                <a:avLst/>
                <a:gdLst>
                  <a:gd name="T0" fmla="*/ 16 w 31"/>
                  <a:gd name="T1" fmla="*/ 0 h 30"/>
                  <a:gd name="T2" fmla="*/ 13 w 31"/>
                  <a:gd name="T3" fmla="*/ 0 h 30"/>
                  <a:gd name="T4" fmla="*/ 10 w 31"/>
                  <a:gd name="T5" fmla="*/ 1 h 30"/>
                  <a:gd name="T6" fmla="*/ 6 w 31"/>
                  <a:gd name="T7" fmla="*/ 2 h 30"/>
                  <a:gd name="T8" fmla="*/ 5 w 31"/>
                  <a:gd name="T9" fmla="*/ 4 h 30"/>
                  <a:gd name="T10" fmla="*/ 2 w 31"/>
                  <a:gd name="T11" fmla="*/ 6 h 30"/>
                  <a:gd name="T12" fmla="*/ 1 w 31"/>
                  <a:gd name="T13" fmla="*/ 9 h 30"/>
                  <a:gd name="T14" fmla="*/ 1 w 31"/>
                  <a:gd name="T15" fmla="*/ 11 h 30"/>
                  <a:gd name="T16" fmla="*/ 0 w 31"/>
                  <a:gd name="T17" fmla="*/ 14 h 30"/>
                  <a:gd name="T18" fmla="*/ 1 w 31"/>
                  <a:gd name="T19" fmla="*/ 18 h 30"/>
                  <a:gd name="T20" fmla="*/ 1 w 31"/>
                  <a:gd name="T21" fmla="*/ 21 h 30"/>
                  <a:gd name="T22" fmla="*/ 2 w 31"/>
                  <a:gd name="T23" fmla="*/ 23 h 30"/>
                  <a:gd name="T24" fmla="*/ 5 w 31"/>
                  <a:gd name="T25" fmla="*/ 25 h 30"/>
                  <a:gd name="T26" fmla="*/ 6 w 31"/>
                  <a:gd name="T27" fmla="*/ 27 h 30"/>
                  <a:gd name="T28" fmla="*/ 10 w 31"/>
                  <a:gd name="T29" fmla="*/ 28 h 30"/>
                  <a:gd name="T30" fmla="*/ 13 w 31"/>
                  <a:gd name="T31" fmla="*/ 30 h 30"/>
                  <a:gd name="T32" fmla="*/ 16 w 31"/>
                  <a:gd name="T33" fmla="*/ 30 h 30"/>
                  <a:gd name="T34" fmla="*/ 18 w 31"/>
                  <a:gd name="T35" fmla="*/ 30 h 30"/>
                  <a:gd name="T36" fmla="*/ 21 w 31"/>
                  <a:gd name="T37" fmla="*/ 28 h 30"/>
                  <a:gd name="T38" fmla="*/ 23 w 31"/>
                  <a:gd name="T39" fmla="*/ 27 h 30"/>
                  <a:gd name="T40" fmla="*/ 26 w 31"/>
                  <a:gd name="T41" fmla="*/ 25 h 30"/>
                  <a:gd name="T42" fmla="*/ 28 w 31"/>
                  <a:gd name="T43" fmla="*/ 23 h 30"/>
                  <a:gd name="T44" fmla="*/ 29 w 31"/>
                  <a:gd name="T45" fmla="*/ 21 h 30"/>
                  <a:gd name="T46" fmla="*/ 29 w 31"/>
                  <a:gd name="T47" fmla="*/ 18 h 30"/>
                  <a:gd name="T48" fmla="*/ 31 w 31"/>
                  <a:gd name="T49" fmla="*/ 14 h 30"/>
                  <a:gd name="T50" fmla="*/ 29 w 31"/>
                  <a:gd name="T51" fmla="*/ 11 h 30"/>
                  <a:gd name="T52" fmla="*/ 29 w 31"/>
                  <a:gd name="T53" fmla="*/ 9 h 30"/>
                  <a:gd name="T54" fmla="*/ 28 w 31"/>
                  <a:gd name="T55" fmla="*/ 6 h 30"/>
                  <a:gd name="T56" fmla="*/ 26 w 31"/>
                  <a:gd name="T57" fmla="*/ 4 h 30"/>
                  <a:gd name="T58" fmla="*/ 23 w 31"/>
                  <a:gd name="T59" fmla="*/ 2 h 30"/>
                  <a:gd name="T60" fmla="*/ 21 w 31"/>
                  <a:gd name="T61" fmla="*/ 1 h 30"/>
                  <a:gd name="T62" fmla="*/ 18 w 31"/>
                  <a:gd name="T63" fmla="*/ 0 h 30"/>
                  <a:gd name="T64" fmla="*/ 16 w 31"/>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0"/>
                  <a:gd name="T101" fmla="*/ 31 w 31"/>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0">
                    <a:moveTo>
                      <a:pt x="16" y="0"/>
                    </a:moveTo>
                    <a:lnTo>
                      <a:pt x="13" y="0"/>
                    </a:lnTo>
                    <a:lnTo>
                      <a:pt x="10" y="1"/>
                    </a:lnTo>
                    <a:lnTo>
                      <a:pt x="6" y="2"/>
                    </a:lnTo>
                    <a:lnTo>
                      <a:pt x="5" y="4"/>
                    </a:lnTo>
                    <a:lnTo>
                      <a:pt x="2" y="6"/>
                    </a:lnTo>
                    <a:lnTo>
                      <a:pt x="1" y="9"/>
                    </a:lnTo>
                    <a:lnTo>
                      <a:pt x="1" y="11"/>
                    </a:lnTo>
                    <a:lnTo>
                      <a:pt x="0" y="14"/>
                    </a:lnTo>
                    <a:lnTo>
                      <a:pt x="1" y="18"/>
                    </a:lnTo>
                    <a:lnTo>
                      <a:pt x="1" y="21"/>
                    </a:lnTo>
                    <a:lnTo>
                      <a:pt x="2" y="23"/>
                    </a:lnTo>
                    <a:lnTo>
                      <a:pt x="5" y="25"/>
                    </a:lnTo>
                    <a:lnTo>
                      <a:pt x="6" y="27"/>
                    </a:lnTo>
                    <a:lnTo>
                      <a:pt x="10" y="28"/>
                    </a:lnTo>
                    <a:lnTo>
                      <a:pt x="13" y="30"/>
                    </a:lnTo>
                    <a:lnTo>
                      <a:pt x="16" y="30"/>
                    </a:lnTo>
                    <a:lnTo>
                      <a:pt x="18" y="30"/>
                    </a:lnTo>
                    <a:lnTo>
                      <a:pt x="21" y="28"/>
                    </a:lnTo>
                    <a:lnTo>
                      <a:pt x="23" y="27"/>
                    </a:lnTo>
                    <a:lnTo>
                      <a:pt x="26" y="25"/>
                    </a:lnTo>
                    <a:lnTo>
                      <a:pt x="28" y="23"/>
                    </a:lnTo>
                    <a:lnTo>
                      <a:pt x="29" y="21"/>
                    </a:lnTo>
                    <a:lnTo>
                      <a:pt x="29" y="18"/>
                    </a:lnTo>
                    <a:lnTo>
                      <a:pt x="31" y="14"/>
                    </a:lnTo>
                    <a:lnTo>
                      <a:pt x="29" y="11"/>
                    </a:lnTo>
                    <a:lnTo>
                      <a:pt x="29" y="9"/>
                    </a:lnTo>
                    <a:lnTo>
                      <a:pt x="28" y="6"/>
                    </a:lnTo>
                    <a:lnTo>
                      <a:pt x="26" y="4"/>
                    </a:lnTo>
                    <a:lnTo>
                      <a:pt x="23" y="2"/>
                    </a:lnTo>
                    <a:lnTo>
                      <a:pt x="21" y="1"/>
                    </a:lnTo>
                    <a:lnTo>
                      <a:pt x="18" y="0"/>
                    </a:lnTo>
                    <a:lnTo>
                      <a:pt x="16" y="0"/>
                    </a:lnTo>
                    <a:close/>
                  </a:path>
                </a:pathLst>
              </a:custGeom>
              <a:solidFill>
                <a:srgbClr val="3F7FFF"/>
              </a:solidFill>
              <a:ln w="9525">
                <a:noFill/>
                <a:round/>
                <a:headEnd/>
                <a:tailEnd/>
              </a:ln>
            </p:spPr>
            <p:txBody>
              <a:bodyPr/>
              <a:lstStyle/>
              <a:p>
                <a:endParaRPr lang="en-GB" b="0"/>
              </a:p>
            </p:txBody>
          </p:sp>
          <p:sp>
            <p:nvSpPr>
              <p:cNvPr id="849038" name="Freeform 249"/>
              <p:cNvSpPr>
                <a:spLocks/>
              </p:cNvSpPr>
              <p:nvPr/>
            </p:nvSpPr>
            <p:spPr bwMode="auto">
              <a:xfrm>
                <a:off x="590" y="1753"/>
                <a:ext cx="31" cy="30"/>
              </a:xfrm>
              <a:custGeom>
                <a:avLst/>
                <a:gdLst>
                  <a:gd name="T0" fmla="*/ 16 w 31"/>
                  <a:gd name="T1" fmla="*/ 0 h 30"/>
                  <a:gd name="T2" fmla="*/ 13 w 31"/>
                  <a:gd name="T3" fmla="*/ 0 h 30"/>
                  <a:gd name="T4" fmla="*/ 10 w 31"/>
                  <a:gd name="T5" fmla="*/ 1 h 30"/>
                  <a:gd name="T6" fmla="*/ 6 w 31"/>
                  <a:gd name="T7" fmla="*/ 2 h 30"/>
                  <a:gd name="T8" fmla="*/ 5 w 31"/>
                  <a:gd name="T9" fmla="*/ 4 h 30"/>
                  <a:gd name="T10" fmla="*/ 2 w 31"/>
                  <a:gd name="T11" fmla="*/ 6 h 30"/>
                  <a:gd name="T12" fmla="*/ 1 w 31"/>
                  <a:gd name="T13" fmla="*/ 9 h 30"/>
                  <a:gd name="T14" fmla="*/ 1 w 31"/>
                  <a:gd name="T15" fmla="*/ 11 h 30"/>
                  <a:gd name="T16" fmla="*/ 0 w 31"/>
                  <a:gd name="T17" fmla="*/ 14 h 30"/>
                  <a:gd name="T18" fmla="*/ 1 w 31"/>
                  <a:gd name="T19" fmla="*/ 18 h 30"/>
                  <a:gd name="T20" fmla="*/ 1 w 31"/>
                  <a:gd name="T21" fmla="*/ 21 h 30"/>
                  <a:gd name="T22" fmla="*/ 2 w 31"/>
                  <a:gd name="T23" fmla="*/ 23 h 30"/>
                  <a:gd name="T24" fmla="*/ 5 w 31"/>
                  <a:gd name="T25" fmla="*/ 25 h 30"/>
                  <a:gd name="T26" fmla="*/ 6 w 31"/>
                  <a:gd name="T27" fmla="*/ 27 h 30"/>
                  <a:gd name="T28" fmla="*/ 10 w 31"/>
                  <a:gd name="T29" fmla="*/ 28 h 30"/>
                  <a:gd name="T30" fmla="*/ 13 w 31"/>
                  <a:gd name="T31" fmla="*/ 30 h 30"/>
                  <a:gd name="T32" fmla="*/ 16 w 31"/>
                  <a:gd name="T33" fmla="*/ 30 h 30"/>
                  <a:gd name="T34" fmla="*/ 18 w 31"/>
                  <a:gd name="T35" fmla="*/ 30 h 30"/>
                  <a:gd name="T36" fmla="*/ 21 w 31"/>
                  <a:gd name="T37" fmla="*/ 28 h 30"/>
                  <a:gd name="T38" fmla="*/ 23 w 31"/>
                  <a:gd name="T39" fmla="*/ 27 h 30"/>
                  <a:gd name="T40" fmla="*/ 26 w 31"/>
                  <a:gd name="T41" fmla="*/ 25 h 30"/>
                  <a:gd name="T42" fmla="*/ 28 w 31"/>
                  <a:gd name="T43" fmla="*/ 23 h 30"/>
                  <a:gd name="T44" fmla="*/ 29 w 31"/>
                  <a:gd name="T45" fmla="*/ 21 h 30"/>
                  <a:gd name="T46" fmla="*/ 29 w 31"/>
                  <a:gd name="T47" fmla="*/ 18 h 30"/>
                  <a:gd name="T48" fmla="*/ 31 w 31"/>
                  <a:gd name="T49" fmla="*/ 14 h 30"/>
                  <a:gd name="T50" fmla="*/ 29 w 31"/>
                  <a:gd name="T51" fmla="*/ 11 h 30"/>
                  <a:gd name="T52" fmla="*/ 29 w 31"/>
                  <a:gd name="T53" fmla="*/ 9 h 30"/>
                  <a:gd name="T54" fmla="*/ 28 w 31"/>
                  <a:gd name="T55" fmla="*/ 6 h 30"/>
                  <a:gd name="T56" fmla="*/ 26 w 31"/>
                  <a:gd name="T57" fmla="*/ 4 h 30"/>
                  <a:gd name="T58" fmla="*/ 23 w 31"/>
                  <a:gd name="T59" fmla="*/ 2 h 30"/>
                  <a:gd name="T60" fmla="*/ 21 w 31"/>
                  <a:gd name="T61" fmla="*/ 1 h 30"/>
                  <a:gd name="T62" fmla="*/ 18 w 31"/>
                  <a:gd name="T63" fmla="*/ 0 h 30"/>
                  <a:gd name="T64" fmla="*/ 16 w 31"/>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0"/>
                  <a:gd name="T101" fmla="*/ 31 w 31"/>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0">
                    <a:moveTo>
                      <a:pt x="16" y="0"/>
                    </a:moveTo>
                    <a:lnTo>
                      <a:pt x="13" y="0"/>
                    </a:lnTo>
                    <a:lnTo>
                      <a:pt x="10" y="1"/>
                    </a:lnTo>
                    <a:lnTo>
                      <a:pt x="6" y="2"/>
                    </a:lnTo>
                    <a:lnTo>
                      <a:pt x="5" y="4"/>
                    </a:lnTo>
                    <a:lnTo>
                      <a:pt x="2" y="6"/>
                    </a:lnTo>
                    <a:lnTo>
                      <a:pt x="1" y="9"/>
                    </a:lnTo>
                    <a:lnTo>
                      <a:pt x="1" y="11"/>
                    </a:lnTo>
                    <a:lnTo>
                      <a:pt x="0" y="14"/>
                    </a:lnTo>
                    <a:lnTo>
                      <a:pt x="1" y="18"/>
                    </a:lnTo>
                    <a:lnTo>
                      <a:pt x="1" y="21"/>
                    </a:lnTo>
                    <a:lnTo>
                      <a:pt x="2" y="23"/>
                    </a:lnTo>
                    <a:lnTo>
                      <a:pt x="5" y="25"/>
                    </a:lnTo>
                    <a:lnTo>
                      <a:pt x="6" y="27"/>
                    </a:lnTo>
                    <a:lnTo>
                      <a:pt x="10" y="28"/>
                    </a:lnTo>
                    <a:lnTo>
                      <a:pt x="13" y="30"/>
                    </a:lnTo>
                    <a:lnTo>
                      <a:pt x="16" y="30"/>
                    </a:lnTo>
                    <a:lnTo>
                      <a:pt x="18" y="30"/>
                    </a:lnTo>
                    <a:lnTo>
                      <a:pt x="21" y="28"/>
                    </a:lnTo>
                    <a:lnTo>
                      <a:pt x="23" y="27"/>
                    </a:lnTo>
                    <a:lnTo>
                      <a:pt x="26" y="25"/>
                    </a:lnTo>
                    <a:lnTo>
                      <a:pt x="28" y="23"/>
                    </a:lnTo>
                    <a:lnTo>
                      <a:pt x="29" y="21"/>
                    </a:lnTo>
                    <a:lnTo>
                      <a:pt x="29" y="18"/>
                    </a:lnTo>
                    <a:lnTo>
                      <a:pt x="31" y="14"/>
                    </a:lnTo>
                    <a:lnTo>
                      <a:pt x="29" y="11"/>
                    </a:lnTo>
                    <a:lnTo>
                      <a:pt x="29" y="9"/>
                    </a:lnTo>
                    <a:lnTo>
                      <a:pt x="28" y="6"/>
                    </a:lnTo>
                    <a:lnTo>
                      <a:pt x="26" y="4"/>
                    </a:lnTo>
                    <a:lnTo>
                      <a:pt x="23" y="2"/>
                    </a:lnTo>
                    <a:lnTo>
                      <a:pt x="21" y="1"/>
                    </a:lnTo>
                    <a:lnTo>
                      <a:pt x="18" y="0"/>
                    </a:lnTo>
                    <a:lnTo>
                      <a:pt x="16" y="0"/>
                    </a:lnTo>
                  </a:path>
                </a:pathLst>
              </a:custGeom>
              <a:noFill/>
              <a:ln w="1" cap="rnd">
                <a:solidFill>
                  <a:srgbClr val="000000"/>
                </a:solidFill>
                <a:round/>
                <a:headEnd/>
                <a:tailEnd/>
              </a:ln>
            </p:spPr>
            <p:txBody>
              <a:bodyPr/>
              <a:lstStyle/>
              <a:p>
                <a:endParaRPr lang="en-GB" b="0"/>
              </a:p>
            </p:txBody>
          </p:sp>
          <p:sp>
            <p:nvSpPr>
              <p:cNvPr id="849039" name="Freeform 250"/>
              <p:cNvSpPr>
                <a:spLocks/>
              </p:cNvSpPr>
              <p:nvPr/>
            </p:nvSpPr>
            <p:spPr bwMode="auto">
              <a:xfrm>
                <a:off x="337" y="1828"/>
                <a:ext cx="242" cy="218"/>
              </a:xfrm>
              <a:custGeom>
                <a:avLst/>
                <a:gdLst>
                  <a:gd name="T0" fmla="*/ 0 w 242"/>
                  <a:gd name="T1" fmla="*/ 102 h 218"/>
                  <a:gd name="T2" fmla="*/ 173 w 242"/>
                  <a:gd name="T3" fmla="*/ 0 h 218"/>
                  <a:gd name="T4" fmla="*/ 242 w 242"/>
                  <a:gd name="T5" fmla="*/ 118 h 218"/>
                  <a:gd name="T6" fmla="*/ 68 w 242"/>
                  <a:gd name="T7" fmla="*/ 218 h 218"/>
                  <a:gd name="T8" fmla="*/ 0 w 242"/>
                  <a:gd name="T9" fmla="*/ 102 h 218"/>
                  <a:gd name="T10" fmla="*/ 0 60000 65536"/>
                  <a:gd name="T11" fmla="*/ 0 60000 65536"/>
                  <a:gd name="T12" fmla="*/ 0 60000 65536"/>
                  <a:gd name="T13" fmla="*/ 0 60000 65536"/>
                  <a:gd name="T14" fmla="*/ 0 60000 65536"/>
                  <a:gd name="T15" fmla="*/ 0 w 242"/>
                  <a:gd name="T16" fmla="*/ 0 h 218"/>
                  <a:gd name="T17" fmla="*/ 242 w 242"/>
                  <a:gd name="T18" fmla="*/ 218 h 218"/>
                </a:gdLst>
                <a:ahLst/>
                <a:cxnLst>
                  <a:cxn ang="T10">
                    <a:pos x="T0" y="T1"/>
                  </a:cxn>
                  <a:cxn ang="T11">
                    <a:pos x="T2" y="T3"/>
                  </a:cxn>
                  <a:cxn ang="T12">
                    <a:pos x="T4" y="T5"/>
                  </a:cxn>
                  <a:cxn ang="T13">
                    <a:pos x="T6" y="T7"/>
                  </a:cxn>
                  <a:cxn ang="T14">
                    <a:pos x="T8" y="T9"/>
                  </a:cxn>
                </a:cxnLst>
                <a:rect l="T15" t="T16" r="T17" b="T18"/>
                <a:pathLst>
                  <a:path w="242" h="218">
                    <a:moveTo>
                      <a:pt x="0" y="102"/>
                    </a:moveTo>
                    <a:lnTo>
                      <a:pt x="173" y="0"/>
                    </a:lnTo>
                    <a:lnTo>
                      <a:pt x="242" y="118"/>
                    </a:lnTo>
                    <a:lnTo>
                      <a:pt x="68" y="218"/>
                    </a:lnTo>
                    <a:lnTo>
                      <a:pt x="0" y="102"/>
                    </a:lnTo>
                    <a:close/>
                  </a:path>
                </a:pathLst>
              </a:custGeom>
              <a:solidFill>
                <a:srgbClr val="7F7F7F"/>
              </a:solidFill>
              <a:ln w="9525">
                <a:noFill/>
                <a:round/>
                <a:headEnd/>
                <a:tailEnd/>
              </a:ln>
            </p:spPr>
            <p:txBody>
              <a:bodyPr/>
              <a:lstStyle/>
              <a:p>
                <a:endParaRPr lang="en-GB" b="0"/>
              </a:p>
            </p:txBody>
          </p:sp>
          <p:sp>
            <p:nvSpPr>
              <p:cNvPr id="849040" name="Line 251"/>
              <p:cNvSpPr>
                <a:spLocks noChangeShapeType="1"/>
              </p:cNvSpPr>
              <p:nvPr/>
            </p:nvSpPr>
            <p:spPr bwMode="auto">
              <a:xfrm>
                <a:off x="480" y="1846"/>
                <a:ext cx="69" cy="117"/>
              </a:xfrm>
              <a:prstGeom prst="line">
                <a:avLst/>
              </a:prstGeom>
              <a:noFill/>
              <a:ln w="1" cap="rnd">
                <a:solidFill>
                  <a:srgbClr val="000000"/>
                </a:solidFill>
                <a:round/>
                <a:headEnd/>
                <a:tailEnd/>
              </a:ln>
            </p:spPr>
            <p:txBody>
              <a:bodyPr/>
              <a:lstStyle/>
              <a:p>
                <a:endParaRPr lang="en-US"/>
              </a:p>
            </p:txBody>
          </p:sp>
          <p:sp>
            <p:nvSpPr>
              <p:cNvPr id="849041" name="Line 252"/>
              <p:cNvSpPr>
                <a:spLocks noChangeShapeType="1"/>
              </p:cNvSpPr>
              <p:nvPr/>
            </p:nvSpPr>
            <p:spPr bwMode="auto">
              <a:xfrm>
                <a:off x="452" y="1864"/>
                <a:ext cx="68" cy="115"/>
              </a:xfrm>
              <a:prstGeom prst="line">
                <a:avLst/>
              </a:prstGeom>
              <a:noFill/>
              <a:ln w="1" cap="rnd">
                <a:solidFill>
                  <a:srgbClr val="000000"/>
                </a:solidFill>
                <a:round/>
                <a:headEnd/>
                <a:tailEnd/>
              </a:ln>
            </p:spPr>
            <p:txBody>
              <a:bodyPr/>
              <a:lstStyle/>
              <a:p>
                <a:endParaRPr lang="en-US"/>
              </a:p>
            </p:txBody>
          </p:sp>
          <p:sp>
            <p:nvSpPr>
              <p:cNvPr id="849042" name="Line 253"/>
              <p:cNvSpPr>
                <a:spLocks noChangeShapeType="1"/>
              </p:cNvSpPr>
              <p:nvPr/>
            </p:nvSpPr>
            <p:spPr bwMode="auto">
              <a:xfrm>
                <a:off x="423" y="1880"/>
                <a:ext cx="68" cy="115"/>
              </a:xfrm>
              <a:prstGeom prst="line">
                <a:avLst/>
              </a:prstGeom>
              <a:noFill/>
              <a:ln w="1" cap="rnd">
                <a:solidFill>
                  <a:srgbClr val="000000"/>
                </a:solidFill>
                <a:round/>
                <a:headEnd/>
                <a:tailEnd/>
              </a:ln>
            </p:spPr>
            <p:txBody>
              <a:bodyPr/>
              <a:lstStyle/>
              <a:p>
                <a:endParaRPr lang="en-US"/>
              </a:p>
            </p:txBody>
          </p:sp>
          <p:sp>
            <p:nvSpPr>
              <p:cNvPr id="849043" name="Line 254"/>
              <p:cNvSpPr>
                <a:spLocks noChangeShapeType="1"/>
              </p:cNvSpPr>
              <p:nvPr/>
            </p:nvSpPr>
            <p:spPr bwMode="auto">
              <a:xfrm>
                <a:off x="394" y="1895"/>
                <a:ext cx="69" cy="117"/>
              </a:xfrm>
              <a:prstGeom prst="line">
                <a:avLst/>
              </a:prstGeom>
              <a:noFill/>
              <a:ln w="1" cap="rnd">
                <a:solidFill>
                  <a:srgbClr val="000000"/>
                </a:solidFill>
                <a:round/>
                <a:headEnd/>
                <a:tailEnd/>
              </a:ln>
            </p:spPr>
            <p:txBody>
              <a:bodyPr/>
              <a:lstStyle/>
              <a:p>
                <a:endParaRPr lang="en-US"/>
              </a:p>
            </p:txBody>
          </p:sp>
          <p:sp>
            <p:nvSpPr>
              <p:cNvPr id="849044" name="Line 255"/>
              <p:cNvSpPr>
                <a:spLocks noChangeShapeType="1"/>
              </p:cNvSpPr>
              <p:nvPr/>
            </p:nvSpPr>
            <p:spPr bwMode="auto">
              <a:xfrm>
                <a:off x="367" y="1911"/>
                <a:ext cx="66" cy="119"/>
              </a:xfrm>
              <a:prstGeom prst="line">
                <a:avLst/>
              </a:prstGeom>
              <a:noFill/>
              <a:ln w="1" cap="rnd">
                <a:solidFill>
                  <a:srgbClr val="000000"/>
                </a:solidFill>
                <a:round/>
                <a:headEnd/>
                <a:tailEnd/>
              </a:ln>
            </p:spPr>
            <p:txBody>
              <a:bodyPr/>
              <a:lstStyle/>
              <a:p>
                <a:endParaRPr lang="en-US"/>
              </a:p>
            </p:txBody>
          </p:sp>
          <p:sp>
            <p:nvSpPr>
              <p:cNvPr id="849045" name="Line 256"/>
              <p:cNvSpPr>
                <a:spLocks noChangeShapeType="1"/>
              </p:cNvSpPr>
              <p:nvPr/>
            </p:nvSpPr>
            <p:spPr bwMode="auto">
              <a:xfrm flipV="1">
                <a:off x="352" y="1853"/>
                <a:ext cx="170" cy="100"/>
              </a:xfrm>
              <a:prstGeom prst="line">
                <a:avLst/>
              </a:prstGeom>
              <a:noFill/>
              <a:ln w="1" cap="rnd">
                <a:solidFill>
                  <a:srgbClr val="000000"/>
                </a:solidFill>
                <a:round/>
                <a:headEnd/>
                <a:tailEnd/>
              </a:ln>
            </p:spPr>
            <p:txBody>
              <a:bodyPr/>
              <a:lstStyle/>
              <a:p>
                <a:endParaRPr lang="en-US"/>
              </a:p>
            </p:txBody>
          </p:sp>
          <p:sp>
            <p:nvSpPr>
              <p:cNvPr id="849046" name="Line 257"/>
              <p:cNvSpPr>
                <a:spLocks noChangeShapeType="1"/>
              </p:cNvSpPr>
              <p:nvPr/>
            </p:nvSpPr>
            <p:spPr bwMode="auto">
              <a:xfrm flipV="1">
                <a:off x="366" y="1875"/>
                <a:ext cx="169" cy="100"/>
              </a:xfrm>
              <a:prstGeom prst="line">
                <a:avLst/>
              </a:prstGeom>
              <a:noFill/>
              <a:ln w="1" cap="rnd">
                <a:solidFill>
                  <a:srgbClr val="000000"/>
                </a:solidFill>
                <a:round/>
                <a:headEnd/>
                <a:tailEnd/>
              </a:ln>
            </p:spPr>
            <p:txBody>
              <a:bodyPr/>
              <a:lstStyle/>
              <a:p>
                <a:endParaRPr lang="en-US"/>
              </a:p>
            </p:txBody>
          </p:sp>
          <p:sp>
            <p:nvSpPr>
              <p:cNvPr id="849047" name="Line 258"/>
              <p:cNvSpPr>
                <a:spLocks noChangeShapeType="1"/>
              </p:cNvSpPr>
              <p:nvPr/>
            </p:nvSpPr>
            <p:spPr bwMode="auto">
              <a:xfrm flipV="1">
                <a:off x="379" y="1899"/>
                <a:ext cx="170" cy="101"/>
              </a:xfrm>
              <a:prstGeom prst="line">
                <a:avLst/>
              </a:prstGeom>
              <a:noFill/>
              <a:ln w="1" cap="rnd">
                <a:solidFill>
                  <a:srgbClr val="000000"/>
                </a:solidFill>
                <a:round/>
                <a:headEnd/>
                <a:tailEnd/>
              </a:ln>
            </p:spPr>
            <p:txBody>
              <a:bodyPr/>
              <a:lstStyle/>
              <a:p>
                <a:endParaRPr lang="en-US"/>
              </a:p>
            </p:txBody>
          </p:sp>
          <p:sp>
            <p:nvSpPr>
              <p:cNvPr id="849048" name="Line 259"/>
              <p:cNvSpPr>
                <a:spLocks noChangeShapeType="1"/>
              </p:cNvSpPr>
              <p:nvPr/>
            </p:nvSpPr>
            <p:spPr bwMode="auto">
              <a:xfrm flipV="1">
                <a:off x="393" y="1921"/>
                <a:ext cx="169" cy="100"/>
              </a:xfrm>
              <a:prstGeom prst="line">
                <a:avLst/>
              </a:prstGeom>
              <a:noFill/>
              <a:ln w="1" cap="rnd">
                <a:solidFill>
                  <a:srgbClr val="000000"/>
                </a:solidFill>
                <a:round/>
                <a:headEnd/>
                <a:tailEnd/>
              </a:ln>
            </p:spPr>
            <p:txBody>
              <a:bodyPr/>
              <a:lstStyle/>
              <a:p>
                <a:endParaRPr lang="en-US"/>
              </a:p>
            </p:txBody>
          </p:sp>
          <p:sp>
            <p:nvSpPr>
              <p:cNvPr id="849049" name="Freeform 260"/>
              <p:cNvSpPr>
                <a:spLocks/>
              </p:cNvSpPr>
              <p:nvPr/>
            </p:nvSpPr>
            <p:spPr bwMode="auto">
              <a:xfrm>
                <a:off x="691" y="1634"/>
                <a:ext cx="241" cy="218"/>
              </a:xfrm>
              <a:custGeom>
                <a:avLst/>
                <a:gdLst>
                  <a:gd name="T0" fmla="*/ 0 w 241"/>
                  <a:gd name="T1" fmla="*/ 100 h 218"/>
                  <a:gd name="T2" fmla="*/ 171 w 241"/>
                  <a:gd name="T3" fmla="*/ 0 h 218"/>
                  <a:gd name="T4" fmla="*/ 241 w 241"/>
                  <a:gd name="T5" fmla="*/ 116 h 218"/>
                  <a:gd name="T6" fmla="*/ 68 w 241"/>
                  <a:gd name="T7" fmla="*/ 218 h 218"/>
                  <a:gd name="T8" fmla="*/ 0 w 241"/>
                  <a:gd name="T9" fmla="*/ 100 h 218"/>
                  <a:gd name="T10" fmla="*/ 0 60000 65536"/>
                  <a:gd name="T11" fmla="*/ 0 60000 65536"/>
                  <a:gd name="T12" fmla="*/ 0 60000 65536"/>
                  <a:gd name="T13" fmla="*/ 0 60000 65536"/>
                  <a:gd name="T14" fmla="*/ 0 60000 65536"/>
                  <a:gd name="T15" fmla="*/ 0 w 241"/>
                  <a:gd name="T16" fmla="*/ 0 h 218"/>
                  <a:gd name="T17" fmla="*/ 241 w 241"/>
                  <a:gd name="T18" fmla="*/ 218 h 218"/>
                </a:gdLst>
                <a:ahLst/>
                <a:cxnLst>
                  <a:cxn ang="T10">
                    <a:pos x="T0" y="T1"/>
                  </a:cxn>
                  <a:cxn ang="T11">
                    <a:pos x="T2" y="T3"/>
                  </a:cxn>
                  <a:cxn ang="T12">
                    <a:pos x="T4" y="T5"/>
                  </a:cxn>
                  <a:cxn ang="T13">
                    <a:pos x="T6" y="T7"/>
                  </a:cxn>
                  <a:cxn ang="T14">
                    <a:pos x="T8" y="T9"/>
                  </a:cxn>
                </a:cxnLst>
                <a:rect l="T15" t="T16" r="T17" b="T18"/>
                <a:pathLst>
                  <a:path w="241" h="218">
                    <a:moveTo>
                      <a:pt x="0" y="100"/>
                    </a:moveTo>
                    <a:lnTo>
                      <a:pt x="171" y="0"/>
                    </a:lnTo>
                    <a:lnTo>
                      <a:pt x="241" y="116"/>
                    </a:lnTo>
                    <a:lnTo>
                      <a:pt x="68" y="218"/>
                    </a:lnTo>
                    <a:lnTo>
                      <a:pt x="0" y="100"/>
                    </a:lnTo>
                    <a:close/>
                  </a:path>
                </a:pathLst>
              </a:custGeom>
              <a:solidFill>
                <a:srgbClr val="7F7F7F"/>
              </a:solidFill>
              <a:ln w="9525">
                <a:noFill/>
                <a:round/>
                <a:headEnd/>
                <a:tailEnd/>
              </a:ln>
            </p:spPr>
            <p:txBody>
              <a:bodyPr/>
              <a:lstStyle/>
              <a:p>
                <a:endParaRPr lang="en-GB" b="0"/>
              </a:p>
            </p:txBody>
          </p:sp>
          <p:sp>
            <p:nvSpPr>
              <p:cNvPr id="849050" name="Freeform 261"/>
              <p:cNvSpPr>
                <a:spLocks/>
              </p:cNvSpPr>
              <p:nvPr/>
            </p:nvSpPr>
            <p:spPr bwMode="auto">
              <a:xfrm>
                <a:off x="691" y="1634"/>
                <a:ext cx="241" cy="218"/>
              </a:xfrm>
              <a:custGeom>
                <a:avLst/>
                <a:gdLst>
                  <a:gd name="T0" fmla="*/ 0 w 241"/>
                  <a:gd name="T1" fmla="*/ 100 h 218"/>
                  <a:gd name="T2" fmla="*/ 171 w 241"/>
                  <a:gd name="T3" fmla="*/ 0 h 218"/>
                  <a:gd name="T4" fmla="*/ 241 w 241"/>
                  <a:gd name="T5" fmla="*/ 116 h 218"/>
                  <a:gd name="T6" fmla="*/ 68 w 241"/>
                  <a:gd name="T7" fmla="*/ 218 h 218"/>
                  <a:gd name="T8" fmla="*/ 0 w 241"/>
                  <a:gd name="T9" fmla="*/ 100 h 218"/>
                  <a:gd name="T10" fmla="*/ 0 60000 65536"/>
                  <a:gd name="T11" fmla="*/ 0 60000 65536"/>
                  <a:gd name="T12" fmla="*/ 0 60000 65536"/>
                  <a:gd name="T13" fmla="*/ 0 60000 65536"/>
                  <a:gd name="T14" fmla="*/ 0 60000 65536"/>
                  <a:gd name="T15" fmla="*/ 0 w 241"/>
                  <a:gd name="T16" fmla="*/ 0 h 218"/>
                  <a:gd name="T17" fmla="*/ 241 w 241"/>
                  <a:gd name="T18" fmla="*/ 218 h 218"/>
                </a:gdLst>
                <a:ahLst/>
                <a:cxnLst>
                  <a:cxn ang="T10">
                    <a:pos x="T0" y="T1"/>
                  </a:cxn>
                  <a:cxn ang="T11">
                    <a:pos x="T2" y="T3"/>
                  </a:cxn>
                  <a:cxn ang="T12">
                    <a:pos x="T4" y="T5"/>
                  </a:cxn>
                  <a:cxn ang="T13">
                    <a:pos x="T6" y="T7"/>
                  </a:cxn>
                  <a:cxn ang="T14">
                    <a:pos x="T8" y="T9"/>
                  </a:cxn>
                </a:cxnLst>
                <a:rect l="T15" t="T16" r="T17" b="T18"/>
                <a:pathLst>
                  <a:path w="241" h="218">
                    <a:moveTo>
                      <a:pt x="0" y="100"/>
                    </a:moveTo>
                    <a:lnTo>
                      <a:pt x="171" y="0"/>
                    </a:lnTo>
                    <a:lnTo>
                      <a:pt x="241" y="116"/>
                    </a:lnTo>
                    <a:lnTo>
                      <a:pt x="68" y="218"/>
                    </a:lnTo>
                    <a:lnTo>
                      <a:pt x="0" y="100"/>
                    </a:lnTo>
                    <a:close/>
                  </a:path>
                </a:pathLst>
              </a:custGeom>
              <a:noFill/>
              <a:ln w="1" cap="rnd">
                <a:solidFill>
                  <a:srgbClr val="000000"/>
                </a:solidFill>
                <a:round/>
                <a:headEnd/>
                <a:tailEnd/>
              </a:ln>
            </p:spPr>
            <p:txBody>
              <a:bodyPr/>
              <a:lstStyle/>
              <a:p>
                <a:endParaRPr lang="en-GB" b="0"/>
              </a:p>
            </p:txBody>
          </p:sp>
          <p:sp>
            <p:nvSpPr>
              <p:cNvPr id="849051" name="Line 262"/>
              <p:cNvSpPr>
                <a:spLocks noChangeShapeType="1"/>
              </p:cNvSpPr>
              <p:nvPr/>
            </p:nvSpPr>
            <p:spPr bwMode="auto">
              <a:xfrm>
                <a:off x="834" y="1652"/>
                <a:ext cx="69" cy="116"/>
              </a:xfrm>
              <a:prstGeom prst="line">
                <a:avLst/>
              </a:prstGeom>
              <a:noFill/>
              <a:ln w="1" cap="rnd">
                <a:solidFill>
                  <a:srgbClr val="000000"/>
                </a:solidFill>
                <a:round/>
                <a:headEnd/>
                <a:tailEnd/>
              </a:ln>
            </p:spPr>
            <p:txBody>
              <a:bodyPr/>
              <a:lstStyle/>
              <a:p>
                <a:endParaRPr lang="en-US"/>
              </a:p>
            </p:txBody>
          </p:sp>
          <p:sp>
            <p:nvSpPr>
              <p:cNvPr id="849052" name="Line 263"/>
              <p:cNvSpPr>
                <a:spLocks noChangeShapeType="1"/>
              </p:cNvSpPr>
              <p:nvPr/>
            </p:nvSpPr>
            <p:spPr bwMode="auto">
              <a:xfrm>
                <a:off x="804" y="1669"/>
                <a:ext cx="69" cy="115"/>
              </a:xfrm>
              <a:prstGeom prst="line">
                <a:avLst/>
              </a:prstGeom>
              <a:noFill/>
              <a:ln w="1" cap="rnd">
                <a:solidFill>
                  <a:srgbClr val="000000"/>
                </a:solidFill>
                <a:round/>
                <a:headEnd/>
                <a:tailEnd/>
              </a:ln>
            </p:spPr>
            <p:txBody>
              <a:bodyPr/>
              <a:lstStyle/>
              <a:p>
                <a:endParaRPr lang="en-US"/>
              </a:p>
            </p:txBody>
          </p:sp>
          <p:sp>
            <p:nvSpPr>
              <p:cNvPr id="849053" name="Line 264"/>
              <p:cNvSpPr>
                <a:spLocks noChangeShapeType="1"/>
              </p:cNvSpPr>
              <p:nvPr/>
            </p:nvSpPr>
            <p:spPr bwMode="auto">
              <a:xfrm>
                <a:off x="776" y="1686"/>
                <a:ext cx="69" cy="116"/>
              </a:xfrm>
              <a:prstGeom prst="line">
                <a:avLst/>
              </a:prstGeom>
              <a:noFill/>
              <a:ln w="1" cap="rnd">
                <a:solidFill>
                  <a:srgbClr val="000000"/>
                </a:solidFill>
                <a:round/>
                <a:headEnd/>
                <a:tailEnd/>
              </a:ln>
            </p:spPr>
            <p:txBody>
              <a:bodyPr/>
              <a:lstStyle/>
              <a:p>
                <a:endParaRPr lang="en-US"/>
              </a:p>
            </p:txBody>
          </p:sp>
          <p:sp>
            <p:nvSpPr>
              <p:cNvPr id="849054" name="Line 265"/>
              <p:cNvSpPr>
                <a:spLocks noChangeShapeType="1"/>
              </p:cNvSpPr>
              <p:nvPr/>
            </p:nvSpPr>
            <p:spPr bwMode="auto">
              <a:xfrm>
                <a:off x="746" y="1700"/>
                <a:ext cx="71" cy="118"/>
              </a:xfrm>
              <a:prstGeom prst="line">
                <a:avLst/>
              </a:prstGeom>
              <a:noFill/>
              <a:ln w="1" cap="rnd">
                <a:solidFill>
                  <a:srgbClr val="000000"/>
                </a:solidFill>
                <a:round/>
                <a:headEnd/>
                <a:tailEnd/>
              </a:ln>
            </p:spPr>
            <p:txBody>
              <a:bodyPr/>
              <a:lstStyle/>
              <a:p>
                <a:endParaRPr lang="en-US"/>
              </a:p>
            </p:txBody>
          </p:sp>
          <p:sp>
            <p:nvSpPr>
              <p:cNvPr id="849055" name="Line 266"/>
              <p:cNvSpPr>
                <a:spLocks noChangeShapeType="1"/>
              </p:cNvSpPr>
              <p:nvPr/>
            </p:nvSpPr>
            <p:spPr bwMode="auto">
              <a:xfrm>
                <a:off x="720" y="1718"/>
                <a:ext cx="68" cy="116"/>
              </a:xfrm>
              <a:prstGeom prst="line">
                <a:avLst/>
              </a:prstGeom>
              <a:noFill/>
              <a:ln w="1" cap="rnd">
                <a:solidFill>
                  <a:srgbClr val="000000"/>
                </a:solidFill>
                <a:round/>
                <a:headEnd/>
                <a:tailEnd/>
              </a:ln>
            </p:spPr>
            <p:txBody>
              <a:bodyPr/>
              <a:lstStyle/>
              <a:p>
                <a:endParaRPr lang="en-US"/>
              </a:p>
            </p:txBody>
          </p:sp>
          <p:sp>
            <p:nvSpPr>
              <p:cNvPr id="849056" name="Line 267"/>
              <p:cNvSpPr>
                <a:spLocks noChangeShapeType="1"/>
              </p:cNvSpPr>
              <p:nvPr/>
            </p:nvSpPr>
            <p:spPr bwMode="auto">
              <a:xfrm flipV="1">
                <a:off x="706" y="1659"/>
                <a:ext cx="170" cy="99"/>
              </a:xfrm>
              <a:prstGeom prst="line">
                <a:avLst/>
              </a:prstGeom>
              <a:noFill/>
              <a:ln w="1" cap="rnd">
                <a:solidFill>
                  <a:srgbClr val="000000"/>
                </a:solidFill>
                <a:round/>
                <a:headEnd/>
                <a:tailEnd/>
              </a:ln>
            </p:spPr>
            <p:txBody>
              <a:bodyPr/>
              <a:lstStyle/>
              <a:p>
                <a:endParaRPr lang="en-US"/>
              </a:p>
            </p:txBody>
          </p:sp>
          <p:sp>
            <p:nvSpPr>
              <p:cNvPr id="849057" name="Line 268"/>
              <p:cNvSpPr>
                <a:spLocks noChangeShapeType="1"/>
              </p:cNvSpPr>
              <p:nvPr/>
            </p:nvSpPr>
            <p:spPr bwMode="auto">
              <a:xfrm flipV="1">
                <a:off x="719" y="1680"/>
                <a:ext cx="169" cy="101"/>
              </a:xfrm>
              <a:prstGeom prst="line">
                <a:avLst/>
              </a:prstGeom>
              <a:noFill/>
              <a:ln w="1" cap="rnd">
                <a:solidFill>
                  <a:srgbClr val="000000"/>
                </a:solidFill>
                <a:round/>
                <a:headEnd/>
                <a:tailEnd/>
              </a:ln>
            </p:spPr>
            <p:txBody>
              <a:bodyPr/>
              <a:lstStyle/>
              <a:p>
                <a:endParaRPr lang="en-US"/>
              </a:p>
            </p:txBody>
          </p:sp>
          <p:sp>
            <p:nvSpPr>
              <p:cNvPr id="849058" name="Line 269"/>
              <p:cNvSpPr>
                <a:spLocks noChangeShapeType="1"/>
              </p:cNvSpPr>
              <p:nvPr/>
            </p:nvSpPr>
            <p:spPr bwMode="auto">
              <a:xfrm flipV="1">
                <a:off x="733" y="1704"/>
                <a:ext cx="170" cy="101"/>
              </a:xfrm>
              <a:prstGeom prst="line">
                <a:avLst/>
              </a:prstGeom>
              <a:noFill/>
              <a:ln w="1" cap="rnd">
                <a:solidFill>
                  <a:srgbClr val="000000"/>
                </a:solidFill>
                <a:round/>
                <a:headEnd/>
                <a:tailEnd/>
              </a:ln>
            </p:spPr>
            <p:txBody>
              <a:bodyPr/>
              <a:lstStyle/>
              <a:p>
                <a:endParaRPr lang="en-US"/>
              </a:p>
            </p:txBody>
          </p:sp>
          <p:sp>
            <p:nvSpPr>
              <p:cNvPr id="849059" name="Line 270"/>
              <p:cNvSpPr>
                <a:spLocks noChangeShapeType="1"/>
              </p:cNvSpPr>
              <p:nvPr/>
            </p:nvSpPr>
            <p:spPr bwMode="auto">
              <a:xfrm flipV="1">
                <a:off x="745" y="1727"/>
                <a:ext cx="170" cy="99"/>
              </a:xfrm>
              <a:prstGeom prst="line">
                <a:avLst/>
              </a:prstGeom>
              <a:noFill/>
              <a:ln w="1" cap="rnd">
                <a:solidFill>
                  <a:srgbClr val="000000"/>
                </a:solidFill>
                <a:round/>
                <a:headEnd/>
                <a:tailEnd/>
              </a:ln>
            </p:spPr>
            <p:txBody>
              <a:bodyPr/>
              <a:lstStyle/>
              <a:p>
                <a:endParaRPr lang="en-US"/>
              </a:p>
            </p:txBody>
          </p:sp>
          <p:sp>
            <p:nvSpPr>
              <p:cNvPr id="849060" name="Freeform 271"/>
              <p:cNvSpPr>
                <a:spLocks/>
              </p:cNvSpPr>
              <p:nvPr/>
            </p:nvSpPr>
            <p:spPr bwMode="auto">
              <a:xfrm>
                <a:off x="585" y="1801"/>
                <a:ext cx="57" cy="99"/>
              </a:xfrm>
              <a:custGeom>
                <a:avLst/>
                <a:gdLst>
                  <a:gd name="T0" fmla="*/ 20 w 57"/>
                  <a:gd name="T1" fmla="*/ 0 h 99"/>
                  <a:gd name="T2" fmla="*/ 57 w 57"/>
                  <a:gd name="T3" fmla="*/ 0 h 99"/>
                  <a:gd name="T4" fmla="*/ 49 w 57"/>
                  <a:gd name="T5" fmla="*/ 14 h 99"/>
                  <a:gd name="T6" fmla="*/ 45 w 57"/>
                  <a:gd name="T7" fmla="*/ 27 h 99"/>
                  <a:gd name="T8" fmla="*/ 42 w 57"/>
                  <a:gd name="T9" fmla="*/ 42 h 99"/>
                  <a:gd name="T10" fmla="*/ 39 w 57"/>
                  <a:gd name="T11" fmla="*/ 52 h 99"/>
                  <a:gd name="T12" fmla="*/ 39 w 57"/>
                  <a:gd name="T13" fmla="*/ 66 h 99"/>
                  <a:gd name="T14" fmla="*/ 39 w 57"/>
                  <a:gd name="T15" fmla="*/ 74 h 99"/>
                  <a:gd name="T16" fmla="*/ 39 w 57"/>
                  <a:gd name="T17" fmla="*/ 84 h 99"/>
                  <a:gd name="T18" fmla="*/ 42 w 57"/>
                  <a:gd name="T19" fmla="*/ 90 h 99"/>
                  <a:gd name="T20" fmla="*/ 43 w 57"/>
                  <a:gd name="T21" fmla="*/ 98 h 99"/>
                  <a:gd name="T22" fmla="*/ 4 w 57"/>
                  <a:gd name="T23" fmla="*/ 99 h 99"/>
                  <a:gd name="T24" fmla="*/ 2 w 57"/>
                  <a:gd name="T25" fmla="*/ 93 h 99"/>
                  <a:gd name="T26" fmla="*/ 1 w 57"/>
                  <a:gd name="T27" fmla="*/ 85 h 99"/>
                  <a:gd name="T28" fmla="*/ 1 w 57"/>
                  <a:gd name="T29" fmla="*/ 75 h 99"/>
                  <a:gd name="T30" fmla="*/ 0 w 57"/>
                  <a:gd name="T31" fmla="*/ 68 h 99"/>
                  <a:gd name="T32" fmla="*/ 1 w 57"/>
                  <a:gd name="T33" fmla="*/ 61 h 99"/>
                  <a:gd name="T34" fmla="*/ 1 w 57"/>
                  <a:gd name="T35" fmla="*/ 53 h 99"/>
                  <a:gd name="T36" fmla="*/ 2 w 57"/>
                  <a:gd name="T37" fmla="*/ 46 h 99"/>
                  <a:gd name="T38" fmla="*/ 4 w 57"/>
                  <a:gd name="T39" fmla="*/ 38 h 99"/>
                  <a:gd name="T40" fmla="*/ 5 w 57"/>
                  <a:gd name="T41" fmla="*/ 31 h 99"/>
                  <a:gd name="T42" fmla="*/ 9 w 57"/>
                  <a:gd name="T43" fmla="*/ 21 h 99"/>
                  <a:gd name="T44" fmla="*/ 11 w 57"/>
                  <a:gd name="T45" fmla="*/ 14 h 99"/>
                  <a:gd name="T46" fmla="*/ 16 w 57"/>
                  <a:gd name="T47" fmla="*/ 6 h 99"/>
                  <a:gd name="T48" fmla="*/ 20 w 57"/>
                  <a:gd name="T49" fmla="*/ 0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99"/>
                  <a:gd name="T77" fmla="*/ 57 w 57"/>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99">
                    <a:moveTo>
                      <a:pt x="20" y="0"/>
                    </a:moveTo>
                    <a:lnTo>
                      <a:pt x="57" y="0"/>
                    </a:lnTo>
                    <a:lnTo>
                      <a:pt x="49" y="14"/>
                    </a:lnTo>
                    <a:lnTo>
                      <a:pt x="45" y="27"/>
                    </a:lnTo>
                    <a:lnTo>
                      <a:pt x="42" y="42"/>
                    </a:lnTo>
                    <a:lnTo>
                      <a:pt x="39" y="52"/>
                    </a:lnTo>
                    <a:lnTo>
                      <a:pt x="39" y="66"/>
                    </a:lnTo>
                    <a:lnTo>
                      <a:pt x="39" y="74"/>
                    </a:lnTo>
                    <a:lnTo>
                      <a:pt x="39" y="84"/>
                    </a:lnTo>
                    <a:lnTo>
                      <a:pt x="42" y="90"/>
                    </a:lnTo>
                    <a:lnTo>
                      <a:pt x="43" y="98"/>
                    </a:lnTo>
                    <a:lnTo>
                      <a:pt x="4" y="99"/>
                    </a:lnTo>
                    <a:lnTo>
                      <a:pt x="2" y="93"/>
                    </a:lnTo>
                    <a:lnTo>
                      <a:pt x="1" y="85"/>
                    </a:lnTo>
                    <a:lnTo>
                      <a:pt x="1" y="75"/>
                    </a:lnTo>
                    <a:lnTo>
                      <a:pt x="0" y="68"/>
                    </a:lnTo>
                    <a:lnTo>
                      <a:pt x="1" y="61"/>
                    </a:lnTo>
                    <a:lnTo>
                      <a:pt x="1" y="53"/>
                    </a:lnTo>
                    <a:lnTo>
                      <a:pt x="2" y="46"/>
                    </a:lnTo>
                    <a:lnTo>
                      <a:pt x="4" y="38"/>
                    </a:lnTo>
                    <a:lnTo>
                      <a:pt x="5" y="31"/>
                    </a:lnTo>
                    <a:lnTo>
                      <a:pt x="9" y="21"/>
                    </a:lnTo>
                    <a:lnTo>
                      <a:pt x="11" y="14"/>
                    </a:lnTo>
                    <a:lnTo>
                      <a:pt x="16" y="6"/>
                    </a:lnTo>
                    <a:lnTo>
                      <a:pt x="20" y="0"/>
                    </a:lnTo>
                    <a:close/>
                  </a:path>
                </a:pathLst>
              </a:custGeom>
              <a:solidFill>
                <a:srgbClr val="5F5F5F"/>
              </a:solidFill>
              <a:ln w="9525">
                <a:noFill/>
                <a:round/>
                <a:headEnd/>
                <a:tailEnd/>
              </a:ln>
            </p:spPr>
            <p:txBody>
              <a:bodyPr/>
              <a:lstStyle/>
              <a:p>
                <a:endParaRPr lang="en-GB" b="0"/>
              </a:p>
            </p:txBody>
          </p:sp>
          <p:sp>
            <p:nvSpPr>
              <p:cNvPr id="849061" name="Freeform 272"/>
              <p:cNvSpPr>
                <a:spLocks/>
              </p:cNvSpPr>
              <p:nvPr/>
            </p:nvSpPr>
            <p:spPr bwMode="auto">
              <a:xfrm>
                <a:off x="585" y="1801"/>
                <a:ext cx="57" cy="99"/>
              </a:xfrm>
              <a:custGeom>
                <a:avLst/>
                <a:gdLst>
                  <a:gd name="T0" fmla="*/ 20 w 57"/>
                  <a:gd name="T1" fmla="*/ 0 h 99"/>
                  <a:gd name="T2" fmla="*/ 57 w 57"/>
                  <a:gd name="T3" fmla="*/ 0 h 99"/>
                  <a:gd name="T4" fmla="*/ 49 w 57"/>
                  <a:gd name="T5" fmla="*/ 14 h 99"/>
                  <a:gd name="T6" fmla="*/ 45 w 57"/>
                  <a:gd name="T7" fmla="*/ 27 h 99"/>
                  <a:gd name="T8" fmla="*/ 42 w 57"/>
                  <a:gd name="T9" fmla="*/ 42 h 99"/>
                  <a:gd name="T10" fmla="*/ 39 w 57"/>
                  <a:gd name="T11" fmla="*/ 52 h 99"/>
                  <a:gd name="T12" fmla="*/ 39 w 57"/>
                  <a:gd name="T13" fmla="*/ 66 h 99"/>
                  <a:gd name="T14" fmla="*/ 39 w 57"/>
                  <a:gd name="T15" fmla="*/ 74 h 99"/>
                  <a:gd name="T16" fmla="*/ 39 w 57"/>
                  <a:gd name="T17" fmla="*/ 84 h 99"/>
                  <a:gd name="T18" fmla="*/ 42 w 57"/>
                  <a:gd name="T19" fmla="*/ 90 h 99"/>
                  <a:gd name="T20" fmla="*/ 43 w 57"/>
                  <a:gd name="T21" fmla="*/ 98 h 99"/>
                  <a:gd name="T22" fmla="*/ 4 w 57"/>
                  <a:gd name="T23" fmla="*/ 99 h 99"/>
                  <a:gd name="T24" fmla="*/ 2 w 57"/>
                  <a:gd name="T25" fmla="*/ 93 h 99"/>
                  <a:gd name="T26" fmla="*/ 1 w 57"/>
                  <a:gd name="T27" fmla="*/ 85 h 99"/>
                  <a:gd name="T28" fmla="*/ 1 w 57"/>
                  <a:gd name="T29" fmla="*/ 75 h 99"/>
                  <a:gd name="T30" fmla="*/ 0 w 57"/>
                  <a:gd name="T31" fmla="*/ 68 h 99"/>
                  <a:gd name="T32" fmla="*/ 1 w 57"/>
                  <a:gd name="T33" fmla="*/ 61 h 99"/>
                  <a:gd name="T34" fmla="*/ 1 w 57"/>
                  <a:gd name="T35" fmla="*/ 53 h 99"/>
                  <a:gd name="T36" fmla="*/ 2 w 57"/>
                  <a:gd name="T37" fmla="*/ 46 h 99"/>
                  <a:gd name="T38" fmla="*/ 4 w 57"/>
                  <a:gd name="T39" fmla="*/ 38 h 99"/>
                  <a:gd name="T40" fmla="*/ 5 w 57"/>
                  <a:gd name="T41" fmla="*/ 31 h 99"/>
                  <a:gd name="T42" fmla="*/ 9 w 57"/>
                  <a:gd name="T43" fmla="*/ 21 h 99"/>
                  <a:gd name="T44" fmla="*/ 11 w 57"/>
                  <a:gd name="T45" fmla="*/ 14 h 99"/>
                  <a:gd name="T46" fmla="*/ 16 w 57"/>
                  <a:gd name="T47" fmla="*/ 6 h 99"/>
                  <a:gd name="T48" fmla="*/ 20 w 57"/>
                  <a:gd name="T49" fmla="*/ 0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99"/>
                  <a:gd name="T77" fmla="*/ 57 w 57"/>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99">
                    <a:moveTo>
                      <a:pt x="20" y="0"/>
                    </a:moveTo>
                    <a:lnTo>
                      <a:pt x="57" y="0"/>
                    </a:lnTo>
                    <a:lnTo>
                      <a:pt x="49" y="14"/>
                    </a:lnTo>
                    <a:lnTo>
                      <a:pt x="45" y="27"/>
                    </a:lnTo>
                    <a:lnTo>
                      <a:pt x="42" y="42"/>
                    </a:lnTo>
                    <a:lnTo>
                      <a:pt x="39" y="52"/>
                    </a:lnTo>
                    <a:lnTo>
                      <a:pt x="39" y="66"/>
                    </a:lnTo>
                    <a:lnTo>
                      <a:pt x="39" y="74"/>
                    </a:lnTo>
                    <a:lnTo>
                      <a:pt x="39" y="84"/>
                    </a:lnTo>
                    <a:lnTo>
                      <a:pt x="42" y="90"/>
                    </a:lnTo>
                    <a:lnTo>
                      <a:pt x="43" y="98"/>
                    </a:lnTo>
                    <a:lnTo>
                      <a:pt x="4" y="99"/>
                    </a:lnTo>
                    <a:lnTo>
                      <a:pt x="2" y="93"/>
                    </a:lnTo>
                    <a:lnTo>
                      <a:pt x="1" y="85"/>
                    </a:lnTo>
                    <a:lnTo>
                      <a:pt x="1" y="75"/>
                    </a:lnTo>
                    <a:lnTo>
                      <a:pt x="0" y="68"/>
                    </a:lnTo>
                    <a:lnTo>
                      <a:pt x="1" y="61"/>
                    </a:lnTo>
                    <a:lnTo>
                      <a:pt x="1" y="53"/>
                    </a:lnTo>
                    <a:lnTo>
                      <a:pt x="2" y="46"/>
                    </a:lnTo>
                    <a:lnTo>
                      <a:pt x="4" y="38"/>
                    </a:lnTo>
                    <a:lnTo>
                      <a:pt x="5" y="31"/>
                    </a:lnTo>
                    <a:lnTo>
                      <a:pt x="9" y="21"/>
                    </a:lnTo>
                    <a:lnTo>
                      <a:pt x="11" y="14"/>
                    </a:lnTo>
                    <a:lnTo>
                      <a:pt x="16" y="6"/>
                    </a:lnTo>
                    <a:lnTo>
                      <a:pt x="20" y="0"/>
                    </a:lnTo>
                    <a:close/>
                  </a:path>
                </a:pathLst>
              </a:custGeom>
              <a:noFill/>
              <a:ln w="1" cap="rnd">
                <a:solidFill>
                  <a:srgbClr val="000000"/>
                </a:solidFill>
                <a:round/>
                <a:headEnd/>
                <a:tailEnd/>
              </a:ln>
            </p:spPr>
            <p:txBody>
              <a:bodyPr/>
              <a:lstStyle/>
              <a:p>
                <a:endParaRPr lang="en-GB" b="0"/>
              </a:p>
            </p:txBody>
          </p:sp>
          <p:sp>
            <p:nvSpPr>
              <p:cNvPr id="849062" name="Freeform 273"/>
              <p:cNvSpPr>
                <a:spLocks/>
              </p:cNvSpPr>
              <p:nvPr/>
            </p:nvSpPr>
            <p:spPr bwMode="auto">
              <a:xfrm>
                <a:off x="608" y="1764"/>
                <a:ext cx="94" cy="100"/>
              </a:xfrm>
              <a:custGeom>
                <a:avLst/>
                <a:gdLst>
                  <a:gd name="T0" fmla="*/ 0 w 94"/>
                  <a:gd name="T1" fmla="*/ 88 h 100"/>
                  <a:gd name="T2" fmla="*/ 3 w 94"/>
                  <a:gd name="T3" fmla="*/ 80 h 100"/>
                  <a:gd name="T4" fmla="*/ 5 w 94"/>
                  <a:gd name="T5" fmla="*/ 70 h 100"/>
                  <a:gd name="T6" fmla="*/ 9 w 94"/>
                  <a:gd name="T7" fmla="*/ 62 h 100"/>
                  <a:gd name="T8" fmla="*/ 13 w 94"/>
                  <a:gd name="T9" fmla="*/ 52 h 100"/>
                  <a:gd name="T10" fmla="*/ 19 w 94"/>
                  <a:gd name="T11" fmla="*/ 44 h 100"/>
                  <a:gd name="T12" fmla="*/ 24 w 94"/>
                  <a:gd name="T13" fmla="*/ 37 h 100"/>
                  <a:gd name="T14" fmla="*/ 29 w 94"/>
                  <a:gd name="T15" fmla="*/ 28 h 100"/>
                  <a:gd name="T16" fmla="*/ 36 w 94"/>
                  <a:gd name="T17" fmla="*/ 22 h 100"/>
                  <a:gd name="T18" fmla="*/ 40 w 94"/>
                  <a:gd name="T19" fmla="*/ 17 h 100"/>
                  <a:gd name="T20" fmla="*/ 45 w 94"/>
                  <a:gd name="T21" fmla="*/ 14 h 100"/>
                  <a:gd name="T22" fmla="*/ 53 w 94"/>
                  <a:gd name="T23" fmla="*/ 7 h 100"/>
                  <a:gd name="T24" fmla="*/ 58 w 94"/>
                  <a:gd name="T25" fmla="*/ 3 h 100"/>
                  <a:gd name="T26" fmla="*/ 63 w 94"/>
                  <a:gd name="T27" fmla="*/ 0 h 100"/>
                  <a:gd name="T28" fmla="*/ 94 w 94"/>
                  <a:gd name="T29" fmla="*/ 12 h 100"/>
                  <a:gd name="T30" fmla="*/ 85 w 94"/>
                  <a:gd name="T31" fmla="*/ 17 h 100"/>
                  <a:gd name="T32" fmla="*/ 78 w 94"/>
                  <a:gd name="T33" fmla="*/ 22 h 100"/>
                  <a:gd name="T34" fmla="*/ 72 w 94"/>
                  <a:gd name="T35" fmla="*/ 26 h 100"/>
                  <a:gd name="T36" fmla="*/ 67 w 94"/>
                  <a:gd name="T37" fmla="*/ 32 h 100"/>
                  <a:gd name="T38" fmla="*/ 62 w 94"/>
                  <a:gd name="T39" fmla="*/ 37 h 100"/>
                  <a:gd name="T40" fmla="*/ 58 w 94"/>
                  <a:gd name="T41" fmla="*/ 42 h 100"/>
                  <a:gd name="T42" fmla="*/ 53 w 94"/>
                  <a:gd name="T43" fmla="*/ 49 h 100"/>
                  <a:gd name="T44" fmla="*/ 50 w 94"/>
                  <a:gd name="T45" fmla="*/ 56 h 100"/>
                  <a:gd name="T46" fmla="*/ 45 w 94"/>
                  <a:gd name="T47" fmla="*/ 61 h 100"/>
                  <a:gd name="T48" fmla="*/ 41 w 94"/>
                  <a:gd name="T49" fmla="*/ 70 h 100"/>
                  <a:gd name="T50" fmla="*/ 37 w 94"/>
                  <a:gd name="T51" fmla="*/ 78 h 100"/>
                  <a:gd name="T52" fmla="*/ 35 w 94"/>
                  <a:gd name="T53" fmla="*/ 84 h 100"/>
                  <a:gd name="T54" fmla="*/ 32 w 94"/>
                  <a:gd name="T55" fmla="*/ 93 h 100"/>
                  <a:gd name="T56" fmla="*/ 31 w 94"/>
                  <a:gd name="T57" fmla="*/ 100 h 100"/>
                  <a:gd name="T58" fmla="*/ 0 w 94"/>
                  <a:gd name="T59" fmla="*/ 88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4"/>
                  <a:gd name="T91" fmla="*/ 0 h 100"/>
                  <a:gd name="T92" fmla="*/ 94 w 94"/>
                  <a:gd name="T93" fmla="*/ 100 h 1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4" h="100">
                    <a:moveTo>
                      <a:pt x="0" y="88"/>
                    </a:moveTo>
                    <a:lnTo>
                      <a:pt x="3" y="80"/>
                    </a:lnTo>
                    <a:lnTo>
                      <a:pt x="5" y="70"/>
                    </a:lnTo>
                    <a:lnTo>
                      <a:pt x="9" y="62"/>
                    </a:lnTo>
                    <a:lnTo>
                      <a:pt x="13" y="52"/>
                    </a:lnTo>
                    <a:lnTo>
                      <a:pt x="19" y="44"/>
                    </a:lnTo>
                    <a:lnTo>
                      <a:pt x="24" y="37"/>
                    </a:lnTo>
                    <a:lnTo>
                      <a:pt x="29" y="28"/>
                    </a:lnTo>
                    <a:lnTo>
                      <a:pt x="36" y="22"/>
                    </a:lnTo>
                    <a:lnTo>
                      <a:pt x="40" y="17"/>
                    </a:lnTo>
                    <a:lnTo>
                      <a:pt x="45" y="14"/>
                    </a:lnTo>
                    <a:lnTo>
                      <a:pt x="53" y="7"/>
                    </a:lnTo>
                    <a:lnTo>
                      <a:pt x="58" y="3"/>
                    </a:lnTo>
                    <a:lnTo>
                      <a:pt x="63" y="0"/>
                    </a:lnTo>
                    <a:lnTo>
                      <a:pt x="94" y="12"/>
                    </a:lnTo>
                    <a:lnTo>
                      <a:pt x="85" y="17"/>
                    </a:lnTo>
                    <a:lnTo>
                      <a:pt x="78" y="22"/>
                    </a:lnTo>
                    <a:lnTo>
                      <a:pt x="72" y="26"/>
                    </a:lnTo>
                    <a:lnTo>
                      <a:pt x="67" y="32"/>
                    </a:lnTo>
                    <a:lnTo>
                      <a:pt x="62" y="37"/>
                    </a:lnTo>
                    <a:lnTo>
                      <a:pt x="58" y="42"/>
                    </a:lnTo>
                    <a:lnTo>
                      <a:pt x="53" y="49"/>
                    </a:lnTo>
                    <a:lnTo>
                      <a:pt x="50" y="56"/>
                    </a:lnTo>
                    <a:lnTo>
                      <a:pt x="45" y="61"/>
                    </a:lnTo>
                    <a:lnTo>
                      <a:pt x="41" y="70"/>
                    </a:lnTo>
                    <a:lnTo>
                      <a:pt x="37" y="78"/>
                    </a:lnTo>
                    <a:lnTo>
                      <a:pt x="35" y="84"/>
                    </a:lnTo>
                    <a:lnTo>
                      <a:pt x="32" y="93"/>
                    </a:lnTo>
                    <a:lnTo>
                      <a:pt x="31" y="100"/>
                    </a:lnTo>
                    <a:lnTo>
                      <a:pt x="0" y="88"/>
                    </a:lnTo>
                    <a:close/>
                  </a:path>
                </a:pathLst>
              </a:custGeom>
              <a:solidFill>
                <a:srgbClr val="BFBFBF"/>
              </a:solidFill>
              <a:ln w="9525">
                <a:noFill/>
                <a:round/>
                <a:headEnd/>
                <a:tailEnd/>
              </a:ln>
            </p:spPr>
            <p:txBody>
              <a:bodyPr/>
              <a:lstStyle/>
              <a:p>
                <a:endParaRPr lang="en-GB" b="0"/>
              </a:p>
            </p:txBody>
          </p:sp>
          <p:sp>
            <p:nvSpPr>
              <p:cNvPr id="849063" name="Freeform 274"/>
              <p:cNvSpPr>
                <a:spLocks/>
              </p:cNvSpPr>
              <p:nvPr/>
            </p:nvSpPr>
            <p:spPr bwMode="auto">
              <a:xfrm>
                <a:off x="608" y="1780"/>
                <a:ext cx="82" cy="84"/>
              </a:xfrm>
              <a:custGeom>
                <a:avLst/>
                <a:gdLst>
                  <a:gd name="T0" fmla="*/ 0 w 82"/>
                  <a:gd name="T1" fmla="*/ 74 h 84"/>
                  <a:gd name="T2" fmla="*/ 3 w 82"/>
                  <a:gd name="T3" fmla="*/ 67 h 84"/>
                  <a:gd name="T4" fmla="*/ 4 w 82"/>
                  <a:gd name="T5" fmla="*/ 58 h 84"/>
                  <a:gd name="T6" fmla="*/ 8 w 82"/>
                  <a:gd name="T7" fmla="*/ 52 h 84"/>
                  <a:gd name="T8" fmla="*/ 12 w 82"/>
                  <a:gd name="T9" fmla="*/ 44 h 84"/>
                  <a:gd name="T10" fmla="*/ 16 w 82"/>
                  <a:gd name="T11" fmla="*/ 37 h 84"/>
                  <a:gd name="T12" fmla="*/ 21 w 82"/>
                  <a:gd name="T13" fmla="*/ 30 h 84"/>
                  <a:gd name="T14" fmla="*/ 25 w 82"/>
                  <a:gd name="T15" fmla="*/ 23 h 84"/>
                  <a:gd name="T16" fmla="*/ 31 w 82"/>
                  <a:gd name="T17" fmla="*/ 18 h 84"/>
                  <a:gd name="T18" fmla="*/ 35 w 82"/>
                  <a:gd name="T19" fmla="*/ 14 h 84"/>
                  <a:gd name="T20" fmla="*/ 39 w 82"/>
                  <a:gd name="T21" fmla="*/ 11 h 84"/>
                  <a:gd name="T22" fmla="*/ 46 w 82"/>
                  <a:gd name="T23" fmla="*/ 5 h 84"/>
                  <a:gd name="T24" fmla="*/ 50 w 82"/>
                  <a:gd name="T25" fmla="*/ 3 h 84"/>
                  <a:gd name="T26" fmla="*/ 55 w 82"/>
                  <a:gd name="T27" fmla="*/ 0 h 84"/>
                  <a:gd name="T28" fmla="*/ 82 w 82"/>
                  <a:gd name="T29" fmla="*/ 9 h 84"/>
                  <a:gd name="T30" fmla="*/ 73 w 82"/>
                  <a:gd name="T31" fmla="*/ 14 h 84"/>
                  <a:gd name="T32" fmla="*/ 68 w 82"/>
                  <a:gd name="T33" fmla="*/ 18 h 84"/>
                  <a:gd name="T34" fmla="*/ 63 w 82"/>
                  <a:gd name="T35" fmla="*/ 22 h 84"/>
                  <a:gd name="T36" fmla="*/ 58 w 82"/>
                  <a:gd name="T37" fmla="*/ 27 h 84"/>
                  <a:gd name="T38" fmla="*/ 54 w 82"/>
                  <a:gd name="T39" fmla="*/ 30 h 84"/>
                  <a:gd name="T40" fmla="*/ 50 w 82"/>
                  <a:gd name="T41" fmla="*/ 35 h 84"/>
                  <a:gd name="T42" fmla="*/ 46 w 82"/>
                  <a:gd name="T43" fmla="*/ 41 h 84"/>
                  <a:gd name="T44" fmla="*/ 43 w 82"/>
                  <a:gd name="T45" fmla="*/ 47 h 84"/>
                  <a:gd name="T46" fmla="*/ 39 w 82"/>
                  <a:gd name="T47" fmla="*/ 51 h 84"/>
                  <a:gd name="T48" fmla="*/ 36 w 82"/>
                  <a:gd name="T49" fmla="*/ 58 h 84"/>
                  <a:gd name="T50" fmla="*/ 32 w 82"/>
                  <a:gd name="T51" fmla="*/ 65 h 84"/>
                  <a:gd name="T52" fmla="*/ 30 w 82"/>
                  <a:gd name="T53" fmla="*/ 71 h 84"/>
                  <a:gd name="T54" fmla="*/ 28 w 82"/>
                  <a:gd name="T55" fmla="*/ 78 h 84"/>
                  <a:gd name="T56" fmla="*/ 27 w 82"/>
                  <a:gd name="T57" fmla="*/ 84 h 84"/>
                  <a:gd name="T58" fmla="*/ 0 w 82"/>
                  <a:gd name="T59" fmla="*/ 74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2"/>
                  <a:gd name="T91" fmla="*/ 0 h 84"/>
                  <a:gd name="T92" fmla="*/ 82 w 82"/>
                  <a:gd name="T93" fmla="*/ 84 h 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2" h="84">
                    <a:moveTo>
                      <a:pt x="0" y="74"/>
                    </a:moveTo>
                    <a:lnTo>
                      <a:pt x="3" y="67"/>
                    </a:lnTo>
                    <a:lnTo>
                      <a:pt x="4" y="58"/>
                    </a:lnTo>
                    <a:lnTo>
                      <a:pt x="8" y="52"/>
                    </a:lnTo>
                    <a:lnTo>
                      <a:pt x="12" y="44"/>
                    </a:lnTo>
                    <a:lnTo>
                      <a:pt x="16" y="37"/>
                    </a:lnTo>
                    <a:lnTo>
                      <a:pt x="21" y="30"/>
                    </a:lnTo>
                    <a:lnTo>
                      <a:pt x="25" y="23"/>
                    </a:lnTo>
                    <a:lnTo>
                      <a:pt x="31" y="18"/>
                    </a:lnTo>
                    <a:lnTo>
                      <a:pt x="35" y="14"/>
                    </a:lnTo>
                    <a:lnTo>
                      <a:pt x="39" y="11"/>
                    </a:lnTo>
                    <a:lnTo>
                      <a:pt x="46" y="5"/>
                    </a:lnTo>
                    <a:lnTo>
                      <a:pt x="50" y="3"/>
                    </a:lnTo>
                    <a:lnTo>
                      <a:pt x="55" y="0"/>
                    </a:lnTo>
                    <a:lnTo>
                      <a:pt x="82" y="9"/>
                    </a:lnTo>
                    <a:lnTo>
                      <a:pt x="73" y="14"/>
                    </a:lnTo>
                    <a:lnTo>
                      <a:pt x="68" y="18"/>
                    </a:lnTo>
                    <a:lnTo>
                      <a:pt x="63" y="22"/>
                    </a:lnTo>
                    <a:lnTo>
                      <a:pt x="58" y="27"/>
                    </a:lnTo>
                    <a:lnTo>
                      <a:pt x="54" y="30"/>
                    </a:lnTo>
                    <a:lnTo>
                      <a:pt x="50" y="35"/>
                    </a:lnTo>
                    <a:lnTo>
                      <a:pt x="46" y="41"/>
                    </a:lnTo>
                    <a:lnTo>
                      <a:pt x="43" y="47"/>
                    </a:lnTo>
                    <a:lnTo>
                      <a:pt x="39" y="51"/>
                    </a:lnTo>
                    <a:lnTo>
                      <a:pt x="36" y="58"/>
                    </a:lnTo>
                    <a:lnTo>
                      <a:pt x="32" y="65"/>
                    </a:lnTo>
                    <a:lnTo>
                      <a:pt x="30" y="71"/>
                    </a:lnTo>
                    <a:lnTo>
                      <a:pt x="28" y="78"/>
                    </a:lnTo>
                    <a:lnTo>
                      <a:pt x="27" y="84"/>
                    </a:lnTo>
                    <a:lnTo>
                      <a:pt x="0" y="74"/>
                    </a:lnTo>
                    <a:close/>
                  </a:path>
                </a:pathLst>
              </a:custGeom>
              <a:noFill/>
              <a:ln w="1" cap="rnd">
                <a:solidFill>
                  <a:srgbClr val="000000"/>
                </a:solidFill>
                <a:round/>
                <a:headEnd/>
                <a:tailEnd/>
              </a:ln>
            </p:spPr>
            <p:txBody>
              <a:bodyPr/>
              <a:lstStyle/>
              <a:p>
                <a:endParaRPr lang="en-GB" b="0"/>
              </a:p>
            </p:txBody>
          </p:sp>
        </p:grpSp>
      </p:grpSp>
      <p:sp>
        <p:nvSpPr>
          <p:cNvPr id="848922" name="Rectangle 279"/>
          <p:cNvSpPr>
            <a:spLocks noChangeArrowheads="1"/>
          </p:cNvSpPr>
          <p:nvPr/>
        </p:nvSpPr>
        <p:spPr bwMode="auto">
          <a:xfrm>
            <a:off x="1685925" y="3040063"/>
            <a:ext cx="2020888" cy="247650"/>
          </a:xfrm>
          <a:prstGeom prst="rect">
            <a:avLst/>
          </a:prstGeom>
          <a:solidFill>
            <a:srgbClr val="FFFFFF"/>
          </a:solidFill>
          <a:ln w="9525">
            <a:noFill/>
            <a:miter lim="800000"/>
            <a:headEnd/>
            <a:tailEnd/>
          </a:ln>
        </p:spPr>
        <p:txBody>
          <a:bodyPr/>
          <a:lstStyle/>
          <a:p>
            <a:endParaRPr lang="en-GB" b="0"/>
          </a:p>
        </p:txBody>
      </p:sp>
      <p:sp>
        <p:nvSpPr>
          <p:cNvPr id="848923" name="Rectangle 280"/>
          <p:cNvSpPr>
            <a:spLocks noChangeArrowheads="1"/>
          </p:cNvSpPr>
          <p:nvPr/>
        </p:nvSpPr>
        <p:spPr bwMode="auto">
          <a:xfrm>
            <a:off x="1685925" y="3040063"/>
            <a:ext cx="2020888" cy="247650"/>
          </a:xfrm>
          <a:prstGeom prst="rect">
            <a:avLst/>
          </a:prstGeom>
          <a:noFill/>
          <a:ln w="5" cap="rnd">
            <a:solidFill>
              <a:srgbClr val="000000"/>
            </a:solidFill>
            <a:miter lim="800000"/>
            <a:headEnd/>
            <a:tailEnd/>
          </a:ln>
        </p:spPr>
        <p:txBody>
          <a:bodyPr/>
          <a:lstStyle/>
          <a:p>
            <a:endParaRPr lang="en-GB" b="0"/>
          </a:p>
        </p:txBody>
      </p:sp>
      <p:sp>
        <p:nvSpPr>
          <p:cNvPr id="848924" name="Rectangle 281"/>
          <p:cNvSpPr>
            <a:spLocks noChangeArrowheads="1"/>
          </p:cNvSpPr>
          <p:nvPr/>
        </p:nvSpPr>
        <p:spPr bwMode="auto">
          <a:xfrm>
            <a:off x="1879600" y="3065463"/>
            <a:ext cx="1685925" cy="200025"/>
          </a:xfrm>
          <a:prstGeom prst="rect">
            <a:avLst/>
          </a:prstGeom>
          <a:solidFill>
            <a:srgbClr val="FFFFFF"/>
          </a:solidFill>
          <a:ln w="9525">
            <a:noFill/>
            <a:miter lim="800000"/>
            <a:headEnd/>
            <a:tailEnd/>
          </a:ln>
        </p:spPr>
        <p:txBody>
          <a:bodyPr/>
          <a:lstStyle/>
          <a:p>
            <a:endParaRPr lang="en-GB" b="0"/>
          </a:p>
        </p:txBody>
      </p:sp>
      <p:sp>
        <p:nvSpPr>
          <p:cNvPr id="848925" name="Rectangle 282"/>
          <p:cNvSpPr>
            <a:spLocks noChangeArrowheads="1"/>
          </p:cNvSpPr>
          <p:nvPr/>
        </p:nvSpPr>
        <p:spPr bwMode="auto">
          <a:xfrm>
            <a:off x="2319338" y="3105150"/>
            <a:ext cx="533400" cy="123825"/>
          </a:xfrm>
          <a:prstGeom prst="rect">
            <a:avLst/>
          </a:prstGeom>
          <a:noFill/>
          <a:ln w="9525">
            <a:noFill/>
            <a:miter lim="800000"/>
            <a:headEnd/>
            <a:tailEnd/>
          </a:ln>
        </p:spPr>
        <p:txBody>
          <a:bodyPr wrap="none" lIns="0" tIns="0" rIns="0" bIns="0">
            <a:spAutoFit/>
          </a:bodyPr>
          <a:lstStyle/>
          <a:p>
            <a:r>
              <a:rPr lang="en-US" sz="800" b="0">
                <a:solidFill>
                  <a:srgbClr val="000000"/>
                </a:solidFill>
              </a:rPr>
              <a:t>Management</a:t>
            </a:r>
            <a:endParaRPr lang="en-US" b="0"/>
          </a:p>
        </p:txBody>
      </p:sp>
      <p:grpSp>
        <p:nvGrpSpPr>
          <p:cNvPr id="848926" name="Group 287"/>
          <p:cNvGrpSpPr>
            <a:grpSpLocks/>
          </p:cNvGrpSpPr>
          <p:nvPr/>
        </p:nvGrpSpPr>
        <p:grpSpPr bwMode="auto">
          <a:xfrm>
            <a:off x="2519363" y="3302000"/>
            <a:ext cx="33337" cy="315913"/>
            <a:chOff x="2208" y="2567"/>
            <a:chExt cx="26" cy="252"/>
          </a:xfrm>
        </p:grpSpPr>
        <p:sp>
          <p:nvSpPr>
            <p:cNvPr id="849014" name="Freeform 283"/>
            <p:cNvSpPr>
              <a:spLocks noEditPoints="1"/>
            </p:cNvSpPr>
            <p:nvPr/>
          </p:nvSpPr>
          <p:spPr bwMode="auto">
            <a:xfrm>
              <a:off x="2208" y="2567"/>
              <a:ext cx="26" cy="252"/>
            </a:xfrm>
            <a:custGeom>
              <a:avLst/>
              <a:gdLst>
                <a:gd name="T0" fmla="*/ 18 w 26"/>
                <a:gd name="T1" fmla="*/ 20 h 252"/>
                <a:gd name="T2" fmla="*/ 18 w 26"/>
                <a:gd name="T3" fmla="*/ 232 h 252"/>
                <a:gd name="T4" fmla="*/ 8 w 26"/>
                <a:gd name="T5" fmla="*/ 232 h 252"/>
                <a:gd name="T6" fmla="*/ 8 w 26"/>
                <a:gd name="T7" fmla="*/ 20 h 252"/>
                <a:gd name="T8" fmla="*/ 18 w 26"/>
                <a:gd name="T9" fmla="*/ 20 h 252"/>
                <a:gd name="T10" fmla="*/ 0 w 26"/>
                <a:gd name="T11" fmla="*/ 26 h 252"/>
                <a:gd name="T12" fmla="*/ 13 w 26"/>
                <a:gd name="T13" fmla="*/ 0 h 252"/>
                <a:gd name="T14" fmla="*/ 26 w 26"/>
                <a:gd name="T15" fmla="*/ 26 h 252"/>
                <a:gd name="T16" fmla="*/ 0 w 26"/>
                <a:gd name="T17" fmla="*/ 26 h 252"/>
                <a:gd name="T18" fmla="*/ 26 w 26"/>
                <a:gd name="T19" fmla="*/ 226 h 252"/>
                <a:gd name="T20" fmla="*/ 13 w 26"/>
                <a:gd name="T21" fmla="*/ 252 h 252"/>
                <a:gd name="T22" fmla="*/ 0 w 26"/>
                <a:gd name="T23" fmla="*/ 226 h 252"/>
                <a:gd name="T24" fmla="*/ 26 w 26"/>
                <a:gd name="T25" fmla="*/ 226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2"/>
                <a:gd name="T41" fmla="*/ 26 w 26"/>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2">
                  <a:moveTo>
                    <a:pt x="18" y="20"/>
                  </a:moveTo>
                  <a:lnTo>
                    <a:pt x="18" y="232"/>
                  </a:lnTo>
                  <a:lnTo>
                    <a:pt x="8" y="232"/>
                  </a:lnTo>
                  <a:lnTo>
                    <a:pt x="8" y="20"/>
                  </a:lnTo>
                  <a:lnTo>
                    <a:pt x="18" y="20"/>
                  </a:lnTo>
                  <a:close/>
                  <a:moveTo>
                    <a:pt x="0" y="26"/>
                  </a:moveTo>
                  <a:lnTo>
                    <a:pt x="13" y="0"/>
                  </a:lnTo>
                  <a:lnTo>
                    <a:pt x="26" y="26"/>
                  </a:lnTo>
                  <a:lnTo>
                    <a:pt x="0" y="26"/>
                  </a:lnTo>
                  <a:close/>
                  <a:moveTo>
                    <a:pt x="26" y="226"/>
                  </a:moveTo>
                  <a:lnTo>
                    <a:pt x="13" y="252"/>
                  </a:lnTo>
                  <a:lnTo>
                    <a:pt x="0" y="226"/>
                  </a:lnTo>
                  <a:lnTo>
                    <a:pt x="26" y="226"/>
                  </a:lnTo>
                  <a:close/>
                </a:path>
              </a:pathLst>
            </a:custGeom>
            <a:solidFill>
              <a:srgbClr val="969696"/>
            </a:solidFill>
            <a:ln w="9525">
              <a:noFill/>
              <a:round/>
              <a:headEnd/>
              <a:tailEnd/>
            </a:ln>
          </p:spPr>
          <p:txBody>
            <a:bodyPr/>
            <a:lstStyle/>
            <a:p>
              <a:endParaRPr lang="en-GB" b="0"/>
            </a:p>
          </p:txBody>
        </p:sp>
        <p:sp>
          <p:nvSpPr>
            <p:cNvPr id="849015" name="Rectangle 284"/>
            <p:cNvSpPr>
              <a:spLocks noChangeArrowheads="1"/>
            </p:cNvSpPr>
            <p:nvPr/>
          </p:nvSpPr>
          <p:spPr bwMode="auto">
            <a:xfrm>
              <a:off x="2216" y="2587"/>
              <a:ext cx="10" cy="212"/>
            </a:xfrm>
            <a:prstGeom prst="rect">
              <a:avLst/>
            </a:prstGeom>
            <a:noFill/>
            <a:ln w="1" cap="rnd">
              <a:solidFill>
                <a:srgbClr val="969696"/>
              </a:solidFill>
              <a:round/>
              <a:headEnd/>
              <a:tailEnd/>
            </a:ln>
          </p:spPr>
          <p:txBody>
            <a:bodyPr/>
            <a:lstStyle/>
            <a:p>
              <a:endParaRPr lang="en-GB" b="0"/>
            </a:p>
          </p:txBody>
        </p:sp>
        <p:sp>
          <p:nvSpPr>
            <p:cNvPr id="849016" name="Freeform 285"/>
            <p:cNvSpPr>
              <a:spLocks/>
            </p:cNvSpPr>
            <p:nvPr/>
          </p:nvSpPr>
          <p:spPr bwMode="auto">
            <a:xfrm>
              <a:off x="2208" y="2567"/>
              <a:ext cx="26" cy="26"/>
            </a:xfrm>
            <a:custGeom>
              <a:avLst/>
              <a:gdLst>
                <a:gd name="T0" fmla="*/ 0 w 26"/>
                <a:gd name="T1" fmla="*/ 26 h 26"/>
                <a:gd name="T2" fmla="*/ 13 w 26"/>
                <a:gd name="T3" fmla="*/ 0 h 26"/>
                <a:gd name="T4" fmla="*/ 26 w 26"/>
                <a:gd name="T5" fmla="*/ 26 h 26"/>
                <a:gd name="T6" fmla="*/ 0 w 26"/>
                <a:gd name="T7" fmla="*/ 26 h 26"/>
                <a:gd name="T8" fmla="*/ 0 60000 65536"/>
                <a:gd name="T9" fmla="*/ 0 60000 65536"/>
                <a:gd name="T10" fmla="*/ 0 60000 65536"/>
                <a:gd name="T11" fmla="*/ 0 60000 65536"/>
                <a:gd name="T12" fmla="*/ 0 w 26"/>
                <a:gd name="T13" fmla="*/ 0 h 26"/>
                <a:gd name="T14" fmla="*/ 26 w 26"/>
                <a:gd name="T15" fmla="*/ 26 h 26"/>
              </a:gdLst>
              <a:ahLst/>
              <a:cxnLst>
                <a:cxn ang="T8">
                  <a:pos x="T0" y="T1"/>
                </a:cxn>
                <a:cxn ang="T9">
                  <a:pos x="T2" y="T3"/>
                </a:cxn>
                <a:cxn ang="T10">
                  <a:pos x="T4" y="T5"/>
                </a:cxn>
                <a:cxn ang="T11">
                  <a:pos x="T6" y="T7"/>
                </a:cxn>
              </a:cxnLst>
              <a:rect l="T12" t="T13" r="T14" b="T15"/>
              <a:pathLst>
                <a:path w="26" h="26">
                  <a:moveTo>
                    <a:pt x="0" y="26"/>
                  </a:moveTo>
                  <a:lnTo>
                    <a:pt x="13" y="0"/>
                  </a:lnTo>
                  <a:lnTo>
                    <a:pt x="26" y="26"/>
                  </a:lnTo>
                  <a:lnTo>
                    <a:pt x="0" y="26"/>
                  </a:lnTo>
                </a:path>
              </a:pathLst>
            </a:custGeom>
            <a:noFill/>
            <a:ln w="1" cap="rnd">
              <a:solidFill>
                <a:srgbClr val="969696"/>
              </a:solidFill>
              <a:round/>
              <a:headEnd/>
              <a:tailEnd/>
            </a:ln>
          </p:spPr>
          <p:txBody>
            <a:bodyPr/>
            <a:lstStyle/>
            <a:p>
              <a:endParaRPr lang="en-GB" b="0"/>
            </a:p>
          </p:txBody>
        </p:sp>
        <p:sp>
          <p:nvSpPr>
            <p:cNvPr id="849017" name="Freeform 286"/>
            <p:cNvSpPr>
              <a:spLocks/>
            </p:cNvSpPr>
            <p:nvPr/>
          </p:nvSpPr>
          <p:spPr bwMode="auto">
            <a:xfrm>
              <a:off x="2208" y="2793"/>
              <a:ext cx="26" cy="26"/>
            </a:xfrm>
            <a:custGeom>
              <a:avLst/>
              <a:gdLst>
                <a:gd name="T0" fmla="*/ 26 w 26"/>
                <a:gd name="T1" fmla="*/ 0 h 26"/>
                <a:gd name="T2" fmla="*/ 13 w 26"/>
                <a:gd name="T3" fmla="*/ 26 h 26"/>
                <a:gd name="T4" fmla="*/ 0 w 26"/>
                <a:gd name="T5" fmla="*/ 0 h 26"/>
                <a:gd name="T6" fmla="*/ 26 w 26"/>
                <a:gd name="T7" fmla="*/ 0 h 26"/>
                <a:gd name="T8" fmla="*/ 0 60000 65536"/>
                <a:gd name="T9" fmla="*/ 0 60000 65536"/>
                <a:gd name="T10" fmla="*/ 0 60000 65536"/>
                <a:gd name="T11" fmla="*/ 0 60000 65536"/>
                <a:gd name="T12" fmla="*/ 0 w 26"/>
                <a:gd name="T13" fmla="*/ 0 h 26"/>
                <a:gd name="T14" fmla="*/ 26 w 26"/>
                <a:gd name="T15" fmla="*/ 26 h 26"/>
              </a:gdLst>
              <a:ahLst/>
              <a:cxnLst>
                <a:cxn ang="T8">
                  <a:pos x="T0" y="T1"/>
                </a:cxn>
                <a:cxn ang="T9">
                  <a:pos x="T2" y="T3"/>
                </a:cxn>
                <a:cxn ang="T10">
                  <a:pos x="T4" y="T5"/>
                </a:cxn>
                <a:cxn ang="T11">
                  <a:pos x="T6" y="T7"/>
                </a:cxn>
              </a:cxnLst>
              <a:rect l="T12" t="T13" r="T14" b="T15"/>
              <a:pathLst>
                <a:path w="26" h="26">
                  <a:moveTo>
                    <a:pt x="26" y="0"/>
                  </a:moveTo>
                  <a:lnTo>
                    <a:pt x="13" y="26"/>
                  </a:lnTo>
                  <a:lnTo>
                    <a:pt x="0" y="0"/>
                  </a:lnTo>
                  <a:lnTo>
                    <a:pt x="26" y="0"/>
                  </a:lnTo>
                </a:path>
              </a:pathLst>
            </a:custGeom>
            <a:noFill/>
            <a:ln w="1" cap="rnd">
              <a:solidFill>
                <a:srgbClr val="969696"/>
              </a:solidFill>
              <a:round/>
              <a:headEnd/>
              <a:tailEnd/>
            </a:ln>
          </p:spPr>
          <p:txBody>
            <a:bodyPr/>
            <a:lstStyle/>
            <a:p>
              <a:endParaRPr lang="en-GB" b="0"/>
            </a:p>
          </p:txBody>
        </p:sp>
      </p:grpSp>
      <p:sp>
        <p:nvSpPr>
          <p:cNvPr id="848927" name="Rectangle 288"/>
          <p:cNvSpPr>
            <a:spLocks noChangeArrowheads="1"/>
          </p:cNvSpPr>
          <p:nvPr/>
        </p:nvSpPr>
        <p:spPr bwMode="auto">
          <a:xfrm>
            <a:off x="2930525" y="3613150"/>
            <a:ext cx="860425" cy="1430338"/>
          </a:xfrm>
          <a:prstGeom prst="rect">
            <a:avLst/>
          </a:prstGeom>
          <a:solidFill>
            <a:srgbClr val="FFFFFF"/>
          </a:solidFill>
          <a:ln w="9525">
            <a:noFill/>
            <a:miter lim="800000"/>
            <a:headEnd/>
            <a:tailEnd/>
          </a:ln>
        </p:spPr>
        <p:txBody>
          <a:bodyPr/>
          <a:lstStyle/>
          <a:p>
            <a:endParaRPr lang="en-GB" b="0"/>
          </a:p>
        </p:txBody>
      </p:sp>
      <p:sp>
        <p:nvSpPr>
          <p:cNvPr id="848928" name="Rectangle 289"/>
          <p:cNvSpPr>
            <a:spLocks noChangeArrowheads="1"/>
          </p:cNvSpPr>
          <p:nvPr/>
        </p:nvSpPr>
        <p:spPr bwMode="auto">
          <a:xfrm>
            <a:off x="2930525" y="3613150"/>
            <a:ext cx="860425" cy="1430338"/>
          </a:xfrm>
          <a:prstGeom prst="rect">
            <a:avLst/>
          </a:prstGeom>
          <a:noFill/>
          <a:ln w="5" cap="rnd">
            <a:solidFill>
              <a:srgbClr val="000000"/>
            </a:solidFill>
            <a:miter lim="800000"/>
            <a:headEnd/>
            <a:tailEnd/>
          </a:ln>
        </p:spPr>
        <p:txBody>
          <a:bodyPr/>
          <a:lstStyle/>
          <a:p>
            <a:endParaRPr lang="en-GB" b="0"/>
          </a:p>
        </p:txBody>
      </p:sp>
      <p:sp>
        <p:nvSpPr>
          <p:cNvPr id="848929" name="Rectangle 290"/>
          <p:cNvSpPr>
            <a:spLocks noChangeArrowheads="1"/>
          </p:cNvSpPr>
          <p:nvPr/>
        </p:nvSpPr>
        <p:spPr bwMode="auto">
          <a:xfrm>
            <a:off x="3048000" y="3967163"/>
            <a:ext cx="525463" cy="500062"/>
          </a:xfrm>
          <a:prstGeom prst="rect">
            <a:avLst/>
          </a:prstGeom>
          <a:solidFill>
            <a:srgbClr val="FFFF99"/>
          </a:solidFill>
          <a:ln w="9525">
            <a:noFill/>
            <a:miter lim="800000"/>
            <a:headEnd/>
            <a:tailEnd/>
          </a:ln>
        </p:spPr>
        <p:txBody>
          <a:bodyPr/>
          <a:lstStyle/>
          <a:p>
            <a:endParaRPr lang="en-GB" b="0"/>
          </a:p>
        </p:txBody>
      </p:sp>
      <p:grpSp>
        <p:nvGrpSpPr>
          <p:cNvPr id="848930" name="Group 294"/>
          <p:cNvGrpSpPr>
            <a:grpSpLocks/>
          </p:cNvGrpSpPr>
          <p:nvPr/>
        </p:nvGrpSpPr>
        <p:grpSpPr bwMode="auto">
          <a:xfrm>
            <a:off x="3051175" y="3970338"/>
            <a:ext cx="517525" cy="492125"/>
            <a:chOff x="2633" y="3101"/>
            <a:chExt cx="413" cy="393"/>
          </a:xfrm>
        </p:grpSpPr>
        <p:pic>
          <p:nvPicPr>
            <p:cNvPr id="849011" name="Picture 291"/>
            <p:cNvPicPr>
              <a:picLocks noChangeAspect="1" noChangeArrowheads="1"/>
            </p:cNvPicPr>
            <p:nvPr/>
          </p:nvPicPr>
          <p:blipFill>
            <a:blip r:embed="rId4" cstate="print"/>
            <a:srcRect/>
            <a:stretch>
              <a:fillRect/>
            </a:stretch>
          </p:blipFill>
          <p:spPr bwMode="auto">
            <a:xfrm>
              <a:off x="2673" y="3141"/>
              <a:ext cx="84" cy="96"/>
            </a:xfrm>
            <a:prstGeom prst="rect">
              <a:avLst/>
            </a:prstGeom>
            <a:noFill/>
            <a:ln w="9525">
              <a:noFill/>
              <a:miter lim="800000"/>
              <a:headEnd/>
              <a:tailEnd/>
            </a:ln>
          </p:spPr>
        </p:pic>
        <p:sp>
          <p:nvSpPr>
            <p:cNvPr id="849012" name="Freeform 292"/>
            <p:cNvSpPr>
              <a:spLocks/>
            </p:cNvSpPr>
            <p:nvPr/>
          </p:nvSpPr>
          <p:spPr bwMode="auto">
            <a:xfrm>
              <a:off x="2633" y="3101"/>
              <a:ext cx="413" cy="393"/>
            </a:xfrm>
            <a:custGeom>
              <a:avLst/>
              <a:gdLst>
                <a:gd name="T0" fmla="*/ 0 w 413"/>
                <a:gd name="T1" fmla="*/ 393 h 393"/>
                <a:gd name="T2" fmla="*/ 0 w 413"/>
                <a:gd name="T3" fmla="*/ 0 h 393"/>
                <a:gd name="T4" fmla="*/ 413 w 413"/>
                <a:gd name="T5" fmla="*/ 0 h 393"/>
                <a:gd name="T6" fmla="*/ 0 60000 65536"/>
                <a:gd name="T7" fmla="*/ 0 60000 65536"/>
                <a:gd name="T8" fmla="*/ 0 60000 65536"/>
                <a:gd name="T9" fmla="*/ 0 w 413"/>
                <a:gd name="T10" fmla="*/ 0 h 393"/>
                <a:gd name="T11" fmla="*/ 413 w 413"/>
                <a:gd name="T12" fmla="*/ 393 h 393"/>
              </a:gdLst>
              <a:ahLst/>
              <a:cxnLst>
                <a:cxn ang="T6">
                  <a:pos x="T0" y="T1"/>
                </a:cxn>
                <a:cxn ang="T7">
                  <a:pos x="T2" y="T3"/>
                </a:cxn>
                <a:cxn ang="T8">
                  <a:pos x="T4" y="T5"/>
                </a:cxn>
              </a:cxnLst>
              <a:rect l="T9" t="T10" r="T11" b="T12"/>
              <a:pathLst>
                <a:path w="413" h="393">
                  <a:moveTo>
                    <a:pt x="0" y="393"/>
                  </a:moveTo>
                  <a:lnTo>
                    <a:pt x="0" y="0"/>
                  </a:lnTo>
                  <a:lnTo>
                    <a:pt x="413" y="0"/>
                  </a:lnTo>
                </a:path>
              </a:pathLst>
            </a:custGeom>
            <a:noFill/>
            <a:ln w="6">
              <a:solidFill>
                <a:srgbClr val="000000"/>
              </a:solidFill>
              <a:miter lim="800000"/>
              <a:headEnd/>
              <a:tailEnd/>
            </a:ln>
          </p:spPr>
          <p:txBody>
            <a:bodyPr/>
            <a:lstStyle/>
            <a:p>
              <a:endParaRPr lang="en-GB" b="0"/>
            </a:p>
          </p:txBody>
        </p:sp>
        <p:sp>
          <p:nvSpPr>
            <p:cNvPr id="849013" name="Freeform 293"/>
            <p:cNvSpPr>
              <a:spLocks/>
            </p:cNvSpPr>
            <p:nvPr/>
          </p:nvSpPr>
          <p:spPr bwMode="auto">
            <a:xfrm>
              <a:off x="2633" y="3101"/>
              <a:ext cx="413" cy="393"/>
            </a:xfrm>
            <a:custGeom>
              <a:avLst/>
              <a:gdLst>
                <a:gd name="T0" fmla="*/ 413 w 413"/>
                <a:gd name="T1" fmla="*/ 0 h 393"/>
                <a:gd name="T2" fmla="*/ 413 w 413"/>
                <a:gd name="T3" fmla="*/ 393 h 393"/>
                <a:gd name="T4" fmla="*/ 0 w 413"/>
                <a:gd name="T5" fmla="*/ 393 h 393"/>
                <a:gd name="T6" fmla="*/ 0 60000 65536"/>
                <a:gd name="T7" fmla="*/ 0 60000 65536"/>
                <a:gd name="T8" fmla="*/ 0 60000 65536"/>
                <a:gd name="T9" fmla="*/ 0 w 413"/>
                <a:gd name="T10" fmla="*/ 0 h 393"/>
                <a:gd name="T11" fmla="*/ 413 w 413"/>
                <a:gd name="T12" fmla="*/ 393 h 393"/>
              </a:gdLst>
              <a:ahLst/>
              <a:cxnLst>
                <a:cxn ang="T6">
                  <a:pos x="T0" y="T1"/>
                </a:cxn>
                <a:cxn ang="T7">
                  <a:pos x="T2" y="T3"/>
                </a:cxn>
                <a:cxn ang="T8">
                  <a:pos x="T4" y="T5"/>
                </a:cxn>
              </a:cxnLst>
              <a:rect l="T9" t="T10" r="T11" b="T12"/>
              <a:pathLst>
                <a:path w="413" h="393">
                  <a:moveTo>
                    <a:pt x="413" y="0"/>
                  </a:moveTo>
                  <a:lnTo>
                    <a:pt x="413" y="393"/>
                  </a:lnTo>
                  <a:lnTo>
                    <a:pt x="0" y="393"/>
                  </a:lnTo>
                </a:path>
              </a:pathLst>
            </a:custGeom>
            <a:noFill/>
            <a:ln w="6">
              <a:solidFill>
                <a:srgbClr val="000000"/>
              </a:solidFill>
              <a:miter lim="800000"/>
              <a:headEnd/>
              <a:tailEnd/>
            </a:ln>
          </p:spPr>
          <p:txBody>
            <a:bodyPr/>
            <a:lstStyle/>
            <a:p>
              <a:endParaRPr lang="en-GB" b="0"/>
            </a:p>
          </p:txBody>
        </p:sp>
      </p:grpSp>
      <p:sp>
        <p:nvSpPr>
          <p:cNvPr id="848931" name="Rectangle 295"/>
          <p:cNvSpPr>
            <a:spLocks noChangeArrowheads="1"/>
          </p:cNvSpPr>
          <p:nvPr/>
        </p:nvSpPr>
        <p:spPr bwMode="auto">
          <a:xfrm>
            <a:off x="3048000" y="3967163"/>
            <a:ext cx="525463" cy="500062"/>
          </a:xfrm>
          <a:prstGeom prst="rect">
            <a:avLst/>
          </a:prstGeom>
          <a:solidFill>
            <a:srgbClr val="FFFF99"/>
          </a:solidFill>
          <a:ln w="9525">
            <a:noFill/>
            <a:miter lim="800000"/>
            <a:headEnd/>
            <a:tailEnd/>
          </a:ln>
        </p:spPr>
        <p:txBody>
          <a:bodyPr/>
          <a:lstStyle/>
          <a:p>
            <a:endParaRPr lang="en-GB" b="0"/>
          </a:p>
        </p:txBody>
      </p:sp>
      <p:sp>
        <p:nvSpPr>
          <p:cNvPr id="848932" name="Rectangle 296"/>
          <p:cNvSpPr>
            <a:spLocks noChangeArrowheads="1"/>
          </p:cNvSpPr>
          <p:nvPr/>
        </p:nvSpPr>
        <p:spPr bwMode="auto">
          <a:xfrm>
            <a:off x="3049588" y="3967163"/>
            <a:ext cx="608012" cy="500062"/>
          </a:xfrm>
          <a:prstGeom prst="rect">
            <a:avLst/>
          </a:prstGeom>
          <a:noFill/>
          <a:ln w="5" cap="rnd">
            <a:solidFill>
              <a:srgbClr val="000000"/>
            </a:solidFill>
            <a:miter lim="800000"/>
            <a:headEnd/>
            <a:tailEnd/>
          </a:ln>
        </p:spPr>
        <p:txBody>
          <a:bodyPr/>
          <a:lstStyle/>
          <a:p>
            <a:endParaRPr lang="en-GB" b="0"/>
          </a:p>
        </p:txBody>
      </p:sp>
      <p:sp>
        <p:nvSpPr>
          <p:cNvPr id="848933" name="Rectangle 298"/>
          <p:cNvSpPr>
            <a:spLocks noChangeArrowheads="1"/>
          </p:cNvSpPr>
          <p:nvPr/>
        </p:nvSpPr>
        <p:spPr bwMode="auto">
          <a:xfrm>
            <a:off x="3124200" y="4038600"/>
            <a:ext cx="533400" cy="381000"/>
          </a:xfrm>
          <a:prstGeom prst="rect">
            <a:avLst/>
          </a:prstGeom>
          <a:noFill/>
          <a:ln w="9525">
            <a:noFill/>
            <a:miter lim="800000"/>
            <a:headEnd/>
            <a:tailEnd/>
          </a:ln>
        </p:spPr>
        <p:txBody>
          <a:bodyPr lIns="0" tIns="0" rIns="0" bIns="0">
            <a:spAutoFit/>
          </a:bodyPr>
          <a:lstStyle/>
          <a:p>
            <a:r>
              <a:rPr lang="en-US" sz="800" b="0">
                <a:solidFill>
                  <a:srgbClr val="000000"/>
                </a:solidFill>
              </a:rPr>
              <a:t>Telemetry +</a:t>
            </a:r>
          </a:p>
          <a:p>
            <a:r>
              <a:rPr lang="en-US" sz="800" b="0">
                <a:solidFill>
                  <a:srgbClr val="000000"/>
                </a:solidFill>
              </a:rPr>
              <a:t>Radiometric</a:t>
            </a:r>
          </a:p>
          <a:p>
            <a:r>
              <a:rPr lang="en-US" sz="800" b="0">
                <a:solidFill>
                  <a:srgbClr val="000000"/>
                </a:solidFill>
              </a:rPr>
              <a:t>Functions</a:t>
            </a:r>
            <a:endParaRPr lang="en-US" b="0"/>
          </a:p>
        </p:txBody>
      </p:sp>
      <p:sp>
        <p:nvSpPr>
          <p:cNvPr id="848934" name="Rectangle 300"/>
          <p:cNvSpPr>
            <a:spLocks noChangeArrowheads="1"/>
          </p:cNvSpPr>
          <p:nvPr/>
        </p:nvSpPr>
        <p:spPr bwMode="auto">
          <a:xfrm>
            <a:off x="3060700" y="4519613"/>
            <a:ext cx="525463" cy="498475"/>
          </a:xfrm>
          <a:prstGeom prst="rect">
            <a:avLst/>
          </a:prstGeom>
          <a:solidFill>
            <a:srgbClr val="FFFF99"/>
          </a:solidFill>
          <a:ln w="9525">
            <a:noFill/>
            <a:miter lim="800000"/>
            <a:headEnd/>
            <a:tailEnd/>
          </a:ln>
        </p:spPr>
        <p:txBody>
          <a:bodyPr/>
          <a:lstStyle/>
          <a:p>
            <a:endParaRPr lang="en-GB" b="0"/>
          </a:p>
        </p:txBody>
      </p:sp>
      <p:grpSp>
        <p:nvGrpSpPr>
          <p:cNvPr id="848935" name="Group 304"/>
          <p:cNvGrpSpPr>
            <a:grpSpLocks/>
          </p:cNvGrpSpPr>
          <p:nvPr/>
        </p:nvGrpSpPr>
        <p:grpSpPr bwMode="auto">
          <a:xfrm>
            <a:off x="3063875" y="4524375"/>
            <a:ext cx="519113" cy="490538"/>
            <a:chOff x="2643" y="3543"/>
            <a:chExt cx="414" cy="392"/>
          </a:xfrm>
        </p:grpSpPr>
        <p:pic>
          <p:nvPicPr>
            <p:cNvPr id="849008" name="Picture 301"/>
            <p:cNvPicPr>
              <a:picLocks noChangeAspect="1" noChangeArrowheads="1"/>
            </p:cNvPicPr>
            <p:nvPr/>
          </p:nvPicPr>
          <p:blipFill>
            <a:blip r:embed="rId4" cstate="print"/>
            <a:srcRect/>
            <a:stretch>
              <a:fillRect/>
            </a:stretch>
          </p:blipFill>
          <p:spPr bwMode="auto">
            <a:xfrm>
              <a:off x="2682" y="3583"/>
              <a:ext cx="83" cy="95"/>
            </a:xfrm>
            <a:prstGeom prst="rect">
              <a:avLst/>
            </a:prstGeom>
            <a:noFill/>
            <a:ln w="9525">
              <a:noFill/>
              <a:miter lim="800000"/>
              <a:headEnd/>
              <a:tailEnd/>
            </a:ln>
          </p:spPr>
        </p:pic>
        <p:sp>
          <p:nvSpPr>
            <p:cNvPr id="849009" name="Freeform 302"/>
            <p:cNvSpPr>
              <a:spLocks/>
            </p:cNvSpPr>
            <p:nvPr/>
          </p:nvSpPr>
          <p:spPr bwMode="auto">
            <a:xfrm>
              <a:off x="2643" y="3543"/>
              <a:ext cx="414" cy="392"/>
            </a:xfrm>
            <a:custGeom>
              <a:avLst/>
              <a:gdLst>
                <a:gd name="T0" fmla="*/ 0 w 414"/>
                <a:gd name="T1" fmla="*/ 392 h 392"/>
                <a:gd name="T2" fmla="*/ 0 w 414"/>
                <a:gd name="T3" fmla="*/ 0 h 392"/>
                <a:gd name="T4" fmla="*/ 414 w 414"/>
                <a:gd name="T5" fmla="*/ 0 h 392"/>
                <a:gd name="T6" fmla="*/ 0 60000 65536"/>
                <a:gd name="T7" fmla="*/ 0 60000 65536"/>
                <a:gd name="T8" fmla="*/ 0 60000 65536"/>
                <a:gd name="T9" fmla="*/ 0 w 414"/>
                <a:gd name="T10" fmla="*/ 0 h 392"/>
                <a:gd name="T11" fmla="*/ 414 w 414"/>
                <a:gd name="T12" fmla="*/ 392 h 392"/>
              </a:gdLst>
              <a:ahLst/>
              <a:cxnLst>
                <a:cxn ang="T6">
                  <a:pos x="T0" y="T1"/>
                </a:cxn>
                <a:cxn ang="T7">
                  <a:pos x="T2" y="T3"/>
                </a:cxn>
                <a:cxn ang="T8">
                  <a:pos x="T4" y="T5"/>
                </a:cxn>
              </a:cxnLst>
              <a:rect l="T9" t="T10" r="T11" b="T12"/>
              <a:pathLst>
                <a:path w="414" h="392">
                  <a:moveTo>
                    <a:pt x="0" y="392"/>
                  </a:moveTo>
                  <a:lnTo>
                    <a:pt x="0" y="0"/>
                  </a:lnTo>
                  <a:lnTo>
                    <a:pt x="414" y="0"/>
                  </a:lnTo>
                </a:path>
              </a:pathLst>
            </a:custGeom>
            <a:noFill/>
            <a:ln w="6">
              <a:solidFill>
                <a:srgbClr val="000000"/>
              </a:solidFill>
              <a:miter lim="800000"/>
              <a:headEnd/>
              <a:tailEnd/>
            </a:ln>
          </p:spPr>
          <p:txBody>
            <a:bodyPr/>
            <a:lstStyle/>
            <a:p>
              <a:endParaRPr lang="en-GB" b="0"/>
            </a:p>
          </p:txBody>
        </p:sp>
        <p:sp>
          <p:nvSpPr>
            <p:cNvPr id="849010" name="Freeform 303"/>
            <p:cNvSpPr>
              <a:spLocks/>
            </p:cNvSpPr>
            <p:nvPr/>
          </p:nvSpPr>
          <p:spPr bwMode="auto">
            <a:xfrm>
              <a:off x="2643" y="3543"/>
              <a:ext cx="414" cy="392"/>
            </a:xfrm>
            <a:custGeom>
              <a:avLst/>
              <a:gdLst>
                <a:gd name="T0" fmla="*/ 414 w 414"/>
                <a:gd name="T1" fmla="*/ 0 h 392"/>
                <a:gd name="T2" fmla="*/ 414 w 414"/>
                <a:gd name="T3" fmla="*/ 392 h 392"/>
                <a:gd name="T4" fmla="*/ 0 w 414"/>
                <a:gd name="T5" fmla="*/ 392 h 392"/>
                <a:gd name="T6" fmla="*/ 0 60000 65536"/>
                <a:gd name="T7" fmla="*/ 0 60000 65536"/>
                <a:gd name="T8" fmla="*/ 0 60000 65536"/>
                <a:gd name="T9" fmla="*/ 0 w 414"/>
                <a:gd name="T10" fmla="*/ 0 h 392"/>
                <a:gd name="T11" fmla="*/ 414 w 414"/>
                <a:gd name="T12" fmla="*/ 392 h 392"/>
              </a:gdLst>
              <a:ahLst/>
              <a:cxnLst>
                <a:cxn ang="T6">
                  <a:pos x="T0" y="T1"/>
                </a:cxn>
                <a:cxn ang="T7">
                  <a:pos x="T2" y="T3"/>
                </a:cxn>
                <a:cxn ang="T8">
                  <a:pos x="T4" y="T5"/>
                </a:cxn>
              </a:cxnLst>
              <a:rect l="T9" t="T10" r="T11" b="T12"/>
              <a:pathLst>
                <a:path w="414" h="392">
                  <a:moveTo>
                    <a:pt x="414" y="0"/>
                  </a:moveTo>
                  <a:lnTo>
                    <a:pt x="414" y="392"/>
                  </a:lnTo>
                  <a:lnTo>
                    <a:pt x="0" y="392"/>
                  </a:lnTo>
                </a:path>
              </a:pathLst>
            </a:custGeom>
            <a:noFill/>
            <a:ln w="6">
              <a:solidFill>
                <a:srgbClr val="000000"/>
              </a:solidFill>
              <a:miter lim="800000"/>
              <a:headEnd/>
              <a:tailEnd/>
            </a:ln>
          </p:spPr>
          <p:txBody>
            <a:bodyPr/>
            <a:lstStyle/>
            <a:p>
              <a:endParaRPr lang="en-GB" b="0"/>
            </a:p>
          </p:txBody>
        </p:sp>
      </p:grpSp>
      <p:sp>
        <p:nvSpPr>
          <p:cNvPr id="848936" name="Rectangle 305"/>
          <p:cNvSpPr>
            <a:spLocks noChangeArrowheads="1"/>
          </p:cNvSpPr>
          <p:nvPr/>
        </p:nvSpPr>
        <p:spPr bwMode="auto">
          <a:xfrm>
            <a:off x="3060700" y="4519613"/>
            <a:ext cx="596900" cy="498475"/>
          </a:xfrm>
          <a:prstGeom prst="rect">
            <a:avLst/>
          </a:prstGeom>
          <a:solidFill>
            <a:srgbClr val="FFFF99"/>
          </a:solidFill>
          <a:ln w="9525">
            <a:noFill/>
            <a:miter lim="800000"/>
            <a:headEnd/>
            <a:tailEnd/>
          </a:ln>
        </p:spPr>
        <p:txBody>
          <a:bodyPr/>
          <a:lstStyle/>
          <a:p>
            <a:endParaRPr lang="en-GB" b="0"/>
          </a:p>
        </p:txBody>
      </p:sp>
      <p:sp>
        <p:nvSpPr>
          <p:cNvPr id="848937" name="Rectangle 306"/>
          <p:cNvSpPr>
            <a:spLocks noChangeArrowheads="1"/>
          </p:cNvSpPr>
          <p:nvPr/>
        </p:nvSpPr>
        <p:spPr bwMode="auto">
          <a:xfrm>
            <a:off x="3060700" y="4519613"/>
            <a:ext cx="596900" cy="498475"/>
          </a:xfrm>
          <a:prstGeom prst="rect">
            <a:avLst/>
          </a:prstGeom>
          <a:noFill/>
          <a:ln w="5" cap="rnd">
            <a:solidFill>
              <a:srgbClr val="000000"/>
            </a:solidFill>
            <a:miter lim="800000"/>
            <a:headEnd/>
            <a:tailEnd/>
          </a:ln>
        </p:spPr>
        <p:txBody>
          <a:bodyPr/>
          <a:lstStyle/>
          <a:p>
            <a:endParaRPr lang="en-GB" b="0"/>
          </a:p>
        </p:txBody>
      </p:sp>
      <p:sp>
        <p:nvSpPr>
          <p:cNvPr id="848938" name="Rectangle 307"/>
          <p:cNvSpPr>
            <a:spLocks noChangeArrowheads="1"/>
          </p:cNvSpPr>
          <p:nvPr/>
        </p:nvSpPr>
        <p:spPr bwMode="auto">
          <a:xfrm>
            <a:off x="3124200" y="4630738"/>
            <a:ext cx="428625" cy="246062"/>
          </a:xfrm>
          <a:prstGeom prst="rect">
            <a:avLst/>
          </a:prstGeom>
          <a:noFill/>
          <a:ln w="9525">
            <a:noFill/>
            <a:miter lim="800000"/>
            <a:headEnd/>
            <a:tailEnd/>
          </a:ln>
        </p:spPr>
        <p:txBody>
          <a:bodyPr wrap="none" lIns="0" tIns="0" rIns="0" bIns="0">
            <a:spAutoFit/>
          </a:bodyPr>
          <a:lstStyle/>
          <a:p>
            <a:r>
              <a:rPr lang="en-US" sz="800" b="0">
                <a:solidFill>
                  <a:srgbClr val="000000"/>
                </a:solidFill>
              </a:rPr>
              <a:t>Command</a:t>
            </a:r>
          </a:p>
          <a:p>
            <a:r>
              <a:rPr lang="en-US" sz="800" b="0">
                <a:solidFill>
                  <a:srgbClr val="000000"/>
                </a:solidFill>
              </a:rPr>
              <a:t>Function</a:t>
            </a:r>
            <a:endParaRPr lang="en-US" b="0"/>
          </a:p>
        </p:txBody>
      </p:sp>
      <p:sp>
        <p:nvSpPr>
          <p:cNvPr id="848939" name="Rectangle 310"/>
          <p:cNvSpPr>
            <a:spLocks noChangeArrowheads="1"/>
          </p:cNvSpPr>
          <p:nvPr/>
        </p:nvSpPr>
        <p:spPr bwMode="auto">
          <a:xfrm>
            <a:off x="1573213" y="3613150"/>
            <a:ext cx="1317625" cy="1430338"/>
          </a:xfrm>
          <a:prstGeom prst="rect">
            <a:avLst/>
          </a:prstGeom>
          <a:solidFill>
            <a:srgbClr val="FFFFFF"/>
          </a:solidFill>
          <a:ln w="9525">
            <a:noFill/>
            <a:miter lim="800000"/>
            <a:headEnd/>
            <a:tailEnd/>
          </a:ln>
        </p:spPr>
        <p:txBody>
          <a:bodyPr/>
          <a:lstStyle/>
          <a:p>
            <a:endParaRPr lang="en-GB" b="0"/>
          </a:p>
        </p:txBody>
      </p:sp>
      <p:sp>
        <p:nvSpPr>
          <p:cNvPr id="848940" name="Rectangle 311"/>
          <p:cNvSpPr>
            <a:spLocks noChangeArrowheads="1"/>
          </p:cNvSpPr>
          <p:nvPr/>
        </p:nvSpPr>
        <p:spPr bwMode="auto">
          <a:xfrm>
            <a:off x="1573213" y="3613150"/>
            <a:ext cx="1317625" cy="1430338"/>
          </a:xfrm>
          <a:prstGeom prst="rect">
            <a:avLst/>
          </a:prstGeom>
          <a:noFill/>
          <a:ln w="5" cap="rnd">
            <a:solidFill>
              <a:srgbClr val="000000"/>
            </a:solidFill>
            <a:miter lim="800000"/>
            <a:headEnd/>
            <a:tailEnd/>
          </a:ln>
        </p:spPr>
        <p:txBody>
          <a:bodyPr/>
          <a:lstStyle/>
          <a:p>
            <a:endParaRPr lang="en-GB" b="0"/>
          </a:p>
        </p:txBody>
      </p:sp>
      <p:grpSp>
        <p:nvGrpSpPr>
          <p:cNvPr id="848941" name="Group 315"/>
          <p:cNvGrpSpPr>
            <a:grpSpLocks/>
          </p:cNvGrpSpPr>
          <p:nvPr/>
        </p:nvGrpSpPr>
        <p:grpSpPr bwMode="auto">
          <a:xfrm>
            <a:off x="3886200" y="4540250"/>
            <a:ext cx="3505200" cy="168275"/>
            <a:chOff x="3065" y="3721"/>
            <a:chExt cx="1502" cy="38"/>
          </a:xfrm>
        </p:grpSpPr>
        <p:sp>
          <p:nvSpPr>
            <p:cNvPr id="849005" name="Freeform 312"/>
            <p:cNvSpPr>
              <a:spLocks noEditPoints="1"/>
            </p:cNvSpPr>
            <p:nvPr/>
          </p:nvSpPr>
          <p:spPr bwMode="auto">
            <a:xfrm>
              <a:off x="3065" y="3721"/>
              <a:ext cx="1502" cy="38"/>
            </a:xfrm>
            <a:custGeom>
              <a:avLst/>
              <a:gdLst>
                <a:gd name="T0" fmla="*/ 32 w 1502"/>
                <a:gd name="T1" fmla="*/ 15 h 38"/>
                <a:gd name="T2" fmla="*/ 1498 w 1502"/>
                <a:gd name="T3" fmla="*/ 15 h 38"/>
                <a:gd name="T4" fmla="*/ 1499 w 1502"/>
                <a:gd name="T5" fmla="*/ 15 h 38"/>
                <a:gd name="T6" fmla="*/ 1501 w 1502"/>
                <a:gd name="T7" fmla="*/ 16 h 38"/>
                <a:gd name="T8" fmla="*/ 1502 w 1502"/>
                <a:gd name="T9" fmla="*/ 17 h 38"/>
                <a:gd name="T10" fmla="*/ 1502 w 1502"/>
                <a:gd name="T11" fmla="*/ 18 h 38"/>
                <a:gd name="T12" fmla="*/ 1502 w 1502"/>
                <a:gd name="T13" fmla="*/ 20 h 38"/>
                <a:gd name="T14" fmla="*/ 1501 w 1502"/>
                <a:gd name="T15" fmla="*/ 21 h 38"/>
                <a:gd name="T16" fmla="*/ 1499 w 1502"/>
                <a:gd name="T17" fmla="*/ 21 h 38"/>
                <a:gd name="T18" fmla="*/ 1498 w 1502"/>
                <a:gd name="T19" fmla="*/ 21 h 38"/>
                <a:gd name="T20" fmla="*/ 32 w 1502"/>
                <a:gd name="T21" fmla="*/ 21 h 38"/>
                <a:gd name="T22" fmla="*/ 31 w 1502"/>
                <a:gd name="T23" fmla="*/ 21 h 38"/>
                <a:gd name="T24" fmla="*/ 29 w 1502"/>
                <a:gd name="T25" fmla="*/ 21 h 38"/>
                <a:gd name="T26" fmla="*/ 29 w 1502"/>
                <a:gd name="T27" fmla="*/ 20 h 38"/>
                <a:gd name="T28" fmla="*/ 29 w 1502"/>
                <a:gd name="T29" fmla="*/ 18 h 38"/>
                <a:gd name="T30" fmla="*/ 29 w 1502"/>
                <a:gd name="T31" fmla="*/ 17 h 38"/>
                <a:gd name="T32" fmla="*/ 29 w 1502"/>
                <a:gd name="T33" fmla="*/ 16 h 38"/>
                <a:gd name="T34" fmla="*/ 31 w 1502"/>
                <a:gd name="T35" fmla="*/ 15 h 38"/>
                <a:gd name="T36" fmla="*/ 32 w 1502"/>
                <a:gd name="T37" fmla="*/ 15 h 38"/>
                <a:gd name="T38" fmla="*/ 39 w 1502"/>
                <a:gd name="T39" fmla="*/ 38 h 38"/>
                <a:gd name="T40" fmla="*/ 0 w 1502"/>
                <a:gd name="T41" fmla="*/ 18 h 38"/>
                <a:gd name="T42" fmla="*/ 39 w 1502"/>
                <a:gd name="T43" fmla="*/ 0 h 38"/>
                <a:gd name="T44" fmla="*/ 39 w 1502"/>
                <a:gd name="T45" fmla="*/ 38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2"/>
                <a:gd name="T70" fmla="*/ 0 h 38"/>
                <a:gd name="T71" fmla="*/ 1502 w 1502"/>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2" h="38">
                  <a:moveTo>
                    <a:pt x="32" y="15"/>
                  </a:moveTo>
                  <a:lnTo>
                    <a:pt x="1498" y="15"/>
                  </a:lnTo>
                  <a:lnTo>
                    <a:pt x="1499" y="15"/>
                  </a:lnTo>
                  <a:lnTo>
                    <a:pt x="1501" y="16"/>
                  </a:lnTo>
                  <a:lnTo>
                    <a:pt x="1502" y="17"/>
                  </a:lnTo>
                  <a:lnTo>
                    <a:pt x="1502" y="18"/>
                  </a:lnTo>
                  <a:lnTo>
                    <a:pt x="1502" y="20"/>
                  </a:lnTo>
                  <a:lnTo>
                    <a:pt x="1501" y="21"/>
                  </a:lnTo>
                  <a:lnTo>
                    <a:pt x="1499" y="21"/>
                  </a:lnTo>
                  <a:lnTo>
                    <a:pt x="1498" y="21"/>
                  </a:lnTo>
                  <a:lnTo>
                    <a:pt x="32" y="21"/>
                  </a:lnTo>
                  <a:lnTo>
                    <a:pt x="31" y="21"/>
                  </a:lnTo>
                  <a:lnTo>
                    <a:pt x="29" y="21"/>
                  </a:lnTo>
                  <a:lnTo>
                    <a:pt x="29" y="20"/>
                  </a:lnTo>
                  <a:lnTo>
                    <a:pt x="29" y="18"/>
                  </a:lnTo>
                  <a:lnTo>
                    <a:pt x="29" y="17"/>
                  </a:lnTo>
                  <a:lnTo>
                    <a:pt x="29" y="16"/>
                  </a:lnTo>
                  <a:lnTo>
                    <a:pt x="31" y="15"/>
                  </a:lnTo>
                  <a:lnTo>
                    <a:pt x="32" y="15"/>
                  </a:lnTo>
                  <a:close/>
                  <a:moveTo>
                    <a:pt x="39" y="38"/>
                  </a:moveTo>
                  <a:lnTo>
                    <a:pt x="0" y="18"/>
                  </a:lnTo>
                  <a:lnTo>
                    <a:pt x="39" y="0"/>
                  </a:lnTo>
                  <a:lnTo>
                    <a:pt x="39" y="38"/>
                  </a:lnTo>
                  <a:close/>
                </a:path>
              </a:pathLst>
            </a:custGeom>
            <a:solidFill>
              <a:srgbClr val="000000"/>
            </a:solidFill>
            <a:ln w="9525">
              <a:noFill/>
              <a:round/>
              <a:headEnd/>
              <a:tailEnd/>
            </a:ln>
          </p:spPr>
          <p:txBody>
            <a:bodyPr/>
            <a:lstStyle/>
            <a:p>
              <a:endParaRPr lang="en-GB" b="0"/>
            </a:p>
          </p:txBody>
        </p:sp>
        <p:sp>
          <p:nvSpPr>
            <p:cNvPr id="849006" name="Freeform 313"/>
            <p:cNvSpPr>
              <a:spLocks/>
            </p:cNvSpPr>
            <p:nvPr/>
          </p:nvSpPr>
          <p:spPr bwMode="auto">
            <a:xfrm>
              <a:off x="3094" y="3736"/>
              <a:ext cx="1473" cy="6"/>
            </a:xfrm>
            <a:custGeom>
              <a:avLst/>
              <a:gdLst>
                <a:gd name="T0" fmla="*/ 3 w 1473"/>
                <a:gd name="T1" fmla="*/ 0 h 6"/>
                <a:gd name="T2" fmla="*/ 1469 w 1473"/>
                <a:gd name="T3" fmla="*/ 0 h 6"/>
                <a:gd name="T4" fmla="*/ 1470 w 1473"/>
                <a:gd name="T5" fmla="*/ 0 h 6"/>
                <a:gd name="T6" fmla="*/ 1472 w 1473"/>
                <a:gd name="T7" fmla="*/ 1 h 6"/>
                <a:gd name="T8" fmla="*/ 1473 w 1473"/>
                <a:gd name="T9" fmla="*/ 2 h 6"/>
                <a:gd name="T10" fmla="*/ 1473 w 1473"/>
                <a:gd name="T11" fmla="*/ 3 h 6"/>
                <a:gd name="T12" fmla="*/ 1473 w 1473"/>
                <a:gd name="T13" fmla="*/ 5 h 6"/>
                <a:gd name="T14" fmla="*/ 1472 w 1473"/>
                <a:gd name="T15" fmla="*/ 6 h 6"/>
                <a:gd name="T16" fmla="*/ 1470 w 1473"/>
                <a:gd name="T17" fmla="*/ 6 h 6"/>
                <a:gd name="T18" fmla="*/ 1469 w 1473"/>
                <a:gd name="T19" fmla="*/ 6 h 6"/>
                <a:gd name="T20" fmla="*/ 3 w 1473"/>
                <a:gd name="T21" fmla="*/ 6 h 6"/>
                <a:gd name="T22" fmla="*/ 2 w 1473"/>
                <a:gd name="T23" fmla="*/ 6 h 6"/>
                <a:gd name="T24" fmla="*/ 0 w 1473"/>
                <a:gd name="T25" fmla="*/ 6 h 6"/>
                <a:gd name="T26" fmla="*/ 0 w 1473"/>
                <a:gd name="T27" fmla="*/ 5 h 6"/>
                <a:gd name="T28" fmla="*/ 0 w 1473"/>
                <a:gd name="T29" fmla="*/ 3 h 6"/>
                <a:gd name="T30" fmla="*/ 0 w 1473"/>
                <a:gd name="T31" fmla="*/ 2 h 6"/>
                <a:gd name="T32" fmla="*/ 0 w 1473"/>
                <a:gd name="T33" fmla="*/ 1 h 6"/>
                <a:gd name="T34" fmla="*/ 2 w 1473"/>
                <a:gd name="T35" fmla="*/ 0 h 6"/>
                <a:gd name="T36" fmla="*/ 3 w 1473"/>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3"/>
                <a:gd name="T58" fmla="*/ 0 h 6"/>
                <a:gd name="T59" fmla="*/ 1473 w 1473"/>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3" h="6">
                  <a:moveTo>
                    <a:pt x="3" y="0"/>
                  </a:moveTo>
                  <a:lnTo>
                    <a:pt x="1469" y="0"/>
                  </a:lnTo>
                  <a:lnTo>
                    <a:pt x="1470" y="0"/>
                  </a:lnTo>
                  <a:lnTo>
                    <a:pt x="1472" y="1"/>
                  </a:lnTo>
                  <a:lnTo>
                    <a:pt x="1473" y="2"/>
                  </a:lnTo>
                  <a:lnTo>
                    <a:pt x="1473" y="3"/>
                  </a:lnTo>
                  <a:lnTo>
                    <a:pt x="1473" y="5"/>
                  </a:lnTo>
                  <a:lnTo>
                    <a:pt x="1472" y="6"/>
                  </a:lnTo>
                  <a:lnTo>
                    <a:pt x="1470" y="6"/>
                  </a:lnTo>
                  <a:lnTo>
                    <a:pt x="1469" y="6"/>
                  </a:lnTo>
                  <a:lnTo>
                    <a:pt x="3" y="6"/>
                  </a:lnTo>
                  <a:lnTo>
                    <a:pt x="2" y="6"/>
                  </a:lnTo>
                  <a:lnTo>
                    <a:pt x="0" y="6"/>
                  </a:lnTo>
                  <a:lnTo>
                    <a:pt x="0" y="5"/>
                  </a:lnTo>
                  <a:lnTo>
                    <a:pt x="0" y="3"/>
                  </a:lnTo>
                  <a:lnTo>
                    <a:pt x="0" y="2"/>
                  </a:lnTo>
                  <a:lnTo>
                    <a:pt x="0" y="1"/>
                  </a:lnTo>
                  <a:lnTo>
                    <a:pt x="2" y="0"/>
                  </a:lnTo>
                  <a:lnTo>
                    <a:pt x="3" y="0"/>
                  </a:lnTo>
                  <a:close/>
                </a:path>
              </a:pathLst>
            </a:custGeom>
            <a:noFill/>
            <a:ln w="1" cap="rnd">
              <a:solidFill>
                <a:srgbClr val="000000"/>
              </a:solidFill>
              <a:round/>
              <a:headEnd/>
              <a:tailEnd/>
            </a:ln>
          </p:spPr>
          <p:txBody>
            <a:bodyPr/>
            <a:lstStyle/>
            <a:p>
              <a:endParaRPr lang="en-GB" b="0"/>
            </a:p>
          </p:txBody>
        </p:sp>
        <p:sp>
          <p:nvSpPr>
            <p:cNvPr id="849007" name="Freeform 314"/>
            <p:cNvSpPr>
              <a:spLocks/>
            </p:cNvSpPr>
            <p:nvPr/>
          </p:nvSpPr>
          <p:spPr bwMode="auto">
            <a:xfrm>
              <a:off x="3065" y="3721"/>
              <a:ext cx="39" cy="38"/>
            </a:xfrm>
            <a:custGeom>
              <a:avLst/>
              <a:gdLst>
                <a:gd name="T0" fmla="*/ 39 w 39"/>
                <a:gd name="T1" fmla="*/ 38 h 38"/>
                <a:gd name="T2" fmla="*/ 0 w 39"/>
                <a:gd name="T3" fmla="*/ 18 h 38"/>
                <a:gd name="T4" fmla="*/ 39 w 39"/>
                <a:gd name="T5" fmla="*/ 0 h 38"/>
                <a:gd name="T6" fmla="*/ 39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39" y="38"/>
                  </a:moveTo>
                  <a:lnTo>
                    <a:pt x="0" y="18"/>
                  </a:lnTo>
                  <a:lnTo>
                    <a:pt x="39" y="0"/>
                  </a:lnTo>
                  <a:lnTo>
                    <a:pt x="39" y="38"/>
                  </a:lnTo>
                </a:path>
              </a:pathLst>
            </a:custGeom>
            <a:noFill/>
            <a:ln w="1" cap="rnd">
              <a:solidFill>
                <a:srgbClr val="000000"/>
              </a:solidFill>
              <a:round/>
              <a:headEnd/>
              <a:tailEnd/>
            </a:ln>
          </p:spPr>
          <p:txBody>
            <a:bodyPr/>
            <a:lstStyle/>
            <a:p>
              <a:endParaRPr lang="en-GB" b="0"/>
            </a:p>
          </p:txBody>
        </p:sp>
      </p:grpSp>
      <p:grpSp>
        <p:nvGrpSpPr>
          <p:cNvPr id="848942" name="Group 319"/>
          <p:cNvGrpSpPr>
            <a:grpSpLocks/>
          </p:cNvGrpSpPr>
          <p:nvPr/>
        </p:nvGrpSpPr>
        <p:grpSpPr bwMode="auto">
          <a:xfrm>
            <a:off x="3886200" y="4235450"/>
            <a:ext cx="3505200" cy="152400"/>
            <a:chOff x="3051" y="3275"/>
            <a:chExt cx="1507" cy="38"/>
          </a:xfrm>
        </p:grpSpPr>
        <p:sp>
          <p:nvSpPr>
            <p:cNvPr id="849002" name="Freeform 316"/>
            <p:cNvSpPr>
              <a:spLocks noEditPoints="1"/>
            </p:cNvSpPr>
            <p:nvPr/>
          </p:nvSpPr>
          <p:spPr bwMode="auto">
            <a:xfrm>
              <a:off x="3051" y="3275"/>
              <a:ext cx="1507" cy="38"/>
            </a:xfrm>
            <a:custGeom>
              <a:avLst/>
              <a:gdLst>
                <a:gd name="T0" fmla="*/ 4 w 1507"/>
                <a:gd name="T1" fmla="*/ 16 h 38"/>
                <a:gd name="T2" fmla="*/ 1475 w 1507"/>
                <a:gd name="T3" fmla="*/ 16 h 38"/>
                <a:gd name="T4" fmla="*/ 1475 w 1507"/>
                <a:gd name="T5" fmla="*/ 16 h 38"/>
                <a:gd name="T6" fmla="*/ 1478 w 1507"/>
                <a:gd name="T7" fmla="*/ 17 h 38"/>
                <a:gd name="T8" fmla="*/ 1478 w 1507"/>
                <a:gd name="T9" fmla="*/ 18 h 38"/>
                <a:gd name="T10" fmla="*/ 1478 w 1507"/>
                <a:gd name="T11" fmla="*/ 19 h 38"/>
                <a:gd name="T12" fmla="*/ 1478 w 1507"/>
                <a:gd name="T13" fmla="*/ 21 h 38"/>
                <a:gd name="T14" fmla="*/ 1475 w 1507"/>
                <a:gd name="T15" fmla="*/ 22 h 38"/>
                <a:gd name="T16" fmla="*/ 1475 w 1507"/>
                <a:gd name="T17" fmla="*/ 22 h 38"/>
                <a:gd name="T18" fmla="*/ 4 w 1507"/>
                <a:gd name="T19" fmla="*/ 22 h 38"/>
                <a:gd name="T20" fmla="*/ 3 w 1507"/>
                <a:gd name="T21" fmla="*/ 22 h 38"/>
                <a:gd name="T22" fmla="*/ 1 w 1507"/>
                <a:gd name="T23" fmla="*/ 21 h 38"/>
                <a:gd name="T24" fmla="*/ 0 w 1507"/>
                <a:gd name="T25" fmla="*/ 21 h 38"/>
                <a:gd name="T26" fmla="*/ 0 w 1507"/>
                <a:gd name="T27" fmla="*/ 19 h 38"/>
                <a:gd name="T28" fmla="*/ 0 w 1507"/>
                <a:gd name="T29" fmla="*/ 18 h 38"/>
                <a:gd name="T30" fmla="*/ 1 w 1507"/>
                <a:gd name="T31" fmla="*/ 17 h 38"/>
                <a:gd name="T32" fmla="*/ 3 w 1507"/>
                <a:gd name="T33" fmla="*/ 16 h 38"/>
                <a:gd name="T34" fmla="*/ 4 w 1507"/>
                <a:gd name="T35" fmla="*/ 16 h 38"/>
                <a:gd name="T36" fmla="*/ 1468 w 1507"/>
                <a:gd name="T37" fmla="*/ 0 h 38"/>
                <a:gd name="T38" fmla="*/ 1507 w 1507"/>
                <a:gd name="T39" fmla="*/ 19 h 38"/>
                <a:gd name="T40" fmla="*/ 1468 w 1507"/>
                <a:gd name="T41" fmla="*/ 38 h 38"/>
                <a:gd name="T42" fmla="*/ 1468 w 1507"/>
                <a:gd name="T43" fmla="*/ 0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7"/>
                <a:gd name="T67" fmla="*/ 0 h 38"/>
                <a:gd name="T68" fmla="*/ 1507 w 1507"/>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7" h="38">
                  <a:moveTo>
                    <a:pt x="4" y="16"/>
                  </a:moveTo>
                  <a:lnTo>
                    <a:pt x="1475" y="16"/>
                  </a:lnTo>
                  <a:lnTo>
                    <a:pt x="1478" y="17"/>
                  </a:lnTo>
                  <a:lnTo>
                    <a:pt x="1478" y="18"/>
                  </a:lnTo>
                  <a:lnTo>
                    <a:pt x="1478" y="19"/>
                  </a:lnTo>
                  <a:lnTo>
                    <a:pt x="1478" y="21"/>
                  </a:lnTo>
                  <a:lnTo>
                    <a:pt x="1475" y="22"/>
                  </a:lnTo>
                  <a:lnTo>
                    <a:pt x="4" y="22"/>
                  </a:lnTo>
                  <a:lnTo>
                    <a:pt x="3" y="22"/>
                  </a:lnTo>
                  <a:lnTo>
                    <a:pt x="1" y="21"/>
                  </a:lnTo>
                  <a:lnTo>
                    <a:pt x="0" y="21"/>
                  </a:lnTo>
                  <a:lnTo>
                    <a:pt x="0" y="19"/>
                  </a:lnTo>
                  <a:lnTo>
                    <a:pt x="0" y="18"/>
                  </a:lnTo>
                  <a:lnTo>
                    <a:pt x="1" y="17"/>
                  </a:lnTo>
                  <a:lnTo>
                    <a:pt x="3" y="16"/>
                  </a:lnTo>
                  <a:lnTo>
                    <a:pt x="4" y="16"/>
                  </a:lnTo>
                  <a:close/>
                  <a:moveTo>
                    <a:pt x="1468" y="0"/>
                  </a:moveTo>
                  <a:lnTo>
                    <a:pt x="1507" y="19"/>
                  </a:lnTo>
                  <a:lnTo>
                    <a:pt x="1468" y="38"/>
                  </a:lnTo>
                  <a:lnTo>
                    <a:pt x="1468" y="0"/>
                  </a:lnTo>
                  <a:close/>
                </a:path>
              </a:pathLst>
            </a:custGeom>
            <a:solidFill>
              <a:srgbClr val="000000"/>
            </a:solidFill>
            <a:ln w="9525">
              <a:noFill/>
              <a:round/>
              <a:headEnd/>
              <a:tailEnd/>
            </a:ln>
          </p:spPr>
          <p:txBody>
            <a:bodyPr/>
            <a:lstStyle/>
            <a:p>
              <a:endParaRPr lang="en-GB" b="0"/>
            </a:p>
          </p:txBody>
        </p:sp>
        <p:sp>
          <p:nvSpPr>
            <p:cNvPr id="849003" name="Freeform 317"/>
            <p:cNvSpPr>
              <a:spLocks/>
            </p:cNvSpPr>
            <p:nvPr/>
          </p:nvSpPr>
          <p:spPr bwMode="auto">
            <a:xfrm>
              <a:off x="3051" y="3291"/>
              <a:ext cx="1478" cy="6"/>
            </a:xfrm>
            <a:custGeom>
              <a:avLst/>
              <a:gdLst>
                <a:gd name="T0" fmla="*/ 4 w 1478"/>
                <a:gd name="T1" fmla="*/ 0 h 6"/>
                <a:gd name="T2" fmla="*/ 1475 w 1478"/>
                <a:gd name="T3" fmla="*/ 0 h 6"/>
                <a:gd name="T4" fmla="*/ 1475 w 1478"/>
                <a:gd name="T5" fmla="*/ 0 h 6"/>
                <a:gd name="T6" fmla="*/ 1478 w 1478"/>
                <a:gd name="T7" fmla="*/ 1 h 6"/>
                <a:gd name="T8" fmla="*/ 1478 w 1478"/>
                <a:gd name="T9" fmla="*/ 2 h 6"/>
                <a:gd name="T10" fmla="*/ 1478 w 1478"/>
                <a:gd name="T11" fmla="*/ 3 h 6"/>
                <a:gd name="T12" fmla="*/ 1478 w 1478"/>
                <a:gd name="T13" fmla="*/ 5 h 6"/>
                <a:gd name="T14" fmla="*/ 1475 w 1478"/>
                <a:gd name="T15" fmla="*/ 6 h 6"/>
                <a:gd name="T16" fmla="*/ 1475 w 1478"/>
                <a:gd name="T17" fmla="*/ 6 h 6"/>
                <a:gd name="T18" fmla="*/ 4 w 1478"/>
                <a:gd name="T19" fmla="*/ 6 h 6"/>
                <a:gd name="T20" fmla="*/ 3 w 1478"/>
                <a:gd name="T21" fmla="*/ 6 h 6"/>
                <a:gd name="T22" fmla="*/ 1 w 1478"/>
                <a:gd name="T23" fmla="*/ 5 h 6"/>
                <a:gd name="T24" fmla="*/ 0 w 1478"/>
                <a:gd name="T25" fmla="*/ 5 h 6"/>
                <a:gd name="T26" fmla="*/ 0 w 1478"/>
                <a:gd name="T27" fmla="*/ 3 h 6"/>
                <a:gd name="T28" fmla="*/ 0 w 1478"/>
                <a:gd name="T29" fmla="*/ 2 h 6"/>
                <a:gd name="T30" fmla="*/ 1 w 1478"/>
                <a:gd name="T31" fmla="*/ 1 h 6"/>
                <a:gd name="T32" fmla="*/ 3 w 1478"/>
                <a:gd name="T33" fmla="*/ 0 h 6"/>
                <a:gd name="T34" fmla="*/ 4 w 1478"/>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8"/>
                <a:gd name="T55" fmla="*/ 0 h 6"/>
                <a:gd name="T56" fmla="*/ 1478 w 1478"/>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8" h="6">
                  <a:moveTo>
                    <a:pt x="4" y="0"/>
                  </a:moveTo>
                  <a:lnTo>
                    <a:pt x="1475" y="0"/>
                  </a:lnTo>
                  <a:lnTo>
                    <a:pt x="1478" y="1"/>
                  </a:lnTo>
                  <a:lnTo>
                    <a:pt x="1478" y="2"/>
                  </a:lnTo>
                  <a:lnTo>
                    <a:pt x="1478" y="3"/>
                  </a:lnTo>
                  <a:lnTo>
                    <a:pt x="1478" y="5"/>
                  </a:lnTo>
                  <a:lnTo>
                    <a:pt x="1475" y="6"/>
                  </a:lnTo>
                  <a:lnTo>
                    <a:pt x="4" y="6"/>
                  </a:lnTo>
                  <a:lnTo>
                    <a:pt x="3" y="6"/>
                  </a:lnTo>
                  <a:lnTo>
                    <a:pt x="1" y="5"/>
                  </a:lnTo>
                  <a:lnTo>
                    <a:pt x="0" y="5"/>
                  </a:lnTo>
                  <a:lnTo>
                    <a:pt x="0" y="3"/>
                  </a:lnTo>
                  <a:lnTo>
                    <a:pt x="0" y="2"/>
                  </a:lnTo>
                  <a:lnTo>
                    <a:pt x="1" y="1"/>
                  </a:lnTo>
                  <a:lnTo>
                    <a:pt x="3" y="0"/>
                  </a:lnTo>
                  <a:lnTo>
                    <a:pt x="4" y="0"/>
                  </a:lnTo>
                  <a:close/>
                </a:path>
              </a:pathLst>
            </a:custGeom>
            <a:noFill/>
            <a:ln w="1" cap="rnd">
              <a:solidFill>
                <a:srgbClr val="000000"/>
              </a:solidFill>
              <a:round/>
              <a:headEnd/>
              <a:tailEnd/>
            </a:ln>
          </p:spPr>
          <p:txBody>
            <a:bodyPr/>
            <a:lstStyle/>
            <a:p>
              <a:endParaRPr lang="en-GB" b="0"/>
            </a:p>
          </p:txBody>
        </p:sp>
        <p:sp>
          <p:nvSpPr>
            <p:cNvPr id="849004" name="Freeform 318"/>
            <p:cNvSpPr>
              <a:spLocks/>
            </p:cNvSpPr>
            <p:nvPr/>
          </p:nvSpPr>
          <p:spPr bwMode="auto">
            <a:xfrm>
              <a:off x="4519" y="3275"/>
              <a:ext cx="39" cy="38"/>
            </a:xfrm>
            <a:custGeom>
              <a:avLst/>
              <a:gdLst>
                <a:gd name="T0" fmla="*/ 0 w 39"/>
                <a:gd name="T1" fmla="*/ 0 h 38"/>
                <a:gd name="T2" fmla="*/ 39 w 39"/>
                <a:gd name="T3" fmla="*/ 19 h 38"/>
                <a:gd name="T4" fmla="*/ 0 w 39"/>
                <a:gd name="T5" fmla="*/ 38 h 38"/>
                <a:gd name="T6" fmla="*/ 0 w 39"/>
                <a:gd name="T7" fmla="*/ 0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0"/>
                  </a:moveTo>
                  <a:lnTo>
                    <a:pt x="39" y="19"/>
                  </a:lnTo>
                  <a:lnTo>
                    <a:pt x="0" y="38"/>
                  </a:lnTo>
                  <a:lnTo>
                    <a:pt x="0" y="0"/>
                  </a:lnTo>
                </a:path>
              </a:pathLst>
            </a:custGeom>
            <a:noFill/>
            <a:ln w="1" cap="rnd">
              <a:solidFill>
                <a:srgbClr val="000000"/>
              </a:solidFill>
              <a:round/>
              <a:headEnd/>
              <a:tailEnd/>
            </a:ln>
          </p:spPr>
          <p:txBody>
            <a:bodyPr/>
            <a:lstStyle/>
            <a:p>
              <a:endParaRPr lang="en-GB" b="0"/>
            </a:p>
          </p:txBody>
        </p:sp>
      </p:grpSp>
      <p:sp>
        <p:nvSpPr>
          <p:cNvPr id="848943" name="Rectangle 320"/>
          <p:cNvSpPr>
            <a:spLocks noChangeArrowheads="1"/>
          </p:cNvSpPr>
          <p:nvPr/>
        </p:nvSpPr>
        <p:spPr bwMode="auto">
          <a:xfrm>
            <a:off x="558800" y="1720850"/>
            <a:ext cx="568325" cy="285750"/>
          </a:xfrm>
          <a:prstGeom prst="rect">
            <a:avLst/>
          </a:prstGeom>
          <a:solidFill>
            <a:srgbClr val="FFFFFF"/>
          </a:solidFill>
          <a:ln w="9525">
            <a:noFill/>
            <a:miter lim="800000"/>
            <a:headEnd/>
            <a:tailEnd/>
          </a:ln>
        </p:spPr>
        <p:txBody>
          <a:bodyPr/>
          <a:lstStyle/>
          <a:p>
            <a:endParaRPr lang="en-GB" b="0"/>
          </a:p>
        </p:txBody>
      </p:sp>
      <p:sp>
        <p:nvSpPr>
          <p:cNvPr id="848944" name="Rectangle 321"/>
          <p:cNvSpPr>
            <a:spLocks noChangeArrowheads="1"/>
          </p:cNvSpPr>
          <p:nvPr/>
        </p:nvSpPr>
        <p:spPr bwMode="auto">
          <a:xfrm>
            <a:off x="971550" y="2205038"/>
            <a:ext cx="827088" cy="149225"/>
          </a:xfrm>
          <a:prstGeom prst="rect">
            <a:avLst/>
          </a:prstGeom>
          <a:noFill/>
          <a:ln w="9525">
            <a:noFill/>
            <a:miter lim="800000"/>
            <a:headEnd/>
            <a:tailEnd/>
          </a:ln>
        </p:spPr>
        <p:txBody>
          <a:bodyPr wrap="none" lIns="0" tIns="0" rIns="0" bIns="0">
            <a:spAutoFit/>
          </a:bodyPr>
          <a:lstStyle/>
          <a:p>
            <a:r>
              <a:rPr lang="en-US" sz="1000" b="0">
                <a:solidFill>
                  <a:srgbClr val="000000"/>
                </a:solidFill>
              </a:rPr>
              <a:t>Space Element </a:t>
            </a:r>
            <a:endParaRPr lang="en-US" b="0"/>
          </a:p>
        </p:txBody>
      </p:sp>
      <p:sp>
        <p:nvSpPr>
          <p:cNvPr id="848945" name="Freeform 322"/>
          <p:cNvSpPr>
            <a:spLocks/>
          </p:cNvSpPr>
          <p:nvPr/>
        </p:nvSpPr>
        <p:spPr bwMode="auto">
          <a:xfrm>
            <a:off x="1600200" y="4217988"/>
            <a:ext cx="477838" cy="493712"/>
          </a:xfrm>
          <a:custGeom>
            <a:avLst/>
            <a:gdLst>
              <a:gd name="T0" fmla="*/ 2147483647 w 381"/>
              <a:gd name="T1" fmla="*/ 2147483647 h 394"/>
              <a:gd name="T2" fmla="*/ 2147483647 w 381"/>
              <a:gd name="T3" fmla="*/ 2147483647 h 394"/>
              <a:gd name="T4" fmla="*/ 2147483647 w 381"/>
              <a:gd name="T5" fmla="*/ 2147483647 h 394"/>
              <a:gd name="T6" fmla="*/ 2147483647 w 381"/>
              <a:gd name="T7" fmla="*/ 2147483647 h 394"/>
              <a:gd name="T8" fmla="*/ 2147483647 w 381"/>
              <a:gd name="T9" fmla="*/ 2147483647 h 394"/>
              <a:gd name="T10" fmla="*/ 2147483647 w 381"/>
              <a:gd name="T11" fmla="*/ 2147483647 h 394"/>
              <a:gd name="T12" fmla="*/ 2147483647 w 381"/>
              <a:gd name="T13" fmla="*/ 2147483647 h 394"/>
              <a:gd name="T14" fmla="*/ 2147483647 w 381"/>
              <a:gd name="T15" fmla="*/ 2147483647 h 394"/>
              <a:gd name="T16" fmla="*/ 2147483647 w 381"/>
              <a:gd name="T17" fmla="*/ 2147483647 h 394"/>
              <a:gd name="T18" fmla="*/ 2147483647 w 381"/>
              <a:gd name="T19" fmla="*/ 2147483647 h 394"/>
              <a:gd name="T20" fmla="*/ 2147483647 w 381"/>
              <a:gd name="T21" fmla="*/ 2147483647 h 394"/>
              <a:gd name="T22" fmla="*/ 2147483647 w 381"/>
              <a:gd name="T23" fmla="*/ 2147483647 h 394"/>
              <a:gd name="T24" fmla="*/ 2147483647 w 381"/>
              <a:gd name="T25" fmla="*/ 2147483647 h 394"/>
              <a:gd name="T26" fmla="*/ 2147483647 w 381"/>
              <a:gd name="T27" fmla="*/ 2147483647 h 394"/>
              <a:gd name="T28" fmla="*/ 2147483647 w 381"/>
              <a:gd name="T29" fmla="*/ 2147483647 h 394"/>
              <a:gd name="T30" fmla="*/ 2147483647 w 381"/>
              <a:gd name="T31" fmla="*/ 2147483647 h 394"/>
              <a:gd name="T32" fmla="*/ 2147483647 w 381"/>
              <a:gd name="T33" fmla="*/ 2147483647 h 394"/>
              <a:gd name="T34" fmla="*/ 2147483647 w 381"/>
              <a:gd name="T35" fmla="*/ 2147483647 h 394"/>
              <a:gd name="T36" fmla="*/ 2147483647 w 381"/>
              <a:gd name="T37" fmla="*/ 2147483647 h 394"/>
              <a:gd name="T38" fmla="*/ 2147483647 w 381"/>
              <a:gd name="T39" fmla="*/ 2147483647 h 394"/>
              <a:gd name="T40" fmla="*/ 2147483647 w 381"/>
              <a:gd name="T41" fmla="*/ 2147483647 h 394"/>
              <a:gd name="T42" fmla="*/ 2147483647 w 381"/>
              <a:gd name="T43" fmla="*/ 2147483647 h 394"/>
              <a:gd name="T44" fmla="*/ 2147483647 w 381"/>
              <a:gd name="T45" fmla="*/ 2147483647 h 394"/>
              <a:gd name="T46" fmla="*/ 2147483647 w 381"/>
              <a:gd name="T47" fmla="*/ 2147483647 h 394"/>
              <a:gd name="T48" fmla="*/ 2147483647 w 381"/>
              <a:gd name="T49" fmla="*/ 2147483647 h 394"/>
              <a:gd name="T50" fmla="*/ 2147483647 w 381"/>
              <a:gd name="T51" fmla="*/ 2147483647 h 394"/>
              <a:gd name="T52" fmla="*/ 2147483647 w 381"/>
              <a:gd name="T53" fmla="*/ 2147483647 h 394"/>
              <a:gd name="T54" fmla="*/ 2147483647 w 381"/>
              <a:gd name="T55" fmla="*/ 2147483647 h 394"/>
              <a:gd name="T56" fmla="*/ 2147483647 w 381"/>
              <a:gd name="T57" fmla="*/ 2147483647 h 394"/>
              <a:gd name="T58" fmla="*/ 2147483647 w 381"/>
              <a:gd name="T59" fmla="*/ 2147483647 h 394"/>
              <a:gd name="T60" fmla="*/ 2147483647 w 381"/>
              <a:gd name="T61" fmla="*/ 2147483647 h 394"/>
              <a:gd name="T62" fmla="*/ 2147483647 w 381"/>
              <a:gd name="T63" fmla="*/ 2147483647 h 394"/>
              <a:gd name="T64" fmla="*/ 2147483647 w 381"/>
              <a:gd name="T65" fmla="*/ 2147483647 h 394"/>
              <a:gd name="T66" fmla="*/ 2147483647 w 381"/>
              <a:gd name="T67" fmla="*/ 2147483647 h 394"/>
              <a:gd name="T68" fmla="*/ 2147483647 w 381"/>
              <a:gd name="T69" fmla="*/ 2147483647 h 394"/>
              <a:gd name="T70" fmla="*/ 2147483647 w 381"/>
              <a:gd name="T71" fmla="*/ 2147483647 h 394"/>
              <a:gd name="T72" fmla="*/ 2147483647 w 381"/>
              <a:gd name="T73" fmla="*/ 2147483647 h 394"/>
              <a:gd name="T74" fmla="*/ 2147483647 w 381"/>
              <a:gd name="T75" fmla="*/ 2147483647 h 394"/>
              <a:gd name="T76" fmla="*/ 2147483647 w 381"/>
              <a:gd name="T77" fmla="*/ 2147483647 h 394"/>
              <a:gd name="T78" fmla="*/ 2147483647 w 381"/>
              <a:gd name="T79" fmla="*/ 2147483647 h 394"/>
              <a:gd name="T80" fmla="*/ 2147483647 w 381"/>
              <a:gd name="T81" fmla="*/ 2147483647 h 394"/>
              <a:gd name="T82" fmla="*/ 2147483647 w 381"/>
              <a:gd name="T83" fmla="*/ 2147483647 h 394"/>
              <a:gd name="T84" fmla="*/ 2147483647 w 381"/>
              <a:gd name="T85" fmla="*/ 2147483647 h 394"/>
              <a:gd name="T86" fmla="*/ 2147483647 w 381"/>
              <a:gd name="T87" fmla="*/ 0 h 394"/>
              <a:gd name="T88" fmla="*/ 2147483647 w 381"/>
              <a:gd name="T89" fmla="*/ 0 h 394"/>
              <a:gd name="T90" fmla="*/ 2147483647 w 381"/>
              <a:gd name="T91" fmla="*/ 2147483647 h 394"/>
              <a:gd name="T92" fmla="*/ 2147483647 w 381"/>
              <a:gd name="T93" fmla="*/ 2147483647 h 394"/>
              <a:gd name="T94" fmla="*/ 2147483647 w 381"/>
              <a:gd name="T95" fmla="*/ 2147483647 h 394"/>
              <a:gd name="T96" fmla="*/ 2147483647 w 381"/>
              <a:gd name="T97" fmla="*/ 2147483647 h 394"/>
              <a:gd name="T98" fmla="*/ 2147483647 w 381"/>
              <a:gd name="T99" fmla="*/ 2147483647 h 394"/>
              <a:gd name="T100" fmla="*/ 2147483647 w 381"/>
              <a:gd name="T101" fmla="*/ 2147483647 h 394"/>
              <a:gd name="T102" fmla="*/ 2147483647 w 381"/>
              <a:gd name="T103" fmla="*/ 2147483647 h 394"/>
              <a:gd name="T104" fmla="*/ 2147483647 w 381"/>
              <a:gd name="T105" fmla="*/ 2147483647 h 394"/>
              <a:gd name="T106" fmla="*/ 2147483647 w 381"/>
              <a:gd name="T107" fmla="*/ 2147483647 h 394"/>
              <a:gd name="T108" fmla="*/ 2147483647 w 381"/>
              <a:gd name="T109" fmla="*/ 2147483647 h 394"/>
              <a:gd name="T110" fmla="*/ 2147483647 w 381"/>
              <a:gd name="T111" fmla="*/ 2147483647 h 394"/>
              <a:gd name="T112" fmla="*/ 2147483647 w 381"/>
              <a:gd name="T113" fmla="*/ 2147483647 h 394"/>
              <a:gd name="T114" fmla="*/ 2147483647 w 381"/>
              <a:gd name="T115" fmla="*/ 2147483647 h 394"/>
              <a:gd name="T116" fmla="*/ 2147483647 w 381"/>
              <a:gd name="T117" fmla="*/ 2147483647 h 394"/>
              <a:gd name="T118" fmla="*/ 2147483647 w 381"/>
              <a:gd name="T119" fmla="*/ 2147483647 h 3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1"/>
              <a:gd name="T181" fmla="*/ 0 h 394"/>
              <a:gd name="T182" fmla="*/ 381 w 381"/>
              <a:gd name="T183" fmla="*/ 394 h 3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1" h="394">
                <a:moveTo>
                  <a:pt x="261" y="248"/>
                </a:moveTo>
                <a:lnTo>
                  <a:pt x="261" y="277"/>
                </a:lnTo>
                <a:lnTo>
                  <a:pt x="251" y="277"/>
                </a:lnTo>
                <a:lnTo>
                  <a:pt x="251" y="261"/>
                </a:lnTo>
                <a:lnTo>
                  <a:pt x="213" y="262"/>
                </a:lnTo>
                <a:lnTo>
                  <a:pt x="208" y="276"/>
                </a:lnTo>
                <a:lnTo>
                  <a:pt x="206" y="285"/>
                </a:lnTo>
                <a:lnTo>
                  <a:pt x="222" y="317"/>
                </a:lnTo>
                <a:lnTo>
                  <a:pt x="251" y="286"/>
                </a:lnTo>
                <a:lnTo>
                  <a:pt x="251" y="295"/>
                </a:lnTo>
                <a:lnTo>
                  <a:pt x="224" y="323"/>
                </a:lnTo>
                <a:lnTo>
                  <a:pt x="251" y="381"/>
                </a:lnTo>
                <a:lnTo>
                  <a:pt x="245" y="381"/>
                </a:lnTo>
                <a:lnTo>
                  <a:pt x="220" y="327"/>
                </a:lnTo>
                <a:lnTo>
                  <a:pt x="185" y="363"/>
                </a:lnTo>
                <a:lnTo>
                  <a:pt x="187" y="353"/>
                </a:lnTo>
                <a:lnTo>
                  <a:pt x="217" y="320"/>
                </a:lnTo>
                <a:lnTo>
                  <a:pt x="203" y="292"/>
                </a:lnTo>
                <a:lnTo>
                  <a:pt x="187" y="353"/>
                </a:lnTo>
                <a:lnTo>
                  <a:pt x="185" y="363"/>
                </a:lnTo>
                <a:lnTo>
                  <a:pt x="183" y="370"/>
                </a:lnTo>
                <a:lnTo>
                  <a:pt x="245" y="381"/>
                </a:lnTo>
                <a:lnTo>
                  <a:pt x="251" y="381"/>
                </a:lnTo>
                <a:lnTo>
                  <a:pt x="251" y="295"/>
                </a:lnTo>
                <a:lnTo>
                  <a:pt x="251" y="286"/>
                </a:lnTo>
                <a:lnTo>
                  <a:pt x="206" y="285"/>
                </a:lnTo>
                <a:lnTo>
                  <a:pt x="208" y="276"/>
                </a:lnTo>
                <a:lnTo>
                  <a:pt x="251" y="277"/>
                </a:lnTo>
                <a:lnTo>
                  <a:pt x="261" y="277"/>
                </a:lnTo>
                <a:lnTo>
                  <a:pt x="307" y="271"/>
                </a:lnTo>
                <a:lnTo>
                  <a:pt x="310" y="280"/>
                </a:lnTo>
                <a:lnTo>
                  <a:pt x="261" y="286"/>
                </a:lnTo>
                <a:lnTo>
                  <a:pt x="261" y="292"/>
                </a:lnTo>
                <a:lnTo>
                  <a:pt x="261" y="374"/>
                </a:lnTo>
                <a:lnTo>
                  <a:pt x="264" y="380"/>
                </a:lnTo>
                <a:lnTo>
                  <a:pt x="363" y="350"/>
                </a:lnTo>
                <a:lnTo>
                  <a:pt x="381" y="356"/>
                </a:lnTo>
                <a:lnTo>
                  <a:pt x="254" y="394"/>
                </a:lnTo>
                <a:lnTo>
                  <a:pt x="165" y="379"/>
                </a:lnTo>
                <a:lnTo>
                  <a:pt x="201" y="260"/>
                </a:lnTo>
                <a:lnTo>
                  <a:pt x="188" y="244"/>
                </a:lnTo>
                <a:lnTo>
                  <a:pt x="120" y="226"/>
                </a:lnTo>
                <a:lnTo>
                  <a:pt x="108" y="229"/>
                </a:lnTo>
                <a:lnTo>
                  <a:pt x="96" y="229"/>
                </a:lnTo>
                <a:lnTo>
                  <a:pt x="85" y="230"/>
                </a:lnTo>
                <a:lnTo>
                  <a:pt x="74" y="230"/>
                </a:lnTo>
                <a:lnTo>
                  <a:pt x="65" y="229"/>
                </a:lnTo>
                <a:lnTo>
                  <a:pt x="54" y="229"/>
                </a:lnTo>
                <a:lnTo>
                  <a:pt x="45" y="228"/>
                </a:lnTo>
                <a:lnTo>
                  <a:pt x="38" y="225"/>
                </a:lnTo>
                <a:lnTo>
                  <a:pt x="31" y="224"/>
                </a:lnTo>
                <a:lnTo>
                  <a:pt x="23" y="220"/>
                </a:lnTo>
                <a:lnTo>
                  <a:pt x="18" y="218"/>
                </a:lnTo>
                <a:lnTo>
                  <a:pt x="13" y="217"/>
                </a:lnTo>
                <a:lnTo>
                  <a:pt x="8" y="214"/>
                </a:lnTo>
                <a:lnTo>
                  <a:pt x="6" y="212"/>
                </a:lnTo>
                <a:lnTo>
                  <a:pt x="3" y="209"/>
                </a:lnTo>
                <a:lnTo>
                  <a:pt x="2" y="208"/>
                </a:lnTo>
                <a:lnTo>
                  <a:pt x="0" y="204"/>
                </a:lnTo>
                <a:lnTo>
                  <a:pt x="1" y="199"/>
                </a:lnTo>
                <a:lnTo>
                  <a:pt x="2" y="193"/>
                </a:lnTo>
                <a:lnTo>
                  <a:pt x="5" y="187"/>
                </a:lnTo>
                <a:lnTo>
                  <a:pt x="8" y="180"/>
                </a:lnTo>
                <a:lnTo>
                  <a:pt x="15" y="172"/>
                </a:lnTo>
                <a:lnTo>
                  <a:pt x="21" y="162"/>
                </a:lnTo>
                <a:lnTo>
                  <a:pt x="28" y="155"/>
                </a:lnTo>
                <a:lnTo>
                  <a:pt x="38" y="145"/>
                </a:lnTo>
                <a:lnTo>
                  <a:pt x="48" y="136"/>
                </a:lnTo>
                <a:lnTo>
                  <a:pt x="58" y="127"/>
                </a:lnTo>
                <a:lnTo>
                  <a:pt x="70" y="117"/>
                </a:lnTo>
                <a:lnTo>
                  <a:pt x="82" y="106"/>
                </a:lnTo>
                <a:lnTo>
                  <a:pt x="96" y="96"/>
                </a:lnTo>
                <a:lnTo>
                  <a:pt x="110" y="86"/>
                </a:lnTo>
                <a:lnTo>
                  <a:pt x="125" y="75"/>
                </a:lnTo>
                <a:lnTo>
                  <a:pt x="107" y="50"/>
                </a:lnTo>
                <a:lnTo>
                  <a:pt x="144" y="24"/>
                </a:lnTo>
                <a:lnTo>
                  <a:pt x="165" y="51"/>
                </a:lnTo>
                <a:lnTo>
                  <a:pt x="179" y="43"/>
                </a:lnTo>
                <a:lnTo>
                  <a:pt x="195" y="35"/>
                </a:lnTo>
                <a:lnTo>
                  <a:pt x="207" y="29"/>
                </a:lnTo>
                <a:lnTo>
                  <a:pt x="222" y="23"/>
                </a:lnTo>
                <a:lnTo>
                  <a:pt x="234" y="17"/>
                </a:lnTo>
                <a:lnTo>
                  <a:pt x="246" y="13"/>
                </a:lnTo>
                <a:lnTo>
                  <a:pt x="259" y="9"/>
                </a:lnTo>
                <a:lnTo>
                  <a:pt x="269" y="5"/>
                </a:lnTo>
                <a:lnTo>
                  <a:pt x="280" y="3"/>
                </a:lnTo>
                <a:lnTo>
                  <a:pt x="288" y="2"/>
                </a:lnTo>
                <a:lnTo>
                  <a:pt x="297" y="0"/>
                </a:lnTo>
                <a:lnTo>
                  <a:pt x="304" y="0"/>
                </a:lnTo>
                <a:lnTo>
                  <a:pt x="310" y="0"/>
                </a:lnTo>
                <a:lnTo>
                  <a:pt x="315" y="0"/>
                </a:lnTo>
                <a:lnTo>
                  <a:pt x="319" y="2"/>
                </a:lnTo>
                <a:lnTo>
                  <a:pt x="321" y="4"/>
                </a:lnTo>
                <a:lnTo>
                  <a:pt x="328" y="14"/>
                </a:lnTo>
                <a:lnTo>
                  <a:pt x="329" y="29"/>
                </a:lnTo>
                <a:lnTo>
                  <a:pt x="329" y="43"/>
                </a:lnTo>
                <a:lnTo>
                  <a:pt x="325" y="60"/>
                </a:lnTo>
                <a:lnTo>
                  <a:pt x="319" y="77"/>
                </a:lnTo>
                <a:lnTo>
                  <a:pt x="310" y="96"/>
                </a:lnTo>
                <a:lnTo>
                  <a:pt x="301" y="113"/>
                </a:lnTo>
                <a:lnTo>
                  <a:pt x="289" y="128"/>
                </a:lnTo>
                <a:lnTo>
                  <a:pt x="283" y="217"/>
                </a:lnTo>
                <a:lnTo>
                  <a:pt x="381" y="356"/>
                </a:lnTo>
                <a:lnTo>
                  <a:pt x="363" y="350"/>
                </a:lnTo>
                <a:lnTo>
                  <a:pt x="299" y="315"/>
                </a:lnTo>
                <a:lnTo>
                  <a:pt x="304" y="309"/>
                </a:lnTo>
                <a:lnTo>
                  <a:pt x="350" y="335"/>
                </a:lnTo>
                <a:lnTo>
                  <a:pt x="315" y="285"/>
                </a:lnTo>
                <a:lnTo>
                  <a:pt x="304" y="309"/>
                </a:lnTo>
                <a:lnTo>
                  <a:pt x="299" y="315"/>
                </a:lnTo>
                <a:lnTo>
                  <a:pt x="264" y="380"/>
                </a:lnTo>
                <a:lnTo>
                  <a:pt x="261" y="374"/>
                </a:lnTo>
                <a:lnTo>
                  <a:pt x="294" y="312"/>
                </a:lnTo>
                <a:lnTo>
                  <a:pt x="261" y="292"/>
                </a:lnTo>
                <a:lnTo>
                  <a:pt x="261" y="286"/>
                </a:lnTo>
                <a:lnTo>
                  <a:pt x="298" y="304"/>
                </a:lnTo>
                <a:lnTo>
                  <a:pt x="310" y="280"/>
                </a:lnTo>
                <a:lnTo>
                  <a:pt x="307" y="271"/>
                </a:lnTo>
                <a:lnTo>
                  <a:pt x="277" y="228"/>
                </a:lnTo>
                <a:lnTo>
                  <a:pt x="261" y="248"/>
                </a:lnTo>
                <a:close/>
              </a:path>
            </a:pathLst>
          </a:custGeom>
          <a:solidFill>
            <a:srgbClr val="000000"/>
          </a:solidFill>
          <a:ln w="9525">
            <a:noFill/>
            <a:round/>
            <a:headEnd/>
            <a:tailEnd/>
          </a:ln>
        </p:spPr>
        <p:txBody>
          <a:bodyPr/>
          <a:lstStyle/>
          <a:p>
            <a:endParaRPr lang="en-GB" b="0"/>
          </a:p>
        </p:txBody>
      </p:sp>
      <p:sp>
        <p:nvSpPr>
          <p:cNvPr id="848946" name="Freeform 323"/>
          <p:cNvSpPr>
            <a:spLocks/>
          </p:cNvSpPr>
          <p:nvPr/>
        </p:nvSpPr>
        <p:spPr bwMode="auto">
          <a:xfrm>
            <a:off x="1833563" y="4400550"/>
            <a:ext cx="111125" cy="117475"/>
          </a:xfrm>
          <a:custGeom>
            <a:avLst/>
            <a:gdLst>
              <a:gd name="T0" fmla="*/ 2147483647 w 88"/>
              <a:gd name="T1" fmla="*/ 2147483647 h 94"/>
              <a:gd name="T2" fmla="*/ 2147483647 w 88"/>
              <a:gd name="T3" fmla="*/ 2147483647 h 94"/>
              <a:gd name="T4" fmla="*/ 0 w 88"/>
              <a:gd name="T5" fmla="*/ 2147483647 h 94"/>
              <a:gd name="T6" fmla="*/ 2147483647 w 88"/>
              <a:gd name="T7" fmla="*/ 2147483647 h 94"/>
              <a:gd name="T8" fmla="*/ 2147483647 w 88"/>
              <a:gd name="T9" fmla="*/ 2147483647 h 94"/>
              <a:gd name="T10" fmla="*/ 2147483647 w 88"/>
              <a:gd name="T11" fmla="*/ 2147483647 h 94"/>
              <a:gd name="T12" fmla="*/ 2147483647 w 88"/>
              <a:gd name="T13" fmla="*/ 2147483647 h 94"/>
              <a:gd name="T14" fmla="*/ 2147483647 w 88"/>
              <a:gd name="T15" fmla="*/ 2147483647 h 94"/>
              <a:gd name="T16" fmla="*/ 2147483647 w 88"/>
              <a:gd name="T17" fmla="*/ 2147483647 h 94"/>
              <a:gd name="T18" fmla="*/ 2147483647 w 88"/>
              <a:gd name="T19" fmla="*/ 2147483647 h 94"/>
              <a:gd name="T20" fmla="*/ 2147483647 w 88"/>
              <a:gd name="T21" fmla="*/ 2147483647 h 94"/>
              <a:gd name="T22" fmla="*/ 2147483647 w 88"/>
              <a:gd name="T23" fmla="*/ 2147483647 h 94"/>
              <a:gd name="T24" fmla="*/ 2147483647 w 88"/>
              <a:gd name="T25" fmla="*/ 2147483647 h 94"/>
              <a:gd name="T26" fmla="*/ 2147483647 w 88"/>
              <a:gd name="T27" fmla="*/ 2147483647 h 94"/>
              <a:gd name="T28" fmla="*/ 2147483647 w 88"/>
              <a:gd name="T29" fmla="*/ 2147483647 h 94"/>
              <a:gd name="T30" fmla="*/ 2147483647 w 88"/>
              <a:gd name="T31" fmla="*/ 2147483647 h 94"/>
              <a:gd name="T32" fmla="*/ 2147483647 w 88"/>
              <a:gd name="T33" fmla="*/ 2147483647 h 94"/>
              <a:gd name="T34" fmla="*/ 2147483647 w 88"/>
              <a:gd name="T35" fmla="*/ 2147483647 h 94"/>
              <a:gd name="T36" fmla="*/ 2147483647 w 88"/>
              <a:gd name="T37" fmla="*/ 0 h 94"/>
              <a:gd name="T38" fmla="*/ 2147483647 w 88"/>
              <a:gd name="T39" fmla="*/ 2147483647 h 94"/>
              <a:gd name="T40" fmla="*/ 2147483647 w 88"/>
              <a:gd name="T41" fmla="*/ 2147483647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94"/>
              <a:gd name="T65" fmla="*/ 88 w 88"/>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94">
                <a:moveTo>
                  <a:pt x="67" y="94"/>
                </a:moveTo>
                <a:lnTo>
                  <a:pt x="55" y="80"/>
                </a:lnTo>
                <a:lnTo>
                  <a:pt x="0" y="62"/>
                </a:lnTo>
                <a:lnTo>
                  <a:pt x="4" y="59"/>
                </a:lnTo>
                <a:lnTo>
                  <a:pt x="9" y="58"/>
                </a:lnTo>
                <a:lnTo>
                  <a:pt x="12" y="56"/>
                </a:lnTo>
                <a:lnTo>
                  <a:pt x="17" y="53"/>
                </a:lnTo>
                <a:lnTo>
                  <a:pt x="21" y="52"/>
                </a:lnTo>
                <a:lnTo>
                  <a:pt x="26" y="48"/>
                </a:lnTo>
                <a:lnTo>
                  <a:pt x="31" y="47"/>
                </a:lnTo>
                <a:lnTo>
                  <a:pt x="35" y="43"/>
                </a:lnTo>
                <a:lnTo>
                  <a:pt x="41" y="40"/>
                </a:lnTo>
                <a:lnTo>
                  <a:pt x="47" y="35"/>
                </a:lnTo>
                <a:lnTo>
                  <a:pt x="55" y="30"/>
                </a:lnTo>
                <a:lnTo>
                  <a:pt x="62" y="25"/>
                </a:lnTo>
                <a:lnTo>
                  <a:pt x="68" y="20"/>
                </a:lnTo>
                <a:lnTo>
                  <a:pt x="74" y="12"/>
                </a:lnTo>
                <a:lnTo>
                  <a:pt x="80" y="6"/>
                </a:lnTo>
                <a:lnTo>
                  <a:pt x="88" y="0"/>
                </a:lnTo>
                <a:lnTo>
                  <a:pt x="83" y="72"/>
                </a:lnTo>
                <a:lnTo>
                  <a:pt x="67" y="94"/>
                </a:lnTo>
                <a:close/>
              </a:path>
            </a:pathLst>
          </a:custGeom>
          <a:solidFill>
            <a:srgbClr val="D8E0E8"/>
          </a:solidFill>
          <a:ln w="9525">
            <a:noFill/>
            <a:round/>
            <a:headEnd/>
            <a:tailEnd/>
          </a:ln>
        </p:spPr>
        <p:txBody>
          <a:bodyPr/>
          <a:lstStyle/>
          <a:p>
            <a:endParaRPr lang="en-GB" b="0"/>
          </a:p>
        </p:txBody>
      </p:sp>
      <p:sp>
        <p:nvSpPr>
          <p:cNvPr id="848947" name="Freeform 324"/>
          <p:cNvSpPr>
            <a:spLocks/>
          </p:cNvSpPr>
          <p:nvPr/>
        </p:nvSpPr>
        <p:spPr bwMode="auto">
          <a:xfrm>
            <a:off x="1668463" y="4310063"/>
            <a:ext cx="307975" cy="179387"/>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2147483647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2147483647 h 144"/>
              <a:gd name="T40" fmla="*/ 2147483647 w 246"/>
              <a:gd name="T41" fmla="*/ 2147483647 h 144"/>
              <a:gd name="T42" fmla="*/ 2147483647 w 246"/>
              <a:gd name="T43" fmla="*/ 2147483647 h 144"/>
              <a:gd name="T44" fmla="*/ 2147483647 w 246"/>
              <a:gd name="T45" fmla="*/ 2147483647 h 144"/>
              <a:gd name="T46" fmla="*/ 2147483647 w 246"/>
              <a:gd name="T47" fmla="*/ 2147483647 h 144"/>
              <a:gd name="T48" fmla="*/ 2147483647 w 246"/>
              <a:gd name="T49" fmla="*/ 2147483647 h 144"/>
              <a:gd name="T50" fmla="*/ 2147483647 w 246"/>
              <a:gd name="T51" fmla="*/ 2147483647 h 144"/>
              <a:gd name="T52" fmla="*/ 2147483647 w 246"/>
              <a:gd name="T53" fmla="*/ 2147483647 h 144"/>
              <a:gd name="T54" fmla="*/ 2147483647 w 246"/>
              <a:gd name="T55" fmla="*/ 2147483647 h 144"/>
              <a:gd name="T56" fmla="*/ 2147483647 w 246"/>
              <a:gd name="T57" fmla="*/ 2147483647 h 144"/>
              <a:gd name="T58" fmla="*/ 2147483647 w 246"/>
              <a:gd name="T59" fmla="*/ 2147483647 h 144"/>
              <a:gd name="T60" fmla="*/ 2147483647 w 246"/>
              <a:gd name="T61" fmla="*/ 2147483647 h 144"/>
              <a:gd name="T62" fmla="*/ 2147483647 w 246"/>
              <a:gd name="T63" fmla="*/ 2147483647 h 144"/>
              <a:gd name="T64" fmla="*/ 2147483647 w 246"/>
              <a:gd name="T65" fmla="*/ 2147483647 h 144"/>
              <a:gd name="T66" fmla="*/ 2147483647 w 246"/>
              <a:gd name="T67" fmla="*/ 2147483647 h 144"/>
              <a:gd name="T68" fmla="*/ 2147483647 w 246"/>
              <a:gd name="T69" fmla="*/ 2147483647 h 144"/>
              <a:gd name="T70" fmla="*/ 2147483647 w 246"/>
              <a:gd name="T71" fmla="*/ 2147483647 h 144"/>
              <a:gd name="T72" fmla="*/ 2147483647 w 246"/>
              <a:gd name="T73" fmla="*/ 2147483647 h 144"/>
              <a:gd name="T74" fmla="*/ 2147483647 w 246"/>
              <a:gd name="T75" fmla="*/ 2147483647 h 144"/>
              <a:gd name="T76" fmla="*/ 2147483647 w 246"/>
              <a:gd name="T77" fmla="*/ 2147483647 h 144"/>
              <a:gd name="T78" fmla="*/ 2147483647 w 246"/>
              <a:gd name="T79" fmla="*/ 2147483647 h 144"/>
              <a:gd name="T80" fmla="*/ 2147483647 w 246"/>
              <a:gd name="T81" fmla="*/ 2147483647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
              <a:gd name="T124" fmla="*/ 0 h 144"/>
              <a:gd name="T125" fmla="*/ 246 w 246"/>
              <a:gd name="T126" fmla="*/ 144 h 1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 h="144">
                <a:moveTo>
                  <a:pt x="243" y="2"/>
                </a:moveTo>
                <a:lnTo>
                  <a:pt x="239" y="5"/>
                </a:lnTo>
                <a:lnTo>
                  <a:pt x="236" y="11"/>
                </a:lnTo>
                <a:lnTo>
                  <a:pt x="231" y="15"/>
                </a:lnTo>
                <a:lnTo>
                  <a:pt x="226" y="20"/>
                </a:lnTo>
                <a:lnTo>
                  <a:pt x="221" y="25"/>
                </a:lnTo>
                <a:lnTo>
                  <a:pt x="215" y="29"/>
                </a:lnTo>
                <a:lnTo>
                  <a:pt x="210" y="35"/>
                </a:lnTo>
                <a:lnTo>
                  <a:pt x="204" y="40"/>
                </a:lnTo>
                <a:lnTo>
                  <a:pt x="197" y="45"/>
                </a:lnTo>
                <a:lnTo>
                  <a:pt x="191" y="50"/>
                </a:lnTo>
                <a:lnTo>
                  <a:pt x="184" y="55"/>
                </a:lnTo>
                <a:lnTo>
                  <a:pt x="178" y="59"/>
                </a:lnTo>
                <a:lnTo>
                  <a:pt x="170" y="64"/>
                </a:lnTo>
                <a:lnTo>
                  <a:pt x="163" y="69"/>
                </a:lnTo>
                <a:lnTo>
                  <a:pt x="155" y="74"/>
                </a:lnTo>
                <a:lnTo>
                  <a:pt x="147" y="79"/>
                </a:lnTo>
                <a:lnTo>
                  <a:pt x="141" y="83"/>
                </a:lnTo>
                <a:lnTo>
                  <a:pt x="133" y="87"/>
                </a:lnTo>
                <a:lnTo>
                  <a:pt x="127" y="89"/>
                </a:lnTo>
                <a:lnTo>
                  <a:pt x="120" y="94"/>
                </a:lnTo>
                <a:lnTo>
                  <a:pt x="114" y="98"/>
                </a:lnTo>
                <a:lnTo>
                  <a:pt x="107" y="102"/>
                </a:lnTo>
                <a:lnTo>
                  <a:pt x="101" y="104"/>
                </a:lnTo>
                <a:lnTo>
                  <a:pt x="94" y="108"/>
                </a:lnTo>
                <a:lnTo>
                  <a:pt x="88" y="110"/>
                </a:lnTo>
                <a:lnTo>
                  <a:pt x="82" y="113"/>
                </a:lnTo>
                <a:lnTo>
                  <a:pt x="75" y="117"/>
                </a:lnTo>
                <a:lnTo>
                  <a:pt x="69" y="120"/>
                </a:lnTo>
                <a:lnTo>
                  <a:pt x="63" y="123"/>
                </a:lnTo>
                <a:lnTo>
                  <a:pt x="57" y="125"/>
                </a:lnTo>
                <a:lnTo>
                  <a:pt x="51" y="128"/>
                </a:lnTo>
                <a:lnTo>
                  <a:pt x="45" y="129"/>
                </a:lnTo>
                <a:lnTo>
                  <a:pt x="40" y="131"/>
                </a:lnTo>
                <a:lnTo>
                  <a:pt x="32" y="134"/>
                </a:lnTo>
                <a:lnTo>
                  <a:pt x="27" y="135"/>
                </a:lnTo>
                <a:lnTo>
                  <a:pt x="22" y="138"/>
                </a:lnTo>
                <a:lnTo>
                  <a:pt x="16" y="139"/>
                </a:lnTo>
                <a:lnTo>
                  <a:pt x="11" y="140"/>
                </a:lnTo>
                <a:lnTo>
                  <a:pt x="6" y="141"/>
                </a:lnTo>
                <a:lnTo>
                  <a:pt x="0" y="142"/>
                </a:lnTo>
                <a:lnTo>
                  <a:pt x="10" y="144"/>
                </a:lnTo>
                <a:lnTo>
                  <a:pt x="18" y="144"/>
                </a:lnTo>
                <a:lnTo>
                  <a:pt x="25" y="144"/>
                </a:lnTo>
                <a:lnTo>
                  <a:pt x="35" y="144"/>
                </a:lnTo>
                <a:lnTo>
                  <a:pt x="42" y="144"/>
                </a:lnTo>
                <a:lnTo>
                  <a:pt x="50" y="142"/>
                </a:lnTo>
                <a:lnTo>
                  <a:pt x="58" y="141"/>
                </a:lnTo>
                <a:lnTo>
                  <a:pt x="67" y="140"/>
                </a:lnTo>
                <a:lnTo>
                  <a:pt x="74" y="139"/>
                </a:lnTo>
                <a:lnTo>
                  <a:pt x="82" y="138"/>
                </a:lnTo>
                <a:lnTo>
                  <a:pt x="88" y="135"/>
                </a:lnTo>
                <a:lnTo>
                  <a:pt x="96" y="134"/>
                </a:lnTo>
                <a:lnTo>
                  <a:pt x="104" y="131"/>
                </a:lnTo>
                <a:lnTo>
                  <a:pt x="110" y="129"/>
                </a:lnTo>
                <a:lnTo>
                  <a:pt x="117" y="126"/>
                </a:lnTo>
                <a:lnTo>
                  <a:pt x="124" y="124"/>
                </a:lnTo>
                <a:lnTo>
                  <a:pt x="130" y="120"/>
                </a:lnTo>
                <a:lnTo>
                  <a:pt x="135" y="119"/>
                </a:lnTo>
                <a:lnTo>
                  <a:pt x="141" y="115"/>
                </a:lnTo>
                <a:lnTo>
                  <a:pt x="144" y="113"/>
                </a:lnTo>
                <a:lnTo>
                  <a:pt x="149" y="110"/>
                </a:lnTo>
                <a:lnTo>
                  <a:pt x="155" y="108"/>
                </a:lnTo>
                <a:lnTo>
                  <a:pt x="159" y="105"/>
                </a:lnTo>
                <a:lnTo>
                  <a:pt x="163" y="103"/>
                </a:lnTo>
                <a:lnTo>
                  <a:pt x="170" y="98"/>
                </a:lnTo>
                <a:lnTo>
                  <a:pt x="178" y="93"/>
                </a:lnTo>
                <a:lnTo>
                  <a:pt x="184" y="86"/>
                </a:lnTo>
                <a:lnTo>
                  <a:pt x="192" y="81"/>
                </a:lnTo>
                <a:lnTo>
                  <a:pt x="199" y="74"/>
                </a:lnTo>
                <a:lnTo>
                  <a:pt x="205" y="69"/>
                </a:lnTo>
                <a:lnTo>
                  <a:pt x="211" y="63"/>
                </a:lnTo>
                <a:lnTo>
                  <a:pt x="217" y="56"/>
                </a:lnTo>
                <a:lnTo>
                  <a:pt x="222" y="50"/>
                </a:lnTo>
                <a:lnTo>
                  <a:pt x="227" y="44"/>
                </a:lnTo>
                <a:lnTo>
                  <a:pt x="232" y="36"/>
                </a:lnTo>
                <a:lnTo>
                  <a:pt x="236" y="29"/>
                </a:lnTo>
                <a:lnTo>
                  <a:pt x="238" y="23"/>
                </a:lnTo>
                <a:lnTo>
                  <a:pt x="242" y="15"/>
                </a:lnTo>
                <a:lnTo>
                  <a:pt x="243" y="9"/>
                </a:lnTo>
                <a:lnTo>
                  <a:pt x="246" y="0"/>
                </a:lnTo>
                <a:lnTo>
                  <a:pt x="243" y="2"/>
                </a:lnTo>
                <a:close/>
              </a:path>
            </a:pathLst>
          </a:custGeom>
          <a:solidFill>
            <a:srgbClr val="D8E0E8"/>
          </a:solidFill>
          <a:ln w="9525">
            <a:noFill/>
            <a:round/>
            <a:headEnd/>
            <a:tailEnd/>
          </a:ln>
        </p:spPr>
        <p:txBody>
          <a:bodyPr/>
          <a:lstStyle/>
          <a:p>
            <a:endParaRPr lang="en-GB" b="0"/>
          </a:p>
        </p:txBody>
      </p:sp>
      <p:sp>
        <p:nvSpPr>
          <p:cNvPr id="848948" name="Freeform 325"/>
          <p:cNvSpPr>
            <a:spLocks/>
          </p:cNvSpPr>
          <p:nvPr/>
        </p:nvSpPr>
        <p:spPr bwMode="auto">
          <a:xfrm>
            <a:off x="1614488" y="4329113"/>
            <a:ext cx="146050" cy="149225"/>
          </a:xfrm>
          <a:custGeom>
            <a:avLst/>
            <a:gdLst>
              <a:gd name="T0" fmla="*/ 2147483647 w 117"/>
              <a:gd name="T1" fmla="*/ 0 h 120"/>
              <a:gd name="T2" fmla="*/ 2147483647 w 117"/>
              <a:gd name="T3" fmla="*/ 2147483647 h 120"/>
              <a:gd name="T4" fmla="*/ 2147483647 w 117"/>
              <a:gd name="T5" fmla="*/ 2147483647 h 120"/>
              <a:gd name="T6" fmla="*/ 2147483647 w 117"/>
              <a:gd name="T7" fmla="*/ 2147483647 h 120"/>
              <a:gd name="T8" fmla="*/ 2147483647 w 117"/>
              <a:gd name="T9" fmla="*/ 2147483647 h 120"/>
              <a:gd name="T10" fmla="*/ 2147483647 w 117"/>
              <a:gd name="T11" fmla="*/ 2147483647 h 120"/>
              <a:gd name="T12" fmla="*/ 2147483647 w 117"/>
              <a:gd name="T13" fmla="*/ 2147483647 h 120"/>
              <a:gd name="T14" fmla="*/ 2147483647 w 117"/>
              <a:gd name="T15" fmla="*/ 2147483647 h 120"/>
              <a:gd name="T16" fmla="*/ 2147483647 w 117"/>
              <a:gd name="T17" fmla="*/ 2147483647 h 120"/>
              <a:gd name="T18" fmla="*/ 2147483647 w 117"/>
              <a:gd name="T19" fmla="*/ 2147483647 h 120"/>
              <a:gd name="T20" fmla="*/ 2147483647 w 117"/>
              <a:gd name="T21" fmla="*/ 2147483647 h 120"/>
              <a:gd name="T22" fmla="*/ 2147483647 w 117"/>
              <a:gd name="T23" fmla="*/ 2147483647 h 120"/>
              <a:gd name="T24" fmla="*/ 2147483647 w 117"/>
              <a:gd name="T25" fmla="*/ 2147483647 h 120"/>
              <a:gd name="T26" fmla="*/ 2147483647 w 117"/>
              <a:gd name="T27" fmla="*/ 2147483647 h 120"/>
              <a:gd name="T28" fmla="*/ 2147483647 w 117"/>
              <a:gd name="T29" fmla="*/ 2147483647 h 120"/>
              <a:gd name="T30" fmla="*/ 0 w 117"/>
              <a:gd name="T31" fmla="*/ 2147483647 h 120"/>
              <a:gd name="T32" fmla="*/ 0 w 117"/>
              <a:gd name="T33" fmla="*/ 2147483647 h 120"/>
              <a:gd name="T34" fmla="*/ 2147483647 w 117"/>
              <a:gd name="T35" fmla="*/ 2147483647 h 120"/>
              <a:gd name="T36" fmla="*/ 2147483647 w 117"/>
              <a:gd name="T37" fmla="*/ 2147483647 h 120"/>
              <a:gd name="T38" fmla="*/ 2147483647 w 117"/>
              <a:gd name="T39" fmla="*/ 2147483647 h 120"/>
              <a:gd name="T40" fmla="*/ 2147483647 w 117"/>
              <a:gd name="T41" fmla="*/ 2147483647 h 120"/>
              <a:gd name="T42" fmla="*/ 2147483647 w 117"/>
              <a:gd name="T43" fmla="*/ 2147483647 h 120"/>
              <a:gd name="T44" fmla="*/ 2147483647 w 117"/>
              <a:gd name="T45" fmla="*/ 2147483647 h 120"/>
              <a:gd name="T46" fmla="*/ 2147483647 w 117"/>
              <a:gd name="T47" fmla="*/ 2147483647 h 120"/>
              <a:gd name="T48" fmla="*/ 2147483647 w 117"/>
              <a:gd name="T49" fmla="*/ 2147483647 h 120"/>
              <a:gd name="T50" fmla="*/ 2147483647 w 117"/>
              <a:gd name="T51" fmla="*/ 2147483647 h 120"/>
              <a:gd name="T52" fmla="*/ 2147483647 w 117"/>
              <a:gd name="T53" fmla="*/ 2147483647 h 120"/>
              <a:gd name="T54" fmla="*/ 2147483647 w 117"/>
              <a:gd name="T55" fmla="*/ 2147483647 h 120"/>
              <a:gd name="T56" fmla="*/ 2147483647 w 117"/>
              <a:gd name="T57" fmla="*/ 2147483647 h 120"/>
              <a:gd name="T58" fmla="*/ 2147483647 w 117"/>
              <a:gd name="T59" fmla="*/ 2147483647 h 120"/>
              <a:gd name="T60" fmla="*/ 2147483647 w 117"/>
              <a:gd name="T61" fmla="*/ 2147483647 h 120"/>
              <a:gd name="T62" fmla="*/ 2147483647 w 117"/>
              <a:gd name="T63" fmla="*/ 2147483647 h 120"/>
              <a:gd name="T64" fmla="*/ 2147483647 w 117"/>
              <a:gd name="T65" fmla="*/ 2147483647 h 120"/>
              <a:gd name="T66" fmla="*/ 2147483647 w 117"/>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
              <a:gd name="T103" fmla="*/ 0 h 120"/>
              <a:gd name="T104" fmla="*/ 117 w 117"/>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 h="120">
                <a:moveTo>
                  <a:pt x="117" y="0"/>
                </a:moveTo>
                <a:lnTo>
                  <a:pt x="106" y="6"/>
                </a:lnTo>
                <a:lnTo>
                  <a:pt x="95" y="15"/>
                </a:lnTo>
                <a:lnTo>
                  <a:pt x="85" y="24"/>
                </a:lnTo>
                <a:lnTo>
                  <a:pt x="74" y="32"/>
                </a:lnTo>
                <a:lnTo>
                  <a:pt x="64" y="40"/>
                </a:lnTo>
                <a:lnTo>
                  <a:pt x="54" y="49"/>
                </a:lnTo>
                <a:lnTo>
                  <a:pt x="44" y="57"/>
                </a:lnTo>
                <a:lnTo>
                  <a:pt x="36" y="66"/>
                </a:lnTo>
                <a:lnTo>
                  <a:pt x="27" y="73"/>
                </a:lnTo>
                <a:lnTo>
                  <a:pt x="21" y="82"/>
                </a:lnTo>
                <a:lnTo>
                  <a:pt x="14" y="88"/>
                </a:lnTo>
                <a:lnTo>
                  <a:pt x="9" y="94"/>
                </a:lnTo>
                <a:lnTo>
                  <a:pt x="4" y="100"/>
                </a:lnTo>
                <a:lnTo>
                  <a:pt x="1" y="105"/>
                </a:lnTo>
                <a:lnTo>
                  <a:pt x="0" y="110"/>
                </a:lnTo>
                <a:lnTo>
                  <a:pt x="0" y="114"/>
                </a:lnTo>
                <a:lnTo>
                  <a:pt x="1" y="116"/>
                </a:lnTo>
                <a:lnTo>
                  <a:pt x="4" y="118"/>
                </a:lnTo>
                <a:lnTo>
                  <a:pt x="7" y="119"/>
                </a:lnTo>
                <a:lnTo>
                  <a:pt x="11" y="120"/>
                </a:lnTo>
                <a:lnTo>
                  <a:pt x="16" y="120"/>
                </a:lnTo>
                <a:lnTo>
                  <a:pt x="23" y="120"/>
                </a:lnTo>
                <a:lnTo>
                  <a:pt x="29" y="119"/>
                </a:lnTo>
                <a:lnTo>
                  <a:pt x="36" y="118"/>
                </a:lnTo>
                <a:lnTo>
                  <a:pt x="43" y="116"/>
                </a:lnTo>
                <a:lnTo>
                  <a:pt x="52" y="114"/>
                </a:lnTo>
                <a:lnTo>
                  <a:pt x="59" y="111"/>
                </a:lnTo>
                <a:lnTo>
                  <a:pt x="68" y="109"/>
                </a:lnTo>
                <a:lnTo>
                  <a:pt x="76" y="105"/>
                </a:lnTo>
                <a:lnTo>
                  <a:pt x="86" y="102"/>
                </a:lnTo>
                <a:lnTo>
                  <a:pt x="95" y="98"/>
                </a:lnTo>
                <a:lnTo>
                  <a:pt x="104" y="95"/>
                </a:lnTo>
                <a:lnTo>
                  <a:pt x="117" y="0"/>
                </a:lnTo>
                <a:close/>
              </a:path>
            </a:pathLst>
          </a:custGeom>
          <a:solidFill>
            <a:srgbClr val="D8E0E8"/>
          </a:solidFill>
          <a:ln w="9525">
            <a:noFill/>
            <a:round/>
            <a:headEnd/>
            <a:tailEnd/>
          </a:ln>
        </p:spPr>
        <p:txBody>
          <a:bodyPr/>
          <a:lstStyle/>
          <a:p>
            <a:endParaRPr lang="en-GB" b="0"/>
          </a:p>
        </p:txBody>
      </p:sp>
      <p:sp>
        <p:nvSpPr>
          <p:cNvPr id="848949" name="Freeform 326"/>
          <p:cNvSpPr>
            <a:spLocks/>
          </p:cNvSpPr>
          <p:nvPr/>
        </p:nvSpPr>
        <p:spPr bwMode="auto">
          <a:xfrm>
            <a:off x="1757363" y="4341813"/>
            <a:ext cx="20637" cy="100012"/>
          </a:xfrm>
          <a:custGeom>
            <a:avLst/>
            <a:gdLst>
              <a:gd name="T0" fmla="*/ 2147483647 w 17"/>
              <a:gd name="T1" fmla="*/ 2147483647 h 79"/>
              <a:gd name="T2" fmla="*/ 2147483647 w 17"/>
              <a:gd name="T3" fmla="*/ 2147483647 h 79"/>
              <a:gd name="T4" fmla="*/ 2147483647 w 17"/>
              <a:gd name="T5" fmla="*/ 2147483647 h 79"/>
              <a:gd name="T6" fmla="*/ 2147483647 w 17"/>
              <a:gd name="T7" fmla="*/ 2147483647 h 79"/>
              <a:gd name="T8" fmla="*/ 2147483647 w 17"/>
              <a:gd name="T9" fmla="*/ 2147483647 h 79"/>
              <a:gd name="T10" fmla="*/ 2147483647 w 17"/>
              <a:gd name="T11" fmla="*/ 2147483647 h 79"/>
              <a:gd name="T12" fmla="*/ 2147483647 w 17"/>
              <a:gd name="T13" fmla="*/ 2147483647 h 79"/>
              <a:gd name="T14" fmla="*/ 2147483647 w 17"/>
              <a:gd name="T15" fmla="*/ 2147483647 h 79"/>
              <a:gd name="T16" fmla="*/ 0 w 17"/>
              <a:gd name="T17" fmla="*/ 2147483647 h 79"/>
              <a:gd name="T18" fmla="*/ 2147483647 w 17"/>
              <a:gd name="T19" fmla="*/ 0 h 79"/>
              <a:gd name="T20" fmla="*/ 2147483647 w 17"/>
              <a:gd name="T21" fmla="*/ 2147483647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79"/>
              <a:gd name="T35" fmla="*/ 17 w 17"/>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79">
                <a:moveTo>
                  <a:pt x="17" y="72"/>
                </a:moveTo>
                <a:lnTo>
                  <a:pt x="15" y="73"/>
                </a:lnTo>
                <a:lnTo>
                  <a:pt x="13" y="74"/>
                </a:lnTo>
                <a:lnTo>
                  <a:pt x="10" y="76"/>
                </a:lnTo>
                <a:lnTo>
                  <a:pt x="9" y="76"/>
                </a:lnTo>
                <a:lnTo>
                  <a:pt x="7" y="77"/>
                </a:lnTo>
                <a:lnTo>
                  <a:pt x="5" y="78"/>
                </a:lnTo>
                <a:lnTo>
                  <a:pt x="3" y="79"/>
                </a:lnTo>
                <a:lnTo>
                  <a:pt x="0" y="79"/>
                </a:lnTo>
                <a:lnTo>
                  <a:pt x="9" y="0"/>
                </a:lnTo>
                <a:lnTo>
                  <a:pt x="17" y="72"/>
                </a:lnTo>
                <a:close/>
              </a:path>
            </a:pathLst>
          </a:custGeom>
          <a:solidFill>
            <a:srgbClr val="D8E0E8"/>
          </a:solidFill>
          <a:ln w="9525">
            <a:noFill/>
            <a:round/>
            <a:headEnd/>
            <a:tailEnd/>
          </a:ln>
        </p:spPr>
        <p:txBody>
          <a:bodyPr/>
          <a:lstStyle/>
          <a:p>
            <a:endParaRPr lang="en-GB" b="0"/>
          </a:p>
        </p:txBody>
      </p:sp>
      <p:sp>
        <p:nvSpPr>
          <p:cNvPr id="848950" name="Freeform 327"/>
          <p:cNvSpPr>
            <a:spLocks/>
          </p:cNvSpPr>
          <p:nvPr/>
        </p:nvSpPr>
        <p:spPr bwMode="auto">
          <a:xfrm>
            <a:off x="1831975" y="4384675"/>
            <a:ext cx="14288" cy="15875"/>
          </a:xfrm>
          <a:custGeom>
            <a:avLst/>
            <a:gdLst>
              <a:gd name="T0" fmla="*/ 2147483647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0 w 12"/>
              <a:gd name="T19" fmla="*/ 2147483647 h 13"/>
              <a:gd name="T20" fmla="*/ 2147483647 w 12"/>
              <a:gd name="T21" fmla="*/ 0 h 13"/>
              <a:gd name="T22" fmla="*/ 2147483647 w 12"/>
              <a:gd name="T23" fmla="*/ 214748364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3"/>
              <a:gd name="T38" fmla="*/ 12 w 1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3">
                <a:moveTo>
                  <a:pt x="12" y="9"/>
                </a:moveTo>
                <a:lnTo>
                  <a:pt x="12" y="9"/>
                </a:lnTo>
                <a:lnTo>
                  <a:pt x="11" y="9"/>
                </a:lnTo>
                <a:lnTo>
                  <a:pt x="11" y="11"/>
                </a:lnTo>
                <a:lnTo>
                  <a:pt x="10" y="11"/>
                </a:lnTo>
                <a:lnTo>
                  <a:pt x="8" y="12"/>
                </a:lnTo>
                <a:lnTo>
                  <a:pt x="7" y="12"/>
                </a:lnTo>
                <a:lnTo>
                  <a:pt x="6" y="13"/>
                </a:lnTo>
                <a:lnTo>
                  <a:pt x="5" y="13"/>
                </a:lnTo>
                <a:lnTo>
                  <a:pt x="0" y="6"/>
                </a:lnTo>
                <a:lnTo>
                  <a:pt x="7" y="0"/>
                </a:lnTo>
                <a:lnTo>
                  <a:pt x="12" y="9"/>
                </a:lnTo>
                <a:close/>
              </a:path>
            </a:pathLst>
          </a:custGeom>
          <a:solidFill>
            <a:srgbClr val="D8E0E8"/>
          </a:solidFill>
          <a:ln w="9525">
            <a:noFill/>
            <a:round/>
            <a:headEnd/>
            <a:tailEnd/>
          </a:ln>
        </p:spPr>
        <p:txBody>
          <a:bodyPr/>
          <a:lstStyle/>
          <a:p>
            <a:endParaRPr lang="en-GB" b="0"/>
          </a:p>
        </p:txBody>
      </p:sp>
      <p:sp>
        <p:nvSpPr>
          <p:cNvPr id="848951" name="Freeform 328"/>
          <p:cNvSpPr>
            <a:spLocks/>
          </p:cNvSpPr>
          <p:nvPr/>
        </p:nvSpPr>
        <p:spPr bwMode="auto">
          <a:xfrm>
            <a:off x="1779588" y="4303713"/>
            <a:ext cx="123825" cy="123825"/>
          </a:xfrm>
          <a:custGeom>
            <a:avLst/>
            <a:gdLst>
              <a:gd name="T0" fmla="*/ 2147483647 w 99"/>
              <a:gd name="T1" fmla="*/ 2147483647 h 99"/>
              <a:gd name="T2" fmla="*/ 2147483647 w 99"/>
              <a:gd name="T3" fmla="*/ 2147483647 h 99"/>
              <a:gd name="T4" fmla="*/ 2147483647 w 99"/>
              <a:gd name="T5" fmla="*/ 2147483647 h 99"/>
              <a:gd name="T6" fmla="*/ 2147483647 w 99"/>
              <a:gd name="T7" fmla="*/ 2147483647 h 99"/>
              <a:gd name="T8" fmla="*/ 2147483647 w 99"/>
              <a:gd name="T9" fmla="*/ 2147483647 h 99"/>
              <a:gd name="T10" fmla="*/ 2147483647 w 99"/>
              <a:gd name="T11" fmla="*/ 2147483647 h 99"/>
              <a:gd name="T12" fmla="*/ 2147483647 w 99"/>
              <a:gd name="T13" fmla="*/ 2147483647 h 99"/>
              <a:gd name="T14" fmla="*/ 2147483647 w 99"/>
              <a:gd name="T15" fmla="*/ 2147483647 h 99"/>
              <a:gd name="T16" fmla="*/ 2147483647 w 99"/>
              <a:gd name="T17" fmla="*/ 2147483647 h 99"/>
              <a:gd name="T18" fmla="*/ 0 w 99"/>
              <a:gd name="T19" fmla="*/ 2147483647 h 99"/>
              <a:gd name="T20" fmla="*/ 2147483647 w 99"/>
              <a:gd name="T21" fmla="*/ 0 h 99"/>
              <a:gd name="T22" fmla="*/ 2147483647 w 99"/>
              <a:gd name="T23" fmla="*/ 2147483647 h 99"/>
              <a:gd name="T24" fmla="*/ 2147483647 w 99"/>
              <a:gd name="T25" fmla="*/ 2147483647 h 99"/>
              <a:gd name="T26" fmla="*/ 2147483647 w 99"/>
              <a:gd name="T27" fmla="*/ 2147483647 h 99"/>
              <a:gd name="T28" fmla="*/ 2147483647 w 99"/>
              <a:gd name="T29" fmla="*/ 2147483647 h 99"/>
              <a:gd name="T30" fmla="*/ 2147483647 w 99"/>
              <a:gd name="T31" fmla="*/ 2147483647 h 99"/>
              <a:gd name="T32" fmla="*/ 2147483647 w 99"/>
              <a:gd name="T33" fmla="*/ 2147483647 h 99"/>
              <a:gd name="T34" fmla="*/ 2147483647 w 99"/>
              <a:gd name="T35" fmla="*/ 2147483647 h 99"/>
              <a:gd name="T36" fmla="*/ 2147483647 w 99"/>
              <a:gd name="T37" fmla="*/ 2147483647 h 99"/>
              <a:gd name="T38" fmla="*/ 2147483647 w 99"/>
              <a:gd name="T39" fmla="*/ 2147483647 h 99"/>
              <a:gd name="T40" fmla="*/ 2147483647 w 99"/>
              <a:gd name="T41" fmla="*/ 2147483647 h 99"/>
              <a:gd name="T42" fmla="*/ 2147483647 w 99"/>
              <a:gd name="T43" fmla="*/ 2147483647 h 99"/>
              <a:gd name="T44" fmla="*/ 2147483647 w 99"/>
              <a:gd name="T45" fmla="*/ 214748364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9"/>
              <a:gd name="T70" fmla="*/ 0 h 99"/>
              <a:gd name="T71" fmla="*/ 99 w 99"/>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9" h="99">
                <a:moveTo>
                  <a:pt x="39" y="83"/>
                </a:moveTo>
                <a:lnTo>
                  <a:pt x="36" y="84"/>
                </a:lnTo>
                <a:lnTo>
                  <a:pt x="32" y="87"/>
                </a:lnTo>
                <a:lnTo>
                  <a:pt x="28" y="88"/>
                </a:lnTo>
                <a:lnTo>
                  <a:pt x="24" y="91"/>
                </a:lnTo>
                <a:lnTo>
                  <a:pt x="21" y="92"/>
                </a:lnTo>
                <a:lnTo>
                  <a:pt x="17" y="94"/>
                </a:lnTo>
                <a:lnTo>
                  <a:pt x="13" y="97"/>
                </a:lnTo>
                <a:lnTo>
                  <a:pt x="8" y="99"/>
                </a:lnTo>
                <a:lnTo>
                  <a:pt x="0" y="14"/>
                </a:lnTo>
                <a:lnTo>
                  <a:pt x="19" y="0"/>
                </a:lnTo>
                <a:lnTo>
                  <a:pt x="99" y="42"/>
                </a:lnTo>
                <a:lnTo>
                  <a:pt x="94" y="46"/>
                </a:lnTo>
                <a:lnTo>
                  <a:pt x="89" y="50"/>
                </a:lnTo>
                <a:lnTo>
                  <a:pt x="84" y="54"/>
                </a:lnTo>
                <a:lnTo>
                  <a:pt x="79" y="57"/>
                </a:lnTo>
                <a:lnTo>
                  <a:pt x="75" y="61"/>
                </a:lnTo>
                <a:lnTo>
                  <a:pt x="70" y="64"/>
                </a:lnTo>
                <a:lnTo>
                  <a:pt x="64" y="66"/>
                </a:lnTo>
                <a:lnTo>
                  <a:pt x="60" y="71"/>
                </a:lnTo>
                <a:lnTo>
                  <a:pt x="52" y="55"/>
                </a:lnTo>
                <a:lnTo>
                  <a:pt x="31" y="68"/>
                </a:lnTo>
                <a:lnTo>
                  <a:pt x="39" y="83"/>
                </a:lnTo>
                <a:close/>
              </a:path>
            </a:pathLst>
          </a:custGeom>
          <a:solidFill>
            <a:srgbClr val="D8E0E8"/>
          </a:solidFill>
          <a:ln w="9525">
            <a:noFill/>
            <a:round/>
            <a:headEnd/>
            <a:tailEnd/>
          </a:ln>
        </p:spPr>
        <p:txBody>
          <a:bodyPr/>
          <a:lstStyle/>
          <a:p>
            <a:endParaRPr lang="en-GB" b="0"/>
          </a:p>
        </p:txBody>
      </p:sp>
      <p:sp>
        <p:nvSpPr>
          <p:cNvPr id="848952" name="Freeform 329"/>
          <p:cNvSpPr>
            <a:spLocks/>
          </p:cNvSpPr>
          <p:nvPr/>
        </p:nvSpPr>
        <p:spPr bwMode="auto">
          <a:xfrm>
            <a:off x="1809750" y="4233863"/>
            <a:ext cx="188913" cy="114300"/>
          </a:xfrm>
          <a:custGeom>
            <a:avLst/>
            <a:gdLst>
              <a:gd name="T0" fmla="*/ 2147483647 w 151"/>
              <a:gd name="T1" fmla="*/ 2147483647 h 91"/>
              <a:gd name="T2" fmla="*/ 2147483647 w 151"/>
              <a:gd name="T3" fmla="*/ 2147483647 h 91"/>
              <a:gd name="T4" fmla="*/ 2147483647 w 151"/>
              <a:gd name="T5" fmla="*/ 2147483647 h 91"/>
              <a:gd name="T6" fmla="*/ 2147483647 w 151"/>
              <a:gd name="T7" fmla="*/ 2147483647 h 91"/>
              <a:gd name="T8" fmla="*/ 2147483647 w 151"/>
              <a:gd name="T9" fmla="*/ 2147483647 h 91"/>
              <a:gd name="T10" fmla="*/ 2147483647 w 151"/>
              <a:gd name="T11" fmla="*/ 2147483647 h 91"/>
              <a:gd name="T12" fmla="*/ 2147483647 w 151"/>
              <a:gd name="T13" fmla="*/ 2147483647 h 91"/>
              <a:gd name="T14" fmla="*/ 2147483647 w 151"/>
              <a:gd name="T15" fmla="*/ 2147483647 h 91"/>
              <a:gd name="T16" fmla="*/ 2147483647 w 151"/>
              <a:gd name="T17" fmla="*/ 2147483647 h 91"/>
              <a:gd name="T18" fmla="*/ 2147483647 w 151"/>
              <a:gd name="T19" fmla="*/ 2147483647 h 91"/>
              <a:gd name="T20" fmla="*/ 2147483647 w 151"/>
              <a:gd name="T21" fmla="*/ 2147483647 h 91"/>
              <a:gd name="T22" fmla="*/ 2147483647 w 151"/>
              <a:gd name="T23" fmla="*/ 2147483647 h 91"/>
              <a:gd name="T24" fmla="*/ 2147483647 w 151"/>
              <a:gd name="T25" fmla="*/ 2147483647 h 91"/>
              <a:gd name="T26" fmla="*/ 2147483647 w 151"/>
              <a:gd name="T27" fmla="*/ 2147483647 h 91"/>
              <a:gd name="T28" fmla="*/ 2147483647 w 151"/>
              <a:gd name="T29" fmla="*/ 2147483647 h 91"/>
              <a:gd name="T30" fmla="*/ 2147483647 w 151"/>
              <a:gd name="T31" fmla="*/ 2147483647 h 91"/>
              <a:gd name="T32" fmla="*/ 2147483647 w 151"/>
              <a:gd name="T33" fmla="*/ 2147483647 h 91"/>
              <a:gd name="T34" fmla="*/ 2147483647 w 151"/>
              <a:gd name="T35" fmla="*/ 2147483647 h 91"/>
              <a:gd name="T36" fmla="*/ 2147483647 w 151"/>
              <a:gd name="T37" fmla="*/ 2147483647 h 91"/>
              <a:gd name="T38" fmla="*/ 2147483647 w 151"/>
              <a:gd name="T39" fmla="*/ 0 h 91"/>
              <a:gd name="T40" fmla="*/ 2147483647 w 151"/>
              <a:gd name="T41" fmla="*/ 0 h 91"/>
              <a:gd name="T42" fmla="*/ 2147483647 w 151"/>
              <a:gd name="T43" fmla="*/ 0 h 91"/>
              <a:gd name="T44" fmla="*/ 2147483647 w 151"/>
              <a:gd name="T45" fmla="*/ 0 h 91"/>
              <a:gd name="T46" fmla="*/ 2147483647 w 151"/>
              <a:gd name="T47" fmla="*/ 0 h 91"/>
              <a:gd name="T48" fmla="*/ 2147483647 w 151"/>
              <a:gd name="T49" fmla="*/ 2147483647 h 91"/>
              <a:gd name="T50" fmla="*/ 2147483647 w 151"/>
              <a:gd name="T51" fmla="*/ 2147483647 h 91"/>
              <a:gd name="T52" fmla="*/ 2147483647 w 151"/>
              <a:gd name="T53" fmla="*/ 2147483647 h 91"/>
              <a:gd name="T54" fmla="*/ 2147483647 w 151"/>
              <a:gd name="T55" fmla="*/ 2147483647 h 91"/>
              <a:gd name="T56" fmla="*/ 2147483647 w 151"/>
              <a:gd name="T57" fmla="*/ 2147483647 h 91"/>
              <a:gd name="T58" fmla="*/ 2147483647 w 151"/>
              <a:gd name="T59" fmla="*/ 2147483647 h 91"/>
              <a:gd name="T60" fmla="*/ 2147483647 w 151"/>
              <a:gd name="T61" fmla="*/ 2147483647 h 91"/>
              <a:gd name="T62" fmla="*/ 2147483647 w 151"/>
              <a:gd name="T63" fmla="*/ 2147483647 h 91"/>
              <a:gd name="T64" fmla="*/ 2147483647 w 151"/>
              <a:gd name="T65" fmla="*/ 2147483647 h 91"/>
              <a:gd name="T66" fmla="*/ 2147483647 w 151"/>
              <a:gd name="T67" fmla="*/ 2147483647 h 91"/>
              <a:gd name="T68" fmla="*/ 2147483647 w 151"/>
              <a:gd name="T69" fmla="*/ 2147483647 h 91"/>
              <a:gd name="T70" fmla="*/ 2147483647 w 151"/>
              <a:gd name="T71" fmla="*/ 2147483647 h 91"/>
              <a:gd name="T72" fmla="*/ 2147483647 w 151"/>
              <a:gd name="T73" fmla="*/ 2147483647 h 91"/>
              <a:gd name="T74" fmla="*/ 2147483647 w 151"/>
              <a:gd name="T75" fmla="*/ 2147483647 h 91"/>
              <a:gd name="T76" fmla="*/ 2147483647 w 151"/>
              <a:gd name="T77" fmla="*/ 2147483647 h 91"/>
              <a:gd name="T78" fmla="*/ 2147483647 w 151"/>
              <a:gd name="T79" fmla="*/ 2147483647 h 91"/>
              <a:gd name="T80" fmla="*/ 2147483647 w 151"/>
              <a:gd name="T81" fmla="*/ 2147483647 h 91"/>
              <a:gd name="T82" fmla="*/ 2147483647 w 151"/>
              <a:gd name="T83" fmla="*/ 2147483647 h 91"/>
              <a:gd name="T84" fmla="*/ 2147483647 w 151"/>
              <a:gd name="T85" fmla="*/ 2147483647 h 91"/>
              <a:gd name="T86" fmla="*/ 2147483647 w 151"/>
              <a:gd name="T87" fmla="*/ 2147483647 h 91"/>
              <a:gd name="T88" fmla="*/ 2147483647 w 151"/>
              <a:gd name="T89" fmla="*/ 2147483647 h 91"/>
              <a:gd name="T90" fmla="*/ 2147483647 w 151"/>
              <a:gd name="T91" fmla="*/ 2147483647 h 91"/>
              <a:gd name="T92" fmla="*/ 2147483647 w 151"/>
              <a:gd name="T93" fmla="*/ 2147483647 h 91"/>
              <a:gd name="T94" fmla="*/ 2147483647 w 151"/>
              <a:gd name="T95" fmla="*/ 2147483647 h 91"/>
              <a:gd name="T96" fmla="*/ 0 w 151"/>
              <a:gd name="T97" fmla="*/ 2147483647 h 91"/>
              <a:gd name="T98" fmla="*/ 2147483647 w 151"/>
              <a:gd name="T99" fmla="*/ 2147483647 h 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
              <a:gd name="T151" fmla="*/ 0 h 91"/>
              <a:gd name="T152" fmla="*/ 151 w 151"/>
              <a:gd name="T153" fmla="*/ 91 h 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 h="91">
                <a:moveTo>
                  <a:pt x="83" y="91"/>
                </a:moveTo>
                <a:lnTo>
                  <a:pt x="88" y="89"/>
                </a:lnTo>
                <a:lnTo>
                  <a:pt x="92" y="85"/>
                </a:lnTo>
                <a:lnTo>
                  <a:pt x="95" y="81"/>
                </a:lnTo>
                <a:lnTo>
                  <a:pt x="99" y="79"/>
                </a:lnTo>
                <a:lnTo>
                  <a:pt x="103" y="75"/>
                </a:lnTo>
                <a:lnTo>
                  <a:pt x="108" y="71"/>
                </a:lnTo>
                <a:lnTo>
                  <a:pt x="111" y="69"/>
                </a:lnTo>
                <a:lnTo>
                  <a:pt x="115" y="65"/>
                </a:lnTo>
                <a:lnTo>
                  <a:pt x="125" y="55"/>
                </a:lnTo>
                <a:lnTo>
                  <a:pt x="132" y="46"/>
                </a:lnTo>
                <a:lnTo>
                  <a:pt x="140" y="39"/>
                </a:lnTo>
                <a:lnTo>
                  <a:pt x="146" y="29"/>
                </a:lnTo>
                <a:lnTo>
                  <a:pt x="150" y="23"/>
                </a:lnTo>
                <a:lnTo>
                  <a:pt x="151" y="16"/>
                </a:lnTo>
                <a:lnTo>
                  <a:pt x="151" y="9"/>
                </a:lnTo>
                <a:lnTo>
                  <a:pt x="150" y="3"/>
                </a:lnTo>
                <a:lnTo>
                  <a:pt x="148" y="2"/>
                </a:lnTo>
                <a:lnTo>
                  <a:pt x="146" y="1"/>
                </a:lnTo>
                <a:lnTo>
                  <a:pt x="143" y="0"/>
                </a:lnTo>
                <a:lnTo>
                  <a:pt x="141" y="0"/>
                </a:lnTo>
                <a:lnTo>
                  <a:pt x="138" y="0"/>
                </a:lnTo>
                <a:lnTo>
                  <a:pt x="134" y="0"/>
                </a:lnTo>
                <a:lnTo>
                  <a:pt x="129" y="0"/>
                </a:lnTo>
                <a:lnTo>
                  <a:pt x="125" y="1"/>
                </a:lnTo>
                <a:lnTo>
                  <a:pt x="120" y="1"/>
                </a:lnTo>
                <a:lnTo>
                  <a:pt x="115" y="2"/>
                </a:lnTo>
                <a:lnTo>
                  <a:pt x="110" y="3"/>
                </a:lnTo>
                <a:lnTo>
                  <a:pt x="103" y="5"/>
                </a:lnTo>
                <a:lnTo>
                  <a:pt x="98" y="7"/>
                </a:lnTo>
                <a:lnTo>
                  <a:pt x="92" y="9"/>
                </a:lnTo>
                <a:lnTo>
                  <a:pt x="85" y="12"/>
                </a:lnTo>
                <a:lnTo>
                  <a:pt x="79" y="14"/>
                </a:lnTo>
                <a:lnTo>
                  <a:pt x="74" y="16"/>
                </a:lnTo>
                <a:lnTo>
                  <a:pt x="68" y="18"/>
                </a:lnTo>
                <a:lnTo>
                  <a:pt x="65" y="19"/>
                </a:lnTo>
                <a:lnTo>
                  <a:pt x="60" y="22"/>
                </a:lnTo>
                <a:lnTo>
                  <a:pt x="55" y="23"/>
                </a:lnTo>
                <a:lnTo>
                  <a:pt x="50" y="26"/>
                </a:lnTo>
                <a:lnTo>
                  <a:pt x="45" y="28"/>
                </a:lnTo>
                <a:lnTo>
                  <a:pt x="39" y="29"/>
                </a:lnTo>
                <a:lnTo>
                  <a:pt x="35" y="32"/>
                </a:lnTo>
                <a:lnTo>
                  <a:pt x="30" y="34"/>
                </a:lnTo>
                <a:lnTo>
                  <a:pt x="25" y="38"/>
                </a:lnTo>
                <a:lnTo>
                  <a:pt x="20" y="40"/>
                </a:lnTo>
                <a:lnTo>
                  <a:pt x="15" y="43"/>
                </a:lnTo>
                <a:lnTo>
                  <a:pt x="9" y="45"/>
                </a:lnTo>
                <a:lnTo>
                  <a:pt x="4" y="48"/>
                </a:lnTo>
                <a:lnTo>
                  <a:pt x="0" y="50"/>
                </a:lnTo>
                <a:lnTo>
                  <a:pt x="83" y="91"/>
                </a:lnTo>
                <a:close/>
              </a:path>
            </a:pathLst>
          </a:custGeom>
          <a:solidFill>
            <a:srgbClr val="D8E0E8"/>
          </a:solidFill>
          <a:ln w="9525">
            <a:noFill/>
            <a:round/>
            <a:headEnd/>
            <a:tailEnd/>
          </a:ln>
        </p:spPr>
        <p:txBody>
          <a:bodyPr/>
          <a:lstStyle/>
          <a:p>
            <a:endParaRPr lang="en-GB" b="0"/>
          </a:p>
        </p:txBody>
      </p:sp>
      <p:sp>
        <p:nvSpPr>
          <p:cNvPr id="848953" name="Freeform 330"/>
          <p:cNvSpPr>
            <a:spLocks/>
          </p:cNvSpPr>
          <p:nvPr/>
        </p:nvSpPr>
        <p:spPr bwMode="auto">
          <a:xfrm>
            <a:off x="1754188" y="4267200"/>
            <a:ext cx="41275" cy="39688"/>
          </a:xfrm>
          <a:custGeom>
            <a:avLst/>
            <a:gdLst>
              <a:gd name="T0" fmla="*/ 2147483647 w 33"/>
              <a:gd name="T1" fmla="*/ 2147483647 h 31"/>
              <a:gd name="T2" fmla="*/ 0 w 33"/>
              <a:gd name="T3" fmla="*/ 2147483647 h 31"/>
              <a:gd name="T4" fmla="*/ 2147483647 w 33"/>
              <a:gd name="T5" fmla="*/ 0 h 31"/>
              <a:gd name="T6" fmla="*/ 2147483647 w 33"/>
              <a:gd name="T7" fmla="*/ 2147483647 h 31"/>
              <a:gd name="T8" fmla="*/ 2147483647 w 33"/>
              <a:gd name="T9" fmla="*/ 2147483647 h 31"/>
              <a:gd name="T10" fmla="*/ 0 60000 65536"/>
              <a:gd name="T11" fmla="*/ 0 60000 65536"/>
              <a:gd name="T12" fmla="*/ 0 60000 65536"/>
              <a:gd name="T13" fmla="*/ 0 60000 65536"/>
              <a:gd name="T14" fmla="*/ 0 60000 65536"/>
              <a:gd name="T15" fmla="*/ 0 w 33"/>
              <a:gd name="T16" fmla="*/ 0 h 31"/>
              <a:gd name="T17" fmla="*/ 33 w 33"/>
              <a:gd name="T18" fmla="*/ 31 h 31"/>
            </a:gdLst>
            <a:ahLst/>
            <a:cxnLst>
              <a:cxn ang="T10">
                <a:pos x="T0" y="T1"/>
              </a:cxn>
              <a:cxn ang="T11">
                <a:pos x="T2" y="T3"/>
              </a:cxn>
              <a:cxn ang="T12">
                <a:pos x="T4" y="T5"/>
              </a:cxn>
              <a:cxn ang="T13">
                <a:pos x="T6" y="T7"/>
              </a:cxn>
              <a:cxn ang="T14">
                <a:pos x="T8" y="T9"/>
              </a:cxn>
            </a:cxnLst>
            <a:rect l="T15" t="T16" r="T17" b="T18"/>
            <a:pathLst>
              <a:path w="33" h="31">
                <a:moveTo>
                  <a:pt x="12" y="31"/>
                </a:moveTo>
                <a:lnTo>
                  <a:pt x="0" y="13"/>
                </a:lnTo>
                <a:lnTo>
                  <a:pt x="19" y="0"/>
                </a:lnTo>
                <a:lnTo>
                  <a:pt x="33" y="18"/>
                </a:lnTo>
                <a:lnTo>
                  <a:pt x="12" y="31"/>
                </a:lnTo>
                <a:close/>
              </a:path>
            </a:pathLst>
          </a:custGeom>
          <a:solidFill>
            <a:srgbClr val="D8E0E8"/>
          </a:solidFill>
          <a:ln w="9525">
            <a:noFill/>
            <a:round/>
            <a:headEnd/>
            <a:tailEnd/>
          </a:ln>
        </p:spPr>
        <p:txBody>
          <a:bodyPr/>
          <a:lstStyle/>
          <a:p>
            <a:endParaRPr lang="en-GB" b="0"/>
          </a:p>
        </p:txBody>
      </p:sp>
      <p:sp>
        <p:nvSpPr>
          <p:cNvPr id="848954" name="Freeform 331"/>
          <p:cNvSpPr>
            <a:spLocks/>
          </p:cNvSpPr>
          <p:nvPr/>
        </p:nvSpPr>
        <p:spPr bwMode="auto">
          <a:xfrm>
            <a:off x="1668463" y="4445000"/>
            <a:ext cx="155575" cy="44450"/>
          </a:xfrm>
          <a:custGeom>
            <a:avLst/>
            <a:gdLst>
              <a:gd name="T0" fmla="*/ 2147483647 w 124"/>
              <a:gd name="T1" fmla="*/ 2147483647 h 36"/>
              <a:gd name="T2" fmla="*/ 2147483647 w 124"/>
              <a:gd name="T3" fmla="*/ 2147483647 h 36"/>
              <a:gd name="T4" fmla="*/ 2147483647 w 124"/>
              <a:gd name="T5" fmla="*/ 2147483647 h 36"/>
              <a:gd name="T6" fmla="*/ 2147483647 w 124"/>
              <a:gd name="T7" fmla="*/ 2147483647 h 36"/>
              <a:gd name="T8" fmla="*/ 2147483647 w 124"/>
              <a:gd name="T9" fmla="*/ 2147483647 h 36"/>
              <a:gd name="T10" fmla="*/ 2147483647 w 124"/>
              <a:gd name="T11" fmla="*/ 2147483647 h 36"/>
              <a:gd name="T12" fmla="*/ 2147483647 w 124"/>
              <a:gd name="T13" fmla="*/ 2147483647 h 36"/>
              <a:gd name="T14" fmla="*/ 2147483647 w 124"/>
              <a:gd name="T15" fmla="*/ 2147483647 h 36"/>
              <a:gd name="T16" fmla="*/ 2147483647 w 124"/>
              <a:gd name="T17" fmla="*/ 2147483647 h 36"/>
              <a:gd name="T18" fmla="*/ 2147483647 w 124"/>
              <a:gd name="T19" fmla="*/ 2147483647 h 36"/>
              <a:gd name="T20" fmla="*/ 2147483647 w 124"/>
              <a:gd name="T21" fmla="*/ 2147483647 h 36"/>
              <a:gd name="T22" fmla="*/ 2147483647 w 124"/>
              <a:gd name="T23" fmla="*/ 2147483647 h 36"/>
              <a:gd name="T24" fmla="*/ 2147483647 w 124"/>
              <a:gd name="T25" fmla="*/ 2147483647 h 36"/>
              <a:gd name="T26" fmla="*/ 2147483647 w 124"/>
              <a:gd name="T27" fmla="*/ 2147483647 h 36"/>
              <a:gd name="T28" fmla="*/ 2147483647 w 124"/>
              <a:gd name="T29" fmla="*/ 2147483647 h 36"/>
              <a:gd name="T30" fmla="*/ 2147483647 w 124"/>
              <a:gd name="T31" fmla="*/ 2147483647 h 36"/>
              <a:gd name="T32" fmla="*/ 0 w 124"/>
              <a:gd name="T33" fmla="*/ 2147483647 h 36"/>
              <a:gd name="T34" fmla="*/ 2147483647 w 124"/>
              <a:gd name="T35" fmla="*/ 2147483647 h 36"/>
              <a:gd name="T36" fmla="*/ 2147483647 w 124"/>
              <a:gd name="T37" fmla="*/ 2147483647 h 36"/>
              <a:gd name="T38" fmla="*/ 2147483647 w 124"/>
              <a:gd name="T39" fmla="*/ 2147483647 h 36"/>
              <a:gd name="T40" fmla="*/ 2147483647 w 124"/>
              <a:gd name="T41" fmla="*/ 2147483647 h 36"/>
              <a:gd name="T42" fmla="*/ 2147483647 w 124"/>
              <a:gd name="T43" fmla="*/ 2147483647 h 36"/>
              <a:gd name="T44" fmla="*/ 2147483647 w 124"/>
              <a:gd name="T45" fmla="*/ 2147483647 h 36"/>
              <a:gd name="T46" fmla="*/ 2147483647 w 124"/>
              <a:gd name="T47" fmla="*/ 2147483647 h 36"/>
              <a:gd name="T48" fmla="*/ 2147483647 w 124"/>
              <a:gd name="T49" fmla="*/ 2147483647 h 36"/>
              <a:gd name="T50" fmla="*/ 2147483647 w 124"/>
              <a:gd name="T51" fmla="*/ 2147483647 h 36"/>
              <a:gd name="T52" fmla="*/ 2147483647 w 124"/>
              <a:gd name="T53" fmla="*/ 2147483647 h 36"/>
              <a:gd name="T54" fmla="*/ 2147483647 w 124"/>
              <a:gd name="T55" fmla="*/ 2147483647 h 36"/>
              <a:gd name="T56" fmla="*/ 2147483647 w 124"/>
              <a:gd name="T57" fmla="*/ 2147483647 h 36"/>
              <a:gd name="T58" fmla="*/ 2147483647 w 124"/>
              <a:gd name="T59" fmla="*/ 2147483647 h 36"/>
              <a:gd name="T60" fmla="*/ 2147483647 w 124"/>
              <a:gd name="T61" fmla="*/ 2147483647 h 36"/>
              <a:gd name="T62" fmla="*/ 2147483647 w 124"/>
              <a:gd name="T63" fmla="*/ 2147483647 h 36"/>
              <a:gd name="T64" fmla="*/ 2147483647 w 124"/>
              <a:gd name="T65" fmla="*/ 0 h 36"/>
              <a:gd name="T66" fmla="*/ 2147483647 w 124"/>
              <a:gd name="T67" fmla="*/ 2147483647 h 36"/>
              <a:gd name="T68" fmla="*/ 2147483647 w 124"/>
              <a:gd name="T69" fmla="*/ 2147483647 h 36"/>
              <a:gd name="T70" fmla="*/ 2147483647 w 124"/>
              <a:gd name="T71" fmla="*/ 2147483647 h 36"/>
              <a:gd name="T72" fmla="*/ 2147483647 w 124"/>
              <a:gd name="T73" fmla="*/ 2147483647 h 36"/>
              <a:gd name="T74" fmla="*/ 2147483647 w 124"/>
              <a:gd name="T75" fmla="*/ 2147483647 h 36"/>
              <a:gd name="T76" fmla="*/ 2147483647 w 124"/>
              <a:gd name="T77" fmla="*/ 2147483647 h 36"/>
              <a:gd name="T78" fmla="*/ 2147483647 w 124"/>
              <a:gd name="T79" fmla="*/ 2147483647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4"/>
              <a:gd name="T121" fmla="*/ 0 h 36"/>
              <a:gd name="T122" fmla="*/ 124 w 124"/>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4" h="36">
                <a:moveTo>
                  <a:pt x="124" y="16"/>
                </a:moveTo>
                <a:lnTo>
                  <a:pt x="117" y="18"/>
                </a:lnTo>
                <a:lnTo>
                  <a:pt x="110" y="21"/>
                </a:lnTo>
                <a:lnTo>
                  <a:pt x="104" y="23"/>
                </a:lnTo>
                <a:lnTo>
                  <a:pt x="96" y="26"/>
                </a:lnTo>
                <a:lnTo>
                  <a:pt x="88" y="27"/>
                </a:lnTo>
                <a:lnTo>
                  <a:pt x="82" y="30"/>
                </a:lnTo>
                <a:lnTo>
                  <a:pt x="74" y="31"/>
                </a:lnTo>
                <a:lnTo>
                  <a:pt x="67" y="32"/>
                </a:lnTo>
                <a:lnTo>
                  <a:pt x="58" y="33"/>
                </a:lnTo>
                <a:lnTo>
                  <a:pt x="50" y="34"/>
                </a:lnTo>
                <a:lnTo>
                  <a:pt x="42" y="36"/>
                </a:lnTo>
                <a:lnTo>
                  <a:pt x="35" y="36"/>
                </a:lnTo>
                <a:lnTo>
                  <a:pt x="25" y="36"/>
                </a:lnTo>
                <a:lnTo>
                  <a:pt x="18" y="36"/>
                </a:lnTo>
                <a:lnTo>
                  <a:pt x="10" y="36"/>
                </a:lnTo>
                <a:lnTo>
                  <a:pt x="0" y="34"/>
                </a:lnTo>
                <a:lnTo>
                  <a:pt x="6" y="33"/>
                </a:lnTo>
                <a:lnTo>
                  <a:pt x="11" y="32"/>
                </a:lnTo>
                <a:lnTo>
                  <a:pt x="16" y="31"/>
                </a:lnTo>
                <a:lnTo>
                  <a:pt x="22" y="30"/>
                </a:lnTo>
                <a:lnTo>
                  <a:pt x="27" y="27"/>
                </a:lnTo>
                <a:lnTo>
                  <a:pt x="32" y="26"/>
                </a:lnTo>
                <a:lnTo>
                  <a:pt x="40" y="23"/>
                </a:lnTo>
                <a:lnTo>
                  <a:pt x="45" y="21"/>
                </a:lnTo>
                <a:lnTo>
                  <a:pt x="51" y="20"/>
                </a:lnTo>
                <a:lnTo>
                  <a:pt x="57" y="17"/>
                </a:lnTo>
                <a:lnTo>
                  <a:pt x="63" y="15"/>
                </a:lnTo>
                <a:lnTo>
                  <a:pt x="69" y="12"/>
                </a:lnTo>
                <a:lnTo>
                  <a:pt x="75" y="9"/>
                </a:lnTo>
                <a:lnTo>
                  <a:pt x="82" y="5"/>
                </a:lnTo>
                <a:lnTo>
                  <a:pt x="88" y="2"/>
                </a:lnTo>
                <a:lnTo>
                  <a:pt x="94" y="0"/>
                </a:lnTo>
                <a:lnTo>
                  <a:pt x="96" y="2"/>
                </a:lnTo>
                <a:lnTo>
                  <a:pt x="96" y="5"/>
                </a:lnTo>
                <a:lnTo>
                  <a:pt x="99" y="9"/>
                </a:lnTo>
                <a:lnTo>
                  <a:pt x="102" y="12"/>
                </a:lnTo>
                <a:lnTo>
                  <a:pt x="107" y="15"/>
                </a:lnTo>
                <a:lnTo>
                  <a:pt x="115" y="16"/>
                </a:lnTo>
                <a:lnTo>
                  <a:pt x="124" y="16"/>
                </a:lnTo>
                <a:close/>
              </a:path>
            </a:pathLst>
          </a:custGeom>
          <a:solidFill>
            <a:srgbClr val="7F99B2"/>
          </a:solidFill>
          <a:ln w="9525">
            <a:noFill/>
            <a:round/>
            <a:headEnd/>
            <a:tailEnd/>
          </a:ln>
        </p:spPr>
        <p:txBody>
          <a:bodyPr/>
          <a:lstStyle/>
          <a:p>
            <a:endParaRPr lang="en-GB" b="0"/>
          </a:p>
        </p:txBody>
      </p:sp>
      <p:sp>
        <p:nvSpPr>
          <p:cNvPr id="848955" name="Freeform 332"/>
          <p:cNvSpPr>
            <a:spLocks/>
          </p:cNvSpPr>
          <p:nvPr/>
        </p:nvSpPr>
        <p:spPr bwMode="auto">
          <a:xfrm>
            <a:off x="1908175" y="4233863"/>
            <a:ext cx="90488" cy="80962"/>
          </a:xfrm>
          <a:custGeom>
            <a:avLst/>
            <a:gdLst>
              <a:gd name="T0" fmla="*/ 2147483647 w 72"/>
              <a:gd name="T1" fmla="*/ 2147483647 h 65"/>
              <a:gd name="T2" fmla="*/ 2147483647 w 72"/>
              <a:gd name="T3" fmla="*/ 2147483647 h 65"/>
              <a:gd name="T4" fmla="*/ 2147483647 w 72"/>
              <a:gd name="T5" fmla="*/ 2147483647 h 65"/>
              <a:gd name="T6" fmla="*/ 2147483647 w 72"/>
              <a:gd name="T7" fmla="*/ 2147483647 h 65"/>
              <a:gd name="T8" fmla="*/ 2147483647 w 72"/>
              <a:gd name="T9" fmla="*/ 2147483647 h 65"/>
              <a:gd name="T10" fmla="*/ 2147483647 w 72"/>
              <a:gd name="T11" fmla="*/ 2147483647 h 65"/>
              <a:gd name="T12" fmla="*/ 2147483647 w 72"/>
              <a:gd name="T13" fmla="*/ 2147483647 h 65"/>
              <a:gd name="T14" fmla="*/ 2147483647 w 72"/>
              <a:gd name="T15" fmla="*/ 2147483647 h 65"/>
              <a:gd name="T16" fmla="*/ 2147483647 w 72"/>
              <a:gd name="T17" fmla="*/ 2147483647 h 65"/>
              <a:gd name="T18" fmla="*/ 2147483647 w 72"/>
              <a:gd name="T19" fmla="*/ 2147483647 h 65"/>
              <a:gd name="T20" fmla="*/ 2147483647 w 72"/>
              <a:gd name="T21" fmla="*/ 2147483647 h 65"/>
              <a:gd name="T22" fmla="*/ 2147483647 w 72"/>
              <a:gd name="T23" fmla="*/ 0 h 65"/>
              <a:gd name="T24" fmla="*/ 2147483647 w 72"/>
              <a:gd name="T25" fmla="*/ 0 h 65"/>
              <a:gd name="T26" fmla="*/ 2147483647 w 72"/>
              <a:gd name="T27" fmla="*/ 0 h 65"/>
              <a:gd name="T28" fmla="*/ 2147483647 w 72"/>
              <a:gd name="T29" fmla="*/ 0 h 65"/>
              <a:gd name="T30" fmla="*/ 2147483647 w 72"/>
              <a:gd name="T31" fmla="*/ 0 h 65"/>
              <a:gd name="T32" fmla="*/ 2147483647 w 72"/>
              <a:gd name="T33" fmla="*/ 2147483647 h 65"/>
              <a:gd name="T34" fmla="*/ 2147483647 w 72"/>
              <a:gd name="T35" fmla="*/ 2147483647 h 65"/>
              <a:gd name="T36" fmla="*/ 2147483647 w 72"/>
              <a:gd name="T37" fmla="*/ 2147483647 h 65"/>
              <a:gd name="T38" fmla="*/ 2147483647 w 72"/>
              <a:gd name="T39" fmla="*/ 2147483647 h 65"/>
              <a:gd name="T40" fmla="*/ 2147483647 w 72"/>
              <a:gd name="T41" fmla="*/ 2147483647 h 65"/>
              <a:gd name="T42" fmla="*/ 2147483647 w 72"/>
              <a:gd name="T43" fmla="*/ 2147483647 h 65"/>
              <a:gd name="T44" fmla="*/ 2147483647 w 72"/>
              <a:gd name="T45" fmla="*/ 2147483647 h 65"/>
              <a:gd name="T46" fmla="*/ 2147483647 w 72"/>
              <a:gd name="T47" fmla="*/ 2147483647 h 65"/>
              <a:gd name="T48" fmla="*/ 0 w 72"/>
              <a:gd name="T49" fmla="*/ 2147483647 h 65"/>
              <a:gd name="T50" fmla="*/ 2147483647 w 72"/>
              <a:gd name="T51" fmla="*/ 2147483647 h 65"/>
              <a:gd name="T52" fmla="*/ 2147483647 w 72"/>
              <a:gd name="T53" fmla="*/ 2147483647 h 65"/>
              <a:gd name="T54" fmla="*/ 2147483647 w 72"/>
              <a:gd name="T55" fmla="*/ 2147483647 h 65"/>
              <a:gd name="T56" fmla="*/ 2147483647 w 72"/>
              <a:gd name="T57" fmla="*/ 2147483647 h 65"/>
              <a:gd name="T58" fmla="*/ 2147483647 w 72"/>
              <a:gd name="T59" fmla="*/ 2147483647 h 65"/>
              <a:gd name="T60" fmla="*/ 2147483647 w 72"/>
              <a:gd name="T61" fmla="*/ 2147483647 h 65"/>
              <a:gd name="T62" fmla="*/ 2147483647 w 72"/>
              <a:gd name="T63" fmla="*/ 2147483647 h 65"/>
              <a:gd name="T64" fmla="*/ 2147483647 w 72"/>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5"/>
              <a:gd name="T101" fmla="*/ 72 w 72"/>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5">
                <a:moveTo>
                  <a:pt x="36" y="65"/>
                </a:moveTo>
                <a:lnTo>
                  <a:pt x="46" y="55"/>
                </a:lnTo>
                <a:lnTo>
                  <a:pt x="53" y="46"/>
                </a:lnTo>
                <a:lnTo>
                  <a:pt x="61" y="39"/>
                </a:lnTo>
                <a:lnTo>
                  <a:pt x="67" y="29"/>
                </a:lnTo>
                <a:lnTo>
                  <a:pt x="71" y="23"/>
                </a:lnTo>
                <a:lnTo>
                  <a:pt x="72" y="16"/>
                </a:lnTo>
                <a:lnTo>
                  <a:pt x="72" y="9"/>
                </a:lnTo>
                <a:lnTo>
                  <a:pt x="71" y="3"/>
                </a:lnTo>
                <a:lnTo>
                  <a:pt x="69" y="2"/>
                </a:lnTo>
                <a:lnTo>
                  <a:pt x="67" y="1"/>
                </a:lnTo>
                <a:lnTo>
                  <a:pt x="64" y="0"/>
                </a:lnTo>
                <a:lnTo>
                  <a:pt x="62" y="0"/>
                </a:lnTo>
                <a:lnTo>
                  <a:pt x="59" y="0"/>
                </a:lnTo>
                <a:lnTo>
                  <a:pt x="55" y="0"/>
                </a:lnTo>
                <a:lnTo>
                  <a:pt x="50" y="0"/>
                </a:lnTo>
                <a:lnTo>
                  <a:pt x="46" y="1"/>
                </a:lnTo>
                <a:lnTo>
                  <a:pt x="41" y="1"/>
                </a:lnTo>
                <a:lnTo>
                  <a:pt x="36" y="2"/>
                </a:lnTo>
                <a:lnTo>
                  <a:pt x="31" y="3"/>
                </a:lnTo>
                <a:lnTo>
                  <a:pt x="24" y="5"/>
                </a:lnTo>
                <a:lnTo>
                  <a:pt x="19" y="7"/>
                </a:lnTo>
                <a:lnTo>
                  <a:pt x="13" y="9"/>
                </a:lnTo>
                <a:lnTo>
                  <a:pt x="6" y="12"/>
                </a:lnTo>
                <a:lnTo>
                  <a:pt x="0" y="14"/>
                </a:lnTo>
                <a:lnTo>
                  <a:pt x="9" y="14"/>
                </a:lnTo>
                <a:lnTo>
                  <a:pt x="18" y="17"/>
                </a:lnTo>
                <a:lnTo>
                  <a:pt x="26" y="22"/>
                </a:lnTo>
                <a:lnTo>
                  <a:pt x="32" y="28"/>
                </a:lnTo>
                <a:lnTo>
                  <a:pt x="37" y="37"/>
                </a:lnTo>
                <a:lnTo>
                  <a:pt x="40" y="45"/>
                </a:lnTo>
                <a:lnTo>
                  <a:pt x="40" y="54"/>
                </a:lnTo>
                <a:lnTo>
                  <a:pt x="36" y="65"/>
                </a:lnTo>
                <a:close/>
              </a:path>
            </a:pathLst>
          </a:custGeom>
          <a:solidFill>
            <a:srgbClr val="7F99B2"/>
          </a:solidFill>
          <a:ln w="9525">
            <a:noFill/>
            <a:round/>
            <a:headEnd/>
            <a:tailEnd/>
          </a:ln>
        </p:spPr>
        <p:txBody>
          <a:bodyPr/>
          <a:lstStyle/>
          <a:p>
            <a:endParaRPr lang="en-GB" b="0"/>
          </a:p>
        </p:txBody>
      </p:sp>
      <p:sp>
        <p:nvSpPr>
          <p:cNvPr id="848956" name="Rectangle 333"/>
          <p:cNvSpPr>
            <a:spLocks noChangeArrowheads="1"/>
          </p:cNvSpPr>
          <p:nvPr/>
        </p:nvSpPr>
        <p:spPr bwMode="auto">
          <a:xfrm>
            <a:off x="2246313" y="4005263"/>
            <a:ext cx="555625" cy="965200"/>
          </a:xfrm>
          <a:prstGeom prst="rect">
            <a:avLst/>
          </a:prstGeom>
          <a:solidFill>
            <a:srgbClr val="FFFFFF"/>
          </a:solidFill>
          <a:ln w="9525">
            <a:noFill/>
            <a:miter lim="800000"/>
            <a:headEnd/>
            <a:tailEnd/>
          </a:ln>
        </p:spPr>
        <p:txBody>
          <a:bodyPr/>
          <a:lstStyle/>
          <a:p>
            <a:endParaRPr lang="en-GB" b="0"/>
          </a:p>
        </p:txBody>
      </p:sp>
      <p:sp>
        <p:nvSpPr>
          <p:cNvPr id="848957" name="Rectangle 334"/>
          <p:cNvSpPr>
            <a:spLocks noChangeArrowheads="1"/>
          </p:cNvSpPr>
          <p:nvPr/>
        </p:nvSpPr>
        <p:spPr bwMode="auto">
          <a:xfrm>
            <a:off x="2246313" y="4005263"/>
            <a:ext cx="555625" cy="965200"/>
          </a:xfrm>
          <a:prstGeom prst="rect">
            <a:avLst/>
          </a:prstGeom>
          <a:noFill/>
          <a:ln w="5" cap="rnd">
            <a:solidFill>
              <a:srgbClr val="000000"/>
            </a:solidFill>
            <a:miter lim="800000"/>
            <a:headEnd/>
            <a:tailEnd/>
          </a:ln>
        </p:spPr>
        <p:txBody>
          <a:bodyPr/>
          <a:lstStyle/>
          <a:p>
            <a:endParaRPr lang="en-GB" b="0"/>
          </a:p>
        </p:txBody>
      </p:sp>
      <p:sp>
        <p:nvSpPr>
          <p:cNvPr id="848958" name="Rectangle 335"/>
          <p:cNvSpPr>
            <a:spLocks noChangeArrowheads="1"/>
          </p:cNvSpPr>
          <p:nvPr/>
        </p:nvSpPr>
        <p:spPr bwMode="auto">
          <a:xfrm>
            <a:off x="2392363" y="4324350"/>
            <a:ext cx="361950" cy="120650"/>
          </a:xfrm>
          <a:prstGeom prst="rect">
            <a:avLst/>
          </a:prstGeom>
          <a:noFill/>
          <a:ln w="9525">
            <a:noFill/>
            <a:miter lim="800000"/>
            <a:headEnd/>
            <a:tailEnd/>
          </a:ln>
        </p:spPr>
        <p:txBody>
          <a:bodyPr wrap="none" lIns="0" tIns="0" rIns="0" bIns="0">
            <a:spAutoFit/>
          </a:bodyPr>
          <a:lstStyle/>
          <a:p>
            <a:r>
              <a:rPr lang="en-US" sz="800" b="0">
                <a:solidFill>
                  <a:srgbClr val="000000"/>
                </a:solidFill>
              </a:rPr>
              <a:t>RF and </a:t>
            </a:r>
            <a:endParaRPr lang="en-US" b="0"/>
          </a:p>
        </p:txBody>
      </p:sp>
      <p:sp>
        <p:nvSpPr>
          <p:cNvPr id="848959" name="Rectangle 336"/>
          <p:cNvSpPr>
            <a:spLocks noChangeArrowheads="1"/>
          </p:cNvSpPr>
          <p:nvPr/>
        </p:nvSpPr>
        <p:spPr bwMode="auto">
          <a:xfrm>
            <a:off x="2328863" y="4418013"/>
            <a:ext cx="504825" cy="119062"/>
          </a:xfrm>
          <a:prstGeom prst="rect">
            <a:avLst/>
          </a:prstGeom>
          <a:noFill/>
          <a:ln w="9525">
            <a:noFill/>
            <a:miter lim="800000"/>
            <a:headEnd/>
            <a:tailEnd/>
          </a:ln>
        </p:spPr>
        <p:txBody>
          <a:bodyPr wrap="none" lIns="0" tIns="0" rIns="0" bIns="0">
            <a:spAutoFit/>
          </a:bodyPr>
          <a:lstStyle/>
          <a:p>
            <a:r>
              <a:rPr lang="en-US" sz="800" b="0">
                <a:solidFill>
                  <a:srgbClr val="000000"/>
                </a:solidFill>
              </a:rPr>
              <a:t>Modulation </a:t>
            </a:r>
            <a:endParaRPr lang="en-US" b="0"/>
          </a:p>
        </p:txBody>
      </p:sp>
      <p:sp>
        <p:nvSpPr>
          <p:cNvPr id="848960" name="Rectangle 337"/>
          <p:cNvSpPr>
            <a:spLocks noChangeArrowheads="1"/>
          </p:cNvSpPr>
          <p:nvPr/>
        </p:nvSpPr>
        <p:spPr bwMode="auto">
          <a:xfrm>
            <a:off x="2333625" y="4511675"/>
            <a:ext cx="468313" cy="120650"/>
          </a:xfrm>
          <a:prstGeom prst="rect">
            <a:avLst/>
          </a:prstGeom>
          <a:noFill/>
          <a:ln w="9525">
            <a:noFill/>
            <a:miter lim="800000"/>
            <a:headEnd/>
            <a:tailEnd/>
          </a:ln>
        </p:spPr>
        <p:txBody>
          <a:bodyPr wrap="none" lIns="0" tIns="0" rIns="0" bIns="0">
            <a:spAutoFit/>
          </a:bodyPr>
          <a:lstStyle/>
          <a:p>
            <a:r>
              <a:rPr lang="en-US" sz="800" b="0">
                <a:solidFill>
                  <a:srgbClr val="000000"/>
                </a:solidFill>
              </a:rPr>
              <a:t>Equipment</a:t>
            </a:r>
            <a:endParaRPr lang="en-US" b="0"/>
          </a:p>
        </p:txBody>
      </p:sp>
      <p:grpSp>
        <p:nvGrpSpPr>
          <p:cNvPr id="848961" name="Group 341"/>
          <p:cNvGrpSpPr>
            <a:grpSpLocks/>
          </p:cNvGrpSpPr>
          <p:nvPr/>
        </p:nvGrpSpPr>
        <p:grpSpPr bwMode="auto">
          <a:xfrm>
            <a:off x="2020888" y="4348163"/>
            <a:ext cx="209550" cy="47625"/>
            <a:chOff x="1810" y="3402"/>
            <a:chExt cx="167" cy="39"/>
          </a:xfrm>
        </p:grpSpPr>
        <p:sp>
          <p:nvSpPr>
            <p:cNvPr id="848999" name="Freeform 338"/>
            <p:cNvSpPr>
              <a:spLocks noEditPoints="1"/>
            </p:cNvSpPr>
            <p:nvPr/>
          </p:nvSpPr>
          <p:spPr bwMode="auto">
            <a:xfrm>
              <a:off x="1810" y="3402"/>
              <a:ext cx="167" cy="39"/>
            </a:xfrm>
            <a:custGeom>
              <a:avLst/>
              <a:gdLst>
                <a:gd name="T0" fmla="*/ 135 w 167"/>
                <a:gd name="T1" fmla="*/ 24 h 39"/>
                <a:gd name="T2" fmla="*/ 4 w 167"/>
                <a:gd name="T3" fmla="*/ 27 h 39"/>
                <a:gd name="T4" fmla="*/ 3 w 167"/>
                <a:gd name="T5" fmla="*/ 26 h 39"/>
                <a:gd name="T6" fmla="*/ 1 w 167"/>
                <a:gd name="T7" fmla="*/ 26 h 39"/>
                <a:gd name="T8" fmla="*/ 1 w 167"/>
                <a:gd name="T9" fmla="*/ 25 h 39"/>
                <a:gd name="T10" fmla="*/ 0 w 167"/>
                <a:gd name="T11" fmla="*/ 24 h 39"/>
                <a:gd name="T12" fmla="*/ 0 w 167"/>
                <a:gd name="T13" fmla="*/ 22 h 39"/>
                <a:gd name="T14" fmla="*/ 1 w 167"/>
                <a:gd name="T15" fmla="*/ 21 h 39"/>
                <a:gd name="T16" fmla="*/ 3 w 167"/>
                <a:gd name="T17" fmla="*/ 21 h 39"/>
                <a:gd name="T18" fmla="*/ 4 w 167"/>
                <a:gd name="T19" fmla="*/ 21 h 39"/>
                <a:gd name="T20" fmla="*/ 135 w 167"/>
                <a:gd name="T21" fmla="*/ 17 h 39"/>
                <a:gd name="T22" fmla="*/ 136 w 167"/>
                <a:gd name="T23" fmla="*/ 17 h 39"/>
                <a:gd name="T24" fmla="*/ 137 w 167"/>
                <a:gd name="T25" fmla="*/ 17 h 39"/>
                <a:gd name="T26" fmla="*/ 138 w 167"/>
                <a:gd name="T27" fmla="*/ 19 h 39"/>
                <a:gd name="T28" fmla="*/ 138 w 167"/>
                <a:gd name="T29" fmla="*/ 20 h 39"/>
                <a:gd name="T30" fmla="*/ 138 w 167"/>
                <a:gd name="T31" fmla="*/ 21 h 39"/>
                <a:gd name="T32" fmla="*/ 137 w 167"/>
                <a:gd name="T33" fmla="*/ 22 h 39"/>
                <a:gd name="T34" fmla="*/ 136 w 167"/>
                <a:gd name="T35" fmla="*/ 22 h 39"/>
                <a:gd name="T36" fmla="*/ 135 w 167"/>
                <a:gd name="T37" fmla="*/ 24 h 39"/>
                <a:gd name="T38" fmla="*/ 128 w 167"/>
                <a:gd name="T39" fmla="*/ 0 h 39"/>
                <a:gd name="T40" fmla="*/ 167 w 167"/>
                <a:gd name="T41" fmla="*/ 19 h 39"/>
                <a:gd name="T42" fmla="*/ 130 w 167"/>
                <a:gd name="T43" fmla="*/ 39 h 39"/>
                <a:gd name="T44" fmla="*/ 128 w 167"/>
                <a:gd name="T45" fmla="*/ 0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7"/>
                <a:gd name="T70" fmla="*/ 0 h 39"/>
                <a:gd name="T71" fmla="*/ 167 w 167"/>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7" h="39">
                  <a:moveTo>
                    <a:pt x="135" y="24"/>
                  </a:moveTo>
                  <a:lnTo>
                    <a:pt x="4" y="27"/>
                  </a:lnTo>
                  <a:lnTo>
                    <a:pt x="3" y="26"/>
                  </a:lnTo>
                  <a:lnTo>
                    <a:pt x="1" y="26"/>
                  </a:lnTo>
                  <a:lnTo>
                    <a:pt x="1" y="25"/>
                  </a:lnTo>
                  <a:lnTo>
                    <a:pt x="0" y="24"/>
                  </a:lnTo>
                  <a:lnTo>
                    <a:pt x="0" y="22"/>
                  </a:lnTo>
                  <a:lnTo>
                    <a:pt x="1" y="21"/>
                  </a:lnTo>
                  <a:lnTo>
                    <a:pt x="3" y="21"/>
                  </a:lnTo>
                  <a:lnTo>
                    <a:pt x="4" y="21"/>
                  </a:lnTo>
                  <a:lnTo>
                    <a:pt x="135" y="17"/>
                  </a:lnTo>
                  <a:lnTo>
                    <a:pt x="136" y="17"/>
                  </a:lnTo>
                  <a:lnTo>
                    <a:pt x="137" y="17"/>
                  </a:lnTo>
                  <a:lnTo>
                    <a:pt x="138" y="19"/>
                  </a:lnTo>
                  <a:lnTo>
                    <a:pt x="138" y="20"/>
                  </a:lnTo>
                  <a:lnTo>
                    <a:pt x="138" y="21"/>
                  </a:lnTo>
                  <a:lnTo>
                    <a:pt x="137" y="22"/>
                  </a:lnTo>
                  <a:lnTo>
                    <a:pt x="136" y="22"/>
                  </a:lnTo>
                  <a:lnTo>
                    <a:pt x="135" y="24"/>
                  </a:lnTo>
                  <a:close/>
                  <a:moveTo>
                    <a:pt x="128" y="0"/>
                  </a:moveTo>
                  <a:lnTo>
                    <a:pt x="167" y="19"/>
                  </a:lnTo>
                  <a:lnTo>
                    <a:pt x="130" y="39"/>
                  </a:lnTo>
                  <a:lnTo>
                    <a:pt x="128" y="0"/>
                  </a:lnTo>
                  <a:close/>
                </a:path>
              </a:pathLst>
            </a:custGeom>
            <a:solidFill>
              <a:srgbClr val="000000"/>
            </a:solidFill>
            <a:ln w="9525">
              <a:noFill/>
              <a:round/>
              <a:headEnd/>
              <a:tailEnd/>
            </a:ln>
          </p:spPr>
          <p:txBody>
            <a:bodyPr/>
            <a:lstStyle/>
            <a:p>
              <a:endParaRPr lang="en-GB" b="0"/>
            </a:p>
          </p:txBody>
        </p:sp>
        <p:sp>
          <p:nvSpPr>
            <p:cNvPr id="849000" name="Freeform 339"/>
            <p:cNvSpPr>
              <a:spLocks/>
            </p:cNvSpPr>
            <p:nvPr/>
          </p:nvSpPr>
          <p:spPr bwMode="auto">
            <a:xfrm>
              <a:off x="1810" y="3419"/>
              <a:ext cx="138" cy="10"/>
            </a:xfrm>
            <a:custGeom>
              <a:avLst/>
              <a:gdLst>
                <a:gd name="T0" fmla="*/ 135 w 138"/>
                <a:gd name="T1" fmla="*/ 7 h 10"/>
                <a:gd name="T2" fmla="*/ 4 w 138"/>
                <a:gd name="T3" fmla="*/ 10 h 10"/>
                <a:gd name="T4" fmla="*/ 3 w 138"/>
                <a:gd name="T5" fmla="*/ 9 h 10"/>
                <a:gd name="T6" fmla="*/ 1 w 138"/>
                <a:gd name="T7" fmla="*/ 9 h 10"/>
                <a:gd name="T8" fmla="*/ 1 w 138"/>
                <a:gd name="T9" fmla="*/ 8 h 10"/>
                <a:gd name="T10" fmla="*/ 0 w 138"/>
                <a:gd name="T11" fmla="*/ 7 h 10"/>
                <a:gd name="T12" fmla="*/ 0 w 138"/>
                <a:gd name="T13" fmla="*/ 5 h 10"/>
                <a:gd name="T14" fmla="*/ 1 w 138"/>
                <a:gd name="T15" fmla="*/ 4 h 10"/>
                <a:gd name="T16" fmla="*/ 3 w 138"/>
                <a:gd name="T17" fmla="*/ 4 h 10"/>
                <a:gd name="T18" fmla="*/ 4 w 138"/>
                <a:gd name="T19" fmla="*/ 4 h 10"/>
                <a:gd name="T20" fmla="*/ 135 w 138"/>
                <a:gd name="T21" fmla="*/ 0 h 10"/>
                <a:gd name="T22" fmla="*/ 136 w 138"/>
                <a:gd name="T23" fmla="*/ 0 h 10"/>
                <a:gd name="T24" fmla="*/ 137 w 138"/>
                <a:gd name="T25" fmla="*/ 0 h 10"/>
                <a:gd name="T26" fmla="*/ 138 w 138"/>
                <a:gd name="T27" fmla="*/ 2 h 10"/>
                <a:gd name="T28" fmla="*/ 138 w 138"/>
                <a:gd name="T29" fmla="*/ 3 h 10"/>
                <a:gd name="T30" fmla="*/ 138 w 138"/>
                <a:gd name="T31" fmla="*/ 4 h 10"/>
                <a:gd name="T32" fmla="*/ 137 w 138"/>
                <a:gd name="T33" fmla="*/ 5 h 10"/>
                <a:gd name="T34" fmla="*/ 136 w 138"/>
                <a:gd name="T35" fmla="*/ 5 h 10"/>
                <a:gd name="T36" fmla="*/ 135 w 138"/>
                <a:gd name="T37" fmla="*/ 7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10"/>
                <a:gd name="T59" fmla="*/ 138 w 138"/>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10">
                  <a:moveTo>
                    <a:pt x="135" y="7"/>
                  </a:moveTo>
                  <a:lnTo>
                    <a:pt x="4" y="10"/>
                  </a:lnTo>
                  <a:lnTo>
                    <a:pt x="3" y="9"/>
                  </a:lnTo>
                  <a:lnTo>
                    <a:pt x="1" y="9"/>
                  </a:lnTo>
                  <a:lnTo>
                    <a:pt x="1" y="8"/>
                  </a:lnTo>
                  <a:lnTo>
                    <a:pt x="0" y="7"/>
                  </a:lnTo>
                  <a:lnTo>
                    <a:pt x="0" y="5"/>
                  </a:lnTo>
                  <a:lnTo>
                    <a:pt x="1" y="4"/>
                  </a:lnTo>
                  <a:lnTo>
                    <a:pt x="3" y="4"/>
                  </a:lnTo>
                  <a:lnTo>
                    <a:pt x="4" y="4"/>
                  </a:lnTo>
                  <a:lnTo>
                    <a:pt x="135" y="0"/>
                  </a:lnTo>
                  <a:lnTo>
                    <a:pt x="136" y="0"/>
                  </a:lnTo>
                  <a:lnTo>
                    <a:pt x="137" y="0"/>
                  </a:lnTo>
                  <a:lnTo>
                    <a:pt x="138" y="2"/>
                  </a:lnTo>
                  <a:lnTo>
                    <a:pt x="138" y="3"/>
                  </a:lnTo>
                  <a:lnTo>
                    <a:pt x="138" y="4"/>
                  </a:lnTo>
                  <a:lnTo>
                    <a:pt x="137" y="5"/>
                  </a:lnTo>
                  <a:lnTo>
                    <a:pt x="136" y="5"/>
                  </a:lnTo>
                  <a:lnTo>
                    <a:pt x="135" y="7"/>
                  </a:lnTo>
                  <a:close/>
                </a:path>
              </a:pathLst>
            </a:custGeom>
            <a:noFill/>
            <a:ln w="1" cap="rnd">
              <a:solidFill>
                <a:srgbClr val="000000"/>
              </a:solidFill>
              <a:round/>
              <a:headEnd/>
              <a:tailEnd/>
            </a:ln>
          </p:spPr>
          <p:txBody>
            <a:bodyPr/>
            <a:lstStyle/>
            <a:p>
              <a:endParaRPr lang="en-GB" b="0"/>
            </a:p>
          </p:txBody>
        </p:sp>
        <p:sp>
          <p:nvSpPr>
            <p:cNvPr id="849001" name="Freeform 340"/>
            <p:cNvSpPr>
              <a:spLocks/>
            </p:cNvSpPr>
            <p:nvPr/>
          </p:nvSpPr>
          <p:spPr bwMode="auto">
            <a:xfrm>
              <a:off x="1938" y="3402"/>
              <a:ext cx="39" cy="39"/>
            </a:xfrm>
            <a:custGeom>
              <a:avLst/>
              <a:gdLst>
                <a:gd name="T0" fmla="*/ 0 w 39"/>
                <a:gd name="T1" fmla="*/ 0 h 39"/>
                <a:gd name="T2" fmla="*/ 39 w 39"/>
                <a:gd name="T3" fmla="*/ 19 h 39"/>
                <a:gd name="T4" fmla="*/ 2 w 39"/>
                <a:gd name="T5" fmla="*/ 39 h 39"/>
                <a:gd name="T6" fmla="*/ 0 w 39"/>
                <a:gd name="T7" fmla="*/ 0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0" y="0"/>
                  </a:moveTo>
                  <a:lnTo>
                    <a:pt x="39" y="19"/>
                  </a:lnTo>
                  <a:lnTo>
                    <a:pt x="2" y="39"/>
                  </a:lnTo>
                  <a:lnTo>
                    <a:pt x="0" y="0"/>
                  </a:lnTo>
                </a:path>
              </a:pathLst>
            </a:custGeom>
            <a:noFill/>
            <a:ln w="1" cap="rnd">
              <a:solidFill>
                <a:srgbClr val="000000"/>
              </a:solidFill>
              <a:round/>
              <a:headEnd/>
              <a:tailEnd/>
            </a:ln>
          </p:spPr>
          <p:txBody>
            <a:bodyPr/>
            <a:lstStyle/>
            <a:p>
              <a:endParaRPr lang="en-GB" b="0"/>
            </a:p>
          </p:txBody>
        </p:sp>
      </p:grpSp>
      <p:grpSp>
        <p:nvGrpSpPr>
          <p:cNvPr id="848962" name="Group 345"/>
          <p:cNvGrpSpPr>
            <a:grpSpLocks/>
          </p:cNvGrpSpPr>
          <p:nvPr/>
        </p:nvGrpSpPr>
        <p:grpSpPr bwMode="auto">
          <a:xfrm>
            <a:off x="2036763" y="4689475"/>
            <a:ext cx="201612" cy="90488"/>
            <a:chOff x="1823" y="3675"/>
            <a:chExt cx="160" cy="72"/>
          </a:xfrm>
        </p:grpSpPr>
        <p:sp>
          <p:nvSpPr>
            <p:cNvPr id="848996" name="Freeform 342"/>
            <p:cNvSpPr>
              <a:spLocks noEditPoints="1"/>
            </p:cNvSpPr>
            <p:nvPr/>
          </p:nvSpPr>
          <p:spPr bwMode="auto">
            <a:xfrm>
              <a:off x="1823" y="3675"/>
              <a:ext cx="160" cy="72"/>
            </a:xfrm>
            <a:custGeom>
              <a:avLst/>
              <a:gdLst>
                <a:gd name="T0" fmla="*/ 30 w 160"/>
                <a:gd name="T1" fmla="*/ 12 h 72"/>
                <a:gd name="T2" fmla="*/ 159 w 160"/>
                <a:gd name="T3" fmla="*/ 66 h 72"/>
                <a:gd name="T4" fmla="*/ 159 w 160"/>
                <a:gd name="T5" fmla="*/ 67 h 72"/>
                <a:gd name="T6" fmla="*/ 160 w 160"/>
                <a:gd name="T7" fmla="*/ 68 h 72"/>
                <a:gd name="T8" fmla="*/ 160 w 160"/>
                <a:gd name="T9" fmla="*/ 69 h 72"/>
                <a:gd name="T10" fmla="*/ 160 w 160"/>
                <a:gd name="T11" fmla="*/ 71 h 72"/>
                <a:gd name="T12" fmla="*/ 159 w 160"/>
                <a:gd name="T13" fmla="*/ 71 h 72"/>
                <a:gd name="T14" fmla="*/ 159 w 160"/>
                <a:gd name="T15" fmla="*/ 72 h 72"/>
                <a:gd name="T16" fmla="*/ 157 w 160"/>
                <a:gd name="T17" fmla="*/ 72 h 72"/>
                <a:gd name="T18" fmla="*/ 156 w 160"/>
                <a:gd name="T19" fmla="*/ 72 h 72"/>
                <a:gd name="T20" fmla="*/ 28 w 160"/>
                <a:gd name="T21" fmla="*/ 18 h 72"/>
                <a:gd name="T22" fmla="*/ 27 w 160"/>
                <a:gd name="T23" fmla="*/ 16 h 72"/>
                <a:gd name="T24" fmla="*/ 27 w 160"/>
                <a:gd name="T25" fmla="*/ 15 h 72"/>
                <a:gd name="T26" fmla="*/ 27 w 160"/>
                <a:gd name="T27" fmla="*/ 14 h 72"/>
                <a:gd name="T28" fmla="*/ 28 w 160"/>
                <a:gd name="T29" fmla="*/ 12 h 72"/>
                <a:gd name="T30" fmla="*/ 28 w 160"/>
                <a:gd name="T31" fmla="*/ 11 h 72"/>
                <a:gd name="T32" fmla="*/ 29 w 160"/>
                <a:gd name="T33" fmla="*/ 11 h 72"/>
                <a:gd name="T34" fmla="*/ 30 w 160"/>
                <a:gd name="T35" fmla="*/ 12 h 72"/>
                <a:gd name="T36" fmla="*/ 28 w 160"/>
                <a:gd name="T37" fmla="*/ 36 h 72"/>
                <a:gd name="T38" fmla="*/ 0 w 160"/>
                <a:gd name="T39" fmla="*/ 3 h 72"/>
                <a:gd name="T40" fmla="*/ 44 w 160"/>
                <a:gd name="T41" fmla="*/ 0 h 72"/>
                <a:gd name="T42" fmla="*/ 28 w 160"/>
                <a:gd name="T43" fmla="*/ 36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72"/>
                <a:gd name="T68" fmla="*/ 160 w 160"/>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72">
                  <a:moveTo>
                    <a:pt x="30" y="12"/>
                  </a:moveTo>
                  <a:lnTo>
                    <a:pt x="159" y="66"/>
                  </a:lnTo>
                  <a:lnTo>
                    <a:pt x="159" y="67"/>
                  </a:lnTo>
                  <a:lnTo>
                    <a:pt x="160" y="68"/>
                  </a:lnTo>
                  <a:lnTo>
                    <a:pt x="160" y="69"/>
                  </a:lnTo>
                  <a:lnTo>
                    <a:pt x="160" y="71"/>
                  </a:lnTo>
                  <a:lnTo>
                    <a:pt x="159" y="71"/>
                  </a:lnTo>
                  <a:lnTo>
                    <a:pt x="159" y="72"/>
                  </a:lnTo>
                  <a:lnTo>
                    <a:pt x="157" y="72"/>
                  </a:lnTo>
                  <a:lnTo>
                    <a:pt x="156" y="72"/>
                  </a:lnTo>
                  <a:lnTo>
                    <a:pt x="28" y="18"/>
                  </a:lnTo>
                  <a:lnTo>
                    <a:pt x="27" y="16"/>
                  </a:lnTo>
                  <a:lnTo>
                    <a:pt x="27" y="15"/>
                  </a:lnTo>
                  <a:lnTo>
                    <a:pt x="27" y="14"/>
                  </a:lnTo>
                  <a:lnTo>
                    <a:pt x="28" y="12"/>
                  </a:lnTo>
                  <a:lnTo>
                    <a:pt x="28" y="11"/>
                  </a:lnTo>
                  <a:lnTo>
                    <a:pt x="29" y="11"/>
                  </a:lnTo>
                  <a:lnTo>
                    <a:pt x="30" y="12"/>
                  </a:lnTo>
                  <a:close/>
                  <a:moveTo>
                    <a:pt x="28" y="36"/>
                  </a:moveTo>
                  <a:lnTo>
                    <a:pt x="0" y="3"/>
                  </a:lnTo>
                  <a:lnTo>
                    <a:pt x="44" y="0"/>
                  </a:lnTo>
                  <a:lnTo>
                    <a:pt x="28" y="36"/>
                  </a:lnTo>
                  <a:close/>
                </a:path>
              </a:pathLst>
            </a:custGeom>
            <a:solidFill>
              <a:srgbClr val="000000"/>
            </a:solidFill>
            <a:ln w="9525">
              <a:noFill/>
              <a:round/>
              <a:headEnd/>
              <a:tailEnd/>
            </a:ln>
          </p:spPr>
          <p:txBody>
            <a:bodyPr/>
            <a:lstStyle/>
            <a:p>
              <a:endParaRPr lang="en-GB" b="0"/>
            </a:p>
          </p:txBody>
        </p:sp>
        <p:sp>
          <p:nvSpPr>
            <p:cNvPr id="848997" name="Freeform 343"/>
            <p:cNvSpPr>
              <a:spLocks/>
            </p:cNvSpPr>
            <p:nvPr/>
          </p:nvSpPr>
          <p:spPr bwMode="auto">
            <a:xfrm>
              <a:off x="1850" y="3686"/>
              <a:ext cx="133" cy="61"/>
            </a:xfrm>
            <a:custGeom>
              <a:avLst/>
              <a:gdLst>
                <a:gd name="T0" fmla="*/ 3 w 133"/>
                <a:gd name="T1" fmla="*/ 1 h 61"/>
                <a:gd name="T2" fmla="*/ 132 w 133"/>
                <a:gd name="T3" fmla="*/ 55 h 61"/>
                <a:gd name="T4" fmla="*/ 132 w 133"/>
                <a:gd name="T5" fmla="*/ 56 h 61"/>
                <a:gd name="T6" fmla="*/ 133 w 133"/>
                <a:gd name="T7" fmla="*/ 57 h 61"/>
                <a:gd name="T8" fmla="*/ 133 w 133"/>
                <a:gd name="T9" fmla="*/ 58 h 61"/>
                <a:gd name="T10" fmla="*/ 133 w 133"/>
                <a:gd name="T11" fmla="*/ 60 h 61"/>
                <a:gd name="T12" fmla="*/ 132 w 133"/>
                <a:gd name="T13" fmla="*/ 60 h 61"/>
                <a:gd name="T14" fmla="*/ 132 w 133"/>
                <a:gd name="T15" fmla="*/ 61 h 61"/>
                <a:gd name="T16" fmla="*/ 130 w 133"/>
                <a:gd name="T17" fmla="*/ 61 h 61"/>
                <a:gd name="T18" fmla="*/ 129 w 133"/>
                <a:gd name="T19" fmla="*/ 61 h 61"/>
                <a:gd name="T20" fmla="*/ 1 w 133"/>
                <a:gd name="T21" fmla="*/ 7 h 61"/>
                <a:gd name="T22" fmla="*/ 0 w 133"/>
                <a:gd name="T23" fmla="*/ 5 h 61"/>
                <a:gd name="T24" fmla="*/ 0 w 133"/>
                <a:gd name="T25" fmla="*/ 4 h 61"/>
                <a:gd name="T26" fmla="*/ 0 w 133"/>
                <a:gd name="T27" fmla="*/ 3 h 61"/>
                <a:gd name="T28" fmla="*/ 1 w 133"/>
                <a:gd name="T29" fmla="*/ 1 h 61"/>
                <a:gd name="T30" fmla="*/ 1 w 133"/>
                <a:gd name="T31" fmla="*/ 0 h 61"/>
                <a:gd name="T32" fmla="*/ 2 w 133"/>
                <a:gd name="T33" fmla="*/ 0 h 61"/>
                <a:gd name="T34" fmla="*/ 3 w 133"/>
                <a:gd name="T35" fmla="*/ 1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61"/>
                <a:gd name="T56" fmla="*/ 133 w 133"/>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61">
                  <a:moveTo>
                    <a:pt x="3" y="1"/>
                  </a:moveTo>
                  <a:lnTo>
                    <a:pt x="132" y="55"/>
                  </a:lnTo>
                  <a:lnTo>
                    <a:pt x="132" y="56"/>
                  </a:lnTo>
                  <a:lnTo>
                    <a:pt x="133" y="57"/>
                  </a:lnTo>
                  <a:lnTo>
                    <a:pt x="133" y="58"/>
                  </a:lnTo>
                  <a:lnTo>
                    <a:pt x="133" y="60"/>
                  </a:lnTo>
                  <a:lnTo>
                    <a:pt x="132" y="60"/>
                  </a:lnTo>
                  <a:lnTo>
                    <a:pt x="132" y="61"/>
                  </a:lnTo>
                  <a:lnTo>
                    <a:pt x="130" y="61"/>
                  </a:lnTo>
                  <a:lnTo>
                    <a:pt x="129" y="61"/>
                  </a:lnTo>
                  <a:lnTo>
                    <a:pt x="1" y="7"/>
                  </a:lnTo>
                  <a:lnTo>
                    <a:pt x="0" y="5"/>
                  </a:lnTo>
                  <a:lnTo>
                    <a:pt x="0" y="4"/>
                  </a:lnTo>
                  <a:lnTo>
                    <a:pt x="0" y="3"/>
                  </a:lnTo>
                  <a:lnTo>
                    <a:pt x="1" y="1"/>
                  </a:lnTo>
                  <a:lnTo>
                    <a:pt x="1" y="0"/>
                  </a:lnTo>
                  <a:lnTo>
                    <a:pt x="2" y="0"/>
                  </a:lnTo>
                  <a:lnTo>
                    <a:pt x="3" y="1"/>
                  </a:lnTo>
                  <a:close/>
                </a:path>
              </a:pathLst>
            </a:custGeom>
            <a:noFill/>
            <a:ln w="1" cap="rnd">
              <a:solidFill>
                <a:srgbClr val="000000"/>
              </a:solidFill>
              <a:round/>
              <a:headEnd/>
              <a:tailEnd/>
            </a:ln>
          </p:spPr>
          <p:txBody>
            <a:bodyPr/>
            <a:lstStyle/>
            <a:p>
              <a:endParaRPr lang="en-GB" b="0"/>
            </a:p>
          </p:txBody>
        </p:sp>
        <p:sp>
          <p:nvSpPr>
            <p:cNvPr id="848998" name="Freeform 344"/>
            <p:cNvSpPr>
              <a:spLocks/>
            </p:cNvSpPr>
            <p:nvPr/>
          </p:nvSpPr>
          <p:spPr bwMode="auto">
            <a:xfrm>
              <a:off x="1823" y="3675"/>
              <a:ext cx="44" cy="36"/>
            </a:xfrm>
            <a:custGeom>
              <a:avLst/>
              <a:gdLst>
                <a:gd name="T0" fmla="*/ 28 w 44"/>
                <a:gd name="T1" fmla="*/ 36 h 36"/>
                <a:gd name="T2" fmla="*/ 0 w 44"/>
                <a:gd name="T3" fmla="*/ 3 h 36"/>
                <a:gd name="T4" fmla="*/ 44 w 44"/>
                <a:gd name="T5" fmla="*/ 0 h 36"/>
                <a:gd name="T6" fmla="*/ 28 w 44"/>
                <a:gd name="T7" fmla="*/ 36 h 36"/>
                <a:gd name="T8" fmla="*/ 0 60000 65536"/>
                <a:gd name="T9" fmla="*/ 0 60000 65536"/>
                <a:gd name="T10" fmla="*/ 0 60000 65536"/>
                <a:gd name="T11" fmla="*/ 0 60000 65536"/>
                <a:gd name="T12" fmla="*/ 0 w 44"/>
                <a:gd name="T13" fmla="*/ 0 h 36"/>
                <a:gd name="T14" fmla="*/ 44 w 44"/>
                <a:gd name="T15" fmla="*/ 36 h 36"/>
              </a:gdLst>
              <a:ahLst/>
              <a:cxnLst>
                <a:cxn ang="T8">
                  <a:pos x="T0" y="T1"/>
                </a:cxn>
                <a:cxn ang="T9">
                  <a:pos x="T2" y="T3"/>
                </a:cxn>
                <a:cxn ang="T10">
                  <a:pos x="T4" y="T5"/>
                </a:cxn>
                <a:cxn ang="T11">
                  <a:pos x="T6" y="T7"/>
                </a:cxn>
              </a:cxnLst>
              <a:rect l="T12" t="T13" r="T14" b="T15"/>
              <a:pathLst>
                <a:path w="44" h="36">
                  <a:moveTo>
                    <a:pt x="28" y="36"/>
                  </a:moveTo>
                  <a:lnTo>
                    <a:pt x="0" y="3"/>
                  </a:lnTo>
                  <a:lnTo>
                    <a:pt x="44" y="0"/>
                  </a:lnTo>
                  <a:lnTo>
                    <a:pt x="28" y="36"/>
                  </a:lnTo>
                </a:path>
              </a:pathLst>
            </a:custGeom>
            <a:noFill/>
            <a:ln w="1" cap="rnd">
              <a:solidFill>
                <a:srgbClr val="000000"/>
              </a:solidFill>
              <a:round/>
              <a:headEnd/>
              <a:tailEnd/>
            </a:ln>
          </p:spPr>
          <p:txBody>
            <a:bodyPr/>
            <a:lstStyle/>
            <a:p>
              <a:endParaRPr lang="en-GB" b="0"/>
            </a:p>
          </p:txBody>
        </p:sp>
      </p:grpSp>
      <p:grpSp>
        <p:nvGrpSpPr>
          <p:cNvPr id="848963" name="Group 349"/>
          <p:cNvGrpSpPr>
            <a:grpSpLocks/>
          </p:cNvGrpSpPr>
          <p:nvPr/>
        </p:nvGrpSpPr>
        <p:grpSpPr bwMode="auto">
          <a:xfrm>
            <a:off x="2814638" y="4757738"/>
            <a:ext cx="239712" cy="47625"/>
            <a:chOff x="2444" y="3729"/>
            <a:chExt cx="191" cy="39"/>
          </a:xfrm>
        </p:grpSpPr>
        <p:sp>
          <p:nvSpPr>
            <p:cNvPr id="848993" name="Freeform 346"/>
            <p:cNvSpPr>
              <a:spLocks noEditPoints="1"/>
            </p:cNvSpPr>
            <p:nvPr/>
          </p:nvSpPr>
          <p:spPr bwMode="auto">
            <a:xfrm>
              <a:off x="2444" y="3729"/>
              <a:ext cx="191" cy="39"/>
            </a:xfrm>
            <a:custGeom>
              <a:avLst/>
              <a:gdLst>
                <a:gd name="T0" fmla="*/ 32 w 191"/>
                <a:gd name="T1" fmla="*/ 17 h 39"/>
                <a:gd name="T2" fmla="*/ 188 w 191"/>
                <a:gd name="T3" fmla="*/ 17 h 39"/>
                <a:gd name="T4" fmla="*/ 189 w 191"/>
                <a:gd name="T5" fmla="*/ 17 h 39"/>
                <a:gd name="T6" fmla="*/ 189 w 191"/>
                <a:gd name="T7" fmla="*/ 18 h 39"/>
                <a:gd name="T8" fmla="*/ 191 w 191"/>
                <a:gd name="T9" fmla="*/ 18 h 39"/>
                <a:gd name="T10" fmla="*/ 191 w 191"/>
                <a:gd name="T11" fmla="*/ 19 h 39"/>
                <a:gd name="T12" fmla="*/ 191 w 191"/>
                <a:gd name="T13" fmla="*/ 20 h 39"/>
                <a:gd name="T14" fmla="*/ 189 w 191"/>
                <a:gd name="T15" fmla="*/ 23 h 39"/>
                <a:gd name="T16" fmla="*/ 189 w 191"/>
                <a:gd name="T17" fmla="*/ 24 h 39"/>
                <a:gd name="T18" fmla="*/ 188 w 191"/>
                <a:gd name="T19" fmla="*/ 24 h 39"/>
                <a:gd name="T20" fmla="*/ 32 w 191"/>
                <a:gd name="T21" fmla="*/ 24 h 39"/>
                <a:gd name="T22" fmla="*/ 30 w 191"/>
                <a:gd name="T23" fmla="*/ 24 h 39"/>
                <a:gd name="T24" fmla="*/ 30 w 191"/>
                <a:gd name="T25" fmla="*/ 23 h 39"/>
                <a:gd name="T26" fmla="*/ 29 w 191"/>
                <a:gd name="T27" fmla="*/ 20 h 39"/>
                <a:gd name="T28" fmla="*/ 29 w 191"/>
                <a:gd name="T29" fmla="*/ 19 h 39"/>
                <a:gd name="T30" fmla="*/ 29 w 191"/>
                <a:gd name="T31" fmla="*/ 18 h 39"/>
                <a:gd name="T32" fmla="*/ 30 w 191"/>
                <a:gd name="T33" fmla="*/ 18 h 39"/>
                <a:gd name="T34" fmla="*/ 30 w 191"/>
                <a:gd name="T35" fmla="*/ 17 h 39"/>
                <a:gd name="T36" fmla="*/ 32 w 191"/>
                <a:gd name="T37" fmla="*/ 17 h 39"/>
                <a:gd name="T38" fmla="*/ 38 w 191"/>
                <a:gd name="T39" fmla="*/ 39 h 39"/>
                <a:gd name="T40" fmla="*/ 0 w 191"/>
                <a:gd name="T41" fmla="*/ 19 h 39"/>
                <a:gd name="T42" fmla="*/ 38 w 191"/>
                <a:gd name="T43" fmla="*/ 0 h 39"/>
                <a:gd name="T44" fmla="*/ 38 w 191"/>
                <a:gd name="T45" fmla="*/ 39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1"/>
                <a:gd name="T70" fmla="*/ 0 h 39"/>
                <a:gd name="T71" fmla="*/ 191 w 191"/>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1" h="39">
                  <a:moveTo>
                    <a:pt x="32" y="17"/>
                  </a:moveTo>
                  <a:lnTo>
                    <a:pt x="188" y="17"/>
                  </a:lnTo>
                  <a:lnTo>
                    <a:pt x="189" y="17"/>
                  </a:lnTo>
                  <a:lnTo>
                    <a:pt x="189" y="18"/>
                  </a:lnTo>
                  <a:lnTo>
                    <a:pt x="191" y="18"/>
                  </a:lnTo>
                  <a:lnTo>
                    <a:pt x="191" y="19"/>
                  </a:lnTo>
                  <a:lnTo>
                    <a:pt x="191" y="20"/>
                  </a:lnTo>
                  <a:lnTo>
                    <a:pt x="189" y="23"/>
                  </a:lnTo>
                  <a:lnTo>
                    <a:pt x="189" y="24"/>
                  </a:lnTo>
                  <a:lnTo>
                    <a:pt x="188" y="24"/>
                  </a:lnTo>
                  <a:lnTo>
                    <a:pt x="32" y="24"/>
                  </a:lnTo>
                  <a:lnTo>
                    <a:pt x="30" y="24"/>
                  </a:lnTo>
                  <a:lnTo>
                    <a:pt x="30" y="23"/>
                  </a:lnTo>
                  <a:lnTo>
                    <a:pt x="29" y="20"/>
                  </a:lnTo>
                  <a:lnTo>
                    <a:pt x="29" y="19"/>
                  </a:lnTo>
                  <a:lnTo>
                    <a:pt x="29" y="18"/>
                  </a:lnTo>
                  <a:lnTo>
                    <a:pt x="30" y="18"/>
                  </a:lnTo>
                  <a:lnTo>
                    <a:pt x="30" y="17"/>
                  </a:lnTo>
                  <a:lnTo>
                    <a:pt x="32" y="17"/>
                  </a:lnTo>
                  <a:close/>
                  <a:moveTo>
                    <a:pt x="38" y="39"/>
                  </a:moveTo>
                  <a:lnTo>
                    <a:pt x="0" y="19"/>
                  </a:lnTo>
                  <a:lnTo>
                    <a:pt x="38" y="0"/>
                  </a:lnTo>
                  <a:lnTo>
                    <a:pt x="38" y="39"/>
                  </a:lnTo>
                  <a:close/>
                </a:path>
              </a:pathLst>
            </a:custGeom>
            <a:solidFill>
              <a:srgbClr val="000000"/>
            </a:solidFill>
            <a:ln w="9525">
              <a:noFill/>
              <a:round/>
              <a:headEnd/>
              <a:tailEnd/>
            </a:ln>
          </p:spPr>
          <p:txBody>
            <a:bodyPr/>
            <a:lstStyle/>
            <a:p>
              <a:endParaRPr lang="en-GB" b="0"/>
            </a:p>
          </p:txBody>
        </p:sp>
        <p:sp>
          <p:nvSpPr>
            <p:cNvPr id="848994" name="Freeform 347"/>
            <p:cNvSpPr>
              <a:spLocks/>
            </p:cNvSpPr>
            <p:nvPr/>
          </p:nvSpPr>
          <p:spPr bwMode="auto">
            <a:xfrm>
              <a:off x="2473" y="3746"/>
              <a:ext cx="162" cy="7"/>
            </a:xfrm>
            <a:custGeom>
              <a:avLst/>
              <a:gdLst>
                <a:gd name="T0" fmla="*/ 3 w 162"/>
                <a:gd name="T1" fmla="*/ 0 h 7"/>
                <a:gd name="T2" fmla="*/ 159 w 162"/>
                <a:gd name="T3" fmla="*/ 0 h 7"/>
                <a:gd name="T4" fmla="*/ 160 w 162"/>
                <a:gd name="T5" fmla="*/ 0 h 7"/>
                <a:gd name="T6" fmla="*/ 160 w 162"/>
                <a:gd name="T7" fmla="*/ 1 h 7"/>
                <a:gd name="T8" fmla="*/ 162 w 162"/>
                <a:gd name="T9" fmla="*/ 1 h 7"/>
                <a:gd name="T10" fmla="*/ 162 w 162"/>
                <a:gd name="T11" fmla="*/ 2 h 7"/>
                <a:gd name="T12" fmla="*/ 162 w 162"/>
                <a:gd name="T13" fmla="*/ 3 h 7"/>
                <a:gd name="T14" fmla="*/ 160 w 162"/>
                <a:gd name="T15" fmla="*/ 6 h 7"/>
                <a:gd name="T16" fmla="*/ 160 w 162"/>
                <a:gd name="T17" fmla="*/ 7 h 7"/>
                <a:gd name="T18" fmla="*/ 159 w 162"/>
                <a:gd name="T19" fmla="*/ 7 h 7"/>
                <a:gd name="T20" fmla="*/ 3 w 162"/>
                <a:gd name="T21" fmla="*/ 7 h 7"/>
                <a:gd name="T22" fmla="*/ 1 w 162"/>
                <a:gd name="T23" fmla="*/ 7 h 7"/>
                <a:gd name="T24" fmla="*/ 1 w 162"/>
                <a:gd name="T25" fmla="*/ 6 h 7"/>
                <a:gd name="T26" fmla="*/ 0 w 162"/>
                <a:gd name="T27" fmla="*/ 3 h 7"/>
                <a:gd name="T28" fmla="*/ 0 w 162"/>
                <a:gd name="T29" fmla="*/ 2 h 7"/>
                <a:gd name="T30" fmla="*/ 0 w 162"/>
                <a:gd name="T31" fmla="*/ 1 h 7"/>
                <a:gd name="T32" fmla="*/ 1 w 162"/>
                <a:gd name="T33" fmla="*/ 1 h 7"/>
                <a:gd name="T34" fmla="*/ 1 w 162"/>
                <a:gd name="T35" fmla="*/ 0 h 7"/>
                <a:gd name="T36" fmla="*/ 3 w 162"/>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7"/>
                <a:gd name="T59" fmla="*/ 162 w 162"/>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7">
                  <a:moveTo>
                    <a:pt x="3" y="0"/>
                  </a:moveTo>
                  <a:lnTo>
                    <a:pt x="159" y="0"/>
                  </a:lnTo>
                  <a:lnTo>
                    <a:pt x="160" y="0"/>
                  </a:lnTo>
                  <a:lnTo>
                    <a:pt x="160" y="1"/>
                  </a:lnTo>
                  <a:lnTo>
                    <a:pt x="162" y="1"/>
                  </a:lnTo>
                  <a:lnTo>
                    <a:pt x="162" y="2"/>
                  </a:lnTo>
                  <a:lnTo>
                    <a:pt x="162" y="3"/>
                  </a:lnTo>
                  <a:lnTo>
                    <a:pt x="160" y="6"/>
                  </a:lnTo>
                  <a:lnTo>
                    <a:pt x="160" y="7"/>
                  </a:lnTo>
                  <a:lnTo>
                    <a:pt x="159" y="7"/>
                  </a:lnTo>
                  <a:lnTo>
                    <a:pt x="3" y="7"/>
                  </a:lnTo>
                  <a:lnTo>
                    <a:pt x="1" y="7"/>
                  </a:lnTo>
                  <a:lnTo>
                    <a:pt x="1" y="6"/>
                  </a:lnTo>
                  <a:lnTo>
                    <a:pt x="0" y="3"/>
                  </a:lnTo>
                  <a:lnTo>
                    <a:pt x="0" y="2"/>
                  </a:lnTo>
                  <a:lnTo>
                    <a:pt x="0" y="1"/>
                  </a:lnTo>
                  <a:lnTo>
                    <a:pt x="1" y="1"/>
                  </a:lnTo>
                  <a:lnTo>
                    <a:pt x="1" y="0"/>
                  </a:lnTo>
                  <a:lnTo>
                    <a:pt x="3" y="0"/>
                  </a:lnTo>
                  <a:close/>
                </a:path>
              </a:pathLst>
            </a:custGeom>
            <a:noFill/>
            <a:ln w="1" cap="rnd">
              <a:solidFill>
                <a:srgbClr val="000000"/>
              </a:solidFill>
              <a:round/>
              <a:headEnd/>
              <a:tailEnd/>
            </a:ln>
          </p:spPr>
          <p:txBody>
            <a:bodyPr/>
            <a:lstStyle/>
            <a:p>
              <a:endParaRPr lang="en-GB" b="0"/>
            </a:p>
          </p:txBody>
        </p:sp>
        <p:sp>
          <p:nvSpPr>
            <p:cNvPr id="848995" name="Freeform 348"/>
            <p:cNvSpPr>
              <a:spLocks/>
            </p:cNvSpPr>
            <p:nvPr/>
          </p:nvSpPr>
          <p:spPr bwMode="auto">
            <a:xfrm>
              <a:off x="2444" y="3729"/>
              <a:ext cx="38" cy="39"/>
            </a:xfrm>
            <a:custGeom>
              <a:avLst/>
              <a:gdLst>
                <a:gd name="T0" fmla="*/ 38 w 38"/>
                <a:gd name="T1" fmla="*/ 39 h 39"/>
                <a:gd name="T2" fmla="*/ 0 w 38"/>
                <a:gd name="T3" fmla="*/ 19 h 39"/>
                <a:gd name="T4" fmla="*/ 38 w 38"/>
                <a:gd name="T5" fmla="*/ 0 h 39"/>
                <a:gd name="T6" fmla="*/ 38 w 38"/>
                <a:gd name="T7" fmla="*/ 39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38" y="39"/>
                  </a:moveTo>
                  <a:lnTo>
                    <a:pt x="0" y="19"/>
                  </a:lnTo>
                  <a:lnTo>
                    <a:pt x="38" y="0"/>
                  </a:lnTo>
                  <a:lnTo>
                    <a:pt x="38" y="39"/>
                  </a:lnTo>
                </a:path>
              </a:pathLst>
            </a:custGeom>
            <a:noFill/>
            <a:ln w="1" cap="rnd">
              <a:solidFill>
                <a:srgbClr val="000000"/>
              </a:solidFill>
              <a:round/>
              <a:headEnd/>
              <a:tailEnd/>
            </a:ln>
          </p:spPr>
          <p:txBody>
            <a:bodyPr/>
            <a:lstStyle/>
            <a:p>
              <a:endParaRPr lang="en-GB" b="0"/>
            </a:p>
          </p:txBody>
        </p:sp>
      </p:grpSp>
      <p:grpSp>
        <p:nvGrpSpPr>
          <p:cNvPr id="848964" name="Group 353"/>
          <p:cNvGrpSpPr>
            <a:grpSpLocks/>
          </p:cNvGrpSpPr>
          <p:nvPr/>
        </p:nvGrpSpPr>
        <p:grpSpPr bwMode="auto">
          <a:xfrm>
            <a:off x="2808288" y="4198938"/>
            <a:ext cx="241300" cy="49212"/>
            <a:chOff x="2439" y="3283"/>
            <a:chExt cx="192" cy="40"/>
          </a:xfrm>
        </p:grpSpPr>
        <p:sp>
          <p:nvSpPr>
            <p:cNvPr id="848990" name="Freeform 350"/>
            <p:cNvSpPr>
              <a:spLocks noEditPoints="1"/>
            </p:cNvSpPr>
            <p:nvPr/>
          </p:nvSpPr>
          <p:spPr bwMode="auto">
            <a:xfrm>
              <a:off x="2439" y="3283"/>
              <a:ext cx="192" cy="40"/>
            </a:xfrm>
            <a:custGeom>
              <a:avLst/>
              <a:gdLst>
                <a:gd name="T0" fmla="*/ 5 w 192"/>
                <a:gd name="T1" fmla="*/ 18 h 40"/>
                <a:gd name="T2" fmla="*/ 160 w 192"/>
                <a:gd name="T3" fmla="*/ 18 h 40"/>
                <a:gd name="T4" fmla="*/ 161 w 192"/>
                <a:gd name="T5" fmla="*/ 18 h 40"/>
                <a:gd name="T6" fmla="*/ 162 w 192"/>
                <a:gd name="T7" fmla="*/ 18 h 40"/>
                <a:gd name="T8" fmla="*/ 162 w 192"/>
                <a:gd name="T9" fmla="*/ 19 h 40"/>
                <a:gd name="T10" fmla="*/ 162 w 192"/>
                <a:gd name="T11" fmla="*/ 20 h 40"/>
                <a:gd name="T12" fmla="*/ 162 w 192"/>
                <a:gd name="T13" fmla="*/ 21 h 40"/>
                <a:gd name="T14" fmla="*/ 162 w 192"/>
                <a:gd name="T15" fmla="*/ 23 h 40"/>
                <a:gd name="T16" fmla="*/ 161 w 192"/>
                <a:gd name="T17" fmla="*/ 23 h 40"/>
                <a:gd name="T18" fmla="*/ 160 w 192"/>
                <a:gd name="T19" fmla="*/ 24 h 40"/>
                <a:gd name="T20" fmla="*/ 5 w 192"/>
                <a:gd name="T21" fmla="*/ 24 h 40"/>
                <a:gd name="T22" fmla="*/ 3 w 192"/>
                <a:gd name="T23" fmla="*/ 23 h 40"/>
                <a:gd name="T24" fmla="*/ 2 w 192"/>
                <a:gd name="T25" fmla="*/ 23 h 40"/>
                <a:gd name="T26" fmla="*/ 0 w 192"/>
                <a:gd name="T27" fmla="*/ 21 h 40"/>
                <a:gd name="T28" fmla="*/ 0 w 192"/>
                <a:gd name="T29" fmla="*/ 20 h 40"/>
                <a:gd name="T30" fmla="*/ 0 w 192"/>
                <a:gd name="T31" fmla="*/ 19 h 40"/>
                <a:gd name="T32" fmla="*/ 2 w 192"/>
                <a:gd name="T33" fmla="*/ 18 h 40"/>
                <a:gd name="T34" fmla="*/ 3 w 192"/>
                <a:gd name="T35" fmla="*/ 18 h 40"/>
                <a:gd name="T36" fmla="*/ 5 w 192"/>
                <a:gd name="T37" fmla="*/ 18 h 40"/>
                <a:gd name="T38" fmla="*/ 154 w 192"/>
                <a:gd name="T39" fmla="*/ 0 h 40"/>
                <a:gd name="T40" fmla="*/ 192 w 192"/>
                <a:gd name="T41" fmla="*/ 20 h 40"/>
                <a:gd name="T42" fmla="*/ 154 w 192"/>
                <a:gd name="T43" fmla="*/ 40 h 40"/>
                <a:gd name="T44" fmla="*/ 154 w 192"/>
                <a:gd name="T45" fmla="*/ 0 h 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40"/>
                <a:gd name="T71" fmla="*/ 192 w 192"/>
                <a:gd name="T72" fmla="*/ 40 h 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40">
                  <a:moveTo>
                    <a:pt x="5" y="18"/>
                  </a:moveTo>
                  <a:lnTo>
                    <a:pt x="160" y="18"/>
                  </a:lnTo>
                  <a:lnTo>
                    <a:pt x="161" y="18"/>
                  </a:lnTo>
                  <a:lnTo>
                    <a:pt x="162" y="18"/>
                  </a:lnTo>
                  <a:lnTo>
                    <a:pt x="162" y="19"/>
                  </a:lnTo>
                  <a:lnTo>
                    <a:pt x="162" y="20"/>
                  </a:lnTo>
                  <a:lnTo>
                    <a:pt x="162" y="21"/>
                  </a:lnTo>
                  <a:lnTo>
                    <a:pt x="162" y="23"/>
                  </a:lnTo>
                  <a:lnTo>
                    <a:pt x="161" y="23"/>
                  </a:lnTo>
                  <a:lnTo>
                    <a:pt x="160" y="24"/>
                  </a:lnTo>
                  <a:lnTo>
                    <a:pt x="5" y="24"/>
                  </a:lnTo>
                  <a:lnTo>
                    <a:pt x="3" y="23"/>
                  </a:lnTo>
                  <a:lnTo>
                    <a:pt x="2" y="23"/>
                  </a:lnTo>
                  <a:lnTo>
                    <a:pt x="0" y="21"/>
                  </a:lnTo>
                  <a:lnTo>
                    <a:pt x="0" y="20"/>
                  </a:lnTo>
                  <a:lnTo>
                    <a:pt x="0" y="19"/>
                  </a:lnTo>
                  <a:lnTo>
                    <a:pt x="2" y="18"/>
                  </a:lnTo>
                  <a:lnTo>
                    <a:pt x="3" y="18"/>
                  </a:lnTo>
                  <a:lnTo>
                    <a:pt x="5" y="18"/>
                  </a:lnTo>
                  <a:close/>
                  <a:moveTo>
                    <a:pt x="154" y="0"/>
                  </a:moveTo>
                  <a:lnTo>
                    <a:pt x="192" y="20"/>
                  </a:lnTo>
                  <a:lnTo>
                    <a:pt x="154" y="40"/>
                  </a:lnTo>
                  <a:lnTo>
                    <a:pt x="154" y="0"/>
                  </a:lnTo>
                  <a:close/>
                </a:path>
              </a:pathLst>
            </a:custGeom>
            <a:solidFill>
              <a:srgbClr val="000000"/>
            </a:solidFill>
            <a:ln w="9525">
              <a:noFill/>
              <a:round/>
              <a:headEnd/>
              <a:tailEnd/>
            </a:ln>
          </p:spPr>
          <p:txBody>
            <a:bodyPr/>
            <a:lstStyle/>
            <a:p>
              <a:endParaRPr lang="en-GB" b="0"/>
            </a:p>
          </p:txBody>
        </p:sp>
        <p:sp>
          <p:nvSpPr>
            <p:cNvPr id="848991" name="Freeform 351"/>
            <p:cNvSpPr>
              <a:spLocks/>
            </p:cNvSpPr>
            <p:nvPr/>
          </p:nvSpPr>
          <p:spPr bwMode="auto">
            <a:xfrm>
              <a:off x="2439" y="3301"/>
              <a:ext cx="162" cy="6"/>
            </a:xfrm>
            <a:custGeom>
              <a:avLst/>
              <a:gdLst>
                <a:gd name="T0" fmla="*/ 5 w 162"/>
                <a:gd name="T1" fmla="*/ 0 h 6"/>
                <a:gd name="T2" fmla="*/ 160 w 162"/>
                <a:gd name="T3" fmla="*/ 0 h 6"/>
                <a:gd name="T4" fmla="*/ 161 w 162"/>
                <a:gd name="T5" fmla="*/ 0 h 6"/>
                <a:gd name="T6" fmla="*/ 162 w 162"/>
                <a:gd name="T7" fmla="*/ 0 h 6"/>
                <a:gd name="T8" fmla="*/ 162 w 162"/>
                <a:gd name="T9" fmla="*/ 1 h 6"/>
                <a:gd name="T10" fmla="*/ 162 w 162"/>
                <a:gd name="T11" fmla="*/ 2 h 6"/>
                <a:gd name="T12" fmla="*/ 162 w 162"/>
                <a:gd name="T13" fmla="*/ 3 h 6"/>
                <a:gd name="T14" fmla="*/ 162 w 162"/>
                <a:gd name="T15" fmla="*/ 5 h 6"/>
                <a:gd name="T16" fmla="*/ 161 w 162"/>
                <a:gd name="T17" fmla="*/ 5 h 6"/>
                <a:gd name="T18" fmla="*/ 160 w 162"/>
                <a:gd name="T19" fmla="*/ 6 h 6"/>
                <a:gd name="T20" fmla="*/ 5 w 162"/>
                <a:gd name="T21" fmla="*/ 6 h 6"/>
                <a:gd name="T22" fmla="*/ 3 w 162"/>
                <a:gd name="T23" fmla="*/ 5 h 6"/>
                <a:gd name="T24" fmla="*/ 2 w 162"/>
                <a:gd name="T25" fmla="*/ 5 h 6"/>
                <a:gd name="T26" fmla="*/ 0 w 162"/>
                <a:gd name="T27" fmla="*/ 3 h 6"/>
                <a:gd name="T28" fmla="*/ 0 w 162"/>
                <a:gd name="T29" fmla="*/ 2 h 6"/>
                <a:gd name="T30" fmla="*/ 0 w 162"/>
                <a:gd name="T31" fmla="*/ 1 h 6"/>
                <a:gd name="T32" fmla="*/ 2 w 162"/>
                <a:gd name="T33" fmla="*/ 0 h 6"/>
                <a:gd name="T34" fmla="*/ 3 w 162"/>
                <a:gd name="T35" fmla="*/ 0 h 6"/>
                <a:gd name="T36" fmla="*/ 5 w 16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6"/>
                <a:gd name="T59" fmla="*/ 162 w 16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6">
                  <a:moveTo>
                    <a:pt x="5" y="0"/>
                  </a:moveTo>
                  <a:lnTo>
                    <a:pt x="160" y="0"/>
                  </a:lnTo>
                  <a:lnTo>
                    <a:pt x="161" y="0"/>
                  </a:lnTo>
                  <a:lnTo>
                    <a:pt x="162" y="0"/>
                  </a:lnTo>
                  <a:lnTo>
                    <a:pt x="162" y="1"/>
                  </a:lnTo>
                  <a:lnTo>
                    <a:pt x="162" y="2"/>
                  </a:lnTo>
                  <a:lnTo>
                    <a:pt x="162" y="3"/>
                  </a:lnTo>
                  <a:lnTo>
                    <a:pt x="162" y="5"/>
                  </a:lnTo>
                  <a:lnTo>
                    <a:pt x="161" y="5"/>
                  </a:lnTo>
                  <a:lnTo>
                    <a:pt x="160" y="6"/>
                  </a:lnTo>
                  <a:lnTo>
                    <a:pt x="5" y="6"/>
                  </a:lnTo>
                  <a:lnTo>
                    <a:pt x="3" y="5"/>
                  </a:lnTo>
                  <a:lnTo>
                    <a:pt x="2" y="5"/>
                  </a:lnTo>
                  <a:lnTo>
                    <a:pt x="0" y="3"/>
                  </a:lnTo>
                  <a:lnTo>
                    <a:pt x="0" y="2"/>
                  </a:lnTo>
                  <a:lnTo>
                    <a:pt x="0" y="1"/>
                  </a:lnTo>
                  <a:lnTo>
                    <a:pt x="2" y="0"/>
                  </a:lnTo>
                  <a:lnTo>
                    <a:pt x="3" y="0"/>
                  </a:lnTo>
                  <a:lnTo>
                    <a:pt x="5" y="0"/>
                  </a:lnTo>
                  <a:close/>
                </a:path>
              </a:pathLst>
            </a:custGeom>
            <a:noFill/>
            <a:ln w="1" cap="rnd">
              <a:solidFill>
                <a:srgbClr val="000000"/>
              </a:solidFill>
              <a:round/>
              <a:headEnd/>
              <a:tailEnd/>
            </a:ln>
          </p:spPr>
          <p:txBody>
            <a:bodyPr/>
            <a:lstStyle/>
            <a:p>
              <a:endParaRPr lang="en-GB" b="0"/>
            </a:p>
          </p:txBody>
        </p:sp>
        <p:sp>
          <p:nvSpPr>
            <p:cNvPr id="848992" name="Freeform 352"/>
            <p:cNvSpPr>
              <a:spLocks/>
            </p:cNvSpPr>
            <p:nvPr/>
          </p:nvSpPr>
          <p:spPr bwMode="auto">
            <a:xfrm>
              <a:off x="2593" y="3283"/>
              <a:ext cx="38" cy="40"/>
            </a:xfrm>
            <a:custGeom>
              <a:avLst/>
              <a:gdLst>
                <a:gd name="T0" fmla="*/ 0 w 38"/>
                <a:gd name="T1" fmla="*/ 0 h 40"/>
                <a:gd name="T2" fmla="*/ 38 w 38"/>
                <a:gd name="T3" fmla="*/ 20 h 40"/>
                <a:gd name="T4" fmla="*/ 0 w 38"/>
                <a:gd name="T5" fmla="*/ 40 h 40"/>
                <a:gd name="T6" fmla="*/ 0 w 38"/>
                <a:gd name="T7" fmla="*/ 0 h 40"/>
                <a:gd name="T8" fmla="*/ 0 60000 65536"/>
                <a:gd name="T9" fmla="*/ 0 60000 65536"/>
                <a:gd name="T10" fmla="*/ 0 60000 65536"/>
                <a:gd name="T11" fmla="*/ 0 60000 65536"/>
                <a:gd name="T12" fmla="*/ 0 w 38"/>
                <a:gd name="T13" fmla="*/ 0 h 40"/>
                <a:gd name="T14" fmla="*/ 38 w 38"/>
                <a:gd name="T15" fmla="*/ 40 h 40"/>
              </a:gdLst>
              <a:ahLst/>
              <a:cxnLst>
                <a:cxn ang="T8">
                  <a:pos x="T0" y="T1"/>
                </a:cxn>
                <a:cxn ang="T9">
                  <a:pos x="T2" y="T3"/>
                </a:cxn>
                <a:cxn ang="T10">
                  <a:pos x="T4" y="T5"/>
                </a:cxn>
                <a:cxn ang="T11">
                  <a:pos x="T6" y="T7"/>
                </a:cxn>
              </a:cxnLst>
              <a:rect l="T12" t="T13" r="T14" b="T15"/>
              <a:pathLst>
                <a:path w="38" h="40">
                  <a:moveTo>
                    <a:pt x="0" y="0"/>
                  </a:moveTo>
                  <a:lnTo>
                    <a:pt x="38" y="20"/>
                  </a:lnTo>
                  <a:lnTo>
                    <a:pt x="0" y="40"/>
                  </a:lnTo>
                  <a:lnTo>
                    <a:pt x="0" y="0"/>
                  </a:lnTo>
                </a:path>
              </a:pathLst>
            </a:custGeom>
            <a:noFill/>
            <a:ln w="1" cap="rnd">
              <a:solidFill>
                <a:srgbClr val="000000"/>
              </a:solidFill>
              <a:round/>
              <a:headEnd/>
              <a:tailEnd/>
            </a:ln>
          </p:spPr>
          <p:txBody>
            <a:bodyPr/>
            <a:lstStyle/>
            <a:p>
              <a:endParaRPr lang="en-GB" b="0"/>
            </a:p>
          </p:txBody>
        </p:sp>
      </p:grpSp>
      <p:sp>
        <p:nvSpPr>
          <p:cNvPr id="848965" name="Rectangle 354"/>
          <p:cNvSpPr>
            <a:spLocks noChangeArrowheads="1"/>
          </p:cNvSpPr>
          <p:nvPr/>
        </p:nvSpPr>
        <p:spPr bwMode="auto">
          <a:xfrm>
            <a:off x="1612900" y="3684588"/>
            <a:ext cx="1195388" cy="122237"/>
          </a:xfrm>
          <a:prstGeom prst="rect">
            <a:avLst/>
          </a:prstGeom>
          <a:solidFill>
            <a:srgbClr val="FFFFFF"/>
          </a:solidFill>
          <a:ln w="9525">
            <a:noFill/>
            <a:miter lim="800000"/>
            <a:headEnd/>
            <a:tailEnd/>
          </a:ln>
        </p:spPr>
        <p:txBody>
          <a:bodyPr/>
          <a:lstStyle/>
          <a:p>
            <a:endParaRPr lang="en-GB" b="0"/>
          </a:p>
        </p:txBody>
      </p:sp>
      <p:sp>
        <p:nvSpPr>
          <p:cNvPr id="848966" name="Rectangle 355"/>
          <p:cNvSpPr>
            <a:spLocks noChangeArrowheads="1"/>
          </p:cNvSpPr>
          <p:nvPr/>
        </p:nvSpPr>
        <p:spPr bwMode="auto">
          <a:xfrm>
            <a:off x="1882775" y="3683000"/>
            <a:ext cx="858838" cy="119063"/>
          </a:xfrm>
          <a:prstGeom prst="rect">
            <a:avLst/>
          </a:prstGeom>
          <a:noFill/>
          <a:ln w="9525">
            <a:noFill/>
            <a:miter lim="800000"/>
            <a:headEnd/>
            <a:tailEnd/>
          </a:ln>
        </p:spPr>
        <p:txBody>
          <a:bodyPr wrap="none" lIns="0" tIns="0" rIns="0" bIns="0">
            <a:spAutoFit/>
          </a:bodyPr>
          <a:lstStyle/>
          <a:p>
            <a:r>
              <a:rPr lang="en-US" sz="800" b="0">
                <a:solidFill>
                  <a:srgbClr val="000000"/>
                </a:solidFill>
              </a:rPr>
              <a:t>Space Link Services</a:t>
            </a:r>
            <a:endParaRPr lang="en-US" b="0"/>
          </a:p>
        </p:txBody>
      </p:sp>
      <p:sp>
        <p:nvSpPr>
          <p:cNvPr id="848967" name="Rectangle 356"/>
          <p:cNvSpPr>
            <a:spLocks noChangeArrowheads="1"/>
          </p:cNvSpPr>
          <p:nvPr/>
        </p:nvSpPr>
        <p:spPr bwMode="auto">
          <a:xfrm>
            <a:off x="1676400" y="3783013"/>
            <a:ext cx="1173163" cy="107950"/>
          </a:xfrm>
          <a:prstGeom prst="rect">
            <a:avLst/>
          </a:prstGeom>
          <a:noFill/>
          <a:ln w="9525">
            <a:noFill/>
            <a:miter lim="800000"/>
            <a:headEnd/>
            <a:tailEnd/>
          </a:ln>
        </p:spPr>
        <p:txBody>
          <a:bodyPr wrap="none" lIns="0" tIns="0" rIns="0" bIns="0">
            <a:spAutoFit/>
          </a:bodyPr>
          <a:lstStyle/>
          <a:p>
            <a:r>
              <a:rPr lang="en-US" sz="700" b="0">
                <a:solidFill>
                  <a:srgbClr val="000000"/>
                </a:solidFill>
              </a:rPr>
              <a:t>(Transfer Service Production)</a:t>
            </a:r>
            <a:endParaRPr lang="en-US" sz="700" b="0"/>
          </a:p>
        </p:txBody>
      </p:sp>
      <p:sp>
        <p:nvSpPr>
          <p:cNvPr id="848968" name="Rectangle 357"/>
          <p:cNvSpPr>
            <a:spLocks noChangeArrowheads="1"/>
          </p:cNvSpPr>
          <p:nvPr/>
        </p:nvSpPr>
        <p:spPr bwMode="auto">
          <a:xfrm>
            <a:off x="2963863" y="3665538"/>
            <a:ext cx="742950" cy="212725"/>
          </a:xfrm>
          <a:prstGeom prst="rect">
            <a:avLst/>
          </a:prstGeom>
          <a:solidFill>
            <a:srgbClr val="FFFFFF"/>
          </a:solidFill>
          <a:ln w="9525">
            <a:noFill/>
            <a:miter lim="800000"/>
            <a:headEnd/>
            <a:tailEnd/>
          </a:ln>
        </p:spPr>
        <p:txBody>
          <a:bodyPr/>
          <a:lstStyle/>
          <a:p>
            <a:endParaRPr lang="en-GB" b="0"/>
          </a:p>
        </p:txBody>
      </p:sp>
      <p:sp>
        <p:nvSpPr>
          <p:cNvPr id="848969" name="Rectangle 358"/>
          <p:cNvSpPr>
            <a:spLocks noChangeArrowheads="1"/>
          </p:cNvSpPr>
          <p:nvPr/>
        </p:nvSpPr>
        <p:spPr bwMode="auto">
          <a:xfrm>
            <a:off x="3060700" y="3694113"/>
            <a:ext cx="403225" cy="120650"/>
          </a:xfrm>
          <a:prstGeom prst="rect">
            <a:avLst/>
          </a:prstGeom>
          <a:noFill/>
          <a:ln w="9525">
            <a:noFill/>
            <a:miter lim="800000"/>
            <a:headEnd/>
            <a:tailEnd/>
          </a:ln>
        </p:spPr>
        <p:txBody>
          <a:bodyPr wrap="none" lIns="0" tIns="0" rIns="0" bIns="0">
            <a:spAutoFit/>
          </a:bodyPr>
          <a:lstStyle/>
          <a:p>
            <a:r>
              <a:rPr lang="en-US" sz="800" b="0">
                <a:solidFill>
                  <a:srgbClr val="000000"/>
                </a:solidFill>
              </a:rPr>
              <a:t>Transfer </a:t>
            </a:r>
            <a:endParaRPr lang="en-US" b="0"/>
          </a:p>
        </p:txBody>
      </p:sp>
      <p:sp>
        <p:nvSpPr>
          <p:cNvPr id="848970" name="Rectangle 359"/>
          <p:cNvSpPr>
            <a:spLocks noChangeArrowheads="1"/>
          </p:cNvSpPr>
          <p:nvPr/>
        </p:nvSpPr>
        <p:spPr bwMode="auto">
          <a:xfrm>
            <a:off x="2970213" y="3795713"/>
            <a:ext cx="763587" cy="119062"/>
          </a:xfrm>
          <a:prstGeom prst="rect">
            <a:avLst/>
          </a:prstGeom>
          <a:noFill/>
          <a:ln w="9525">
            <a:noFill/>
            <a:miter lim="800000"/>
            <a:headEnd/>
            <a:tailEnd/>
          </a:ln>
        </p:spPr>
        <p:txBody>
          <a:bodyPr wrap="none" lIns="0" tIns="0" rIns="0" bIns="0">
            <a:spAutoFit/>
          </a:bodyPr>
          <a:lstStyle/>
          <a:p>
            <a:r>
              <a:rPr lang="en-US" sz="800" b="0">
                <a:solidFill>
                  <a:srgbClr val="000000"/>
                </a:solidFill>
              </a:rPr>
              <a:t>Service Provision </a:t>
            </a:r>
            <a:endParaRPr lang="en-US" b="0"/>
          </a:p>
        </p:txBody>
      </p:sp>
      <p:grpSp>
        <p:nvGrpSpPr>
          <p:cNvPr id="848971" name="Group 364"/>
          <p:cNvGrpSpPr>
            <a:grpSpLocks/>
          </p:cNvGrpSpPr>
          <p:nvPr/>
        </p:nvGrpSpPr>
        <p:grpSpPr bwMode="auto">
          <a:xfrm>
            <a:off x="3062288" y="3302000"/>
            <a:ext cx="33337" cy="315913"/>
            <a:chOff x="2642" y="2567"/>
            <a:chExt cx="26" cy="252"/>
          </a:xfrm>
        </p:grpSpPr>
        <p:sp>
          <p:nvSpPr>
            <p:cNvPr id="848986" name="Freeform 360"/>
            <p:cNvSpPr>
              <a:spLocks noEditPoints="1"/>
            </p:cNvSpPr>
            <p:nvPr/>
          </p:nvSpPr>
          <p:spPr bwMode="auto">
            <a:xfrm>
              <a:off x="2642" y="2567"/>
              <a:ext cx="26" cy="252"/>
            </a:xfrm>
            <a:custGeom>
              <a:avLst/>
              <a:gdLst>
                <a:gd name="T0" fmla="*/ 17 w 26"/>
                <a:gd name="T1" fmla="*/ 20 h 252"/>
                <a:gd name="T2" fmla="*/ 17 w 26"/>
                <a:gd name="T3" fmla="*/ 232 h 252"/>
                <a:gd name="T4" fmla="*/ 8 w 26"/>
                <a:gd name="T5" fmla="*/ 232 h 252"/>
                <a:gd name="T6" fmla="*/ 8 w 26"/>
                <a:gd name="T7" fmla="*/ 20 h 252"/>
                <a:gd name="T8" fmla="*/ 17 w 26"/>
                <a:gd name="T9" fmla="*/ 20 h 252"/>
                <a:gd name="T10" fmla="*/ 0 w 26"/>
                <a:gd name="T11" fmla="*/ 26 h 252"/>
                <a:gd name="T12" fmla="*/ 14 w 26"/>
                <a:gd name="T13" fmla="*/ 0 h 252"/>
                <a:gd name="T14" fmla="*/ 26 w 26"/>
                <a:gd name="T15" fmla="*/ 26 h 252"/>
                <a:gd name="T16" fmla="*/ 0 w 26"/>
                <a:gd name="T17" fmla="*/ 26 h 252"/>
                <a:gd name="T18" fmla="*/ 26 w 26"/>
                <a:gd name="T19" fmla="*/ 226 h 252"/>
                <a:gd name="T20" fmla="*/ 14 w 26"/>
                <a:gd name="T21" fmla="*/ 252 h 252"/>
                <a:gd name="T22" fmla="*/ 0 w 26"/>
                <a:gd name="T23" fmla="*/ 226 h 252"/>
                <a:gd name="T24" fmla="*/ 26 w 26"/>
                <a:gd name="T25" fmla="*/ 226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2"/>
                <a:gd name="T41" fmla="*/ 26 w 26"/>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2">
                  <a:moveTo>
                    <a:pt x="17" y="20"/>
                  </a:moveTo>
                  <a:lnTo>
                    <a:pt x="17" y="232"/>
                  </a:lnTo>
                  <a:lnTo>
                    <a:pt x="8" y="232"/>
                  </a:lnTo>
                  <a:lnTo>
                    <a:pt x="8" y="20"/>
                  </a:lnTo>
                  <a:lnTo>
                    <a:pt x="17" y="20"/>
                  </a:lnTo>
                  <a:close/>
                  <a:moveTo>
                    <a:pt x="0" y="26"/>
                  </a:moveTo>
                  <a:lnTo>
                    <a:pt x="14" y="0"/>
                  </a:lnTo>
                  <a:lnTo>
                    <a:pt x="26" y="26"/>
                  </a:lnTo>
                  <a:lnTo>
                    <a:pt x="0" y="26"/>
                  </a:lnTo>
                  <a:close/>
                  <a:moveTo>
                    <a:pt x="26" y="226"/>
                  </a:moveTo>
                  <a:lnTo>
                    <a:pt x="14" y="252"/>
                  </a:lnTo>
                  <a:lnTo>
                    <a:pt x="0" y="226"/>
                  </a:lnTo>
                  <a:lnTo>
                    <a:pt x="26" y="226"/>
                  </a:lnTo>
                  <a:close/>
                </a:path>
              </a:pathLst>
            </a:custGeom>
            <a:solidFill>
              <a:srgbClr val="969696"/>
            </a:solidFill>
            <a:ln w="9525">
              <a:noFill/>
              <a:round/>
              <a:headEnd/>
              <a:tailEnd/>
            </a:ln>
          </p:spPr>
          <p:txBody>
            <a:bodyPr/>
            <a:lstStyle/>
            <a:p>
              <a:endParaRPr lang="en-GB" b="0"/>
            </a:p>
          </p:txBody>
        </p:sp>
        <p:sp>
          <p:nvSpPr>
            <p:cNvPr id="848987" name="Rectangle 361"/>
            <p:cNvSpPr>
              <a:spLocks noChangeArrowheads="1"/>
            </p:cNvSpPr>
            <p:nvPr/>
          </p:nvSpPr>
          <p:spPr bwMode="auto">
            <a:xfrm>
              <a:off x="2650" y="2587"/>
              <a:ext cx="9" cy="212"/>
            </a:xfrm>
            <a:prstGeom prst="rect">
              <a:avLst/>
            </a:prstGeom>
            <a:noFill/>
            <a:ln w="1" cap="rnd">
              <a:solidFill>
                <a:srgbClr val="969696"/>
              </a:solidFill>
              <a:round/>
              <a:headEnd/>
              <a:tailEnd/>
            </a:ln>
          </p:spPr>
          <p:txBody>
            <a:bodyPr/>
            <a:lstStyle/>
            <a:p>
              <a:endParaRPr lang="en-GB" b="0"/>
            </a:p>
          </p:txBody>
        </p:sp>
        <p:sp>
          <p:nvSpPr>
            <p:cNvPr id="848988" name="Freeform 362"/>
            <p:cNvSpPr>
              <a:spLocks/>
            </p:cNvSpPr>
            <p:nvPr/>
          </p:nvSpPr>
          <p:spPr bwMode="auto">
            <a:xfrm>
              <a:off x="2642" y="2567"/>
              <a:ext cx="26" cy="26"/>
            </a:xfrm>
            <a:custGeom>
              <a:avLst/>
              <a:gdLst>
                <a:gd name="T0" fmla="*/ 0 w 26"/>
                <a:gd name="T1" fmla="*/ 26 h 26"/>
                <a:gd name="T2" fmla="*/ 14 w 26"/>
                <a:gd name="T3" fmla="*/ 0 h 26"/>
                <a:gd name="T4" fmla="*/ 26 w 26"/>
                <a:gd name="T5" fmla="*/ 26 h 26"/>
                <a:gd name="T6" fmla="*/ 0 w 26"/>
                <a:gd name="T7" fmla="*/ 26 h 26"/>
                <a:gd name="T8" fmla="*/ 0 60000 65536"/>
                <a:gd name="T9" fmla="*/ 0 60000 65536"/>
                <a:gd name="T10" fmla="*/ 0 60000 65536"/>
                <a:gd name="T11" fmla="*/ 0 60000 65536"/>
                <a:gd name="T12" fmla="*/ 0 w 26"/>
                <a:gd name="T13" fmla="*/ 0 h 26"/>
                <a:gd name="T14" fmla="*/ 26 w 26"/>
                <a:gd name="T15" fmla="*/ 26 h 26"/>
              </a:gdLst>
              <a:ahLst/>
              <a:cxnLst>
                <a:cxn ang="T8">
                  <a:pos x="T0" y="T1"/>
                </a:cxn>
                <a:cxn ang="T9">
                  <a:pos x="T2" y="T3"/>
                </a:cxn>
                <a:cxn ang="T10">
                  <a:pos x="T4" y="T5"/>
                </a:cxn>
                <a:cxn ang="T11">
                  <a:pos x="T6" y="T7"/>
                </a:cxn>
              </a:cxnLst>
              <a:rect l="T12" t="T13" r="T14" b="T15"/>
              <a:pathLst>
                <a:path w="26" h="26">
                  <a:moveTo>
                    <a:pt x="0" y="26"/>
                  </a:moveTo>
                  <a:lnTo>
                    <a:pt x="14" y="0"/>
                  </a:lnTo>
                  <a:lnTo>
                    <a:pt x="26" y="26"/>
                  </a:lnTo>
                  <a:lnTo>
                    <a:pt x="0" y="26"/>
                  </a:lnTo>
                </a:path>
              </a:pathLst>
            </a:custGeom>
            <a:noFill/>
            <a:ln w="1" cap="rnd">
              <a:solidFill>
                <a:srgbClr val="969696"/>
              </a:solidFill>
              <a:round/>
              <a:headEnd/>
              <a:tailEnd/>
            </a:ln>
          </p:spPr>
          <p:txBody>
            <a:bodyPr/>
            <a:lstStyle/>
            <a:p>
              <a:endParaRPr lang="en-GB" b="0"/>
            </a:p>
          </p:txBody>
        </p:sp>
        <p:sp>
          <p:nvSpPr>
            <p:cNvPr id="848989" name="Freeform 363"/>
            <p:cNvSpPr>
              <a:spLocks/>
            </p:cNvSpPr>
            <p:nvPr/>
          </p:nvSpPr>
          <p:spPr bwMode="auto">
            <a:xfrm>
              <a:off x="2642" y="2793"/>
              <a:ext cx="26" cy="26"/>
            </a:xfrm>
            <a:custGeom>
              <a:avLst/>
              <a:gdLst>
                <a:gd name="T0" fmla="*/ 26 w 26"/>
                <a:gd name="T1" fmla="*/ 0 h 26"/>
                <a:gd name="T2" fmla="*/ 14 w 26"/>
                <a:gd name="T3" fmla="*/ 26 h 26"/>
                <a:gd name="T4" fmla="*/ 0 w 26"/>
                <a:gd name="T5" fmla="*/ 0 h 26"/>
                <a:gd name="T6" fmla="*/ 26 w 26"/>
                <a:gd name="T7" fmla="*/ 0 h 26"/>
                <a:gd name="T8" fmla="*/ 0 60000 65536"/>
                <a:gd name="T9" fmla="*/ 0 60000 65536"/>
                <a:gd name="T10" fmla="*/ 0 60000 65536"/>
                <a:gd name="T11" fmla="*/ 0 60000 65536"/>
                <a:gd name="T12" fmla="*/ 0 w 26"/>
                <a:gd name="T13" fmla="*/ 0 h 26"/>
                <a:gd name="T14" fmla="*/ 26 w 26"/>
                <a:gd name="T15" fmla="*/ 26 h 26"/>
              </a:gdLst>
              <a:ahLst/>
              <a:cxnLst>
                <a:cxn ang="T8">
                  <a:pos x="T0" y="T1"/>
                </a:cxn>
                <a:cxn ang="T9">
                  <a:pos x="T2" y="T3"/>
                </a:cxn>
                <a:cxn ang="T10">
                  <a:pos x="T4" y="T5"/>
                </a:cxn>
                <a:cxn ang="T11">
                  <a:pos x="T6" y="T7"/>
                </a:cxn>
              </a:cxnLst>
              <a:rect l="T12" t="T13" r="T14" b="T15"/>
              <a:pathLst>
                <a:path w="26" h="26">
                  <a:moveTo>
                    <a:pt x="26" y="0"/>
                  </a:moveTo>
                  <a:lnTo>
                    <a:pt x="14" y="26"/>
                  </a:lnTo>
                  <a:lnTo>
                    <a:pt x="0" y="0"/>
                  </a:lnTo>
                  <a:lnTo>
                    <a:pt x="26" y="0"/>
                  </a:lnTo>
                </a:path>
              </a:pathLst>
            </a:custGeom>
            <a:noFill/>
            <a:ln w="1" cap="rnd">
              <a:solidFill>
                <a:srgbClr val="969696"/>
              </a:solidFill>
              <a:round/>
              <a:headEnd/>
              <a:tailEnd/>
            </a:ln>
          </p:spPr>
          <p:txBody>
            <a:bodyPr/>
            <a:lstStyle/>
            <a:p>
              <a:endParaRPr lang="en-GB" b="0"/>
            </a:p>
          </p:txBody>
        </p:sp>
      </p:grpSp>
      <p:sp>
        <p:nvSpPr>
          <p:cNvPr id="848972" name="Rectangle 365"/>
          <p:cNvSpPr>
            <a:spLocks noChangeArrowheads="1"/>
          </p:cNvSpPr>
          <p:nvPr/>
        </p:nvSpPr>
        <p:spPr bwMode="auto">
          <a:xfrm>
            <a:off x="2286000" y="3357563"/>
            <a:ext cx="1049338" cy="165100"/>
          </a:xfrm>
          <a:prstGeom prst="rect">
            <a:avLst/>
          </a:prstGeom>
          <a:solidFill>
            <a:srgbClr val="00FFFF"/>
          </a:solidFill>
          <a:ln w="9525">
            <a:noFill/>
            <a:miter lim="800000"/>
            <a:headEnd/>
            <a:tailEnd/>
          </a:ln>
        </p:spPr>
        <p:txBody>
          <a:bodyPr/>
          <a:lstStyle/>
          <a:p>
            <a:endParaRPr lang="en-GB" b="0"/>
          </a:p>
        </p:txBody>
      </p:sp>
      <p:sp>
        <p:nvSpPr>
          <p:cNvPr id="848973" name="Rectangle 366"/>
          <p:cNvSpPr>
            <a:spLocks noChangeArrowheads="1"/>
          </p:cNvSpPr>
          <p:nvPr/>
        </p:nvSpPr>
        <p:spPr bwMode="auto">
          <a:xfrm>
            <a:off x="2463800" y="3411538"/>
            <a:ext cx="890588" cy="120650"/>
          </a:xfrm>
          <a:prstGeom prst="rect">
            <a:avLst/>
          </a:prstGeom>
          <a:noFill/>
          <a:ln w="9525">
            <a:noFill/>
            <a:miter lim="800000"/>
            <a:headEnd/>
            <a:tailEnd/>
          </a:ln>
        </p:spPr>
        <p:txBody>
          <a:bodyPr wrap="none" lIns="0" tIns="0" rIns="0" bIns="0">
            <a:spAutoFit/>
          </a:bodyPr>
          <a:lstStyle/>
          <a:p>
            <a:r>
              <a:rPr lang="en-US" sz="800" b="0">
                <a:solidFill>
                  <a:srgbClr val="000000"/>
                </a:solidFill>
              </a:rPr>
              <a:t>Internal Management</a:t>
            </a:r>
            <a:endParaRPr lang="en-US" b="0"/>
          </a:p>
        </p:txBody>
      </p:sp>
      <p:sp>
        <p:nvSpPr>
          <p:cNvPr id="848974" name="Freeform 367"/>
          <p:cNvSpPr>
            <a:spLocks noEditPoints="1"/>
          </p:cNvSpPr>
          <p:nvPr/>
        </p:nvSpPr>
        <p:spPr bwMode="auto">
          <a:xfrm>
            <a:off x="722313" y="2506663"/>
            <a:ext cx="446087" cy="690562"/>
          </a:xfrm>
          <a:custGeom>
            <a:avLst/>
            <a:gdLst>
              <a:gd name="T0" fmla="*/ 2147483647 w 356"/>
              <a:gd name="T1" fmla="*/ 2147483647 h 552"/>
              <a:gd name="T2" fmla="*/ 2147483647 w 356"/>
              <a:gd name="T3" fmla="*/ 2147483647 h 552"/>
              <a:gd name="T4" fmla="*/ 2147483647 w 356"/>
              <a:gd name="T5" fmla="*/ 2147483647 h 552"/>
              <a:gd name="T6" fmla="*/ 2147483647 w 356"/>
              <a:gd name="T7" fmla="*/ 2147483647 h 552"/>
              <a:gd name="T8" fmla="*/ 2147483647 w 356"/>
              <a:gd name="T9" fmla="*/ 2147483647 h 552"/>
              <a:gd name="T10" fmla="*/ 2147483647 w 356"/>
              <a:gd name="T11" fmla="*/ 2147483647 h 552"/>
              <a:gd name="T12" fmla="*/ 0 w 356"/>
              <a:gd name="T13" fmla="*/ 0 h 552"/>
              <a:gd name="T14" fmla="*/ 2147483647 w 356"/>
              <a:gd name="T15" fmla="*/ 2147483647 h 552"/>
              <a:gd name="T16" fmla="*/ 2147483647 w 356"/>
              <a:gd name="T17" fmla="*/ 2147483647 h 5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6"/>
              <a:gd name="T28" fmla="*/ 0 h 552"/>
              <a:gd name="T29" fmla="*/ 356 w 356"/>
              <a:gd name="T30" fmla="*/ 552 h 5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6" h="552">
                <a:moveTo>
                  <a:pt x="33" y="35"/>
                </a:moveTo>
                <a:lnTo>
                  <a:pt x="356" y="542"/>
                </a:lnTo>
                <a:lnTo>
                  <a:pt x="340" y="552"/>
                </a:lnTo>
                <a:lnTo>
                  <a:pt x="18" y="45"/>
                </a:lnTo>
                <a:lnTo>
                  <a:pt x="33" y="35"/>
                </a:lnTo>
                <a:close/>
                <a:moveTo>
                  <a:pt x="7" y="62"/>
                </a:moveTo>
                <a:lnTo>
                  <a:pt x="0" y="0"/>
                </a:lnTo>
                <a:lnTo>
                  <a:pt x="54" y="32"/>
                </a:lnTo>
                <a:lnTo>
                  <a:pt x="7" y="62"/>
                </a:lnTo>
                <a:close/>
              </a:path>
            </a:pathLst>
          </a:custGeom>
          <a:solidFill>
            <a:srgbClr val="000000"/>
          </a:solidFill>
          <a:ln w="1">
            <a:solidFill>
              <a:srgbClr val="000000"/>
            </a:solidFill>
            <a:bevel/>
            <a:headEnd/>
            <a:tailEnd/>
          </a:ln>
        </p:spPr>
        <p:txBody>
          <a:bodyPr/>
          <a:lstStyle/>
          <a:p>
            <a:endParaRPr lang="en-GB" b="0"/>
          </a:p>
        </p:txBody>
      </p:sp>
      <p:sp>
        <p:nvSpPr>
          <p:cNvPr id="848975" name="Freeform 368"/>
          <p:cNvSpPr>
            <a:spLocks noEditPoints="1"/>
          </p:cNvSpPr>
          <p:nvPr/>
        </p:nvSpPr>
        <p:spPr bwMode="auto">
          <a:xfrm>
            <a:off x="836613" y="2935288"/>
            <a:ext cx="819150" cy="1252537"/>
          </a:xfrm>
          <a:custGeom>
            <a:avLst/>
            <a:gdLst>
              <a:gd name="T0" fmla="*/ 2147483647 w 653"/>
              <a:gd name="T1" fmla="*/ 0 h 1000"/>
              <a:gd name="T2" fmla="*/ 2147483647 w 653"/>
              <a:gd name="T3" fmla="*/ 2147483647 h 1000"/>
              <a:gd name="T4" fmla="*/ 2147483647 w 653"/>
              <a:gd name="T5" fmla="*/ 2147483647 h 1000"/>
              <a:gd name="T6" fmla="*/ 0 w 653"/>
              <a:gd name="T7" fmla="*/ 2147483647 h 1000"/>
              <a:gd name="T8" fmla="*/ 2147483647 w 653"/>
              <a:gd name="T9" fmla="*/ 0 h 1000"/>
              <a:gd name="T10" fmla="*/ 2147483647 w 653"/>
              <a:gd name="T11" fmla="*/ 2147483647 h 1000"/>
              <a:gd name="T12" fmla="*/ 2147483647 w 653"/>
              <a:gd name="T13" fmla="*/ 2147483647 h 1000"/>
              <a:gd name="T14" fmla="*/ 2147483647 w 653"/>
              <a:gd name="T15" fmla="*/ 2147483647 h 1000"/>
              <a:gd name="T16" fmla="*/ 2147483647 w 653"/>
              <a:gd name="T17" fmla="*/ 2147483647 h 1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3"/>
              <a:gd name="T28" fmla="*/ 0 h 1000"/>
              <a:gd name="T29" fmla="*/ 653 w 653"/>
              <a:gd name="T30" fmla="*/ 1000 h 1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3" h="1000">
                <a:moveTo>
                  <a:pt x="15" y="0"/>
                </a:moveTo>
                <a:lnTo>
                  <a:pt x="635" y="956"/>
                </a:lnTo>
                <a:lnTo>
                  <a:pt x="620" y="966"/>
                </a:lnTo>
                <a:lnTo>
                  <a:pt x="0" y="10"/>
                </a:lnTo>
                <a:lnTo>
                  <a:pt x="15" y="0"/>
                </a:lnTo>
                <a:close/>
                <a:moveTo>
                  <a:pt x="646" y="938"/>
                </a:moveTo>
                <a:lnTo>
                  <a:pt x="653" y="1000"/>
                </a:lnTo>
                <a:lnTo>
                  <a:pt x="599" y="968"/>
                </a:lnTo>
                <a:lnTo>
                  <a:pt x="646" y="938"/>
                </a:lnTo>
                <a:close/>
              </a:path>
            </a:pathLst>
          </a:custGeom>
          <a:solidFill>
            <a:srgbClr val="000000"/>
          </a:solidFill>
          <a:ln w="1">
            <a:solidFill>
              <a:srgbClr val="000000"/>
            </a:solidFill>
            <a:bevel/>
            <a:headEnd/>
            <a:tailEnd/>
          </a:ln>
        </p:spPr>
        <p:txBody>
          <a:bodyPr/>
          <a:lstStyle/>
          <a:p>
            <a:endParaRPr lang="en-GB" b="0"/>
          </a:p>
        </p:txBody>
      </p:sp>
      <p:sp>
        <p:nvSpPr>
          <p:cNvPr id="848976" name="Line 369"/>
          <p:cNvSpPr>
            <a:spLocks noChangeShapeType="1"/>
          </p:cNvSpPr>
          <p:nvPr/>
        </p:nvSpPr>
        <p:spPr bwMode="auto">
          <a:xfrm>
            <a:off x="847725" y="2941638"/>
            <a:ext cx="309563" cy="249237"/>
          </a:xfrm>
          <a:prstGeom prst="line">
            <a:avLst/>
          </a:prstGeom>
          <a:noFill/>
          <a:ln w="19">
            <a:solidFill>
              <a:srgbClr val="000000"/>
            </a:solidFill>
            <a:round/>
            <a:headEnd/>
            <a:tailEnd/>
          </a:ln>
        </p:spPr>
        <p:txBody>
          <a:bodyPr/>
          <a:lstStyle/>
          <a:p>
            <a:endParaRPr lang="en-US"/>
          </a:p>
        </p:txBody>
      </p:sp>
      <p:sp>
        <p:nvSpPr>
          <p:cNvPr id="848977" name="Freeform 370"/>
          <p:cNvSpPr>
            <a:spLocks noEditPoints="1"/>
          </p:cNvSpPr>
          <p:nvPr/>
        </p:nvSpPr>
        <p:spPr bwMode="auto">
          <a:xfrm flipV="1">
            <a:off x="3886200" y="3092450"/>
            <a:ext cx="3505200" cy="127000"/>
          </a:xfrm>
          <a:custGeom>
            <a:avLst/>
            <a:gdLst>
              <a:gd name="T0" fmla="*/ 2147483647 w 1390"/>
              <a:gd name="T1" fmla="*/ 2147483647 h 112"/>
              <a:gd name="T2" fmla="*/ 2147483647 w 1390"/>
              <a:gd name="T3" fmla="*/ 2147483647 h 112"/>
              <a:gd name="T4" fmla="*/ 2147483647 w 1390"/>
              <a:gd name="T5" fmla="*/ 2147483647 h 112"/>
              <a:gd name="T6" fmla="*/ 2147483647 w 1390"/>
              <a:gd name="T7" fmla="*/ 2147483647 h 112"/>
              <a:gd name="T8" fmla="*/ 2147483647 w 1390"/>
              <a:gd name="T9" fmla="*/ 2147483647 h 112"/>
              <a:gd name="T10" fmla="*/ 2147483647 w 1390"/>
              <a:gd name="T11" fmla="*/ 2147483647 h 112"/>
              <a:gd name="T12" fmla="*/ 0 w 1390"/>
              <a:gd name="T13" fmla="*/ 2147483647 h 112"/>
              <a:gd name="T14" fmla="*/ 2147483647 w 1390"/>
              <a:gd name="T15" fmla="*/ 0 h 112"/>
              <a:gd name="T16" fmla="*/ 2147483647 w 1390"/>
              <a:gd name="T17" fmla="*/ 2147483647 h 112"/>
              <a:gd name="T18" fmla="*/ 2147483647 w 1390"/>
              <a:gd name="T19" fmla="*/ 0 h 112"/>
              <a:gd name="T20" fmla="*/ 2147483647 w 1390"/>
              <a:gd name="T21" fmla="*/ 2147483647 h 112"/>
              <a:gd name="T22" fmla="*/ 2147483647 w 1390"/>
              <a:gd name="T23" fmla="*/ 2147483647 h 112"/>
              <a:gd name="T24" fmla="*/ 2147483647 w 1390"/>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0"/>
              <a:gd name="T40" fmla="*/ 0 h 112"/>
              <a:gd name="T41" fmla="*/ 1390 w 1390"/>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0" h="112">
                <a:moveTo>
                  <a:pt x="93" y="38"/>
                </a:moveTo>
                <a:lnTo>
                  <a:pt x="1297" y="38"/>
                </a:lnTo>
                <a:lnTo>
                  <a:pt x="1297" y="75"/>
                </a:lnTo>
                <a:lnTo>
                  <a:pt x="93" y="75"/>
                </a:lnTo>
                <a:lnTo>
                  <a:pt x="93" y="38"/>
                </a:lnTo>
                <a:close/>
                <a:moveTo>
                  <a:pt x="112" y="112"/>
                </a:moveTo>
                <a:lnTo>
                  <a:pt x="0" y="56"/>
                </a:lnTo>
                <a:lnTo>
                  <a:pt x="112" y="0"/>
                </a:lnTo>
                <a:lnTo>
                  <a:pt x="112" y="112"/>
                </a:lnTo>
                <a:close/>
                <a:moveTo>
                  <a:pt x="1278" y="0"/>
                </a:moveTo>
                <a:lnTo>
                  <a:pt x="1390" y="56"/>
                </a:lnTo>
                <a:lnTo>
                  <a:pt x="1278" y="112"/>
                </a:lnTo>
                <a:lnTo>
                  <a:pt x="1278" y="0"/>
                </a:lnTo>
                <a:close/>
              </a:path>
            </a:pathLst>
          </a:custGeom>
          <a:solidFill>
            <a:srgbClr val="808080"/>
          </a:solidFill>
          <a:ln w="6350">
            <a:solidFill>
              <a:srgbClr val="808080"/>
            </a:solidFill>
            <a:bevel/>
            <a:headEnd/>
            <a:tailEnd/>
          </a:ln>
        </p:spPr>
        <p:txBody>
          <a:bodyPr/>
          <a:lstStyle/>
          <a:p>
            <a:endParaRPr lang="en-GB" b="0"/>
          </a:p>
        </p:txBody>
      </p:sp>
      <p:sp>
        <p:nvSpPr>
          <p:cNvPr id="848978" name="Rectangle 282"/>
          <p:cNvSpPr>
            <a:spLocks noChangeArrowheads="1"/>
          </p:cNvSpPr>
          <p:nvPr/>
        </p:nvSpPr>
        <p:spPr bwMode="auto">
          <a:xfrm>
            <a:off x="4953000" y="3197225"/>
            <a:ext cx="1089025" cy="123825"/>
          </a:xfrm>
          <a:prstGeom prst="rect">
            <a:avLst/>
          </a:prstGeom>
          <a:noFill/>
          <a:ln w="9525">
            <a:noFill/>
            <a:miter lim="800000"/>
            <a:headEnd/>
            <a:tailEnd/>
          </a:ln>
        </p:spPr>
        <p:txBody>
          <a:bodyPr wrap="none" lIns="0" tIns="0" rIns="0" bIns="0">
            <a:spAutoFit/>
          </a:bodyPr>
          <a:lstStyle/>
          <a:p>
            <a:r>
              <a:rPr lang="en-US" sz="800" b="0">
                <a:solidFill>
                  <a:srgbClr val="000000"/>
                </a:solidFill>
              </a:rPr>
              <a:t>Service Mgmt Interface</a:t>
            </a:r>
            <a:endParaRPr lang="en-US" b="0"/>
          </a:p>
        </p:txBody>
      </p:sp>
      <p:sp>
        <p:nvSpPr>
          <p:cNvPr id="848979" name="Rectangle 282"/>
          <p:cNvSpPr>
            <a:spLocks noChangeArrowheads="1"/>
          </p:cNvSpPr>
          <p:nvPr/>
        </p:nvSpPr>
        <p:spPr bwMode="auto">
          <a:xfrm>
            <a:off x="5029200" y="4083050"/>
            <a:ext cx="1670050" cy="123825"/>
          </a:xfrm>
          <a:prstGeom prst="rect">
            <a:avLst/>
          </a:prstGeom>
          <a:noFill/>
          <a:ln w="9525">
            <a:noFill/>
            <a:miter lim="800000"/>
            <a:headEnd/>
            <a:tailEnd/>
          </a:ln>
        </p:spPr>
        <p:txBody>
          <a:bodyPr wrap="none" lIns="0" tIns="0" rIns="0" bIns="0">
            <a:spAutoFit/>
          </a:bodyPr>
          <a:lstStyle/>
          <a:p>
            <a:r>
              <a:rPr lang="en-US" sz="800" b="0">
                <a:solidFill>
                  <a:srgbClr val="000000"/>
                </a:solidFill>
              </a:rPr>
              <a:t>Data Transfer Interfaces (Terrestrial)</a:t>
            </a:r>
            <a:endParaRPr lang="en-US" b="0"/>
          </a:p>
        </p:txBody>
      </p:sp>
      <p:sp>
        <p:nvSpPr>
          <p:cNvPr id="848980" name="Rectangle 282"/>
          <p:cNvSpPr>
            <a:spLocks noChangeArrowheads="1"/>
          </p:cNvSpPr>
          <p:nvPr/>
        </p:nvSpPr>
        <p:spPr bwMode="auto">
          <a:xfrm>
            <a:off x="76200" y="3086100"/>
            <a:ext cx="946150" cy="246063"/>
          </a:xfrm>
          <a:prstGeom prst="rect">
            <a:avLst/>
          </a:prstGeom>
          <a:noFill/>
          <a:ln w="9525">
            <a:noFill/>
            <a:miter lim="800000"/>
            <a:headEnd/>
            <a:tailEnd/>
          </a:ln>
        </p:spPr>
        <p:txBody>
          <a:bodyPr wrap="none" lIns="0" tIns="0" rIns="0" bIns="0">
            <a:spAutoFit/>
          </a:bodyPr>
          <a:lstStyle/>
          <a:p>
            <a:r>
              <a:rPr lang="en-US" sz="800" b="0">
                <a:solidFill>
                  <a:srgbClr val="000000"/>
                </a:solidFill>
              </a:rPr>
              <a:t>Data Transfer </a:t>
            </a:r>
          </a:p>
          <a:p>
            <a:r>
              <a:rPr lang="en-US" sz="800" b="0">
                <a:solidFill>
                  <a:srgbClr val="000000"/>
                </a:solidFill>
              </a:rPr>
              <a:t>Interface (Spacelink)</a:t>
            </a:r>
            <a:endParaRPr lang="en-US" b="0"/>
          </a:p>
        </p:txBody>
      </p:sp>
      <p:pic>
        <p:nvPicPr>
          <p:cNvPr id="848981" name="Picture 194" descr="TechModel-SM-Only-28-Jan-09.emf"/>
          <p:cNvPicPr>
            <a:picLocks noChangeAspect="1"/>
          </p:cNvPicPr>
          <p:nvPr/>
        </p:nvPicPr>
        <p:blipFill>
          <a:blip r:embed="rId5" cstate="print"/>
          <a:srcRect/>
          <a:stretch>
            <a:fillRect/>
          </a:stretch>
        </p:blipFill>
        <p:spPr bwMode="auto">
          <a:xfrm>
            <a:off x="4343400" y="1219200"/>
            <a:ext cx="2743200" cy="1949450"/>
          </a:xfrm>
          <a:prstGeom prst="rect">
            <a:avLst/>
          </a:prstGeom>
          <a:noFill/>
          <a:ln w="9525">
            <a:noFill/>
            <a:miter lim="800000"/>
            <a:headEnd/>
            <a:tailEnd/>
          </a:ln>
        </p:spPr>
      </p:pic>
      <p:pic>
        <p:nvPicPr>
          <p:cNvPr id="848982" name="Picture 195" descr="TechModelQuick-SpaceLink-Only-28-Jan-09.emf"/>
          <p:cNvPicPr>
            <a:picLocks noChangeAspect="1"/>
          </p:cNvPicPr>
          <p:nvPr/>
        </p:nvPicPr>
        <p:blipFill>
          <a:blip r:embed="rId6" cstate="print"/>
          <a:srcRect/>
          <a:stretch>
            <a:fillRect/>
          </a:stretch>
        </p:blipFill>
        <p:spPr bwMode="auto">
          <a:xfrm>
            <a:off x="-76200" y="3519488"/>
            <a:ext cx="1577975" cy="1260475"/>
          </a:xfrm>
          <a:prstGeom prst="rect">
            <a:avLst/>
          </a:prstGeom>
          <a:noFill/>
          <a:ln w="9525">
            <a:noFill/>
            <a:miter lim="800000"/>
            <a:headEnd/>
            <a:tailEnd/>
          </a:ln>
        </p:spPr>
      </p:pic>
      <p:pic>
        <p:nvPicPr>
          <p:cNvPr id="848983" name="Picture 196" descr="TechModel-CSTS-Only-28-Jan-09.emf"/>
          <p:cNvPicPr>
            <a:picLocks noChangeAspect="1"/>
          </p:cNvPicPr>
          <p:nvPr/>
        </p:nvPicPr>
        <p:blipFill>
          <a:blip r:embed="rId7" cstate="print"/>
          <a:srcRect/>
          <a:stretch>
            <a:fillRect/>
          </a:stretch>
        </p:blipFill>
        <p:spPr bwMode="auto">
          <a:xfrm>
            <a:off x="4343400" y="4540250"/>
            <a:ext cx="2598738" cy="1230313"/>
          </a:xfrm>
          <a:prstGeom prst="rect">
            <a:avLst/>
          </a:prstGeom>
          <a:noFill/>
          <a:ln w="9525">
            <a:noFill/>
            <a:miter lim="800000"/>
            <a:headEnd/>
            <a:tailEnd/>
          </a:ln>
        </p:spPr>
      </p:pic>
      <p:sp>
        <p:nvSpPr>
          <p:cNvPr id="848984" name="AutoShape 3"/>
          <p:cNvSpPr>
            <a:spLocks noChangeAspect="1" noChangeArrowheads="1"/>
          </p:cNvSpPr>
          <p:nvPr/>
        </p:nvSpPr>
        <p:spPr bwMode="auto">
          <a:xfrm>
            <a:off x="685800" y="1416050"/>
            <a:ext cx="8143875" cy="4038600"/>
          </a:xfrm>
          <a:prstGeom prst="rect">
            <a:avLst/>
          </a:prstGeom>
          <a:noFill/>
          <a:ln w="9525">
            <a:noFill/>
            <a:miter lim="800000"/>
            <a:headEnd/>
            <a:tailEnd/>
          </a:ln>
        </p:spPr>
        <p:txBody>
          <a:bodyPr/>
          <a:lstStyle/>
          <a:p>
            <a:endParaRPr lang="en-GB" b="0"/>
          </a:p>
        </p:txBody>
      </p:sp>
      <p:sp>
        <p:nvSpPr>
          <p:cNvPr id="6240" name="Rectangle 6"/>
          <p:cNvSpPr>
            <a:spLocks noGrp="1" noChangeArrowheads="1"/>
          </p:cNvSpPr>
          <p:nvPr>
            <p:ph type="title" idx="4294967295"/>
          </p:nvPr>
        </p:nvSpPr>
        <p:spPr bwMode="auto">
          <a:xfrm>
            <a:off x="1447800" y="228600"/>
            <a:ext cx="5943600" cy="533400"/>
          </a:xfrm>
          <a:prstGeom prst="rect">
            <a:avLst/>
          </a:prstGeom>
          <a:ln>
            <a:miter lim="800000"/>
            <a:headEnd/>
            <a:tailEnd/>
          </a:ln>
        </p:spPr>
        <p:txBody>
          <a:bodyPr/>
          <a:lstStyle/>
          <a:p>
            <a:pPr>
              <a:defRPr/>
            </a:pPr>
            <a:r>
              <a:rPr lang="en-US" sz="2400" dirty="0" smtClean="0">
                <a:solidFill>
                  <a:srgbClr val="0033CC"/>
                </a:solidFill>
                <a:effectLst>
                  <a:outerShdw blurRad="38100" dist="38100" dir="2700000" algn="tl">
                    <a:srgbClr val="000000">
                      <a:alpha val="43137"/>
                    </a:srgbClr>
                  </a:outerShdw>
                </a:effectLst>
              </a:rPr>
              <a:t>Cross Support Services (CSS) Area Overview</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0" name="Rectangle 6"/>
          <p:cNvSpPr>
            <a:spLocks noGrp="1" noChangeArrowheads="1"/>
          </p:cNvSpPr>
          <p:nvPr>
            <p:ph type="title" idx="4294967295"/>
          </p:nvPr>
        </p:nvSpPr>
        <p:spPr bwMode="auto">
          <a:xfrm>
            <a:off x="1447800" y="228600"/>
            <a:ext cx="5943600" cy="533400"/>
          </a:xfrm>
          <a:prstGeom prst="rect">
            <a:avLst/>
          </a:prstGeom>
          <a:ln>
            <a:miter lim="800000"/>
            <a:headEnd/>
            <a:tailEnd/>
          </a:ln>
        </p:spPr>
        <p:txBody>
          <a:bodyPr/>
          <a:lstStyle/>
          <a:p>
            <a:pPr>
              <a:defRPr/>
            </a:pPr>
            <a:r>
              <a:rPr lang="en-US" sz="2400" dirty="0" smtClean="0">
                <a:solidFill>
                  <a:srgbClr val="0033CC"/>
                </a:solidFill>
                <a:effectLst>
                  <a:outerShdw blurRad="38100" dist="38100" dir="2700000" algn="tl">
                    <a:srgbClr val="000000">
                      <a:alpha val="43137"/>
                    </a:srgbClr>
                  </a:outerShdw>
                </a:effectLst>
              </a:rPr>
              <a:t>Cross Support Services (CSS) Area Overview</a:t>
            </a:r>
          </a:p>
        </p:txBody>
      </p:sp>
      <p:pic>
        <p:nvPicPr>
          <p:cNvPr id="853169" name="Picture 4"/>
          <p:cNvPicPr>
            <a:picLocks noChangeAspect="1" noChangeArrowheads="1"/>
          </p:cNvPicPr>
          <p:nvPr/>
        </p:nvPicPr>
        <p:blipFill>
          <a:blip r:embed="rId2" cstate="print"/>
          <a:srcRect/>
          <a:stretch>
            <a:fillRect/>
          </a:stretch>
        </p:blipFill>
        <p:spPr bwMode="auto">
          <a:xfrm>
            <a:off x="381000" y="1066800"/>
            <a:ext cx="8458200" cy="526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21" name="Picture 221"/>
          <p:cNvPicPr>
            <a:picLocks noChangeAspect="1" noChangeArrowheads="1"/>
          </p:cNvPicPr>
          <p:nvPr/>
        </p:nvPicPr>
        <p:blipFill>
          <a:blip r:embed="rId2" cstate="print"/>
          <a:srcRect/>
          <a:stretch>
            <a:fillRect/>
          </a:stretch>
        </p:blipFill>
        <p:spPr bwMode="auto">
          <a:xfrm>
            <a:off x="473075" y="793750"/>
            <a:ext cx="8518525" cy="5911850"/>
          </a:xfrm>
          <a:prstGeom prst="rect">
            <a:avLst/>
          </a:prstGeom>
          <a:noFill/>
          <a:ln w="9525">
            <a:noFill/>
            <a:miter lim="800000"/>
            <a:headEnd/>
            <a:tailEnd/>
          </a:ln>
        </p:spPr>
      </p:pic>
      <p:sp>
        <p:nvSpPr>
          <p:cNvPr id="82" name="Rectangle 2"/>
          <p:cNvSpPr txBox="1">
            <a:spLocks noChangeArrowheads="1"/>
          </p:cNvSpPr>
          <p:nvPr/>
        </p:nvSpPr>
        <p:spPr bwMode="auto">
          <a:xfrm>
            <a:off x="1295400" y="76200"/>
            <a:ext cx="5943600" cy="487363"/>
          </a:xfrm>
          <a:prstGeom prst="rect">
            <a:avLst/>
          </a:prstGeom>
          <a:ln>
            <a:miter lim="800000"/>
            <a:headEnd/>
            <a:tailEnd/>
          </a:ln>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400" dirty="0" smtClean="0">
                <a:solidFill>
                  <a:srgbClr val="000099"/>
                </a:solidFill>
                <a:effectLst>
                  <a:outerShdw blurRad="38100" dist="38100" dir="2700000" algn="tl">
                    <a:srgbClr val="000000">
                      <a:alpha val="43137"/>
                    </a:srgbClr>
                  </a:outerShdw>
                </a:effectLst>
              </a:rPr>
              <a:t>Space Internetworking Systems (SIS):</a:t>
            </a:r>
          </a:p>
          <a:p>
            <a:pPr>
              <a:defRPr/>
            </a:pPr>
            <a:r>
              <a:rPr lang="en-US" sz="2400" dirty="0" smtClean="0">
                <a:solidFill>
                  <a:srgbClr val="000099"/>
                </a:solidFill>
                <a:effectLst>
                  <a:outerShdw blurRad="38100" dist="38100" dir="2700000" algn="tl">
                    <a:srgbClr val="000000">
                      <a:alpha val="43137"/>
                    </a:srgbClr>
                  </a:outerShdw>
                </a:effectLst>
              </a:rPr>
              <a:t>Portfolio and Active Work Items</a:t>
            </a:r>
            <a:endParaRPr lang="en-US" sz="2400" dirty="0">
              <a:solidFill>
                <a:srgbClr val="00009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945" name="Picture 5"/>
          <p:cNvPicPr>
            <a:picLocks noChangeAspect="1" noChangeArrowheads="1"/>
          </p:cNvPicPr>
          <p:nvPr/>
        </p:nvPicPr>
        <p:blipFill>
          <a:blip r:embed="rId2" cstate="print"/>
          <a:srcRect/>
          <a:stretch>
            <a:fillRect/>
          </a:stretch>
        </p:blipFill>
        <p:spPr bwMode="auto">
          <a:xfrm>
            <a:off x="684213" y="1108075"/>
            <a:ext cx="7513637" cy="4892675"/>
          </a:xfrm>
          <a:prstGeom prst="rect">
            <a:avLst/>
          </a:prstGeom>
          <a:noFill/>
          <a:ln w="9525">
            <a:noFill/>
            <a:miter lim="800000"/>
            <a:headEnd/>
            <a:tailEnd/>
          </a:ln>
        </p:spPr>
      </p:pic>
      <p:sp>
        <p:nvSpPr>
          <p:cNvPr id="791554" name="Rectangle 2"/>
          <p:cNvSpPr>
            <a:spLocks noGrp="1" noChangeArrowheads="1"/>
          </p:cNvSpPr>
          <p:nvPr>
            <p:ph type="title" idx="4294967295"/>
          </p:nvPr>
        </p:nvSpPr>
        <p:spPr bwMode="auto">
          <a:xfrm>
            <a:off x="1295400" y="198438"/>
            <a:ext cx="5943600" cy="487362"/>
          </a:xfrm>
          <a:prstGeom prst="rect">
            <a:avLst/>
          </a:prstGeom>
          <a:ln>
            <a:miter lim="800000"/>
            <a:headEnd/>
            <a:tailEnd/>
          </a:ln>
        </p:spPr>
        <p:txBody>
          <a:bodyPr/>
          <a:lstStyle/>
          <a:p>
            <a:pPr>
              <a:defRPr/>
            </a:pPr>
            <a:r>
              <a:rPr lang="en-US" sz="2400" smtClean="0">
                <a:solidFill>
                  <a:srgbClr val="000099"/>
                </a:solidFill>
                <a:effectLst>
                  <a:outerShdw blurRad="38100" dist="38100" dir="2700000" algn="tl">
                    <a:srgbClr val="C0C0C0"/>
                  </a:outerShdw>
                </a:effectLst>
              </a:rPr>
              <a:t>Standard Onboard Interface Services (SOIS)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Oval 429"/>
          <p:cNvSpPr>
            <a:spLocks noChangeArrowheads="1"/>
          </p:cNvSpPr>
          <p:nvPr/>
        </p:nvSpPr>
        <p:spPr bwMode="auto">
          <a:xfrm rot="-5400000">
            <a:off x="5536406" y="3029744"/>
            <a:ext cx="4700588" cy="1365250"/>
          </a:xfrm>
          <a:prstGeom prst="ellipse">
            <a:avLst/>
          </a:prstGeom>
          <a:solidFill>
            <a:srgbClr val="FF7C80"/>
          </a:solidFill>
          <a:ln w="12700" algn="ctr">
            <a:noFill/>
            <a:round/>
            <a:headEnd type="none" w="sm" len="sm"/>
            <a:tailEnd type="none" w="sm" len="sm"/>
          </a:ln>
        </p:spPr>
        <p:txBody>
          <a:bodyPr/>
          <a:lstStyle/>
          <a:p>
            <a:pPr eaLnBrk="0" hangingPunct="0"/>
            <a:endParaRPr lang="en-GB" b="0"/>
          </a:p>
        </p:txBody>
      </p:sp>
      <p:sp>
        <p:nvSpPr>
          <p:cNvPr id="526" name="Oval 525"/>
          <p:cNvSpPr/>
          <p:nvPr/>
        </p:nvSpPr>
        <p:spPr bwMode="auto">
          <a:xfrm rot="16200000">
            <a:off x="307975" y="2957513"/>
            <a:ext cx="4841875" cy="1511300"/>
          </a:xfrm>
          <a:prstGeom prst="ellipse">
            <a:avLst/>
          </a:prstGeom>
          <a:solidFill>
            <a:schemeClr val="accent2">
              <a:lumMod val="20000"/>
              <a:lumOff val="80000"/>
            </a:schemeClr>
          </a:solidFill>
          <a:ln w="12700" cap="flat" cmpd="sng" algn="ctr">
            <a:noFill/>
            <a:prstDash val="solid"/>
            <a:round/>
            <a:headEnd type="none" w="sm" len="sm"/>
            <a:tailEnd type="none" w="sm" len="sm"/>
          </a:ln>
          <a:effectLst/>
        </p:spPr>
        <p:txBody>
          <a:bodyPr/>
          <a:lstStyle/>
          <a:p>
            <a:pPr eaLnBrk="0" hangingPunct="0">
              <a:defRPr/>
            </a:pPr>
            <a:endParaRPr lang="en-US" b="0"/>
          </a:p>
        </p:txBody>
      </p:sp>
      <p:sp>
        <p:nvSpPr>
          <p:cNvPr id="264" name="Oval 414"/>
          <p:cNvSpPr>
            <a:spLocks noChangeArrowheads="1"/>
          </p:cNvSpPr>
          <p:nvPr/>
        </p:nvSpPr>
        <p:spPr bwMode="auto">
          <a:xfrm rot="5400000">
            <a:off x="4044950" y="3059113"/>
            <a:ext cx="4643438" cy="1363662"/>
          </a:xfrm>
          <a:prstGeom prst="ellipse">
            <a:avLst/>
          </a:prstGeom>
          <a:solidFill>
            <a:srgbClr val="FF99FF"/>
          </a:solidFill>
          <a:ln w="12700" algn="ctr">
            <a:noFill/>
            <a:round/>
            <a:headEnd type="none" w="sm" len="sm"/>
            <a:tailEnd type="none" w="sm" len="sm"/>
          </a:ln>
        </p:spPr>
        <p:txBody>
          <a:bodyPr/>
          <a:lstStyle/>
          <a:p>
            <a:pPr eaLnBrk="0" hangingPunct="0"/>
            <a:endParaRPr lang="en-GB" b="0"/>
          </a:p>
        </p:txBody>
      </p:sp>
      <p:sp>
        <p:nvSpPr>
          <p:cNvPr id="525" name="Oval 524"/>
          <p:cNvSpPr>
            <a:spLocks noChangeArrowheads="1"/>
          </p:cNvSpPr>
          <p:nvPr/>
        </p:nvSpPr>
        <p:spPr bwMode="auto">
          <a:xfrm rot="-5400000">
            <a:off x="2378869" y="3001169"/>
            <a:ext cx="4635500" cy="1490662"/>
          </a:xfrm>
          <a:prstGeom prst="ellipse">
            <a:avLst/>
          </a:prstGeom>
          <a:solidFill>
            <a:srgbClr val="FFCC99"/>
          </a:solidFill>
          <a:ln w="12700" algn="ctr">
            <a:noFill/>
            <a:round/>
            <a:headEnd type="none" w="sm" len="sm"/>
            <a:tailEnd type="none" w="sm" len="sm"/>
          </a:ln>
        </p:spPr>
        <p:txBody>
          <a:bodyPr/>
          <a:lstStyle/>
          <a:p>
            <a:pPr eaLnBrk="0" hangingPunct="0"/>
            <a:endParaRPr lang="en-GB" b="0"/>
          </a:p>
        </p:txBody>
      </p:sp>
      <p:sp>
        <p:nvSpPr>
          <p:cNvPr id="527" name="Oval 526"/>
          <p:cNvSpPr/>
          <p:nvPr/>
        </p:nvSpPr>
        <p:spPr bwMode="auto">
          <a:xfrm rot="16200000">
            <a:off x="-1380331" y="3091656"/>
            <a:ext cx="4616450" cy="1017588"/>
          </a:xfrm>
          <a:prstGeom prst="ellipse">
            <a:avLst/>
          </a:prstGeom>
          <a:solidFill>
            <a:schemeClr val="accent1">
              <a:lumMod val="40000"/>
              <a:lumOff val="60000"/>
            </a:schemeClr>
          </a:solidFill>
          <a:ln w="12700" cap="flat" cmpd="sng" algn="ctr">
            <a:noFill/>
            <a:prstDash val="solid"/>
            <a:round/>
            <a:headEnd type="none" w="sm" len="sm"/>
            <a:tailEnd type="none" w="sm" len="sm"/>
          </a:ln>
          <a:effectLst/>
        </p:spPr>
        <p:txBody>
          <a:bodyPr/>
          <a:lstStyle/>
          <a:p>
            <a:pPr eaLnBrk="0" hangingPunct="0">
              <a:defRPr/>
            </a:pPr>
            <a:endParaRPr lang="en-US" b="0"/>
          </a:p>
        </p:txBody>
      </p:sp>
      <p:grpSp>
        <p:nvGrpSpPr>
          <p:cNvPr id="804876" name="Group 394"/>
          <p:cNvGrpSpPr>
            <a:grpSpLocks/>
          </p:cNvGrpSpPr>
          <p:nvPr/>
        </p:nvGrpSpPr>
        <p:grpSpPr bwMode="auto">
          <a:xfrm>
            <a:off x="522288" y="1123950"/>
            <a:ext cx="7038975" cy="3308350"/>
            <a:chOff x="442913" y="1133475"/>
            <a:chExt cx="7038975" cy="3307896"/>
          </a:xfrm>
        </p:grpSpPr>
        <p:cxnSp>
          <p:nvCxnSpPr>
            <p:cNvPr id="291" name="Straight Connector 520"/>
            <p:cNvCxnSpPr>
              <a:cxnSpLocks noChangeShapeType="1"/>
            </p:cNvCxnSpPr>
            <p:nvPr/>
          </p:nvCxnSpPr>
          <p:spPr bwMode="auto">
            <a:xfrm rot="10800000" flipH="1" flipV="1">
              <a:off x="4194175" y="2371555"/>
              <a:ext cx="1663700" cy="11111"/>
            </a:xfrm>
            <a:prstGeom prst="line">
              <a:avLst/>
            </a:prstGeom>
            <a:noFill/>
            <a:ln w="38100">
              <a:solidFill>
                <a:schemeClr val="bg1">
                  <a:lumMod val="65000"/>
                </a:schemeClr>
              </a:solidFill>
              <a:round/>
              <a:headEnd/>
              <a:tailEnd/>
            </a:ln>
          </p:spPr>
        </p:cxnSp>
        <p:cxnSp>
          <p:nvCxnSpPr>
            <p:cNvPr id="292" name="Straight Connector 520"/>
            <p:cNvCxnSpPr>
              <a:cxnSpLocks noChangeShapeType="1"/>
            </p:cNvCxnSpPr>
            <p:nvPr/>
          </p:nvCxnSpPr>
          <p:spPr bwMode="auto">
            <a:xfrm rot="10800000" flipH="1" flipV="1">
              <a:off x="4224338" y="3803284"/>
              <a:ext cx="1663700" cy="11111"/>
            </a:xfrm>
            <a:prstGeom prst="line">
              <a:avLst/>
            </a:prstGeom>
            <a:noFill/>
            <a:ln w="38100">
              <a:solidFill>
                <a:schemeClr val="bg1">
                  <a:lumMod val="65000"/>
                </a:schemeClr>
              </a:solidFill>
              <a:round/>
              <a:headEnd/>
              <a:tailEnd/>
            </a:ln>
          </p:spPr>
        </p:cxnSp>
        <p:sp>
          <p:nvSpPr>
            <p:cNvPr id="293" name="Freeform 492"/>
            <p:cNvSpPr>
              <a:spLocks noChangeArrowheads="1"/>
            </p:cNvSpPr>
            <p:nvPr/>
          </p:nvSpPr>
          <p:spPr bwMode="auto">
            <a:xfrm flipH="1" flipV="1">
              <a:off x="4340225" y="2438221"/>
              <a:ext cx="1512888" cy="1314270"/>
            </a:xfrm>
            <a:custGeom>
              <a:avLst/>
              <a:gdLst>
                <a:gd name="T0" fmla="*/ 1512093 w 1722033"/>
                <a:gd name="T1" fmla="*/ 1312283 h 1422235"/>
                <a:gd name="T2" fmla="*/ 1227901 w 1722033"/>
                <a:gd name="T3" fmla="*/ 1314451 h 1422235"/>
                <a:gd name="T4" fmla="*/ 303704 w 1722033"/>
                <a:gd name="T5" fmla="*/ 2396 h 1422235"/>
                <a:gd name="T6" fmla="*/ 0 w 1722033"/>
                <a:gd name="T7" fmla="*/ 0 h 1422235"/>
                <a:gd name="T8" fmla="*/ 0 60000 65536"/>
                <a:gd name="T9" fmla="*/ 0 60000 65536"/>
                <a:gd name="T10" fmla="*/ 0 60000 65536"/>
                <a:gd name="T11" fmla="*/ 0 60000 65536"/>
                <a:gd name="T12" fmla="*/ 0 w 1722033"/>
                <a:gd name="T13" fmla="*/ 0 h 1422235"/>
                <a:gd name="T14" fmla="*/ 1722033 w 1722033"/>
                <a:gd name="T15" fmla="*/ 1422235 h 1422235"/>
              </a:gdLst>
              <a:ahLst/>
              <a:cxnLst>
                <a:cxn ang="T8">
                  <a:pos x="T0" y="T1"/>
                </a:cxn>
                <a:cxn ang="T9">
                  <a:pos x="T2" y="T3"/>
                </a:cxn>
                <a:cxn ang="T10">
                  <a:pos x="T4" y="T5"/>
                </a:cxn>
                <a:cxn ang="T11">
                  <a:pos x="T6" y="T7"/>
                </a:cxn>
              </a:cxnLst>
              <a:rect l="T12" t="T13" r="T14" b="T15"/>
              <a:pathLst>
                <a:path w="1722033" h="1422235">
                  <a:moveTo>
                    <a:pt x="1722033" y="1419889"/>
                  </a:moveTo>
                  <a:lnTo>
                    <a:pt x="1398384" y="1422235"/>
                  </a:lnTo>
                  <a:lnTo>
                    <a:pt x="345871" y="2592"/>
                  </a:lnTo>
                  <a:lnTo>
                    <a:pt x="0" y="0"/>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sp>
          <p:nvSpPr>
            <p:cNvPr id="294" name="Freeform 492"/>
            <p:cNvSpPr>
              <a:spLocks noChangeArrowheads="1"/>
            </p:cNvSpPr>
            <p:nvPr/>
          </p:nvSpPr>
          <p:spPr bwMode="auto">
            <a:xfrm flipV="1">
              <a:off x="4325938" y="2447745"/>
              <a:ext cx="1550987" cy="1290461"/>
            </a:xfrm>
            <a:custGeom>
              <a:avLst/>
              <a:gdLst>
                <a:gd name="T0" fmla="*/ 1550195 w 1717137"/>
                <a:gd name="T1" fmla="*/ 1286068 h 1422314"/>
                <a:gd name="T2" fmla="*/ 1226080 w 1717137"/>
                <a:gd name="T3" fmla="*/ 1290637 h 1422314"/>
                <a:gd name="T4" fmla="*/ 303841 w 1717137"/>
                <a:gd name="T5" fmla="*/ 4621 h 1422314"/>
                <a:gd name="T6" fmla="*/ 0 w 1717137"/>
                <a:gd name="T7" fmla="*/ 0 h 1422314"/>
                <a:gd name="T8" fmla="*/ 0 60000 65536"/>
                <a:gd name="T9" fmla="*/ 0 60000 65536"/>
                <a:gd name="T10" fmla="*/ 0 60000 65536"/>
                <a:gd name="T11" fmla="*/ 0 60000 65536"/>
                <a:gd name="T12" fmla="*/ 0 w 1717137"/>
                <a:gd name="T13" fmla="*/ 0 h 1422314"/>
                <a:gd name="T14" fmla="*/ 1717137 w 1717137"/>
                <a:gd name="T15" fmla="*/ 1422314 h 1422314"/>
              </a:gdLst>
              <a:ahLst/>
              <a:cxnLst>
                <a:cxn ang="T8">
                  <a:pos x="T0" y="T1"/>
                </a:cxn>
                <a:cxn ang="T9">
                  <a:pos x="T2" y="T3"/>
                </a:cxn>
                <a:cxn ang="T10">
                  <a:pos x="T4" y="T5"/>
                </a:cxn>
                <a:cxn ang="T11">
                  <a:pos x="T6" y="T7"/>
                </a:cxn>
              </a:cxnLst>
              <a:rect l="T12" t="T13" r="T14" b="T15"/>
              <a:pathLst>
                <a:path w="1717137" h="1422314">
                  <a:moveTo>
                    <a:pt x="1717137" y="1417279"/>
                  </a:moveTo>
                  <a:lnTo>
                    <a:pt x="1358118" y="1422314"/>
                  </a:lnTo>
                  <a:lnTo>
                    <a:pt x="336562" y="5093"/>
                  </a:lnTo>
                  <a:lnTo>
                    <a:pt x="0" y="0"/>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cxnSp>
          <p:nvCxnSpPr>
            <p:cNvPr id="295" name="Straight Connector 452"/>
            <p:cNvCxnSpPr>
              <a:cxnSpLocks noChangeShapeType="1"/>
            </p:cNvCxnSpPr>
            <p:nvPr/>
          </p:nvCxnSpPr>
          <p:spPr bwMode="auto">
            <a:xfrm flipV="1">
              <a:off x="6734175" y="2338223"/>
              <a:ext cx="747713" cy="4761"/>
            </a:xfrm>
            <a:prstGeom prst="line">
              <a:avLst/>
            </a:prstGeom>
            <a:noFill/>
            <a:ln w="38100">
              <a:solidFill>
                <a:schemeClr val="bg1">
                  <a:lumMod val="65000"/>
                </a:schemeClr>
              </a:solidFill>
              <a:round/>
              <a:headEnd/>
              <a:tailEnd/>
            </a:ln>
          </p:spPr>
        </p:cxnSp>
        <p:cxnSp>
          <p:nvCxnSpPr>
            <p:cNvPr id="296" name="Straight Connector 452"/>
            <p:cNvCxnSpPr>
              <a:cxnSpLocks noChangeShapeType="1"/>
            </p:cNvCxnSpPr>
            <p:nvPr/>
          </p:nvCxnSpPr>
          <p:spPr bwMode="auto">
            <a:xfrm flipV="1">
              <a:off x="6858000" y="3790585"/>
              <a:ext cx="490538" cy="0"/>
            </a:xfrm>
            <a:prstGeom prst="line">
              <a:avLst/>
            </a:prstGeom>
            <a:noFill/>
            <a:ln w="38100">
              <a:solidFill>
                <a:schemeClr val="bg1">
                  <a:lumMod val="65000"/>
                </a:schemeClr>
              </a:solidFill>
              <a:round/>
              <a:headEnd/>
              <a:tailEnd/>
            </a:ln>
          </p:spPr>
        </p:cxnSp>
        <p:cxnSp>
          <p:nvCxnSpPr>
            <p:cNvPr id="297" name="Straight Connector 520"/>
            <p:cNvCxnSpPr>
              <a:cxnSpLocks noChangeShapeType="1"/>
            </p:cNvCxnSpPr>
            <p:nvPr/>
          </p:nvCxnSpPr>
          <p:spPr bwMode="auto">
            <a:xfrm>
              <a:off x="1447800" y="1728706"/>
              <a:ext cx="1143000" cy="1587"/>
            </a:xfrm>
            <a:prstGeom prst="line">
              <a:avLst/>
            </a:prstGeom>
            <a:noFill/>
            <a:ln w="38100">
              <a:solidFill>
                <a:schemeClr val="bg1">
                  <a:lumMod val="65000"/>
                </a:schemeClr>
              </a:solidFill>
              <a:round/>
              <a:headEnd/>
              <a:tailEnd/>
            </a:ln>
          </p:spPr>
        </p:cxnSp>
        <p:sp>
          <p:nvSpPr>
            <p:cNvPr id="298" name="Freeform 492"/>
            <p:cNvSpPr>
              <a:spLocks noChangeArrowheads="1"/>
            </p:cNvSpPr>
            <p:nvPr/>
          </p:nvSpPr>
          <p:spPr bwMode="auto">
            <a:xfrm flipV="1">
              <a:off x="2657475" y="1714420"/>
              <a:ext cx="938213" cy="276187"/>
            </a:xfrm>
            <a:custGeom>
              <a:avLst/>
              <a:gdLst>
                <a:gd name="T0" fmla="*/ 938211 w 1516779"/>
                <a:gd name="T1" fmla="*/ 0 h 260358"/>
                <a:gd name="T2" fmla="*/ 413305 w 1516779"/>
                <a:gd name="T3" fmla="*/ 276148 h 260358"/>
                <a:gd name="T4" fmla="*/ 0 w 1516779"/>
                <a:gd name="T5" fmla="*/ 292476 h 260358"/>
                <a:gd name="T6" fmla="*/ 0 60000 65536"/>
                <a:gd name="T7" fmla="*/ 0 60000 65536"/>
                <a:gd name="T8" fmla="*/ 0 60000 65536"/>
                <a:gd name="T9" fmla="*/ 0 w 1516779"/>
                <a:gd name="T10" fmla="*/ 0 h 260358"/>
                <a:gd name="T11" fmla="*/ 1516779 w 1516779"/>
                <a:gd name="T12" fmla="*/ 260358 h 260358"/>
                <a:gd name="connsiteX0" fmla="*/ 1516779 w 1516779"/>
                <a:gd name="connsiteY0" fmla="*/ 0 h 260358"/>
                <a:gd name="connsiteX1" fmla="*/ 668178 w 1516779"/>
                <a:gd name="connsiteY1" fmla="*/ 245823 h 260358"/>
                <a:gd name="connsiteX2" fmla="*/ 654446 w 1516779"/>
                <a:gd name="connsiteY2" fmla="*/ 233175 h 260358"/>
                <a:gd name="connsiteX3" fmla="*/ 0 w 1516779"/>
                <a:gd name="connsiteY3" fmla="*/ 260358 h 260358"/>
                <a:gd name="connsiteX0" fmla="*/ 1516779 w 1516779"/>
                <a:gd name="connsiteY0" fmla="*/ 0 h 245823"/>
                <a:gd name="connsiteX1" fmla="*/ 668178 w 1516779"/>
                <a:gd name="connsiteY1" fmla="*/ 245823 h 245823"/>
                <a:gd name="connsiteX2" fmla="*/ 654446 w 1516779"/>
                <a:gd name="connsiteY2" fmla="*/ 233175 h 245823"/>
                <a:gd name="connsiteX3" fmla="*/ 0 w 1516779"/>
                <a:gd name="connsiteY3" fmla="*/ 234924 h 245823"/>
              </a:gdLst>
              <a:ahLst/>
              <a:cxnLst>
                <a:cxn ang="0">
                  <a:pos x="connsiteX0" y="connsiteY0"/>
                </a:cxn>
                <a:cxn ang="0">
                  <a:pos x="connsiteX1" y="connsiteY1"/>
                </a:cxn>
                <a:cxn ang="0">
                  <a:pos x="connsiteX2" y="connsiteY2"/>
                </a:cxn>
                <a:cxn ang="0">
                  <a:pos x="connsiteX3" y="connsiteY3"/>
                </a:cxn>
              </a:cxnLst>
              <a:rect l="l" t="t" r="r" b="b"/>
              <a:pathLst>
                <a:path w="1516779" h="245823">
                  <a:moveTo>
                    <a:pt x="1516779" y="0"/>
                  </a:moveTo>
                  <a:lnTo>
                    <a:pt x="668178" y="245823"/>
                  </a:lnTo>
                  <a:lnTo>
                    <a:pt x="654446" y="233175"/>
                  </a:lnTo>
                  <a:lnTo>
                    <a:pt x="0" y="234924"/>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sp>
          <p:nvSpPr>
            <p:cNvPr id="299" name="Freeform 492"/>
            <p:cNvSpPr>
              <a:spLocks noChangeArrowheads="1"/>
            </p:cNvSpPr>
            <p:nvPr/>
          </p:nvSpPr>
          <p:spPr bwMode="auto">
            <a:xfrm flipV="1">
              <a:off x="2647950" y="2033464"/>
              <a:ext cx="957263" cy="404756"/>
            </a:xfrm>
            <a:custGeom>
              <a:avLst/>
              <a:gdLst>
                <a:gd name="T0" fmla="*/ 957260 w 1547575"/>
                <a:gd name="T1" fmla="*/ 404892 h 303497"/>
                <a:gd name="T2" fmla="*/ 413305 w 1547575"/>
                <a:gd name="T3" fmla="*/ 3232 h 303497"/>
                <a:gd name="T4" fmla="*/ 0 w 1547575"/>
                <a:gd name="T5" fmla="*/ 0 h 303497"/>
                <a:gd name="T6" fmla="*/ 0 60000 65536"/>
                <a:gd name="T7" fmla="*/ 0 60000 65536"/>
                <a:gd name="T8" fmla="*/ 0 60000 65536"/>
                <a:gd name="T9" fmla="*/ 0 w 1547575"/>
                <a:gd name="T10" fmla="*/ 0 h 303497"/>
                <a:gd name="T11" fmla="*/ 1547575 w 1547575"/>
                <a:gd name="T12" fmla="*/ 303497 h 303497"/>
              </a:gdLst>
              <a:ahLst/>
              <a:cxnLst>
                <a:cxn ang="T6">
                  <a:pos x="T0" y="T1"/>
                </a:cxn>
                <a:cxn ang="T7">
                  <a:pos x="T2" y="T3"/>
                </a:cxn>
                <a:cxn ang="T8">
                  <a:pos x="T4" y="T5"/>
                </a:cxn>
              </a:cxnLst>
              <a:rect l="T9" t="T10" r="T11" b="T12"/>
              <a:pathLst>
                <a:path w="1547575" h="303497">
                  <a:moveTo>
                    <a:pt x="1547575" y="303497"/>
                  </a:moveTo>
                  <a:lnTo>
                    <a:pt x="668178" y="2423"/>
                  </a:lnTo>
                  <a:lnTo>
                    <a:pt x="0" y="0"/>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sp>
          <p:nvSpPr>
            <p:cNvPr id="300" name="Freeform 492"/>
            <p:cNvSpPr>
              <a:spLocks noChangeArrowheads="1"/>
            </p:cNvSpPr>
            <p:nvPr/>
          </p:nvSpPr>
          <p:spPr bwMode="auto">
            <a:xfrm flipV="1">
              <a:off x="1514475" y="3076308"/>
              <a:ext cx="1984375" cy="357139"/>
            </a:xfrm>
            <a:custGeom>
              <a:avLst/>
              <a:gdLst>
                <a:gd name="T0" fmla="*/ 1983581 w 1983581"/>
                <a:gd name="T1" fmla="*/ 0 h 250063"/>
                <a:gd name="T2" fmla="*/ 945356 w 1983581"/>
                <a:gd name="T3" fmla="*/ 280911 h 250063"/>
                <a:gd name="T4" fmla="*/ 0 w 1983581"/>
                <a:gd name="T5" fmla="*/ 278189 h 250063"/>
                <a:gd name="T6" fmla="*/ 0 60000 65536"/>
                <a:gd name="T7" fmla="*/ 0 60000 65536"/>
                <a:gd name="T8" fmla="*/ 0 60000 65536"/>
                <a:gd name="T9" fmla="*/ 0 w 1983581"/>
                <a:gd name="T10" fmla="*/ 0 h 250063"/>
                <a:gd name="T11" fmla="*/ 1983581 w 1983581"/>
                <a:gd name="T12" fmla="*/ 250063 h 250063"/>
                <a:gd name="connsiteX0" fmla="*/ 1983581 w 1983581"/>
                <a:gd name="connsiteY0" fmla="*/ 67620 h 317683"/>
                <a:gd name="connsiteX1" fmla="*/ 1971673 w 1983581"/>
                <a:gd name="connsiteY1" fmla="*/ 0 h 317683"/>
                <a:gd name="connsiteX2" fmla="*/ 945356 w 1983581"/>
                <a:gd name="connsiteY2" fmla="*/ 317683 h 317683"/>
                <a:gd name="connsiteX3" fmla="*/ 0 w 1983581"/>
                <a:gd name="connsiteY3" fmla="*/ 315260 h 317683"/>
              </a:gdLst>
              <a:ahLst/>
              <a:cxnLst>
                <a:cxn ang="0">
                  <a:pos x="connsiteX0" y="connsiteY0"/>
                </a:cxn>
                <a:cxn ang="0">
                  <a:pos x="connsiteX1" y="connsiteY1"/>
                </a:cxn>
                <a:cxn ang="0">
                  <a:pos x="connsiteX2" y="connsiteY2"/>
                </a:cxn>
                <a:cxn ang="0">
                  <a:pos x="connsiteX3" y="connsiteY3"/>
                </a:cxn>
              </a:cxnLst>
              <a:rect l="l" t="t" r="r" b="b"/>
              <a:pathLst>
                <a:path w="1983581" h="317683">
                  <a:moveTo>
                    <a:pt x="1983581" y="67620"/>
                  </a:moveTo>
                  <a:lnTo>
                    <a:pt x="1971673" y="0"/>
                  </a:lnTo>
                  <a:lnTo>
                    <a:pt x="945356" y="317683"/>
                  </a:lnTo>
                  <a:lnTo>
                    <a:pt x="0" y="315260"/>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sp>
          <p:nvSpPr>
            <p:cNvPr id="301" name="Freeform 492"/>
            <p:cNvSpPr>
              <a:spLocks noChangeArrowheads="1"/>
            </p:cNvSpPr>
            <p:nvPr/>
          </p:nvSpPr>
          <p:spPr bwMode="auto">
            <a:xfrm flipV="1">
              <a:off x="1647825" y="3452495"/>
              <a:ext cx="1851025" cy="407931"/>
            </a:xfrm>
            <a:custGeom>
              <a:avLst/>
              <a:gdLst>
                <a:gd name="T0" fmla="*/ 1850231 w 1850231"/>
                <a:gd name="T1" fmla="*/ 407612 h 362850"/>
                <a:gd name="T2" fmla="*/ 945356 w 1850231"/>
                <a:gd name="T3" fmla="*/ 2722 h 362850"/>
                <a:gd name="T4" fmla="*/ 0 w 1850231"/>
                <a:gd name="T5" fmla="*/ 0 h 362850"/>
                <a:gd name="T6" fmla="*/ 0 60000 65536"/>
                <a:gd name="T7" fmla="*/ 0 60000 65536"/>
                <a:gd name="T8" fmla="*/ 0 60000 65536"/>
                <a:gd name="T9" fmla="*/ 0 w 1850231"/>
                <a:gd name="T10" fmla="*/ 0 h 362850"/>
                <a:gd name="T11" fmla="*/ 1850231 w 1850231"/>
                <a:gd name="T12" fmla="*/ 362850 h 362850"/>
              </a:gdLst>
              <a:ahLst/>
              <a:cxnLst>
                <a:cxn ang="T6">
                  <a:pos x="T0" y="T1"/>
                </a:cxn>
                <a:cxn ang="T7">
                  <a:pos x="T2" y="T3"/>
                </a:cxn>
                <a:cxn ang="T8">
                  <a:pos x="T4" y="T5"/>
                </a:cxn>
              </a:cxnLst>
              <a:rect l="T9" t="T10" r="T11" b="T12"/>
              <a:pathLst>
                <a:path w="1850231" h="362850">
                  <a:moveTo>
                    <a:pt x="1850231" y="362850"/>
                  </a:moveTo>
                  <a:lnTo>
                    <a:pt x="945356" y="2423"/>
                  </a:lnTo>
                  <a:lnTo>
                    <a:pt x="0" y="0"/>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sp>
          <p:nvSpPr>
            <p:cNvPr id="302" name="Freeform 492"/>
            <p:cNvSpPr>
              <a:spLocks noChangeArrowheads="1"/>
            </p:cNvSpPr>
            <p:nvPr/>
          </p:nvSpPr>
          <p:spPr bwMode="auto">
            <a:xfrm flipV="1">
              <a:off x="1771650" y="3585826"/>
              <a:ext cx="1722438" cy="855545"/>
            </a:xfrm>
            <a:custGeom>
              <a:avLst/>
              <a:gdLst>
                <a:gd name="T0" fmla="*/ 1721643 w 1721643"/>
                <a:gd name="T1" fmla="*/ 855287 h 761363"/>
                <a:gd name="T2" fmla="*/ 945356 w 1721643"/>
                <a:gd name="T3" fmla="*/ 2722 h 761363"/>
                <a:gd name="T4" fmla="*/ 0 w 1721643"/>
                <a:gd name="T5" fmla="*/ 0 h 761363"/>
                <a:gd name="T6" fmla="*/ 0 60000 65536"/>
                <a:gd name="T7" fmla="*/ 0 60000 65536"/>
                <a:gd name="T8" fmla="*/ 0 60000 65536"/>
                <a:gd name="T9" fmla="*/ 0 w 1721643"/>
                <a:gd name="T10" fmla="*/ 0 h 761363"/>
                <a:gd name="T11" fmla="*/ 1721643 w 1721643"/>
                <a:gd name="T12" fmla="*/ 761363 h 761363"/>
              </a:gdLst>
              <a:ahLst/>
              <a:cxnLst>
                <a:cxn ang="T6">
                  <a:pos x="T0" y="T1"/>
                </a:cxn>
                <a:cxn ang="T7">
                  <a:pos x="T2" y="T3"/>
                </a:cxn>
                <a:cxn ang="T8">
                  <a:pos x="T4" y="T5"/>
                </a:cxn>
              </a:cxnLst>
              <a:rect l="T9" t="T10" r="T11" b="T12"/>
              <a:pathLst>
                <a:path w="1721643" h="761363">
                  <a:moveTo>
                    <a:pt x="1721643" y="761363"/>
                  </a:moveTo>
                  <a:lnTo>
                    <a:pt x="945356" y="2423"/>
                  </a:lnTo>
                  <a:lnTo>
                    <a:pt x="0" y="0"/>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cxnSp>
          <p:nvCxnSpPr>
            <p:cNvPr id="303" name="Straight Connector 520"/>
            <p:cNvCxnSpPr>
              <a:cxnSpLocks noChangeShapeType="1"/>
            </p:cNvCxnSpPr>
            <p:nvPr/>
          </p:nvCxnSpPr>
          <p:spPr bwMode="auto">
            <a:xfrm>
              <a:off x="500063" y="3052500"/>
              <a:ext cx="552450" cy="9524"/>
            </a:xfrm>
            <a:prstGeom prst="line">
              <a:avLst/>
            </a:prstGeom>
            <a:noFill/>
            <a:ln w="38100">
              <a:solidFill>
                <a:schemeClr val="bg1">
                  <a:lumMod val="65000"/>
                </a:schemeClr>
              </a:solidFill>
              <a:round/>
              <a:headEnd/>
              <a:tailEnd/>
            </a:ln>
          </p:spPr>
        </p:cxnSp>
        <p:cxnSp>
          <p:nvCxnSpPr>
            <p:cNvPr id="304" name="Straight Connector 520"/>
            <p:cNvCxnSpPr>
              <a:cxnSpLocks noChangeShapeType="1"/>
            </p:cNvCxnSpPr>
            <p:nvPr/>
          </p:nvCxnSpPr>
          <p:spPr bwMode="auto">
            <a:xfrm>
              <a:off x="619125" y="3866775"/>
              <a:ext cx="723900" cy="9524"/>
            </a:xfrm>
            <a:prstGeom prst="line">
              <a:avLst/>
            </a:prstGeom>
            <a:noFill/>
            <a:ln w="38100">
              <a:solidFill>
                <a:schemeClr val="bg1">
                  <a:lumMod val="65000"/>
                </a:schemeClr>
              </a:solidFill>
              <a:round/>
              <a:headEnd/>
              <a:tailEnd/>
            </a:ln>
          </p:spPr>
        </p:cxnSp>
        <p:cxnSp>
          <p:nvCxnSpPr>
            <p:cNvPr id="305" name="Straight Connector 520"/>
            <p:cNvCxnSpPr>
              <a:cxnSpLocks noChangeShapeType="1"/>
            </p:cNvCxnSpPr>
            <p:nvPr/>
          </p:nvCxnSpPr>
          <p:spPr bwMode="auto">
            <a:xfrm flipV="1">
              <a:off x="1457325" y="2514410"/>
              <a:ext cx="857250" cy="447614"/>
            </a:xfrm>
            <a:prstGeom prst="line">
              <a:avLst/>
            </a:prstGeom>
            <a:noFill/>
            <a:ln w="38100">
              <a:solidFill>
                <a:schemeClr val="bg1">
                  <a:lumMod val="65000"/>
                </a:schemeClr>
              </a:solidFill>
              <a:round/>
              <a:headEnd/>
              <a:tailEnd/>
            </a:ln>
          </p:spPr>
        </p:cxnSp>
        <p:cxnSp>
          <p:nvCxnSpPr>
            <p:cNvPr id="306" name="Straight Connector 520"/>
            <p:cNvCxnSpPr>
              <a:cxnSpLocks noChangeShapeType="1"/>
            </p:cNvCxnSpPr>
            <p:nvPr/>
          </p:nvCxnSpPr>
          <p:spPr bwMode="auto">
            <a:xfrm>
              <a:off x="1400175" y="1838228"/>
              <a:ext cx="881063" cy="480947"/>
            </a:xfrm>
            <a:prstGeom prst="line">
              <a:avLst/>
            </a:prstGeom>
            <a:noFill/>
            <a:ln w="38100">
              <a:solidFill>
                <a:schemeClr val="bg1">
                  <a:lumMod val="65000"/>
                </a:schemeClr>
              </a:solidFill>
              <a:round/>
              <a:headEnd/>
              <a:tailEnd/>
            </a:ln>
          </p:spPr>
        </p:cxnSp>
        <p:sp>
          <p:nvSpPr>
            <p:cNvPr id="307" name="Freeform 492"/>
            <p:cNvSpPr>
              <a:spLocks noChangeArrowheads="1"/>
            </p:cNvSpPr>
            <p:nvPr/>
          </p:nvSpPr>
          <p:spPr bwMode="auto">
            <a:xfrm flipV="1">
              <a:off x="2200275" y="1133475"/>
              <a:ext cx="1312863" cy="785705"/>
            </a:xfrm>
            <a:custGeom>
              <a:avLst/>
              <a:gdLst>
                <a:gd name="T0" fmla="*/ 1312069 w 1312069"/>
                <a:gd name="T1" fmla="*/ 0 h 699450"/>
                <a:gd name="T2" fmla="*/ 945356 w 1312069"/>
                <a:gd name="T3" fmla="*/ 785735 h 699450"/>
                <a:gd name="T4" fmla="*/ 0 w 1312069"/>
                <a:gd name="T5" fmla="*/ 783013 h 699450"/>
                <a:gd name="T6" fmla="*/ 0 60000 65536"/>
                <a:gd name="T7" fmla="*/ 0 60000 65536"/>
                <a:gd name="T8" fmla="*/ 0 60000 65536"/>
                <a:gd name="T9" fmla="*/ 0 w 1312069"/>
                <a:gd name="T10" fmla="*/ 0 h 699450"/>
                <a:gd name="T11" fmla="*/ 1312069 w 1312069"/>
                <a:gd name="T12" fmla="*/ 699450 h 699450"/>
              </a:gdLst>
              <a:ahLst/>
              <a:cxnLst>
                <a:cxn ang="T6">
                  <a:pos x="T0" y="T1"/>
                </a:cxn>
                <a:cxn ang="T7">
                  <a:pos x="T2" y="T3"/>
                </a:cxn>
                <a:cxn ang="T8">
                  <a:pos x="T4" y="T5"/>
                </a:cxn>
              </a:cxnLst>
              <a:rect l="T9" t="T10" r="T11" b="T12"/>
              <a:pathLst>
                <a:path w="1312069" h="699450">
                  <a:moveTo>
                    <a:pt x="1312069" y="0"/>
                  </a:moveTo>
                  <a:lnTo>
                    <a:pt x="945356" y="699450"/>
                  </a:lnTo>
                  <a:lnTo>
                    <a:pt x="0" y="697027"/>
                  </a:lnTo>
                </a:path>
              </a:pathLst>
            </a:custGeom>
            <a:noFill/>
            <a:ln w="38100">
              <a:solidFill>
                <a:schemeClr val="bg1">
                  <a:lumMod val="65000"/>
                </a:schemeClr>
              </a:solidFill>
              <a:round/>
              <a:headEnd/>
              <a:tailEnd/>
            </a:ln>
          </p:spPr>
          <p:txBody>
            <a:bodyPr wrap="none" anchor="ctr"/>
            <a:lstStyle/>
            <a:p>
              <a:pPr eaLnBrk="0" hangingPunct="0">
                <a:defRPr/>
              </a:pPr>
              <a:endParaRPr lang="en-US" b="0"/>
            </a:p>
          </p:txBody>
        </p:sp>
        <p:cxnSp>
          <p:nvCxnSpPr>
            <p:cNvPr id="308" name="Straight Connector 520"/>
            <p:cNvCxnSpPr>
              <a:cxnSpLocks noChangeShapeType="1"/>
            </p:cNvCxnSpPr>
            <p:nvPr/>
          </p:nvCxnSpPr>
          <p:spPr bwMode="auto">
            <a:xfrm>
              <a:off x="442913" y="2442983"/>
              <a:ext cx="1895475" cy="1587"/>
            </a:xfrm>
            <a:prstGeom prst="line">
              <a:avLst/>
            </a:prstGeom>
            <a:noFill/>
            <a:ln w="38100">
              <a:solidFill>
                <a:schemeClr val="bg1">
                  <a:lumMod val="65000"/>
                </a:schemeClr>
              </a:solidFill>
              <a:round/>
              <a:headEnd/>
              <a:tailEnd/>
            </a:ln>
          </p:spPr>
        </p:cxnSp>
      </p:grpSp>
      <p:grpSp>
        <p:nvGrpSpPr>
          <p:cNvPr id="5" name="Group 394"/>
          <p:cNvGrpSpPr>
            <a:grpSpLocks/>
          </p:cNvGrpSpPr>
          <p:nvPr/>
        </p:nvGrpSpPr>
        <p:grpSpPr bwMode="auto">
          <a:xfrm>
            <a:off x="527050" y="1128713"/>
            <a:ext cx="7038975" cy="3308350"/>
            <a:chOff x="442913" y="1133475"/>
            <a:chExt cx="7038975" cy="3307896"/>
          </a:xfrm>
        </p:grpSpPr>
        <p:cxnSp>
          <p:nvCxnSpPr>
            <p:cNvPr id="805138" name="Straight Connector 520"/>
            <p:cNvCxnSpPr>
              <a:cxnSpLocks noChangeShapeType="1"/>
            </p:cNvCxnSpPr>
            <p:nvPr/>
          </p:nvCxnSpPr>
          <p:spPr bwMode="auto">
            <a:xfrm rot="10800000" flipH="1" flipV="1">
              <a:off x="4194175" y="2371555"/>
              <a:ext cx="1663700" cy="11111"/>
            </a:xfrm>
            <a:prstGeom prst="line">
              <a:avLst/>
            </a:prstGeom>
            <a:noFill/>
            <a:ln w="38100">
              <a:solidFill>
                <a:schemeClr val="tx1"/>
              </a:solidFill>
              <a:round/>
              <a:headEnd/>
              <a:tailEnd/>
            </a:ln>
          </p:spPr>
        </p:cxnSp>
        <p:cxnSp>
          <p:nvCxnSpPr>
            <p:cNvPr id="805139" name="Straight Connector 520"/>
            <p:cNvCxnSpPr>
              <a:cxnSpLocks noChangeShapeType="1"/>
            </p:cNvCxnSpPr>
            <p:nvPr/>
          </p:nvCxnSpPr>
          <p:spPr bwMode="auto">
            <a:xfrm rot="10800000" flipH="1" flipV="1">
              <a:off x="4224338" y="3803284"/>
              <a:ext cx="1663700" cy="11111"/>
            </a:xfrm>
            <a:prstGeom prst="line">
              <a:avLst/>
            </a:prstGeom>
            <a:noFill/>
            <a:ln w="38100">
              <a:solidFill>
                <a:schemeClr val="tx1"/>
              </a:solidFill>
              <a:round/>
              <a:headEnd/>
              <a:tailEnd/>
            </a:ln>
          </p:spPr>
        </p:cxnSp>
        <p:sp>
          <p:nvSpPr>
            <p:cNvPr id="805140" name="Freeform 492"/>
            <p:cNvSpPr>
              <a:spLocks noChangeArrowheads="1"/>
            </p:cNvSpPr>
            <p:nvPr/>
          </p:nvSpPr>
          <p:spPr bwMode="auto">
            <a:xfrm flipH="1" flipV="1">
              <a:off x="4340225" y="2438221"/>
              <a:ext cx="1512888" cy="1314270"/>
            </a:xfrm>
            <a:custGeom>
              <a:avLst/>
              <a:gdLst>
                <a:gd name="T0" fmla="*/ 414221 w 1722033"/>
                <a:gd name="T1" fmla="*/ 595882 h 1422235"/>
                <a:gd name="T2" fmla="*/ 336370 w 1722033"/>
                <a:gd name="T3" fmla="*/ 596866 h 1422235"/>
                <a:gd name="T4" fmla="*/ 83196 w 1722033"/>
                <a:gd name="T5" fmla="*/ 1087 h 1422235"/>
                <a:gd name="T6" fmla="*/ 0 w 1722033"/>
                <a:gd name="T7" fmla="*/ 0 h 1422235"/>
                <a:gd name="T8" fmla="*/ 0 60000 65536"/>
                <a:gd name="T9" fmla="*/ 0 60000 65536"/>
                <a:gd name="T10" fmla="*/ 0 60000 65536"/>
                <a:gd name="T11" fmla="*/ 0 60000 65536"/>
                <a:gd name="T12" fmla="*/ 0 w 1722033"/>
                <a:gd name="T13" fmla="*/ 0 h 1422235"/>
                <a:gd name="T14" fmla="*/ 1722033 w 1722033"/>
                <a:gd name="T15" fmla="*/ 1422235 h 1422235"/>
              </a:gdLst>
              <a:ahLst/>
              <a:cxnLst>
                <a:cxn ang="T8">
                  <a:pos x="T0" y="T1"/>
                </a:cxn>
                <a:cxn ang="T9">
                  <a:pos x="T2" y="T3"/>
                </a:cxn>
                <a:cxn ang="T10">
                  <a:pos x="T4" y="T5"/>
                </a:cxn>
                <a:cxn ang="T11">
                  <a:pos x="T6" y="T7"/>
                </a:cxn>
              </a:cxnLst>
              <a:rect l="T12" t="T13" r="T14" b="T15"/>
              <a:pathLst>
                <a:path w="1722033" h="1422235">
                  <a:moveTo>
                    <a:pt x="1722033" y="1419889"/>
                  </a:moveTo>
                  <a:lnTo>
                    <a:pt x="1398384" y="1422235"/>
                  </a:lnTo>
                  <a:lnTo>
                    <a:pt x="345871" y="2592"/>
                  </a:lnTo>
                  <a:lnTo>
                    <a:pt x="0" y="0"/>
                  </a:lnTo>
                </a:path>
              </a:pathLst>
            </a:custGeom>
            <a:noFill/>
            <a:ln w="38100">
              <a:solidFill>
                <a:schemeClr val="tx1"/>
              </a:solidFill>
              <a:round/>
              <a:headEnd/>
              <a:tailEnd/>
            </a:ln>
          </p:spPr>
          <p:txBody>
            <a:bodyPr wrap="none" anchor="ctr"/>
            <a:lstStyle/>
            <a:p>
              <a:pPr eaLnBrk="0" hangingPunct="0"/>
              <a:endParaRPr lang="en-GB" b="0"/>
            </a:p>
          </p:txBody>
        </p:sp>
        <p:sp>
          <p:nvSpPr>
            <p:cNvPr id="805141" name="Freeform 492"/>
            <p:cNvSpPr>
              <a:spLocks noChangeArrowheads="1"/>
            </p:cNvSpPr>
            <p:nvPr/>
          </p:nvSpPr>
          <p:spPr bwMode="auto">
            <a:xfrm flipV="1">
              <a:off x="4325938" y="2447745"/>
              <a:ext cx="1550987" cy="1290461"/>
            </a:xfrm>
            <a:custGeom>
              <a:avLst/>
              <a:gdLst>
                <a:gd name="T0" fmla="*/ 560297 w 1717137"/>
                <a:gd name="T1" fmla="*/ 486136 h 1422314"/>
                <a:gd name="T2" fmla="*/ 443150 w 1717137"/>
                <a:gd name="T3" fmla="*/ 487864 h 1422314"/>
                <a:gd name="T4" fmla="*/ 109819 w 1717137"/>
                <a:gd name="T5" fmla="*/ 1747 h 1422314"/>
                <a:gd name="T6" fmla="*/ 0 w 1717137"/>
                <a:gd name="T7" fmla="*/ 0 h 1422314"/>
                <a:gd name="T8" fmla="*/ 0 60000 65536"/>
                <a:gd name="T9" fmla="*/ 0 60000 65536"/>
                <a:gd name="T10" fmla="*/ 0 60000 65536"/>
                <a:gd name="T11" fmla="*/ 0 60000 65536"/>
                <a:gd name="T12" fmla="*/ 0 w 1717137"/>
                <a:gd name="T13" fmla="*/ 0 h 1422314"/>
                <a:gd name="T14" fmla="*/ 1717137 w 1717137"/>
                <a:gd name="T15" fmla="*/ 1422314 h 1422314"/>
              </a:gdLst>
              <a:ahLst/>
              <a:cxnLst>
                <a:cxn ang="T8">
                  <a:pos x="T0" y="T1"/>
                </a:cxn>
                <a:cxn ang="T9">
                  <a:pos x="T2" y="T3"/>
                </a:cxn>
                <a:cxn ang="T10">
                  <a:pos x="T4" y="T5"/>
                </a:cxn>
                <a:cxn ang="T11">
                  <a:pos x="T6" y="T7"/>
                </a:cxn>
              </a:cxnLst>
              <a:rect l="T12" t="T13" r="T14" b="T15"/>
              <a:pathLst>
                <a:path w="1717137" h="1422314">
                  <a:moveTo>
                    <a:pt x="1717137" y="1417279"/>
                  </a:moveTo>
                  <a:lnTo>
                    <a:pt x="1358118" y="1422314"/>
                  </a:lnTo>
                  <a:lnTo>
                    <a:pt x="336562" y="5093"/>
                  </a:lnTo>
                  <a:lnTo>
                    <a:pt x="0" y="0"/>
                  </a:lnTo>
                </a:path>
              </a:pathLst>
            </a:custGeom>
            <a:noFill/>
            <a:ln w="38100">
              <a:solidFill>
                <a:schemeClr val="tx1"/>
              </a:solidFill>
              <a:round/>
              <a:headEnd/>
              <a:tailEnd/>
            </a:ln>
          </p:spPr>
          <p:txBody>
            <a:bodyPr wrap="none" anchor="ctr"/>
            <a:lstStyle/>
            <a:p>
              <a:pPr eaLnBrk="0" hangingPunct="0"/>
              <a:endParaRPr lang="en-GB" b="0"/>
            </a:p>
          </p:txBody>
        </p:sp>
        <p:cxnSp>
          <p:nvCxnSpPr>
            <p:cNvPr id="805142" name="Straight Connector 452"/>
            <p:cNvCxnSpPr>
              <a:cxnSpLocks noChangeShapeType="1"/>
            </p:cNvCxnSpPr>
            <p:nvPr/>
          </p:nvCxnSpPr>
          <p:spPr bwMode="auto">
            <a:xfrm flipV="1">
              <a:off x="6734175" y="2338223"/>
              <a:ext cx="747713" cy="4761"/>
            </a:xfrm>
            <a:prstGeom prst="line">
              <a:avLst/>
            </a:prstGeom>
            <a:noFill/>
            <a:ln w="38100">
              <a:solidFill>
                <a:schemeClr val="tx1"/>
              </a:solidFill>
              <a:round/>
              <a:headEnd/>
              <a:tailEnd/>
            </a:ln>
          </p:spPr>
        </p:cxnSp>
        <p:cxnSp>
          <p:nvCxnSpPr>
            <p:cNvPr id="805143" name="Straight Connector 452"/>
            <p:cNvCxnSpPr>
              <a:cxnSpLocks noChangeShapeType="1"/>
            </p:cNvCxnSpPr>
            <p:nvPr/>
          </p:nvCxnSpPr>
          <p:spPr bwMode="auto">
            <a:xfrm flipV="1">
              <a:off x="6858000" y="3790585"/>
              <a:ext cx="490538" cy="0"/>
            </a:xfrm>
            <a:prstGeom prst="line">
              <a:avLst/>
            </a:prstGeom>
            <a:noFill/>
            <a:ln w="38100">
              <a:solidFill>
                <a:schemeClr val="tx1"/>
              </a:solidFill>
              <a:round/>
              <a:headEnd/>
              <a:tailEnd/>
            </a:ln>
          </p:spPr>
        </p:cxnSp>
        <p:cxnSp>
          <p:nvCxnSpPr>
            <p:cNvPr id="805144" name="Straight Connector 520"/>
            <p:cNvCxnSpPr>
              <a:cxnSpLocks noChangeShapeType="1"/>
            </p:cNvCxnSpPr>
            <p:nvPr/>
          </p:nvCxnSpPr>
          <p:spPr bwMode="auto">
            <a:xfrm>
              <a:off x="1447800" y="1728706"/>
              <a:ext cx="1143000" cy="1587"/>
            </a:xfrm>
            <a:prstGeom prst="line">
              <a:avLst/>
            </a:prstGeom>
            <a:noFill/>
            <a:ln w="38100">
              <a:solidFill>
                <a:schemeClr val="tx1"/>
              </a:solidFill>
              <a:round/>
              <a:headEnd/>
              <a:tailEnd/>
            </a:ln>
          </p:spPr>
        </p:cxnSp>
        <p:sp>
          <p:nvSpPr>
            <p:cNvPr id="805145" name="Freeform 492"/>
            <p:cNvSpPr>
              <a:spLocks noChangeArrowheads="1"/>
            </p:cNvSpPr>
            <p:nvPr/>
          </p:nvSpPr>
          <p:spPr bwMode="auto">
            <a:xfrm flipV="1">
              <a:off x="2657475" y="1714420"/>
              <a:ext cx="938213" cy="276187"/>
            </a:xfrm>
            <a:custGeom>
              <a:avLst/>
              <a:gdLst>
                <a:gd name="T0" fmla="*/ 12437 w 1516779"/>
                <a:gd name="T1" fmla="*/ 0 h 245823"/>
                <a:gd name="T2" fmla="*/ 5479 w 1516779"/>
                <a:gd name="T3" fmla="*/ 787826 h 245823"/>
                <a:gd name="T4" fmla="*/ 5366 w 1516779"/>
                <a:gd name="T5" fmla="*/ 747289 h 245823"/>
                <a:gd name="T6" fmla="*/ 0 w 1516779"/>
                <a:gd name="T7" fmla="*/ 752895 h 245823"/>
                <a:gd name="T8" fmla="*/ 0 60000 65536"/>
                <a:gd name="T9" fmla="*/ 0 60000 65536"/>
                <a:gd name="T10" fmla="*/ 0 60000 65536"/>
                <a:gd name="T11" fmla="*/ 0 60000 65536"/>
                <a:gd name="T12" fmla="*/ 0 w 1516779"/>
                <a:gd name="T13" fmla="*/ 0 h 245823"/>
                <a:gd name="T14" fmla="*/ 1516779 w 1516779"/>
                <a:gd name="T15" fmla="*/ 245823 h 245823"/>
              </a:gdLst>
              <a:ahLst/>
              <a:cxnLst>
                <a:cxn ang="T8">
                  <a:pos x="T0" y="T1"/>
                </a:cxn>
                <a:cxn ang="T9">
                  <a:pos x="T2" y="T3"/>
                </a:cxn>
                <a:cxn ang="T10">
                  <a:pos x="T4" y="T5"/>
                </a:cxn>
                <a:cxn ang="T11">
                  <a:pos x="T6" y="T7"/>
                </a:cxn>
              </a:cxnLst>
              <a:rect l="T12" t="T13" r="T14" b="T15"/>
              <a:pathLst>
                <a:path w="1516779" h="245823">
                  <a:moveTo>
                    <a:pt x="1516779" y="0"/>
                  </a:moveTo>
                  <a:lnTo>
                    <a:pt x="668178" y="245823"/>
                  </a:lnTo>
                  <a:lnTo>
                    <a:pt x="654446" y="233175"/>
                  </a:lnTo>
                  <a:lnTo>
                    <a:pt x="0" y="234924"/>
                  </a:lnTo>
                </a:path>
              </a:pathLst>
            </a:custGeom>
            <a:noFill/>
            <a:ln w="38100">
              <a:solidFill>
                <a:schemeClr val="tx1"/>
              </a:solidFill>
              <a:round/>
              <a:headEnd/>
              <a:tailEnd/>
            </a:ln>
          </p:spPr>
          <p:txBody>
            <a:bodyPr wrap="none" anchor="ctr"/>
            <a:lstStyle/>
            <a:p>
              <a:pPr eaLnBrk="0" hangingPunct="0"/>
              <a:endParaRPr lang="en-GB" b="0"/>
            </a:p>
          </p:txBody>
        </p:sp>
        <p:sp>
          <p:nvSpPr>
            <p:cNvPr id="805146" name="Freeform 492"/>
            <p:cNvSpPr>
              <a:spLocks noChangeArrowheads="1"/>
            </p:cNvSpPr>
            <p:nvPr/>
          </p:nvSpPr>
          <p:spPr bwMode="auto">
            <a:xfrm flipV="1">
              <a:off x="2647950" y="2033464"/>
              <a:ext cx="957263" cy="404756"/>
            </a:xfrm>
            <a:custGeom>
              <a:avLst/>
              <a:gdLst>
                <a:gd name="T0" fmla="*/ 7849 w 1547575"/>
                <a:gd name="T1" fmla="*/ 7206547 h 303497"/>
                <a:gd name="T2" fmla="*/ 3389 w 1547575"/>
                <a:gd name="T3" fmla="*/ 57524 h 303497"/>
                <a:gd name="T4" fmla="*/ 0 w 1547575"/>
                <a:gd name="T5" fmla="*/ 0 h 303497"/>
                <a:gd name="T6" fmla="*/ 0 60000 65536"/>
                <a:gd name="T7" fmla="*/ 0 60000 65536"/>
                <a:gd name="T8" fmla="*/ 0 60000 65536"/>
                <a:gd name="T9" fmla="*/ 0 w 1547575"/>
                <a:gd name="T10" fmla="*/ 0 h 303497"/>
                <a:gd name="T11" fmla="*/ 1547575 w 1547575"/>
                <a:gd name="T12" fmla="*/ 303497 h 303497"/>
              </a:gdLst>
              <a:ahLst/>
              <a:cxnLst>
                <a:cxn ang="T6">
                  <a:pos x="T0" y="T1"/>
                </a:cxn>
                <a:cxn ang="T7">
                  <a:pos x="T2" y="T3"/>
                </a:cxn>
                <a:cxn ang="T8">
                  <a:pos x="T4" y="T5"/>
                </a:cxn>
              </a:cxnLst>
              <a:rect l="T9" t="T10" r="T11" b="T12"/>
              <a:pathLst>
                <a:path w="1547575" h="303497">
                  <a:moveTo>
                    <a:pt x="1547575" y="303497"/>
                  </a:moveTo>
                  <a:lnTo>
                    <a:pt x="668178" y="2423"/>
                  </a:lnTo>
                  <a:lnTo>
                    <a:pt x="0" y="0"/>
                  </a:lnTo>
                </a:path>
              </a:pathLst>
            </a:custGeom>
            <a:noFill/>
            <a:ln w="38100">
              <a:solidFill>
                <a:schemeClr val="tx1"/>
              </a:solidFill>
              <a:round/>
              <a:headEnd/>
              <a:tailEnd/>
            </a:ln>
          </p:spPr>
          <p:txBody>
            <a:bodyPr wrap="none" anchor="ctr"/>
            <a:lstStyle/>
            <a:p>
              <a:pPr eaLnBrk="0" hangingPunct="0"/>
              <a:endParaRPr lang="en-GB" b="0"/>
            </a:p>
          </p:txBody>
        </p:sp>
        <p:sp>
          <p:nvSpPr>
            <p:cNvPr id="805147" name="Freeform 492"/>
            <p:cNvSpPr>
              <a:spLocks noChangeArrowheads="1"/>
            </p:cNvSpPr>
            <p:nvPr/>
          </p:nvSpPr>
          <p:spPr bwMode="auto">
            <a:xfrm flipV="1">
              <a:off x="1514475" y="3076308"/>
              <a:ext cx="1984375" cy="357139"/>
            </a:xfrm>
            <a:custGeom>
              <a:avLst/>
              <a:gdLst>
                <a:gd name="T0" fmla="*/ 1991536 w 1983581"/>
                <a:gd name="T1" fmla="*/ 218024 h 317683"/>
                <a:gd name="T2" fmla="*/ 1979580 w 1983581"/>
                <a:gd name="T3" fmla="*/ 0 h 317683"/>
                <a:gd name="T4" fmla="*/ 949147 w 1983581"/>
                <a:gd name="T5" fmla="*/ 1024298 h 317683"/>
                <a:gd name="T6" fmla="*/ 0 w 1983581"/>
                <a:gd name="T7" fmla="*/ 1016486 h 317683"/>
                <a:gd name="T8" fmla="*/ 0 60000 65536"/>
                <a:gd name="T9" fmla="*/ 0 60000 65536"/>
                <a:gd name="T10" fmla="*/ 0 60000 65536"/>
                <a:gd name="T11" fmla="*/ 0 60000 65536"/>
                <a:gd name="T12" fmla="*/ 0 w 1983581"/>
                <a:gd name="T13" fmla="*/ 0 h 317683"/>
                <a:gd name="T14" fmla="*/ 1983581 w 1983581"/>
                <a:gd name="T15" fmla="*/ 317683 h 317683"/>
              </a:gdLst>
              <a:ahLst/>
              <a:cxnLst>
                <a:cxn ang="T8">
                  <a:pos x="T0" y="T1"/>
                </a:cxn>
                <a:cxn ang="T9">
                  <a:pos x="T2" y="T3"/>
                </a:cxn>
                <a:cxn ang="T10">
                  <a:pos x="T4" y="T5"/>
                </a:cxn>
                <a:cxn ang="T11">
                  <a:pos x="T6" y="T7"/>
                </a:cxn>
              </a:cxnLst>
              <a:rect l="T12" t="T13" r="T14" b="T15"/>
              <a:pathLst>
                <a:path w="1983581" h="317683">
                  <a:moveTo>
                    <a:pt x="1983581" y="67620"/>
                  </a:moveTo>
                  <a:lnTo>
                    <a:pt x="1971673" y="0"/>
                  </a:lnTo>
                  <a:lnTo>
                    <a:pt x="945356" y="317683"/>
                  </a:lnTo>
                  <a:lnTo>
                    <a:pt x="0" y="315260"/>
                  </a:lnTo>
                </a:path>
              </a:pathLst>
            </a:custGeom>
            <a:noFill/>
            <a:ln w="38100">
              <a:solidFill>
                <a:schemeClr val="tx1"/>
              </a:solidFill>
              <a:round/>
              <a:headEnd/>
              <a:tailEnd/>
            </a:ln>
          </p:spPr>
          <p:txBody>
            <a:bodyPr wrap="none" anchor="ctr"/>
            <a:lstStyle/>
            <a:p>
              <a:pPr eaLnBrk="0" hangingPunct="0"/>
              <a:endParaRPr lang="en-GB" b="0"/>
            </a:p>
          </p:txBody>
        </p:sp>
        <p:sp>
          <p:nvSpPr>
            <p:cNvPr id="805148" name="Freeform 492"/>
            <p:cNvSpPr>
              <a:spLocks noChangeArrowheads="1"/>
            </p:cNvSpPr>
            <p:nvPr/>
          </p:nvSpPr>
          <p:spPr bwMode="auto">
            <a:xfrm flipV="1">
              <a:off x="1647825" y="3452495"/>
              <a:ext cx="1851025" cy="407931"/>
            </a:xfrm>
            <a:custGeom>
              <a:avLst/>
              <a:gdLst>
                <a:gd name="T0" fmla="*/ 1858186 w 1850231"/>
                <a:gd name="T1" fmla="*/ 1314750 h 362850"/>
                <a:gd name="T2" fmla="*/ 949421 w 1850231"/>
                <a:gd name="T3" fmla="*/ 8777 h 362850"/>
                <a:gd name="T4" fmla="*/ 0 w 1850231"/>
                <a:gd name="T5" fmla="*/ 0 h 362850"/>
                <a:gd name="T6" fmla="*/ 0 60000 65536"/>
                <a:gd name="T7" fmla="*/ 0 60000 65536"/>
                <a:gd name="T8" fmla="*/ 0 60000 65536"/>
                <a:gd name="T9" fmla="*/ 0 w 1850231"/>
                <a:gd name="T10" fmla="*/ 0 h 362850"/>
                <a:gd name="T11" fmla="*/ 1850231 w 1850231"/>
                <a:gd name="T12" fmla="*/ 362850 h 362850"/>
              </a:gdLst>
              <a:ahLst/>
              <a:cxnLst>
                <a:cxn ang="T6">
                  <a:pos x="T0" y="T1"/>
                </a:cxn>
                <a:cxn ang="T7">
                  <a:pos x="T2" y="T3"/>
                </a:cxn>
                <a:cxn ang="T8">
                  <a:pos x="T4" y="T5"/>
                </a:cxn>
              </a:cxnLst>
              <a:rect l="T9" t="T10" r="T11" b="T12"/>
              <a:pathLst>
                <a:path w="1850231" h="362850">
                  <a:moveTo>
                    <a:pt x="1850231" y="362850"/>
                  </a:moveTo>
                  <a:lnTo>
                    <a:pt x="945356" y="2423"/>
                  </a:lnTo>
                  <a:lnTo>
                    <a:pt x="0" y="0"/>
                  </a:lnTo>
                </a:path>
              </a:pathLst>
            </a:custGeom>
            <a:noFill/>
            <a:ln w="38100">
              <a:solidFill>
                <a:schemeClr val="tx1"/>
              </a:solidFill>
              <a:round/>
              <a:headEnd/>
              <a:tailEnd/>
            </a:ln>
          </p:spPr>
          <p:txBody>
            <a:bodyPr wrap="none" anchor="ctr"/>
            <a:lstStyle/>
            <a:p>
              <a:pPr eaLnBrk="0" hangingPunct="0"/>
              <a:endParaRPr lang="en-GB" b="0"/>
            </a:p>
          </p:txBody>
        </p:sp>
        <p:sp>
          <p:nvSpPr>
            <p:cNvPr id="805149" name="Freeform 492"/>
            <p:cNvSpPr>
              <a:spLocks noChangeArrowheads="1"/>
            </p:cNvSpPr>
            <p:nvPr/>
          </p:nvSpPr>
          <p:spPr bwMode="auto">
            <a:xfrm flipV="1">
              <a:off x="1771650" y="3585826"/>
              <a:ext cx="1722438" cy="855545"/>
            </a:xfrm>
            <a:custGeom>
              <a:avLst/>
              <a:gdLst>
                <a:gd name="T0" fmla="*/ 1729609 w 1721643"/>
                <a:gd name="T1" fmla="*/ 2745509 h 761363"/>
                <a:gd name="T2" fmla="*/ 949731 w 1721643"/>
                <a:gd name="T3" fmla="*/ 8738 h 761363"/>
                <a:gd name="T4" fmla="*/ 0 w 1721643"/>
                <a:gd name="T5" fmla="*/ 0 h 761363"/>
                <a:gd name="T6" fmla="*/ 0 60000 65536"/>
                <a:gd name="T7" fmla="*/ 0 60000 65536"/>
                <a:gd name="T8" fmla="*/ 0 60000 65536"/>
                <a:gd name="T9" fmla="*/ 0 w 1721643"/>
                <a:gd name="T10" fmla="*/ 0 h 761363"/>
                <a:gd name="T11" fmla="*/ 1721643 w 1721643"/>
                <a:gd name="T12" fmla="*/ 761363 h 761363"/>
              </a:gdLst>
              <a:ahLst/>
              <a:cxnLst>
                <a:cxn ang="T6">
                  <a:pos x="T0" y="T1"/>
                </a:cxn>
                <a:cxn ang="T7">
                  <a:pos x="T2" y="T3"/>
                </a:cxn>
                <a:cxn ang="T8">
                  <a:pos x="T4" y="T5"/>
                </a:cxn>
              </a:cxnLst>
              <a:rect l="T9" t="T10" r="T11" b="T12"/>
              <a:pathLst>
                <a:path w="1721643" h="761363">
                  <a:moveTo>
                    <a:pt x="1721643" y="761363"/>
                  </a:moveTo>
                  <a:lnTo>
                    <a:pt x="945356" y="2423"/>
                  </a:lnTo>
                  <a:lnTo>
                    <a:pt x="0" y="0"/>
                  </a:lnTo>
                </a:path>
              </a:pathLst>
            </a:custGeom>
            <a:noFill/>
            <a:ln w="38100">
              <a:solidFill>
                <a:schemeClr val="tx1"/>
              </a:solidFill>
              <a:round/>
              <a:headEnd/>
              <a:tailEnd/>
            </a:ln>
          </p:spPr>
          <p:txBody>
            <a:bodyPr wrap="none" anchor="ctr"/>
            <a:lstStyle/>
            <a:p>
              <a:pPr eaLnBrk="0" hangingPunct="0"/>
              <a:endParaRPr lang="en-GB" b="0"/>
            </a:p>
          </p:txBody>
        </p:sp>
        <p:cxnSp>
          <p:nvCxnSpPr>
            <p:cNvPr id="805150" name="Straight Connector 520"/>
            <p:cNvCxnSpPr>
              <a:cxnSpLocks noChangeShapeType="1"/>
            </p:cNvCxnSpPr>
            <p:nvPr/>
          </p:nvCxnSpPr>
          <p:spPr bwMode="auto">
            <a:xfrm>
              <a:off x="500063" y="3052500"/>
              <a:ext cx="552450" cy="9524"/>
            </a:xfrm>
            <a:prstGeom prst="line">
              <a:avLst/>
            </a:prstGeom>
            <a:noFill/>
            <a:ln w="38100">
              <a:solidFill>
                <a:schemeClr val="tx1"/>
              </a:solidFill>
              <a:round/>
              <a:headEnd/>
              <a:tailEnd/>
            </a:ln>
          </p:spPr>
        </p:cxnSp>
        <p:cxnSp>
          <p:nvCxnSpPr>
            <p:cNvPr id="805151" name="Straight Connector 520"/>
            <p:cNvCxnSpPr>
              <a:cxnSpLocks noChangeShapeType="1"/>
            </p:cNvCxnSpPr>
            <p:nvPr/>
          </p:nvCxnSpPr>
          <p:spPr bwMode="auto">
            <a:xfrm>
              <a:off x="619125" y="3866775"/>
              <a:ext cx="723900" cy="9524"/>
            </a:xfrm>
            <a:prstGeom prst="line">
              <a:avLst/>
            </a:prstGeom>
            <a:noFill/>
            <a:ln w="38100">
              <a:solidFill>
                <a:schemeClr val="tx1"/>
              </a:solidFill>
              <a:round/>
              <a:headEnd/>
              <a:tailEnd/>
            </a:ln>
          </p:spPr>
        </p:cxnSp>
        <p:cxnSp>
          <p:nvCxnSpPr>
            <p:cNvPr id="805152" name="Straight Connector 520"/>
            <p:cNvCxnSpPr>
              <a:cxnSpLocks noChangeShapeType="1"/>
            </p:cNvCxnSpPr>
            <p:nvPr/>
          </p:nvCxnSpPr>
          <p:spPr bwMode="auto">
            <a:xfrm flipV="1">
              <a:off x="1457325" y="2514410"/>
              <a:ext cx="857250" cy="447614"/>
            </a:xfrm>
            <a:prstGeom prst="line">
              <a:avLst/>
            </a:prstGeom>
            <a:noFill/>
            <a:ln w="38100">
              <a:solidFill>
                <a:schemeClr val="tx1"/>
              </a:solidFill>
              <a:round/>
              <a:headEnd/>
              <a:tailEnd/>
            </a:ln>
          </p:spPr>
        </p:cxnSp>
        <p:cxnSp>
          <p:nvCxnSpPr>
            <p:cNvPr id="805153" name="Straight Connector 520"/>
            <p:cNvCxnSpPr>
              <a:cxnSpLocks noChangeShapeType="1"/>
            </p:cNvCxnSpPr>
            <p:nvPr/>
          </p:nvCxnSpPr>
          <p:spPr bwMode="auto">
            <a:xfrm>
              <a:off x="1400175" y="1838228"/>
              <a:ext cx="881063" cy="480947"/>
            </a:xfrm>
            <a:prstGeom prst="line">
              <a:avLst/>
            </a:prstGeom>
            <a:noFill/>
            <a:ln w="38100">
              <a:solidFill>
                <a:schemeClr val="tx1"/>
              </a:solidFill>
              <a:round/>
              <a:headEnd/>
              <a:tailEnd/>
            </a:ln>
          </p:spPr>
        </p:cxnSp>
        <p:sp>
          <p:nvSpPr>
            <p:cNvPr id="805154" name="Freeform 492"/>
            <p:cNvSpPr>
              <a:spLocks noChangeArrowheads="1"/>
            </p:cNvSpPr>
            <p:nvPr/>
          </p:nvSpPr>
          <p:spPr bwMode="auto">
            <a:xfrm flipV="1">
              <a:off x="2200275" y="1133475"/>
              <a:ext cx="1312863" cy="785705"/>
            </a:xfrm>
            <a:custGeom>
              <a:avLst/>
              <a:gdLst>
                <a:gd name="T0" fmla="*/ 1320029 w 1312069"/>
                <a:gd name="T1" fmla="*/ 0 h 699450"/>
                <a:gd name="T2" fmla="*/ 951091 w 1312069"/>
                <a:gd name="T3" fmla="*/ 2513647 h 699450"/>
                <a:gd name="T4" fmla="*/ 0 w 1312069"/>
                <a:gd name="T5" fmla="*/ 2504937 h 699450"/>
                <a:gd name="T6" fmla="*/ 0 60000 65536"/>
                <a:gd name="T7" fmla="*/ 0 60000 65536"/>
                <a:gd name="T8" fmla="*/ 0 60000 65536"/>
                <a:gd name="T9" fmla="*/ 0 w 1312069"/>
                <a:gd name="T10" fmla="*/ 0 h 699450"/>
                <a:gd name="T11" fmla="*/ 1312069 w 1312069"/>
                <a:gd name="T12" fmla="*/ 699450 h 699450"/>
              </a:gdLst>
              <a:ahLst/>
              <a:cxnLst>
                <a:cxn ang="T6">
                  <a:pos x="T0" y="T1"/>
                </a:cxn>
                <a:cxn ang="T7">
                  <a:pos x="T2" y="T3"/>
                </a:cxn>
                <a:cxn ang="T8">
                  <a:pos x="T4" y="T5"/>
                </a:cxn>
              </a:cxnLst>
              <a:rect l="T9" t="T10" r="T11" b="T12"/>
              <a:pathLst>
                <a:path w="1312069" h="699450">
                  <a:moveTo>
                    <a:pt x="1312069" y="0"/>
                  </a:moveTo>
                  <a:lnTo>
                    <a:pt x="945356" y="699450"/>
                  </a:lnTo>
                  <a:lnTo>
                    <a:pt x="0" y="697027"/>
                  </a:lnTo>
                </a:path>
              </a:pathLst>
            </a:custGeom>
            <a:noFill/>
            <a:ln w="38100">
              <a:solidFill>
                <a:schemeClr val="tx1"/>
              </a:solidFill>
              <a:round/>
              <a:headEnd/>
              <a:tailEnd/>
            </a:ln>
          </p:spPr>
          <p:txBody>
            <a:bodyPr wrap="none" anchor="ctr"/>
            <a:lstStyle/>
            <a:p>
              <a:pPr eaLnBrk="0" hangingPunct="0"/>
              <a:endParaRPr lang="en-GB" b="0"/>
            </a:p>
          </p:txBody>
        </p:sp>
        <p:cxnSp>
          <p:nvCxnSpPr>
            <p:cNvPr id="805155" name="Straight Connector 520"/>
            <p:cNvCxnSpPr>
              <a:cxnSpLocks noChangeShapeType="1"/>
            </p:cNvCxnSpPr>
            <p:nvPr/>
          </p:nvCxnSpPr>
          <p:spPr bwMode="auto">
            <a:xfrm>
              <a:off x="442913" y="2442983"/>
              <a:ext cx="1895475" cy="1587"/>
            </a:xfrm>
            <a:prstGeom prst="line">
              <a:avLst/>
            </a:prstGeom>
            <a:noFill/>
            <a:ln w="38100">
              <a:solidFill>
                <a:schemeClr val="tx1"/>
              </a:solidFill>
              <a:round/>
              <a:headEnd/>
              <a:tailEnd/>
            </a:ln>
          </p:spPr>
        </p:cxnSp>
      </p:grpSp>
      <p:sp>
        <p:nvSpPr>
          <p:cNvPr id="414" name="AutoShape 5"/>
          <p:cNvSpPr>
            <a:spLocks noChangeArrowheads="1"/>
          </p:cNvSpPr>
          <p:nvPr/>
        </p:nvSpPr>
        <p:spPr bwMode="ltGray">
          <a:xfrm>
            <a:off x="169863" y="1017588"/>
            <a:ext cx="8793162" cy="3983037"/>
          </a:xfrm>
          <a:prstGeom prst="roundRect">
            <a:avLst>
              <a:gd name="adj" fmla="val 10995"/>
            </a:avLst>
          </a:prstGeom>
          <a:noFill/>
          <a:ln w="165100" algn="ctr">
            <a:solidFill>
              <a:srgbClr val="B2B2B2"/>
            </a:solidFill>
            <a:round/>
            <a:headEnd type="none" w="sm" len="sm"/>
            <a:tailEnd type="none" w="sm" len="sm"/>
          </a:ln>
        </p:spPr>
        <p:txBody>
          <a:bodyPr/>
          <a:lstStyle/>
          <a:p>
            <a:pPr eaLnBrk="0" hangingPunct="0"/>
            <a:endParaRPr lang="en-GB" b="0"/>
          </a:p>
        </p:txBody>
      </p:sp>
      <p:sp>
        <p:nvSpPr>
          <p:cNvPr id="804879" name="Rectangle 2"/>
          <p:cNvSpPr>
            <a:spLocks noGrp="1" noChangeArrowheads="1"/>
          </p:cNvSpPr>
          <p:nvPr>
            <p:ph type="title"/>
          </p:nvPr>
        </p:nvSpPr>
        <p:spPr bwMode="auto">
          <a:xfrm>
            <a:off x="874713" y="180975"/>
            <a:ext cx="7043737" cy="336550"/>
          </a:xfrm>
          <a:noFill/>
          <a:ln>
            <a:miter lim="800000"/>
            <a:headEnd/>
            <a:tailEnd/>
          </a:ln>
        </p:spPr>
        <p:txBody>
          <a:bodyPr vert="horz" wrap="square" lIns="91440" tIns="45720" rIns="91440" bIns="45720" numCol="1" anchor="t" anchorCtr="0" compatLnSpc="1">
            <a:prstTxWarp prst="textNoShape">
              <a:avLst/>
            </a:prstTxWarp>
          </a:bodyPr>
          <a:lstStyle/>
          <a:p>
            <a:r>
              <a:rPr lang="en-US" sz="2000" smtClean="0">
                <a:solidFill>
                  <a:srgbClr val="000099"/>
                </a:solidFill>
              </a:rPr>
              <a:t>CCSDS Architectural Overview</a:t>
            </a:r>
          </a:p>
        </p:txBody>
      </p:sp>
      <p:sp>
        <p:nvSpPr>
          <p:cNvPr id="528" name="Text Box 380"/>
          <p:cNvSpPr txBox="1">
            <a:spLocks noChangeArrowheads="1"/>
          </p:cNvSpPr>
          <p:nvPr/>
        </p:nvSpPr>
        <p:spPr bwMode="auto">
          <a:xfrm>
            <a:off x="130175" y="5264150"/>
            <a:ext cx="1682750" cy="708025"/>
          </a:xfrm>
          <a:prstGeom prst="rect">
            <a:avLst/>
          </a:prstGeom>
          <a:noFill/>
          <a:ln w="12700">
            <a:noFill/>
            <a:miter lim="800000"/>
            <a:headEnd type="none" w="sm" len="sm"/>
            <a:tailEnd type="none" w="sm" len="sm"/>
          </a:ln>
        </p:spPr>
        <p:txBody>
          <a:bodyPr>
            <a:spAutoFit/>
          </a:bodyPr>
          <a:lstStyle/>
          <a:p>
            <a:pPr marL="112713" indent="-112713" eaLnBrk="0" hangingPunct="0">
              <a:buFont typeface="Wingdings" pitchFamily="2" charset="2"/>
              <a:buChar char=""/>
            </a:pPr>
            <a:r>
              <a:rPr lang="en-US" sz="1000">
                <a:solidFill>
                  <a:srgbClr val="0033CC"/>
                </a:solidFill>
                <a:latin typeface="Arial" charset="0"/>
              </a:rPr>
              <a:t>Onboard Wireless WG</a:t>
            </a:r>
            <a:endParaRPr lang="en-US" sz="1000">
              <a:solidFill>
                <a:srgbClr val="FF0000"/>
              </a:solidFill>
              <a:latin typeface="Arial" charset="0"/>
            </a:endParaRPr>
          </a:p>
          <a:p>
            <a:pPr marL="112713" indent="-112713" eaLnBrk="0" hangingPunct="0">
              <a:buFont typeface="Wingdings" pitchFamily="2" charset="2"/>
              <a:buChar char=""/>
            </a:pPr>
            <a:r>
              <a:rPr lang="en-US" sz="1000">
                <a:solidFill>
                  <a:srgbClr val="0033CC"/>
                </a:solidFill>
                <a:latin typeface="Arial" charset="0"/>
              </a:rPr>
              <a:t>Application Support Services</a:t>
            </a:r>
          </a:p>
          <a:p>
            <a:pPr marL="112713" indent="-112713" eaLnBrk="0" hangingPunct="0">
              <a:buClr>
                <a:srgbClr val="FF0000"/>
              </a:buClr>
              <a:buFont typeface="Wingdings" pitchFamily="2" charset="2"/>
              <a:buChar char=""/>
            </a:pPr>
            <a:r>
              <a:rPr lang="en-US" sz="1000">
                <a:solidFill>
                  <a:srgbClr val="0033CC"/>
                </a:solidFill>
                <a:latin typeface="Arial" charset="0"/>
              </a:rPr>
              <a:t>Onboard Plug-n-Play</a:t>
            </a:r>
          </a:p>
        </p:txBody>
      </p:sp>
      <p:sp>
        <p:nvSpPr>
          <p:cNvPr id="529" name="Text Box 167"/>
          <p:cNvSpPr txBox="1">
            <a:spLocks noChangeArrowheads="1"/>
          </p:cNvSpPr>
          <p:nvPr/>
        </p:nvSpPr>
        <p:spPr bwMode="auto">
          <a:xfrm>
            <a:off x="1954213" y="5237163"/>
            <a:ext cx="1990725" cy="1201737"/>
          </a:xfrm>
          <a:prstGeom prst="rect">
            <a:avLst/>
          </a:prstGeom>
          <a:noFill/>
          <a:ln w="9525">
            <a:noFill/>
            <a:miter lim="800000"/>
            <a:headEnd/>
            <a:tailEnd/>
          </a:ln>
        </p:spPr>
        <p:txBody>
          <a:bodyPr>
            <a:spAutoFit/>
          </a:bodyPr>
          <a:lstStyle/>
          <a:p>
            <a:pPr marL="112713" indent="-112713" eaLnBrk="0" hangingPunct="0">
              <a:lnSpc>
                <a:spcPct val="90000"/>
              </a:lnSpc>
              <a:buFont typeface="Wingdings" pitchFamily="2" charset="2"/>
              <a:buChar char="t"/>
            </a:pPr>
            <a:r>
              <a:rPr lang="en-US" sz="1000">
                <a:solidFill>
                  <a:srgbClr val="0033CC"/>
                </a:solidFill>
                <a:latin typeface="Arial" charset="0"/>
              </a:rPr>
              <a:t>RF &amp; Modulation </a:t>
            </a:r>
          </a:p>
          <a:p>
            <a:pPr marL="112713" indent="-112713" eaLnBrk="0" hangingPunct="0">
              <a:lnSpc>
                <a:spcPct val="90000"/>
              </a:lnSpc>
              <a:buFont typeface="Wingdings" pitchFamily="2" charset="2"/>
              <a:buChar char="t"/>
            </a:pPr>
            <a:r>
              <a:rPr lang="en-US" sz="1000">
                <a:solidFill>
                  <a:srgbClr val="0033CC"/>
                </a:solidFill>
                <a:latin typeface="Arial" charset="0"/>
              </a:rPr>
              <a:t>Space Link Coding &amp; Sync. </a:t>
            </a:r>
          </a:p>
          <a:p>
            <a:pPr marL="112713" indent="-112713" eaLnBrk="0" hangingPunct="0">
              <a:lnSpc>
                <a:spcPct val="90000"/>
              </a:lnSpc>
              <a:buFont typeface="Wingdings" pitchFamily="2" charset="2"/>
              <a:buChar char="t"/>
            </a:pPr>
            <a:r>
              <a:rPr lang="en-US" sz="1000">
                <a:solidFill>
                  <a:srgbClr val="0033CC"/>
                </a:solidFill>
                <a:latin typeface="Arial" charset="0"/>
              </a:rPr>
              <a:t>Multi/Hyper Data Compress.</a:t>
            </a:r>
          </a:p>
          <a:p>
            <a:pPr marL="112713" indent="-112713" eaLnBrk="0" hangingPunct="0">
              <a:lnSpc>
                <a:spcPct val="90000"/>
              </a:lnSpc>
              <a:buFont typeface="Wingdings" pitchFamily="2" charset="2"/>
              <a:buChar char="t"/>
            </a:pPr>
            <a:r>
              <a:rPr lang="en-US" sz="1000">
                <a:solidFill>
                  <a:srgbClr val="0033CC"/>
                </a:solidFill>
                <a:latin typeface="Arial" charset="0"/>
              </a:rPr>
              <a:t>Space Link Protocols </a:t>
            </a:r>
          </a:p>
          <a:p>
            <a:pPr marL="112713" indent="-112713" eaLnBrk="0" hangingPunct="0">
              <a:lnSpc>
                <a:spcPct val="90000"/>
              </a:lnSpc>
              <a:buFont typeface="Wingdings" pitchFamily="2" charset="2"/>
              <a:buChar char="t"/>
            </a:pPr>
            <a:r>
              <a:rPr lang="en-US" sz="1000">
                <a:solidFill>
                  <a:srgbClr val="0033CC"/>
                </a:solidFill>
                <a:latin typeface="Arial" charset="0"/>
              </a:rPr>
              <a:t>Next Generation Uplink</a:t>
            </a:r>
          </a:p>
          <a:p>
            <a:pPr marL="112713" indent="-112713" eaLnBrk="0" hangingPunct="0">
              <a:lnSpc>
                <a:spcPct val="90000"/>
              </a:lnSpc>
              <a:buFont typeface="Wingdings" pitchFamily="2" charset="2"/>
              <a:buChar char="t"/>
            </a:pPr>
            <a:r>
              <a:rPr lang="en-US" sz="1000">
                <a:solidFill>
                  <a:srgbClr val="0033CC"/>
                </a:solidFill>
                <a:latin typeface="Arial" charset="0"/>
              </a:rPr>
              <a:t>Space Data Link Security</a:t>
            </a:r>
          </a:p>
          <a:p>
            <a:pPr marL="112713" indent="-112713" eaLnBrk="0" hangingPunct="0">
              <a:lnSpc>
                <a:spcPct val="90000"/>
              </a:lnSpc>
              <a:buClr>
                <a:srgbClr val="FF0000"/>
              </a:buClr>
              <a:buFont typeface="Wingdings" pitchFamily="2" charset="2"/>
              <a:buChar char="t"/>
            </a:pPr>
            <a:r>
              <a:rPr lang="en-US" sz="1000">
                <a:solidFill>
                  <a:srgbClr val="0033CC"/>
                </a:solidFill>
                <a:latin typeface="Arial" charset="0"/>
              </a:rPr>
              <a:t>Planetary Communications</a:t>
            </a:r>
          </a:p>
          <a:p>
            <a:pPr marL="112713" indent="-112713" eaLnBrk="0" hangingPunct="0">
              <a:lnSpc>
                <a:spcPct val="90000"/>
              </a:lnSpc>
              <a:buClr>
                <a:srgbClr val="FF0000"/>
              </a:buClr>
              <a:buFont typeface="Wingdings" pitchFamily="2" charset="2"/>
              <a:buChar char="t"/>
            </a:pPr>
            <a:r>
              <a:rPr lang="en-US" sz="1000">
                <a:solidFill>
                  <a:srgbClr val="0033CC"/>
                </a:solidFill>
                <a:latin typeface="Arial" charset="0"/>
              </a:rPr>
              <a:t>Optical Coding and Mod</a:t>
            </a:r>
          </a:p>
        </p:txBody>
      </p:sp>
      <p:sp>
        <p:nvSpPr>
          <p:cNvPr id="531" name="Text Box 162"/>
          <p:cNvSpPr txBox="1">
            <a:spLocks noChangeArrowheads="1"/>
          </p:cNvSpPr>
          <p:nvPr/>
        </p:nvSpPr>
        <p:spPr bwMode="auto">
          <a:xfrm>
            <a:off x="4117975" y="5291138"/>
            <a:ext cx="1428750" cy="784225"/>
          </a:xfrm>
          <a:prstGeom prst="rect">
            <a:avLst/>
          </a:prstGeom>
          <a:noFill/>
          <a:ln w="9525">
            <a:noFill/>
            <a:miter lim="800000"/>
            <a:headEnd/>
            <a:tailEnd/>
          </a:ln>
        </p:spPr>
        <p:txBody>
          <a:bodyPr>
            <a:spAutoFit/>
          </a:bodyPr>
          <a:lstStyle/>
          <a:p>
            <a:pPr marL="112713" indent="-112713" eaLnBrk="0" hangingPunct="0">
              <a:lnSpc>
                <a:spcPct val="90000"/>
              </a:lnSpc>
              <a:buFont typeface="Wingdings" pitchFamily="2" charset="2"/>
              <a:buChar char="t"/>
            </a:pPr>
            <a:r>
              <a:rPr lang="en-US" sz="1000">
                <a:solidFill>
                  <a:srgbClr val="0033CC"/>
                </a:solidFill>
                <a:latin typeface="Arial" charset="0"/>
              </a:rPr>
              <a:t>CS Service Mgt </a:t>
            </a:r>
          </a:p>
          <a:p>
            <a:pPr marL="112713" indent="-112713" eaLnBrk="0" hangingPunct="0">
              <a:lnSpc>
                <a:spcPct val="90000"/>
              </a:lnSpc>
              <a:buFont typeface="Wingdings" pitchFamily="2" charset="2"/>
              <a:buChar char="t"/>
            </a:pPr>
            <a:r>
              <a:rPr lang="en-US" sz="1000">
                <a:solidFill>
                  <a:srgbClr val="0033CC"/>
                </a:solidFill>
                <a:latin typeface="Arial" charset="0"/>
              </a:rPr>
              <a:t>CS Transfer Svcs</a:t>
            </a:r>
          </a:p>
          <a:p>
            <a:pPr marL="112713" indent="-112713" eaLnBrk="0" hangingPunct="0">
              <a:lnSpc>
                <a:spcPct val="90000"/>
              </a:lnSpc>
              <a:buFont typeface="Wingdings" pitchFamily="2" charset="2"/>
              <a:buChar char="t"/>
            </a:pPr>
            <a:r>
              <a:rPr lang="en-US" sz="1000">
                <a:solidFill>
                  <a:srgbClr val="0033CC"/>
                </a:solidFill>
                <a:latin typeface="Arial" charset="0"/>
              </a:rPr>
              <a:t>Cross Support Architecture</a:t>
            </a:r>
          </a:p>
          <a:p>
            <a:pPr marL="112713" indent="-112713" eaLnBrk="0" hangingPunct="0">
              <a:lnSpc>
                <a:spcPct val="90000"/>
              </a:lnSpc>
              <a:buClr>
                <a:srgbClr val="FF0000"/>
              </a:buClr>
              <a:buFont typeface="Wingdings" pitchFamily="2" charset="2"/>
              <a:buChar char="t"/>
            </a:pPr>
            <a:r>
              <a:rPr lang="en-US" sz="1000">
                <a:solidFill>
                  <a:srgbClr val="0033CC"/>
                </a:solidFill>
                <a:latin typeface="Arial" charset="0"/>
              </a:rPr>
              <a:t>Reference Arch.</a:t>
            </a:r>
          </a:p>
        </p:txBody>
      </p:sp>
      <p:sp>
        <p:nvSpPr>
          <p:cNvPr id="533" name="Text Box 166"/>
          <p:cNvSpPr txBox="1">
            <a:spLocks noChangeArrowheads="1"/>
          </p:cNvSpPr>
          <p:nvPr/>
        </p:nvSpPr>
        <p:spPr bwMode="auto">
          <a:xfrm>
            <a:off x="5456238" y="5289550"/>
            <a:ext cx="1965325" cy="784225"/>
          </a:xfrm>
          <a:prstGeom prst="rect">
            <a:avLst/>
          </a:prstGeom>
          <a:noFill/>
          <a:ln w="9525">
            <a:noFill/>
            <a:miter lim="800000"/>
            <a:headEnd/>
            <a:tailEnd/>
          </a:ln>
        </p:spPr>
        <p:txBody>
          <a:bodyPr>
            <a:spAutoFit/>
          </a:bodyPr>
          <a:lstStyle/>
          <a:p>
            <a:pPr marL="112713" indent="-112713" eaLnBrk="0" hangingPunct="0">
              <a:lnSpc>
                <a:spcPct val="90000"/>
              </a:lnSpc>
              <a:buFont typeface="Wingdings" pitchFamily="2" charset="2"/>
              <a:buChar char="t"/>
            </a:pPr>
            <a:r>
              <a:rPr lang="en-US" sz="1000">
                <a:solidFill>
                  <a:srgbClr val="0033CC"/>
                </a:solidFill>
                <a:latin typeface="Arial" charset="0"/>
              </a:rPr>
              <a:t>Asynch Messaging</a:t>
            </a:r>
          </a:p>
          <a:p>
            <a:pPr marL="112713" indent="-112713" eaLnBrk="0" hangingPunct="0">
              <a:lnSpc>
                <a:spcPct val="90000"/>
              </a:lnSpc>
              <a:buFont typeface="Wingdings" pitchFamily="2" charset="2"/>
              <a:buChar char="t"/>
            </a:pPr>
            <a:r>
              <a:rPr lang="en-US" sz="1000">
                <a:solidFill>
                  <a:srgbClr val="0033CC"/>
                </a:solidFill>
                <a:latin typeface="Arial" charset="0"/>
              </a:rPr>
              <a:t>IP-over-CCSDS Links</a:t>
            </a:r>
          </a:p>
          <a:p>
            <a:pPr marL="112713" indent="-112713" eaLnBrk="0" hangingPunct="0">
              <a:lnSpc>
                <a:spcPct val="90000"/>
              </a:lnSpc>
              <a:buFont typeface="Wingdings" pitchFamily="2" charset="2"/>
              <a:buChar char="t"/>
            </a:pPr>
            <a:r>
              <a:rPr lang="en-US" sz="1000">
                <a:solidFill>
                  <a:srgbClr val="0033CC"/>
                </a:solidFill>
                <a:latin typeface="Arial" charset="0"/>
              </a:rPr>
              <a:t>Motion Imagery &amp; Apps</a:t>
            </a:r>
          </a:p>
          <a:p>
            <a:pPr marL="112713" indent="-112713" eaLnBrk="0" hangingPunct="0">
              <a:lnSpc>
                <a:spcPct val="90000"/>
              </a:lnSpc>
              <a:buFont typeface="Wingdings" pitchFamily="2" charset="2"/>
              <a:buChar char="t"/>
            </a:pPr>
            <a:r>
              <a:rPr lang="en-US" sz="1000">
                <a:solidFill>
                  <a:srgbClr val="0033CC"/>
                </a:solidFill>
                <a:latin typeface="Arial" charset="0"/>
              </a:rPr>
              <a:t>Delay Tolerant Networking</a:t>
            </a:r>
          </a:p>
          <a:p>
            <a:pPr marL="112713" indent="-112713" eaLnBrk="0" hangingPunct="0">
              <a:lnSpc>
                <a:spcPct val="90000"/>
              </a:lnSpc>
              <a:buFont typeface="Wingdings" pitchFamily="2" charset="2"/>
              <a:buChar char="t"/>
            </a:pPr>
            <a:r>
              <a:rPr lang="en-US" sz="1000">
                <a:solidFill>
                  <a:srgbClr val="0033CC"/>
                </a:solidFill>
                <a:latin typeface="Arial" charset="0"/>
              </a:rPr>
              <a:t>Voice</a:t>
            </a:r>
          </a:p>
        </p:txBody>
      </p:sp>
      <p:sp>
        <p:nvSpPr>
          <p:cNvPr id="534" name="Rectangle 2"/>
          <p:cNvSpPr txBox="1">
            <a:spLocks noChangeArrowheads="1"/>
          </p:cNvSpPr>
          <p:nvPr/>
        </p:nvSpPr>
        <p:spPr bwMode="auto">
          <a:xfrm>
            <a:off x="685800" y="6359525"/>
            <a:ext cx="7286625" cy="336550"/>
          </a:xfrm>
          <a:prstGeom prst="rect">
            <a:avLst/>
          </a:prstGeom>
          <a:noFill/>
          <a:ln>
            <a:miter lim="800000"/>
            <a:headEnd/>
            <a:tailEnd/>
          </a:ln>
        </p:spPr>
        <p:txBody>
          <a:bodyPr/>
          <a:lstStyle/>
          <a:p>
            <a:pPr algn="ctr" eaLnBrk="0" hangingPunct="0">
              <a:lnSpc>
                <a:spcPct val="90000"/>
              </a:lnSpc>
              <a:defRPr/>
            </a:pPr>
            <a:r>
              <a:rPr lang="en-US" sz="2000" dirty="0">
                <a:solidFill>
                  <a:srgbClr val="000099"/>
                </a:solidFill>
                <a:latin typeface="+mj-lt"/>
                <a:ea typeface="+mj-ea"/>
                <a:cs typeface="+mj-cs"/>
              </a:rPr>
              <a:t>Thirty-one working groups (some in formative stages   )</a:t>
            </a:r>
          </a:p>
        </p:txBody>
      </p:sp>
      <p:pic>
        <p:nvPicPr>
          <p:cNvPr id="804885" name="Picture 430" descr="D:\Documents - Office PC\Documents - MSFC files\Art Projects\woman on console graphic white bg yellow shirt.b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ltGray">
          <a:xfrm>
            <a:off x="7442200" y="1905000"/>
            <a:ext cx="1068388" cy="1136650"/>
          </a:xfrm>
          <a:prstGeom prst="rect">
            <a:avLst/>
          </a:prstGeom>
          <a:noFill/>
          <a:ln w="9525">
            <a:noFill/>
            <a:miter lim="800000"/>
            <a:headEnd/>
            <a:tailEnd/>
          </a:ln>
        </p:spPr>
      </p:pic>
      <p:pic>
        <p:nvPicPr>
          <p:cNvPr id="804886" name="Picture 431" descr="D:\Documents - Office PC\Documents - MSFC files\Art Projects\man on console graphic white bg green shirt.bmp"/>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ltGray">
          <a:xfrm>
            <a:off x="7213600" y="3048000"/>
            <a:ext cx="1012825" cy="1057275"/>
          </a:xfrm>
          <a:prstGeom prst="rect">
            <a:avLst/>
          </a:prstGeom>
          <a:noFill/>
          <a:ln w="9525">
            <a:noFill/>
            <a:miter lim="800000"/>
            <a:headEnd/>
            <a:tailEnd/>
          </a:ln>
        </p:spPr>
      </p:pic>
      <p:sp>
        <p:nvSpPr>
          <p:cNvPr id="532" name="Text Box 162"/>
          <p:cNvSpPr txBox="1">
            <a:spLocks noChangeArrowheads="1"/>
          </p:cNvSpPr>
          <p:nvPr/>
        </p:nvSpPr>
        <p:spPr bwMode="auto">
          <a:xfrm>
            <a:off x="7218363" y="5327650"/>
            <a:ext cx="1819275" cy="1062038"/>
          </a:xfrm>
          <a:prstGeom prst="rect">
            <a:avLst/>
          </a:prstGeom>
          <a:noFill/>
          <a:ln w="9525">
            <a:noFill/>
            <a:miter lim="800000"/>
            <a:headEnd/>
            <a:tailEnd/>
          </a:ln>
        </p:spPr>
        <p:txBody>
          <a:bodyPr>
            <a:spAutoFit/>
          </a:bodyPr>
          <a:lstStyle/>
          <a:p>
            <a:pPr marL="112713" indent="-112713" eaLnBrk="0" hangingPunct="0">
              <a:lnSpc>
                <a:spcPct val="90000"/>
              </a:lnSpc>
              <a:buFont typeface="Wingdings" pitchFamily="2" charset="2"/>
              <a:buChar char="t"/>
            </a:pPr>
            <a:r>
              <a:rPr lang="en-US" sz="1000">
                <a:solidFill>
                  <a:srgbClr val="0033CC"/>
                </a:solidFill>
                <a:latin typeface="Arial" charset="0"/>
              </a:rPr>
              <a:t>Data Archive Ingestion</a:t>
            </a:r>
          </a:p>
          <a:p>
            <a:pPr marL="112713" indent="-112713" eaLnBrk="0" hangingPunct="0">
              <a:lnSpc>
                <a:spcPct val="90000"/>
              </a:lnSpc>
              <a:buFont typeface="Wingdings" pitchFamily="2" charset="2"/>
              <a:buChar char="t"/>
            </a:pPr>
            <a:r>
              <a:rPr lang="en-US" sz="1000">
                <a:solidFill>
                  <a:srgbClr val="0033CC"/>
                </a:solidFill>
                <a:latin typeface="Arial" charset="0"/>
              </a:rPr>
              <a:t>Navigation </a:t>
            </a:r>
          </a:p>
          <a:p>
            <a:pPr marL="112713" indent="-112713" eaLnBrk="0" hangingPunct="0">
              <a:lnSpc>
                <a:spcPct val="90000"/>
              </a:lnSpc>
              <a:buFont typeface="Wingdings" pitchFamily="2" charset="2"/>
              <a:buChar char="t"/>
            </a:pPr>
            <a:r>
              <a:rPr lang="en-US" sz="1000">
                <a:solidFill>
                  <a:srgbClr val="0033CC"/>
                </a:solidFill>
                <a:latin typeface="Arial" charset="0"/>
              </a:rPr>
              <a:t>Info. Pack. &amp; Registries</a:t>
            </a:r>
          </a:p>
          <a:p>
            <a:pPr marL="112713" indent="-112713" eaLnBrk="0" hangingPunct="0">
              <a:lnSpc>
                <a:spcPct val="90000"/>
              </a:lnSpc>
              <a:buFont typeface="Wingdings" pitchFamily="2" charset="2"/>
              <a:buChar char="t"/>
            </a:pPr>
            <a:r>
              <a:rPr lang="en-US" sz="1000">
                <a:solidFill>
                  <a:srgbClr val="0033CC"/>
                </a:solidFill>
                <a:latin typeface="Arial" charset="0"/>
              </a:rPr>
              <a:t>Spacecraft  Monitor &amp; Control</a:t>
            </a:r>
          </a:p>
          <a:p>
            <a:pPr marL="112713" indent="-112713" eaLnBrk="0" hangingPunct="0">
              <a:lnSpc>
                <a:spcPct val="90000"/>
              </a:lnSpc>
              <a:buFont typeface="Wingdings" pitchFamily="2" charset="2"/>
              <a:buChar char="t"/>
            </a:pPr>
            <a:r>
              <a:rPr lang="en-US" sz="1000">
                <a:solidFill>
                  <a:srgbClr val="0033CC"/>
                </a:solidFill>
                <a:latin typeface="Arial" charset="0"/>
              </a:rPr>
              <a:t>Digital Repository Audit/Certification</a:t>
            </a:r>
          </a:p>
        </p:txBody>
      </p:sp>
      <p:sp>
        <p:nvSpPr>
          <p:cNvPr id="277" name="Flowchart: Decision 276"/>
          <p:cNvSpPr>
            <a:spLocks noChangeArrowheads="1"/>
          </p:cNvSpPr>
          <p:nvPr/>
        </p:nvSpPr>
        <p:spPr bwMode="auto">
          <a:xfrm>
            <a:off x="6980238" y="6434138"/>
            <a:ext cx="147637" cy="220662"/>
          </a:xfrm>
          <a:prstGeom prst="flowChartDecision">
            <a:avLst/>
          </a:prstGeom>
          <a:solidFill>
            <a:srgbClr val="FF0000"/>
          </a:solidFill>
          <a:ln w="38100">
            <a:noFill/>
            <a:round/>
            <a:headEnd/>
            <a:tailEnd/>
          </a:ln>
        </p:spPr>
        <p:txBody>
          <a:bodyPr wrap="none" anchor="ctr"/>
          <a:lstStyle/>
          <a:p>
            <a:pPr eaLnBrk="0" hangingPunct="0"/>
            <a:endParaRPr lang="en-GB" b="0"/>
          </a:p>
        </p:txBody>
      </p:sp>
      <p:sp>
        <p:nvSpPr>
          <p:cNvPr id="804889" name="Freeform 12"/>
          <p:cNvSpPr>
            <a:spLocks/>
          </p:cNvSpPr>
          <p:nvPr/>
        </p:nvSpPr>
        <p:spPr bwMode="auto">
          <a:xfrm rot="-275849">
            <a:off x="3692525" y="2082800"/>
            <a:ext cx="323850" cy="311150"/>
          </a:xfrm>
          <a:custGeom>
            <a:avLst/>
            <a:gdLst>
              <a:gd name="T0" fmla="*/ 2147483647 w 757"/>
              <a:gd name="T1" fmla="*/ 2147483647 h 702"/>
              <a:gd name="T2" fmla="*/ 2147483647 w 757"/>
              <a:gd name="T3" fmla="*/ 2147483647 h 702"/>
              <a:gd name="T4" fmla="*/ 2147483647 w 757"/>
              <a:gd name="T5" fmla="*/ 2147483647 h 702"/>
              <a:gd name="T6" fmla="*/ 2147483647 w 757"/>
              <a:gd name="T7" fmla="*/ 2147483647 h 702"/>
              <a:gd name="T8" fmla="*/ 2147483647 w 757"/>
              <a:gd name="T9" fmla="*/ 2147483647 h 702"/>
              <a:gd name="T10" fmla="*/ 2147483647 w 757"/>
              <a:gd name="T11" fmla="*/ 2147483647 h 702"/>
              <a:gd name="T12" fmla="*/ 2147483647 w 757"/>
              <a:gd name="T13" fmla="*/ 2147483647 h 702"/>
              <a:gd name="T14" fmla="*/ 2147483647 w 757"/>
              <a:gd name="T15" fmla="*/ 2147483647 h 702"/>
              <a:gd name="T16" fmla="*/ 2147483647 w 757"/>
              <a:gd name="T17" fmla="*/ 2147483647 h 702"/>
              <a:gd name="T18" fmla="*/ 2147483647 w 757"/>
              <a:gd name="T19" fmla="*/ 2147483647 h 702"/>
              <a:gd name="T20" fmla="*/ 2147483647 w 757"/>
              <a:gd name="T21" fmla="*/ 2147483647 h 702"/>
              <a:gd name="T22" fmla="*/ 2147483647 w 757"/>
              <a:gd name="T23" fmla="*/ 2147483647 h 702"/>
              <a:gd name="T24" fmla="*/ 2147483647 w 757"/>
              <a:gd name="T25" fmla="*/ 2147483647 h 702"/>
              <a:gd name="T26" fmla="*/ 2147483647 w 757"/>
              <a:gd name="T27" fmla="*/ 2147483647 h 702"/>
              <a:gd name="T28" fmla="*/ 2147483647 w 757"/>
              <a:gd name="T29" fmla="*/ 2147483647 h 702"/>
              <a:gd name="T30" fmla="*/ 2147483647 w 757"/>
              <a:gd name="T31" fmla="*/ 2147483647 h 702"/>
              <a:gd name="T32" fmla="*/ 2147483647 w 757"/>
              <a:gd name="T33" fmla="*/ 2147483647 h 702"/>
              <a:gd name="T34" fmla="*/ 2147483647 w 757"/>
              <a:gd name="T35" fmla="*/ 2147483647 h 702"/>
              <a:gd name="T36" fmla="*/ 2147483647 w 757"/>
              <a:gd name="T37" fmla="*/ 2147483647 h 702"/>
              <a:gd name="T38" fmla="*/ 2147483647 w 757"/>
              <a:gd name="T39" fmla="*/ 2147483647 h 702"/>
              <a:gd name="T40" fmla="*/ 2147483647 w 757"/>
              <a:gd name="T41" fmla="*/ 2147483647 h 702"/>
              <a:gd name="T42" fmla="*/ 2147483647 w 757"/>
              <a:gd name="T43" fmla="*/ 2147483647 h 702"/>
              <a:gd name="T44" fmla="*/ 2147483647 w 757"/>
              <a:gd name="T45" fmla="*/ 2147483647 h 702"/>
              <a:gd name="T46" fmla="*/ 2147483647 w 757"/>
              <a:gd name="T47" fmla="*/ 2147483647 h 702"/>
              <a:gd name="T48" fmla="*/ 2147483647 w 757"/>
              <a:gd name="T49" fmla="*/ 2147483647 h 702"/>
              <a:gd name="T50" fmla="*/ 2147483647 w 757"/>
              <a:gd name="T51" fmla="*/ 2147483647 h 702"/>
              <a:gd name="T52" fmla="*/ 2147483647 w 757"/>
              <a:gd name="T53" fmla="*/ 2147483647 h 702"/>
              <a:gd name="T54" fmla="*/ 2147483647 w 757"/>
              <a:gd name="T55" fmla="*/ 2147483647 h 702"/>
              <a:gd name="T56" fmla="*/ 2147483647 w 757"/>
              <a:gd name="T57" fmla="*/ 2147483647 h 702"/>
              <a:gd name="T58" fmla="*/ 2147483647 w 757"/>
              <a:gd name="T59" fmla="*/ 2147483647 h 702"/>
              <a:gd name="T60" fmla="*/ 2147483647 w 757"/>
              <a:gd name="T61" fmla="*/ 2147483647 h 702"/>
              <a:gd name="T62" fmla="*/ 2147483647 w 757"/>
              <a:gd name="T63" fmla="*/ 2147483647 h 702"/>
              <a:gd name="T64" fmla="*/ 2147483647 w 757"/>
              <a:gd name="T65" fmla="*/ 2147483647 h 702"/>
              <a:gd name="T66" fmla="*/ 2147483647 w 757"/>
              <a:gd name="T67" fmla="*/ 2147483647 h 702"/>
              <a:gd name="T68" fmla="*/ 2147483647 w 757"/>
              <a:gd name="T69" fmla="*/ 2147483647 h 702"/>
              <a:gd name="T70" fmla="*/ 2147483647 w 757"/>
              <a:gd name="T71" fmla="*/ 2147483647 h 702"/>
              <a:gd name="T72" fmla="*/ 2147483647 w 757"/>
              <a:gd name="T73" fmla="*/ 2147483647 h 702"/>
              <a:gd name="T74" fmla="*/ 2147483647 w 757"/>
              <a:gd name="T75" fmla="*/ 2147483647 h 702"/>
              <a:gd name="T76" fmla="*/ 0 w 757"/>
              <a:gd name="T77" fmla="*/ 2147483647 h 702"/>
              <a:gd name="T78" fmla="*/ 2147483647 w 757"/>
              <a:gd name="T79" fmla="*/ 2147483647 h 702"/>
              <a:gd name="T80" fmla="*/ 2147483647 w 757"/>
              <a:gd name="T81" fmla="*/ 2147483647 h 702"/>
              <a:gd name="T82" fmla="*/ 2147483647 w 757"/>
              <a:gd name="T83" fmla="*/ 2147483647 h 702"/>
              <a:gd name="T84" fmla="*/ 2147483647 w 757"/>
              <a:gd name="T85" fmla="*/ 2147483647 h 702"/>
              <a:gd name="T86" fmla="*/ 2147483647 w 757"/>
              <a:gd name="T87" fmla="*/ 2147483647 h 702"/>
              <a:gd name="T88" fmla="*/ 2147483647 w 757"/>
              <a:gd name="T89" fmla="*/ 2147483647 h 702"/>
              <a:gd name="T90" fmla="*/ 2147483647 w 757"/>
              <a:gd name="T91" fmla="*/ 2147483647 h 702"/>
              <a:gd name="T92" fmla="*/ 2147483647 w 757"/>
              <a:gd name="T93" fmla="*/ 2147483647 h 702"/>
              <a:gd name="T94" fmla="*/ 2147483647 w 757"/>
              <a:gd name="T95" fmla="*/ 2147483647 h 702"/>
              <a:gd name="T96" fmla="*/ 2147483647 w 757"/>
              <a:gd name="T97" fmla="*/ 2147483647 h 702"/>
              <a:gd name="T98" fmla="*/ 2147483647 w 757"/>
              <a:gd name="T99" fmla="*/ 2147483647 h 702"/>
              <a:gd name="T100" fmla="*/ 2147483647 w 757"/>
              <a:gd name="T101" fmla="*/ 2147483647 h 702"/>
              <a:gd name="T102" fmla="*/ 2147483647 w 757"/>
              <a:gd name="T103" fmla="*/ 2147483647 h 702"/>
              <a:gd name="T104" fmla="*/ 2147483647 w 757"/>
              <a:gd name="T105" fmla="*/ 2147483647 h 702"/>
              <a:gd name="T106" fmla="*/ 2147483647 w 757"/>
              <a:gd name="T107" fmla="*/ 2147483647 h 702"/>
              <a:gd name="T108" fmla="*/ 2147483647 w 757"/>
              <a:gd name="T109" fmla="*/ 2147483647 h 702"/>
              <a:gd name="T110" fmla="*/ 2147483647 w 757"/>
              <a:gd name="T111" fmla="*/ 2147483647 h 702"/>
              <a:gd name="T112" fmla="*/ 2147483647 w 757"/>
              <a:gd name="T113" fmla="*/ 2147483647 h 702"/>
              <a:gd name="T114" fmla="*/ 2147483647 w 757"/>
              <a:gd name="T115" fmla="*/ 2147483647 h 702"/>
              <a:gd name="T116" fmla="*/ 2147483647 w 757"/>
              <a:gd name="T117" fmla="*/ 2147483647 h 702"/>
              <a:gd name="T118" fmla="*/ 2147483647 w 757"/>
              <a:gd name="T119" fmla="*/ 2147483647 h 702"/>
              <a:gd name="T120" fmla="*/ 2147483647 w 757"/>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7"/>
              <a:gd name="T184" fmla="*/ 0 h 702"/>
              <a:gd name="T185" fmla="*/ 757 w 757"/>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7" h="702">
                <a:moveTo>
                  <a:pt x="337" y="207"/>
                </a:moveTo>
                <a:lnTo>
                  <a:pt x="337" y="308"/>
                </a:lnTo>
                <a:cubicBezTo>
                  <a:pt x="325" y="308"/>
                  <a:pt x="314" y="309"/>
                  <a:pt x="302" y="309"/>
                </a:cubicBezTo>
                <a:lnTo>
                  <a:pt x="302" y="249"/>
                </a:lnTo>
                <a:lnTo>
                  <a:pt x="166" y="255"/>
                </a:lnTo>
                <a:cubicBezTo>
                  <a:pt x="161" y="271"/>
                  <a:pt x="157" y="287"/>
                  <a:pt x="152" y="303"/>
                </a:cubicBezTo>
                <a:cubicBezTo>
                  <a:pt x="150" y="311"/>
                  <a:pt x="147" y="320"/>
                  <a:pt x="145" y="328"/>
                </a:cubicBezTo>
                <a:cubicBezTo>
                  <a:pt x="162" y="365"/>
                  <a:pt x="180" y="403"/>
                  <a:pt x="197" y="440"/>
                </a:cubicBezTo>
                <a:lnTo>
                  <a:pt x="302" y="334"/>
                </a:lnTo>
                <a:lnTo>
                  <a:pt x="302" y="363"/>
                </a:lnTo>
                <a:cubicBezTo>
                  <a:pt x="271" y="395"/>
                  <a:pt x="239" y="427"/>
                  <a:pt x="208" y="459"/>
                </a:cubicBezTo>
                <a:cubicBezTo>
                  <a:pt x="239" y="526"/>
                  <a:pt x="271" y="593"/>
                  <a:pt x="302" y="660"/>
                </a:cubicBezTo>
                <a:lnTo>
                  <a:pt x="279" y="657"/>
                </a:lnTo>
                <a:cubicBezTo>
                  <a:pt x="250" y="595"/>
                  <a:pt x="222" y="534"/>
                  <a:pt x="193" y="472"/>
                </a:cubicBezTo>
                <a:lnTo>
                  <a:pt x="69" y="599"/>
                </a:lnTo>
                <a:cubicBezTo>
                  <a:pt x="72" y="586"/>
                  <a:pt x="76" y="574"/>
                  <a:pt x="79" y="561"/>
                </a:cubicBezTo>
                <a:cubicBezTo>
                  <a:pt x="113" y="525"/>
                  <a:pt x="148" y="489"/>
                  <a:pt x="182" y="453"/>
                </a:cubicBezTo>
                <a:lnTo>
                  <a:pt x="137" y="357"/>
                </a:lnTo>
                <a:cubicBezTo>
                  <a:pt x="118" y="425"/>
                  <a:pt x="98" y="493"/>
                  <a:pt x="79" y="561"/>
                </a:cubicBezTo>
                <a:cubicBezTo>
                  <a:pt x="76" y="574"/>
                  <a:pt x="72" y="586"/>
                  <a:pt x="69" y="599"/>
                </a:cubicBezTo>
                <a:cubicBezTo>
                  <a:pt x="67" y="606"/>
                  <a:pt x="66" y="614"/>
                  <a:pt x="64" y="621"/>
                </a:cubicBezTo>
                <a:lnTo>
                  <a:pt x="279" y="657"/>
                </a:lnTo>
                <a:lnTo>
                  <a:pt x="302" y="660"/>
                </a:lnTo>
                <a:lnTo>
                  <a:pt x="302" y="363"/>
                </a:lnTo>
                <a:lnTo>
                  <a:pt x="302" y="334"/>
                </a:lnTo>
                <a:lnTo>
                  <a:pt x="145" y="328"/>
                </a:lnTo>
                <a:cubicBezTo>
                  <a:pt x="147" y="320"/>
                  <a:pt x="150" y="311"/>
                  <a:pt x="152" y="303"/>
                </a:cubicBezTo>
                <a:lnTo>
                  <a:pt x="302" y="309"/>
                </a:lnTo>
                <a:cubicBezTo>
                  <a:pt x="314" y="309"/>
                  <a:pt x="325" y="308"/>
                  <a:pt x="337" y="308"/>
                </a:cubicBezTo>
                <a:lnTo>
                  <a:pt x="496" y="286"/>
                </a:lnTo>
                <a:cubicBezTo>
                  <a:pt x="501" y="294"/>
                  <a:pt x="506" y="303"/>
                  <a:pt x="511" y="311"/>
                </a:cubicBezTo>
                <a:lnTo>
                  <a:pt x="340" y="334"/>
                </a:lnTo>
                <a:cubicBezTo>
                  <a:pt x="340" y="342"/>
                  <a:pt x="339" y="349"/>
                  <a:pt x="339" y="357"/>
                </a:cubicBezTo>
                <a:cubicBezTo>
                  <a:pt x="338" y="449"/>
                  <a:pt x="338" y="542"/>
                  <a:pt x="337" y="634"/>
                </a:cubicBezTo>
                <a:cubicBezTo>
                  <a:pt x="341" y="640"/>
                  <a:pt x="345" y="647"/>
                  <a:pt x="349" y="653"/>
                </a:cubicBezTo>
                <a:lnTo>
                  <a:pt x="696" y="555"/>
                </a:lnTo>
                <a:cubicBezTo>
                  <a:pt x="716" y="562"/>
                  <a:pt x="737" y="570"/>
                  <a:pt x="757" y="577"/>
                </a:cubicBezTo>
                <a:lnTo>
                  <a:pt x="311" y="702"/>
                </a:lnTo>
                <a:lnTo>
                  <a:pt x="0" y="651"/>
                </a:lnTo>
                <a:cubicBezTo>
                  <a:pt x="42" y="516"/>
                  <a:pt x="83" y="380"/>
                  <a:pt x="125" y="245"/>
                </a:cubicBezTo>
                <a:cubicBezTo>
                  <a:pt x="111" y="228"/>
                  <a:pt x="96" y="211"/>
                  <a:pt x="82" y="194"/>
                </a:cubicBezTo>
                <a:cubicBezTo>
                  <a:pt x="134" y="119"/>
                  <a:pt x="304" y="22"/>
                  <a:pt x="359" y="7"/>
                </a:cubicBezTo>
                <a:cubicBezTo>
                  <a:pt x="351" y="109"/>
                  <a:pt x="423" y="0"/>
                  <a:pt x="415" y="102"/>
                </a:cubicBezTo>
                <a:lnTo>
                  <a:pt x="757" y="577"/>
                </a:lnTo>
                <a:cubicBezTo>
                  <a:pt x="737" y="570"/>
                  <a:pt x="716" y="562"/>
                  <a:pt x="696" y="555"/>
                </a:cubicBezTo>
                <a:lnTo>
                  <a:pt x="475" y="434"/>
                </a:lnTo>
                <a:cubicBezTo>
                  <a:pt x="479" y="426"/>
                  <a:pt x="484" y="419"/>
                  <a:pt x="488" y="411"/>
                </a:cubicBezTo>
                <a:lnTo>
                  <a:pt x="651" y="503"/>
                </a:lnTo>
                <a:cubicBezTo>
                  <a:pt x="610" y="446"/>
                  <a:pt x="570" y="388"/>
                  <a:pt x="529" y="331"/>
                </a:cubicBezTo>
                <a:cubicBezTo>
                  <a:pt x="515" y="358"/>
                  <a:pt x="502" y="384"/>
                  <a:pt x="488" y="411"/>
                </a:cubicBezTo>
                <a:cubicBezTo>
                  <a:pt x="484" y="419"/>
                  <a:pt x="479" y="426"/>
                  <a:pt x="475" y="434"/>
                </a:cubicBezTo>
                <a:lnTo>
                  <a:pt x="349" y="653"/>
                </a:lnTo>
                <a:cubicBezTo>
                  <a:pt x="345" y="647"/>
                  <a:pt x="341" y="640"/>
                  <a:pt x="337" y="634"/>
                </a:cubicBezTo>
                <a:cubicBezTo>
                  <a:pt x="376" y="563"/>
                  <a:pt x="416" y="492"/>
                  <a:pt x="455" y="421"/>
                </a:cubicBezTo>
                <a:cubicBezTo>
                  <a:pt x="416" y="400"/>
                  <a:pt x="378" y="378"/>
                  <a:pt x="339" y="357"/>
                </a:cubicBezTo>
                <a:cubicBezTo>
                  <a:pt x="339" y="349"/>
                  <a:pt x="340" y="342"/>
                  <a:pt x="340" y="334"/>
                </a:cubicBezTo>
                <a:cubicBezTo>
                  <a:pt x="382" y="356"/>
                  <a:pt x="425" y="377"/>
                  <a:pt x="467" y="399"/>
                </a:cubicBezTo>
                <a:cubicBezTo>
                  <a:pt x="482" y="370"/>
                  <a:pt x="496" y="340"/>
                  <a:pt x="511" y="311"/>
                </a:cubicBezTo>
                <a:cubicBezTo>
                  <a:pt x="506" y="303"/>
                  <a:pt x="501" y="294"/>
                  <a:pt x="496" y="286"/>
                </a:cubicBezTo>
                <a:lnTo>
                  <a:pt x="391" y="137"/>
                </a:lnTo>
                <a:cubicBezTo>
                  <a:pt x="373" y="160"/>
                  <a:pt x="355" y="184"/>
                  <a:pt x="337" y="207"/>
                </a:cubicBezTo>
                <a:close/>
              </a:path>
            </a:pathLst>
          </a:custGeom>
          <a:solidFill>
            <a:srgbClr val="000000"/>
          </a:solidFill>
          <a:ln w="9525">
            <a:noFill/>
            <a:round/>
            <a:headEnd/>
            <a:tailEnd/>
          </a:ln>
        </p:spPr>
        <p:txBody>
          <a:bodyPr/>
          <a:lstStyle/>
          <a:p>
            <a:pPr eaLnBrk="0" hangingPunct="0"/>
            <a:endParaRPr lang="en-GB" b="0"/>
          </a:p>
        </p:txBody>
      </p:sp>
      <p:sp>
        <p:nvSpPr>
          <p:cNvPr id="804890" name="Freeform 12"/>
          <p:cNvSpPr>
            <a:spLocks/>
          </p:cNvSpPr>
          <p:nvPr/>
        </p:nvSpPr>
        <p:spPr bwMode="auto">
          <a:xfrm rot="-275849">
            <a:off x="3621088" y="3527425"/>
            <a:ext cx="322262" cy="311150"/>
          </a:xfrm>
          <a:custGeom>
            <a:avLst/>
            <a:gdLst>
              <a:gd name="T0" fmla="*/ 2147483647 w 757"/>
              <a:gd name="T1" fmla="*/ 2147483647 h 702"/>
              <a:gd name="T2" fmla="*/ 2147483647 w 757"/>
              <a:gd name="T3" fmla="*/ 2147483647 h 702"/>
              <a:gd name="T4" fmla="*/ 2147483647 w 757"/>
              <a:gd name="T5" fmla="*/ 2147483647 h 702"/>
              <a:gd name="T6" fmla="*/ 2147483647 w 757"/>
              <a:gd name="T7" fmla="*/ 2147483647 h 702"/>
              <a:gd name="T8" fmla="*/ 2147483647 w 757"/>
              <a:gd name="T9" fmla="*/ 2147483647 h 702"/>
              <a:gd name="T10" fmla="*/ 2147483647 w 757"/>
              <a:gd name="T11" fmla="*/ 2147483647 h 702"/>
              <a:gd name="T12" fmla="*/ 2147483647 w 757"/>
              <a:gd name="T13" fmla="*/ 2147483647 h 702"/>
              <a:gd name="T14" fmla="*/ 2147483647 w 757"/>
              <a:gd name="T15" fmla="*/ 2147483647 h 702"/>
              <a:gd name="T16" fmla="*/ 2147483647 w 757"/>
              <a:gd name="T17" fmla="*/ 2147483647 h 702"/>
              <a:gd name="T18" fmla="*/ 2147483647 w 757"/>
              <a:gd name="T19" fmla="*/ 2147483647 h 702"/>
              <a:gd name="T20" fmla="*/ 2147483647 w 757"/>
              <a:gd name="T21" fmla="*/ 2147483647 h 702"/>
              <a:gd name="T22" fmla="*/ 2147483647 w 757"/>
              <a:gd name="T23" fmla="*/ 2147483647 h 702"/>
              <a:gd name="T24" fmla="*/ 2147483647 w 757"/>
              <a:gd name="T25" fmla="*/ 2147483647 h 702"/>
              <a:gd name="T26" fmla="*/ 2147483647 w 757"/>
              <a:gd name="T27" fmla="*/ 2147483647 h 702"/>
              <a:gd name="T28" fmla="*/ 2147483647 w 757"/>
              <a:gd name="T29" fmla="*/ 2147483647 h 702"/>
              <a:gd name="T30" fmla="*/ 2147483647 w 757"/>
              <a:gd name="T31" fmla="*/ 2147483647 h 702"/>
              <a:gd name="T32" fmla="*/ 2147483647 w 757"/>
              <a:gd name="T33" fmla="*/ 2147483647 h 702"/>
              <a:gd name="T34" fmla="*/ 2147483647 w 757"/>
              <a:gd name="T35" fmla="*/ 2147483647 h 702"/>
              <a:gd name="T36" fmla="*/ 2147483647 w 757"/>
              <a:gd name="T37" fmla="*/ 2147483647 h 702"/>
              <a:gd name="T38" fmla="*/ 2147483647 w 757"/>
              <a:gd name="T39" fmla="*/ 2147483647 h 702"/>
              <a:gd name="T40" fmla="*/ 2147483647 w 757"/>
              <a:gd name="T41" fmla="*/ 2147483647 h 702"/>
              <a:gd name="T42" fmla="*/ 2147483647 w 757"/>
              <a:gd name="T43" fmla="*/ 2147483647 h 702"/>
              <a:gd name="T44" fmla="*/ 2147483647 w 757"/>
              <a:gd name="T45" fmla="*/ 2147483647 h 702"/>
              <a:gd name="T46" fmla="*/ 2147483647 w 757"/>
              <a:gd name="T47" fmla="*/ 2147483647 h 702"/>
              <a:gd name="T48" fmla="*/ 2147483647 w 757"/>
              <a:gd name="T49" fmla="*/ 2147483647 h 702"/>
              <a:gd name="T50" fmla="*/ 2147483647 w 757"/>
              <a:gd name="T51" fmla="*/ 2147483647 h 702"/>
              <a:gd name="T52" fmla="*/ 2147483647 w 757"/>
              <a:gd name="T53" fmla="*/ 2147483647 h 702"/>
              <a:gd name="T54" fmla="*/ 2147483647 w 757"/>
              <a:gd name="T55" fmla="*/ 2147483647 h 702"/>
              <a:gd name="T56" fmla="*/ 2147483647 w 757"/>
              <a:gd name="T57" fmla="*/ 2147483647 h 702"/>
              <a:gd name="T58" fmla="*/ 2147483647 w 757"/>
              <a:gd name="T59" fmla="*/ 2147483647 h 702"/>
              <a:gd name="T60" fmla="*/ 2147483647 w 757"/>
              <a:gd name="T61" fmla="*/ 2147483647 h 702"/>
              <a:gd name="T62" fmla="*/ 2147483647 w 757"/>
              <a:gd name="T63" fmla="*/ 2147483647 h 702"/>
              <a:gd name="T64" fmla="*/ 2147483647 w 757"/>
              <a:gd name="T65" fmla="*/ 2147483647 h 702"/>
              <a:gd name="T66" fmla="*/ 2147483647 w 757"/>
              <a:gd name="T67" fmla="*/ 2147483647 h 702"/>
              <a:gd name="T68" fmla="*/ 2147483647 w 757"/>
              <a:gd name="T69" fmla="*/ 2147483647 h 702"/>
              <a:gd name="T70" fmla="*/ 2147483647 w 757"/>
              <a:gd name="T71" fmla="*/ 2147483647 h 702"/>
              <a:gd name="T72" fmla="*/ 2147483647 w 757"/>
              <a:gd name="T73" fmla="*/ 2147483647 h 702"/>
              <a:gd name="T74" fmla="*/ 2147483647 w 757"/>
              <a:gd name="T75" fmla="*/ 2147483647 h 702"/>
              <a:gd name="T76" fmla="*/ 0 w 757"/>
              <a:gd name="T77" fmla="*/ 2147483647 h 702"/>
              <a:gd name="T78" fmla="*/ 2147483647 w 757"/>
              <a:gd name="T79" fmla="*/ 2147483647 h 702"/>
              <a:gd name="T80" fmla="*/ 2147483647 w 757"/>
              <a:gd name="T81" fmla="*/ 2147483647 h 702"/>
              <a:gd name="T82" fmla="*/ 2147483647 w 757"/>
              <a:gd name="T83" fmla="*/ 2147483647 h 702"/>
              <a:gd name="T84" fmla="*/ 2147483647 w 757"/>
              <a:gd name="T85" fmla="*/ 2147483647 h 702"/>
              <a:gd name="T86" fmla="*/ 2147483647 w 757"/>
              <a:gd name="T87" fmla="*/ 2147483647 h 702"/>
              <a:gd name="T88" fmla="*/ 2147483647 w 757"/>
              <a:gd name="T89" fmla="*/ 2147483647 h 702"/>
              <a:gd name="T90" fmla="*/ 2147483647 w 757"/>
              <a:gd name="T91" fmla="*/ 2147483647 h 702"/>
              <a:gd name="T92" fmla="*/ 2147483647 w 757"/>
              <a:gd name="T93" fmla="*/ 2147483647 h 702"/>
              <a:gd name="T94" fmla="*/ 2147483647 w 757"/>
              <a:gd name="T95" fmla="*/ 2147483647 h 702"/>
              <a:gd name="T96" fmla="*/ 2147483647 w 757"/>
              <a:gd name="T97" fmla="*/ 2147483647 h 702"/>
              <a:gd name="T98" fmla="*/ 2147483647 w 757"/>
              <a:gd name="T99" fmla="*/ 2147483647 h 702"/>
              <a:gd name="T100" fmla="*/ 2147483647 w 757"/>
              <a:gd name="T101" fmla="*/ 2147483647 h 702"/>
              <a:gd name="T102" fmla="*/ 2147483647 w 757"/>
              <a:gd name="T103" fmla="*/ 2147483647 h 702"/>
              <a:gd name="T104" fmla="*/ 2147483647 w 757"/>
              <a:gd name="T105" fmla="*/ 2147483647 h 702"/>
              <a:gd name="T106" fmla="*/ 2147483647 w 757"/>
              <a:gd name="T107" fmla="*/ 2147483647 h 702"/>
              <a:gd name="T108" fmla="*/ 2147483647 w 757"/>
              <a:gd name="T109" fmla="*/ 2147483647 h 702"/>
              <a:gd name="T110" fmla="*/ 2147483647 w 757"/>
              <a:gd name="T111" fmla="*/ 2147483647 h 702"/>
              <a:gd name="T112" fmla="*/ 2147483647 w 757"/>
              <a:gd name="T113" fmla="*/ 2147483647 h 702"/>
              <a:gd name="T114" fmla="*/ 2147483647 w 757"/>
              <a:gd name="T115" fmla="*/ 2147483647 h 702"/>
              <a:gd name="T116" fmla="*/ 2147483647 w 757"/>
              <a:gd name="T117" fmla="*/ 2147483647 h 702"/>
              <a:gd name="T118" fmla="*/ 2147483647 w 757"/>
              <a:gd name="T119" fmla="*/ 2147483647 h 702"/>
              <a:gd name="T120" fmla="*/ 2147483647 w 757"/>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7"/>
              <a:gd name="T184" fmla="*/ 0 h 702"/>
              <a:gd name="T185" fmla="*/ 757 w 757"/>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7" h="702">
                <a:moveTo>
                  <a:pt x="337" y="207"/>
                </a:moveTo>
                <a:lnTo>
                  <a:pt x="337" y="308"/>
                </a:lnTo>
                <a:cubicBezTo>
                  <a:pt x="325" y="308"/>
                  <a:pt x="314" y="309"/>
                  <a:pt x="302" y="309"/>
                </a:cubicBezTo>
                <a:lnTo>
                  <a:pt x="302" y="249"/>
                </a:lnTo>
                <a:lnTo>
                  <a:pt x="166" y="255"/>
                </a:lnTo>
                <a:cubicBezTo>
                  <a:pt x="161" y="271"/>
                  <a:pt x="157" y="287"/>
                  <a:pt x="152" y="303"/>
                </a:cubicBezTo>
                <a:cubicBezTo>
                  <a:pt x="150" y="311"/>
                  <a:pt x="147" y="320"/>
                  <a:pt x="145" y="328"/>
                </a:cubicBezTo>
                <a:cubicBezTo>
                  <a:pt x="162" y="365"/>
                  <a:pt x="180" y="403"/>
                  <a:pt x="197" y="440"/>
                </a:cubicBezTo>
                <a:lnTo>
                  <a:pt x="302" y="334"/>
                </a:lnTo>
                <a:lnTo>
                  <a:pt x="302" y="363"/>
                </a:lnTo>
                <a:cubicBezTo>
                  <a:pt x="271" y="395"/>
                  <a:pt x="239" y="427"/>
                  <a:pt x="208" y="459"/>
                </a:cubicBezTo>
                <a:cubicBezTo>
                  <a:pt x="239" y="526"/>
                  <a:pt x="271" y="593"/>
                  <a:pt x="302" y="660"/>
                </a:cubicBezTo>
                <a:lnTo>
                  <a:pt x="279" y="657"/>
                </a:lnTo>
                <a:cubicBezTo>
                  <a:pt x="250" y="595"/>
                  <a:pt x="222" y="534"/>
                  <a:pt x="193" y="472"/>
                </a:cubicBezTo>
                <a:lnTo>
                  <a:pt x="69" y="599"/>
                </a:lnTo>
                <a:cubicBezTo>
                  <a:pt x="72" y="586"/>
                  <a:pt x="76" y="574"/>
                  <a:pt x="79" y="561"/>
                </a:cubicBezTo>
                <a:cubicBezTo>
                  <a:pt x="113" y="525"/>
                  <a:pt x="148" y="489"/>
                  <a:pt x="182" y="453"/>
                </a:cubicBezTo>
                <a:lnTo>
                  <a:pt x="137" y="357"/>
                </a:lnTo>
                <a:cubicBezTo>
                  <a:pt x="118" y="425"/>
                  <a:pt x="98" y="493"/>
                  <a:pt x="79" y="561"/>
                </a:cubicBezTo>
                <a:cubicBezTo>
                  <a:pt x="76" y="574"/>
                  <a:pt x="72" y="586"/>
                  <a:pt x="69" y="599"/>
                </a:cubicBezTo>
                <a:cubicBezTo>
                  <a:pt x="67" y="606"/>
                  <a:pt x="66" y="614"/>
                  <a:pt x="64" y="621"/>
                </a:cubicBezTo>
                <a:lnTo>
                  <a:pt x="279" y="657"/>
                </a:lnTo>
                <a:lnTo>
                  <a:pt x="302" y="660"/>
                </a:lnTo>
                <a:lnTo>
                  <a:pt x="302" y="363"/>
                </a:lnTo>
                <a:lnTo>
                  <a:pt x="302" y="334"/>
                </a:lnTo>
                <a:lnTo>
                  <a:pt x="145" y="328"/>
                </a:lnTo>
                <a:cubicBezTo>
                  <a:pt x="147" y="320"/>
                  <a:pt x="150" y="311"/>
                  <a:pt x="152" y="303"/>
                </a:cubicBezTo>
                <a:lnTo>
                  <a:pt x="302" y="309"/>
                </a:lnTo>
                <a:cubicBezTo>
                  <a:pt x="314" y="309"/>
                  <a:pt x="325" y="308"/>
                  <a:pt x="337" y="308"/>
                </a:cubicBezTo>
                <a:lnTo>
                  <a:pt x="496" y="286"/>
                </a:lnTo>
                <a:cubicBezTo>
                  <a:pt x="501" y="294"/>
                  <a:pt x="506" y="303"/>
                  <a:pt x="511" y="311"/>
                </a:cubicBezTo>
                <a:lnTo>
                  <a:pt x="340" y="334"/>
                </a:lnTo>
                <a:cubicBezTo>
                  <a:pt x="340" y="342"/>
                  <a:pt x="339" y="349"/>
                  <a:pt x="339" y="357"/>
                </a:cubicBezTo>
                <a:cubicBezTo>
                  <a:pt x="338" y="449"/>
                  <a:pt x="338" y="542"/>
                  <a:pt x="337" y="634"/>
                </a:cubicBezTo>
                <a:cubicBezTo>
                  <a:pt x="341" y="640"/>
                  <a:pt x="345" y="647"/>
                  <a:pt x="349" y="653"/>
                </a:cubicBezTo>
                <a:lnTo>
                  <a:pt x="696" y="555"/>
                </a:lnTo>
                <a:cubicBezTo>
                  <a:pt x="716" y="562"/>
                  <a:pt x="737" y="570"/>
                  <a:pt x="757" y="577"/>
                </a:cubicBezTo>
                <a:lnTo>
                  <a:pt x="311" y="702"/>
                </a:lnTo>
                <a:lnTo>
                  <a:pt x="0" y="651"/>
                </a:lnTo>
                <a:cubicBezTo>
                  <a:pt x="42" y="516"/>
                  <a:pt x="83" y="380"/>
                  <a:pt x="125" y="245"/>
                </a:cubicBezTo>
                <a:cubicBezTo>
                  <a:pt x="111" y="228"/>
                  <a:pt x="96" y="211"/>
                  <a:pt x="82" y="194"/>
                </a:cubicBezTo>
                <a:cubicBezTo>
                  <a:pt x="134" y="119"/>
                  <a:pt x="304" y="22"/>
                  <a:pt x="359" y="7"/>
                </a:cubicBezTo>
                <a:cubicBezTo>
                  <a:pt x="351" y="109"/>
                  <a:pt x="423" y="0"/>
                  <a:pt x="415" y="102"/>
                </a:cubicBezTo>
                <a:lnTo>
                  <a:pt x="757" y="577"/>
                </a:lnTo>
                <a:cubicBezTo>
                  <a:pt x="737" y="570"/>
                  <a:pt x="716" y="562"/>
                  <a:pt x="696" y="555"/>
                </a:cubicBezTo>
                <a:lnTo>
                  <a:pt x="475" y="434"/>
                </a:lnTo>
                <a:cubicBezTo>
                  <a:pt x="479" y="426"/>
                  <a:pt x="484" y="419"/>
                  <a:pt x="488" y="411"/>
                </a:cubicBezTo>
                <a:lnTo>
                  <a:pt x="651" y="503"/>
                </a:lnTo>
                <a:cubicBezTo>
                  <a:pt x="610" y="446"/>
                  <a:pt x="570" y="388"/>
                  <a:pt x="529" y="331"/>
                </a:cubicBezTo>
                <a:cubicBezTo>
                  <a:pt x="515" y="358"/>
                  <a:pt x="502" y="384"/>
                  <a:pt x="488" y="411"/>
                </a:cubicBezTo>
                <a:cubicBezTo>
                  <a:pt x="484" y="419"/>
                  <a:pt x="479" y="426"/>
                  <a:pt x="475" y="434"/>
                </a:cubicBezTo>
                <a:lnTo>
                  <a:pt x="349" y="653"/>
                </a:lnTo>
                <a:cubicBezTo>
                  <a:pt x="345" y="647"/>
                  <a:pt x="341" y="640"/>
                  <a:pt x="337" y="634"/>
                </a:cubicBezTo>
                <a:cubicBezTo>
                  <a:pt x="376" y="563"/>
                  <a:pt x="416" y="492"/>
                  <a:pt x="455" y="421"/>
                </a:cubicBezTo>
                <a:cubicBezTo>
                  <a:pt x="416" y="400"/>
                  <a:pt x="378" y="378"/>
                  <a:pt x="339" y="357"/>
                </a:cubicBezTo>
                <a:cubicBezTo>
                  <a:pt x="339" y="349"/>
                  <a:pt x="340" y="342"/>
                  <a:pt x="340" y="334"/>
                </a:cubicBezTo>
                <a:cubicBezTo>
                  <a:pt x="382" y="356"/>
                  <a:pt x="425" y="377"/>
                  <a:pt x="467" y="399"/>
                </a:cubicBezTo>
                <a:cubicBezTo>
                  <a:pt x="482" y="370"/>
                  <a:pt x="496" y="340"/>
                  <a:pt x="511" y="311"/>
                </a:cubicBezTo>
                <a:cubicBezTo>
                  <a:pt x="506" y="303"/>
                  <a:pt x="501" y="294"/>
                  <a:pt x="496" y="286"/>
                </a:cubicBezTo>
                <a:lnTo>
                  <a:pt x="391" y="137"/>
                </a:lnTo>
                <a:cubicBezTo>
                  <a:pt x="373" y="160"/>
                  <a:pt x="355" y="184"/>
                  <a:pt x="337" y="207"/>
                </a:cubicBezTo>
                <a:close/>
              </a:path>
            </a:pathLst>
          </a:custGeom>
          <a:solidFill>
            <a:srgbClr val="000000"/>
          </a:solidFill>
          <a:ln w="9525">
            <a:noFill/>
            <a:round/>
            <a:headEnd/>
            <a:tailEnd/>
          </a:ln>
        </p:spPr>
        <p:txBody>
          <a:bodyPr/>
          <a:lstStyle/>
          <a:p>
            <a:pPr eaLnBrk="0" hangingPunct="0"/>
            <a:endParaRPr lang="en-GB" b="0"/>
          </a:p>
        </p:txBody>
      </p:sp>
      <p:sp>
        <p:nvSpPr>
          <p:cNvPr id="413" name="Oval 412"/>
          <p:cNvSpPr>
            <a:spLocks noChangeArrowheads="1"/>
          </p:cNvSpPr>
          <p:nvPr/>
        </p:nvSpPr>
        <p:spPr bwMode="auto">
          <a:xfrm>
            <a:off x="5334000" y="404813"/>
            <a:ext cx="2609850" cy="1292225"/>
          </a:xfrm>
          <a:prstGeom prst="ellipse">
            <a:avLst/>
          </a:prstGeom>
          <a:solidFill>
            <a:srgbClr val="B2B2B2"/>
          </a:solidFill>
          <a:ln w="38100">
            <a:noFill/>
            <a:round/>
            <a:headEnd/>
            <a:tailEnd/>
          </a:ln>
        </p:spPr>
        <p:txBody>
          <a:bodyPr wrap="none" anchor="ctr"/>
          <a:lstStyle/>
          <a:p>
            <a:pPr eaLnBrk="0" hangingPunct="0"/>
            <a:endParaRPr lang="en-GB" b="0"/>
          </a:p>
        </p:txBody>
      </p:sp>
      <p:sp>
        <p:nvSpPr>
          <p:cNvPr id="415" name="Text Box 379"/>
          <p:cNvSpPr txBox="1">
            <a:spLocks noChangeArrowheads="1"/>
          </p:cNvSpPr>
          <p:nvPr/>
        </p:nvSpPr>
        <p:spPr bwMode="auto">
          <a:xfrm>
            <a:off x="5562600" y="584200"/>
            <a:ext cx="2346325" cy="1092200"/>
          </a:xfrm>
          <a:prstGeom prst="rect">
            <a:avLst/>
          </a:prstGeom>
          <a:noFill/>
          <a:ln w="12700">
            <a:noFill/>
            <a:miter lim="800000"/>
            <a:headEnd type="none" w="sm" len="sm"/>
            <a:tailEnd type="none" w="sm" len="sm"/>
          </a:ln>
        </p:spPr>
        <p:txBody>
          <a:bodyPr wrap="none">
            <a:spAutoFit/>
          </a:bodyPr>
          <a:lstStyle/>
          <a:p>
            <a:pPr marL="112713" indent="-112713" eaLnBrk="0" hangingPunct="0">
              <a:lnSpc>
                <a:spcPct val="90000"/>
              </a:lnSpc>
              <a:buFont typeface="Wingdings" pitchFamily="2" charset="2"/>
              <a:buChar char="t"/>
            </a:pPr>
            <a:r>
              <a:rPr lang="en-US" sz="1000">
                <a:solidFill>
                  <a:srgbClr val="0033CC"/>
                </a:solidFill>
                <a:latin typeface="Arial" charset="0"/>
              </a:rPr>
              <a:t>Information Architecture</a:t>
            </a:r>
          </a:p>
          <a:p>
            <a:pPr marL="112713" indent="-112713" eaLnBrk="0" hangingPunct="0">
              <a:lnSpc>
                <a:spcPct val="90000"/>
              </a:lnSpc>
              <a:buFont typeface="Wingdings" pitchFamily="2" charset="2"/>
              <a:buChar char="t"/>
            </a:pPr>
            <a:r>
              <a:rPr lang="en-US" sz="1000">
                <a:solidFill>
                  <a:srgbClr val="0033CC"/>
                </a:solidFill>
                <a:latin typeface="Arial" charset="0"/>
              </a:rPr>
              <a:t>Security</a:t>
            </a:r>
          </a:p>
          <a:p>
            <a:pPr marL="112713" indent="-112713" eaLnBrk="0" hangingPunct="0">
              <a:lnSpc>
                <a:spcPct val="90000"/>
              </a:lnSpc>
              <a:buFont typeface="Wingdings" pitchFamily="2" charset="2"/>
              <a:buChar char="t"/>
            </a:pPr>
            <a:r>
              <a:rPr lang="en-US" sz="1000">
                <a:solidFill>
                  <a:srgbClr val="0033CC"/>
                </a:solidFill>
                <a:latin typeface="Arial" charset="0"/>
              </a:rPr>
              <a:t>Space Assigned Numbers Auth.</a:t>
            </a:r>
          </a:p>
          <a:p>
            <a:pPr marL="112713" indent="-112713" eaLnBrk="0" hangingPunct="0">
              <a:lnSpc>
                <a:spcPct val="90000"/>
              </a:lnSpc>
              <a:buFont typeface="Wingdings" pitchFamily="2" charset="2"/>
              <a:buChar char="t"/>
            </a:pPr>
            <a:r>
              <a:rPr lang="en-US" sz="1000">
                <a:solidFill>
                  <a:srgbClr val="0033CC"/>
                </a:solidFill>
                <a:latin typeface="Arial" charset="0"/>
              </a:rPr>
              <a:t>Delta-DOR</a:t>
            </a:r>
          </a:p>
          <a:p>
            <a:pPr marL="112713" indent="-112713" eaLnBrk="0" hangingPunct="0">
              <a:buClr>
                <a:srgbClr val="FF0000"/>
              </a:buClr>
              <a:buFont typeface="Wingdings" pitchFamily="2" charset="2"/>
              <a:buChar char=""/>
            </a:pPr>
            <a:r>
              <a:rPr lang="en-US" sz="1000">
                <a:solidFill>
                  <a:srgbClr val="0033CC"/>
                </a:solidFill>
                <a:latin typeface="Arial" charset="0"/>
              </a:rPr>
              <a:t>Time Correlation/Synchronization</a:t>
            </a:r>
          </a:p>
          <a:p>
            <a:pPr marL="112713" indent="-112713" eaLnBrk="0" hangingPunct="0">
              <a:buClr>
                <a:srgbClr val="FF0000"/>
              </a:buClr>
              <a:buFont typeface="Wingdings" pitchFamily="2" charset="2"/>
              <a:buChar char=""/>
            </a:pPr>
            <a:r>
              <a:rPr lang="en-US" sz="1000">
                <a:solidFill>
                  <a:srgbClr val="0033CC"/>
                </a:solidFill>
                <a:latin typeface="Arial" charset="0"/>
              </a:rPr>
              <a:t>Information Svcs Architecture</a:t>
            </a:r>
          </a:p>
          <a:p>
            <a:pPr marL="112713" indent="-112713" eaLnBrk="0" hangingPunct="0">
              <a:lnSpc>
                <a:spcPct val="90000"/>
              </a:lnSpc>
            </a:pPr>
            <a:endParaRPr lang="en-US" sz="1000">
              <a:solidFill>
                <a:srgbClr val="0033CC"/>
              </a:solidFill>
              <a:latin typeface="Arial" charset="0"/>
            </a:endParaRPr>
          </a:p>
        </p:txBody>
      </p:sp>
      <p:sp>
        <p:nvSpPr>
          <p:cNvPr id="804893" name="Freeform 420"/>
          <p:cNvSpPr>
            <a:spLocks noChangeArrowheads="1"/>
          </p:cNvSpPr>
          <p:nvPr/>
        </p:nvSpPr>
        <p:spPr bwMode="auto">
          <a:xfrm>
            <a:off x="8061325" y="2971800"/>
            <a:ext cx="628650" cy="1066800"/>
          </a:xfrm>
          <a:custGeom>
            <a:avLst/>
            <a:gdLst>
              <a:gd name="T0" fmla="*/ 0 w 628650"/>
              <a:gd name="T1" fmla="*/ 1066800 h 1066800"/>
              <a:gd name="T2" fmla="*/ 628650 w 628650"/>
              <a:gd name="T3" fmla="*/ 1066800 h 1066800"/>
              <a:gd name="T4" fmla="*/ 628650 w 628650"/>
              <a:gd name="T5" fmla="*/ 9525 h 1066800"/>
              <a:gd name="T6" fmla="*/ 228600 w 628650"/>
              <a:gd name="T7" fmla="*/ 0 h 1066800"/>
              <a:gd name="T8" fmla="*/ 0 60000 65536"/>
              <a:gd name="T9" fmla="*/ 0 60000 65536"/>
              <a:gd name="T10" fmla="*/ 0 60000 65536"/>
              <a:gd name="T11" fmla="*/ 0 60000 65536"/>
              <a:gd name="T12" fmla="*/ 0 w 628650"/>
              <a:gd name="T13" fmla="*/ 0 h 1066800"/>
              <a:gd name="T14" fmla="*/ 628650 w 628650"/>
              <a:gd name="T15" fmla="*/ 1066800 h 1066800"/>
            </a:gdLst>
            <a:ahLst/>
            <a:cxnLst>
              <a:cxn ang="T8">
                <a:pos x="T0" y="T1"/>
              </a:cxn>
              <a:cxn ang="T9">
                <a:pos x="T2" y="T3"/>
              </a:cxn>
              <a:cxn ang="T10">
                <a:pos x="T4" y="T5"/>
              </a:cxn>
              <a:cxn ang="T11">
                <a:pos x="T6" y="T7"/>
              </a:cxn>
            </a:cxnLst>
            <a:rect l="T12" t="T13" r="T14" b="T15"/>
            <a:pathLst>
              <a:path w="628650" h="1066800">
                <a:moveTo>
                  <a:pt x="0" y="1066800"/>
                </a:moveTo>
                <a:lnTo>
                  <a:pt x="628650" y="1066800"/>
                </a:lnTo>
                <a:lnTo>
                  <a:pt x="628650" y="9525"/>
                </a:lnTo>
                <a:lnTo>
                  <a:pt x="228600" y="0"/>
                </a:lnTo>
              </a:path>
            </a:pathLst>
          </a:custGeom>
          <a:noFill/>
          <a:ln w="57150" algn="ctr">
            <a:solidFill>
              <a:schemeClr val="tx1"/>
            </a:solidFill>
            <a:round/>
            <a:headEnd type="none" w="sm" len="sm"/>
            <a:tailEnd type="none" w="sm" len="sm"/>
          </a:ln>
        </p:spPr>
        <p:txBody>
          <a:bodyPr/>
          <a:lstStyle/>
          <a:p>
            <a:pPr eaLnBrk="0" hangingPunct="0"/>
            <a:endParaRPr lang="en-GB" b="0"/>
          </a:p>
        </p:txBody>
      </p:sp>
      <p:grpSp>
        <p:nvGrpSpPr>
          <p:cNvPr id="804894" name="Group 347"/>
          <p:cNvGrpSpPr>
            <a:grpSpLocks/>
          </p:cNvGrpSpPr>
          <p:nvPr/>
        </p:nvGrpSpPr>
        <p:grpSpPr bwMode="auto">
          <a:xfrm>
            <a:off x="8470900" y="3124200"/>
            <a:ext cx="461963" cy="760413"/>
            <a:chOff x="8610599" y="3552236"/>
            <a:chExt cx="529235" cy="761747"/>
          </a:xfrm>
        </p:grpSpPr>
        <p:sp>
          <p:nvSpPr>
            <p:cNvPr id="805136" name="Flowchart: Magnetic Disk 280"/>
            <p:cNvSpPr>
              <a:spLocks noChangeArrowheads="1"/>
            </p:cNvSpPr>
            <p:nvPr/>
          </p:nvSpPr>
          <p:spPr bwMode="auto">
            <a:xfrm>
              <a:off x="8610599" y="3562350"/>
              <a:ext cx="523875" cy="722313"/>
            </a:xfrm>
            <a:prstGeom prst="flowChartMagneticDisk">
              <a:avLst/>
            </a:prstGeom>
            <a:solidFill>
              <a:srgbClr val="FF5050"/>
            </a:solidFill>
            <a:ln w="12700" algn="ctr">
              <a:solidFill>
                <a:srgbClr val="CC0000"/>
              </a:solidFill>
              <a:round/>
              <a:headEnd type="none" w="sm" len="sm"/>
              <a:tailEnd type="none" w="sm" len="sm"/>
            </a:ln>
          </p:spPr>
          <p:txBody>
            <a:bodyPr/>
            <a:lstStyle/>
            <a:p>
              <a:pPr eaLnBrk="0" hangingPunct="0"/>
              <a:endParaRPr lang="en-GB" b="0"/>
            </a:p>
          </p:txBody>
        </p:sp>
        <p:sp>
          <p:nvSpPr>
            <p:cNvPr id="805137" name="TextBox 332"/>
            <p:cNvSpPr txBox="1">
              <a:spLocks noChangeArrowheads="1"/>
            </p:cNvSpPr>
            <p:nvPr/>
          </p:nvSpPr>
          <p:spPr bwMode="auto">
            <a:xfrm rot="3561033">
              <a:off x="8529731" y="3703880"/>
              <a:ext cx="761747" cy="458459"/>
            </a:xfrm>
            <a:prstGeom prst="rect">
              <a:avLst/>
            </a:prstGeom>
            <a:noFill/>
            <a:ln w="12700">
              <a:noFill/>
              <a:miter lim="800000"/>
              <a:headEnd type="none" w="sm" len="sm"/>
              <a:tailEnd type="none" w="sm" len="sm"/>
            </a:ln>
          </p:spPr>
          <p:txBody>
            <a:bodyPr wrap="none">
              <a:spAutoFit/>
            </a:bodyPr>
            <a:lstStyle/>
            <a:p>
              <a:pPr marL="112713" indent="-112713" eaLnBrk="0" hangingPunct="0"/>
              <a:r>
                <a:rPr lang="en-US" sz="1000">
                  <a:latin typeface="Arial" charset="0"/>
                </a:rPr>
                <a:t>ARCHIVE</a:t>
              </a:r>
            </a:p>
            <a:p>
              <a:pPr marL="112713" indent="-112713" eaLnBrk="0" hangingPunct="0"/>
              <a:r>
                <a:rPr lang="en-US" sz="1000">
                  <a:latin typeface="Arial" charset="0"/>
                </a:rPr>
                <a:t>&amp; APPLS</a:t>
              </a:r>
            </a:p>
          </p:txBody>
        </p:sp>
      </p:grpSp>
      <p:pic>
        <p:nvPicPr>
          <p:cNvPr id="804895" name="Picture 16"/>
          <p:cNvPicPr>
            <a:picLocks noChangeAspect="1" noChangeArrowheads="1"/>
          </p:cNvPicPr>
          <p:nvPr/>
        </p:nvPicPr>
        <p:blipFill>
          <a:blip r:embed="rId6" cstate="print">
            <a:clrChange>
              <a:clrFrom>
                <a:srgbClr val="3838FF"/>
              </a:clrFrom>
              <a:clrTo>
                <a:srgbClr val="3838FF">
                  <a:alpha val="0"/>
                </a:srgbClr>
              </a:clrTo>
            </a:clrChange>
          </a:blip>
          <a:srcRect/>
          <a:stretch>
            <a:fillRect/>
          </a:stretch>
        </p:blipFill>
        <p:spPr bwMode="auto">
          <a:xfrm>
            <a:off x="1460500" y="4105275"/>
            <a:ext cx="658813" cy="1311275"/>
          </a:xfrm>
          <a:prstGeom prst="rect">
            <a:avLst/>
          </a:prstGeom>
          <a:noFill/>
          <a:ln w="12700">
            <a:noFill/>
            <a:miter lim="800000"/>
            <a:headEnd type="none" w="sm" len="sm"/>
            <a:tailEnd type="none" w="sm" len="sm"/>
          </a:ln>
        </p:spPr>
      </p:pic>
      <p:pic>
        <p:nvPicPr>
          <p:cNvPr id="804896" name="Picture 12"/>
          <p:cNvPicPr>
            <a:picLocks noChangeAspect="1" noChangeArrowheads="1"/>
          </p:cNvPicPr>
          <p:nvPr/>
        </p:nvPicPr>
        <p:blipFill>
          <a:blip r:embed="rId7" cstate="print">
            <a:clrChange>
              <a:clrFrom>
                <a:srgbClr val="3838FF"/>
              </a:clrFrom>
              <a:clrTo>
                <a:srgbClr val="3838FF">
                  <a:alpha val="0"/>
                </a:srgbClr>
              </a:clrTo>
            </a:clrChange>
          </a:blip>
          <a:srcRect/>
          <a:stretch>
            <a:fillRect/>
          </a:stretch>
        </p:blipFill>
        <p:spPr bwMode="auto">
          <a:xfrm>
            <a:off x="2003425" y="2085975"/>
            <a:ext cx="936625" cy="712788"/>
          </a:xfrm>
          <a:prstGeom prst="rect">
            <a:avLst/>
          </a:prstGeom>
          <a:noFill/>
          <a:ln w="12700">
            <a:noFill/>
            <a:miter lim="800000"/>
            <a:headEnd type="none" w="sm" len="sm"/>
            <a:tailEnd type="none" w="sm" len="sm"/>
          </a:ln>
        </p:spPr>
      </p:pic>
      <p:pic>
        <p:nvPicPr>
          <p:cNvPr id="804897" name="Picture 9"/>
          <p:cNvPicPr>
            <a:picLocks noChangeAspect="1" noChangeArrowheads="1"/>
          </p:cNvPicPr>
          <p:nvPr/>
        </p:nvPicPr>
        <p:blipFill>
          <a:blip r:embed="rId8" cstate="print">
            <a:clrChange>
              <a:clrFrom>
                <a:srgbClr val="3838FF"/>
              </a:clrFrom>
              <a:clrTo>
                <a:srgbClr val="3838FF">
                  <a:alpha val="0"/>
                </a:srgbClr>
              </a:clrTo>
            </a:clrChange>
          </a:blip>
          <a:srcRect/>
          <a:stretch>
            <a:fillRect/>
          </a:stretch>
        </p:blipFill>
        <p:spPr bwMode="auto">
          <a:xfrm>
            <a:off x="1050925" y="2743200"/>
            <a:ext cx="860425" cy="798513"/>
          </a:xfrm>
          <a:prstGeom prst="rect">
            <a:avLst/>
          </a:prstGeom>
          <a:noFill/>
          <a:ln w="12700">
            <a:noFill/>
            <a:miter lim="800000"/>
            <a:headEnd type="none" w="sm" len="sm"/>
            <a:tailEnd type="none" w="sm" len="sm"/>
          </a:ln>
        </p:spPr>
      </p:pic>
      <p:grpSp>
        <p:nvGrpSpPr>
          <p:cNvPr id="7" name="Group 417"/>
          <p:cNvGrpSpPr>
            <a:grpSpLocks/>
          </p:cNvGrpSpPr>
          <p:nvPr/>
        </p:nvGrpSpPr>
        <p:grpSpPr bwMode="auto">
          <a:xfrm>
            <a:off x="1493838" y="1019175"/>
            <a:ext cx="2168525" cy="3533775"/>
            <a:chOff x="1423988" y="1019175"/>
            <a:chExt cx="2167767" cy="3533772"/>
          </a:xfrm>
        </p:grpSpPr>
        <p:sp>
          <p:nvSpPr>
            <p:cNvPr id="805130"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pPr eaLnBrk="0" hangingPunct="0"/>
              <a:endParaRPr lang="en-GB" b="0"/>
            </a:p>
          </p:txBody>
        </p:sp>
        <p:sp>
          <p:nvSpPr>
            <p:cNvPr id="805131" name="Freeform 389"/>
            <p:cNvSpPr>
              <a:spLocks noChangeArrowheads="1"/>
            </p:cNvSpPr>
            <p:nvPr/>
          </p:nvSpPr>
          <p:spPr bwMode="auto">
            <a:xfrm>
              <a:off x="2593977" y="1609725"/>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pPr eaLnBrk="0" hangingPunct="0"/>
              <a:endParaRPr lang="en-GB" b="0"/>
            </a:p>
          </p:txBody>
        </p:sp>
        <p:sp>
          <p:nvSpPr>
            <p:cNvPr id="805132" name="Freeform 390"/>
            <p:cNvSpPr>
              <a:spLocks noChangeArrowheads="1"/>
            </p:cNvSpPr>
            <p:nvPr/>
          </p:nvSpPr>
          <p:spPr bwMode="auto">
            <a:xfrm flipV="1">
              <a:off x="2527303" y="1933575"/>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pPr eaLnBrk="0" hangingPunct="0"/>
              <a:endParaRPr lang="en-GB" b="0"/>
            </a:p>
          </p:txBody>
        </p:sp>
        <p:sp>
          <p:nvSpPr>
            <p:cNvPr id="805133" name="Freeform 411"/>
            <p:cNvSpPr>
              <a:spLocks noChangeArrowheads="1"/>
            </p:cNvSpPr>
            <p:nvPr/>
          </p:nvSpPr>
          <p:spPr bwMode="auto">
            <a:xfrm>
              <a:off x="1423988" y="2952750"/>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pPr eaLnBrk="0" hangingPunct="0"/>
              <a:endParaRPr lang="en-GB" b="0"/>
            </a:p>
          </p:txBody>
        </p:sp>
        <p:sp>
          <p:nvSpPr>
            <p:cNvPr id="805134" name="Freeform 415"/>
            <p:cNvSpPr>
              <a:spLocks noChangeArrowheads="1"/>
            </p:cNvSpPr>
            <p:nvPr/>
          </p:nvSpPr>
          <p:spPr bwMode="auto">
            <a:xfrm flipV="1">
              <a:off x="1500188" y="3295650"/>
              <a:ext cx="2082042" cy="681036"/>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pPr eaLnBrk="0" hangingPunct="0"/>
              <a:endParaRPr lang="en-GB" b="0"/>
            </a:p>
          </p:txBody>
        </p:sp>
        <p:sp>
          <p:nvSpPr>
            <p:cNvPr id="805135" name="Freeform 416"/>
            <p:cNvSpPr>
              <a:spLocks noChangeArrowheads="1"/>
            </p:cNvSpPr>
            <p:nvPr/>
          </p:nvSpPr>
          <p:spPr bwMode="auto">
            <a:xfrm flipV="1">
              <a:off x="1785938" y="3376611"/>
              <a:ext cx="1805817" cy="1176336"/>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pPr eaLnBrk="0" hangingPunct="0"/>
              <a:endParaRPr lang="en-GB" b="0"/>
            </a:p>
          </p:txBody>
        </p:sp>
      </p:grpSp>
      <p:grpSp>
        <p:nvGrpSpPr>
          <p:cNvPr id="8" name="Group 297"/>
          <p:cNvGrpSpPr>
            <a:grpSpLocks/>
          </p:cNvGrpSpPr>
          <p:nvPr/>
        </p:nvGrpSpPr>
        <p:grpSpPr bwMode="auto">
          <a:xfrm>
            <a:off x="4003675" y="2163763"/>
            <a:ext cx="2105025" cy="1827212"/>
            <a:chOff x="3933825" y="2163762"/>
            <a:chExt cx="2105025" cy="1827213"/>
          </a:xfrm>
        </p:grpSpPr>
        <p:sp>
          <p:nvSpPr>
            <p:cNvPr id="805126" name="Rectangle 308"/>
            <p:cNvSpPr>
              <a:spLocks noChangeArrowheads="1"/>
            </p:cNvSpPr>
            <p:nvPr/>
          </p:nvSpPr>
          <p:spPr bwMode="auto">
            <a:xfrm>
              <a:off x="3962400" y="2195919"/>
              <a:ext cx="2076450" cy="338061"/>
            </a:xfrm>
            <a:prstGeom prst="rect">
              <a:avLst/>
            </a:prstGeom>
            <a:solidFill>
              <a:srgbClr val="FF9933"/>
            </a:solidFill>
            <a:ln w="38100">
              <a:noFill/>
              <a:round/>
              <a:headEnd/>
              <a:tailEnd/>
            </a:ln>
          </p:spPr>
          <p:txBody>
            <a:bodyPr wrap="none" anchor="ctr"/>
            <a:lstStyle/>
            <a:p>
              <a:pPr algn="ctr" eaLnBrk="0" hangingPunct="0"/>
              <a:endParaRPr lang="en-GB" b="0"/>
            </a:p>
          </p:txBody>
        </p:sp>
        <p:sp>
          <p:nvSpPr>
            <p:cNvPr id="805127" name="Rectangle 309"/>
            <p:cNvSpPr>
              <a:spLocks noChangeArrowheads="1"/>
            </p:cNvSpPr>
            <p:nvPr/>
          </p:nvSpPr>
          <p:spPr bwMode="auto">
            <a:xfrm>
              <a:off x="3933825" y="3643392"/>
              <a:ext cx="2085975" cy="347583"/>
            </a:xfrm>
            <a:prstGeom prst="rect">
              <a:avLst/>
            </a:prstGeom>
            <a:solidFill>
              <a:srgbClr val="FF9933"/>
            </a:solidFill>
            <a:ln w="38100">
              <a:noFill/>
              <a:round/>
              <a:headEnd/>
              <a:tailEnd/>
            </a:ln>
          </p:spPr>
          <p:txBody>
            <a:bodyPr wrap="none" anchor="ctr"/>
            <a:lstStyle/>
            <a:p>
              <a:pPr algn="ctr" eaLnBrk="0" hangingPunct="0"/>
              <a:endParaRPr lang="en-GB" b="0"/>
            </a:p>
          </p:txBody>
        </p:sp>
        <p:sp>
          <p:nvSpPr>
            <p:cNvPr id="805128" name="Rectangle 310"/>
            <p:cNvSpPr>
              <a:spLocks noChangeArrowheads="1"/>
            </p:cNvSpPr>
            <p:nvPr/>
          </p:nvSpPr>
          <p:spPr bwMode="auto">
            <a:xfrm rot="3253107">
              <a:off x="4225254" y="2872705"/>
              <a:ext cx="1714113" cy="315770"/>
            </a:xfrm>
            <a:prstGeom prst="rect">
              <a:avLst/>
            </a:prstGeom>
            <a:solidFill>
              <a:srgbClr val="FF9933"/>
            </a:solidFill>
            <a:ln w="38100">
              <a:noFill/>
              <a:round/>
              <a:headEnd/>
              <a:tailEnd/>
            </a:ln>
          </p:spPr>
          <p:txBody>
            <a:bodyPr wrap="none" anchor="ctr"/>
            <a:lstStyle/>
            <a:p>
              <a:pPr algn="ctr" eaLnBrk="0" hangingPunct="0"/>
              <a:endParaRPr lang="en-GB" b="0"/>
            </a:p>
          </p:txBody>
        </p:sp>
        <p:sp>
          <p:nvSpPr>
            <p:cNvPr id="805129" name="Rectangle 312"/>
            <p:cNvSpPr>
              <a:spLocks noChangeArrowheads="1"/>
            </p:cNvSpPr>
            <p:nvPr/>
          </p:nvSpPr>
          <p:spPr bwMode="auto">
            <a:xfrm rot="18346893" flipH="1">
              <a:off x="4304346" y="2876390"/>
              <a:ext cx="1714113" cy="288858"/>
            </a:xfrm>
            <a:prstGeom prst="rect">
              <a:avLst/>
            </a:prstGeom>
            <a:solidFill>
              <a:srgbClr val="FF9933"/>
            </a:solidFill>
            <a:ln w="38100">
              <a:noFill/>
              <a:round/>
              <a:headEnd/>
              <a:tailEnd/>
            </a:ln>
          </p:spPr>
          <p:txBody>
            <a:bodyPr wrap="none" anchor="ctr"/>
            <a:lstStyle/>
            <a:p>
              <a:pPr algn="ctr" eaLnBrk="0" hangingPunct="0"/>
              <a:endParaRPr lang="en-GB" b="0"/>
            </a:p>
          </p:txBody>
        </p:sp>
      </p:grpSp>
      <p:grpSp>
        <p:nvGrpSpPr>
          <p:cNvPr id="9" name="Group 376"/>
          <p:cNvGrpSpPr>
            <a:grpSpLocks/>
          </p:cNvGrpSpPr>
          <p:nvPr/>
        </p:nvGrpSpPr>
        <p:grpSpPr bwMode="auto">
          <a:xfrm>
            <a:off x="460375" y="2336800"/>
            <a:ext cx="1954213" cy="1639888"/>
            <a:chOff x="457200" y="2345532"/>
            <a:chExt cx="1955006" cy="1640682"/>
          </a:xfrm>
        </p:grpSpPr>
        <p:sp>
          <p:nvSpPr>
            <p:cNvPr id="368" name="Rectangle 367"/>
            <p:cNvSpPr/>
            <p:nvPr/>
          </p:nvSpPr>
          <p:spPr bwMode="auto">
            <a:xfrm>
              <a:off x="601722" y="2345532"/>
              <a:ext cx="1810484" cy="228711"/>
            </a:xfrm>
            <a:prstGeom prst="rect">
              <a:avLst/>
            </a:prstGeom>
            <a:solidFill>
              <a:schemeClr val="accent1">
                <a:lumMod val="75000"/>
              </a:schemeClr>
            </a:solidFill>
            <a:ln w="38100">
              <a:noFill/>
              <a:round/>
              <a:headEnd/>
              <a:tailEnd/>
            </a:ln>
          </p:spPr>
          <p:txBody>
            <a:bodyPr wrap="none" anchor="ctr"/>
            <a:lstStyle/>
            <a:p>
              <a:pPr algn="ctr" eaLnBrk="0" hangingPunct="0">
                <a:defRPr/>
              </a:pPr>
              <a:endParaRPr lang="en-US" b="0"/>
            </a:p>
          </p:txBody>
        </p:sp>
        <p:sp>
          <p:nvSpPr>
            <p:cNvPr id="370" name="Rectangle 369"/>
            <p:cNvSpPr/>
            <p:nvPr/>
          </p:nvSpPr>
          <p:spPr bwMode="auto">
            <a:xfrm>
              <a:off x="457200" y="2952251"/>
              <a:ext cx="709901" cy="228711"/>
            </a:xfrm>
            <a:prstGeom prst="rect">
              <a:avLst/>
            </a:prstGeom>
            <a:solidFill>
              <a:schemeClr val="accent1">
                <a:lumMod val="75000"/>
              </a:schemeClr>
            </a:solidFill>
            <a:ln w="38100">
              <a:noFill/>
              <a:round/>
              <a:headEnd/>
              <a:tailEnd/>
            </a:ln>
          </p:spPr>
          <p:txBody>
            <a:bodyPr wrap="none" anchor="ctr"/>
            <a:lstStyle/>
            <a:p>
              <a:pPr algn="ctr" eaLnBrk="0" hangingPunct="0">
                <a:defRPr/>
              </a:pPr>
              <a:endParaRPr lang="en-US" b="0"/>
            </a:p>
          </p:txBody>
        </p:sp>
        <p:sp>
          <p:nvSpPr>
            <p:cNvPr id="375" name="Rectangle 374"/>
            <p:cNvSpPr/>
            <p:nvPr/>
          </p:nvSpPr>
          <p:spPr bwMode="auto">
            <a:xfrm>
              <a:off x="609662" y="3757503"/>
              <a:ext cx="776603" cy="228711"/>
            </a:xfrm>
            <a:prstGeom prst="rect">
              <a:avLst/>
            </a:prstGeom>
            <a:solidFill>
              <a:schemeClr val="accent1">
                <a:lumMod val="75000"/>
              </a:schemeClr>
            </a:solidFill>
            <a:ln w="38100">
              <a:noFill/>
              <a:round/>
              <a:headEnd/>
              <a:tailEnd/>
            </a:ln>
          </p:spPr>
          <p:txBody>
            <a:bodyPr wrap="none" anchor="ctr"/>
            <a:lstStyle/>
            <a:p>
              <a:pPr algn="ctr" eaLnBrk="0" hangingPunct="0">
                <a:defRPr/>
              </a:pPr>
              <a:endParaRPr lang="en-US" b="0"/>
            </a:p>
          </p:txBody>
        </p:sp>
      </p:grpSp>
      <p:sp>
        <p:nvSpPr>
          <p:cNvPr id="2309" name="Rectangle 418"/>
          <p:cNvSpPr>
            <a:spLocks noChangeArrowheads="1"/>
          </p:cNvSpPr>
          <p:nvPr/>
        </p:nvSpPr>
        <p:spPr bwMode="auto">
          <a:xfrm rot="1620215">
            <a:off x="1303338" y="1966913"/>
            <a:ext cx="1319212" cy="228600"/>
          </a:xfrm>
          <a:prstGeom prst="rect">
            <a:avLst/>
          </a:prstGeom>
          <a:solidFill>
            <a:srgbClr val="00B050"/>
          </a:solidFill>
          <a:ln w="38100">
            <a:noFill/>
            <a:round/>
            <a:headEnd/>
            <a:tailEnd/>
          </a:ln>
        </p:spPr>
        <p:txBody>
          <a:bodyPr wrap="none" anchor="ctr"/>
          <a:lstStyle/>
          <a:p>
            <a:pPr algn="ctr" eaLnBrk="0" hangingPunct="0"/>
            <a:endParaRPr lang="en-GB" b="0"/>
          </a:p>
        </p:txBody>
      </p:sp>
      <p:sp>
        <p:nvSpPr>
          <p:cNvPr id="2310" name="Rectangle 419"/>
          <p:cNvSpPr>
            <a:spLocks noChangeArrowheads="1"/>
          </p:cNvSpPr>
          <p:nvPr/>
        </p:nvSpPr>
        <p:spPr bwMode="auto">
          <a:xfrm rot="-1677019">
            <a:off x="1387475" y="2579688"/>
            <a:ext cx="1317625" cy="228600"/>
          </a:xfrm>
          <a:prstGeom prst="rect">
            <a:avLst/>
          </a:prstGeom>
          <a:solidFill>
            <a:srgbClr val="00B050"/>
          </a:solidFill>
          <a:ln w="38100">
            <a:noFill/>
            <a:round/>
            <a:headEnd/>
            <a:tailEnd/>
          </a:ln>
        </p:spPr>
        <p:txBody>
          <a:bodyPr wrap="none" anchor="ctr"/>
          <a:lstStyle/>
          <a:p>
            <a:pPr algn="ctr" eaLnBrk="0" hangingPunct="0"/>
            <a:endParaRPr lang="en-GB" b="0"/>
          </a:p>
        </p:txBody>
      </p:sp>
      <p:sp>
        <p:nvSpPr>
          <p:cNvPr id="2311" name="Rectangle 377"/>
          <p:cNvSpPr>
            <a:spLocks noChangeArrowheads="1"/>
          </p:cNvSpPr>
          <p:nvPr/>
        </p:nvSpPr>
        <p:spPr bwMode="auto">
          <a:xfrm>
            <a:off x="1422400" y="1590675"/>
            <a:ext cx="1319213" cy="228600"/>
          </a:xfrm>
          <a:prstGeom prst="rect">
            <a:avLst/>
          </a:prstGeom>
          <a:solidFill>
            <a:srgbClr val="00B050"/>
          </a:solidFill>
          <a:ln w="38100">
            <a:noFill/>
            <a:round/>
            <a:headEnd/>
            <a:tailEnd/>
          </a:ln>
        </p:spPr>
        <p:txBody>
          <a:bodyPr wrap="none" anchor="ctr"/>
          <a:lstStyle/>
          <a:p>
            <a:pPr algn="ctr" eaLnBrk="0" hangingPunct="0"/>
            <a:endParaRPr lang="en-GB" b="0"/>
          </a:p>
        </p:txBody>
      </p:sp>
      <p:sp>
        <p:nvSpPr>
          <p:cNvPr id="2305" name="Rectangle 430"/>
          <p:cNvSpPr>
            <a:spLocks noChangeArrowheads="1"/>
          </p:cNvSpPr>
          <p:nvPr/>
        </p:nvSpPr>
        <p:spPr bwMode="auto">
          <a:xfrm>
            <a:off x="4084638" y="3700463"/>
            <a:ext cx="2052637" cy="223837"/>
          </a:xfrm>
          <a:prstGeom prst="rect">
            <a:avLst/>
          </a:prstGeom>
          <a:solidFill>
            <a:srgbClr val="00B050"/>
          </a:solidFill>
          <a:ln w="38100">
            <a:noFill/>
            <a:round/>
            <a:headEnd/>
            <a:tailEnd/>
          </a:ln>
        </p:spPr>
        <p:txBody>
          <a:bodyPr wrap="none" anchor="ctr"/>
          <a:lstStyle/>
          <a:p>
            <a:pPr algn="ctr" eaLnBrk="0" hangingPunct="0"/>
            <a:endParaRPr lang="en-GB" b="0"/>
          </a:p>
        </p:txBody>
      </p:sp>
      <p:sp>
        <p:nvSpPr>
          <p:cNvPr id="2306" name="Rectangle 431"/>
          <p:cNvSpPr>
            <a:spLocks noChangeArrowheads="1"/>
          </p:cNvSpPr>
          <p:nvPr/>
        </p:nvSpPr>
        <p:spPr bwMode="auto">
          <a:xfrm>
            <a:off x="4070350" y="2257425"/>
            <a:ext cx="2052638" cy="223838"/>
          </a:xfrm>
          <a:prstGeom prst="rect">
            <a:avLst/>
          </a:prstGeom>
          <a:solidFill>
            <a:srgbClr val="00B050"/>
          </a:solidFill>
          <a:ln w="38100">
            <a:noFill/>
            <a:round/>
            <a:headEnd/>
            <a:tailEnd/>
          </a:ln>
        </p:spPr>
        <p:txBody>
          <a:bodyPr wrap="none" anchor="ctr"/>
          <a:lstStyle/>
          <a:p>
            <a:pPr algn="ctr" eaLnBrk="0" hangingPunct="0"/>
            <a:endParaRPr lang="en-GB" b="0"/>
          </a:p>
        </p:txBody>
      </p:sp>
      <p:sp>
        <p:nvSpPr>
          <p:cNvPr id="2307" name="Freeform 432"/>
          <p:cNvSpPr>
            <a:spLocks noChangeArrowheads="1"/>
          </p:cNvSpPr>
          <p:nvPr/>
        </p:nvSpPr>
        <p:spPr bwMode="auto">
          <a:xfrm>
            <a:off x="4065588" y="2252663"/>
            <a:ext cx="2066925" cy="1662112"/>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eaLnBrk="0" hangingPunct="0"/>
            <a:endParaRPr lang="en-GB" b="0"/>
          </a:p>
        </p:txBody>
      </p:sp>
      <p:sp>
        <p:nvSpPr>
          <p:cNvPr id="2308" name="Freeform 433"/>
          <p:cNvSpPr>
            <a:spLocks noChangeArrowheads="1"/>
          </p:cNvSpPr>
          <p:nvPr/>
        </p:nvSpPr>
        <p:spPr bwMode="auto">
          <a:xfrm flipV="1">
            <a:off x="4070350" y="2266950"/>
            <a:ext cx="2066925" cy="1662113"/>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eaLnBrk="0" hangingPunct="0"/>
            <a:endParaRPr lang="en-GB" b="0"/>
          </a:p>
        </p:txBody>
      </p:sp>
      <p:sp>
        <p:nvSpPr>
          <p:cNvPr id="2097" name="Freeform 492"/>
          <p:cNvSpPr>
            <a:spLocks noChangeArrowheads="1"/>
          </p:cNvSpPr>
          <p:nvPr/>
        </p:nvSpPr>
        <p:spPr bwMode="auto">
          <a:xfrm rot="10800000" flipV="1">
            <a:off x="7737475" y="2328863"/>
            <a:ext cx="952500" cy="796925"/>
          </a:xfrm>
          <a:custGeom>
            <a:avLst/>
            <a:gdLst>
              <a:gd name="T0" fmla="*/ 0 w 2623037"/>
              <a:gd name="T1" fmla="*/ 631851 h 810305"/>
              <a:gd name="T2" fmla="*/ 0 w 2623037"/>
              <a:gd name="T3" fmla="*/ 511826 h 810305"/>
              <a:gd name="T4" fmla="*/ 1 w 2623037"/>
              <a:gd name="T5" fmla="*/ 506851 h 810305"/>
              <a:gd name="T6" fmla="*/ 1 w 2623037"/>
              <a:gd name="T7" fmla="*/ 1855 h 810305"/>
              <a:gd name="T8" fmla="*/ 0 w 2623037"/>
              <a:gd name="T9" fmla="*/ 0 h 810305"/>
              <a:gd name="T10" fmla="*/ 0 60000 65536"/>
              <a:gd name="T11" fmla="*/ 0 60000 65536"/>
              <a:gd name="T12" fmla="*/ 0 60000 65536"/>
              <a:gd name="T13" fmla="*/ 0 60000 65536"/>
              <a:gd name="T14" fmla="*/ 0 60000 65536"/>
              <a:gd name="T15" fmla="*/ 0 w 2623037"/>
              <a:gd name="T16" fmla="*/ 0 h 810305"/>
              <a:gd name="T17" fmla="*/ 2623037 w 2623037"/>
              <a:gd name="T18" fmla="*/ 810305 h 810305"/>
            </a:gdLst>
            <a:ahLst/>
            <a:cxnLst>
              <a:cxn ang="T10">
                <a:pos x="T0" y="T1"/>
              </a:cxn>
              <a:cxn ang="T11">
                <a:pos x="T2" y="T3"/>
              </a:cxn>
              <a:cxn ang="T12">
                <a:pos x="T4" y="T5"/>
              </a:cxn>
              <a:cxn ang="T13">
                <a:pos x="T6" y="T7"/>
              </a:cxn>
              <a:cxn ang="T14">
                <a:pos x="T8" y="T9"/>
              </a:cxn>
            </a:cxnLst>
            <a:rect l="T15" t="T16" r="T17" b="T18"/>
            <a:pathLst>
              <a:path w="2623037" h="810305">
                <a:moveTo>
                  <a:pt x="0" y="810305"/>
                </a:moveTo>
                <a:lnTo>
                  <a:pt x="7397" y="656378"/>
                </a:lnTo>
                <a:lnTo>
                  <a:pt x="2623037" y="650001"/>
                </a:lnTo>
                <a:cubicBezTo>
                  <a:pt x="2620925" y="434127"/>
                  <a:pt x="2618812" y="218253"/>
                  <a:pt x="2616700" y="2379"/>
                </a:cubicBezTo>
                <a:lnTo>
                  <a:pt x="2131217" y="0"/>
                </a:lnTo>
              </a:path>
            </a:pathLst>
          </a:custGeom>
          <a:noFill/>
          <a:ln w="38100">
            <a:solidFill>
              <a:srgbClr val="FF0000"/>
            </a:solidFill>
            <a:round/>
            <a:headEnd/>
            <a:tailEnd/>
          </a:ln>
        </p:spPr>
        <p:txBody>
          <a:bodyPr wrap="none" anchor="ctr"/>
          <a:lstStyle/>
          <a:p>
            <a:pPr eaLnBrk="0" hangingPunct="0"/>
            <a:endParaRPr lang="en-GB" b="0"/>
          </a:p>
        </p:txBody>
      </p:sp>
      <p:sp>
        <p:nvSpPr>
          <p:cNvPr id="2098" name="Freeform 492"/>
          <p:cNvSpPr>
            <a:spLocks noChangeArrowheads="1"/>
          </p:cNvSpPr>
          <p:nvPr/>
        </p:nvSpPr>
        <p:spPr bwMode="auto">
          <a:xfrm rot="10800000" flipV="1">
            <a:off x="7472363" y="3443288"/>
            <a:ext cx="1217612" cy="608012"/>
          </a:xfrm>
          <a:custGeom>
            <a:avLst/>
            <a:gdLst>
              <a:gd name="T0" fmla="*/ 0 w 3350090"/>
              <a:gd name="T1" fmla="*/ 405854 h 609326"/>
              <a:gd name="T2" fmla="*/ 0 w 3350090"/>
              <a:gd name="T3" fmla="*/ 573738 h 609326"/>
              <a:gd name="T4" fmla="*/ 1 w 3350090"/>
              <a:gd name="T5" fmla="*/ 588373 h 609326"/>
              <a:gd name="T6" fmla="*/ 1 w 3350090"/>
              <a:gd name="T7" fmla="*/ 2298 h 609326"/>
              <a:gd name="T8" fmla="*/ 1 w 3350090"/>
              <a:gd name="T9" fmla="*/ 0 h 609326"/>
              <a:gd name="T10" fmla="*/ 0 60000 65536"/>
              <a:gd name="T11" fmla="*/ 0 60000 65536"/>
              <a:gd name="T12" fmla="*/ 0 60000 65536"/>
              <a:gd name="T13" fmla="*/ 0 60000 65536"/>
              <a:gd name="T14" fmla="*/ 0 60000 65536"/>
              <a:gd name="T15" fmla="*/ 0 w 3350090"/>
              <a:gd name="T16" fmla="*/ 0 h 609326"/>
              <a:gd name="T17" fmla="*/ 3350090 w 3350090"/>
              <a:gd name="T18" fmla="*/ 609326 h 609326"/>
            </a:gdLst>
            <a:ahLst/>
            <a:cxnLst>
              <a:cxn ang="T10">
                <a:pos x="T0" y="T1"/>
              </a:cxn>
              <a:cxn ang="T11">
                <a:pos x="T2" y="T3"/>
              </a:cxn>
              <a:cxn ang="T12">
                <a:pos x="T4" y="T5"/>
              </a:cxn>
              <a:cxn ang="T13">
                <a:pos x="T6" y="T7"/>
              </a:cxn>
              <a:cxn ang="T14">
                <a:pos x="T8" y="T9"/>
              </a:cxn>
            </a:cxnLst>
            <a:rect l="T15" t="T16" r="T17" b="T18"/>
            <a:pathLst>
              <a:path w="3350090" h="609326">
                <a:moveTo>
                  <a:pt x="5720" y="420307"/>
                </a:moveTo>
                <a:lnTo>
                  <a:pt x="0" y="594169"/>
                </a:lnTo>
                <a:lnTo>
                  <a:pt x="3350090" y="609326"/>
                </a:lnTo>
                <a:cubicBezTo>
                  <a:pt x="3347978" y="393452"/>
                  <a:pt x="3319635" y="218253"/>
                  <a:pt x="3317523" y="2379"/>
                </a:cubicBezTo>
                <a:lnTo>
                  <a:pt x="2832040" y="0"/>
                </a:lnTo>
              </a:path>
            </a:pathLst>
          </a:custGeom>
          <a:noFill/>
          <a:ln w="38100">
            <a:solidFill>
              <a:srgbClr val="FF0000"/>
            </a:solidFill>
            <a:round/>
            <a:headEnd/>
            <a:tailEnd/>
          </a:ln>
        </p:spPr>
        <p:txBody>
          <a:bodyPr wrap="none" anchor="ctr"/>
          <a:lstStyle/>
          <a:p>
            <a:pPr eaLnBrk="0" hangingPunct="0"/>
            <a:endParaRPr lang="en-GB" b="0"/>
          </a:p>
        </p:txBody>
      </p:sp>
      <p:grpSp>
        <p:nvGrpSpPr>
          <p:cNvPr id="10" name="Group 480"/>
          <p:cNvGrpSpPr>
            <a:grpSpLocks/>
          </p:cNvGrpSpPr>
          <p:nvPr/>
        </p:nvGrpSpPr>
        <p:grpSpPr bwMode="auto">
          <a:xfrm>
            <a:off x="558800" y="1122363"/>
            <a:ext cx="6983413" cy="2743200"/>
            <a:chOff x="497684" y="1126329"/>
            <a:chExt cx="6984204" cy="2743199"/>
          </a:xfrm>
        </p:grpSpPr>
        <p:sp>
          <p:nvSpPr>
            <p:cNvPr id="805111" name="Freeform 492"/>
            <p:cNvSpPr>
              <a:spLocks noChangeArrowheads="1"/>
            </p:cNvSpPr>
            <p:nvPr/>
          </p:nvSpPr>
          <p:spPr bwMode="ltGray">
            <a:xfrm flipV="1">
              <a:off x="2331246" y="1126329"/>
              <a:ext cx="1238249" cy="880988"/>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pPr eaLnBrk="0" hangingPunct="0"/>
              <a:endParaRPr lang="en-GB" b="0"/>
            </a:p>
          </p:txBody>
        </p:sp>
        <p:sp>
          <p:nvSpPr>
            <p:cNvPr id="805112" name="Freeform 492"/>
            <p:cNvSpPr>
              <a:spLocks noChangeArrowheads="1"/>
            </p:cNvSpPr>
            <p:nvPr/>
          </p:nvSpPr>
          <p:spPr bwMode="ltGray">
            <a:xfrm flipV="1">
              <a:off x="4355308" y="2357438"/>
              <a:ext cx="1543050" cy="1447797"/>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pPr eaLnBrk="0" hangingPunct="0"/>
              <a:endParaRPr lang="en-GB" b="0"/>
            </a:p>
          </p:txBody>
        </p:sp>
        <p:sp>
          <p:nvSpPr>
            <p:cNvPr id="805113" name="Freeform 492"/>
            <p:cNvSpPr>
              <a:spLocks noChangeArrowheads="1"/>
            </p:cNvSpPr>
            <p:nvPr/>
          </p:nvSpPr>
          <p:spPr bwMode="ltGray">
            <a:xfrm flipH="1" flipV="1">
              <a:off x="4355305" y="2355051"/>
              <a:ext cx="1502569" cy="1459419"/>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eaLnBrk="0" hangingPunct="0"/>
              <a:endParaRPr lang="en-GB" b="0"/>
            </a:p>
          </p:txBody>
        </p:sp>
        <p:sp>
          <p:nvSpPr>
            <p:cNvPr id="805114" name="Freeform 443"/>
            <p:cNvSpPr>
              <a:spLocks noChangeArrowheads="1"/>
            </p:cNvSpPr>
            <p:nvPr/>
          </p:nvSpPr>
          <p:spPr bwMode="ltGray">
            <a:xfrm flipV="1">
              <a:off x="4014787" y="3807620"/>
              <a:ext cx="2040731" cy="7144"/>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eaLnBrk="0" hangingPunct="0"/>
              <a:endParaRPr lang="en-GB" b="0"/>
            </a:p>
          </p:txBody>
        </p:sp>
        <p:sp>
          <p:nvSpPr>
            <p:cNvPr id="805115" name="Freeform 448"/>
            <p:cNvSpPr>
              <a:spLocks noChangeArrowheads="1"/>
            </p:cNvSpPr>
            <p:nvPr/>
          </p:nvSpPr>
          <p:spPr bwMode="ltGray">
            <a:xfrm flipV="1">
              <a:off x="4012406" y="2355058"/>
              <a:ext cx="2040731" cy="7144"/>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eaLnBrk="0" hangingPunct="0"/>
              <a:endParaRPr lang="en-GB" b="0"/>
            </a:p>
          </p:txBody>
        </p:sp>
        <p:cxnSp>
          <p:nvCxnSpPr>
            <p:cNvPr id="805116" name="Straight Connector 452"/>
            <p:cNvCxnSpPr>
              <a:cxnSpLocks noChangeShapeType="1"/>
            </p:cNvCxnSpPr>
            <p:nvPr/>
          </p:nvCxnSpPr>
          <p:spPr bwMode="ltGray">
            <a:xfrm>
              <a:off x="6724650" y="2338388"/>
              <a:ext cx="757238" cy="4762"/>
            </a:xfrm>
            <a:prstGeom prst="line">
              <a:avLst/>
            </a:prstGeom>
            <a:noFill/>
            <a:ln w="127000">
              <a:solidFill>
                <a:srgbClr val="FF66CC"/>
              </a:solidFill>
              <a:round/>
              <a:headEnd/>
              <a:tailEnd/>
            </a:ln>
          </p:spPr>
        </p:cxnSp>
        <p:sp>
          <p:nvSpPr>
            <p:cNvPr id="805117" name="Freeform 492"/>
            <p:cNvSpPr>
              <a:spLocks noChangeArrowheads="1"/>
            </p:cNvSpPr>
            <p:nvPr/>
          </p:nvSpPr>
          <p:spPr bwMode="ltGray">
            <a:xfrm flipV="1">
              <a:off x="1309689" y="1712115"/>
              <a:ext cx="2264568" cy="297581"/>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pPr eaLnBrk="0" hangingPunct="0"/>
              <a:endParaRPr lang="en-GB" b="0"/>
            </a:p>
          </p:txBody>
        </p:sp>
        <p:sp>
          <p:nvSpPr>
            <p:cNvPr id="805118" name="Freeform 492"/>
            <p:cNvSpPr>
              <a:spLocks noChangeArrowheads="1"/>
            </p:cNvSpPr>
            <p:nvPr/>
          </p:nvSpPr>
          <p:spPr bwMode="ltGray">
            <a:xfrm flipV="1">
              <a:off x="519115" y="2000169"/>
              <a:ext cx="3057524" cy="447749"/>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Lst>
              <a:ahLst/>
              <a:cxnLst>
                <a:cxn ang="T6">
                  <a:pos x="T0" y="T1"/>
                </a:cxn>
                <a:cxn ang="T7">
                  <a:pos x="T2" y="T3"/>
                </a:cxn>
                <a:cxn ang="T8">
                  <a:pos x="T4" y="T5"/>
                </a:cxn>
              </a:cxnLst>
              <a:rect l="T9" t="T10" r="T11" b="T12"/>
              <a:pathLst>
                <a:path w="3057524" h="455523">
                  <a:moveTo>
                    <a:pt x="3057524" y="455523"/>
                  </a:moveTo>
                  <a:lnTo>
                    <a:pt x="2545556" y="0"/>
                  </a:lnTo>
                  <a:lnTo>
                    <a:pt x="0" y="2420"/>
                  </a:lnTo>
                </a:path>
              </a:pathLst>
            </a:custGeom>
            <a:noFill/>
            <a:ln w="127000">
              <a:solidFill>
                <a:srgbClr val="FF66CC"/>
              </a:solidFill>
              <a:round/>
              <a:headEnd/>
              <a:tailEnd/>
            </a:ln>
          </p:spPr>
          <p:txBody>
            <a:bodyPr wrap="none" anchor="ctr"/>
            <a:lstStyle/>
            <a:p>
              <a:pPr eaLnBrk="0" hangingPunct="0"/>
              <a:endParaRPr lang="en-GB" b="0"/>
            </a:p>
          </p:txBody>
        </p:sp>
        <p:sp>
          <p:nvSpPr>
            <p:cNvPr id="805119" name="Freeform 492"/>
            <p:cNvSpPr>
              <a:spLocks noChangeArrowheads="1"/>
            </p:cNvSpPr>
            <p:nvPr/>
          </p:nvSpPr>
          <p:spPr bwMode="ltGray">
            <a:xfrm flipV="1">
              <a:off x="497684" y="3055140"/>
              <a:ext cx="3024186" cy="390451"/>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pPr eaLnBrk="0" hangingPunct="0"/>
              <a:endParaRPr lang="en-GB" b="0"/>
            </a:p>
          </p:txBody>
        </p:sp>
        <p:sp>
          <p:nvSpPr>
            <p:cNvPr id="805120" name="Freeform 492"/>
            <p:cNvSpPr>
              <a:spLocks noChangeArrowheads="1"/>
            </p:cNvSpPr>
            <p:nvPr/>
          </p:nvSpPr>
          <p:spPr bwMode="ltGray">
            <a:xfrm flipV="1">
              <a:off x="688183" y="3440829"/>
              <a:ext cx="2809874" cy="42869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pPr eaLnBrk="0" hangingPunct="0"/>
              <a:endParaRPr lang="en-GB" b="0"/>
            </a:p>
          </p:txBody>
        </p:sp>
        <p:sp>
          <p:nvSpPr>
            <p:cNvPr id="805121" name="Freeform 492"/>
            <p:cNvSpPr>
              <a:spLocks noChangeArrowheads="1"/>
            </p:cNvSpPr>
            <p:nvPr/>
          </p:nvSpPr>
          <p:spPr bwMode="ltGray">
            <a:xfrm flipV="1">
              <a:off x="1271587" y="1742994"/>
              <a:ext cx="1202532" cy="1288332"/>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Lst>
              <a:ahLst/>
              <a:cxnLst>
                <a:cxn ang="T6">
                  <a:pos x="T0" y="T1"/>
                </a:cxn>
                <a:cxn ang="T7">
                  <a:pos x="T2" y="T3"/>
                </a:cxn>
                <a:cxn ang="T8">
                  <a:pos x="T4" y="T5"/>
                </a:cxn>
              </a:cxnLst>
              <a:rect l="T9" t="T10" r="T11" b="T12"/>
              <a:pathLst>
                <a:path w="1202532" h="1310700">
                  <a:moveTo>
                    <a:pt x="0" y="1310700"/>
                  </a:moveTo>
                  <a:lnTo>
                    <a:pt x="1202532" y="612918"/>
                  </a:lnTo>
                  <a:lnTo>
                    <a:pt x="33339" y="0"/>
                  </a:lnTo>
                </a:path>
              </a:pathLst>
            </a:custGeom>
            <a:noFill/>
            <a:ln w="127000">
              <a:solidFill>
                <a:srgbClr val="FF66CC"/>
              </a:solidFill>
              <a:round/>
              <a:headEnd/>
              <a:tailEnd/>
            </a:ln>
          </p:spPr>
          <p:txBody>
            <a:bodyPr wrap="none" anchor="ctr"/>
            <a:lstStyle/>
            <a:p>
              <a:pPr eaLnBrk="0" hangingPunct="0"/>
              <a:endParaRPr lang="en-GB" b="0"/>
            </a:p>
          </p:txBody>
        </p:sp>
        <p:cxnSp>
          <p:nvCxnSpPr>
            <p:cNvPr id="805122" name="Straight Connector 452"/>
            <p:cNvCxnSpPr>
              <a:cxnSpLocks noChangeShapeType="1"/>
            </p:cNvCxnSpPr>
            <p:nvPr/>
          </p:nvCxnSpPr>
          <p:spPr bwMode="ltGray">
            <a:xfrm>
              <a:off x="6815137" y="3767139"/>
              <a:ext cx="554526" cy="3965"/>
            </a:xfrm>
            <a:prstGeom prst="line">
              <a:avLst/>
            </a:prstGeom>
            <a:noFill/>
            <a:ln w="127000">
              <a:solidFill>
                <a:srgbClr val="FF66CC"/>
              </a:solidFill>
              <a:round/>
              <a:headEnd/>
              <a:tailEnd/>
            </a:ln>
          </p:spPr>
        </p:cxnSp>
      </p:grpSp>
      <p:grpSp>
        <p:nvGrpSpPr>
          <p:cNvPr id="11" name="Group 477"/>
          <p:cNvGrpSpPr>
            <a:grpSpLocks/>
          </p:cNvGrpSpPr>
          <p:nvPr/>
        </p:nvGrpSpPr>
        <p:grpSpPr bwMode="auto">
          <a:xfrm>
            <a:off x="458788" y="1112838"/>
            <a:ext cx="7473950" cy="2747962"/>
            <a:chOff x="388144" y="1116803"/>
            <a:chExt cx="7474743" cy="2747958"/>
          </a:xfrm>
        </p:grpSpPr>
        <p:cxnSp>
          <p:nvCxnSpPr>
            <p:cNvPr id="805099" name="Straight Connector 520"/>
            <p:cNvCxnSpPr>
              <a:cxnSpLocks noChangeShapeType="1"/>
            </p:cNvCxnSpPr>
            <p:nvPr/>
          </p:nvCxnSpPr>
          <p:spPr bwMode="auto">
            <a:xfrm rot="10800000" flipH="1" flipV="1">
              <a:off x="4207671" y="2347836"/>
              <a:ext cx="1664492" cy="11189"/>
            </a:xfrm>
            <a:prstGeom prst="line">
              <a:avLst/>
            </a:prstGeom>
            <a:noFill/>
            <a:ln w="38100">
              <a:solidFill>
                <a:srgbClr val="FF0000"/>
              </a:solidFill>
              <a:round/>
              <a:headEnd/>
              <a:tailEnd/>
            </a:ln>
          </p:spPr>
        </p:cxnSp>
        <p:cxnSp>
          <p:nvCxnSpPr>
            <p:cNvPr id="805100" name="Straight Connector 520"/>
            <p:cNvCxnSpPr>
              <a:cxnSpLocks noChangeShapeType="1"/>
            </p:cNvCxnSpPr>
            <p:nvPr/>
          </p:nvCxnSpPr>
          <p:spPr bwMode="auto">
            <a:xfrm rot="10800000" flipH="1" flipV="1">
              <a:off x="4210051" y="3812305"/>
              <a:ext cx="1664492" cy="11189"/>
            </a:xfrm>
            <a:prstGeom prst="line">
              <a:avLst/>
            </a:prstGeom>
            <a:noFill/>
            <a:ln w="38100">
              <a:solidFill>
                <a:srgbClr val="FF0000"/>
              </a:solidFill>
              <a:round/>
              <a:headEnd/>
              <a:tailEnd/>
            </a:ln>
          </p:spPr>
        </p:cxnSp>
        <p:sp>
          <p:nvSpPr>
            <p:cNvPr id="805101" name="Freeform 492"/>
            <p:cNvSpPr>
              <a:spLocks noChangeArrowheads="1"/>
            </p:cNvSpPr>
            <p:nvPr/>
          </p:nvSpPr>
          <p:spPr bwMode="auto">
            <a:xfrm flipH="1" flipV="1">
              <a:off x="4171948" y="2355054"/>
              <a:ext cx="1754981" cy="1469233"/>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Lst>
              <a:ahLst/>
              <a:cxnLst>
                <a:cxn ang="T8">
                  <a:pos x="T0" y="T1"/>
                </a:cxn>
                <a:cxn ang="T9">
                  <a:pos x="T2" y="T3"/>
                </a:cxn>
                <a:cxn ang="T10">
                  <a:pos x="T4" y="T5"/>
                </a:cxn>
                <a:cxn ang="T11">
                  <a:pos x="T6" y="T7"/>
                </a:cxn>
              </a:cxnLst>
              <a:rect l="T12" t="T13" r="T14" b="T15"/>
              <a:pathLst>
                <a:path w="1754981" h="1417278">
                  <a:moveTo>
                    <a:pt x="1754981" y="1417278"/>
                  </a:moveTo>
                  <a:lnTo>
                    <a:pt x="1316831" y="1410521"/>
                  </a:lnTo>
                  <a:lnTo>
                    <a:pt x="278606" y="2619"/>
                  </a:lnTo>
                  <a:lnTo>
                    <a:pt x="0" y="0"/>
                  </a:lnTo>
                </a:path>
              </a:pathLst>
            </a:custGeom>
            <a:noFill/>
            <a:ln w="38100">
              <a:solidFill>
                <a:srgbClr val="FF0000"/>
              </a:solidFill>
              <a:round/>
              <a:headEnd/>
              <a:tailEnd/>
            </a:ln>
          </p:spPr>
          <p:txBody>
            <a:bodyPr wrap="none" anchor="ctr"/>
            <a:lstStyle/>
            <a:p>
              <a:pPr eaLnBrk="0" hangingPunct="0"/>
              <a:endParaRPr lang="en-GB" b="0"/>
            </a:p>
          </p:txBody>
        </p:sp>
        <p:sp>
          <p:nvSpPr>
            <p:cNvPr id="805102" name="Freeform 492"/>
            <p:cNvSpPr>
              <a:spLocks noChangeArrowheads="1"/>
            </p:cNvSpPr>
            <p:nvPr/>
          </p:nvSpPr>
          <p:spPr bwMode="auto">
            <a:xfrm flipV="1">
              <a:off x="4231483" y="2357437"/>
              <a:ext cx="1693068" cy="1457201"/>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Lst>
              <a:ahLst/>
              <a:cxnLst>
                <a:cxn ang="T8">
                  <a:pos x="T0" y="T1"/>
                </a:cxn>
                <a:cxn ang="T9">
                  <a:pos x="T2" y="T3"/>
                </a:cxn>
                <a:cxn ang="T10">
                  <a:pos x="T4" y="T5"/>
                </a:cxn>
                <a:cxn ang="T11">
                  <a:pos x="T6" y="T7"/>
                </a:cxn>
              </a:cxnLst>
              <a:rect l="T12" t="T13" r="T14" b="T15"/>
              <a:pathLst>
                <a:path w="1693068" h="1419626">
                  <a:moveTo>
                    <a:pt x="1693068" y="1414857"/>
                  </a:moveTo>
                  <a:lnTo>
                    <a:pt x="1419225" y="1419626"/>
                  </a:lnTo>
                  <a:lnTo>
                    <a:pt x="354806" y="2199"/>
                  </a:lnTo>
                  <a:lnTo>
                    <a:pt x="0" y="0"/>
                  </a:lnTo>
                </a:path>
              </a:pathLst>
            </a:custGeom>
            <a:noFill/>
            <a:ln w="38100">
              <a:solidFill>
                <a:srgbClr val="FF0000"/>
              </a:solidFill>
              <a:round/>
              <a:headEnd/>
              <a:tailEnd/>
            </a:ln>
          </p:spPr>
          <p:txBody>
            <a:bodyPr wrap="none" anchor="ctr"/>
            <a:lstStyle/>
            <a:p>
              <a:pPr eaLnBrk="0" hangingPunct="0"/>
              <a:endParaRPr lang="en-GB" b="0"/>
            </a:p>
          </p:txBody>
        </p:sp>
        <p:sp>
          <p:nvSpPr>
            <p:cNvPr id="805103" name="Freeform 492"/>
            <p:cNvSpPr>
              <a:spLocks noChangeArrowheads="1"/>
            </p:cNvSpPr>
            <p:nvPr/>
          </p:nvSpPr>
          <p:spPr bwMode="auto">
            <a:xfrm flipV="1">
              <a:off x="2305051" y="1116803"/>
              <a:ext cx="1259681" cy="878608"/>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pPr eaLnBrk="0" hangingPunct="0"/>
              <a:endParaRPr lang="en-GB" b="0"/>
            </a:p>
          </p:txBody>
        </p:sp>
        <p:sp>
          <p:nvSpPr>
            <p:cNvPr id="805104" name="Freeform 492"/>
            <p:cNvSpPr>
              <a:spLocks noChangeArrowheads="1"/>
            </p:cNvSpPr>
            <p:nvPr/>
          </p:nvSpPr>
          <p:spPr bwMode="auto">
            <a:xfrm flipV="1">
              <a:off x="1357313" y="1714496"/>
              <a:ext cx="2219325" cy="283296"/>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pPr eaLnBrk="0" hangingPunct="0"/>
              <a:endParaRPr lang="en-GB" b="0"/>
            </a:p>
          </p:txBody>
        </p:sp>
        <p:sp>
          <p:nvSpPr>
            <p:cNvPr id="805105" name="Freeform 492"/>
            <p:cNvSpPr>
              <a:spLocks noChangeArrowheads="1"/>
            </p:cNvSpPr>
            <p:nvPr/>
          </p:nvSpPr>
          <p:spPr bwMode="auto">
            <a:xfrm flipV="1">
              <a:off x="388144" y="3052756"/>
              <a:ext cx="3131343" cy="399977"/>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pPr eaLnBrk="0" hangingPunct="0"/>
              <a:endParaRPr lang="en-GB" b="0"/>
            </a:p>
          </p:txBody>
        </p:sp>
        <p:sp>
          <p:nvSpPr>
            <p:cNvPr id="805106" name="Freeform 492"/>
            <p:cNvSpPr>
              <a:spLocks noChangeArrowheads="1"/>
            </p:cNvSpPr>
            <p:nvPr/>
          </p:nvSpPr>
          <p:spPr bwMode="auto">
            <a:xfrm flipV="1">
              <a:off x="657226" y="3445589"/>
              <a:ext cx="2859881" cy="419172"/>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pPr eaLnBrk="0" hangingPunct="0"/>
              <a:endParaRPr lang="en-GB" b="0"/>
            </a:p>
          </p:txBody>
        </p:sp>
        <p:sp>
          <p:nvSpPr>
            <p:cNvPr id="805107" name="Freeform 492"/>
            <p:cNvSpPr>
              <a:spLocks noChangeArrowheads="1"/>
            </p:cNvSpPr>
            <p:nvPr/>
          </p:nvSpPr>
          <p:spPr bwMode="auto">
            <a:xfrm flipV="1">
              <a:off x="578645" y="2012080"/>
              <a:ext cx="2993231" cy="438221"/>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Lst>
              <a:ahLst/>
              <a:cxnLst>
                <a:cxn ang="T6">
                  <a:pos x="T0" y="T1"/>
                </a:cxn>
                <a:cxn ang="T7">
                  <a:pos x="T2" y="T3"/>
                </a:cxn>
                <a:cxn ang="T8">
                  <a:pos x="T4" y="T5"/>
                </a:cxn>
              </a:cxnLst>
              <a:rect l="T9" t="T10" r="T11" b="T12"/>
              <a:pathLst>
                <a:path w="2993231" h="445830">
                  <a:moveTo>
                    <a:pt x="2993231" y="445830"/>
                  </a:moveTo>
                  <a:lnTo>
                    <a:pt x="2469356" y="0"/>
                  </a:lnTo>
                  <a:lnTo>
                    <a:pt x="0" y="2421"/>
                  </a:lnTo>
                </a:path>
              </a:pathLst>
            </a:custGeom>
            <a:noFill/>
            <a:ln w="38100">
              <a:solidFill>
                <a:srgbClr val="FF0000"/>
              </a:solidFill>
              <a:round/>
              <a:headEnd/>
              <a:tailEnd/>
            </a:ln>
          </p:spPr>
          <p:txBody>
            <a:bodyPr wrap="none" anchor="ctr"/>
            <a:lstStyle/>
            <a:p>
              <a:pPr eaLnBrk="0" hangingPunct="0"/>
              <a:endParaRPr lang="en-GB" b="0"/>
            </a:p>
          </p:txBody>
        </p:sp>
        <p:sp>
          <p:nvSpPr>
            <p:cNvPr id="805108" name="Freeform 492"/>
            <p:cNvSpPr>
              <a:spLocks noChangeArrowheads="1"/>
            </p:cNvSpPr>
            <p:nvPr/>
          </p:nvSpPr>
          <p:spPr bwMode="auto">
            <a:xfrm flipV="1">
              <a:off x="1323976" y="1788314"/>
              <a:ext cx="1145381" cy="1159595"/>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Lst>
              <a:ahLst/>
              <a:cxnLst>
                <a:cxn ang="T6">
                  <a:pos x="T0" y="T1"/>
                </a:cxn>
                <a:cxn ang="T7">
                  <a:pos x="T2" y="T3"/>
                </a:cxn>
                <a:cxn ang="T8">
                  <a:pos x="T4" y="T5"/>
                </a:cxn>
              </a:cxnLst>
              <a:rect l="T9" t="T10" r="T11" b="T12"/>
              <a:pathLst>
                <a:path w="1145381" h="1179728">
                  <a:moveTo>
                    <a:pt x="152400" y="0"/>
                  </a:moveTo>
                  <a:lnTo>
                    <a:pt x="1145381" y="520784"/>
                  </a:lnTo>
                  <a:lnTo>
                    <a:pt x="0" y="1179728"/>
                  </a:lnTo>
                </a:path>
              </a:pathLst>
            </a:custGeom>
            <a:noFill/>
            <a:ln w="38100">
              <a:solidFill>
                <a:srgbClr val="FF0000"/>
              </a:solidFill>
              <a:round/>
              <a:headEnd/>
              <a:tailEnd/>
            </a:ln>
          </p:spPr>
          <p:txBody>
            <a:bodyPr wrap="none" anchor="ctr"/>
            <a:lstStyle/>
            <a:p>
              <a:pPr eaLnBrk="0" hangingPunct="0"/>
              <a:endParaRPr lang="en-GB" b="0"/>
            </a:p>
          </p:txBody>
        </p:sp>
        <p:sp>
          <p:nvSpPr>
            <p:cNvPr id="805109" name="Freeform 492"/>
            <p:cNvSpPr>
              <a:spLocks noChangeArrowheads="1"/>
            </p:cNvSpPr>
            <p:nvPr/>
          </p:nvSpPr>
          <p:spPr bwMode="auto">
            <a:xfrm rot="10800000" flipV="1">
              <a:off x="6831806" y="3448842"/>
              <a:ext cx="769144" cy="331787"/>
            </a:xfrm>
            <a:custGeom>
              <a:avLst/>
              <a:gdLst>
                <a:gd name="T0" fmla="*/ 1 w 1980393"/>
                <a:gd name="T1" fmla="*/ 301492 h 333373"/>
                <a:gd name="T2" fmla="*/ 0 w 1980393"/>
                <a:gd name="T3" fmla="*/ 310359 h 333373"/>
                <a:gd name="T4" fmla="*/ 0 w 1980393"/>
                <a:gd name="T5" fmla="*/ 2214 h 333373"/>
                <a:gd name="T6" fmla="*/ 0 w 1980393"/>
                <a:gd name="T7" fmla="*/ 0 h 333373"/>
                <a:gd name="T8" fmla="*/ 0 60000 65536"/>
                <a:gd name="T9" fmla="*/ 0 60000 65536"/>
                <a:gd name="T10" fmla="*/ 0 60000 65536"/>
                <a:gd name="T11" fmla="*/ 0 60000 65536"/>
                <a:gd name="T12" fmla="*/ 0 w 1980393"/>
                <a:gd name="T13" fmla="*/ 0 h 333373"/>
                <a:gd name="T14" fmla="*/ 1980393 w 1980393"/>
                <a:gd name="T15" fmla="*/ 333373 h 333373"/>
              </a:gdLst>
              <a:ahLst/>
              <a:cxnLst>
                <a:cxn ang="T8">
                  <a:pos x="T0" y="T1"/>
                </a:cxn>
                <a:cxn ang="T9">
                  <a:pos x="T2" y="T3"/>
                </a:cxn>
                <a:cxn ang="T10">
                  <a:pos x="T4" y="T5"/>
                </a:cxn>
                <a:cxn ang="T11">
                  <a:pos x="T6" y="T7"/>
                </a:cxn>
              </a:cxnLst>
              <a:rect l="T12" t="T13" r="T14" b="T15"/>
              <a:pathLst>
                <a:path w="1980393" h="333373">
                  <a:moveTo>
                    <a:pt x="1980393" y="323848"/>
                  </a:moveTo>
                  <a:lnTo>
                    <a:pt x="794311" y="333373"/>
                  </a:lnTo>
                  <a:lnTo>
                    <a:pt x="544499" y="2379"/>
                  </a:lnTo>
                  <a:lnTo>
                    <a:pt x="0" y="0"/>
                  </a:lnTo>
                </a:path>
              </a:pathLst>
            </a:custGeom>
            <a:noFill/>
            <a:ln w="38100">
              <a:solidFill>
                <a:srgbClr val="FF0000"/>
              </a:solidFill>
              <a:round/>
              <a:headEnd/>
              <a:tailEnd/>
            </a:ln>
          </p:spPr>
          <p:txBody>
            <a:bodyPr wrap="none" anchor="ctr"/>
            <a:lstStyle/>
            <a:p>
              <a:pPr eaLnBrk="0" hangingPunct="0"/>
              <a:endParaRPr lang="en-GB" b="0"/>
            </a:p>
          </p:txBody>
        </p:sp>
        <p:cxnSp>
          <p:nvCxnSpPr>
            <p:cNvPr id="805110" name="Straight Connector 452"/>
            <p:cNvCxnSpPr>
              <a:cxnSpLocks noChangeShapeType="1"/>
            </p:cNvCxnSpPr>
            <p:nvPr/>
          </p:nvCxnSpPr>
          <p:spPr bwMode="auto">
            <a:xfrm flipV="1">
              <a:off x="6812756" y="2331244"/>
              <a:ext cx="1050131" cy="2382"/>
            </a:xfrm>
            <a:prstGeom prst="line">
              <a:avLst/>
            </a:prstGeom>
            <a:noFill/>
            <a:ln w="38100">
              <a:solidFill>
                <a:srgbClr val="FF0000"/>
              </a:solidFill>
              <a:round/>
              <a:headEnd/>
              <a:tailEnd/>
            </a:ln>
          </p:spPr>
        </p:cxnSp>
      </p:grpSp>
      <p:grpSp>
        <p:nvGrpSpPr>
          <p:cNvPr id="804912" name="Group 473"/>
          <p:cNvGrpSpPr>
            <a:grpSpLocks/>
          </p:cNvGrpSpPr>
          <p:nvPr/>
        </p:nvGrpSpPr>
        <p:grpSpPr bwMode="auto">
          <a:xfrm>
            <a:off x="3549650" y="1762125"/>
            <a:ext cx="3425825" cy="2362200"/>
            <a:chOff x="3479800" y="1762125"/>
            <a:chExt cx="3425825" cy="2362201"/>
          </a:xfrm>
        </p:grpSpPr>
        <p:grpSp>
          <p:nvGrpSpPr>
            <p:cNvPr id="805093" name="Group 535"/>
            <p:cNvGrpSpPr>
              <a:grpSpLocks/>
            </p:cNvGrpSpPr>
            <p:nvPr/>
          </p:nvGrpSpPr>
          <p:grpSpPr bwMode="auto">
            <a:xfrm>
              <a:off x="5810250" y="1762125"/>
              <a:ext cx="430213" cy="647700"/>
              <a:chOff x="6809319" y="952501"/>
              <a:chExt cx="429685" cy="647699"/>
            </a:xfrm>
          </p:grpSpPr>
          <p:sp>
            <p:nvSpPr>
              <p:cNvPr id="805097" name="Wave 523"/>
              <p:cNvSpPr>
                <a:spLocks noChangeArrowheads="1"/>
              </p:cNvSpPr>
              <p:nvPr/>
            </p:nvSpPr>
            <p:spPr bwMode="auto">
              <a:xfrm>
                <a:off x="6858004" y="990600"/>
                <a:ext cx="381000" cy="304800"/>
              </a:xfrm>
              <a:prstGeom prst="wave">
                <a:avLst>
                  <a:gd name="adj1" fmla="val 12500"/>
                  <a:gd name="adj2" fmla="val 0"/>
                </a:avLst>
              </a:prstGeom>
              <a:solidFill>
                <a:srgbClr val="FFFF00"/>
              </a:solidFill>
              <a:ln w="12700">
                <a:solidFill>
                  <a:schemeClr val="tx1"/>
                </a:solidFill>
                <a:round/>
                <a:headEnd/>
                <a:tailEnd/>
              </a:ln>
            </p:spPr>
            <p:txBody>
              <a:bodyPr wrap="none" lIns="36576" anchor="ctr"/>
              <a:lstStyle/>
              <a:p>
                <a:pPr eaLnBrk="0" hangingPunct="0"/>
                <a:r>
                  <a:rPr lang="en-US" sz="1200">
                    <a:latin typeface="Arial" charset="0"/>
                    <a:cs typeface="Arial" charset="0"/>
                  </a:rPr>
                  <a:t>MCC</a:t>
                </a:r>
              </a:p>
            </p:txBody>
          </p:sp>
          <p:sp>
            <p:nvSpPr>
              <p:cNvPr id="805098" name="Freeform 534"/>
              <p:cNvSpPr>
                <a:spLocks noChangeArrowheads="1"/>
              </p:cNvSpPr>
              <p:nvPr/>
            </p:nvSpPr>
            <p:spPr bwMode="auto">
              <a:xfrm>
                <a:off x="6809319" y="952501"/>
                <a:ext cx="124881" cy="647699"/>
              </a:xfrm>
              <a:custGeom>
                <a:avLst/>
                <a:gdLst>
                  <a:gd name="T0" fmla="*/ 0 w 439207"/>
                  <a:gd name="T1" fmla="*/ 0 h 3152775"/>
                  <a:gd name="T2" fmla="*/ 0 w 439207"/>
                  <a:gd name="T3" fmla="*/ 0 h 3152775"/>
                  <a:gd name="T4" fmla="*/ 0 w 439207"/>
                  <a:gd name="T5" fmla="*/ 0 h 3152775"/>
                  <a:gd name="T6" fmla="*/ 0 w 439207"/>
                  <a:gd name="T7" fmla="*/ 0 h 3152775"/>
                  <a:gd name="T8" fmla="*/ 0 w 439207"/>
                  <a:gd name="T9" fmla="*/ 0 h 3152775"/>
                  <a:gd name="T10" fmla="*/ 0 w 439207"/>
                  <a:gd name="T11" fmla="*/ 0 h 3152775"/>
                  <a:gd name="T12" fmla="*/ 0 w 439207"/>
                  <a:gd name="T13" fmla="*/ 0 h 3152775"/>
                  <a:gd name="T14" fmla="*/ 0 w 439207"/>
                  <a:gd name="T15" fmla="*/ 0 h 3152775"/>
                  <a:gd name="T16" fmla="*/ 0 60000 65536"/>
                  <a:gd name="T17" fmla="*/ 0 60000 65536"/>
                  <a:gd name="T18" fmla="*/ 0 60000 65536"/>
                  <a:gd name="T19" fmla="*/ 0 60000 65536"/>
                  <a:gd name="T20" fmla="*/ 0 60000 65536"/>
                  <a:gd name="T21" fmla="*/ 0 60000 65536"/>
                  <a:gd name="T22" fmla="*/ 0 60000 65536"/>
                  <a:gd name="T23" fmla="*/ 0 60000 65536"/>
                  <a:gd name="T24" fmla="*/ 0 w 439207"/>
                  <a:gd name="T25" fmla="*/ 0 h 3152775"/>
                  <a:gd name="T26" fmla="*/ 439207 w 439207"/>
                  <a:gd name="T27" fmla="*/ 3152775 h 31527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9207" h="3152775">
                    <a:moveTo>
                      <a:pt x="439207" y="3152775"/>
                    </a:moveTo>
                    <a:lnTo>
                      <a:pt x="229657" y="352425"/>
                    </a:lnTo>
                    <a:cubicBezTo>
                      <a:pt x="317506" y="254815"/>
                      <a:pt x="315382" y="299890"/>
                      <a:pt x="315382" y="247650"/>
                    </a:cubicBezTo>
                    <a:lnTo>
                      <a:pt x="115357" y="0"/>
                    </a:lnTo>
                    <a:cubicBezTo>
                      <a:pt x="0" y="326844"/>
                      <a:pt x="1057" y="209374"/>
                      <a:pt x="1057" y="333375"/>
                    </a:cubicBezTo>
                    <a:lnTo>
                      <a:pt x="86782" y="352425"/>
                    </a:lnTo>
                    <a:lnTo>
                      <a:pt x="182032" y="3114675"/>
                    </a:lnTo>
                    <a:lnTo>
                      <a:pt x="439207" y="3152775"/>
                    </a:lnTo>
                    <a:close/>
                  </a:path>
                </a:pathLst>
              </a:custGeom>
              <a:solidFill>
                <a:schemeClr val="tx1"/>
              </a:solidFill>
              <a:ln w="38100">
                <a:noFill/>
                <a:round/>
                <a:headEnd/>
                <a:tailEnd/>
              </a:ln>
            </p:spPr>
            <p:txBody>
              <a:bodyPr wrap="none" anchor="ctr"/>
              <a:lstStyle/>
              <a:p>
                <a:pPr eaLnBrk="0" hangingPunct="0"/>
                <a:endParaRPr lang="en-GB" b="0"/>
              </a:p>
            </p:txBody>
          </p:sp>
        </p:grpSp>
        <p:grpSp>
          <p:nvGrpSpPr>
            <p:cNvPr id="805094" name="Group 536"/>
            <p:cNvGrpSpPr>
              <a:grpSpLocks/>
            </p:cNvGrpSpPr>
            <p:nvPr/>
          </p:nvGrpSpPr>
          <p:grpSpPr bwMode="auto">
            <a:xfrm>
              <a:off x="5810250" y="3152775"/>
              <a:ext cx="439738" cy="647700"/>
              <a:chOff x="6809319" y="952501"/>
              <a:chExt cx="439194" cy="647699"/>
            </a:xfrm>
          </p:grpSpPr>
          <p:sp>
            <p:nvSpPr>
              <p:cNvPr id="538" name="Wave 537"/>
              <p:cNvSpPr/>
              <p:nvPr/>
            </p:nvSpPr>
            <p:spPr bwMode="auto">
              <a:xfrm>
                <a:off x="6867984" y="990602"/>
                <a:ext cx="380529" cy="304800"/>
              </a:xfrm>
              <a:prstGeom prst="wave">
                <a:avLst/>
              </a:prstGeom>
              <a:solidFill>
                <a:schemeClr val="accent2">
                  <a:lumMod val="60000"/>
                  <a:lumOff val="40000"/>
                </a:schemeClr>
              </a:solidFill>
              <a:ln w="12700">
                <a:solidFill>
                  <a:schemeClr val="tx1"/>
                </a:solidFill>
                <a:round/>
                <a:headEnd/>
                <a:tailEnd/>
              </a:ln>
            </p:spPr>
            <p:txBody>
              <a:bodyPr wrap="none" lIns="27432" anchor="ctr"/>
              <a:lstStyle/>
              <a:p>
                <a:pPr eaLnBrk="0" hangingPunct="0">
                  <a:defRPr/>
                </a:pPr>
                <a:r>
                  <a:rPr lang="en-US" sz="1200" dirty="0">
                    <a:latin typeface="Arial" pitchFamily="34" charset="0"/>
                    <a:cs typeface="Arial" pitchFamily="34" charset="0"/>
                  </a:rPr>
                  <a:t>MCC</a:t>
                </a:r>
              </a:p>
            </p:txBody>
          </p:sp>
          <p:sp>
            <p:nvSpPr>
              <p:cNvPr id="805096" name="Freeform 538"/>
              <p:cNvSpPr>
                <a:spLocks noChangeArrowheads="1"/>
              </p:cNvSpPr>
              <p:nvPr/>
            </p:nvSpPr>
            <p:spPr bwMode="auto">
              <a:xfrm>
                <a:off x="6809319" y="952501"/>
                <a:ext cx="124881" cy="647699"/>
              </a:xfrm>
              <a:custGeom>
                <a:avLst/>
                <a:gdLst>
                  <a:gd name="T0" fmla="*/ 0 w 439207"/>
                  <a:gd name="T1" fmla="*/ 0 h 3152775"/>
                  <a:gd name="T2" fmla="*/ 0 w 439207"/>
                  <a:gd name="T3" fmla="*/ 0 h 3152775"/>
                  <a:gd name="T4" fmla="*/ 0 w 439207"/>
                  <a:gd name="T5" fmla="*/ 0 h 3152775"/>
                  <a:gd name="T6" fmla="*/ 0 w 439207"/>
                  <a:gd name="T7" fmla="*/ 0 h 3152775"/>
                  <a:gd name="T8" fmla="*/ 0 w 439207"/>
                  <a:gd name="T9" fmla="*/ 0 h 3152775"/>
                  <a:gd name="T10" fmla="*/ 0 w 439207"/>
                  <a:gd name="T11" fmla="*/ 0 h 3152775"/>
                  <a:gd name="T12" fmla="*/ 0 w 439207"/>
                  <a:gd name="T13" fmla="*/ 0 h 3152775"/>
                  <a:gd name="T14" fmla="*/ 0 w 439207"/>
                  <a:gd name="T15" fmla="*/ 0 h 3152775"/>
                  <a:gd name="T16" fmla="*/ 0 60000 65536"/>
                  <a:gd name="T17" fmla="*/ 0 60000 65536"/>
                  <a:gd name="T18" fmla="*/ 0 60000 65536"/>
                  <a:gd name="T19" fmla="*/ 0 60000 65536"/>
                  <a:gd name="T20" fmla="*/ 0 60000 65536"/>
                  <a:gd name="T21" fmla="*/ 0 60000 65536"/>
                  <a:gd name="T22" fmla="*/ 0 60000 65536"/>
                  <a:gd name="T23" fmla="*/ 0 60000 65536"/>
                  <a:gd name="T24" fmla="*/ 0 w 439207"/>
                  <a:gd name="T25" fmla="*/ 0 h 3152775"/>
                  <a:gd name="T26" fmla="*/ 439207 w 439207"/>
                  <a:gd name="T27" fmla="*/ 3152775 h 31527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9207" h="3152775">
                    <a:moveTo>
                      <a:pt x="439207" y="3152775"/>
                    </a:moveTo>
                    <a:lnTo>
                      <a:pt x="229657" y="352425"/>
                    </a:lnTo>
                    <a:cubicBezTo>
                      <a:pt x="317506" y="254815"/>
                      <a:pt x="315382" y="299890"/>
                      <a:pt x="315382" y="247650"/>
                    </a:cubicBezTo>
                    <a:lnTo>
                      <a:pt x="115357" y="0"/>
                    </a:lnTo>
                    <a:cubicBezTo>
                      <a:pt x="0" y="326844"/>
                      <a:pt x="1057" y="209374"/>
                      <a:pt x="1057" y="333375"/>
                    </a:cubicBezTo>
                    <a:lnTo>
                      <a:pt x="86782" y="352425"/>
                    </a:lnTo>
                    <a:lnTo>
                      <a:pt x="182032" y="3114675"/>
                    </a:lnTo>
                    <a:lnTo>
                      <a:pt x="439207" y="3152775"/>
                    </a:lnTo>
                    <a:close/>
                  </a:path>
                </a:pathLst>
              </a:custGeom>
              <a:solidFill>
                <a:schemeClr val="tx1"/>
              </a:solidFill>
              <a:ln w="38100">
                <a:noFill/>
                <a:round/>
                <a:headEnd/>
                <a:tailEnd/>
              </a:ln>
            </p:spPr>
            <p:txBody>
              <a:bodyPr wrap="none" anchor="ctr"/>
              <a:lstStyle/>
              <a:p>
                <a:pPr eaLnBrk="0" hangingPunct="0"/>
                <a:endParaRPr lang="en-GB" b="0"/>
              </a:p>
            </p:txBody>
          </p:sp>
        </p:grpSp>
        <p:graphicFrame>
          <p:nvGraphicFramePr>
            <p:cNvPr id="804867" name="Object 23"/>
            <p:cNvGraphicFramePr>
              <a:graphicFrameLocks noChangeAspect="1"/>
            </p:cNvGraphicFramePr>
            <p:nvPr/>
          </p:nvGraphicFramePr>
          <p:xfrm>
            <a:off x="3479800" y="3486150"/>
            <a:ext cx="939800" cy="638176"/>
          </p:xfrm>
          <a:graphic>
            <a:graphicData uri="http://schemas.openxmlformats.org/presentationml/2006/ole">
              <p:oleObj spid="_x0000_s804867" name="Clip" r:id="rId9" imgW="5910480" imgH="1873080" progId="">
                <p:embed/>
              </p:oleObj>
            </a:graphicData>
          </a:graphic>
        </p:graphicFrame>
        <p:graphicFrame>
          <p:nvGraphicFramePr>
            <p:cNvPr id="804868" name="Object 173"/>
            <p:cNvGraphicFramePr>
              <a:graphicFrameLocks noChangeAspect="1"/>
            </p:cNvGraphicFramePr>
            <p:nvPr/>
          </p:nvGraphicFramePr>
          <p:xfrm>
            <a:off x="5829300" y="1931988"/>
            <a:ext cx="1057275" cy="649287"/>
          </p:xfrm>
          <a:graphic>
            <a:graphicData uri="http://schemas.openxmlformats.org/presentationml/2006/ole">
              <p:oleObj spid="_x0000_s804868" name="Clip" r:id="rId10" imgW="5281200" imgH="2430000" progId="">
                <p:embed/>
              </p:oleObj>
            </a:graphicData>
          </a:graphic>
        </p:graphicFrame>
        <p:graphicFrame>
          <p:nvGraphicFramePr>
            <p:cNvPr id="804869" name="Object 5"/>
            <p:cNvGraphicFramePr>
              <a:graphicFrameLocks noChangeAspect="1"/>
            </p:cNvGraphicFramePr>
            <p:nvPr/>
          </p:nvGraphicFramePr>
          <p:xfrm>
            <a:off x="3498850" y="2057400"/>
            <a:ext cx="939800" cy="638176"/>
          </p:xfrm>
          <a:graphic>
            <a:graphicData uri="http://schemas.openxmlformats.org/presentationml/2006/ole">
              <p:oleObj spid="_x0000_s804869" name="Clip" r:id="rId11" imgW="5910480" imgH="1873080" progId="">
                <p:embed/>
              </p:oleObj>
            </a:graphicData>
          </a:graphic>
        </p:graphicFrame>
        <p:graphicFrame>
          <p:nvGraphicFramePr>
            <p:cNvPr id="804870" name="Object 7"/>
            <p:cNvGraphicFramePr>
              <a:graphicFrameLocks noChangeAspect="1"/>
            </p:cNvGraphicFramePr>
            <p:nvPr/>
          </p:nvGraphicFramePr>
          <p:xfrm>
            <a:off x="5800725" y="3371850"/>
            <a:ext cx="1104900" cy="628650"/>
          </p:xfrm>
          <a:graphic>
            <a:graphicData uri="http://schemas.openxmlformats.org/presentationml/2006/ole">
              <p:oleObj spid="_x0000_s804870" name="Clip" r:id="rId12" imgW="5281200" imgH="2430000" progId="">
                <p:embed/>
              </p:oleObj>
            </a:graphicData>
          </a:graphic>
        </p:graphicFrame>
      </p:grpSp>
      <p:grpSp>
        <p:nvGrpSpPr>
          <p:cNvPr id="804913" name="Group 309"/>
          <p:cNvGrpSpPr>
            <a:grpSpLocks/>
          </p:cNvGrpSpPr>
          <p:nvPr/>
        </p:nvGrpSpPr>
        <p:grpSpPr bwMode="auto">
          <a:xfrm>
            <a:off x="69850" y="895350"/>
            <a:ext cx="3740150" cy="4502150"/>
            <a:chOff x="0" y="895350"/>
            <a:chExt cx="3740150" cy="4502150"/>
          </a:xfrm>
        </p:grpSpPr>
        <p:grpSp>
          <p:nvGrpSpPr>
            <p:cNvPr id="804921" name="Group 421"/>
            <p:cNvGrpSpPr>
              <a:grpSpLocks/>
            </p:cNvGrpSpPr>
            <p:nvPr/>
          </p:nvGrpSpPr>
          <p:grpSpPr bwMode="auto">
            <a:xfrm>
              <a:off x="0" y="895350"/>
              <a:ext cx="3740150" cy="4502150"/>
              <a:chOff x="0" y="895350"/>
              <a:chExt cx="3740150" cy="4502563"/>
            </a:xfrm>
          </p:grpSpPr>
          <p:pic>
            <p:nvPicPr>
              <p:cNvPr id="804923" name="Picture 1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19074" y="2057399"/>
                <a:ext cx="434975" cy="533400"/>
              </a:xfrm>
              <a:prstGeom prst="rect">
                <a:avLst/>
              </a:prstGeom>
              <a:noFill/>
              <a:ln w="12700">
                <a:noFill/>
                <a:miter lim="800000"/>
                <a:headEnd type="none" w="sm" len="sm"/>
                <a:tailEnd type="none" w="sm" len="sm"/>
              </a:ln>
            </p:spPr>
          </p:pic>
          <p:pic>
            <p:nvPicPr>
              <p:cNvPr id="804924" name="Picture 10"/>
              <p:cNvPicPr>
                <a:picLocks noChangeAspect="1" noChangeArrowheads="1"/>
              </p:cNvPicPr>
              <p:nvPr/>
            </p:nvPicPr>
            <p:blipFill>
              <a:blip r:embed="rId14" cstate="print">
                <a:clrChange>
                  <a:clrFrom>
                    <a:srgbClr val="B48AFA"/>
                  </a:clrFrom>
                  <a:clrTo>
                    <a:srgbClr val="B48AFA">
                      <a:alpha val="0"/>
                    </a:srgbClr>
                  </a:clrTo>
                </a:clrChange>
              </a:blip>
              <a:srcRect/>
              <a:stretch>
                <a:fillRect/>
              </a:stretch>
            </p:blipFill>
            <p:spPr bwMode="auto">
              <a:xfrm>
                <a:off x="200025" y="2709863"/>
                <a:ext cx="433388" cy="630238"/>
              </a:xfrm>
              <a:prstGeom prst="rect">
                <a:avLst/>
              </a:prstGeom>
              <a:noFill/>
              <a:ln w="12700">
                <a:noFill/>
                <a:miter lim="800000"/>
                <a:headEnd type="none" w="sm" len="sm"/>
                <a:tailEnd type="none" w="sm" len="sm"/>
              </a:ln>
            </p:spPr>
          </p:pic>
          <p:grpSp>
            <p:nvGrpSpPr>
              <p:cNvPr id="804925" name="Group 471"/>
              <p:cNvGrpSpPr>
                <a:grpSpLocks/>
              </p:cNvGrpSpPr>
              <p:nvPr/>
            </p:nvGrpSpPr>
            <p:grpSpPr bwMode="auto">
              <a:xfrm rot="3858070" flipV="1">
                <a:off x="3179763" y="3246438"/>
                <a:ext cx="615950" cy="368300"/>
                <a:chOff x="4323969" y="2671906"/>
                <a:chExt cx="494148" cy="395133"/>
              </a:xfrm>
            </p:grpSpPr>
            <p:sp>
              <p:nvSpPr>
                <p:cNvPr id="805081" name="Freeform 12"/>
                <p:cNvSpPr>
                  <a:spLocks/>
                </p:cNvSpPr>
                <p:nvPr/>
              </p:nvSpPr>
              <p:spPr bwMode="auto">
                <a:xfrm rot="-275849">
                  <a:off x="4323969" y="2671906"/>
                  <a:ext cx="494148" cy="395133"/>
                </a:xfrm>
                <a:custGeom>
                  <a:avLst/>
                  <a:gdLst>
                    <a:gd name="T0" fmla="*/ 167193420 w 1156"/>
                    <a:gd name="T1" fmla="*/ 165614780 h 892"/>
                    <a:gd name="T2" fmla="*/ 135947549 w 1156"/>
                    <a:gd name="T3" fmla="*/ 175033738 h 892"/>
                    <a:gd name="T4" fmla="*/ 120598617 w 1156"/>
                    <a:gd name="T5" fmla="*/ 163064135 h 892"/>
                    <a:gd name="T6" fmla="*/ 69435486 w 1156"/>
                    <a:gd name="T7" fmla="*/ 152271514 h 892"/>
                    <a:gd name="T8" fmla="*/ 54634977 w 1156"/>
                    <a:gd name="T9" fmla="*/ 153056464 h 892"/>
                    <a:gd name="T10" fmla="*/ 41478505 w 1156"/>
                    <a:gd name="T11" fmla="*/ 152860227 h 892"/>
                    <a:gd name="T12" fmla="*/ 29784387 w 1156"/>
                    <a:gd name="T13" fmla="*/ 151290327 h 892"/>
                    <a:gd name="T14" fmla="*/ 19734286 w 1156"/>
                    <a:gd name="T15" fmla="*/ 148739239 h 892"/>
                    <a:gd name="T16" fmla="*/ 11877076 w 1156"/>
                    <a:gd name="T17" fmla="*/ 145992356 h 892"/>
                    <a:gd name="T18" fmla="*/ 5847275 w 1156"/>
                    <a:gd name="T19" fmla="*/ 142852556 h 892"/>
                    <a:gd name="T20" fmla="*/ 2009934 w 1156"/>
                    <a:gd name="T21" fmla="*/ 139909436 h 892"/>
                    <a:gd name="T22" fmla="*/ 0 w 1156"/>
                    <a:gd name="T23" fmla="*/ 135984686 h 892"/>
                    <a:gd name="T24" fmla="*/ 1096444 w 1156"/>
                    <a:gd name="T25" fmla="*/ 129116815 h 892"/>
                    <a:gd name="T26" fmla="*/ 5847275 w 1156"/>
                    <a:gd name="T27" fmla="*/ 119894095 h 892"/>
                    <a:gd name="T28" fmla="*/ 13704483 w 1156"/>
                    <a:gd name="T29" fmla="*/ 109101889 h 892"/>
                    <a:gd name="T30" fmla="*/ 24302588 w 1156"/>
                    <a:gd name="T31" fmla="*/ 97131843 h 892"/>
                    <a:gd name="T32" fmla="*/ 37641593 w 1156"/>
                    <a:gd name="T33" fmla="*/ 84181053 h 892"/>
                    <a:gd name="T34" fmla="*/ 53173051 w 1156"/>
                    <a:gd name="T35" fmla="*/ 70837787 h 892"/>
                    <a:gd name="T36" fmla="*/ 70714456 w 1156"/>
                    <a:gd name="T37" fmla="*/ 57102032 h 892"/>
                    <a:gd name="T38" fmla="*/ 68521996 w 1156"/>
                    <a:gd name="T39" fmla="*/ 32769908 h 892"/>
                    <a:gd name="T40" fmla="*/ 105615140 w 1156"/>
                    <a:gd name="T41" fmla="*/ 33947334 h 892"/>
                    <a:gd name="T42" fmla="*/ 124435957 w 1156"/>
                    <a:gd name="T43" fmla="*/ 23743418 h 892"/>
                    <a:gd name="T44" fmla="*/ 141977349 w 1156"/>
                    <a:gd name="T45" fmla="*/ 15109410 h 892"/>
                    <a:gd name="T46" fmla="*/ 158057243 w 1156"/>
                    <a:gd name="T47" fmla="*/ 8634012 h 892"/>
                    <a:gd name="T48" fmla="*/ 172492685 w 1156"/>
                    <a:gd name="T49" fmla="*/ 3924309 h 892"/>
                    <a:gd name="T50" fmla="*/ 185100720 w 1156"/>
                    <a:gd name="T51" fmla="*/ 1177426 h 892"/>
                    <a:gd name="T52" fmla="*/ 194784905 w 1156"/>
                    <a:gd name="T53" fmla="*/ 0 h 892"/>
                    <a:gd name="T54" fmla="*/ 202276631 w 1156"/>
                    <a:gd name="T55" fmla="*/ 588713 h 892"/>
                    <a:gd name="T56" fmla="*/ 206296497 w 1156"/>
                    <a:gd name="T57" fmla="*/ 2943564 h 892"/>
                    <a:gd name="T58" fmla="*/ 211230281 w 1156"/>
                    <a:gd name="T59" fmla="*/ 18837923 h 892"/>
                    <a:gd name="T60" fmla="*/ 208123904 w 1156"/>
                    <a:gd name="T61" fmla="*/ 40226491 h 892"/>
                    <a:gd name="T62" fmla="*/ 198987726 w 1156"/>
                    <a:gd name="T63" fmla="*/ 63773679 h 892"/>
                    <a:gd name="T64" fmla="*/ 185648728 w 1156"/>
                    <a:gd name="T65" fmla="*/ 85162240 h 8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6"/>
                    <a:gd name="T100" fmla="*/ 0 h 892"/>
                    <a:gd name="T101" fmla="*/ 1156 w 1156"/>
                    <a:gd name="T102" fmla="*/ 892 h 8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6" h="892">
                      <a:moveTo>
                        <a:pt x="969" y="774"/>
                      </a:moveTo>
                      <a:cubicBezTo>
                        <a:pt x="951" y="797"/>
                        <a:pt x="933" y="821"/>
                        <a:pt x="915" y="844"/>
                      </a:cubicBezTo>
                      <a:cubicBezTo>
                        <a:pt x="903" y="858"/>
                        <a:pt x="892" y="872"/>
                        <a:pt x="880" y="886"/>
                      </a:cubicBezTo>
                      <a:lnTo>
                        <a:pt x="744" y="892"/>
                      </a:lnTo>
                      <a:cubicBezTo>
                        <a:pt x="715" y="891"/>
                        <a:pt x="717" y="892"/>
                        <a:pt x="703" y="882"/>
                      </a:cubicBezTo>
                      <a:cubicBezTo>
                        <a:pt x="689" y="865"/>
                        <a:pt x="674" y="848"/>
                        <a:pt x="660" y="831"/>
                      </a:cubicBezTo>
                      <a:lnTo>
                        <a:pt x="421" y="770"/>
                      </a:lnTo>
                      <a:lnTo>
                        <a:pt x="380" y="776"/>
                      </a:lnTo>
                      <a:lnTo>
                        <a:pt x="338" y="779"/>
                      </a:lnTo>
                      <a:cubicBezTo>
                        <a:pt x="325" y="779"/>
                        <a:pt x="312" y="780"/>
                        <a:pt x="299" y="780"/>
                      </a:cubicBezTo>
                      <a:lnTo>
                        <a:pt x="262" y="780"/>
                      </a:lnTo>
                      <a:cubicBezTo>
                        <a:pt x="250" y="780"/>
                        <a:pt x="239" y="779"/>
                        <a:pt x="227" y="779"/>
                      </a:cubicBezTo>
                      <a:lnTo>
                        <a:pt x="194" y="776"/>
                      </a:lnTo>
                      <a:cubicBezTo>
                        <a:pt x="184" y="774"/>
                        <a:pt x="173" y="773"/>
                        <a:pt x="163" y="771"/>
                      </a:cubicBezTo>
                      <a:cubicBezTo>
                        <a:pt x="154" y="769"/>
                        <a:pt x="144" y="768"/>
                        <a:pt x="135" y="766"/>
                      </a:cubicBezTo>
                      <a:cubicBezTo>
                        <a:pt x="126" y="763"/>
                        <a:pt x="117" y="761"/>
                        <a:pt x="108" y="758"/>
                      </a:cubicBezTo>
                      <a:cubicBezTo>
                        <a:pt x="100" y="756"/>
                        <a:pt x="93" y="753"/>
                        <a:pt x="85" y="751"/>
                      </a:cubicBezTo>
                      <a:cubicBezTo>
                        <a:pt x="78" y="749"/>
                        <a:pt x="72" y="746"/>
                        <a:pt x="65" y="744"/>
                      </a:cubicBezTo>
                      <a:cubicBezTo>
                        <a:pt x="59" y="741"/>
                        <a:pt x="53" y="739"/>
                        <a:pt x="47" y="736"/>
                      </a:cubicBezTo>
                      <a:cubicBezTo>
                        <a:pt x="42" y="733"/>
                        <a:pt x="37" y="731"/>
                        <a:pt x="32" y="728"/>
                      </a:cubicBezTo>
                      <a:cubicBezTo>
                        <a:pt x="28" y="725"/>
                        <a:pt x="24" y="723"/>
                        <a:pt x="20" y="720"/>
                      </a:cubicBezTo>
                      <a:cubicBezTo>
                        <a:pt x="17" y="718"/>
                        <a:pt x="14" y="715"/>
                        <a:pt x="11" y="713"/>
                      </a:cubicBezTo>
                      <a:cubicBezTo>
                        <a:pt x="9" y="711"/>
                        <a:pt x="8" y="708"/>
                        <a:pt x="6" y="706"/>
                      </a:cubicBezTo>
                      <a:cubicBezTo>
                        <a:pt x="4" y="702"/>
                        <a:pt x="2" y="697"/>
                        <a:pt x="0" y="693"/>
                      </a:cubicBezTo>
                      <a:cubicBezTo>
                        <a:pt x="1" y="688"/>
                        <a:pt x="1" y="682"/>
                        <a:pt x="2" y="677"/>
                      </a:cubicBezTo>
                      <a:cubicBezTo>
                        <a:pt x="3" y="671"/>
                        <a:pt x="5" y="664"/>
                        <a:pt x="6" y="658"/>
                      </a:cubicBezTo>
                      <a:cubicBezTo>
                        <a:pt x="10" y="651"/>
                        <a:pt x="13" y="643"/>
                        <a:pt x="17" y="636"/>
                      </a:cubicBezTo>
                      <a:cubicBezTo>
                        <a:pt x="22" y="628"/>
                        <a:pt x="27" y="619"/>
                        <a:pt x="32" y="611"/>
                      </a:cubicBezTo>
                      <a:cubicBezTo>
                        <a:pt x="38" y="602"/>
                        <a:pt x="45" y="594"/>
                        <a:pt x="51" y="585"/>
                      </a:cubicBezTo>
                      <a:cubicBezTo>
                        <a:pt x="59" y="575"/>
                        <a:pt x="67" y="566"/>
                        <a:pt x="75" y="556"/>
                      </a:cubicBezTo>
                      <a:cubicBezTo>
                        <a:pt x="84" y="546"/>
                        <a:pt x="93" y="537"/>
                        <a:pt x="102" y="527"/>
                      </a:cubicBezTo>
                      <a:cubicBezTo>
                        <a:pt x="112" y="516"/>
                        <a:pt x="123" y="506"/>
                        <a:pt x="133" y="495"/>
                      </a:cubicBezTo>
                      <a:cubicBezTo>
                        <a:pt x="145" y="484"/>
                        <a:pt x="157" y="474"/>
                        <a:pt x="169" y="463"/>
                      </a:cubicBezTo>
                      <a:lnTo>
                        <a:pt x="206" y="429"/>
                      </a:lnTo>
                      <a:cubicBezTo>
                        <a:pt x="220" y="417"/>
                        <a:pt x="234" y="406"/>
                        <a:pt x="248" y="394"/>
                      </a:cubicBezTo>
                      <a:cubicBezTo>
                        <a:pt x="262" y="383"/>
                        <a:pt x="277" y="372"/>
                        <a:pt x="291" y="361"/>
                      </a:cubicBezTo>
                      <a:lnTo>
                        <a:pt x="338" y="326"/>
                      </a:lnTo>
                      <a:cubicBezTo>
                        <a:pt x="354" y="314"/>
                        <a:pt x="371" y="303"/>
                        <a:pt x="387" y="291"/>
                      </a:cubicBezTo>
                      <a:lnTo>
                        <a:pt x="438" y="258"/>
                      </a:lnTo>
                      <a:cubicBezTo>
                        <a:pt x="417" y="228"/>
                        <a:pt x="396" y="197"/>
                        <a:pt x="375" y="167"/>
                      </a:cubicBezTo>
                      <a:cubicBezTo>
                        <a:pt x="419" y="139"/>
                        <a:pt x="462" y="110"/>
                        <a:pt x="506" y="82"/>
                      </a:cubicBezTo>
                      <a:cubicBezTo>
                        <a:pt x="530" y="112"/>
                        <a:pt x="554" y="143"/>
                        <a:pt x="578" y="173"/>
                      </a:cubicBezTo>
                      <a:cubicBezTo>
                        <a:pt x="595" y="164"/>
                        <a:pt x="613" y="155"/>
                        <a:pt x="630" y="146"/>
                      </a:cubicBezTo>
                      <a:cubicBezTo>
                        <a:pt x="647" y="138"/>
                        <a:pt x="664" y="129"/>
                        <a:pt x="681" y="121"/>
                      </a:cubicBezTo>
                      <a:cubicBezTo>
                        <a:pt x="697" y="113"/>
                        <a:pt x="713" y="106"/>
                        <a:pt x="729" y="98"/>
                      </a:cubicBezTo>
                      <a:lnTo>
                        <a:pt x="777" y="77"/>
                      </a:lnTo>
                      <a:cubicBezTo>
                        <a:pt x="792" y="71"/>
                        <a:pt x="806" y="66"/>
                        <a:pt x="821" y="60"/>
                      </a:cubicBezTo>
                      <a:cubicBezTo>
                        <a:pt x="836" y="55"/>
                        <a:pt x="850" y="49"/>
                        <a:pt x="865" y="44"/>
                      </a:cubicBezTo>
                      <a:cubicBezTo>
                        <a:pt x="879" y="40"/>
                        <a:pt x="893" y="35"/>
                        <a:pt x="907" y="31"/>
                      </a:cubicBezTo>
                      <a:cubicBezTo>
                        <a:pt x="919" y="27"/>
                        <a:pt x="932" y="24"/>
                        <a:pt x="944" y="20"/>
                      </a:cubicBezTo>
                      <a:cubicBezTo>
                        <a:pt x="956" y="17"/>
                        <a:pt x="968" y="15"/>
                        <a:pt x="980" y="12"/>
                      </a:cubicBezTo>
                      <a:lnTo>
                        <a:pt x="1013" y="6"/>
                      </a:lnTo>
                      <a:cubicBezTo>
                        <a:pt x="1022" y="5"/>
                        <a:pt x="1032" y="3"/>
                        <a:pt x="1041" y="2"/>
                      </a:cubicBezTo>
                      <a:cubicBezTo>
                        <a:pt x="1049" y="1"/>
                        <a:pt x="1058" y="1"/>
                        <a:pt x="1066" y="0"/>
                      </a:cubicBezTo>
                      <a:lnTo>
                        <a:pt x="1089" y="0"/>
                      </a:lnTo>
                      <a:lnTo>
                        <a:pt x="1107" y="3"/>
                      </a:lnTo>
                      <a:cubicBezTo>
                        <a:pt x="1111" y="4"/>
                        <a:pt x="1116" y="6"/>
                        <a:pt x="1120" y="7"/>
                      </a:cubicBezTo>
                      <a:cubicBezTo>
                        <a:pt x="1123" y="10"/>
                        <a:pt x="1126" y="12"/>
                        <a:pt x="1129" y="15"/>
                      </a:cubicBezTo>
                      <a:cubicBezTo>
                        <a:pt x="1135" y="27"/>
                        <a:pt x="1142" y="39"/>
                        <a:pt x="1148" y="51"/>
                      </a:cubicBezTo>
                      <a:cubicBezTo>
                        <a:pt x="1151" y="66"/>
                        <a:pt x="1153" y="81"/>
                        <a:pt x="1156" y="96"/>
                      </a:cubicBezTo>
                      <a:cubicBezTo>
                        <a:pt x="1155" y="114"/>
                        <a:pt x="1154" y="131"/>
                        <a:pt x="1153" y="149"/>
                      </a:cubicBezTo>
                      <a:cubicBezTo>
                        <a:pt x="1148" y="168"/>
                        <a:pt x="1144" y="186"/>
                        <a:pt x="1139" y="205"/>
                      </a:cubicBezTo>
                      <a:cubicBezTo>
                        <a:pt x="1132" y="225"/>
                        <a:pt x="1124" y="245"/>
                        <a:pt x="1117" y="265"/>
                      </a:cubicBezTo>
                      <a:cubicBezTo>
                        <a:pt x="1108" y="285"/>
                        <a:pt x="1098" y="305"/>
                        <a:pt x="1089" y="325"/>
                      </a:cubicBezTo>
                      <a:cubicBezTo>
                        <a:pt x="1077" y="344"/>
                        <a:pt x="1066" y="362"/>
                        <a:pt x="1054" y="381"/>
                      </a:cubicBezTo>
                      <a:cubicBezTo>
                        <a:pt x="1041" y="399"/>
                        <a:pt x="1029" y="416"/>
                        <a:pt x="1016" y="434"/>
                      </a:cubicBezTo>
                      <a:cubicBezTo>
                        <a:pt x="1008" y="536"/>
                        <a:pt x="1001" y="637"/>
                        <a:pt x="993" y="739"/>
                      </a:cubicBezTo>
                    </a:path>
                  </a:pathLst>
                </a:custGeom>
                <a:solidFill>
                  <a:srgbClr val="000000"/>
                </a:solidFill>
                <a:ln w="9525">
                  <a:noFill/>
                  <a:round/>
                  <a:headEnd/>
                  <a:tailEnd/>
                </a:ln>
              </p:spPr>
              <p:txBody>
                <a:bodyPr/>
                <a:lstStyle/>
                <a:p>
                  <a:pPr eaLnBrk="0" hangingPunct="0"/>
                  <a:endParaRPr lang="en-GB" b="0"/>
                </a:p>
              </p:txBody>
            </p:sp>
            <p:grpSp>
              <p:nvGrpSpPr>
                <p:cNvPr id="805082" name="Group 473"/>
                <p:cNvGrpSpPr>
                  <a:grpSpLocks/>
                </p:cNvGrpSpPr>
                <p:nvPr/>
              </p:nvGrpSpPr>
              <p:grpSpPr bwMode="auto">
                <a:xfrm>
                  <a:off x="4342689" y="2675136"/>
                  <a:ext cx="448550" cy="347687"/>
                  <a:chOff x="3754520" y="3079949"/>
                  <a:chExt cx="448550" cy="347687"/>
                </a:xfrm>
              </p:grpSpPr>
              <p:sp>
                <p:nvSpPr>
                  <p:cNvPr id="805083" name="Freeform 13"/>
                  <p:cNvSpPr>
                    <a:spLocks/>
                  </p:cNvSpPr>
                  <p:nvPr/>
                </p:nvSpPr>
                <p:spPr bwMode="auto">
                  <a:xfrm rot="-275849">
                    <a:off x="4022587" y="3287551"/>
                    <a:ext cx="130902" cy="140085"/>
                  </a:xfrm>
                  <a:custGeom>
                    <a:avLst/>
                    <a:gdLst>
                      <a:gd name="T0" fmla="*/ 2147483647 w 306"/>
                      <a:gd name="T1" fmla="*/ 2147483647 h 316"/>
                      <a:gd name="T2" fmla="*/ 2147483647 w 306"/>
                      <a:gd name="T3" fmla="*/ 2147483647 h 316"/>
                      <a:gd name="T4" fmla="*/ 0 w 306"/>
                      <a:gd name="T5" fmla="*/ 2147483647 h 316"/>
                      <a:gd name="T6" fmla="*/ 2147483647 w 306"/>
                      <a:gd name="T7" fmla="*/ 2147483647 h 316"/>
                      <a:gd name="T8" fmla="*/ 2147483647 w 306"/>
                      <a:gd name="T9" fmla="*/ 2147483647 h 316"/>
                      <a:gd name="T10" fmla="*/ 2147483647 w 306"/>
                      <a:gd name="T11" fmla="*/ 2147483647 h 316"/>
                      <a:gd name="T12" fmla="*/ 2147483647 w 306"/>
                      <a:gd name="T13" fmla="*/ 2147483647 h 316"/>
                      <a:gd name="T14" fmla="*/ 2147483647 w 306"/>
                      <a:gd name="T15" fmla="*/ 2147483647 h 316"/>
                      <a:gd name="T16" fmla="*/ 2147483647 w 306"/>
                      <a:gd name="T17" fmla="*/ 2147483647 h 316"/>
                      <a:gd name="T18" fmla="*/ 2147483647 w 306"/>
                      <a:gd name="T19" fmla="*/ 2147483647 h 316"/>
                      <a:gd name="T20" fmla="*/ 2147483647 w 306"/>
                      <a:gd name="T21" fmla="*/ 2147483647 h 316"/>
                      <a:gd name="T22" fmla="*/ 2147483647 w 306"/>
                      <a:gd name="T23" fmla="*/ 2147483647 h 316"/>
                      <a:gd name="T24" fmla="*/ 2147483647 w 306"/>
                      <a:gd name="T25" fmla="*/ 2147483647 h 316"/>
                      <a:gd name="T26" fmla="*/ 2147483647 w 306"/>
                      <a:gd name="T27" fmla="*/ 2147483647 h 316"/>
                      <a:gd name="T28" fmla="*/ 2147483647 w 306"/>
                      <a:gd name="T29" fmla="*/ 2147483647 h 316"/>
                      <a:gd name="T30" fmla="*/ 2147483647 w 306"/>
                      <a:gd name="T31" fmla="*/ 2147483647 h 316"/>
                      <a:gd name="T32" fmla="*/ 2147483647 w 306"/>
                      <a:gd name="T33" fmla="*/ 2147483647 h 316"/>
                      <a:gd name="T34" fmla="*/ 2147483647 w 306"/>
                      <a:gd name="T35" fmla="*/ 2147483647 h 316"/>
                      <a:gd name="T36" fmla="*/ 2147483647 w 306"/>
                      <a:gd name="T37" fmla="*/ 0 h 316"/>
                      <a:gd name="T38" fmla="*/ 2147483647 w 306"/>
                      <a:gd name="T39" fmla="*/ 2147483647 h 316"/>
                      <a:gd name="T40" fmla="*/ 2147483647 w 306"/>
                      <a:gd name="T41" fmla="*/ 2147483647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6"/>
                      <a:gd name="T65" fmla="*/ 306 w 306"/>
                      <a:gd name="T66" fmla="*/ 316 h 3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w="9525">
                    <a:noFill/>
                    <a:round/>
                    <a:headEnd/>
                    <a:tailEnd/>
                  </a:ln>
                </p:spPr>
                <p:txBody>
                  <a:bodyPr/>
                  <a:lstStyle/>
                  <a:p>
                    <a:pPr eaLnBrk="0" hangingPunct="0"/>
                    <a:endParaRPr lang="en-GB" b="0"/>
                  </a:p>
                </p:txBody>
              </p:sp>
              <p:sp>
                <p:nvSpPr>
                  <p:cNvPr id="805084" name="Freeform 14"/>
                  <p:cNvSpPr>
                    <a:spLocks/>
                  </p:cNvSpPr>
                  <p:nvPr/>
                </p:nvSpPr>
                <p:spPr bwMode="auto">
                  <a:xfrm rot="-275849">
                    <a:off x="3822152" y="3186703"/>
                    <a:ext cx="366183" cy="214560"/>
                  </a:xfrm>
                  <a:custGeom>
                    <a:avLst/>
                    <a:gdLst>
                      <a:gd name="T0" fmla="*/ 2147483647 w 855"/>
                      <a:gd name="T1" fmla="*/ 2147483647 h 485"/>
                      <a:gd name="T2" fmla="*/ 2147483647 w 855"/>
                      <a:gd name="T3" fmla="*/ 2147483647 h 485"/>
                      <a:gd name="T4" fmla="*/ 2147483647 w 855"/>
                      <a:gd name="T5" fmla="*/ 2147483647 h 485"/>
                      <a:gd name="T6" fmla="*/ 2147483647 w 855"/>
                      <a:gd name="T7" fmla="*/ 2147483647 h 485"/>
                      <a:gd name="T8" fmla="*/ 2147483647 w 855"/>
                      <a:gd name="T9" fmla="*/ 2147483647 h 485"/>
                      <a:gd name="T10" fmla="*/ 2147483647 w 855"/>
                      <a:gd name="T11" fmla="*/ 2147483647 h 485"/>
                      <a:gd name="T12" fmla="*/ 2147483647 w 855"/>
                      <a:gd name="T13" fmla="*/ 2147483647 h 485"/>
                      <a:gd name="T14" fmla="*/ 2147483647 w 855"/>
                      <a:gd name="T15" fmla="*/ 2147483647 h 485"/>
                      <a:gd name="T16" fmla="*/ 2147483647 w 855"/>
                      <a:gd name="T17" fmla="*/ 2147483647 h 485"/>
                      <a:gd name="T18" fmla="*/ 2147483647 w 855"/>
                      <a:gd name="T19" fmla="*/ 2147483647 h 485"/>
                      <a:gd name="T20" fmla="*/ 2147483647 w 855"/>
                      <a:gd name="T21" fmla="*/ 2147483647 h 485"/>
                      <a:gd name="T22" fmla="*/ 2147483647 w 855"/>
                      <a:gd name="T23" fmla="*/ 2147483647 h 485"/>
                      <a:gd name="T24" fmla="*/ 2147483647 w 855"/>
                      <a:gd name="T25" fmla="*/ 2147483647 h 485"/>
                      <a:gd name="T26" fmla="*/ 2147483647 w 855"/>
                      <a:gd name="T27" fmla="*/ 2147483647 h 485"/>
                      <a:gd name="T28" fmla="*/ 2147483647 w 855"/>
                      <a:gd name="T29" fmla="*/ 2147483647 h 485"/>
                      <a:gd name="T30" fmla="*/ 2147483647 w 855"/>
                      <a:gd name="T31" fmla="*/ 2147483647 h 485"/>
                      <a:gd name="T32" fmla="*/ 2147483647 w 855"/>
                      <a:gd name="T33" fmla="*/ 2147483647 h 485"/>
                      <a:gd name="T34" fmla="*/ 2147483647 w 855"/>
                      <a:gd name="T35" fmla="*/ 2147483647 h 485"/>
                      <a:gd name="T36" fmla="*/ 2147483647 w 855"/>
                      <a:gd name="T37" fmla="*/ 2147483647 h 485"/>
                      <a:gd name="T38" fmla="*/ 2147483647 w 855"/>
                      <a:gd name="T39" fmla="*/ 2147483647 h 485"/>
                      <a:gd name="T40" fmla="*/ 2147483647 w 855"/>
                      <a:gd name="T41" fmla="*/ 2147483647 h 485"/>
                      <a:gd name="T42" fmla="*/ 2147483647 w 855"/>
                      <a:gd name="T43" fmla="*/ 2147483647 h 485"/>
                      <a:gd name="T44" fmla="*/ 2147483647 w 855"/>
                      <a:gd name="T45" fmla="*/ 2147483647 h 485"/>
                      <a:gd name="T46" fmla="*/ 2147483647 w 855"/>
                      <a:gd name="T47" fmla="*/ 2147483647 h 485"/>
                      <a:gd name="T48" fmla="*/ 2147483647 w 855"/>
                      <a:gd name="T49" fmla="*/ 2147483647 h 485"/>
                      <a:gd name="T50" fmla="*/ 2147483647 w 855"/>
                      <a:gd name="T51" fmla="*/ 2147483647 h 485"/>
                      <a:gd name="T52" fmla="*/ 2147483647 w 855"/>
                      <a:gd name="T53" fmla="*/ 2147483647 h 485"/>
                      <a:gd name="T54" fmla="*/ 2147483647 w 855"/>
                      <a:gd name="T55" fmla="*/ 2147483647 h 485"/>
                      <a:gd name="T56" fmla="*/ 2147483647 w 855"/>
                      <a:gd name="T57" fmla="*/ 2147483647 h 485"/>
                      <a:gd name="T58" fmla="*/ 2147483647 w 855"/>
                      <a:gd name="T59" fmla="*/ 2147483647 h 485"/>
                      <a:gd name="T60" fmla="*/ 2147483647 w 855"/>
                      <a:gd name="T61" fmla="*/ 2147483647 h 485"/>
                      <a:gd name="T62" fmla="*/ 2147483647 w 855"/>
                      <a:gd name="T63" fmla="*/ 2147483647 h 485"/>
                      <a:gd name="T64" fmla="*/ 2147483647 w 855"/>
                      <a:gd name="T65" fmla="*/ 2147483647 h 485"/>
                      <a:gd name="T66" fmla="*/ 2147483647 w 855"/>
                      <a:gd name="T67" fmla="*/ 2147483647 h 485"/>
                      <a:gd name="T68" fmla="*/ 2147483647 w 855"/>
                      <a:gd name="T69" fmla="*/ 2147483647 h 485"/>
                      <a:gd name="T70" fmla="*/ 2147483647 w 855"/>
                      <a:gd name="T71" fmla="*/ 2147483647 h 485"/>
                      <a:gd name="T72" fmla="*/ 2147483647 w 855"/>
                      <a:gd name="T73" fmla="*/ 2147483647 h 485"/>
                      <a:gd name="T74" fmla="*/ 2147483647 w 855"/>
                      <a:gd name="T75" fmla="*/ 2147483647 h 485"/>
                      <a:gd name="T76" fmla="*/ 2147483647 w 855"/>
                      <a:gd name="T77" fmla="*/ 2147483647 h 485"/>
                      <a:gd name="T78" fmla="*/ 2147483647 w 855"/>
                      <a:gd name="T79" fmla="*/ 2147483647 h 485"/>
                      <a:gd name="T80" fmla="*/ 2147483647 w 855"/>
                      <a:gd name="T81" fmla="*/ 2147483647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5"/>
                      <a:gd name="T124" fmla="*/ 0 h 485"/>
                      <a:gd name="T125" fmla="*/ 855 w 855"/>
                      <a:gd name="T126" fmla="*/ 485 h 4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w="9525">
                    <a:noFill/>
                    <a:round/>
                    <a:headEnd/>
                    <a:tailEnd/>
                  </a:ln>
                </p:spPr>
                <p:txBody>
                  <a:bodyPr/>
                  <a:lstStyle/>
                  <a:p>
                    <a:pPr eaLnBrk="0" hangingPunct="0"/>
                    <a:endParaRPr lang="en-GB" b="0"/>
                  </a:p>
                </p:txBody>
              </p:sp>
              <p:sp>
                <p:nvSpPr>
                  <p:cNvPr id="805085" name="Freeform 15"/>
                  <p:cNvSpPr>
                    <a:spLocks/>
                  </p:cNvSpPr>
                  <p:nvPr/>
                </p:nvSpPr>
                <p:spPr bwMode="auto">
                  <a:xfrm rot="-275849">
                    <a:off x="3754520" y="3220250"/>
                    <a:ext cx="174536" cy="180869"/>
                  </a:xfrm>
                  <a:custGeom>
                    <a:avLst/>
                    <a:gdLst>
                      <a:gd name="T0" fmla="*/ 2147483647 w 408"/>
                      <a:gd name="T1" fmla="*/ 0 h 409"/>
                      <a:gd name="T2" fmla="*/ 2147483647 w 408"/>
                      <a:gd name="T3" fmla="*/ 2147483647 h 409"/>
                      <a:gd name="T4" fmla="*/ 2147483647 w 408"/>
                      <a:gd name="T5" fmla="*/ 2147483647 h 409"/>
                      <a:gd name="T6" fmla="*/ 2147483647 w 408"/>
                      <a:gd name="T7" fmla="*/ 2147483647 h 409"/>
                      <a:gd name="T8" fmla="*/ 2147483647 w 408"/>
                      <a:gd name="T9" fmla="*/ 2147483647 h 409"/>
                      <a:gd name="T10" fmla="*/ 2147483647 w 408"/>
                      <a:gd name="T11" fmla="*/ 2147483647 h 409"/>
                      <a:gd name="T12" fmla="*/ 2147483647 w 408"/>
                      <a:gd name="T13" fmla="*/ 2147483647 h 409"/>
                      <a:gd name="T14" fmla="*/ 2147483647 w 408"/>
                      <a:gd name="T15" fmla="*/ 2147483647 h 409"/>
                      <a:gd name="T16" fmla="*/ 2147483647 w 408"/>
                      <a:gd name="T17" fmla="*/ 2147483647 h 409"/>
                      <a:gd name="T18" fmla="*/ 2147483647 w 408"/>
                      <a:gd name="T19" fmla="*/ 2147483647 h 409"/>
                      <a:gd name="T20" fmla="*/ 2147483647 w 408"/>
                      <a:gd name="T21" fmla="*/ 2147483647 h 409"/>
                      <a:gd name="T22" fmla="*/ 2147483647 w 408"/>
                      <a:gd name="T23" fmla="*/ 2147483647 h 409"/>
                      <a:gd name="T24" fmla="*/ 2147483647 w 408"/>
                      <a:gd name="T25" fmla="*/ 2147483647 h 409"/>
                      <a:gd name="T26" fmla="*/ 2147483647 w 408"/>
                      <a:gd name="T27" fmla="*/ 2147483647 h 409"/>
                      <a:gd name="T28" fmla="*/ 2147483647 w 408"/>
                      <a:gd name="T29" fmla="*/ 2147483647 h 409"/>
                      <a:gd name="T30" fmla="*/ 0 w 408"/>
                      <a:gd name="T31" fmla="*/ 2147483647 h 409"/>
                      <a:gd name="T32" fmla="*/ 0 w 408"/>
                      <a:gd name="T33" fmla="*/ 2147483647 h 409"/>
                      <a:gd name="T34" fmla="*/ 2147483647 w 408"/>
                      <a:gd name="T35" fmla="*/ 2147483647 h 409"/>
                      <a:gd name="T36" fmla="*/ 2147483647 w 408"/>
                      <a:gd name="T37" fmla="*/ 2147483647 h 409"/>
                      <a:gd name="T38" fmla="*/ 2147483647 w 408"/>
                      <a:gd name="T39" fmla="*/ 2147483647 h 409"/>
                      <a:gd name="T40" fmla="*/ 2147483647 w 408"/>
                      <a:gd name="T41" fmla="*/ 2147483647 h 409"/>
                      <a:gd name="T42" fmla="*/ 2147483647 w 408"/>
                      <a:gd name="T43" fmla="*/ 2147483647 h 409"/>
                      <a:gd name="T44" fmla="*/ 2147483647 w 408"/>
                      <a:gd name="T45" fmla="*/ 2147483647 h 409"/>
                      <a:gd name="T46" fmla="*/ 2147483647 w 408"/>
                      <a:gd name="T47" fmla="*/ 2147483647 h 409"/>
                      <a:gd name="T48" fmla="*/ 2147483647 w 408"/>
                      <a:gd name="T49" fmla="*/ 2147483647 h 409"/>
                      <a:gd name="T50" fmla="*/ 2147483647 w 408"/>
                      <a:gd name="T51" fmla="*/ 2147483647 h 409"/>
                      <a:gd name="T52" fmla="*/ 2147483647 w 408"/>
                      <a:gd name="T53" fmla="*/ 2147483647 h 409"/>
                      <a:gd name="T54" fmla="*/ 2147483647 w 408"/>
                      <a:gd name="T55" fmla="*/ 2147483647 h 409"/>
                      <a:gd name="T56" fmla="*/ 2147483647 w 408"/>
                      <a:gd name="T57" fmla="*/ 2147483647 h 409"/>
                      <a:gd name="T58" fmla="*/ 2147483647 w 408"/>
                      <a:gd name="T59" fmla="*/ 2147483647 h 409"/>
                      <a:gd name="T60" fmla="*/ 2147483647 w 408"/>
                      <a:gd name="T61" fmla="*/ 2147483647 h 409"/>
                      <a:gd name="T62" fmla="*/ 2147483647 w 408"/>
                      <a:gd name="T63" fmla="*/ 2147483647 h 409"/>
                      <a:gd name="T64" fmla="*/ 2147483647 w 408"/>
                      <a:gd name="T65" fmla="*/ 2147483647 h 409"/>
                      <a:gd name="T66" fmla="*/ 2147483647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09"/>
                      <a:gd name="T104" fmla="*/ 408 w 408"/>
                      <a:gd name="T105" fmla="*/ 409 h 4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w="9525">
                    <a:noFill/>
                    <a:round/>
                    <a:headEnd/>
                    <a:tailEnd/>
                  </a:ln>
                </p:spPr>
                <p:txBody>
                  <a:bodyPr/>
                  <a:lstStyle/>
                  <a:p>
                    <a:pPr eaLnBrk="0" hangingPunct="0"/>
                    <a:endParaRPr lang="en-GB" b="0"/>
                  </a:p>
                </p:txBody>
              </p:sp>
              <p:sp>
                <p:nvSpPr>
                  <p:cNvPr id="805086" name="Freeform 16"/>
                  <p:cNvSpPr>
                    <a:spLocks/>
                  </p:cNvSpPr>
                  <p:nvPr/>
                </p:nvSpPr>
                <p:spPr bwMode="auto">
                  <a:xfrm rot="-275849">
                    <a:off x="3925180" y="3231091"/>
                    <a:ext cx="25667" cy="118806"/>
                  </a:xfrm>
                  <a:custGeom>
                    <a:avLst/>
                    <a:gdLst>
                      <a:gd name="T0" fmla="*/ 2147483647 w 59"/>
                      <a:gd name="T1" fmla="*/ 2147483647 h 267"/>
                      <a:gd name="T2" fmla="*/ 2147483647 w 59"/>
                      <a:gd name="T3" fmla="*/ 2147483647 h 267"/>
                      <a:gd name="T4" fmla="*/ 2147483647 w 59"/>
                      <a:gd name="T5" fmla="*/ 2147483647 h 267"/>
                      <a:gd name="T6" fmla="*/ 2147483647 w 59"/>
                      <a:gd name="T7" fmla="*/ 2147483647 h 267"/>
                      <a:gd name="T8" fmla="*/ 2147483647 w 59"/>
                      <a:gd name="T9" fmla="*/ 2147483647 h 267"/>
                      <a:gd name="T10" fmla="*/ 2147483647 w 59"/>
                      <a:gd name="T11" fmla="*/ 2147483647 h 267"/>
                      <a:gd name="T12" fmla="*/ 2147483647 w 59"/>
                      <a:gd name="T13" fmla="*/ 2147483647 h 267"/>
                      <a:gd name="T14" fmla="*/ 2147483647 w 59"/>
                      <a:gd name="T15" fmla="*/ 2147483647 h 267"/>
                      <a:gd name="T16" fmla="*/ 0 w 59"/>
                      <a:gd name="T17" fmla="*/ 2147483647 h 267"/>
                      <a:gd name="T18" fmla="*/ 2147483647 w 59"/>
                      <a:gd name="T19" fmla="*/ 0 h 267"/>
                      <a:gd name="T20" fmla="*/ 2147483647 w 59"/>
                      <a:gd name="T21" fmla="*/ 2147483647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267"/>
                      <a:gd name="T35" fmla="*/ 59 w 59"/>
                      <a:gd name="T36" fmla="*/ 267 h 2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w="9525">
                    <a:noFill/>
                    <a:round/>
                    <a:headEnd/>
                    <a:tailEnd/>
                  </a:ln>
                </p:spPr>
                <p:txBody>
                  <a:bodyPr/>
                  <a:lstStyle/>
                  <a:p>
                    <a:pPr eaLnBrk="0" hangingPunct="0"/>
                    <a:endParaRPr lang="en-GB" b="0"/>
                  </a:p>
                </p:txBody>
              </p:sp>
              <p:sp>
                <p:nvSpPr>
                  <p:cNvPr id="805087" name="Freeform 17"/>
                  <p:cNvSpPr>
                    <a:spLocks/>
                  </p:cNvSpPr>
                  <p:nvPr/>
                </p:nvSpPr>
                <p:spPr bwMode="auto">
                  <a:xfrm rot="-275849">
                    <a:off x="4013101" y="3274802"/>
                    <a:ext cx="19678" cy="19505"/>
                  </a:xfrm>
                  <a:custGeom>
                    <a:avLst/>
                    <a:gdLst>
                      <a:gd name="T0" fmla="*/ 2147483647 w 46"/>
                      <a:gd name="T1" fmla="*/ 2147483647 h 45"/>
                      <a:gd name="T2" fmla="*/ 2147483647 w 46"/>
                      <a:gd name="T3" fmla="*/ 2147483647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2147483647 h 45"/>
                      <a:gd name="T16" fmla="*/ 2147483647 w 46"/>
                      <a:gd name="T17" fmla="*/ 2147483647 h 45"/>
                      <a:gd name="T18" fmla="*/ 0 w 46"/>
                      <a:gd name="T19" fmla="*/ 2147483647 h 45"/>
                      <a:gd name="T20" fmla="*/ 2147483647 w 46"/>
                      <a:gd name="T21" fmla="*/ 0 h 45"/>
                      <a:gd name="T22" fmla="*/ 2147483647 w 46"/>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45"/>
                      <a:gd name="T38" fmla="*/ 46 w 46"/>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w="9525">
                    <a:noFill/>
                    <a:round/>
                    <a:headEnd/>
                    <a:tailEnd/>
                  </a:ln>
                </p:spPr>
                <p:txBody>
                  <a:bodyPr/>
                  <a:lstStyle/>
                  <a:p>
                    <a:pPr eaLnBrk="0" hangingPunct="0"/>
                    <a:endParaRPr lang="en-GB" b="0"/>
                  </a:p>
                </p:txBody>
              </p:sp>
              <p:sp>
                <p:nvSpPr>
                  <p:cNvPr id="805088" name="Freeform 18"/>
                  <p:cNvSpPr>
                    <a:spLocks/>
                  </p:cNvSpPr>
                  <p:nvPr/>
                </p:nvSpPr>
                <p:spPr bwMode="auto">
                  <a:xfrm rot="-275849">
                    <a:off x="3947936" y="3177177"/>
                    <a:ext cx="149724" cy="147178"/>
                  </a:xfrm>
                  <a:custGeom>
                    <a:avLst/>
                    <a:gdLst>
                      <a:gd name="T0" fmla="*/ 2147483647 w 349"/>
                      <a:gd name="T1" fmla="*/ 2147483647 h 332"/>
                      <a:gd name="T2" fmla="*/ 2147483647 w 349"/>
                      <a:gd name="T3" fmla="*/ 2147483647 h 332"/>
                      <a:gd name="T4" fmla="*/ 2147483647 w 349"/>
                      <a:gd name="T5" fmla="*/ 2147483647 h 332"/>
                      <a:gd name="T6" fmla="*/ 2147483647 w 349"/>
                      <a:gd name="T7" fmla="*/ 2147483647 h 332"/>
                      <a:gd name="T8" fmla="*/ 2147483647 w 349"/>
                      <a:gd name="T9" fmla="*/ 2147483647 h 332"/>
                      <a:gd name="T10" fmla="*/ 2147483647 w 349"/>
                      <a:gd name="T11" fmla="*/ 2147483647 h 332"/>
                      <a:gd name="T12" fmla="*/ 2147483647 w 349"/>
                      <a:gd name="T13" fmla="*/ 2147483647 h 332"/>
                      <a:gd name="T14" fmla="*/ 2147483647 w 349"/>
                      <a:gd name="T15" fmla="*/ 2147483647 h 332"/>
                      <a:gd name="T16" fmla="*/ 2147483647 w 349"/>
                      <a:gd name="T17" fmla="*/ 2147483647 h 332"/>
                      <a:gd name="T18" fmla="*/ 0 w 349"/>
                      <a:gd name="T19" fmla="*/ 2147483647 h 332"/>
                      <a:gd name="T20" fmla="*/ 2147483647 w 349"/>
                      <a:gd name="T21" fmla="*/ 0 h 332"/>
                      <a:gd name="T22" fmla="*/ 2147483647 w 349"/>
                      <a:gd name="T23" fmla="*/ 2147483647 h 332"/>
                      <a:gd name="T24" fmla="*/ 2147483647 w 349"/>
                      <a:gd name="T25" fmla="*/ 2147483647 h 332"/>
                      <a:gd name="T26" fmla="*/ 2147483647 w 349"/>
                      <a:gd name="T27" fmla="*/ 2147483647 h 332"/>
                      <a:gd name="T28" fmla="*/ 2147483647 w 349"/>
                      <a:gd name="T29" fmla="*/ 2147483647 h 332"/>
                      <a:gd name="T30" fmla="*/ 2147483647 w 349"/>
                      <a:gd name="T31" fmla="*/ 2147483647 h 332"/>
                      <a:gd name="T32" fmla="*/ 2147483647 w 349"/>
                      <a:gd name="T33" fmla="*/ 2147483647 h 332"/>
                      <a:gd name="T34" fmla="*/ 2147483647 w 349"/>
                      <a:gd name="T35" fmla="*/ 2147483647 h 332"/>
                      <a:gd name="T36" fmla="*/ 2147483647 w 349"/>
                      <a:gd name="T37" fmla="*/ 2147483647 h 332"/>
                      <a:gd name="T38" fmla="*/ 2147483647 w 349"/>
                      <a:gd name="T39" fmla="*/ 2147483647 h 332"/>
                      <a:gd name="T40" fmla="*/ 2147483647 w 349"/>
                      <a:gd name="T41" fmla="*/ 2147483647 h 332"/>
                      <a:gd name="T42" fmla="*/ 2147483647 w 349"/>
                      <a:gd name="T43" fmla="*/ 2147483647 h 332"/>
                      <a:gd name="T44" fmla="*/ 2147483647 w 349"/>
                      <a:gd name="T45" fmla="*/ 2147483647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9"/>
                      <a:gd name="T70" fmla="*/ 0 h 332"/>
                      <a:gd name="T71" fmla="*/ 349 w 349"/>
                      <a:gd name="T72" fmla="*/ 332 h 3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w="9525">
                    <a:noFill/>
                    <a:round/>
                    <a:headEnd/>
                    <a:tailEnd/>
                  </a:ln>
                </p:spPr>
                <p:txBody>
                  <a:bodyPr/>
                  <a:lstStyle/>
                  <a:p>
                    <a:pPr eaLnBrk="0" hangingPunct="0"/>
                    <a:endParaRPr lang="en-GB" b="0"/>
                  </a:p>
                </p:txBody>
              </p:sp>
              <p:sp>
                <p:nvSpPr>
                  <p:cNvPr id="805089" name="Freeform 19"/>
                  <p:cNvSpPr>
                    <a:spLocks/>
                  </p:cNvSpPr>
                  <p:nvPr/>
                </p:nvSpPr>
                <p:spPr bwMode="auto">
                  <a:xfrm rot="-275849">
                    <a:off x="3977200" y="3084581"/>
                    <a:ext cx="225870" cy="139198"/>
                  </a:xfrm>
                  <a:custGeom>
                    <a:avLst/>
                    <a:gdLst>
                      <a:gd name="T0" fmla="*/ 2147483647 w 529"/>
                      <a:gd name="T1" fmla="*/ 2147483647 h 315"/>
                      <a:gd name="T2" fmla="*/ 2147483647 w 529"/>
                      <a:gd name="T3" fmla="*/ 2147483647 h 315"/>
                      <a:gd name="T4" fmla="*/ 2147483647 w 529"/>
                      <a:gd name="T5" fmla="*/ 2147483647 h 315"/>
                      <a:gd name="T6" fmla="*/ 2147483647 w 529"/>
                      <a:gd name="T7" fmla="*/ 2147483647 h 315"/>
                      <a:gd name="T8" fmla="*/ 2147483647 w 529"/>
                      <a:gd name="T9" fmla="*/ 2147483647 h 315"/>
                      <a:gd name="T10" fmla="*/ 2147483647 w 529"/>
                      <a:gd name="T11" fmla="*/ 2147483647 h 315"/>
                      <a:gd name="T12" fmla="*/ 2147483647 w 529"/>
                      <a:gd name="T13" fmla="*/ 2147483647 h 315"/>
                      <a:gd name="T14" fmla="*/ 2147483647 w 529"/>
                      <a:gd name="T15" fmla="*/ 2147483647 h 315"/>
                      <a:gd name="T16" fmla="*/ 2147483647 w 529"/>
                      <a:gd name="T17" fmla="*/ 2147483647 h 315"/>
                      <a:gd name="T18" fmla="*/ 2147483647 w 529"/>
                      <a:gd name="T19" fmla="*/ 2147483647 h 315"/>
                      <a:gd name="T20" fmla="*/ 2147483647 w 529"/>
                      <a:gd name="T21" fmla="*/ 2147483647 h 315"/>
                      <a:gd name="T22" fmla="*/ 2147483647 w 529"/>
                      <a:gd name="T23" fmla="*/ 2147483647 h 315"/>
                      <a:gd name="T24" fmla="*/ 2147483647 w 529"/>
                      <a:gd name="T25" fmla="*/ 2147483647 h 315"/>
                      <a:gd name="T26" fmla="*/ 2147483647 w 529"/>
                      <a:gd name="T27" fmla="*/ 2147483647 h 315"/>
                      <a:gd name="T28" fmla="*/ 2147483647 w 529"/>
                      <a:gd name="T29" fmla="*/ 2147483647 h 315"/>
                      <a:gd name="T30" fmla="*/ 2147483647 w 529"/>
                      <a:gd name="T31" fmla="*/ 2147483647 h 315"/>
                      <a:gd name="T32" fmla="*/ 2147483647 w 529"/>
                      <a:gd name="T33" fmla="*/ 2147483647 h 315"/>
                      <a:gd name="T34" fmla="*/ 2147483647 w 529"/>
                      <a:gd name="T35" fmla="*/ 2147483647 h 315"/>
                      <a:gd name="T36" fmla="*/ 2147483647 w 529"/>
                      <a:gd name="T37" fmla="*/ 2147483647 h 315"/>
                      <a:gd name="T38" fmla="*/ 2147483647 w 529"/>
                      <a:gd name="T39" fmla="*/ 2147483647 h 315"/>
                      <a:gd name="T40" fmla="*/ 2147483647 w 529"/>
                      <a:gd name="T41" fmla="*/ 2147483647 h 315"/>
                      <a:gd name="T42" fmla="*/ 2147483647 w 529"/>
                      <a:gd name="T43" fmla="*/ 0 h 315"/>
                      <a:gd name="T44" fmla="*/ 2147483647 w 529"/>
                      <a:gd name="T45" fmla="*/ 0 h 315"/>
                      <a:gd name="T46" fmla="*/ 2147483647 w 529"/>
                      <a:gd name="T47" fmla="*/ 2147483647 h 315"/>
                      <a:gd name="T48" fmla="*/ 2147483647 w 529"/>
                      <a:gd name="T49" fmla="*/ 2147483647 h 315"/>
                      <a:gd name="T50" fmla="*/ 2147483647 w 529"/>
                      <a:gd name="T51" fmla="*/ 2147483647 h 315"/>
                      <a:gd name="T52" fmla="*/ 2147483647 w 529"/>
                      <a:gd name="T53" fmla="*/ 2147483647 h 315"/>
                      <a:gd name="T54" fmla="*/ 2147483647 w 529"/>
                      <a:gd name="T55" fmla="*/ 2147483647 h 315"/>
                      <a:gd name="T56" fmla="*/ 2147483647 w 529"/>
                      <a:gd name="T57" fmla="*/ 2147483647 h 315"/>
                      <a:gd name="T58" fmla="*/ 2147483647 w 529"/>
                      <a:gd name="T59" fmla="*/ 2147483647 h 315"/>
                      <a:gd name="T60" fmla="*/ 2147483647 w 529"/>
                      <a:gd name="T61" fmla="*/ 2147483647 h 315"/>
                      <a:gd name="T62" fmla="*/ 2147483647 w 529"/>
                      <a:gd name="T63" fmla="*/ 2147483647 h 315"/>
                      <a:gd name="T64" fmla="*/ 2147483647 w 529"/>
                      <a:gd name="T65" fmla="*/ 2147483647 h 315"/>
                      <a:gd name="T66" fmla="*/ 2147483647 w 529"/>
                      <a:gd name="T67" fmla="*/ 2147483647 h 315"/>
                      <a:gd name="T68" fmla="*/ 2147483647 w 529"/>
                      <a:gd name="T69" fmla="*/ 2147483647 h 315"/>
                      <a:gd name="T70" fmla="*/ 2147483647 w 529"/>
                      <a:gd name="T71" fmla="*/ 2147483647 h 315"/>
                      <a:gd name="T72" fmla="*/ 2147483647 w 529"/>
                      <a:gd name="T73" fmla="*/ 2147483647 h 315"/>
                      <a:gd name="T74" fmla="*/ 2147483647 w 529"/>
                      <a:gd name="T75" fmla="*/ 2147483647 h 315"/>
                      <a:gd name="T76" fmla="*/ 2147483647 w 529"/>
                      <a:gd name="T77" fmla="*/ 2147483647 h 315"/>
                      <a:gd name="T78" fmla="*/ 2147483647 w 529"/>
                      <a:gd name="T79" fmla="*/ 2147483647 h 315"/>
                      <a:gd name="T80" fmla="*/ 2147483647 w 529"/>
                      <a:gd name="T81" fmla="*/ 2147483647 h 315"/>
                      <a:gd name="T82" fmla="*/ 2147483647 w 529"/>
                      <a:gd name="T83" fmla="*/ 2147483647 h 315"/>
                      <a:gd name="T84" fmla="*/ 2147483647 w 529"/>
                      <a:gd name="T85" fmla="*/ 2147483647 h 315"/>
                      <a:gd name="T86" fmla="*/ 2147483647 w 529"/>
                      <a:gd name="T87" fmla="*/ 2147483647 h 315"/>
                      <a:gd name="T88" fmla="*/ 2147483647 w 529"/>
                      <a:gd name="T89" fmla="*/ 2147483647 h 315"/>
                      <a:gd name="T90" fmla="*/ 2147483647 w 529"/>
                      <a:gd name="T91" fmla="*/ 2147483647 h 315"/>
                      <a:gd name="T92" fmla="*/ 2147483647 w 529"/>
                      <a:gd name="T93" fmla="*/ 2147483647 h 315"/>
                      <a:gd name="T94" fmla="*/ 2147483647 w 529"/>
                      <a:gd name="T95" fmla="*/ 2147483647 h 315"/>
                      <a:gd name="T96" fmla="*/ 0 w 529"/>
                      <a:gd name="T97" fmla="*/ 2147483647 h 315"/>
                      <a:gd name="T98" fmla="*/ 2147483647 w 529"/>
                      <a:gd name="T99" fmla="*/ 2147483647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9"/>
                      <a:gd name="T151" fmla="*/ 0 h 315"/>
                      <a:gd name="T152" fmla="*/ 529 w 529"/>
                      <a:gd name="T153" fmla="*/ 315 h 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w="9525">
                    <a:noFill/>
                    <a:round/>
                    <a:headEnd/>
                    <a:tailEnd/>
                  </a:ln>
                </p:spPr>
                <p:txBody>
                  <a:bodyPr/>
                  <a:lstStyle/>
                  <a:p>
                    <a:pPr eaLnBrk="0" hangingPunct="0"/>
                    <a:endParaRPr lang="en-GB" b="0"/>
                  </a:p>
                </p:txBody>
              </p:sp>
              <p:sp>
                <p:nvSpPr>
                  <p:cNvPr id="805090" name="Freeform 20"/>
                  <p:cNvSpPr>
                    <a:spLocks/>
                  </p:cNvSpPr>
                  <p:nvPr/>
                </p:nvSpPr>
                <p:spPr bwMode="auto">
                  <a:xfrm rot="-275849">
                    <a:off x="3910572" y="3138646"/>
                    <a:ext cx="50479" cy="46104"/>
                  </a:xfrm>
                  <a:custGeom>
                    <a:avLst/>
                    <a:gdLst>
                      <a:gd name="T0" fmla="*/ 2147483647 w 116"/>
                      <a:gd name="T1" fmla="*/ 2147483647 h 104"/>
                      <a:gd name="T2" fmla="*/ 0 w 116"/>
                      <a:gd name="T3" fmla="*/ 2147483647 h 104"/>
                      <a:gd name="T4" fmla="*/ 2147483647 w 116"/>
                      <a:gd name="T5" fmla="*/ 0 h 104"/>
                      <a:gd name="T6" fmla="*/ 2147483647 w 116"/>
                      <a:gd name="T7" fmla="*/ 2147483647 h 104"/>
                      <a:gd name="T8" fmla="*/ 2147483647 w 116"/>
                      <a:gd name="T9" fmla="*/ 2147483647 h 104"/>
                      <a:gd name="T10" fmla="*/ 0 60000 65536"/>
                      <a:gd name="T11" fmla="*/ 0 60000 65536"/>
                      <a:gd name="T12" fmla="*/ 0 60000 65536"/>
                      <a:gd name="T13" fmla="*/ 0 60000 65536"/>
                      <a:gd name="T14" fmla="*/ 0 60000 65536"/>
                      <a:gd name="T15" fmla="*/ 0 w 116"/>
                      <a:gd name="T16" fmla="*/ 0 h 104"/>
                      <a:gd name="T17" fmla="*/ 116 w 116"/>
                      <a:gd name="T18" fmla="*/ 104 h 104"/>
                    </a:gdLst>
                    <a:ahLst/>
                    <a:cxnLst>
                      <a:cxn ang="T10">
                        <a:pos x="T0" y="T1"/>
                      </a:cxn>
                      <a:cxn ang="T11">
                        <a:pos x="T2" y="T3"/>
                      </a:cxn>
                      <a:cxn ang="T12">
                        <a:pos x="T4" y="T5"/>
                      </a:cxn>
                      <a:cxn ang="T13">
                        <a:pos x="T6" y="T7"/>
                      </a:cxn>
                      <a:cxn ang="T14">
                        <a:pos x="T8" y="T9"/>
                      </a:cxn>
                    </a:cxnLst>
                    <a:rect l="T15" t="T16" r="T17" b="T18"/>
                    <a:pathLst>
                      <a:path w="116" h="104">
                        <a:moveTo>
                          <a:pt x="43" y="104"/>
                        </a:moveTo>
                        <a:lnTo>
                          <a:pt x="0" y="43"/>
                        </a:lnTo>
                        <a:lnTo>
                          <a:pt x="68" y="0"/>
                        </a:lnTo>
                        <a:lnTo>
                          <a:pt x="116" y="61"/>
                        </a:lnTo>
                        <a:lnTo>
                          <a:pt x="43" y="104"/>
                        </a:lnTo>
                        <a:close/>
                      </a:path>
                    </a:pathLst>
                  </a:custGeom>
                  <a:solidFill>
                    <a:srgbClr val="D8E0E8"/>
                  </a:solidFill>
                  <a:ln w="9525">
                    <a:noFill/>
                    <a:round/>
                    <a:headEnd/>
                    <a:tailEnd/>
                  </a:ln>
                </p:spPr>
                <p:txBody>
                  <a:bodyPr/>
                  <a:lstStyle/>
                  <a:p>
                    <a:pPr eaLnBrk="0" hangingPunct="0"/>
                    <a:endParaRPr lang="en-GB" b="0"/>
                  </a:p>
                </p:txBody>
              </p:sp>
              <p:sp>
                <p:nvSpPr>
                  <p:cNvPr id="805091" name="Freeform 21"/>
                  <p:cNvSpPr>
                    <a:spLocks/>
                  </p:cNvSpPr>
                  <p:nvPr/>
                </p:nvSpPr>
                <p:spPr bwMode="auto">
                  <a:xfrm rot="-275849">
                    <a:off x="3828877" y="3354225"/>
                    <a:ext cx="183947" cy="54083"/>
                  </a:xfrm>
                  <a:custGeom>
                    <a:avLst/>
                    <a:gdLst>
                      <a:gd name="T0" fmla="*/ 2147483647 w 430"/>
                      <a:gd name="T1" fmla="*/ 2147483647 h 124"/>
                      <a:gd name="T2" fmla="*/ 2147483647 w 430"/>
                      <a:gd name="T3" fmla="*/ 2147483647 h 124"/>
                      <a:gd name="T4" fmla="*/ 2147483647 w 430"/>
                      <a:gd name="T5" fmla="*/ 2147483647 h 124"/>
                      <a:gd name="T6" fmla="*/ 2147483647 w 430"/>
                      <a:gd name="T7" fmla="*/ 2147483647 h 124"/>
                      <a:gd name="T8" fmla="*/ 2147483647 w 430"/>
                      <a:gd name="T9" fmla="*/ 2147483647 h 124"/>
                      <a:gd name="T10" fmla="*/ 2147483647 w 430"/>
                      <a:gd name="T11" fmla="*/ 2147483647 h 124"/>
                      <a:gd name="T12" fmla="*/ 2147483647 w 430"/>
                      <a:gd name="T13" fmla="*/ 2147483647 h 124"/>
                      <a:gd name="T14" fmla="*/ 2147483647 w 430"/>
                      <a:gd name="T15" fmla="*/ 2147483647 h 124"/>
                      <a:gd name="T16" fmla="*/ 2147483647 w 430"/>
                      <a:gd name="T17" fmla="*/ 2147483647 h 124"/>
                      <a:gd name="T18" fmla="*/ 2147483647 w 430"/>
                      <a:gd name="T19" fmla="*/ 2147483647 h 124"/>
                      <a:gd name="T20" fmla="*/ 2147483647 w 430"/>
                      <a:gd name="T21" fmla="*/ 2147483647 h 124"/>
                      <a:gd name="T22" fmla="*/ 2147483647 w 430"/>
                      <a:gd name="T23" fmla="*/ 2147483647 h 124"/>
                      <a:gd name="T24" fmla="*/ 2147483647 w 430"/>
                      <a:gd name="T25" fmla="*/ 2147483647 h 124"/>
                      <a:gd name="T26" fmla="*/ 2147483647 w 430"/>
                      <a:gd name="T27" fmla="*/ 2147483647 h 124"/>
                      <a:gd name="T28" fmla="*/ 2147483647 w 430"/>
                      <a:gd name="T29" fmla="*/ 2147483647 h 124"/>
                      <a:gd name="T30" fmla="*/ 2147483647 w 430"/>
                      <a:gd name="T31" fmla="*/ 2147483647 h 124"/>
                      <a:gd name="T32" fmla="*/ 0 w 430"/>
                      <a:gd name="T33" fmla="*/ 2147483647 h 124"/>
                      <a:gd name="T34" fmla="*/ 2147483647 w 430"/>
                      <a:gd name="T35" fmla="*/ 2147483647 h 124"/>
                      <a:gd name="T36" fmla="*/ 2147483647 w 430"/>
                      <a:gd name="T37" fmla="*/ 2147483647 h 124"/>
                      <a:gd name="T38" fmla="*/ 2147483647 w 430"/>
                      <a:gd name="T39" fmla="*/ 2147483647 h 124"/>
                      <a:gd name="T40" fmla="*/ 2147483647 w 430"/>
                      <a:gd name="T41" fmla="*/ 2147483647 h 124"/>
                      <a:gd name="T42" fmla="*/ 2147483647 w 430"/>
                      <a:gd name="T43" fmla="*/ 2147483647 h 124"/>
                      <a:gd name="T44" fmla="*/ 2147483647 w 430"/>
                      <a:gd name="T45" fmla="*/ 2147483647 h 124"/>
                      <a:gd name="T46" fmla="*/ 2147483647 w 430"/>
                      <a:gd name="T47" fmla="*/ 2147483647 h 124"/>
                      <a:gd name="T48" fmla="*/ 2147483647 w 430"/>
                      <a:gd name="T49" fmla="*/ 2147483647 h 124"/>
                      <a:gd name="T50" fmla="*/ 2147483647 w 430"/>
                      <a:gd name="T51" fmla="*/ 2147483647 h 124"/>
                      <a:gd name="T52" fmla="*/ 2147483647 w 430"/>
                      <a:gd name="T53" fmla="*/ 2147483647 h 124"/>
                      <a:gd name="T54" fmla="*/ 2147483647 w 430"/>
                      <a:gd name="T55" fmla="*/ 2147483647 h 124"/>
                      <a:gd name="T56" fmla="*/ 2147483647 w 430"/>
                      <a:gd name="T57" fmla="*/ 2147483647 h 124"/>
                      <a:gd name="T58" fmla="*/ 2147483647 w 430"/>
                      <a:gd name="T59" fmla="*/ 2147483647 h 124"/>
                      <a:gd name="T60" fmla="*/ 2147483647 w 430"/>
                      <a:gd name="T61" fmla="*/ 2147483647 h 124"/>
                      <a:gd name="T62" fmla="*/ 2147483647 w 430"/>
                      <a:gd name="T63" fmla="*/ 2147483647 h 124"/>
                      <a:gd name="T64" fmla="*/ 2147483647 w 430"/>
                      <a:gd name="T65" fmla="*/ 0 h 124"/>
                      <a:gd name="T66" fmla="*/ 2147483647 w 430"/>
                      <a:gd name="T67" fmla="*/ 2147483647 h 124"/>
                      <a:gd name="T68" fmla="*/ 2147483647 w 430"/>
                      <a:gd name="T69" fmla="*/ 2147483647 h 124"/>
                      <a:gd name="T70" fmla="*/ 2147483647 w 430"/>
                      <a:gd name="T71" fmla="*/ 2147483647 h 124"/>
                      <a:gd name="T72" fmla="*/ 2147483647 w 430"/>
                      <a:gd name="T73" fmla="*/ 2147483647 h 124"/>
                      <a:gd name="T74" fmla="*/ 2147483647 w 430"/>
                      <a:gd name="T75" fmla="*/ 2147483647 h 124"/>
                      <a:gd name="T76" fmla="*/ 2147483647 w 430"/>
                      <a:gd name="T77" fmla="*/ 2147483647 h 124"/>
                      <a:gd name="T78" fmla="*/ 2147483647 w 430"/>
                      <a:gd name="T79" fmla="*/ 2147483647 h 124"/>
                      <a:gd name="T80" fmla="*/ 2147483647 w 430"/>
                      <a:gd name="T81" fmla="*/ 2147483647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0"/>
                      <a:gd name="T124" fmla="*/ 0 h 124"/>
                      <a:gd name="T125" fmla="*/ 430 w 430"/>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w="9525">
                    <a:noFill/>
                    <a:round/>
                    <a:headEnd/>
                    <a:tailEnd/>
                  </a:ln>
                </p:spPr>
                <p:txBody>
                  <a:bodyPr/>
                  <a:lstStyle/>
                  <a:p>
                    <a:pPr eaLnBrk="0" hangingPunct="0"/>
                    <a:endParaRPr lang="en-GB" b="0"/>
                  </a:p>
                </p:txBody>
              </p:sp>
              <p:sp>
                <p:nvSpPr>
                  <p:cNvPr id="805092" name="Freeform 22"/>
                  <p:cNvSpPr>
                    <a:spLocks/>
                  </p:cNvSpPr>
                  <p:nvPr/>
                </p:nvSpPr>
                <p:spPr bwMode="auto">
                  <a:xfrm rot="-275849">
                    <a:off x="4092590" y="3079949"/>
                    <a:ext cx="108657" cy="98414"/>
                  </a:xfrm>
                  <a:custGeom>
                    <a:avLst/>
                    <a:gdLst>
                      <a:gd name="T0" fmla="*/ 2147483647 w 254"/>
                      <a:gd name="T1" fmla="*/ 2147483647 h 222"/>
                      <a:gd name="T2" fmla="*/ 2147483647 w 254"/>
                      <a:gd name="T3" fmla="*/ 2147483647 h 222"/>
                      <a:gd name="T4" fmla="*/ 2147483647 w 254"/>
                      <a:gd name="T5" fmla="*/ 2147483647 h 222"/>
                      <a:gd name="T6" fmla="*/ 2147483647 w 254"/>
                      <a:gd name="T7" fmla="*/ 2147483647 h 222"/>
                      <a:gd name="T8" fmla="*/ 2147483647 w 254"/>
                      <a:gd name="T9" fmla="*/ 2147483647 h 222"/>
                      <a:gd name="T10" fmla="*/ 2147483647 w 254"/>
                      <a:gd name="T11" fmla="*/ 2147483647 h 222"/>
                      <a:gd name="T12" fmla="*/ 2147483647 w 254"/>
                      <a:gd name="T13" fmla="*/ 2147483647 h 222"/>
                      <a:gd name="T14" fmla="*/ 2147483647 w 254"/>
                      <a:gd name="T15" fmla="*/ 2147483647 h 222"/>
                      <a:gd name="T16" fmla="*/ 2147483647 w 254"/>
                      <a:gd name="T17" fmla="*/ 2147483647 h 222"/>
                      <a:gd name="T18" fmla="*/ 2147483647 w 254"/>
                      <a:gd name="T19" fmla="*/ 2147483647 h 222"/>
                      <a:gd name="T20" fmla="*/ 2147483647 w 254"/>
                      <a:gd name="T21" fmla="*/ 2147483647 h 222"/>
                      <a:gd name="T22" fmla="*/ 2147483647 w 254"/>
                      <a:gd name="T23" fmla="*/ 2147483647 h 222"/>
                      <a:gd name="T24" fmla="*/ 2147483647 w 254"/>
                      <a:gd name="T25" fmla="*/ 2147483647 h 222"/>
                      <a:gd name="T26" fmla="*/ 2147483647 w 254"/>
                      <a:gd name="T27" fmla="*/ 0 h 222"/>
                      <a:gd name="T28" fmla="*/ 2147483647 w 254"/>
                      <a:gd name="T29" fmla="*/ 0 h 222"/>
                      <a:gd name="T30" fmla="*/ 2147483647 w 254"/>
                      <a:gd name="T31" fmla="*/ 2147483647 h 222"/>
                      <a:gd name="T32" fmla="*/ 2147483647 w 254"/>
                      <a:gd name="T33" fmla="*/ 2147483647 h 222"/>
                      <a:gd name="T34" fmla="*/ 2147483647 w 254"/>
                      <a:gd name="T35" fmla="*/ 2147483647 h 222"/>
                      <a:gd name="T36" fmla="*/ 2147483647 w 254"/>
                      <a:gd name="T37" fmla="*/ 2147483647 h 222"/>
                      <a:gd name="T38" fmla="*/ 2147483647 w 254"/>
                      <a:gd name="T39" fmla="*/ 2147483647 h 222"/>
                      <a:gd name="T40" fmla="*/ 2147483647 w 254"/>
                      <a:gd name="T41" fmla="*/ 2147483647 h 222"/>
                      <a:gd name="T42" fmla="*/ 2147483647 w 254"/>
                      <a:gd name="T43" fmla="*/ 2147483647 h 222"/>
                      <a:gd name="T44" fmla="*/ 2147483647 w 254"/>
                      <a:gd name="T45" fmla="*/ 2147483647 h 222"/>
                      <a:gd name="T46" fmla="*/ 2147483647 w 254"/>
                      <a:gd name="T47" fmla="*/ 2147483647 h 222"/>
                      <a:gd name="T48" fmla="*/ 0 w 254"/>
                      <a:gd name="T49" fmla="*/ 2147483647 h 222"/>
                      <a:gd name="T50" fmla="*/ 2147483647 w 254"/>
                      <a:gd name="T51" fmla="*/ 2147483647 h 222"/>
                      <a:gd name="T52" fmla="*/ 2147483647 w 254"/>
                      <a:gd name="T53" fmla="*/ 2147483647 h 222"/>
                      <a:gd name="T54" fmla="*/ 2147483647 w 254"/>
                      <a:gd name="T55" fmla="*/ 2147483647 h 222"/>
                      <a:gd name="T56" fmla="*/ 2147483647 w 254"/>
                      <a:gd name="T57" fmla="*/ 2147483647 h 222"/>
                      <a:gd name="T58" fmla="*/ 2147483647 w 254"/>
                      <a:gd name="T59" fmla="*/ 2147483647 h 222"/>
                      <a:gd name="T60" fmla="*/ 2147483647 w 254"/>
                      <a:gd name="T61" fmla="*/ 2147483647 h 222"/>
                      <a:gd name="T62" fmla="*/ 2147483647 w 254"/>
                      <a:gd name="T63" fmla="*/ 2147483647 h 222"/>
                      <a:gd name="T64" fmla="*/ 2147483647 w 254"/>
                      <a:gd name="T65" fmla="*/ 2147483647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
                      <a:gd name="T100" fmla="*/ 0 h 222"/>
                      <a:gd name="T101" fmla="*/ 254 w 254"/>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w="9525">
                    <a:noFill/>
                    <a:round/>
                    <a:headEnd/>
                    <a:tailEnd/>
                  </a:ln>
                </p:spPr>
                <p:txBody>
                  <a:bodyPr/>
                  <a:lstStyle/>
                  <a:p>
                    <a:pPr eaLnBrk="0" hangingPunct="0"/>
                    <a:endParaRPr lang="en-GB" b="0"/>
                  </a:p>
                </p:txBody>
              </p:sp>
            </p:grpSp>
          </p:grpSp>
          <p:grpSp>
            <p:nvGrpSpPr>
              <p:cNvPr id="804926" name="Group 456"/>
              <p:cNvGrpSpPr>
                <a:grpSpLocks/>
              </p:cNvGrpSpPr>
              <p:nvPr/>
            </p:nvGrpSpPr>
            <p:grpSpPr bwMode="auto">
              <a:xfrm rot="4331203" flipV="1">
                <a:off x="3248025" y="1787525"/>
                <a:ext cx="615950" cy="368300"/>
                <a:chOff x="4323969" y="2671906"/>
                <a:chExt cx="494148" cy="395133"/>
              </a:xfrm>
            </p:grpSpPr>
            <p:sp>
              <p:nvSpPr>
                <p:cNvPr id="805069" name="Freeform 12"/>
                <p:cNvSpPr>
                  <a:spLocks/>
                </p:cNvSpPr>
                <p:nvPr/>
              </p:nvSpPr>
              <p:spPr bwMode="auto">
                <a:xfrm rot="-275849">
                  <a:off x="4323969" y="2671906"/>
                  <a:ext cx="494148" cy="395133"/>
                </a:xfrm>
                <a:custGeom>
                  <a:avLst/>
                  <a:gdLst>
                    <a:gd name="T0" fmla="*/ 167193420 w 1156"/>
                    <a:gd name="T1" fmla="*/ 165614780 h 892"/>
                    <a:gd name="T2" fmla="*/ 135947549 w 1156"/>
                    <a:gd name="T3" fmla="*/ 175033738 h 892"/>
                    <a:gd name="T4" fmla="*/ 120598617 w 1156"/>
                    <a:gd name="T5" fmla="*/ 163064135 h 892"/>
                    <a:gd name="T6" fmla="*/ 69435486 w 1156"/>
                    <a:gd name="T7" fmla="*/ 152271514 h 892"/>
                    <a:gd name="T8" fmla="*/ 54634977 w 1156"/>
                    <a:gd name="T9" fmla="*/ 153056464 h 892"/>
                    <a:gd name="T10" fmla="*/ 41478505 w 1156"/>
                    <a:gd name="T11" fmla="*/ 152860227 h 892"/>
                    <a:gd name="T12" fmla="*/ 29784387 w 1156"/>
                    <a:gd name="T13" fmla="*/ 151290327 h 892"/>
                    <a:gd name="T14" fmla="*/ 19734286 w 1156"/>
                    <a:gd name="T15" fmla="*/ 148739239 h 892"/>
                    <a:gd name="T16" fmla="*/ 11877076 w 1156"/>
                    <a:gd name="T17" fmla="*/ 145992356 h 892"/>
                    <a:gd name="T18" fmla="*/ 5847275 w 1156"/>
                    <a:gd name="T19" fmla="*/ 142852556 h 892"/>
                    <a:gd name="T20" fmla="*/ 2009934 w 1156"/>
                    <a:gd name="T21" fmla="*/ 139909436 h 892"/>
                    <a:gd name="T22" fmla="*/ 0 w 1156"/>
                    <a:gd name="T23" fmla="*/ 135984686 h 892"/>
                    <a:gd name="T24" fmla="*/ 1096444 w 1156"/>
                    <a:gd name="T25" fmla="*/ 129116815 h 892"/>
                    <a:gd name="T26" fmla="*/ 5847275 w 1156"/>
                    <a:gd name="T27" fmla="*/ 119894095 h 892"/>
                    <a:gd name="T28" fmla="*/ 13704483 w 1156"/>
                    <a:gd name="T29" fmla="*/ 109101889 h 892"/>
                    <a:gd name="T30" fmla="*/ 24302588 w 1156"/>
                    <a:gd name="T31" fmla="*/ 97131843 h 892"/>
                    <a:gd name="T32" fmla="*/ 37641593 w 1156"/>
                    <a:gd name="T33" fmla="*/ 84181053 h 892"/>
                    <a:gd name="T34" fmla="*/ 53173051 w 1156"/>
                    <a:gd name="T35" fmla="*/ 70837787 h 892"/>
                    <a:gd name="T36" fmla="*/ 70714456 w 1156"/>
                    <a:gd name="T37" fmla="*/ 57102032 h 892"/>
                    <a:gd name="T38" fmla="*/ 68521996 w 1156"/>
                    <a:gd name="T39" fmla="*/ 32769908 h 892"/>
                    <a:gd name="T40" fmla="*/ 105615140 w 1156"/>
                    <a:gd name="T41" fmla="*/ 33947334 h 892"/>
                    <a:gd name="T42" fmla="*/ 124435957 w 1156"/>
                    <a:gd name="T43" fmla="*/ 23743418 h 892"/>
                    <a:gd name="T44" fmla="*/ 141977349 w 1156"/>
                    <a:gd name="T45" fmla="*/ 15109410 h 892"/>
                    <a:gd name="T46" fmla="*/ 158057243 w 1156"/>
                    <a:gd name="T47" fmla="*/ 8634012 h 892"/>
                    <a:gd name="T48" fmla="*/ 172492685 w 1156"/>
                    <a:gd name="T49" fmla="*/ 3924309 h 892"/>
                    <a:gd name="T50" fmla="*/ 185100720 w 1156"/>
                    <a:gd name="T51" fmla="*/ 1177426 h 892"/>
                    <a:gd name="T52" fmla="*/ 194784905 w 1156"/>
                    <a:gd name="T53" fmla="*/ 0 h 892"/>
                    <a:gd name="T54" fmla="*/ 202276631 w 1156"/>
                    <a:gd name="T55" fmla="*/ 588713 h 892"/>
                    <a:gd name="T56" fmla="*/ 206296497 w 1156"/>
                    <a:gd name="T57" fmla="*/ 2943564 h 892"/>
                    <a:gd name="T58" fmla="*/ 211230281 w 1156"/>
                    <a:gd name="T59" fmla="*/ 18837923 h 892"/>
                    <a:gd name="T60" fmla="*/ 208123904 w 1156"/>
                    <a:gd name="T61" fmla="*/ 40226491 h 892"/>
                    <a:gd name="T62" fmla="*/ 198987726 w 1156"/>
                    <a:gd name="T63" fmla="*/ 63773679 h 892"/>
                    <a:gd name="T64" fmla="*/ 185648728 w 1156"/>
                    <a:gd name="T65" fmla="*/ 85162240 h 8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6"/>
                    <a:gd name="T100" fmla="*/ 0 h 892"/>
                    <a:gd name="T101" fmla="*/ 1156 w 1156"/>
                    <a:gd name="T102" fmla="*/ 892 h 8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6" h="892">
                      <a:moveTo>
                        <a:pt x="969" y="774"/>
                      </a:moveTo>
                      <a:cubicBezTo>
                        <a:pt x="951" y="797"/>
                        <a:pt x="933" y="821"/>
                        <a:pt x="915" y="844"/>
                      </a:cubicBezTo>
                      <a:cubicBezTo>
                        <a:pt x="903" y="858"/>
                        <a:pt x="892" y="872"/>
                        <a:pt x="880" y="886"/>
                      </a:cubicBezTo>
                      <a:lnTo>
                        <a:pt x="744" y="892"/>
                      </a:lnTo>
                      <a:cubicBezTo>
                        <a:pt x="715" y="891"/>
                        <a:pt x="717" y="892"/>
                        <a:pt x="703" y="882"/>
                      </a:cubicBezTo>
                      <a:cubicBezTo>
                        <a:pt x="689" y="865"/>
                        <a:pt x="674" y="848"/>
                        <a:pt x="660" y="831"/>
                      </a:cubicBezTo>
                      <a:lnTo>
                        <a:pt x="421" y="770"/>
                      </a:lnTo>
                      <a:lnTo>
                        <a:pt x="380" y="776"/>
                      </a:lnTo>
                      <a:lnTo>
                        <a:pt x="338" y="779"/>
                      </a:lnTo>
                      <a:cubicBezTo>
                        <a:pt x="325" y="779"/>
                        <a:pt x="312" y="780"/>
                        <a:pt x="299" y="780"/>
                      </a:cubicBezTo>
                      <a:lnTo>
                        <a:pt x="262" y="780"/>
                      </a:lnTo>
                      <a:cubicBezTo>
                        <a:pt x="250" y="780"/>
                        <a:pt x="239" y="779"/>
                        <a:pt x="227" y="779"/>
                      </a:cubicBezTo>
                      <a:lnTo>
                        <a:pt x="194" y="776"/>
                      </a:lnTo>
                      <a:cubicBezTo>
                        <a:pt x="184" y="774"/>
                        <a:pt x="173" y="773"/>
                        <a:pt x="163" y="771"/>
                      </a:cubicBezTo>
                      <a:cubicBezTo>
                        <a:pt x="154" y="769"/>
                        <a:pt x="144" y="768"/>
                        <a:pt x="135" y="766"/>
                      </a:cubicBezTo>
                      <a:cubicBezTo>
                        <a:pt x="126" y="763"/>
                        <a:pt x="117" y="761"/>
                        <a:pt x="108" y="758"/>
                      </a:cubicBezTo>
                      <a:cubicBezTo>
                        <a:pt x="100" y="756"/>
                        <a:pt x="93" y="753"/>
                        <a:pt x="85" y="751"/>
                      </a:cubicBezTo>
                      <a:cubicBezTo>
                        <a:pt x="78" y="749"/>
                        <a:pt x="72" y="746"/>
                        <a:pt x="65" y="744"/>
                      </a:cubicBezTo>
                      <a:cubicBezTo>
                        <a:pt x="59" y="741"/>
                        <a:pt x="53" y="739"/>
                        <a:pt x="47" y="736"/>
                      </a:cubicBezTo>
                      <a:cubicBezTo>
                        <a:pt x="42" y="733"/>
                        <a:pt x="37" y="731"/>
                        <a:pt x="32" y="728"/>
                      </a:cubicBezTo>
                      <a:cubicBezTo>
                        <a:pt x="28" y="725"/>
                        <a:pt x="24" y="723"/>
                        <a:pt x="20" y="720"/>
                      </a:cubicBezTo>
                      <a:cubicBezTo>
                        <a:pt x="17" y="718"/>
                        <a:pt x="14" y="715"/>
                        <a:pt x="11" y="713"/>
                      </a:cubicBezTo>
                      <a:cubicBezTo>
                        <a:pt x="9" y="711"/>
                        <a:pt x="8" y="708"/>
                        <a:pt x="6" y="706"/>
                      </a:cubicBezTo>
                      <a:cubicBezTo>
                        <a:pt x="4" y="702"/>
                        <a:pt x="2" y="697"/>
                        <a:pt x="0" y="693"/>
                      </a:cubicBezTo>
                      <a:cubicBezTo>
                        <a:pt x="1" y="688"/>
                        <a:pt x="1" y="682"/>
                        <a:pt x="2" y="677"/>
                      </a:cubicBezTo>
                      <a:cubicBezTo>
                        <a:pt x="3" y="671"/>
                        <a:pt x="5" y="664"/>
                        <a:pt x="6" y="658"/>
                      </a:cubicBezTo>
                      <a:cubicBezTo>
                        <a:pt x="10" y="651"/>
                        <a:pt x="13" y="643"/>
                        <a:pt x="17" y="636"/>
                      </a:cubicBezTo>
                      <a:cubicBezTo>
                        <a:pt x="22" y="628"/>
                        <a:pt x="27" y="619"/>
                        <a:pt x="32" y="611"/>
                      </a:cubicBezTo>
                      <a:cubicBezTo>
                        <a:pt x="38" y="602"/>
                        <a:pt x="45" y="594"/>
                        <a:pt x="51" y="585"/>
                      </a:cubicBezTo>
                      <a:cubicBezTo>
                        <a:pt x="59" y="575"/>
                        <a:pt x="67" y="566"/>
                        <a:pt x="75" y="556"/>
                      </a:cubicBezTo>
                      <a:cubicBezTo>
                        <a:pt x="84" y="546"/>
                        <a:pt x="93" y="537"/>
                        <a:pt x="102" y="527"/>
                      </a:cubicBezTo>
                      <a:cubicBezTo>
                        <a:pt x="112" y="516"/>
                        <a:pt x="123" y="506"/>
                        <a:pt x="133" y="495"/>
                      </a:cubicBezTo>
                      <a:cubicBezTo>
                        <a:pt x="145" y="484"/>
                        <a:pt x="157" y="474"/>
                        <a:pt x="169" y="463"/>
                      </a:cubicBezTo>
                      <a:lnTo>
                        <a:pt x="206" y="429"/>
                      </a:lnTo>
                      <a:cubicBezTo>
                        <a:pt x="220" y="417"/>
                        <a:pt x="234" y="406"/>
                        <a:pt x="248" y="394"/>
                      </a:cubicBezTo>
                      <a:cubicBezTo>
                        <a:pt x="262" y="383"/>
                        <a:pt x="277" y="372"/>
                        <a:pt x="291" y="361"/>
                      </a:cubicBezTo>
                      <a:lnTo>
                        <a:pt x="338" y="326"/>
                      </a:lnTo>
                      <a:cubicBezTo>
                        <a:pt x="354" y="314"/>
                        <a:pt x="371" y="303"/>
                        <a:pt x="387" y="291"/>
                      </a:cubicBezTo>
                      <a:lnTo>
                        <a:pt x="438" y="258"/>
                      </a:lnTo>
                      <a:cubicBezTo>
                        <a:pt x="417" y="228"/>
                        <a:pt x="396" y="197"/>
                        <a:pt x="375" y="167"/>
                      </a:cubicBezTo>
                      <a:cubicBezTo>
                        <a:pt x="419" y="139"/>
                        <a:pt x="462" y="110"/>
                        <a:pt x="506" y="82"/>
                      </a:cubicBezTo>
                      <a:cubicBezTo>
                        <a:pt x="530" y="112"/>
                        <a:pt x="554" y="143"/>
                        <a:pt x="578" y="173"/>
                      </a:cubicBezTo>
                      <a:cubicBezTo>
                        <a:pt x="595" y="164"/>
                        <a:pt x="613" y="155"/>
                        <a:pt x="630" y="146"/>
                      </a:cubicBezTo>
                      <a:cubicBezTo>
                        <a:pt x="647" y="138"/>
                        <a:pt x="664" y="129"/>
                        <a:pt x="681" y="121"/>
                      </a:cubicBezTo>
                      <a:cubicBezTo>
                        <a:pt x="697" y="113"/>
                        <a:pt x="713" y="106"/>
                        <a:pt x="729" y="98"/>
                      </a:cubicBezTo>
                      <a:lnTo>
                        <a:pt x="777" y="77"/>
                      </a:lnTo>
                      <a:cubicBezTo>
                        <a:pt x="792" y="71"/>
                        <a:pt x="806" y="66"/>
                        <a:pt x="821" y="60"/>
                      </a:cubicBezTo>
                      <a:cubicBezTo>
                        <a:pt x="836" y="55"/>
                        <a:pt x="850" y="49"/>
                        <a:pt x="865" y="44"/>
                      </a:cubicBezTo>
                      <a:cubicBezTo>
                        <a:pt x="879" y="40"/>
                        <a:pt x="893" y="35"/>
                        <a:pt x="907" y="31"/>
                      </a:cubicBezTo>
                      <a:cubicBezTo>
                        <a:pt x="919" y="27"/>
                        <a:pt x="932" y="24"/>
                        <a:pt x="944" y="20"/>
                      </a:cubicBezTo>
                      <a:cubicBezTo>
                        <a:pt x="956" y="17"/>
                        <a:pt x="968" y="15"/>
                        <a:pt x="980" y="12"/>
                      </a:cubicBezTo>
                      <a:lnTo>
                        <a:pt x="1013" y="6"/>
                      </a:lnTo>
                      <a:cubicBezTo>
                        <a:pt x="1022" y="5"/>
                        <a:pt x="1032" y="3"/>
                        <a:pt x="1041" y="2"/>
                      </a:cubicBezTo>
                      <a:cubicBezTo>
                        <a:pt x="1049" y="1"/>
                        <a:pt x="1058" y="1"/>
                        <a:pt x="1066" y="0"/>
                      </a:cubicBezTo>
                      <a:lnTo>
                        <a:pt x="1089" y="0"/>
                      </a:lnTo>
                      <a:lnTo>
                        <a:pt x="1107" y="3"/>
                      </a:lnTo>
                      <a:cubicBezTo>
                        <a:pt x="1111" y="4"/>
                        <a:pt x="1116" y="6"/>
                        <a:pt x="1120" y="7"/>
                      </a:cubicBezTo>
                      <a:cubicBezTo>
                        <a:pt x="1123" y="10"/>
                        <a:pt x="1126" y="12"/>
                        <a:pt x="1129" y="15"/>
                      </a:cubicBezTo>
                      <a:cubicBezTo>
                        <a:pt x="1135" y="27"/>
                        <a:pt x="1142" y="39"/>
                        <a:pt x="1148" y="51"/>
                      </a:cubicBezTo>
                      <a:cubicBezTo>
                        <a:pt x="1151" y="66"/>
                        <a:pt x="1153" y="81"/>
                        <a:pt x="1156" y="96"/>
                      </a:cubicBezTo>
                      <a:cubicBezTo>
                        <a:pt x="1155" y="114"/>
                        <a:pt x="1154" y="131"/>
                        <a:pt x="1153" y="149"/>
                      </a:cubicBezTo>
                      <a:cubicBezTo>
                        <a:pt x="1148" y="168"/>
                        <a:pt x="1144" y="186"/>
                        <a:pt x="1139" y="205"/>
                      </a:cubicBezTo>
                      <a:cubicBezTo>
                        <a:pt x="1132" y="225"/>
                        <a:pt x="1124" y="245"/>
                        <a:pt x="1117" y="265"/>
                      </a:cubicBezTo>
                      <a:cubicBezTo>
                        <a:pt x="1108" y="285"/>
                        <a:pt x="1098" y="305"/>
                        <a:pt x="1089" y="325"/>
                      </a:cubicBezTo>
                      <a:cubicBezTo>
                        <a:pt x="1077" y="344"/>
                        <a:pt x="1066" y="362"/>
                        <a:pt x="1054" y="381"/>
                      </a:cubicBezTo>
                      <a:cubicBezTo>
                        <a:pt x="1041" y="399"/>
                        <a:pt x="1029" y="416"/>
                        <a:pt x="1016" y="434"/>
                      </a:cubicBezTo>
                      <a:cubicBezTo>
                        <a:pt x="1008" y="536"/>
                        <a:pt x="1001" y="637"/>
                        <a:pt x="993" y="739"/>
                      </a:cubicBezTo>
                    </a:path>
                  </a:pathLst>
                </a:custGeom>
                <a:solidFill>
                  <a:srgbClr val="000000"/>
                </a:solidFill>
                <a:ln w="9525">
                  <a:noFill/>
                  <a:round/>
                  <a:headEnd/>
                  <a:tailEnd/>
                </a:ln>
              </p:spPr>
              <p:txBody>
                <a:bodyPr/>
                <a:lstStyle/>
                <a:p>
                  <a:pPr eaLnBrk="0" hangingPunct="0"/>
                  <a:endParaRPr lang="en-GB" b="0"/>
                </a:p>
              </p:txBody>
            </p:sp>
            <p:grpSp>
              <p:nvGrpSpPr>
                <p:cNvPr id="805070" name="Group 458"/>
                <p:cNvGrpSpPr>
                  <a:grpSpLocks/>
                </p:cNvGrpSpPr>
                <p:nvPr/>
              </p:nvGrpSpPr>
              <p:grpSpPr bwMode="auto">
                <a:xfrm>
                  <a:off x="4342689" y="2675136"/>
                  <a:ext cx="448550" cy="347687"/>
                  <a:chOff x="3754520" y="3079949"/>
                  <a:chExt cx="448550" cy="347687"/>
                </a:xfrm>
              </p:grpSpPr>
              <p:sp>
                <p:nvSpPr>
                  <p:cNvPr id="805071" name="Freeform 13"/>
                  <p:cNvSpPr>
                    <a:spLocks/>
                  </p:cNvSpPr>
                  <p:nvPr/>
                </p:nvSpPr>
                <p:spPr bwMode="auto">
                  <a:xfrm rot="-275849">
                    <a:off x="4022587" y="3287551"/>
                    <a:ext cx="130902" cy="140085"/>
                  </a:xfrm>
                  <a:custGeom>
                    <a:avLst/>
                    <a:gdLst>
                      <a:gd name="T0" fmla="*/ 2147483647 w 306"/>
                      <a:gd name="T1" fmla="*/ 2147483647 h 316"/>
                      <a:gd name="T2" fmla="*/ 2147483647 w 306"/>
                      <a:gd name="T3" fmla="*/ 2147483647 h 316"/>
                      <a:gd name="T4" fmla="*/ 0 w 306"/>
                      <a:gd name="T5" fmla="*/ 2147483647 h 316"/>
                      <a:gd name="T6" fmla="*/ 2147483647 w 306"/>
                      <a:gd name="T7" fmla="*/ 2147483647 h 316"/>
                      <a:gd name="T8" fmla="*/ 2147483647 w 306"/>
                      <a:gd name="T9" fmla="*/ 2147483647 h 316"/>
                      <a:gd name="T10" fmla="*/ 2147483647 w 306"/>
                      <a:gd name="T11" fmla="*/ 2147483647 h 316"/>
                      <a:gd name="T12" fmla="*/ 2147483647 w 306"/>
                      <a:gd name="T13" fmla="*/ 2147483647 h 316"/>
                      <a:gd name="T14" fmla="*/ 2147483647 w 306"/>
                      <a:gd name="T15" fmla="*/ 2147483647 h 316"/>
                      <a:gd name="T16" fmla="*/ 2147483647 w 306"/>
                      <a:gd name="T17" fmla="*/ 2147483647 h 316"/>
                      <a:gd name="T18" fmla="*/ 2147483647 w 306"/>
                      <a:gd name="T19" fmla="*/ 2147483647 h 316"/>
                      <a:gd name="T20" fmla="*/ 2147483647 w 306"/>
                      <a:gd name="T21" fmla="*/ 2147483647 h 316"/>
                      <a:gd name="T22" fmla="*/ 2147483647 w 306"/>
                      <a:gd name="T23" fmla="*/ 2147483647 h 316"/>
                      <a:gd name="T24" fmla="*/ 2147483647 w 306"/>
                      <a:gd name="T25" fmla="*/ 2147483647 h 316"/>
                      <a:gd name="T26" fmla="*/ 2147483647 w 306"/>
                      <a:gd name="T27" fmla="*/ 2147483647 h 316"/>
                      <a:gd name="T28" fmla="*/ 2147483647 w 306"/>
                      <a:gd name="T29" fmla="*/ 2147483647 h 316"/>
                      <a:gd name="T30" fmla="*/ 2147483647 w 306"/>
                      <a:gd name="T31" fmla="*/ 2147483647 h 316"/>
                      <a:gd name="T32" fmla="*/ 2147483647 w 306"/>
                      <a:gd name="T33" fmla="*/ 2147483647 h 316"/>
                      <a:gd name="T34" fmla="*/ 2147483647 w 306"/>
                      <a:gd name="T35" fmla="*/ 2147483647 h 316"/>
                      <a:gd name="T36" fmla="*/ 2147483647 w 306"/>
                      <a:gd name="T37" fmla="*/ 0 h 316"/>
                      <a:gd name="T38" fmla="*/ 2147483647 w 306"/>
                      <a:gd name="T39" fmla="*/ 2147483647 h 316"/>
                      <a:gd name="T40" fmla="*/ 2147483647 w 306"/>
                      <a:gd name="T41" fmla="*/ 2147483647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6"/>
                      <a:gd name="T65" fmla="*/ 306 w 306"/>
                      <a:gd name="T66" fmla="*/ 316 h 3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w="9525">
                    <a:noFill/>
                    <a:round/>
                    <a:headEnd/>
                    <a:tailEnd/>
                  </a:ln>
                </p:spPr>
                <p:txBody>
                  <a:bodyPr/>
                  <a:lstStyle/>
                  <a:p>
                    <a:pPr eaLnBrk="0" hangingPunct="0"/>
                    <a:endParaRPr lang="en-GB" b="0"/>
                  </a:p>
                </p:txBody>
              </p:sp>
              <p:sp>
                <p:nvSpPr>
                  <p:cNvPr id="805072" name="Freeform 14"/>
                  <p:cNvSpPr>
                    <a:spLocks/>
                  </p:cNvSpPr>
                  <p:nvPr/>
                </p:nvSpPr>
                <p:spPr bwMode="auto">
                  <a:xfrm rot="-275849">
                    <a:off x="3822152" y="3186703"/>
                    <a:ext cx="366183" cy="214560"/>
                  </a:xfrm>
                  <a:custGeom>
                    <a:avLst/>
                    <a:gdLst>
                      <a:gd name="T0" fmla="*/ 2147483647 w 855"/>
                      <a:gd name="T1" fmla="*/ 2147483647 h 485"/>
                      <a:gd name="T2" fmla="*/ 2147483647 w 855"/>
                      <a:gd name="T3" fmla="*/ 2147483647 h 485"/>
                      <a:gd name="T4" fmla="*/ 2147483647 w 855"/>
                      <a:gd name="T5" fmla="*/ 2147483647 h 485"/>
                      <a:gd name="T6" fmla="*/ 2147483647 w 855"/>
                      <a:gd name="T7" fmla="*/ 2147483647 h 485"/>
                      <a:gd name="T8" fmla="*/ 2147483647 w 855"/>
                      <a:gd name="T9" fmla="*/ 2147483647 h 485"/>
                      <a:gd name="T10" fmla="*/ 2147483647 w 855"/>
                      <a:gd name="T11" fmla="*/ 2147483647 h 485"/>
                      <a:gd name="T12" fmla="*/ 2147483647 w 855"/>
                      <a:gd name="T13" fmla="*/ 2147483647 h 485"/>
                      <a:gd name="T14" fmla="*/ 2147483647 w 855"/>
                      <a:gd name="T15" fmla="*/ 2147483647 h 485"/>
                      <a:gd name="T16" fmla="*/ 2147483647 w 855"/>
                      <a:gd name="T17" fmla="*/ 2147483647 h 485"/>
                      <a:gd name="T18" fmla="*/ 2147483647 w 855"/>
                      <a:gd name="T19" fmla="*/ 2147483647 h 485"/>
                      <a:gd name="T20" fmla="*/ 2147483647 w 855"/>
                      <a:gd name="T21" fmla="*/ 2147483647 h 485"/>
                      <a:gd name="T22" fmla="*/ 2147483647 w 855"/>
                      <a:gd name="T23" fmla="*/ 2147483647 h 485"/>
                      <a:gd name="T24" fmla="*/ 2147483647 w 855"/>
                      <a:gd name="T25" fmla="*/ 2147483647 h 485"/>
                      <a:gd name="T26" fmla="*/ 2147483647 w 855"/>
                      <a:gd name="T27" fmla="*/ 2147483647 h 485"/>
                      <a:gd name="T28" fmla="*/ 2147483647 w 855"/>
                      <a:gd name="T29" fmla="*/ 2147483647 h 485"/>
                      <a:gd name="T30" fmla="*/ 2147483647 w 855"/>
                      <a:gd name="T31" fmla="*/ 2147483647 h 485"/>
                      <a:gd name="T32" fmla="*/ 2147483647 w 855"/>
                      <a:gd name="T33" fmla="*/ 2147483647 h 485"/>
                      <a:gd name="T34" fmla="*/ 2147483647 w 855"/>
                      <a:gd name="T35" fmla="*/ 2147483647 h 485"/>
                      <a:gd name="T36" fmla="*/ 2147483647 w 855"/>
                      <a:gd name="T37" fmla="*/ 2147483647 h 485"/>
                      <a:gd name="T38" fmla="*/ 2147483647 w 855"/>
                      <a:gd name="T39" fmla="*/ 2147483647 h 485"/>
                      <a:gd name="T40" fmla="*/ 2147483647 w 855"/>
                      <a:gd name="T41" fmla="*/ 2147483647 h 485"/>
                      <a:gd name="T42" fmla="*/ 2147483647 w 855"/>
                      <a:gd name="T43" fmla="*/ 2147483647 h 485"/>
                      <a:gd name="T44" fmla="*/ 2147483647 w 855"/>
                      <a:gd name="T45" fmla="*/ 2147483647 h 485"/>
                      <a:gd name="T46" fmla="*/ 2147483647 w 855"/>
                      <a:gd name="T47" fmla="*/ 2147483647 h 485"/>
                      <a:gd name="T48" fmla="*/ 2147483647 w 855"/>
                      <a:gd name="T49" fmla="*/ 2147483647 h 485"/>
                      <a:gd name="T50" fmla="*/ 2147483647 w 855"/>
                      <a:gd name="T51" fmla="*/ 2147483647 h 485"/>
                      <a:gd name="T52" fmla="*/ 2147483647 w 855"/>
                      <a:gd name="T53" fmla="*/ 2147483647 h 485"/>
                      <a:gd name="T54" fmla="*/ 2147483647 w 855"/>
                      <a:gd name="T55" fmla="*/ 2147483647 h 485"/>
                      <a:gd name="T56" fmla="*/ 2147483647 w 855"/>
                      <a:gd name="T57" fmla="*/ 2147483647 h 485"/>
                      <a:gd name="T58" fmla="*/ 2147483647 w 855"/>
                      <a:gd name="T59" fmla="*/ 2147483647 h 485"/>
                      <a:gd name="T60" fmla="*/ 2147483647 w 855"/>
                      <a:gd name="T61" fmla="*/ 2147483647 h 485"/>
                      <a:gd name="T62" fmla="*/ 2147483647 w 855"/>
                      <a:gd name="T63" fmla="*/ 2147483647 h 485"/>
                      <a:gd name="T64" fmla="*/ 2147483647 w 855"/>
                      <a:gd name="T65" fmla="*/ 2147483647 h 485"/>
                      <a:gd name="T66" fmla="*/ 2147483647 w 855"/>
                      <a:gd name="T67" fmla="*/ 2147483647 h 485"/>
                      <a:gd name="T68" fmla="*/ 2147483647 w 855"/>
                      <a:gd name="T69" fmla="*/ 2147483647 h 485"/>
                      <a:gd name="T70" fmla="*/ 2147483647 w 855"/>
                      <a:gd name="T71" fmla="*/ 2147483647 h 485"/>
                      <a:gd name="T72" fmla="*/ 2147483647 w 855"/>
                      <a:gd name="T73" fmla="*/ 2147483647 h 485"/>
                      <a:gd name="T74" fmla="*/ 2147483647 w 855"/>
                      <a:gd name="T75" fmla="*/ 2147483647 h 485"/>
                      <a:gd name="T76" fmla="*/ 2147483647 w 855"/>
                      <a:gd name="T77" fmla="*/ 2147483647 h 485"/>
                      <a:gd name="T78" fmla="*/ 2147483647 w 855"/>
                      <a:gd name="T79" fmla="*/ 2147483647 h 485"/>
                      <a:gd name="T80" fmla="*/ 2147483647 w 855"/>
                      <a:gd name="T81" fmla="*/ 2147483647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5"/>
                      <a:gd name="T124" fmla="*/ 0 h 485"/>
                      <a:gd name="T125" fmla="*/ 855 w 855"/>
                      <a:gd name="T126" fmla="*/ 485 h 4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w="9525">
                    <a:noFill/>
                    <a:round/>
                    <a:headEnd/>
                    <a:tailEnd/>
                  </a:ln>
                </p:spPr>
                <p:txBody>
                  <a:bodyPr/>
                  <a:lstStyle/>
                  <a:p>
                    <a:pPr eaLnBrk="0" hangingPunct="0"/>
                    <a:endParaRPr lang="en-GB" b="0"/>
                  </a:p>
                </p:txBody>
              </p:sp>
              <p:sp>
                <p:nvSpPr>
                  <p:cNvPr id="805073" name="Freeform 15"/>
                  <p:cNvSpPr>
                    <a:spLocks/>
                  </p:cNvSpPr>
                  <p:nvPr/>
                </p:nvSpPr>
                <p:spPr bwMode="auto">
                  <a:xfrm rot="-275849">
                    <a:off x="3754520" y="3220250"/>
                    <a:ext cx="174536" cy="180869"/>
                  </a:xfrm>
                  <a:custGeom>
                    <a:avLst/>
                    <a:gdLst>
                      <a:gd name="T0" fmla="*/ 2147483647 w 408"/>
                      <a:gd name="T1" fmla="*/ 0 h 409"/>
                      <a:gd name="T2" fmla="*/ 2147483647 w 408"/>
                      <a:gd name="T3" fmla="*/ 2147483647 h 409"/>
                      <a:gd name="T4" fmla="*/ 2147483647 w 408"/>
                      <a:gd name="T5" fmla="*/ 2147483647 h 409"/>
                      <a:gd name="T6" fmla="*/ 2147483647 w 408"/>
                      <a:gd name="T7" fmla="*/ 2147483647 h 409"/>
                      <a:gd name="T8" fmla="*/ 2147483647 w 408"/>
                      <a:gd name="T9" fmla="*/ 2147483647 h 409"/>
                      <a:gd name="T10" fmla="*/ 2147483647 w 408"/>
                      <a:gd name="T11" fmla="*/ 2147483647 h 409"/>
                      <a:gd name="T12" fmla="*/ 2147483647 w 408"/>
                      <a:gd name="T13" fmla="*/ 2147483647 h 409"/>
                      <a:gd name="T14" fmla="*/ 2147483647 w 408"/>
                      <a:gd name="T15" fmla="*/ 2147483647 h 409"/>
                      <a:gd name="T16" fmla="*/ 2147483647 w 408"/>
                      <a:gd name="T17" fmla="*/ 2147483647 h 409"/>
                      <a:gd name="T18" fmla="*/ 2147483647 w 408"/>
                      <a:gd name="T19" fmla="*/ 2147483647 h 409"/>
                      <a:gd name="T20" fmla="*/ 2147483647 w 408"/>
                      <a:gd name="T21" fmla="*/ 2147483647 h 409"/>
                      <a:gd name="T22" fmla="*/ 2147483647 w 408"/>
                      <a:gd name="T23" fmla="*/ 2147483647 h 409"/>
                      <a:gd name="T24" fmla="*/ 2147483647 w 408"/>
                      <a:gd name="T25" fmla="*/ 2147483647 h 409"/>
                      <a:gd name="T26" fmla="*/ 2147483647 w 408"/>
                      <a:gd name="T27" fmla="*/ 2147483647 h 409"/>
                      <a:gd name="T28" fmla="*/ 2147483647 w 408"/>
                      <a:gd name="T29" fmla="*/ 2147483647 h 409"/>
                      <a:gd name="T30" fmla="*/ 0 w 408"/>
                      <a:gd name="T31" fmla="*/ 2147483647 h 409"/>
                      <a:gd name="T32" fmla="*/ 0 w 408"/>
                      <a:gd name="T33" fmla="*/ 2147483647 h 409"/>
                      <a:gd name="T34" fmla="*/ 2147483647 w 408"/>
                      <a:gd name="T35" fmla="*/ 2147483647 h 409"/>
                      <a:gd name="T36" fmla="*/ 2147483647 w 408"/>
                      <a:gd name="T37" fmla="*/ 2147483647 h 409"/>
                      <a:gd name="T38" fmla="*/ 2147483647 w 408"/>
                      <a:gd name="T39" fmla="*/ 2147483647 h 409"/>
                      <a:gd name="T40" fmla="*/ 2147483647 w 408"/>
                      <a:gd name="T41" fmla="*/ 2147483647 h 409"/>
                      <a:gd name="T42" fmla="*/ 2147483647 w 408"/>
                      <a:gd name="T43" fmla="*/ 2147483647 h 409"/>
                      <a:gd name="T44" fmla="*/ 2147483647 w 408"/>
                      <a:gd name="T45" fmla="*/ 2147483647 h 409"/>
                      <a:gd name="T46" fmla="*/ 2147483647 w 408"/>
                      <a:gd name="T47" fmla="*/ 2147483647 h 409"/>
                      <a:gd name="T48" fmla="*/ 2147483647 w 408"/>
                      <a:gd name="T49" fmla="*/ 2147483647 h 409"/>
                      <a:gd name="T50" fmla="*/ 2147483647 w 408"/>
                      <a:gd name="T51" fmla="*/ 2147483647 h 409"/>
                      <a:gd name="T52" fmla="*/ 2147483647 w 408"/>
                      <a:gd name="T53" fmla="*/ 2147483647 h 409"/>
                      <a:gd name="T54" fmla="*/ 2147483647 w 408"/>
                      <a:gd name="T55" fmla="*/ 2147483647 h 409"/>
                      <a:gd name="T56" fmla="*/ 2147483647 w 408"/>
                      <a:gd name="T57" fmla="*/ 2147483647 h 409"/>
                      <a:gd name="T58" fmla="*/ 2147483647 w 408"/>
                      <a:gd name="T59" fmla="*/ 2147483647 h 409"/>
                      <a:gd name="T60" fmla="*/ 2147483647 w 408"/>
                      <a:gd name="T61" fmla="*/ 2147483647 h 409"/>
                      <a:gd name="T62" fmla="*/ 2147483647 w 408"/>
                      <a:gd name="T63" fmla="*/ 2147483647 h 409"/>
                      <a:gd name="T64" fmla="*/ 2147483647 w 408"/>
                      <a:gd name="T65" fmla="*/ 2147483647 h 409"/>
                      <a:gd name="T66" fmla="*/ 2147483647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09"/>
                      <a:gd name="T104" fmla="*/ 408 w 408"/>
                      <a:gd name="T105" fmla="*/ 409 h 4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w="9525">
                    <a:noFill/>
                    <a:round/>
                    <a:headEnd/>
                    <a:tailEnd/>
                  </a:ln>
                </p:spPr>
                <p:txBody>
                  <a:bodyPr/>
                  <a:lstStyle/>
                  <a:p>
                    <a:pPr eaLnBrk="0" hangingPunct="0"/>
                    <a:endParaRPr lang="en-GB" b="0"/>
                  </a:p>
                </p:txBody>
              </p:sp>
              <p:sp>
                <p:nvSpPr>
                  <p:cNvPr id="805074" name="Freeform 16"/>
                  <p:cNvSpPr>
                    <a:spLocks/>
                  </p:cNvSpPr>
                  <p:nvPr/>
                </p:nvSpPr>
                <p:spPr bwMode="auto">
                  <a:xfrm rot="-275849">
                    <a:off x="3925180" y="3231091"/>
                    <a:ext cx="25667" cy="118806"/>
                  </a:xfrm>
                  <a:custGeom>
                    <a:avLst/>
                    <a:gdLst>
                      <a:gd name="T0" fmla="*/ 2147483647 w 59"/>
                      <a:gd name="T1" fmla="*/ 2147483647 h 267"/>
                      <a:gd name="T2" fmla="*/ 2147483647 w 59"/>
                      <a:gd name="T3" fmla="*/ 2147483647 h 267"/>
                      <a:gd name="T4" fmla="*/ 2147483647 w 59"/>
                      <a:gd name="T5" fmla="*/ 2147483647 h 267"/>
                      <a:gd name="T6" fmla="*/ 2147483647 w 59"/>
                      <a:gd name="T7" fmla="*/ 2147483647 h 267"/>
                      <a:gd name="T8" fmla="*/ 2147483647 w 59"/>
                      <a:gd name="T9" fmla="*/ 2147483647 h 267"/>
                      <a:gd name="T10" fmla="*/ 2147483647 w 59"/>
                      <a:gd name="T11" fmla="*/ 2147483647 h 267"/>
                      <a:gd name="T12" fmla="*/ 2147483647 w 59"/>
                      <a:gd name="T13" fmla="*/ 2147483647 h 267"/>
                      <a:gd name="T14" fmla="*/ 2147483647 w 59"/>
                      <a:gd name="T15" fmla="*/ 2147483647 h 267"/>
                      <a:gd name="T16" fmla="*/ 0 w 59"/>
                      <a:gd name="T17" fmla="*/ 2147483647 h 267"/>
                      <a:gd name="T18" fmla="*/ 2147483647 w 59"/>
                      <a:gd name="T19" fmla="*/ 0 h 267"/>
                      <a:gd name="T20" fmla="*/ 2147483647 w 59"/>
                      <a:gd name="T21" fmla="*/ 2147483647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267"/>
                      <a:gd name="T35" fmla="*/ 59 w 59"/>
                      <a:gd name="T36" fmla="*/ 267 h 2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w="9525">
                    <a:noFill/>
                    <a:round/>
                    <a:headEnd/>
                    <a:tailEnd/>
                  </a:ln>
                </p:spPr>
                <p:txBody>
                  <a:bodyPr/>
                  <a:lstStyle/>
                  <a:p>
                    <a:pPr eaLnBrk="0" hangingPunct="0"/>
                    <a:endParaRPr lang="en-GB" b="0"/>
                  </a:p>
                </p:txBody>
              </p:sp>
              <p:sp>
                <p:nvSpPr>
                  <p:cNvPr id="805075" name="Freeform 17"/>
                  <p:cNvSpPr>
                    <a:spLocks/>
                  </p:cNvSpPr>
                  <p:nvPr/>
                </p:nvSpPr>
                <p:spPr bwMode="auto">
                  <a:xfrm rot="-275849">
                    <a:off x="4013101" y="3274802"/>
                    <a:ext cx="19678" cy="19505"/>
                  </a:xfrm>
                  <a:custGeom>
                    <a:avLst/>
                    <a:gdLst>
                      <a:gd name="T0" fmla="*/ 2147483647 w 46"/>
                      <a:gd name="T1" fmla="*/ 2147483647 h 45"/>
                      <a:gd name="T2" fmla="*/ 2147483647 w 46"/>
                      <a:gd name="T3" fmla="*/ 2147483647 h 45"/>
                      <a:gd name="T4" fmla="*/ 2147483647 w 46"/>
                      <a:gd name="T5" fmla="*/ 2147483647 h 45"/>
                      <a:gd name="T6" fmla="*/ 2147483647 w 46"/>
                      <a:gd name="T7" fmla="*/ 2147483647 h 45"/>
                      <a:gd name="T8" fmla="*/ 2147483647 w 46"/>
                      <a:gd name="T9" fmla="*/ 2147483647 h 45"/>
                      <a:gd name="T10" fmla="*/ 2147483647 w 46"/>
                      <a:gd name="T11" fmla="*/ 2147483647 h 45"/>
                      <a:gd name="T12" fmla="*/ 2147483647 w 46"/>
                      <a:gd name="T13" fmla="*/ 2147483647 h 45"/>
                      <a:gd name="T14" fmla="*/ 2147483647 w 46"/>
                      <a:gd name="T15" fmla="*/ 2147483647 h 45"/>
                      <a:gd name="T16" fmla="*/ 2147483647 w 46"/>
                      <a:gd name="T17" fmla="*/ 2147483647 h 45"/>
                      <a:gd name="T18" fmla="*/ 0 w 46"/>
                      <a:gd name="T19" fmla="*/ 2147483647 h 45"/>
                      <a:gd name="T20" fmla="*/ 2147483647 w 46"/>
                      <a:gd name="T21" fmla="*/ 0 h 45"/>
                      <a:gd name="T22" fmla="*/ 2147483647 w 46"/>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45"/>
                      <a:gd name="T38" fmla="*/ 46 w 46"/>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w="9525">
                    <a:noFill/>
                    <a:round/>
                    <a:headEnd/>
                    <a:tailEnd/>
                  </a:ln>
                </p:spPr>
                <p:txBody>
                  <a:bodyPr/>
                  <a:lstStyle/>
                  <a:p>
                    <a:pPr eaLnBrk="0" hangingPunct="0"/>
                    <a:endParaRPr lang="en-GB" b="0"/>
                  </a:p>
                </p:txBody>
              </p:sp>
              <p:sp>
                <p:nvSpPr>
                  <p:cNvPr id="805076" name="Freeform 18"/>
                  <p:cNvSpPr>
                    <a:spLocks/>
                  </p:cNvSpPr>
                  <p:nvPr/>
                </p:nvSpPr>
                <p:spPr bwMode="auto">
                  <a:xfrm rot="-275849">
                    <a:off x="3947936" y="3177177"/>
                    <a:ext cx="149724" cy="147178"/>
                  </a:xfrm>
                  <a:custGeom>
                    <a:avLst/>
                    <a:gdLst>
                      <a:gd name="T0" fmla="*/ 2147483647 w 349"/>
                      <a:gd name="T1" fmla="*/ 2147483647 h 332"/>
                      <a:gd name="T2" fmla="*/ 2147483647 w 349"/>
                      <a:gd name="T3" fmla="*/ 2147483647 h 332"/>
                      <a:gd name="T4" fmla="*/ 2147483647 w 349"/>
                      <a:gd name="T5" fmla="*/ 2147483647 h 332"/>
                      <a:gd name="T6" fmla="*/ 2147483647 w 349"/>
                      <a:gd name="T7" fmla="*/ 2147483647 h 332"/>
                      <a:gd name="T8" fmla="*/ 2147483647 w 349"/>
                      <a:gd name="T9" fmla="*/ 2147483647 h 332"/>
                      <a:gd name="T10" fmla="*/ 2147483647 w 349"/>
                      <a:gd name="T11" fmla="*/ 2147483647 h 332"/>
                      <a:gd name="T12" fmla="*/ 2147483647 w 349"/>
                      <a:gd name="T13" fmla="*/ 2147483647 h 332"/>
                      <a:gd name="T14" fmla="*/ 2147483647 w 349"/>
                      <a:gd name="T15" fmla="*/ 2147483647 h 332"/>
                      <a:gd name="T16" fmla="*/ 2147483647 w 349"/>
                      <a:gd name="T17" fmla="*/ 2147483647 h 332"/>
                      <a:gd name="T18" fmla="*/ 0 w 349"/>
                      <a:gd name="T19" fmla="*/ 2147483647 h 332"/>
                      <a:gd name="T20" fmla="*/ 2147483647 w 349"/>
                      <a:gd name="T21" fmla="*/ 0 h 332"/>
                      <a:gd name="T22" fmla="*/ 2147483647 w 349"/>
                      <a:gd name="T23" fmla="*/ 2147483647 h 332"/>
                      <a:gd name="T24" fmla="*/ 2147483647 w 349"/>
                      <a:gd name="T25" fmla="*/ 2147483647 h 332"/>
                      <a:gd name="T26" fmla="*/ 2147483647 w 349"/>
                      <a:gd name="T27" fmla="*/ 2147483647 h 332"/>
                      <a:gd name="T28" fmla="*/ 2147483647 w 349"/>
                      <a:gd name="T29" fmla="*/ 2147483647 h 332"/>
                      <a:gd name="T30" fmla="*/ 2147483647 w 349"/>
                      <a:gd name="T31" fmla="*/ 2147483647 h 332"/>
                      <a:gd name="T32" fmla="*/ 2147483647 w 349"/>
                      <a:gd name="T33" fmla="*/ 2147483647 h 332"/>
                      <a:gd name="T34" fmla="*/ 2147483647 w 349"/>
                      <a:gd name="T35" fmla="*/ 2147483647 h 332"/>
                      <a:gd name="T36" fmla="*/ 2147483647 w 349"/>
                      <a:gd name="T37" fmla="*/ 2147483647 h 332"/>
                      <a:gd name="T38" fmla="*/ 2147483647 w 349"/>
                      <a:gd name="T39" fmla="*/ 2147483647 h 332"/>
                      <a:gd name="T40" fmla="*/ 2147483647 w 349"/>
                      <a:gd name="T41" fmla="*/ 2147483647 h 332"/>
                      <a:gd name="T42" fmla="*/ 2147483647 w 349"/>
                      <a:gd name="T43" fmla="*/ 2147483647 h 332"/>
                      <a:gd name="T44" fmla="*/ 2147483647 w 349"/>
                      <a:gd name="T45" fmla="*/ 2147483647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9"/>
                      <a:gd name="T70" fmla="*/ 0 h 332"/>
                      <a:gd name="T71" fmla="*/ 349 w 349"/>
                      <a:gd name="T72" fmla="*/ 332 h 3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w="9525">
                    <a:noFill/>
                    <a:round/>
                    <a:headEnd/>
                    <a:tailEnd/>
                  </a:ln>
                </p:spPr>
                <p:txBody>
                  <a:bodyPr/>
                  <a:lstStyle/>
                  <a:p>
                    <a:pPr eaLnBrk="0" hangingPunct="0"/>
                    <a:endParaRPr lang="en-GB" b="0"/>
                  </a:p>
                </p:txBody>
              </p:sp>
              <p:sp>
                <p:nvSpPr>
                  <p:cNvPr id="805077" name="Freeform 19"/>
                  <p:cNvSpPr>
                    <a:spLocks/>
                  </p:cNvSpPr>
                  <p:nvPr/>
                </p:nvSpPr>
                <p:spPr bwMode="auto">
                  <a:xfrm rot="-275849">
                    <a:off x="3977200" y="3084581"/>
                    <a:ext cx="225870" cy="139198"/>
                  </a:xfrm>
                  <a:custGeom>
                    <a:avLst/>
                    <a:gdLst>
                      <a:gd name="T0" fmla="*/ 2147483647 w 529"/>
                      <a:gd name="T1" fmla="*/ 2147483647 h 315"/>
                      <a:gd name="T2" fmla="*/ 2147483647 w 529"/>
                      <a:gd name="T3" fmla="*/ 2147483647 h 315"/>
                      <a:gd name="T4" fmla="*/ 2147483647 w 529"/>
                      <a:gd name="T5" fmla="*/ 2147483647 h 315"/>
                      <a:gd name="T6" fmla="*/ 2147483647 w 529"/>
                      <a:gd name="T7" fmla="*/ 2147483647 h 315"/>
                      <a:gd name="T8" fmla="*/ 2147483647 w 529"/>
                      <a:gd name="T9" fmla="*/ 2147483647 h 315"/>
                      <a:gd name="T10" fmla="*/ 2147483647 w 529"/>
                      <a:gd name="T11" fmla="*/ 2147483647 h 315"/>
                      <a:gd name="T12" fmla="*/ 2147483647 w 529"/>
                      <a:gd name="T13" fmla="*/ 2147483647 h 315"/>
                      <a:gd name="T14" fmla="*/ 2147483647 w 529"/>
                      <a:gd name="T15" fmla="*/ 2147483647 h 315"/>
                      <a:gd name="T16" fmla="*/ 2147483647 w 529"/>
                      <a:gd name="T17" fmla="*/ 2147483647 h 315"/>
                      <a:gd name="T18" fmla="*/ 2147483647 w 529"/>
                      <a:gd name="T19" fmla="*/ 2147483647 h 315"/>
                      <a:gd name="T20" fmla="*/ 2147483647 w 529"/>
                      <a:gd name="T21" fmla="*/ 2147483647 h 315"/>
                      <a:gd name="T22" fmla="*/ 2147483647 w 529"/>
                      <a:gd name="T23" fmla="*/ 2147483647 h 315"/>
                      <a:gd name="T24" fmla="*/ 2147483647 w 529"/>
                      <a:gd name="T25" fmla="*/ 2147483647 h 315"/>
                      <a:gd name="T26" fmla="*/ 2147483647 w 529"/>
                      <a:gd name="T27" fmla="*/ 2147483647 h 315"/>
                      <a:gd name="T28" fmla="*/ 2147483647 w 529"/>
                      <a:gd name="T29" fmla="*/ 2147483647 h 315"/>
                      <a:gd name="T30" fmla="*/ 2147483647 w 529"/>
                      <a:gd name="T31" fmla="*/ 2147483647 h 315"/>
                      <a:gd name="T32" fmla="*/ 2147483647 w 529"/>
                      <a:gd name="T33" fmla="*/ 2147483647 h 315"/>
                      <a:gd name="T34" fmla="*/ 2147483647 w 529"/>
                      <a:gd name="T35" fmla="*/ 2147483647 h 315"/>
                      <a:gd name="T36" fmla="*/ 2147483647 w 529"/>
                      <a:gd name="T37" fmla="*/ 2147483647 h 315"/>
                      <a:gd name="T38" fmla="*/ 2147483647 w 529"/>
                      <a:gd name="T39" fmla="*/ 2147483647 h 315"/>
                      <a:gd name="T40" fmla="*/ 2147483647 w 529"/>
                      <a:gd name="T41" fmla="*/ 2147483647 h 315"/>
                      <a:gd name="T42" fmla="*/ 2147483647 w 529"/>
                      <a:gd name="T43" fmla="*/ 0 h 315"/>
                      <a:gd name="T44" fmla="*/ 2147483647 w 529"/>
                      <a:gd name="T45" fmla="*/ 0 h 315"/>
                      <a:gd name="T46" fmla="*/ 2147483647 w 529"/>
                      <a:gd name="T47" fmla="*/ 2147483647 h 315"/>
                      <a:gd name="T48" fmla="*/ 2147483647 w 529"/>
                      <a:gd name="T49" fmla="*/ 2147483647 h 315"/>
                      <a:gd name="T50" fmla="*/ 2147483647 w 529"/>
                      <a:gd name="T51" fmla="*/ 2147483647 h 315"/>
                      <a:gd name="T52" fmla="*/ 2147483647 w 529"/>
                      <a:gd name="T53" fmla="*/ 2147483647 h 315"/>
                      <a:gd name="T54" fmla="*/ 2147483647 w 529"/>
                      <a:gd name="T55" fmla="*/ 2147483647 h 315"/>
                      <a:gd name="T56" fmla="*/ 2147483647 w 529"/>
                      <a:gd name="T57" fmla="*/ 2147483647 h 315"/>
                      <a:gd name="T58" fmla="*/ 2147483647 w 529"/>
                      <a:gd name="T59" fmla="*/ 2147483647 h 315"/>
                      <a:gd name="T60" fmla="*/ 2147483647 w 529"/>
                      <a:gd name="T61" fmla="*/ 2147483647 h 315"/>
                      <a:gd name="T62" fmla="*/ 2147483647 w 529"/>
                      <a:gd name="T63" fmla="*/ 2147483647 h 315"/>
                      <a:gd name="T64" fmla="*/ 2147483647 w 529"/>
                      <a:gd name="T65" fmla="*/ 2147483647 h 315"/>
                      <a:gd name="T66" fmla="*/ 2147483647 w 529"/>
                      <a:gd name="T67" fmla="*/ 2147483647 h 315"/>
                      <a:gd name="T68" fmla="*/ 2147483647 w 529"/>
                      <a:gd name="T69" fmla="*/ 2147483647 h 315"/>
                      <a:gd name="T70" fmla="*/ 2147483647 w 529"/>
                      <a:gd name="T71" fmla="*/ 2147483647 h 315"/>
                      <a:gd name="T72" fmla="*/ 2147483647 w 529"/>
                      <a:gd name="T73" fmla="*/ 2147483647 h 315"/>
                      <a:gd name="T74" fmla="*/ 2147483647 w 529"/>
                      <a:gd name="T75" fmla="*/ 2147483647 h 315"/>
                      <a:gd name="T76" fmla="*/ 2147483647 w 529"/>
                      <a:gd name="T77" fmla="*/ 2147483647 h 315"/>
                      <a:gd name="T78" fmla="*/ 2147483647 w 529"/>
                      <a:gd name="T79" fmla="*/ 2147483647 h 315"/>
                      <a:gd name="T80" fmla="*/ 2147483647 w 529"/>
                      <a:gd name="T81" fmla="*/ 2147483647 h 315"/>
                      <a:gd name="T82" fmla="*/ 2147483647 w 529"/>
                      <a:gd name="T83" fmla="*/ 2147483647 h 315"/>
                      <a:gd name="T84" fmla="*/ 2147483647 w 529"/>
                      <a:gd name="T85" fmla="*/ 2147483647 h 315"/>
                      <a:gd name="T86" fmla="*/ 2147483647 w 529"/>
                      <a:gd name="T87" fmla="*/ 2147483647 h 315"/>
                      <a:gd name="T88" fmla="*/ 2147483647 w 529"/>
                      <a:gd name="T89" fmla="*/ 2147483647 h 315"/>
                      <a:gd name="T90" fmla="*/ 2147483647 w 529"/>
                      <a:gd name="T91" fmla="*/ 2147483647 h 315"/>
                      <a:gd name="T92" fmla="*/ 2147483647 w 529"/>
                      <a:gd name="T93" fmla="*/ 2147483647 h 315"/>
                      <a:gd name="T94" fmla="*/ 2147483647 w 529"/>
                      <a:gd name="T95" fmla="*/ 2147483647 h 315"/>
                      <a:gd name="T96" fmla="*/ 0 w 529"/>
                      <a:gd name="T97" fmla="*/ 2147483647 h 315"/>
                      <a:gd name="T98" fmla="*/ 2147483647 w 529"/>
                      <a:gd name="T99" fmla="*/ 2147483647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9"/>
                      <a:gd name="T151" fmla="*/ 0 h 315"/>
                      <a:gd name="T152" fmla="*/ 529 w 529"/>
                      <a:gd name="T153" fmla="*/ 315 h 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w="9525">
                    <a:noFill/>
                    <a:round/>
                    <a:headEnd/>
                    <a:tailEnd/>
                  </a:ln>
                </p:spPr>
                <p:txBody>
                  <a:bodyPr/>
                  <a:lstStyle/>
                  <a:p>
                    <a:pPr eaLnBrk="0" hangingPunct="0"/>
                    <a:endParaRPr lang="en-GB" b="0"/>
                  </a:p>
                </p:txBody>
              </p:sp>
              <p:sp>
                <p:nvSpPr>
                  <p:cNvPr id="805078" name="Freeform 20"/>
                  <p:cNvSpPr>
                    <a:spLocks/>
                  </p:cNvSpPr>
                  <p:nvPr/>
                </p:nvSpPr>
                <p:spPr bwMode="auto">
                  <a:xfrm rot="-275849">
                    <a:off x="3910572" y="3138646"/>
                    <a:ext cx="50479" cy="46104"/>
                  </a:xfrm>
                  <a:custGeom>
                    <a:avLst/>
                    <a:gdLst>
                      <a:gd name="T0" fmla="*/ 2147483647 w 116"/>
                      <a:gd name="T1" fmla="*/ 2147483647 h 104"/>
                      <a:gd name="T2" fmla="*/ 0 w 116"/>
                      <a:gd name="T3" fmla="*/ 2147483647 h 104"/>
                      <a:gd name="T4" fmla="*/ 2147483647 w 116"/>
                      <a:gd name="T5" fmla="*/ 0 h 104"/>
                      <a:gd name="T6" fmla="*/ 2147483647 w 116"/>
                      <a:gd name="T7" fmla="*/ 2147483647 h 104"/>
                      <a:gd name="T8" fmla="*/ 2147483647 w 116"/>
                      <a:gd name="T9" fmla="*/ 2147483647 h 104"/>
                      <a:gd name="T10" fmla="*/ 0 60000 65536"/>
                      <a:gd name="T11" fmla="*/ 0 60000 65536"/>
                      <a:gd name="T12" fmla="*/ 0 60000 65536"/>
                      <a:gd name="T13" fmla="*/ 0 60000 65536"/>
                      <a:gd name="T14" fmla="*/ 0 60000 65536"/>
                      <a:gd name="T15" fmla="*/ 0 w 116"/>
                      <a:gd name="T16" fmla="*/ 0 h 104"/>
                      <a:gd name="T17" fmla="*/ 116 w 116"/>
                      <a:gd name="T18" fmla="*/ 104 h 104"/>
                    </a:gdLst>
                    <a:ahLst/>
                    <a:cxnLst>
                      <a:cxn ang="T10">
                        <a:pos x="T0" y="T1"/>
                      </a:cxn>
                      <a:cxn ang="T11">
                        <a:pos x="T2" y="T3"/>
                      </a:cxn>
                      <a:cxn ang="T12">
                        <a:pos x="T4" y="T5"/>
                      </a:cxn>
                      <a:cxn ang="T13">
                        <a:pos x="T6" y="T7"/>
                      </a:cxn>
                      <a:cxn ang="T14">
                        <a:pos x="T8" y="T9"/>
                      </a:cxn>
                    </a:cxnLst>
                    <a:rect l="T15" t="T16" r="T17" b="T18"/>
                    <a:pathLst>
                      <a:path w="116" h="104">
                        <a:moveTo>
                          <a:pt x="43" y="104"/>
                        </a:moveTo>
                        <a:lnTo>
                          <a:pt x="0" y="43"/>
                        </a:lnTo>
                        <a:lnTo>
                          <a:pt x="68" y="0"/>
                        </a:lnTo>
                        <a:lnTo>
                          <a:pt x="116" y="61"/>
                        </a:lnTo>
                        <a:lnTo>
                          <a:pt x="43" y="104"/>
                        </a:lnTo>
                        <a:close/>
                      </a:path>
                    </a:pathLst>
                  </a:custGeom>
                  <a:solidFill>
                    <a:srgbClr val="D8E0E8"/>
                  </a:solidFill>
                  <a:ln w="9525">
                    <a:noFill/>
                    <a:round/>
                    <a:headEnd/>
                    <a:tailEnd/>
                  </a:ln>
                </p:spPr>
                <p:txBody>
                  <a:bodyPr/>
                  <a:lstStyle/>
                  <a:p>
                    <a:pPr eaLnBrk="0" hangingPunct="0"/>
                    <a:endParaRPr lang="en-GB" b="0"/>
                  </a:p>
                </p:txBody>
              </p:sp>
              <p:sp>
                <p:nvSpPr>
                  <p:cNvPr id="805079" name="Freeform 21"/>
                  <p:cNvSpPr>
                    <a:spLocks/>
                  </p:cNvSpPr>
                  <p:nvPr/>
                </p:nvSpPr>
                <p:spPr bwMode="auto">
                  <a:xfrm rot="-275849">
                    <a:off x="3828877" y="3354225"/>
                    <a:ext cx="183947" cy="54083"/>
                  </a:xfrm>
                  <a:custGeom>
                    <a:avLst/>
                    <a:gdLst>
                      <a:gd name="T0" fmla="*/ 2147483647 w 430"/>
                      <a:gd name="T1" fmla="*/ 2147483647 h 124"/>
                      <a:gd name="T2" fmla="*/ 2147483647 w 430"/>
                      <a:gd name="T3" fmla="*/ 2147483647 h 124"/>
                      <a:gd name="T4" fmla="*/ 2147483647 w 430"/>
                      <a:gd name="T5" fmla="*/ 2147483647 h 124"/>
                      <a:gd name="T6" fmla="*/ 2147483647 w 430"/>
                      <a:gd name="T7" fmla="*/ 2147483647 h 124"/>
                      <a:gd name="T8" fmla="*/ 2147483647 w 430"/>
                      <a:gd name="T9" fmla="*/ 2147483647 h 124"/>
                      <a:gd name="T10" fmla="*/ 2147483647 w 430"/>
                      <a:gd name="T11" fmla="*/ 2147483647 h 124"/>
                      <a:gd name="T12" fmla="*/ 2147483647 w 430"/>
                      <a:gd name="T13" fmla="*/ 2147483647 h 124"/>
                      <a:gd name="T14" fmla="*/ 2147483647 w 430"/>
                      <a:gd name="T15" fmla="*/ 2147483647 h 124"/>
                      <a:gd name="T16" fmla="*/ 2147483647 w 430"/>
                      <a:gd name="T17" fmla="*/ 2147483647 h 124"/>
                      <a:gd name="T18" fmla="*/ 2147483647 w 430"/>
                      <a:gd name="T19" fmla="*/ 2147483647 h 124"/>
                      <a:gd name="T20" fmla="*/ 2147483647 w 430"/>
                      <a:gd name="T21" fmla="*/ 2147483647 h 124"/>
                      <a:gd name="T22" fmla="*/ 2147483647 w 430"/>
                      <a:gd name="T23" fmla="*/ 2147483647 h 124"/>
                      <a:gd name="T24" fmla="*/ 2147483647 w 430"/>
                      <a:gd name="T25" fmla="*/ 2147483647 h 124"/>
                      <a:gd name="T26" fmla="*/ 2147483647 w 430"/>
                      <a:gd name="T27" fmla="*/ 2147483647 h 124"/>
                      <a:gd name="T28" fmla="*/ 2147483647 w 430"/>
                      <a:gd name="T29" fmla="*/ 2147483647 h 124"/>
                      <a:gd name="T30" fmla="*/ 2147483647 w 430"/>
                      <a:gd name="T31" fmla="*/ 2147483647 h 124"/>
                      <a:gd name="T32" fmla="*/ 0 w 430"/>
                      <a:gd name="T33" fmla="*/ 2147483647 h 124"/>
                      <a:gd name="T34" fmla="*/ 2147483647 w 430"/>
                      <a:gd name="T35" fmla="*/ 2147483647 h 124"/>
                      <a:gd name="T36" fmla="*/ 2147483647 w 430"/>
                      <a:gd name="T37" fmla="*/ 2147483647 h 124"/>
                      <a:gd name="T38" fmla="*/ 2147483647 w 430"/>
                      <a:gd name="T39" fmla="*/ 2147483647 h 124"/>
                      <a:gd name="T40" fmla="*/ 2147483647 w 430"/>
                      <a:gd name="T41" fmla="*/ 2147483647 h 124"/>
                      <a:gd name="T42" fmla="*/ 2147483647 w 430"/>
                      <a:gd name="T43" fmla="*/ 2147483647 h 124"/>
                      <a:gd name="T44" fmla="*/ 2147483647 w 430"/>
                      <a:gd name="T45" fmla="*/ 2147483647 h 124"/>
                      <a:gd name="T46" fmla="*/ 2147483647 w 430"/>
                      <a:gd name="T47" fmla="*/ 2147483647 h 124"/>
                      <a:gd name="T48" fmla="*/ 2147483647 w 430"/>
                      <a:gd name="T49" fmla="*/ 2147483647 h 124"/>
                      <a:gd name="T50" fmla="*/ 2147483647 w 430"/>
                      <a:gd name="T51" fmla="*/ 2147483647 h 124"/>
                      <a:gd name="T52" fmla="*/ 2147483647 w 430"/>
                      <a:gd name="T53" fmla="*/ 2147483647 h 124"/>
                      <a:gd name="T54" fmla="*/ 2147483647 w 430"/>
                      <a:gd name="T55" fmla="*/ 2147483647 h 124"/>
                      <a:gd name="T56" fmla="*/ 2147483647 w 430"/>
                      <a:gd name="T57" fmla="*/ 2147483647 h 124"/>
                      <a:gd name="T58" fmla="*/ 2147483647 w 430"/>
                      <a:gd name="T59" fmla="*/ 2147483647 h 124"/>
                      <a:gd name="T60" fmla="*/ 2147483647 w 430"/>
                      <a:gd name="T61" fmla="*/ 2147483647 h 124"/>
                      <a:gd name="T62" fmla="*/ 2147483647 w 430"/>
                      <a:gd name="T63" fmla="*/ 2147483647 h 124"/>
                      <a:gd name="T64" fmla="*/ 2147483647 w 430"/>
                      <a:gd name="T65" fmla="*/ 0 h 124"/>
                      <a:gd name="T66" fmla="*/ 2147483647 w 430"/>
                      <a:gd name="T67" fmla="*/ 2147483647 h 124"/>
                      <a:gd name="T68" fmla="*/ 2147483647 w 430"/>
                      <a:gd name="T69" fmla="*/ 2147483647 h 124"/>
                      <a:gd name="T70" fmla="*/ 2147483647 w 430"/>
                      <a:gd name="T71" fmla="*/ 2147483647 h 124"/>
                      <a:gd name="T72" fmla="*/ 2147483647 w 430"/>
                      <a:gd name="T73" fmla="*/ 2147483647 h 124"/>
                      <a:gd name="T74" fmla="*/ 2147483647 w 430"/>
                      <a:gd name="T75" fmla="*/ 2147483647 h 124"/>
                      <a:gd name="T76" fmla="*/ 2147483647 w 430"/>
                      <a:gd name="T77" fmla="*/ 2147483647 h 124"/>
                      <a:gd name="T78" fmla="*/ 2147483647 w 430"/>
                      <a:gd name="T79" fmla="*/ 2147483647 h 124"/>
                      <a:gd name="T80" fmla="*/ 2147483647 w 430"/>
                      <a:gd name="T81" fmla="*/ 2147483647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0"/>
                      <a:gd name="T124" fmla="*/ 0 h 124"/>
                      <a:gd name="T125" fmla="*/ 430 w 430"/>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w="9525">
                    <a:noFill/>
                    <a:round/>
                    <a:headEnd/>
                    <a:tailEnd/>
                  </a:ln>
                </p:spPr>
                <p:txBody>
                  <a:bodyPr/>
                  <a:lstStyle/>
                  <a:p>
                    <a:pPr eaLnBrk="0" hangingPunct="0"/>
                    <a:endParaRPr lang="en-GB" b="0"/>
                  </a:p>
                </p:txBody>
              </p:sp>
              <p:sp>
                <p:nvSpPr>
                  <p:cNvPr id="805080" name="Freeform 22"/>
                  <p:cNvSpPr>
                    <a:spLocks/>
                  </p:cNvSpPr>
                  <p:nvPr/>
                </p:nvSpPr>
                <p:spPr bwMode="auto">
                  <a:xfrm rot="-275849">
                    <a:off x="4092590" y="3079949"/>
                    <a:ext cx="108657" cy="98414"/>
                  </a:xfrm>
                  <a:custGeom>
                    <a:avLst/>
                    <a:gdLst>
                      <a:gd name="T0" fmla="*/ 2147483647 w 254"/>
                      <a:gd name="T1" fmla="*/ 2147483647 h 222"/>
                      <a:gd name="T2" fmla="*/ 2147483647 w 254"/>
                      <a:gd name="T3" fmla="*/ 2147483647 h 222"/>
                      <a:gd name="T4" fmla="*/ 2147483647 w 254"/>
                      <a:gd name="T5" fmla="*/ 2147483647 h 222"/>
                      <a:gd name="T6" fmla="*/ 2147483647 w 254"/>
                      <a:gd name="T7" fmla="*/ 2147483647 h 222"/>
                      <a:gd name="T8" fmla="*/ 2147483647 w 254"/>
                      <a:gd name="T9" fmla="*/ 2147483647 h 222"/>
                      <a:gd name="T10" fmla="*/ 2147483647 w 254"/>
                      <a:gd name="T11" fmla="*/ 2147483647 h 222"/>
                      <a:gd name="T12" fmla="*/ 2147483647 w 254"/>
                      <a:gd name="T13" fmla="*/ 2147483647 h 222"/>
                      <a:gd name="T14" fmla="*/ 2147483647 w 254"/>
                      <a:gd name="T15" fmla="*/ 2147483647 h 222"/>
                      <a:gd name="T16" fmla="*/ 2147483647 w 254"/>
                      <a:gd name="T17" fmla="*/ 2147483647 h 222"/>
                      <a:gd name="T18" fmla="*/ 2147483647 w 254"/>
                      <a:gd name="T19" fmla="*/ 2147483647 h 222"/>
                      <a:gd name="T20" fmla="*/ 2147483647 w 254"/>
                      <a:gd name="T21" fmla="*/ 2147483647 h 222"/>
                      <a:gd name="T22" fmla="*/ 2147483647 w 254"/>
                      <a:gd name="T23" fmla="*/ 2147483647 h 222"/>
                      <a:gd name="T24" fmla="*/ 2147483647 w 254"/>
                      <a:gd name="T25" fmla="*/ 2147483647 h 222"/>
                      <a:gd name="T26" fmla="*/ 2147483647 w 254"/>
                      <a:gd name="T27" fmla="*/ 0 h 222"/>
                      <a:gd name="T28" fmla="*/ 2147483647 w 254"/>
                      <a:gd name="T29" fmla="*/ 0 h 222"/>
                      <a:gd name="T30" fmla="*/ 2147483647 w 254"/>
                      <a:gd name="T31" fmla="*/ 2147483647 h 222"/>
                      <a:gd name="T32" fmla="*/ 2147483647 w 254"/>
                      <a:gd name="T33" fmla="*/ 2147483647 h 222"/>
                      <a:gd name="T34" fmla="*/ 2147483647 w 254"/>
                      <a:gd name="T35" fmla="*/ 2147483647 h 222"/>
                      <a:gd name="T36" fmla="*/ 2147483647 w 254"/>
                      <a:gd name="T37" fmla="*/ 2147483647 h 222"/>
                      <a:gd name="T38" fmla="*/ 2147483647 w 254"/>
                      <a:gd name="T39" fmla="*/ 2147483647 h 222"/>
                      <a:gd name="T40" fmla="*/ 2147483647 w 254"/>
                      <a:gd name="T41" fmla="*/ 2147483647 h 222"/>
                      <a:gd name="T42" fmla="*/ 2147483647 w 254"/>
                      <a:gd name="T43" fmla="*/ 2147483647 h 222"/>
                      <a:gd name="T44" fmla="*/ 2147483647 w 254"/>
                      <a:gd name="T45" fmla="*/ 2147483647 h 222"/>
                      <a:gd name="T46" fmla="*/ 2147483647 w 254"/>
                      <a:gd name="T47" fmla="*/ 2147483647 h 222"/>
                      <a:gd name="T48" fmla="*/ 0 w 254"/>
                      <a:gd name="T49" fmla="*/ 2147483647 h 222"/>
                      <a:gd name="T50" fmla="*/ 2147483647 w 254"/>
                      <a:gd name="T51" fmla="*/ 2147483647 h 222"/>
                      <a:gd name="T52" fmla="*/ 2147483647 w 254"/>
                      <a:gd name="T53" fmla="*/ 2147483647 h 222"/>
                      <a:gd name="T54" fmla="*/ 2147483647 w 254"/>
                      <a:gd name="T55" fmla="*/ 2147483647 h 222"/>
                      <a:gd name="T56" fmla="*/ 2147483647 w 254"/>
                      <a:gd name="T57" fmla="*/ 2147483647 h 222"/>
                      <a:gd name="T58" fmla="*/ 2147483647 w 254"/>
                      <a:gd name="T59" fmla="*/ 2147483647 h 222"/>
                      <a:gd name="T60" fmla="*/ 2147483647 w 254"/>
                      <a:gd name="T61" fmla="*/ 2147483647 h 222"/>
                      <a:gd name="T62" fmla="*/ 2147483647 w 254"/>
                      <a:gd name="T63" fmla="*/ 2147483647 h 222"/>
                      <a:gd name="T64" fmla="*/ 2147483647 w 254"/>
                      <a:gd name="T65" fmla="*/ 2147483647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
                      <a:gd name="T100" fmla="*/ 0 h 222"/>
                      <a:gd name="T101" fmla="*/ 254 w 254"/>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w="9525">
                    <a:noFill/>
                    <a:round/>
                    <a:headEnd/>
                    <a:tailEnd/>
                  </a:ln>
                </p:spPr>
                <p:txBody>
                  <a:bodyPr/>
                  <a:lstStyle/>
                  <a:p>
                    <a:pPr eaLnBrk="0" hangingPunct="0"/>
                    <a:endParaRPr lang="en-GB" b="0"/>
                  </a:p>
                </p:txBody>
              </p:sp>
            </p:grpSp>
          </p:grpSp>
          <p:pic>
            <p:nvPicPr>
              <p:cNvPr id="804927" name="Picture 19"/>
              <p:cNvPicPr>
                <a:picLocks noChangeAspect="1" noChangeArrowheads="1"/>
              </p:cNvPicPr>
              <p:nvPr/>
            </p:nvPicPr>
            <p:blipFill>
              <a:blip r:embed="rId15" cstate="print">
                <a:clrChange>
                  <a:clrFrom>
                    <a:srgbClr val="3838FF"/>
                  </a:clrFrom>
                  <a:clrTo>
                    <a:srgbClr val="3838FF">
                      <a:alpha val="0"/>
                    </a:srgbClr>
                  </a:clrTo>
                </a:clrChange>
              </a:blip>
              <a:srcRect/>
              <a:stretch>
                <a:fillRect/>
              </a:stretch>
            </p:blipFill>
            <p:spPr bwMode="auto">
              <a:xfrm rot="10800000">
                <a:off x="1601410" y="895350"/>
                <a:ext cx="868660" cy="476250"/>
              </a:xfrm>
              <a:prstGeom prst="rect">
                <a:avLst/>
              </a:prstGeom>
              <a:noFill/>
              <a:ln w="12700">
                <a:noFill/>
                <a:miter lim="800000"/>
                <a:headEnd type="none" w="sm" len="sm"/>
                <a:tailEnd type="none" w="sm" len="sm"/>
              </a:ln>
            </p:spPr>
          </p:pic>
          <p:grpSp>
            <p:nvGrpSpPr>
              <p:cNvPr id="804928" name="Group 24"/>
              <p:cNvGrpSpPr>
                <a:grpSpLocks/>
              </p:cNvGrpSpPr>
              <p:nvPr/>
            </p:nvGrpSpPr>
            <p:grpSpPr bwMode="auto">
              <a:xfrm rot="19897021" flipH="1">
                <a:off x="1247776" y="3638551"/>
                <a:ext cx="503237" cy="434975"/>
                <a:chOff x="3683" y="252"/>
                <a:chExt cx="564" cy="629"/>
              </a:xfrm>
            </p:grpSpPr>
            <p:sp>
              <p:nvSpPr>
                <p:cNvPr id="804933" name="Freeform 25"/>
                <p:cNvSpPr>
                  <a:spLocks/>
                </p:cNvSpPr>
                <p:nvPr/>
              </p:nvSpPr>
              <p:spPr bwMode="auto">
                <a:xfrm>
                  <a:off x="3891" y="412"/>
                  <a:ext cx="214" cy="220"/>
                </a:xfrm>
                <a:custGeom>
                  <a:avLst/>
                  <a:gdLst>
                    <a:gd name="T0" fmla="*/ 214 w 214"/>
                    <a:gd name="T1" fmla="*/ 142 h 220"/>
                    <a:gd name="T2" fmla="*/ 202 w 214"/>
                    <a:gd name="T3" fmla="*/ 220 h 220"/>
                    <a:gd name="T4" fmla="*/ 142 w 214"/>
                    <a:gd name="T5" fmla="*/ 220 h 220"/>
                    <a:gd name="T6" fmla="*/ 0 w 214"/>
                    <a:gd name="T7" fmla="*/ 36 h 220"/>
                    <a:gd name="T8" fmla="*/ 47 w 214"/>
                    <a:gd name="T9" fmla="*/ 0 h 220"/>
                    <a:gd name="T10" fmla="*/ 137 w 214"/>
                    <a:gd name="T11" fmla="*/ 36 h 220"/>
                    <a:gd name="T12" fmla="*/ 214 w 214"/>
                    <a:gd name="T13" fmla="*/ 142 h 220"/>
                    <a:gd name="T14" fmla="*/ 0 60000 65536"/>
                    <a:gd name="T15" fmla="*/ 0 60000 65536"/>
                    <a:gd name="T16" fmla="*/ 0 60000 65536"/>
                    <a:gd name="T17" fmla="*/ 0 60000 65536"/>
                    <a:gd name="T18" fmla="*/ 0 60000 65536"/>
                    <a:gd name="T19" fmla="*/ 0 60000 65536"/>
                    <a:gd name="T20" fmla="*/ 0 60000 65536"/>
                    <a:gd name="T21" fmla="*/ 0 w 214"/>
                    <a:gd name="T22" fmla="*/ 0 h 220"/>
                    <a:gd name="T23" fmla="*/ 214 w 214"/>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 h="220">
                      <a:moveTo>
                        <a:pt x="214" y="142"/>
                      </a:moveTo>
                      <a:lnTo>
                        <a:pt x="202" y="220"/>
                      </a:lnTo>
                      <a:lnTo>
                        <a:pt x="142" y="220"/>
                      </a:lnTo>
                      <a:lnTo>
                        <a:pt x="0" y="36"/>
                      </a:lnTo>
                      <a:lnTo>
                        <a:pt x="47" y="0"/>
                      </a:lnTo>
                      <a:lnTo>
                        <a:pt x="137" y="36"/>
                      </a:lnTo>
                      <a:lnTo>
                        <a:pt x="214" y="142"/>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34" name="Freeform 26"/>
                <p:cNvSpPr>
                  <a:spLocks/>
                </p:cNvSpPr>
                <p:nvPr/>
              </p:nvSpPr>
              <p:spPr bwMode="auto">
                <a:xfrm>
                  <a:off x="4152" y="554"/>
                  <a:ext cx="42" cy="48"/>
                </a:xfrm>
                <a:custGeom>
                  <a:avLst/>
                  <a:gdLst>
                    <a:gd name="T0" fmla="*/ 30 w 42"/>
                    <a:gd name="T1" fmla="*/ 0 h 48"/>
                    <a:gd name="T2" fmla="*/ 42 w 42"/>
                    <a:gd name="T3" fmla="*/ 36 h 48"/>
                    <a:gd name="T4" fmla="*/ 12 w 42"/>
                    <a:gd name="T5" fmla="*/ 48 h 48"/>
                    <a:gd name="T6" fmla="*/ 0 w 42"/>
                    <a:gd name="T7" fmla="*/ 12 h 48"/>
                    <a:gd name="T8" fmla="*/ 30 w 42"/>
                    <a:gd name="T9" fmla="*/ 0 h 48"/>
                    <a:gd name="T10" fmla="*/ 0 60000 65536"/>
                    <a:gd name="T11" fmla="*/ 0 60000 65536"/>
                    <a:gd name="T12" fmla="*/ 0 60000 65536"/>
                    <a:gd name="T13" fmla="*/ 0 60000 65536"/>
                    <a:gd name="T14" fmla="*/ 0 60000 65536"/>
                    <a:gd name="T15" fmla="*/ 0 w 42"/>
                    <a:gd name="T16" fmla="*/ 0 h 48"/>
                    <a:gd name="T17" fmla="*/ 42 w 42"/>
                    <a:gd name="T18" fmla="*/ 48 h 48"/>
                  </a:gdLst>
                  <a:ahLst/>
                  <a:cxnLst>
                    <a:cxn ang="T10">
                      <a:pos x="T0" y="T1"/>
                    </a:cxn>
                    <a:cxn ang="T11">
                      <a:pos x="T2" y="T3"/>
                    </a:cxn>
                    <a:cxn ang="T12">
                      <a:pos x="T4" y="T5"/>
                    </a:cxn>
                    <a:cxn ang="T13">
                      <a:pos x="T6" y="T7"/>
                    </a:cxn>
                    <a:cxn ang="T14">
                      <a:pos x="T8" y="T9"/>
                    </a:cxn>
                  </a:cxnLst>
                  <a:rect l="T15" t="T16" r="T17" b="T18"/>
                  <a:pathLst>
                    <a:path w="42" h="48">
                      <a:moveTo>
                        <a:pt x="30" y="0"/>
                      </a:moveTo>
                      <a:lnTo>
                        <a:pt x="42" y="36"/>
                      </a:lnTo>
                      <a:lnTo>
                        <a:pt x="12" y="48"/>
                      </a:lnTo>
                      <a:lnTo>
                        <a:pt x="0" y="12"/>
                      </a:lnTo>
                      <a:lnTo>
                        <a:pt x="30"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35" name="Freeform 27"/>
                <p:cNvSpPr>
                  <a:spLocks/>
                </p:cNvSpPr>
                <p:nvPr/>
              </p:nvSpPr>
              <p:spPr bwMode="auto">
                <a:xfrm>
                  <a:off x="4069" y="572"/>
                  <a:ext cx="149" cy="196"/>
                </a:xfrm>
                <a:custGeom>
                  <a:avLst/>
                  <a:gdLst>
                    <a:gd name="T0" fmla="*/ 42 w 149"/>
                    <a:gd name="T1" fmla="*/ 184 h 196"/>
                    <a:gd name="T2" fmla="*/ 48 w 149"/>
                    <a:gd name="T3" fmla="*/ 190 h 196"/>
                    <a:gd name="T4" fmla="*/ 77 w 149"/>
                    <a:gd name="T5" fmla="*/ 196 h 196"/>
                    <a:gd name="T6" fmla="*/ 89 w 149"/>
                    <a:gd name="T7" fmla="*/ 190 h 196"/>
                    <a:gd name="T8" fmla="*/ 113 w 149"/>
                    <a:gd name="T9" fmla="*/ 190 h 196"/>
                    <a:gd name="T10" fmla="*/ 143 w 149"/>
                    <a:gd name="T11" fmla="*/ 172 h 196"/>
                    <a:gd name="T12" fmla="*/ 143 w 149"/>
                    <a:gd name="T13" fmla="*/ 160 h 196"/>
                    <a:gd name="T14" fmla="*/ 149 w 149"/>
                    <a:gd name="T15" fmla="*/ 155 h 196"/>
                    <a:gd name="T16" fmla="*/ 89 w 149"/>
                    <a:gd name="T17" fmla="*/ 0 h 196"/>
                    <a:gd name="T18" fmla="*/ 36 w 149"/>
                    <a:gd name="T19" fmla="*/ 36 h 196"/>
                    <a:gd name="T20" fmla="*/ 0 w 149"/>
                    <a:gd name="T21" fmla="*/ 83 h 196"/>
                    <a:gd name="T22" fmla="*/ 42 w 149"/>
                    <a:gd name="T23" fmla="*/ 184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96"/>
                    <a:gd name="T38" fmla="*/ 149 w 149"/>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96">
                      <a:moveTo>
                        <a:pt x="42" y="184"/>
                      </a:moveTo>
                      <a:lnTo>
                        <a:pt x="48" y="190"/>
                      </a:lnTo>
                      <a:lnTo>
                        <a:pt x="77" y="196"/>
                      </a:lnTo>
                      <a:lnTo>
                        <a:pt x="89" y="190"/>
                      </a:lnTo>
                      <a:lnTo>
                        <a:pt x="113" y="190"/>
                      </a:lnTo>
                      <a:lnTo>
                        <a:pt x="143" y="172"/>
                      </a:lnTo>
                      <a:lnTo>
                        <a:pt x="143" y="160"/>
                      </a:lnTo>
                      <a:lnTo>
                        <a:pt x="149" y="155"/>
                      </a:lnTo>
                      <a:lnTo>
                        <a:pt x="89" y="0"/>
                      </a:lnTo>
                      <a:lnTo>
                        <a:pt x="36" y="36"/>
                      </a:lnTo>
                      <a:lnTo>
                        <a:pt x="0" y="83"/>
                      </a:lnTo>
                      <a:lnTo>
                        <a:pt x="42" y="184"/>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36" name="Freeform 28"/>
                <p:cNvSpPr>
                  <a:spLocks/>
                </p:cNvSpPr>
                <p:nvPr/>
              </p:nvSpPr>
              <p:spPr bwMode="auto">
                <a:xfrm>
                  <a:off x="4123" y="578"/>
                  <a:ext cx="41" cy="30"/>
                </a:xfrm>
                <a:custGeom>
                  <a:avLst/>
                  <a:gdLst>
                    <a:gd name="T0" fmla="*/ 41 w 41"/>
                    <a:gd name="T1" fmla="*/ 0 h 30"/>
                    <a:gd name="T2" fmla="*/ 23 w 41"/>
                    <a:gd name="T3" fmla="*/ 18 h 30"/>
                    <a:gd name="T4" fmla="*/ 0 w 41"/>
                    <a:gd name="T5" fmla="*/ 30 h 30"/>
                    <a:gd name="T6" fmla="*/ 0 60000 65536"/>
                    <a:gd name="T7" fmla="*/ 0 60000 65536"/>
                    <a:gd name="T8" fmla="*/ 0 60000 65536"/>
                    <a:gd name="T9" fmla="*/ 0 w 41"/>
                    <a:gd name="T10" fmla="*/ 0 h 30"/>
                    <a:gd name="T11" fmla="*/ 41 w 41"/>
                    <a:gd name="T12" fmla="*/ 30 h 30"/>
                  </a:gdLst>
                  <a:ahLst/>
                  <a:cxnLst>
                    <a:cxn ang="T6">
                      <a:pos x="T0" y="T1"/>
                    </a:cxn>
                    <a:cxn ang="T7">
                      <a:pos x="T2" y="T3"/>
                    </a:cxn>
                    <a:cxn ang="T8">
                      <a:pos x="T4" y="T5"/>
                    </a:cxn>
                  </a:cxnLst>
                  <a:rect l="T9" t="T10" r="T11" b="T12"/>
                  <a:pathLst>
                    <a:path w="41" h="30">
                      <a:moveTo>
                        <a:pt x="41" y="0"/>
                      </a:moveTo>
                      <a:lnTo>
                        <a:pt x="23" y="18"/>
                      </a:lnTo>
                      <a:lnTo>
                        <a:pt x="0" y="30"/>
                      </a:lnTo>
                    </a:path>
                  </a:pathLst>
                </a:custGeom>
                <a:noFill/>
                <a:ln w="9525">
                  <a:solidFill>
                    <a:srgbClr val="000000"/>
                  </a:solidFill>
                  <a:round/>
                  <a:headEnd/>
                  <a:tailEnd/>
                </a:ln>
              </p:spPr>
              <p:txBody>
                <a:bodyPr/>
                <a:lstStyle/>
                <a:p>
                  <a:pPr eaLnBrk="0" hangingPunct="0"/>
                  <a:endParaRPr lang="en-GB" b="0"/>
                </a:p>
              </p:txBody>
            </p:sp>
            <p:sp>
              <p:nvSpPr>
                <p:cNvPr id="804937" name="Freeform 29"/>
                <p:cNvSpPr>
                  <a:spLocks/>
                </p:cNvSpPr>
                <p:nvPr/>
              </p:nvSpPr>
              <p:spPr bwMode="auto">
                <a:xfrm>
                  <a:off x="4028" y="584"/>
                  <a:ext cx="71" cy="54"/>
                </a:xfrm>
                <a:custGeom>
                  <a:avLst/>
                  <a:gdLst>
                    <a:gd name="T0" fmla="*/ 71 w 71"/>
                    <a:gd name="T1" fmla="*/ 54 h 54"/>
                    <a:gd name="T2" fmla="*/ 65 w 71"/>
                    <a:gd name="T3" fmla="*/ 42 h 54"/>
                    <a:gd name="T4" fmla="*/ 5 w 71"/>
                    <a:gd name="T5" fmla="*/ 0 h 54"/>
                    <a:gd name="T6" fmla="*/ 0 w 71"/>
                    <a:gd name="T7" fmla="*/ 12 h 54"/>
                    <a:gd name="T8" fmla="*/ 59 w 71"/>
                    <a:gd name="T9" fmla="*/ 48 h 54"/>
                    <a:gd name="T10" fmla="*/ 71 w 71"/>
                    <a:gd name="T11" fmla="*/ 54 h 54"/>
                    <a:gd name="T12" fmla="*/ 0 60000 65536"/>
                    <a:gd name="T13" fmla="*/ 0 60000 65536"/>
                    <a:gd name="T14" fmla="*/ 0 60000 65536"/>
                    <a:gd name="T15" fmla="*/ 0 60000 65536"/>
                    <a:gd name="T16" fmla="*/ 0 60000 65536"/>
                    <a:gd name="T17" fmla="*/ 0 60000 65536"/>
                    <a:gd name="T18" fmla="*/ 0 w 71"/>
                    <a:gd name="T19" fmla="*/ 0 h 54"/>
                    <a:gd name="T20" fmla="*/ 71 w 7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71" h="54">
                      <a:moveTo>
                        <a:pt x="71" y="54"/>
                      </a:moveTo>
                      <a:lnTo>
                        <a:pt x="65" y="42"/>
                      </a:lnTo>
                      <a:lnTo>
                        <a:pt x="5" y="0"/>
                      </a:lnTo>
                      <a:lnTo>
                        <a:pt x="0" y="12"/>
                      </a:lnTo>
                      <a:lnTo>
                        <a:pt x="59" y="48"/>
                      </a:lnTo>
                      <a:lnTo>
                        <a:pt x="71" y="54"/>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38" name="Freeform 30"/>
                <p:cNvSpPr>
                  <a:spLocks/>
                </p:cNvSpPr>
                <p:nvPr/>
              </p:nvSpPr>
              <p:spPr bwMode="auto">
                <a:xfrm>
                  <a:off x="3956" y="436"/>
                  <a:ext cx="137" cy="166"/>
                </a:xfrm>
                <a:custGeom>
                  <a:avLst/>
                  <a:gdLst>
                    <a:gd name="T0" fmla="*/ 125 w 137"/>
                    <a:gd name="T1" fmla="*/ 154 h 166"/>
                    <a:gd name="T2" fmla="*/ 137 w 137"/>
                    <a:gd name="T3" fmla="*/ 113 h 166"/>
                    <a:gd name="T4" fmla="*/ 36 w 137"/>
                    <a:gd name="T5" fmla="*/ 0 h 166"/>
                    <a:gd name="T6" fmla="*/ 6 w 137"/>
                    <a:gd name="T7" fmla="*/ 24 h 166"/>
                    <a:gd name="T8" fmla="*/ 0 w 137"/>
                    <a:gd name="T9" fmla="*/ 65 h 166"/>
                    <a:gd name="T10" fmla="*/ 101 w 137"/>
                    <a:gd name="T11" fmla="*/ 166 h 166"/>
                    <a:gd name="T12" fmla="*/ 125 w 137"/>
                    <a:gd name="T13" fmla="*/ 154 h 166"/>
                    <a:gd name="T14" fmla="*/ 0 60000 65536"/>
                    <a:gd name="T15" fmla="*/ 0 60000 65536"/>
                    <a:gd name="T16" fmla="*/ 0 60000 65536"/>
                    <a:gd name="T17" fmla="*/ 0 60000 65536"/>
                    <a:gd name="T18" fmla="*/ 0 60000 65536"/>
                    <a:gd name="T19" fmla="*/ 0 60000 65536"/>
                    <a:gd name="T20" fmla="*/ 0 60000 65536"/>
                    <a:gd name="T21" fmla="*/ 0 w 137"/>
                    <a:gd name="T22" fmla="*/ 0 h 166"/>
                    <a:gd name="T23" fmla="*/ 137 w 137"/>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66">
                      <a:moveTo>
                        <a:pt x="125" y="154"/>
                      </a:moveTo>
                      <a:lnTo>
                        <a:pt x="137" y="113"/>
                      </a:lnTo>
                      <a:lnTo>
                        <a:pt x="36" y="0"/>
                      </a:lnTo>
                      <a:lnTo>
                        <a:pt x="6" y="24"/>
                      </a:lnTo>
                      <a:lnTo>
                        <a:pt x="0" y="65"/>
                      </a:lnTo>
                      <a:lnTo>
                        <a:pt x="101" y="166"/>
                      </a:lnTo>
                      <a:lnTo>
                        <a:pt x="125" y="154"/>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39" name="Freeform 31"/>
                <p:cNvSpPr>
                  <a:spLocks/>
                </p:cNvSpPr>
                <p:nvPr/>
              </p:nvSpPr>
              <p:spPr bwMode="auto">
                <a:xfrm>
                  <a:off x="3861" y="382"/>
                  <a:ext cx="256" cy="350"/>
                </a:xfrm>
                <a:custGeom>
                  <a:avLst/>
                  <a:gdLst>
                    <a:gd name="T0" fmla="*/ 0 w 256"/>
                    <a:gd name="T1" fmla="*/ 0 h 350"/>
                    <a:gd name="T2" fmla="*/ 6 w 256"/>
                    <a:gd name="T3" fmla="*/ 0 h 350"/>
                    <a:gd name="T4" fmla="*/ 24 w 256"/>
                    <a:gd name="T5" fmla="*/ 12 h 350"/>
                    <a:gd name="T6" fmla="*/ 66 w 256"/>
                    <a:gd name="T7" fmla="*/ 48 h 350"/>
                    <a:gd name="T8" fmla="*/ 107 w 256"/>
                    <a:gd name="T9" fmla="*/ 78 h 350"/>
                    <a:gd name="T10" fmla="*/ 149 w 256"/>
                    <a:gd name="T11" fmla="*/ 125 h 350"/>
                    <a:gd name="T12" fmla="*/ 184 w 256"/>
                    <a:gd name="T13" fmla="*/ 178 h 350"/>
                    <a:gd name="T14" fmla="*/ 220 w 256"/>
                    <a:gd name="T15" fmla="*/ 232 h 350"/>
                    <a:gd name="T16" fmla="*/ 238 w 256"/>
                    <a:gd name="T17" fmla="*/ 273 h 350"/>
                    <a:gd name="T18" fmla="*/ 244 w 256"/>
                    <a:gd name="T19" fmla="*/ 321 h 350"/>
                    <a:gd name="T20" fmla="*/ 250 w 256"/>
                    <a:gd name="T21" fmla="*/ 339 h 350"/>
                    <a:gd name="T22" fmla="*/ 256 w 256"/>
                    <a:gd name="T23" fmla="*/ 350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
                    <a:gd name="T37" fmla="*/ 0 h 350"/>
                    <a:gd name="T38" fmla="*/ 256 w 256"/>
                    <a:gd name="T39" fmla="*/ 350 h 3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 h="350">
                      <a:moveTo>
                        <a:pt x="0" y="0"/>
                      </a:moveTo>
                      <a:lnTo>
                        <a:pt x="6" y="0"/>
                      </a:lnTo>
                      <a:lnTo>
                        <a:pt x="24" y="12"/>
                      </a:lnTo>
                      <a:lnTo>
                        <a:pt x="66" y="48"/>
                      </a:lnTo>
                      <a:lnTo>
                        <a:pt x="107" y="78"/>
                      </a:lnTo>
                      <a:lnTo>
                        <a:pt x="149" y="125"/>
                      </a:lnTo>
                      <a:lnTo>
                        <a:pt x="184" y="178"/>
                      </a:lnTo>
                      <a:lnTo>
                        <a:pt x="220" y="232"/>
                      </a:lnTo>
                      <a:lnTo>
                        <a:pt x="238" y="273"/>
                      </a:lnTo>
                      <a:lnTo>
                        <a:pt x="244" y="321"/>
                      </a:lnTo>
                      <a:lnTo>
                        <a:pt x="250" y="339"/>
                      </a:lnTo>
                      <a:lnTo>
                        <a:pt x="256" y="350"/>
                      </a:lnTo>
                    </a:path>
                  </a:pathLst>
                </a:custGeom>
                <a:noFill/>
                <a:ln w="9525">
                  <a:solidFill>
                    <a:srgbClr val="000000"/>
                  </a:solidFill>
                  <a:round/>
                  <a:headEnd/>
                  <a:tailEnd/>
                </a:ln>
              </p:spPr>
              <p:txBody>
                <a:bodyPr/>
                <a:lstStyle/>
                <a:p>
                  <a:pPr eaLnBrk="0" hangingPunct="0"/>
                  <a:endParaRPr lang="en-GB" b="0"/>
                </a:p>
              </p:txBody>
            </p:sp>
            <p:sp>
              <p:nvSpPr>
                <p:cNvPr id="804940" name="Freeform 32"/>
                <p:cNvSpPr>
                  <a:spLocks/>
                </p:cNvSpPr>
                <p:nvPr/>
              </p:nvSpPr>
              <p:spPr bwMode="auto">
                <a:xfrm>
                  <a:off x="4063" y="549"/>
                  <a:ext cx="30" cy="29"/>
                </a:xfrm>
                <a:custGeom>
                  <a:avLst/>
                  <a:gdLst>
                    <a:gd name="T0" fmla="*/ 30 w 30"/>
                    <a:gd name="T1" fmla="*/ 0 h 29"/>
                    <a:gd name="T2" fmla="*/ 0 w 30"/>
                    <a:gd name="T3" fmla="*/ 23 h 29"/>
                    <a:gd name="T4" fmla="*/ 0 w 30"/>
                    <a:gd name="T5" fmla="*/ 29 h 29"/>
                    <a:gd name="T6" fmla="*/ 0 60000 65536"/>
                    <a:gd name="T7" fmla="*/ 0 60000 65536"/>
                    <a:gd name="T8" fmla="*/ 0 60000 65536"/>
                    <a:gd name="T9" fmla="*/ 0 w 30"/>
                    <a:gd name="T10" fmla="*/ 0 h 29"/>
                    <a:gd name="T11" fmla="*/ 30 w 30"/>
                    <a:gd name="T12" fmla="*/ 29 h 29"/>
                  </a:gdLst>
                  <a:ahLst/>
                  <a:cxnLst>
                    <a:cxn ang="T6">
                      <a:pos x="T0" y="T1"/>
                    </a:cxn>
                    <a:cxn ang="T7">
                      <a:pos x="T2" y="T3"/>
                    </a:cxn>
                    <a:cxn ang="T8">
                      <a:pos x="T4" y="T5"/>
                    </a:cxn>
                  </a:cxnLst>
                  <a:rect l="T9" t="T10" r="T11" b="T12"/>
                  <a:pathLst>
                    <a:path w="30" h="29">
                      <a:moveTo>
                        <a:pt x="30" y="0"/>
                      </a:moveTo>
                      <a:lnTo>
                        <a:pt x="0" y="23"/>
                      </a:lnTo>
                      <a:lnTo>
                        <a:pt x="0" y="29"/>
                      </a:lnTo>
                    </a:path>
                  </a:pathLst>
                </a:custGeom>
                <a:noFill/>
                <a:ln w="9525">
                  <a:solidFill>
                    <a:srgbClr val="000000"/>
                  </a:solidFill>
                  <a:round/>
                  <a:headEnd/>
                  <a:tailEnd/>
                </a:ln>
              </p:spPr>
              <p:txBody>
                <a:bodyPr/>
                <a:lstStyle/>
                <a:p>
                  <a:pPr eaLnBrk="0" hangingPunct="0"/>
                  <a:endParaRPr lang="en-GB" b="0"/>
                </a:p>
              </p:txBody>
            </p:sp>
            <p:sp>
              <p:nvSpPr>
                <p:cNvPr id="804941" name="Line 33"/>
                <p:cNvSpPr>
                  <a:spLocks noChangeShapeType="1"/>
                </p:cNvSpPr>
                <p:nvPr/>
              </p:nvSpPr>
              <p:spPr bwMode="auto">
                <a:xfrm flipH="1" flipV="1">
                  <a:off x="3980" y="483"/>
                  <a:ext cx="83" cy="89"/>
                </a:xfrm>
                <a:prstGeom prst="line">
                  <a:avLst/>
                </a:prstGeom>
                <a:noFill/>
                <a:ln w="9525">
                  <a:solidFill>
                    <a:srgbClr val="000000"/>
                  </a:solidFill>
                  <a:round/>
                  <a:headEnd/>
                  <a:tailEnd/>
                </a:ln>
              </p:spPr>
              <p:txBody>
                <a:bodyPr/>
                <a:lstStyle/>
                <a:p>
                  <a:endParaRPr lang="en-US"/>
                </a:p>
              </p:txBody>
            </p:sp>
            <p:sp>
              <p:nvSpPr>
                <p:cNvPr id="804942" name="Line 34"/>
                <p:cNvSpPr>
                  <a:spLocks noChangeShapeType="1"/>
                </p:cNvSpPr>
                <p:nvPr/>
              </p:nvSpPr>
              <p:spPr bwMode="auto">
                <a:xfrm flipV="1">
                  <a:off x="4004" y="489"/>
                  <a:ext cx="35" cy="24"/>
                </a:xfrm>
                <a:prstGeom prst="line">
                  <a:avLst/>
                </a:prstGeom>
                <a:noFill/>
                <a:ln w="9525">
                  <a:solidFill>
                    <a:srgbClr val="000000"/>
                  </a:solidFill>
                  <a:round/>
                  <a:headEnd/>
                  <a:tailEnd/>
                </a:ln>
              </p:spPr>
              <p:txBody>
                <a:bodyPr/>
                <a:lstStyle/>
                <a:p>
                  <a:endParaRPr lang="en-US"/>
                </a:p>
              </p:txBody>
            </p:sp>
            <p:sp>
              <p:nvSpPr>
                <p:cNvPr id="804943" name="Freeform 35"/>
                <p:cNvSpPr>
                  <a:spLocks/>
                </p:cNvSpPr>
                <p:nvPr/>
              </p:nvSpPr>
              <p:spPr bwMode="auto">
                <a:xfrm>
                  <a:off x="3927" y="264"/>
                  <a:ext cx="184" cy="112"/>
                </a:xfrm>
                <a:custGeom>
                  <a:avLst/>
                  <a:gdLst>
                    <a:gd name="T0" fmla="*/ 0 w 184"/>
                    <a:gd name="T1" fmla="*/ 89 h 112"/>
                    <a:gd name="T2" fmla="*/ 106 w 184"/>
                    <a:gd name="T3" fmla="*/ 0 h 112"/>
                    <a:gd name="T4" fmla="*/ 184 w 184"/>
                    <a:gd name="T5" fmla="*/ 29 h 112"/>
                    <a:gd name="T6" fmla="*/ 77 w 184"/>
                    <a:gd name="T7" fmla="*/ 112 h 112"/>
                    <a:gd name="T8" fmla="*/ 0 w 184"/>
                    <a:gd name="T9" fmla="*/ 89 h 112"/>
                    <a:gd name="T10" fmla="*/ 0 60000 65536"/>
                    <a:gd name="T11" fmla="*/ 0 60000 65536"/>
                    <a:gd name="T12" fmla="*/ 0 60000 65536"/>
                    <a:gd name="T13" fmla="*/ 0 60000 65536"/>
                    <a:gd name="T14" fmla="*/ 0 60000 65536"/>
                    <a:gd name="T15" fmla="*/ 0 w 184"/>
                    <a:gd name="T16" fmla="*/ 0 h 112"/>
                    <a:gd name="T17" fmla="*/ 184 w 184"/>
                    <a:gd name="T18" fmla="*/ 112 h 112"/>
                  </a:gdLst>
                  <a:ahLst/>
                  <a:cxnLst>
                    <a:cxn ang="T10">
                      <a:pos x="T0" y="T1"/>
                    </a:cxn>
                    <a:cxn ang="T11">
                      <a:pos x="T2" y="T3"/>
                    </a:cxn>
                    <a:cxn ang="T12">
                      <a:pos x="T4" y="T5"/>
                    </a:cxn>
                    <a:cxn ang="T13">
                      <a:pos x="T6" y="T7"/>
                    </a:cxn>
                    <a:cxn ang="T14">
                      <a:pos x="T8" y="T9"/>
                    </a:cxn>
                  </a:cxnLst>
                  <a:rect l="T15" t="T16" r="T17" b="T18"/>
                  <a:pathLst>
                    <a:path w="184" h="112">
                      <a:moveTo>
                        <a:pt x="0" y="89"/>
                      </a:moveTo>
                      <a:lnTo>
                        <a:pt x="106" y="0"/>
                      </a:lnTo>
                      <a:lnTo>
                        <a:pt x="184" y="29"/>
                      </a:lnTo>
                      <a:lnTo>
                        <a:pt x="77" y="112"/>
                      </a:lnTo>
                      <a:lnTo>
                        <a:pt x="0" y="89"/>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44" name="Freeform 36"/>
                <p:cNvSpPr>
                  <a:spLocks/>
                </p:cNvSpPr>
                <p:nvPr/>
              </p:nvSpPr>
              <p:spPr bwMode="auto">
                <a:xfrm>
                  <a:off x="4128" y="365"/>
                  <a:ext cx="12" cy="6"/>
                </a:xfrm>
                <a:custGeom>
                  <a:avLst/>
                  <a:gdLst>
                    <a:gd name="T0" fmla="*/ 6 w 12"/>
                    <a:gd name="T1" fmla="*/ 0 h 6"/>
                    <a:gd name="T2" fmla="*/ 12 w 12"/>
                    <a:gd name="T3" fmla="*/ 6 h 6"/>
                    <a:gd name="T4" fmla="*/ 12 w 12"/>
                    <a:gd name="T5" fmla="*/ 0 h 6"/>
                    <a:gd name="T6" fmla="*/ 6 w 12"/>
                    <a:gd name="T7" fmla="*/ 0 h 6"/>
                    <a:gd name="T8" fmla="*/ 0 w 12"/>
                    <a:gd name="T9" fmla="*/ 0 h 6"/>
                    <a:gd name="T10" fmla="*/ 6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6" y="0"/>
                      </a:moveTo>
                      <a:lnTo>
                        <a:pt x="12" y="6"/>
                      </a:lnTo>
                      <a:lnTo>
                        <a:pt x="12" y="0"/>
                      </a:lnTo>
                      <a:lnTo>
                        <a:pt x="6" y="0"/>
                      </a:lnTo>
                      <a:lnTo>
                        <a:pt x="0" y="0"/>
                      </a:lnTo>
                      <a:lnTo>
                        <a:pt x="6" y="0"/>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04945" name="Freeform 37"/>
                <p:cNvSpPr>
                  <a:spLocks/>
                </p:cNvSpPr>
                <p:nvPr/>
              </p:nvSpPr>
              <p:spPr bwMode="auto">
                <a:xfrm>
                  <a:off x="3921" y="353"/>
                  <a:ext cx="107" cy="95"/>
                </a:xfrm>
                <a:custGeom>
                  <a:avLst/>
                  <a:gdLst>
                    <a:gd name="T0" fmla="*/ 107 w 107"/>
                    <a:gd name="T1" fmla="*/ 95 h 95"/>
                    <a:gd name="T2" fmla="*/ 23 w 107"/>
                    <a:gd name="T3" fmla="*/ 65 h 95"/>
                    <a:gd name="T4" fmla="*/ 0 w 107"/>
                    <a:gd name="T5" fmla="*/ 0 h 95"/>
                    <a:gd name="T6" fmla="*/ 83 w 107"/>
                    <a:gd name="T7" fmla="*/ 23 h 95"/>
                    <a:gd name="T8" fmla="*/ 107 w 107"/>
                    <a:gd name="T9" fmla="*/ 95 h 95"/>
                    <a:gd name="T10" fmla="*/ 0 60000 65536"/>
                    <a:gd name="T11" fmla="*/ 0 60000 65536"/>
                    <a:gd name="T12" fmla="*/ 0 60000 65536"/>
                    <a:gd name="T13" fmla="*/ 0 60000 65536"/>
                    <a:gd name="T14" fmla="*/ 0 60000 65536"/>
                    <a:gd name="T15" fmla="*/ 0 w 107"/>
                    <a:gd name="T16" fmla="*/ 0 h 95"/>
                    <a:gd name="T17" fmla="*/ 107 w 107"/>
                    <a:gd name="T18" fmla="*/ 95 h 95"/>
                  </a:gdLst>
                  <a:ahLst/>
                  <a:cxnLst>
                    <a:cxn ang="T10">
                      <a:pos x="T0" y="T1"/>
                    </a:cxn>
                    <a:cxn ang="T11">
                      <a:pos x="T2" y="T3"/>
                    </a:cxn>
                    <a:cxn ang="T12">
                      <a:pos x="T4" y="T5"/>
                    </a:cxn>
                    <a:cxn ang="T13">
                      <a:pos x="T6" y="T7"/>
                    </a:cxn>
                    <a:cxn ang="T14">
                      <a:pos x="T8" y="T9"/>
                    </a:cxn>
                  </a:cxnLst>
                  <a:rect l="T15" t="T16" r="T17" b="T18"/>
                  <a:pathLst>
                    <a:path w="107" h="95">
                      <a:moveTo>
                        <a:pt x="107" y="95"/>
                      </a:moveTo>
                      <a:lnTo>
                        <a:pt x="23" y="65"/>
                      </a:lnTo>
                      <a:lnTo>
                        <a:pt x="0" y="0"/>
                      </a:lnTo>
                      <a:lnTo>
                        <a:pt x="83" y="23"/>
                      </a:lnTo>
                      <a:lnTo>
                        <a:pt x="107" y="95"/>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46" name="Line 38"/>
                <p:cNvSpPr>
                  <a:spLocks noChangeShapeType="1"/>
                </p:cNvSpPr>
                <p:nvPr/>
              </p:nvSpPr>
              <p:spPr bwMode="auto">
                <a:xfrm flipH="1">
                  <a:off x="4063" y="287"/>
                  <a:ext cx="6" cy="1"/>
                </a:xfrm>
                <a:prstGeom prst="line">
                  <a:avLst/>
                </a:prstGeom>
                <a:noFill/>
                <a:ln w="9525">
                  <a:solidFill>
                    <a:srgbClr val="000000"/>
                  </a:solidFill>
                  <a:round/>
                  <a:headEnd/>
                  <a:tailEnd/>
                </a:ln>
              </p:spPr>
              <p:txBody>
                <a:bodyPr/>
                <a:lstStyle/>
                <a:p>
                  <a:endParaRPr lang="en-US"/>
                </a:p>
              </p:txBody>
            </p:sp>
            <p:sp>
              <p:nvSpPr>
                <p:cNvPr id="804947" name="Line 39"/>
                <p:cNvSpPr>
                  <a:spLocks noChangeShapeType="1"/>
                </p:cNvSpPr>
                <p:nvPr/>
              </p:nvSpPr>
              <p:spPr bwMode="auto">
                <a:xfrm flipH="1">
                  <a:off x="4028" y="317"/>
                  <a:ext cx="5" cy="1"/>
                </a:xfrm>
                <a:prstGeom prst="line">
                  <a:avLst/>
                </a:prstGeom>
                <a:noFill/>
                <a:ln w="9525">
                  <a:solidFill>
                    <a:srgbClr val="000000"/>
                  </a:solidFill>
                  <a:round/>
                  <a:headEnd/>
                  <a:tailEnd/>
                </a:ln>
              </p:spPr>
              <p:txBody>
                <a:bodyPr/>
                <a:lstStyle/>
                <a:p>
                  <a:endParaRPr lang="en-US"/>
                </a:p>
              </p:txBody>
            </p:sp>
            <p:sp>
              <p:nvSpPr>
                <p:cNvPr id="804948" name="Line 40"/>
                <p:cNvSpPr>
                  <a:spLocks noChangeShapeType="1"/>
                </p:cNvSpPr>
                <p:nvPr/>
              </p:nvSpPr>
              <p:spPr bwMode="auto">
                <a:xfrm flipH="1" flipV="1">
                  <a:off x="3986" y="341"/>
                  <a:ext cx="12" cy="6"/>
                </a:xfrm>
                <a:prstGeom prst="line">
                  <a:avLst/>
                </a:prstGeom>
                <a:noFill/>
                <a:ln w="9525">
                  <a:solidFill>
                    <a:srgbClr val="000000"/>
                  </a:solidFill>
                  <a:round/>
                  <a:headEnd/>
                  <a:tailEnd/>
                </a:ln>
              </p:spPr>
              <p:txBody>
                <a:bodyPr/>
                <a:lstStyle/>
                <a:p>
                  <a:endParaRPr lang="en-US"/>
                </a:p>
              </p:txBody>
            </p:sp>
            <p:sp>
              <p:nvSpPr>
                <p:cNvPr id="804949" name="Freeform 41"/>
                <p:cNvSpPr>
                  <a:spLocks/>
                </p:cNvSpPr>
                <p:nvPr/>
              </p:nvSpPr>
              <p:spPr bwMode="auto">
                <a:xfrm>
                  <a:off x="3921" y="436"/>
                  <a:ext cx="107" cy="18"/>
                </a:xfrm>
                <a:custGeom>
                  <a:avLst/>
                  <a:gdLst>
                    <a:gd name="T0" fmla="*/ 107 w 107"/>
                    <a:gd name="T1" fmla="*/ 12 h 18"/>
                    <a:gd name="T2" fmla="*/ 95 w 107"/>
                    <a:gd name="T3" fmla="*/ 12 h 18"/>
                    <a:gd name="T4" fmla="*/ 0 w 107"/>
                    <a:gd name="T5" fmla="*/ 0 h 18"/>
                    <a:gd name="T6" fmla="*/ 6 w 107"/>
                    <a:gd name="T7" fmla="*/ 12 h 18"/>
                    <a:gd name="T8" fmla="*/ 95 w 107"/>
                    <a:gd name="T9" fmla="*/ 18 h 18"/>
                    <a:gd name="T10" fmla="*/ 107 w 107"/>
                    <a:gd name="T11" fmla="*/ 12 h 18"/>
                    <a:gd name="T12" fmla="*/ 0 60000 65536"/>
                    <a:gd name="T13" fmla="*/ 0 60000 65536"/>
                    <a:gd name="T14" fmla="*/ 0 60000 65536"/>
                    <a:gd name="T15" fmla="*/ 0 60000 65536"/>
                    <a:gd name="T16" fmla="*/ 0 60000 65536"/>
                    <a:gd name="T17" fmla="*/ 0 60000 65536"/>
                    <a:gd name="T18" fmla="*/ 0 w 107"/>
                    <a:gd name="T19" fmla="*/ 0 h 18"/>
                    <a:gd name="T20" fmla="*/ 107 w 10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07" h="18">
                      <a:moveTo>
                        <a:pt x="107" y="12"/>
                      </a:moveTo>
                      <a:lnTo>
                        <a:pt x="95" y="12"/>
                      </a:lnTo>
                      <a:lnTo>
                        <a:pt x="0" y="0"/>
                      </a:lnTo>
                      <a:lnTo>
                        <a:pt x="6" y="12"/>
                      </a:lnTo>
                      <a:lnTo>
                        <a:pt x="95" y="18"/>
                      </a:lnTo>
                      <a:lnTo>
                        <a:pt x="107" y="12"/>
                      </a:lnTo>
                      <a:close/>
                    </a:path>
                  </a:pathLst>
                </a:custGeom>
                <a:noFill/>
                <a:ln w="9525">
                  <a:solidFill>
                    <a:srgbClr val="000000"/>
                  </a:solidFill>
                  <a:round/>
                  <a:headEnd/>
                  <a:tailEnd/>
                </a:ln>
              </p:spPr>
              <p:txBody>
                <a:bodyPr/>
                <a:lstStyle/>
                <a:p>
                  <a:pPr eaLnBrk="0" hangingPunct="0"/>
                  <a:endParaRPr lang="en-GB" b="0"/>
                </a:p>
              </p:txBody>
            </p:sp>
            <p:sp>
              <p:nvSpPr>
                <p:cNvPr id="804950" name="Line 42"/>
                <p:cNvSpPr>
                  <a:spLocks noChangeShapeType="1"/>
                </p:cNvSpPr>
                <p:nvPr/>
              </p:nvSpPr>
              <p:spPr bwMode="auto">
                <a:xfrm flipV="1">
                  <a:off x="3944" y="418"/>
                  <a:ext cx="6" cy="6"/>
                </a:xfrm>
                <a:prstGeom prst="line">
                  <a:avLst/>
                </a:prstGeom>
                <a:noFill/>
                <a:ln w="9525">
                  <a:solidFill>
                    <a:srgbClr val="000000"/>
                  </a:solidFill>
                  <a:round/>
                  <a:headEnd/>
                  <a:tailEnd/>
                </a:ln>
              </p:spPr>
              <p:txBody>
                <a:bodyPr/>
                <a:lstStyle/>
                <a:p>
                  <a:endParaRPr lang="en-US"/>
                </a:p>
              </p:txBody>
            </p:sp>
            <p:sp>
              <p:nvSpPr>
                <p:cNvPr id="804951" name="Freeform 43"/>
                <p:cNvSpPr>
                  <a:spLocks/>
                </p:cNvSpPr>
                <p:nvPr/>
              </p:nvSpPr>
              <p:spPr bwMode="auto">
                <a:xfrm>
                  <a:off x="3927" y="388"/>
                  <a:ext cx="11" cy="12"/>
                </a:xfrm>
                <a:custGeom>
                  <a:avLst/>
                  <a:gdLst>
                    <a:gd name="T0" fmla="*/ 0 w 11"/>
                    <a:gd name="T1" fmla="*/ 6 h 12"/>
                    <a:gd name="T2" fmla="*/ 6 w 11"/>
                    <a:gd name="T3" fmla="*/ 0 h 12"/>
                    <a:gd name="T4" fmla="*/ 11 w 11"/>
                    <a:gd name="T5" fmla="*/ 0 h 12"/>
                    <a:gd name="T6" fmla="*/ 6 w 11"/>
                    <a:gd name="T7" fmla="*/ 12 h 12"/>
                    <a:gd name="T8" fmla="*/ 0 w 11"/>
                    <a:gd name="T9" fmla="*/ 6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0" y="6"/>
                      </a:moveTo>
                      <a:lnTo>
                        <a:pt x="6" y="0"/>
                      </a:lnTo>
                      <a:lnTo>
                        <a:pt x="11" y="0"/>
                      </a:lnTo>
                      <a:lnTo>
                        <a:pt x="6" y="12"/>
                      </a:lnTo>
                      <a:lnTo>
                        <a:pt x="0" y="6"/>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52" name="Freeform 44"/>
                <p:cNvSpPr>
                  <a:spLocks/>
                </p:cNvSpPr>
                <p:nvPr/>
              </p:nvSpPr>
              <p:spPr bwMode="auto">
                <a:xfrm>
                  <a:off x="3921" y="353"/>
                  <a:ext cx="12" cy="18"/>
                </a:xfrm>
                <a:custGeom>
                  <a:avLst/>
                  <a:gdLst>
                    <a:gd name="T0" fmla="*/ 12 w 12"/>
                    <a:gd name="T1" fmla="*/ 0 h 18"/>
                    <a:gd name="T2" fmla="*/ 12 w 12"/>
                    <a:gd name="T3" fmla="*/ 6 h 18"/>
                    <a:gd name="T4" fmla="*/ 0 w 12"/>
                    <a:gd name="T5" fmla="*/ 18 h 18"/>
                    <a:gd name="T6" fmla="*/ 0 w 12"/>
                    <a:gd name="T7" fmla="*/ 12 h 18"/>
                    <a:gd name="T8" fmla="*/ 12 w 12"/>
                    <a:gd name="T9" fmla="*/ 0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0"/>
                      </a:moveTo>
                      <a:lnTo>
                        <a:pt x="12" y="6"/>
                      </a:lnTo>
                      <a:lnTo>
                        <a:pt x="0" y="18"/>
                      </a:lnTo>
                      <a:lnTo>
                        <a:pt x="0" y="12"/>
                      </a:lnTo>
                      <a:lnTo>
                        <a:pt x="12" y="0"/>
                      </a:lnTo>
                      <a:close/>
                    </a:path>
                  </a:pathLst>
                </a:custGeom>
                <a:solidFill>
                  <a:srgbClr val="FFFFFF"/>
                </a:solidFill>
                <a:ln w="9525">
                  <a:noFill/>
                  <a:round/>
                  <a:headEnd/>
                  <a:tailEnd/>
                </a:ln>
              </p:spPr>
              <p:txBody>
                <a:bodyPr/>
                <a:lstStyle/>
                <a:p>
                  <a:pPr eaLnBrk="0" hangingPunct="0"/>
                  <a:endParaRPr lang="en-GB" b="0"/>
                </a:p>
              </p:txBody>
            </p:sp>
            <p:sp>
              <p:nvSpPr>
                <p:cNvPr id="804953" name="Freeform 45"/>
                <p:cNvSpPr>
                  <a:spLocks/>
                </p:cNvSpPr>
                <p:nvPr/>
              </p:nvSpPr>
              <p:spPr bwMode="auto">
                <a:xfrm>
                  <a:off x="3921" y="353"/>
                  <a:ext cx="12" cy="18"/>
                </a:xfrm>
                <a:custGeom>
                  <a:avLst/>
                  <a:gdLst>
                    <a:gd name="T0" fmla="*/ 12 w 12"/>
                    <a:gd name="T1" fmla="*/ 0 h 18"/>
                    <a:gd name="T2" fmla="*/ 12 w 12"/>
                    <a:gd name="T3" fmla="*/ 6 h 18"/>
                    <a:gd name="T4" fmla="*/ 0 w 12"/>
                    <a:gd name="T5" fmla="*/ 18 h 18"/>
                    <a:gd name="T6" fmla="*/ 0 w 12"/>
                    <a:gd name="T7" fmla="*/ 12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12" y="0"/>
                      </a:moveTo>
                      <a:lnTo>
                        <a:pt x="12" y="6"/>
                      </a:lnTo>
                      <a:lnTo>
                        <a:pt x="0" y="18"/>
                      </a:lnTo>
                      <a:lnTo>
                        <a:pt x="0" y="12"/>
                      </a:lnTo>
                    </a:path>
                  </a:pathLst>
                </a:custGeom>
                <a:noFill/>
                <a:ln w="9525">
                  <a:solidFill>
                    <a:srgbClr val="000000"/>
                  </a:solidFill>
                  <a:round/>
                  <a:headEnd/>
                  <a:tailEnd/>
                </a:ln>
              </p:spPr>
              <p:txBody>
                <a:bodyPr/>
                <a:lstStyle/>
                <a:p>
                  <a:pPr eaLnBrk="0" hangingPunct="0"/>
                  <a:endParaRPr lang="en-GB" b="0"/>
                </a:p>
              </p:txBody>
            </p:sp>
            <p:sp>
              <p:nvSpPr>
                <p:cNvPr id="804954" name="Freeform 46"/>
                <p:cNvSpPr>
                  <a:spLocks/>
                </p:cNvSpPr>
                <p:nvPr/>
              </p:nvSpPr>
              <p:spPr bwMode="auto">
                <a:xfrm>
                  <a:off x="4158" y="572"/>
                  <a:ext cx="89" cy="149"/>
                </a:xfrm>
                <a:custGeom>
                  <a:avLst/>
                  <a:gdLst>
                    <a:gd name="T0" fmla="*/ 0 w 89"/>
                    <a:gd name="T1" fmla="*/ 6 h 149"/>
                    <a:gd name="T2" fmla="*/ 42 w 89"/>
                    <a:gd name="T3" fmla="*/ 0 h 149"/>
                    <a:gd name="T4" fmla="*/ 89 w 89"/>
                    <a:gd name="T5" fmla="*/ 137 h 149"/>
                    <a:gd name="T6" fmla="*/ 54 w 89"/>
                    <a:gd name="T7" fmla="*/ 149 h 149"/>
                    <a:gd name="T8" fmla="*/ 0 w 89"/>
                    <a:gd name="T9" fmla="*/ 6 h 149"/>
                    <a:gd name="T10" fmla="*/ 0 60000 65536"/>
                    <a:gd name="T11" fmla="*/ 0 60000 65536"/>
                    <a:gd name="T12" fmla="*/ 0 60000 65536"/>
                    <a:gd name="T13" fmla="*/ 0 60000 65536"/>
                    <a:gd name="T14" fmla="*/ 0 60000 65536"/>
                    <a:gd name="T15" fmla="*/ 0 w 89"/>
                    <a:gd name="T16" fmla="*/ 0 h 149"/>
                    <a:gd name="T17" fmla="*/ 89 w 89"/>
                    <a:gd name="T18" fmla="*/ 149 h 149"/>
                  </a:gdLst>
                  <a:ahLst/>
                  <a:cxnLst>
                    <a:cxn ang="T10">
                      <a:pos x="T0" y="T1"/>
                    </a:cxn>
                    <a:cxn ang="T11">
                      <a:pos x="T2" y="T3"/>
                    </a:cxn>
                    <a:cxn ang="T12">
                      <a:pos x="T4" y="T5"/>
                    </a:cxn>
                    <a:cxn ang="T13">
                      <a:pos x="T6" y="T7"/>
                    </a:cxn>
                    <a:cxn ang="T14">
                      <a:pos x="T8" y="T9"/>
                    </a:cxn>
                  </a:cxnLst>
                  <a:rect l="T15" t="T16" r="T17" b="T18"/>
                  <a:pathLst>
                    <a:path w="89" h="149">
                      <a:moveTo>
                        <a:pt x="0" y="6"/>
                      </a:moveTo>
                      <a:lnTo>
                        <a:pt x="42" y="0"/>
                      </a:lnTo>
                      <a:lnTo>
                        <a:pt x="89" y="137"/>
                      </a:lnTo>
                      <a:lnTo>
                        <a:pt x="54" y="149"/>
                      </a:lnTo>
                      <a:lnTo>
                        <a:pt x="0" y="6"/>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55" name="Freeform 47"/>
                <p:cNvSpPr>
                  <a:spLocks/>
                </p:cNvSpPr>
                <p:nvPr/>
              </p:nvSpPr>
              <p:spPr bwMode="auto">
                <a:xfrm>
                  <a:off x="4093" y="471"/>
                  <a:ext cx="119" cy="161"/>
                </a:xfrm>
                <a:custGeom>
                  <a:avLst/>
                  <a:gdLst>
                    <a:gd name="T0" fmla="*/ 119 w 119"/>
                    <a:gd name="T1" fmla="*/ 0 h 161"/>
                    <a:gd name="T2" fmla="*/ 113 w 119"/>
                    <a:gd name="T3" fmla="*/ 78 h 161"/>
                    <a:gd name="T4" fmla="*/ 0 w 119"/>
                    <a:gd name="T5" fmla="*/ 161 h 161"/>
                    <a:gd name="T6" fmla="*/ 12 w 119"/>
                    <a:gd name="T7" fmla="*/ 83 h 161"/>
                    <a:gd name="T8" fmla="*/ 119 w 119"/>
                    <a:gd name="T9" fmla="*/ 0 h 161"/>
                    <a:gd name="T10" fmla="*/ 0 60000 65536"/>
                    <a:gd name="T11" fmla="*/ 0 60000 65536"/>
                    <a:gd name="T12" fmla="*/ 0 60000 65536"/>
                    <a:gd name="T13" fmla="*/ 0 60000 65536"/>
                    <a:gd name="T14" fmla="*/ 0 60000 65536"/>
                    <a:gd name="T15" fmla="*/ 0 w 119"/>
                    <a:gd name="T16" fmla="*/ 0 h 161"/>
                    <a:gd name="T17" fmla="*/ 119 w 119"/>
                    <a:gd name="T18" fmla="*/ 161 h 161"/>
                  </a:gdLst>
                  <a:ahLst/>
                  <a:cxnLst>
                    <a:cxn ang="T10">
                      <a:pos x="T0" y="T1"/>
                    </a:cxn>
                    <a:cxn ang="T11">
                      <a:pos x="T2" y="T3"/>
                    </a:cxn>
                    <a:cxn ang="T12">
                      <a:pos x="T4" y="T5"/>
                    </a:cxn>
                    <a:cxn ang="T13">
                      <a:pos x="T6" y="T7"/>
                    </a:cxn>
                    <a:cxn ang="T14">
                      <a:pos x="T8" y="T9"/>
                    </a:cxn>
                  </a:cxnLst>
                  <a:rect l="T15" t="T16" r="T17" b="T18"/>
                  <a:pathLst>
                    <a:path w="119" h="161">
                      <a:moveTo>
                        <a:pt x="119" y="0"/>
                      </a:moveTo>
                      <a:lnTo>
                        <a:pt x="113" y="78"/>
                      </a:lnTo>
                      <a:lnTo>
                        <a:pt x="0" y="161"/>
                      </a:lnTo>
                      <a:lnTo>
                        <a:pt x="12" y="83"/>
                      </a:lnTo>
                      <a:lnTo>
                        <a:pt x="119" y="0"/>
                      </a:lnTo>
                      <a:close/>
                    </a:path>
                  </a:pathLst>
                </a:custGeom>
                <a:solidFill>
                  <a:srgbClr val="FF3300"/>
                </a:solidFill>
                <a:ln w="9525">
                  <a:solidFill>
                    <a:srgbClr val="000000"/>
                  </a:solidFill>
                  <a:round/>
                  <a:headEnd/>
                  <a:tailEnd/>
                </a:ln>
              </p:spPr>
              <p:txBody>
                <a:bodyPr/>
                <a:lstStyle/>
                <a:p>
                  <a:pPr eaLnBrk="0" hangingPunct="0"/>
                  <a:endParaRPr lang="en-GB" b="0"/>
                </a:p>
              </p:txBody>
            </p:sp>
            <p:sp>
              <p:nvSpPr>
                <p:cNvPr id="804956" name="Freeform 48"/>
                <p:cNvSpPr>
                  <a:spLocks/>
                </p:cNvSpPr>
                <p:nvPr/>
              </p:nvSpPr>
              <p:spPr bwMode="auto">
                <a:xfrm>
                  <a:off x="4028" y="454"/>
                  <a:ext cx="35" cy="148"/>
                </a:xfrm>
                <a:custGeom>
                  <a:avLst/>
                  <a:gdLst>
                    <a:gd name="T0" fmla="*/ 0 w 35"/>
                    <a:gd name="T1" fmla="*/ 0 h 148"/>
                    <a:gd name="T2" fmla="*/ 0 w 35"/>
                    <a:gd name="T3" fmla="*/ 11 h 148"/>
                    <a:gd name="T4" fmla="*/ 23 w 35"/>
                    <a:gd name="T5" fmla="*/ 130 h 148"/>
                    <a:gd name="T6" fmla="*/ 35 w 35"/>
                    <a:gd name="T7" fmla="*/ 148 h 148"/>
                    <a:gd name="T8" fmla="*/ 35 w 35"/>
                    <a:gd name="T9" fmla="*/ 136 h 148"/>
                    <a:gd name="T10" fmla="*/ 5 w 35"/>
                    <a:gd name="T11" fmla="*/ 11 h 148"/>
                    <a:gd name="T12" fmla="*/ 0 w 35"/>
                    <a:gd name="T13" fmla="*/ 0 h 148"/>
                    <a:gd name="T14" fmla="*/ 0 60000 65536"/>
                    <a:gd name="T15" fmla="*/ 0 60000 65536"/>
                    <a:gd name="T16" fmla="*/ 0 60000 65536"/>
                    <a:gd name="T17" fmla="*/ 0 60000 65536"/>
                    <a:gd name="T18" fmla="*/ 0 60000 65536"/>
                    <a:gd name="T19" fmla="*/ 0 60000 65536"/>
                    <a:gd name="T20" fmla="*/ 0 60000 65536"/>
                    <a:gd name="T21" fmla="*/ 0 w 35"/>
                    <a:gd name="T22" fmla="*/ 0 h 148"/>
                    <a:gd name="T23" fmla="*/ 35 w 35"/>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48">
                      <a:moveTo>
                        <a:pt x="0" y="0"/>
                      </a:moveTo>
                      <a:lnTo>
                        <a:pt x="0" y="11"/>
                      </a:lnTo>
                      <a:lnTo>
                        <a:pt x="23" y="130"/>
                      </a:lnTo>
                      <a:lnTo>
                        <a:pt x="35" y="148"/>
                      </a:lnTo>
                      <a:lnTo>
                        <a:pt x="35" y="136"/>
                      </a:lnTo>
                      <a:lnTo>
                        <a:pt x="5" y="11"/>
                      </a:lnTo>
                      <a:lnTo>
                        <a:pt x="0" y="0"/>
                      </a:lnTo>
                      <a:close/>
                    </a:path>
                  </a:pathLst>
                </a:custGeom>
                <a:noFill/>
                <a:ln w="9525">
                  <a:solidFill>
                    <a:srgbClr val="000000"/>
                  </a:solidFill>
                  <a:round/>
                  <a:headEnd/>
                  <a:tailEnd/>
                </a:ln>
              </p:spPr>
              <p:txBody>
                <a:bodyPr/>
                <a:lstStyle/>
                <a:p>
                  <a:pPr eaLnBrk="0" hangingPunct="0"/>
                  <a:endParaRPr lang="en-GB" b="0"/>
                </a:p>
              </p:txBody>
            </p:sp>
            <p:sp>
              <p:nvSpPr>
                <p:cNvPr id="804957" name="Freeform 49"/>
                <p:cNvSpPr>
                  <a:spLocks/>
                </p:cNvSpPr>
                <p:nvPr/>
              </p:nvSpPr>
              <p:spPr bwMode="auto">
                <a:xfrm>
                  <a:off x="4028" y="365"/>
                  <a:ext cx="184" cy="189"/>
                </a:xfrm>
                <a:custGeom>
                  <a:avLst/>
                  <a:gdLst>
                    <a:gd name="T0" fmla="*/ 77 w 184"/>
                    <a:gd name="T1" fmla="*/ 189 h 189"/>
                    <a:gd name="T2" fmla="*/ 184 w 184"/>
                    <a:gd name="T3" fmla="*/ 106 h 189"/>
                    <a:gd name="T4" fmla="*/ 106 w 184"/>
                    <a:gd name="T5" fmla="*/ 0 h 189"/>
                    <a:gd name="T6" fmla="*/ 0 w 184"/>
                    <a:gd name="T7" fmla="*/ 83 h 189"/>
                    <a:gd name="T8" fmla="*/ 77 w 184"/>
                    <a:gd name="T9" fmla="*/ 189 h 189"/>
                    <a:gd name="T10" fmla="*/ 0 60000 65536"/>
                    <a:gd name="T11" fmla="*/ 0 60000 65536"/>
                    <a:gd name="T12" fmla="*/ 0 60000 65536"/>
                    <a:gd name="T13" fmla="*/ 0 60000 65536"/>
                    <a:gd name="T14" fmla="*/ 0 60000 65536"/>
                    <a:gd name="T15" fmla="*/ 0 w 184"/>
                    <a:gd name="T16" fmla="*/ 0 h 189"/>
                    <a:gd name="T17" fmla="*/ 184 w 184"/>
                    <a:gd name="T18" fmla="*/ 189 h 189"/>
                  </a:gdLst>
                  <a:ahLst/>
                  <a:cxnLst>
                    <a:cxn ang="T10">
                      <a:pos x="T0" y="T1"/>
                    </a:cxn>
                    <a:cxn ang="T11">
                      <a:pos x="T2" y="T3"/>
                    </a:cxn>
                    <a:cxn ang="T12">
                      <a:pos x="T4" y="T5"/>
                    </a:cxn>
                    <a:cxn ang="T13">
                      <a:pos x="T6" y="T7"/>
                    </a:cxn>
                    <a:cxn ang="T14">
                      <a:pos x="T8" y="T9"/>
                    </a:cxn>
                  </a:cxnLst>
                  <a:rect l="T15" t="T16" r="T17" b="T18"/>
                  <a:pathLst>
                    <a:path w="184" h="189">
                      <a:moveTo>
                        <a:pt x="77" y="189"/>
                      </a:moveTo>
                      <a:lnTo>
                        <a:pt x="184" y="106"/>
                      </a:lnTo>
                      <a:lnTo>
                        <a:pt x="106" y="0"/>
                      </a:lnTo>
                      <a:lnTo>
                        <a:pt x="0" y="83"/>
                      </a:lnTo>
                      <a:lnTo>
                        <a:pt x="77" y="189"/>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58" name="Freeform 50"/>
                <p:cNvSpPr>
                  <a:spLocks/>
                </p:cNvSpPr>
                <p:nvPr/>
              </p:nvSpPr>
              <p:spPr bwMode="auto">
                <a:xfrm>
                  <a:off x="4123" y="412"/>
                  <a:ext cx="77" cy="48"/>
                </a:xfrm>
                <a:custGeom>
                  <a:avLst/>
                  <a:gdLst>
                    <a:gd name="T0" fmla="*/ 77 w 77"/>
                    <a:gd name="T1" fmla="*/ 0 h 48"/>
                    <a:gd name="T2" fmla="*/ 41 w 77"/>
                    <a:gd name="T3" fmla="*/ 12 h 48"/>
                    <a:gd name="T4" fmla="*/ 0 w 77"/>
                    <a:gd name="T5" fmla="*/ 48 h 48"/>
                    <a:gd name="T6" fmla="*/ 29 w 77"/>
                    <a:gd name="T7" fmla="*/ 36 h 48"/>
                    <a:gd name="T8" fmla="*/ 77 w 77"/>
                    <a:gd name="T9" fmla="*/ 0 h 48"/>
                    <a:gd name="T10" fmla="*/ 0 60000 65536"/>
                    <a:gd name="T11" fmla="*/ 0 60000 65536"/>
                    <a:gd name="T12" fmla="*/ 0 60000 65536"/>
                    <a:gd name="T13" fmla="*/ 0 60000 65536"/>
                    <a:gd name="T14" fmla="*/ 0 60000 65536"/>
                    <a:gd name="T15" fmla="*/ 0 w 77"/>
                    <a:gd name="T16" fmla="*/ 0 h 48"/>
                    <a:gd name="T17" fmla="*/ 77 w 77"/>
                    <a:gd name="T18" fmla="*/ 48 h 48"/>
                  </a:gdLst>
                  <a:ahLst/>
                  <a:cxnLst>
                    <a:cxn ang="T10">
                      <a:pos x="T0" y="T1"/>
                    </a:cxn>
                    <a:cxn ang="T11">
                      <a:pos x="T2" y="T3"/>
                    </a:cxn>
                    <a:cxn ang="T12">
                      <a:pos x="T4" y="T5"/>
                    </a:cxn>
                    <a:cxn ang="T13">
                      <a:pos x="T6" y="T7"/>
                    </a:cxn>
                    <a:cxn ang="T14">
                      <a:pos x="T8" y="T9"/>
                    </a:cxn>
                  </a:cxnLst>
                  <a:rect l="T15" t="T16" r="T17" b="T18"/>
                  <a:pathLst>
                    <a:path w="77" h="48">
                      <a:moveTo>
                        <a:pt x="77" y="0"/>
                      </a:moveTo>
                      <a:lnTo>
                        <a:pt x="41" y="12"/>
                      </a:lnTo>
                      <a:lnTo>
                        <a:pt x="0" y="48"/>
                      </a:lnTo>
                      <a:lnTo>
                        <a:pt x="29" y="36"/>
                      </a:lnTo>
                      <a:lnTo>
                        <a:pt x="77" y="0"/>
                      </a:lnTo>
                      <a:close/>
                    </a:path>
                  </a:pathLst>
                </a:custGeom>
                <a:solidFill>
                  <a:srgbClr val="FFFFFF"/>
                </a:solidFill>
                <a:ln w="9525">
                  <a:noFill/>
                  <a:round/>
                  <a:headEnd/>
                  <a:tailEnd/>
                </a:ln>
              </p:spPr>
              <p:txBody>
                <a:bodyPr/>
                <a:lstStyle/>
                <a:p>
                  <a:pPr eaLnBrk="0" hangingPunct="0"/>
                  <a:endParaRPr lang="en-GB" b="0"/>
                </a:p>
              </p:txBody>
            </p:sp>
            <p:sp>
              <p:nvSpPr>
                <p:cNvPr id="804959" name="Freeform 51"/>
                <p:cNvSpPr>
                  <a:spLocks/>
                </p:cNvSpPr>
                <p:nvPr/>
              </p:nvSpPr>
              <p:spPr bwMode="auto">
                <a:xfrm>
                  <a:off x="4123" y="412"/>
                  <a:ext cx="77" cy="48"/>
                </a:xfrm>
                <a:custGeom>
                  <a:avLst/>
                  <a:gdLst>
                    <a:gd name="T0" fmla="*/ 77 w 77"/>
                    <a:gd name="T1" fmla="*/ 0 h 48"/>
                    <a:gd name="T2" fmla="*/ 41 w 77"/>
                    <a:gd name="T3" fmla="*/ 12 h 48"/>
                    <a:gd name="T4" fmla="*/ 0 w 77"/>
                    <a:gd name="T5" fmla="*/ 48 h 48"/>
                    <a:gd name="T6" fmla="*/ 29 w 77"/>
                    <a:gd name="T7" fmla="*/ 36 h 48"/>
                    <a:gd name="T8" fmla="*/ 0 60000 65536"/>
                    <a:gd name="T9" fmla="*/ 0 60000 65536"/>
                    <a:gd name="T10" fmla="*/ 0 60000 65536"/>
                    <a:gd name="T11" fmla="*/ 0 60000 65536"/>
                    <a:gd name="T12" fmla="*/ 0 w 77"/>
                    <a:gd name="T13" fmla="*/ 0 h 48"/>
                    <a:gd name="T14" fmla="*/ 77 w 77"/>
                    <a:gd name="T15" fmla="*/ 48 h 48"/>
                  </a:gdLst>
                  <a:ahLst/>
                  <a:cxnLst>
                    <a:cxn ang="T8">
                      <a:pos x="T0" y="T1"/>
                    </a:cxn>
                    <a:cxn ang="T9">
                      <a:pos x="T2" y="T3"/>
                    </a:cxn>
                    <a:cxn ang="T10">
                      <a:pos x="T4" y="T5"/>
                    </a:cxn>
                    <a:cxn ang="T11">
                      <a:pos x="T6" y="T7"/>
                    </a:cxn>
                  </a:cxnLst>
                  <a:rect l="T12" t="T13" r="T14" b="T15"/>
                  <a:pathLst>
                    <a:path w="77" h="48">
                      <a:moveTo>
                        <a:pt x="77" y="0"/>
                      </a:moveTo>
                      <a:lnTo>
                        <a:pt x="41" y="12"/>
                      </a:lnTo>
                      <a:lnTo>
                        <a:pt x="0" y="48"/>
                      </a:lnTo>
                      <a:lnTo>
                        <a:pt x="29" y="36"/>
                      </a:lnTo>
                    </a:path>
                  </a:pathLst>
                </a:custGeom>
                <a:noFill/>
                <a:ln w="9525">
                  <a:solidFill>
                    <a:srgbClr val="000000"/>
                  </a:solidFill>
                  <a:round/>
                  <a:headEnd/>
                  <a:tailEnd/>
                </a:ln>
              </p:spPr>
              <p:txBody>
                <a:bodyPr/>
                <a:lstStyle/>
                <a:p>
                  <a:pPr eaLnBrk="0" hangingPunct="0"/>
                  <a:endParaRPr lang="en-GB" b="0"/>
                </a:p>
              </p:txBody>
            </p:sp>
            <p:sp>
              <p:nvSpPr>
                <p:cNvPr id="804960" name="Freeform 52"/>
                <p:cNvSpPr>
                  <a:spLocks/>
                </p:cNvSpPr>
                <p:nvPr/>
              </p:nvSpPr>
              <p:spPr bwMode="auto">
                <a:xfrm>
                  <a:off x="3683" y="347"/>
                  <a:ext cx="445" cy="534"/>
                </a:xfrm>
                <a:custGeom>
                  <a:avLst/>
                  <a:gdLst>
                    <a:gd name="T0" fmla="*/ 345 w 445"/>
                    <a:gd name="T1" fmla="*/ 202 h 534"/>
                    <a:gd name="T2" fmla="*/ 374 w 445"/>
                    <a:gd name="T3" fmla="*/ 249 h 534"/>
                    <a:gd name="T4" fmla="*/ 404 w 445"/>
                    <a:gd name="T5" fmla="*/ 302 h 534"/>
                    <a:gd name="T6" fmla="*/ 422 w 445"/>
                    <a:gd name="T7" fmla="*/ 344 h 534"/>
                    <a:gd name="T8" fmla="*/ 434 w 445"/>
                    <a:gd name="T9" fmla="*/ 385 h 534"/>
                    <a:gd name="T10" fmla="*/ 440 w 445"/>
                    <a:gd name="T11" fmla="*/ 421 h 534"/>
                    <a:gd name="T12" fmla="*/ 445 w 445"/>
                    <a:gd name="T13" fmla="*/ 463 h 534"/>
                    <a:gd name="T14" fmla="*/ 440 w 445"/>
                    <a:gd name="T15" fmla="*/ 486 h 534"/>
                    <a:gd name="T16" fmla="*/ 422 w 445"/>
                    <a:gd name="T17" fmla="*/ 510 h 534"/>
                    <a:gd name="T18" fmla="*/ 410 w 445"/>
                    <a:gd name="T19" fmla="*/ 522 h 534"/>
                    <a:gd name="T20" fmla="*/ 386 w 445"/>
                    <a:gd name="T21" fmla="*/ 528 h 534"/>
                    <a:gd name="T22" fmla="*/ 350 w 445"/>
                    <a:gd name="T23" fmla="*/ 528 h 534"/>
                    <a:gd name="T24" fmla="*/ 321 w 445"/>
                    <a:gd name="T25" fmla="*/ 522 h 534"/>
                    <a:gd name="T26" fmla="*/ 285 w 445"/>
                    <a:gd name="T27" fmla="*/ 504 h 534"/>
                    <a:gd name="T28" fmla="*/ 214 w 445"/>
                    <a:gd name="T29" fmla="*/ 457 h 534"/>
                    <a:gd name="T30" fmla="*/ 137 w 445"/>
                    <a:gd name="T31" fmla="*/ 380 h 534"/>
                    <a:gd name="T32" fmla="*/ 95 w 445"/>
                    <a:gd name="T33" fmla="*/ 326 h 534"/>
                    <a:gd name="T34" fmla="*/ 36 w 445"/>
                    <a:gd name="T35" fmla="*/ 219 h 534"/>
                    <a:gd name="T36" fmla="*/ 6 w 445"/>
                    <a:gd name="T37" fmla="*/ 142 h 534"/>
                    <a:gd name="T38" fmla="*/ 0 w 445"/>
                    <a:gd name="T39" fmla="*/ 113 h 534"/>
                    <a:gd name="T40" fmla="*/ 0 w 445"/>
                    <a:gd name="T41" fmla="*/ 65 h 534"/>
                    <a:gd name="T42" fmla="*/ 6 w 445"/>
                    <a:gd name="T43" fmla="*/ 41 h 534"/>
                    <a:gd name="T44" fmla="*/ 24 w 445"/>
                    <a:gd name="T45" fmla="*/ 18 h 534"/>
                    <a:gd name="T46" fmla="*/ 36 w 445"/>
                    <a:gd name="T47" fmla="*/ 6 h 534"/>
                    <a:gd name="T48" fmla="*/ 60 w 445"/>
                    <a:gd name="T49" fmla="*/ 0 h 534"/>
                    <a:gd name="T50" fmla="*/ 95 w 445"/>
                    <a:gd name="T51" fmla="*/ 0 h 534"/>
                    <a:gd name="T52" fmla="*/ 125 w 445"/>
                    <a:gd name="T53" fmla="*/ 12 h 534"/>
                    <a:gd name="T54" fmla="*/ 160 w 445"/>
                    <a:gd name="T55" fmla="*/ 29 h 534"/>
                    <a:gd name="T56" fmla="*/ 190 w 445"/>
                    <a:gd name="T57" fmla="*/ 47 h 534"/>
                    <a:gd name="T58" fmla="*/ 238 w 445"/>
                    <a:gd name="T59" fmla="*/ 83 h 534"/>
                    <a:gd name="T60" fmla="*/ 285 w 445"/>
                    <a:gd name="T61" fmla="*/ 124 h 534"/>
                    <a:gd name="T62" fmla="*/ 321 w 445"/>
                    <a:gd name="T63" fmla="*/ 166 h 5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5"/>
                    <a:gd name="T97" fmla="*/ 0 h 534"/>
                    <a:gd name="T98" fmla="*/ 445 w 445"/>
                    <a:gd name="T99" fmla="*/ 534 h 5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5" h="534">
                      <a:moveTo>
                        <a:pt x="333" y="184"/>
                      </a:moveTo>
                      <a:lnTo>
                        <a:pt x="345" y="202"/>
                      </a:lnTo>
                      <a:lnTo>
                        <a:pt x="362" y="225"/>
                      </a:lnTo>
                      <a:lnTo>
                        <a:pt x="374" y="249"/>
                      </a:lnTo>
                      <a:lnTo>
                        <a:pt x="392" y="279"/>
                      </a:lnTo>
                      <a:lnTo>
                        <a:pt x="404" y="302"/>
                      </a:lnTo>
                      <a:lnTo>
                        <a:pt x="416" y="326"/>
                      </a:lnTo>
                      <a:lnTo>
                        <a:pt x="422" y="344"/>
                      </a:lnTo>
                      <a:lnTo>
                        <a:pt x="434" y="374"/>
                      </a:lnTo>
                      <a:lnTo>
                        <a:pt x="434" y="385"/>
                      </a:lnTo>
                      <a:lnTo>
                        <a:pt x="440" y="403"/>
                      </a:lnTo>
                      <a:lnTo>
                        <a:pt x="440" y="421"/>
                      </a:lnTo>
                      <a:lnTo>
                        <a:pt x="445" y="445"/>
                      </a:lnTo>
                      <a:lnTo>
                        <a:pt x="445" y="463"/>
                      </a:lnTo>
                      <a:lnTo>
                        <a:pt x="445" y="474"/>
                      </a:lnTo>
                      <a:lnTo>
                        <a:pt x="440" y="486"/>
                      </a:lnTo>
                      <a:lnTo>
                        <a:pt x="434" y="498"/>
                      </a:lnTo>
                      <a:lnTo>
                        <a:pt x="422" y="510"/>
                      </a:lnTo>
                      <a:lnTo>
                        <a:pt x="416" y="516"/>
                      </a:lnTo>
                      <a:lnTo>
                        <a:pt x="410" y="522"/>
                      </a:lnTo>
                      <a:lnTo>
                        <a:pt x="398" y="528"/>
                      </a:lnTo>
                      <a:lnTo>
                        <a:pt x="386" y="528"/>
                      </a:lnTo>
                      <a:lnTo>
                        <a:pt x="368" y="534"/>
                      </a:lnTo>
                      <a:lnTo>
                        <a:pt x="350" y="528"/>
                      </a:lnTo>
                      <a:lnTo>
                        <a:pt x="339" y="528"/>
                      </a:lnTo>
                      <a:lnTo>
                        <a:pt x="321" y="522"/>
                      </a:lnTo>
                      <a:lnTo>
                        <a:pt x="297" y="510"/>
                      </a:lnTo>
                      <a:lnTo>
                        <a:pt x="285" y="504"/>
                      </a:lnTo>
                      <a:lnTo>
                        <a:pt x="267" y="492"/>
                      </a:lnTo>
                      <a:lnTo>
                        <a:pt x="214" y="457"/>
                      </a:lnTo>
                      <a:lnTo>
                        <a:pt x="178" y="421"/>
                      </a:lnTo>
                      <a:lnTo>
                        <a:pt x="137" y="380"/>
                      </a:lnTo>
                      <a:lnTo>
                        <a:pt x="113" y="350"/>
                      </a:lnTo>
                      <a:lnTo>
                        <a:pt x="95" y="326"/>
                      </a:lnTo>
                      <a:lnTo>
                        <a:pt x="60" y="267"/>
                      </a:lnTo>
                      <a:lnTo>
                        <a:pt x="36" y="219"/>
                      </a:lnTo>
                      <a:lnTo>
                        <a:pt x="12" y="166"/>
                      </a:lnTo>
                      <a:lnTo>
                        <a:pt x="6" y="142"/>
                      </a:lnTo>
                      <a:lnTo>
                        <a:pt x="6" y="130"/>
                      </a:lnTo>
                      <a:lnTo>
                        <a:pt x="0" y="113"/>
                      </a:lnTo>
                      <a:lnTo>
                        <a:pt x="0" y="89"/>
                      </a:lnTo>
                      <a:lnTo>
                        <a:pt x="0" y="65"/>
                      </a:lnTo>
                      <a:lnTo>
                        <a:pt x="0" y="59"/>
                      </a:lnTo>
                      <a:lnTo>
                        <a:pt x="6" y="41"/>
                      </a:lnTo>
                      <a:lnTo>
                        <a:pt x="12" y="29"/>
                      </a:lnTo>
                      <a:lnTo>
                        <a:pt x="24" y="18"/>
                      </a:lnTo>
                      <a:lnTo>
                        <a:pt x="30" y="12"/>
                      </a:lnTo>
                      <a:lnTo>
                        <a:pt x="36" y="6"/>
                      </a:lnTo>
                      <a:lnTo>
                        <a:pt x="48" y="0"/>
                      </a:lnTo>
                      <a:lnTo>
                        <a:pt x="60" y="0"/>
                      </a:lnTo>
                      <a:lnTo>
                        <a:pt x="71" y="0"/>
                      </a:lnTo>
                      <a:lnTo>
                        <a:pt x="95" y="0"/>
                      </a:lnTo>
                      <a:lnTo>
                        <a:pt x="113" y="6"/>
                      </a:lnTo>
                      <a:lnTo>
                        <a:pt x="125" y="12"/>
                      </a:lnTo>
                      <a:lnTo>
                        <a:pt x="155" y="24"/>
                      </a:lnTo>
                      <a:lnTo>
                        <a:pt x="160" y="29"/>
                      </a:lnTo>
                      <a:lnTo>
                        <a:pt x="172" y="35"/>
                      </a:lnTo>
                      <a:lnTo>
                        <a:pt x="190" y="47"/>
                      </a:lnTo>
                      <a:lnTo>
                        <a:pt x="220" y="65"/>
                      </a:lnTo>
                      <a:lnTo>
                        <a:pt x="238" y="83"/>
                      </a:lnTo>
                      <a:lnTo>
                        <a:pt x="255" y="101"/>
                      </a:lnTo>
                      <a:lnTo>
                        <a:pt x="285" y="124"/>
                      </a:lnTo>
                      <a:lnTo>
                        <a:pt x="303" y="148"/>
                      </a:lnTo>
                      <a:lnTo>
                        <a:pt x="321" y="166"/>
                      </a:lnTo>
                      <a:lnTo>
                        <a:pt x="333" y="184"/>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61" name="Freeform 53"/>
                <p:cNvSpPr>
                  <a:spLocks/>
                </p:cNvSpPr>
                <p:nvPr/>
              </p:nvSpPr>
              <p:spPr bwMode="auto">
                <a:xfrm>
                  <a:off x="3683" y="347"/>
                  <a:ext cx="440" cy="534"/>
                </a:xfrm>
                <a:custGeom>
                  <a:avLst/>
                  <a:gdLst>
                    <a:gd name="T0" fmla="*/ 339 w 440"/>
                    <a:gd name="T1" fmla="*/ 202 h 534"/>
                    <a:gd name="T2" fmla="*/ 374 w 440"/>
                    <a:gd name="T3" fmla="*/ 255 h 534"/>
                    <a:gd name="T4" fmla="*/ 404 w 440"/>
                    <a:gd name="T5" fmla="*/ 302 h 534"/>
                    <a:gd name="T6" fmla="*/ 422 w 440"/>
                    <a:gd name="T7" fmla="*/ 344 h 534"/>
                    <a:gd name="T8" fmla="*/ 434 w 440"/>
                    <a:gd name="T9" fmla="*/ 385 h 534"/>
                    <a:gd name="T10" fmla="*/ 440 w 440"/>
                    <a:gd name="T11" fmla="*/ 421 h 534"/>
                    <a:gd name="T12" fmla="*/ 440 w 440"/>
                    <a:gd name="T13" fmla="*/ 463 h 534"/>
                    <a:gd name="T14" fmla="*/ 434 w 440"/>
                    <a:gd name="T15" fmla="*/ 492 h 534"/>
                    <a:gd name="T16" fmla="*/ 416 w 440"/>
                    <a:gd name="T17" fmla="*/ 516 h 534"/>
                    <a:gd name="T18" fmla="*/ 404 w 440"/>
                    <a:gd name="T19" fmla="*/ 528 h 534"/>
                    <a:gd name="T20" fmla="*/ 374 w 440"/>
                    <a:gd name="T21" fmla="*/ 534 h 534"/>
                    <a:gd name="T22" fmla="*/ 350 w 440"/>
                    <a:gd name="T23" fmla="*/ 534 h 534"/>
                    <a:gd name="T24" fmla="*/ 315 w 440"/>
                    <a:gd name="T25" fmla="*/ 522 h 534"/>
                    <a:gd name="T26" fmla="*/ 279 w 440"/>
                    <a:gd name="T27" fmla="*/ 504 h 534"/>
                    <a:gd name="T28" fmla="*/ 250 w 440"/>
                    <a:gd name="T29" fmla="*/ 486 h 534"/>
                    <a:gd name="T30" fmla="*/ 202 w 440"/>
                    <a:gd name="T31" fmla="*/ 451 h 534"/>
                    <a:gd name="T32" fmla="*/ 160 w 440"/>
                    <a:gd name="T33" fmla="*/ 409 h 534"/>
                    <a:gd name="T34" fmla="*/ 125 w 440"/>
                    <a:gd name="T35" fmla="*/ 368 h 534"/>
                    <a:gd name="T36" fmla="*/ 101 w 440"/>
                    <a:gd name="T37" fmla="*/ 332 h 534"/>
                    <a:gd name="T38" fmla="*/ 65 w 440"/>
                    <a:gd name="T39" fmla="*/ 285 h 534"/>
                    <a:gd name="T40" fmla="*/ 36 w 440"/>
                    <a:gd name="T41" fmla="*/ 231 h 534"/>
                    <a:gd name="T42" fmla="*/ 18 w 440"/>
                    <a:gd name="T43" fmla="*/ 190 h 534"/>
                    <a:gd name="T44" fmla="*/ 6 w 440"/>
                    <a:gd name="T45" fmla="*/ 148 h 534"/>
                    <a:gd name="T46" fmla="*/ 0 w 440"/>
                    <a:gd name="T47" fmla="*/ 118 h 534"/>
                    <a:gd name="T48" fmla="*/ 0 w 440"/>
                    <a:gd name="T49" fmla="*/ 71 h 534"/>
                    <a:gd name="T50" fmla="*/ 6 w 440"/>
                    <a:gd name="T51" fmla="*/ 41 h 534"/>
                    <a:gd name="T52" fmla="*/ 18 w 440"/>
                    <a:gd name="T53" fmla="*/ 24 h 534"/>
                    <a:gd name="T54" fmla="*/ 30 w 440"/>
                    <a:gd name="T55" fmla="*/ 12 h 534"/>
                    <a:gd name="T56" fmla="*/ 54 w 440"/>
                    <a:gd name="T57" fmla="*/ 6 h 534"/>
                    <a:gd name="T58" fmla="*/ 95 w 440"/>
                    <a:gd name="T59" fmla="*/ 6 h 534"/>
                    <a:gd name="T60" fmla="*/ 125 w 440"/>
                    <a:gd name="T61" fmla="*/ 12 h 534"/>
                    <a:gd name="T62" fmla="*/ 160 w 440"/>
                    <a:gd name="T63" fmla="*/ 29 h 534"/>
                    <a:gd name="T64" fmla="*/ 226 w 440"/>
                    <a:gd name="T65" fmla="*/ 77 h 534"/>
                    <a:gd name="T66" fmla="*/ 309 w 440"/>
                    <a:gd name="T67" fmla="*/ 160 h 5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0"/>
                    <a:gd name="T103" fmla="*/ 0 h 534"/>
                    <a:gd name="T104" fmla="*/ 440 w 440"/>
                    <a:gd name="T105" fmla="*/ 534 h 5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0" h="534">
                      <a:moveTo>
                        <a:pt x="327" y="184"/>
                      </a:moveTo>
                      <a:lnTo>
                        <a:pt x="339" y="202"/>
                      </a:lnTo>
                      <a:lnTo>
                        <a:pt x="356" y="225"/>
                      </a:lnTo>
                      <a:lnTo>
                        <a:pt x="374" y="255"/>
                      </a:lnTo>
                      <a:lnTo>
                        <a:pt x="386" y="273"/>
                      </a:lnTo>
                      <a:lnTo>
                        <a:pt x="404" y="302"/>
                      </a:lnTo>
                      <a:lnTo>
                        <a:pt x="416" y="326"/>
                      </a:lnTo>
                      <a:lnTo>
                        <a:pt x="422" y="344"/>
                      </a:lnTo>
                      <a:lnTo>
                        <a:pt x="434" y="374"/>
                      </a:lnTo>
                      <a:lnTo>
                        <a:pt x="434" y="385"/>
                      </a:lnTo>
                      <a:lnTo>
                        <a:pt x="440" y="403"/>
                      </a:lnTo>
                      <a:lnTo>
                        <a:pt x="440" y="421"/>
                      </a:lnTo>
                      <a:lnTo>
                        <a:pt x="440" y="439"/>
                      </a:lnTo>
                      <a:lnTo>
                        <a:pt x="440" y="463"/>
                      </a:lnTo>
                      <a:lnTo>
                        <a:pt x="440" y="474"/>
                      </a:lnTo>
                      <a:lnTo>
                        <a:pt x="434" y="492"/>
                      </a:lnTo>
                      <a:lnTo>
                        <a:pt x="428" y="504"/>
                      </a:lnTo>
                      <a:lnTo>
                        <a:pt x="416" y="516"/>
                      </a:lnTo>
                      <a:lnTo>
                        <a:pt x="410" y="522"/>
                      </a:lnTo>
                      <a:lnTo>
                        <a:pt x="404" y="528"/>
                      </a:lnTo>
                      <a:lnTo>
                        <a:pt x="398" y="528"/>
                      </a:lnTo>
                      <a:lnTo>
                        <a:pt x="374" y="534"/>
                      </a:lnTo>
                      <a:lnTo>
                        <a:pt x="362" y="534"/>
                      </a:lnTo>
                      <a:lnTo>
                        <a:pt x="350" y="534"/>
                      </a:lnTo>
                      <a:lnTo>
                        <a:pt x="333" y="528"/>
                      </a:lnTo>
                      <a:lnTo>
                        <a:pt x="315" y="522"/>
                      </a:lnTo>
                      <a:lnTo>
                        <a:pt x="291" y="510"/>
                      </a:lnTo>
                      <a:lnTo>
                        <a:pt x="279" y="504"/>
                      </a:lnTo>
                      <a:lnTo>
                        <a:pt x="267" y="498"/>
                      </a:lnTo>
                      <a:lnTo>
                        <a:pt x="250" y="486"/>
                      </a:lnTo>
                      <a:lnTo>
                        <a:pt x="220" y="469"/>
                      </a:lnTo>
                      <a:lnTo>
                        <a:pt x="202" y="451"/>
                      </a:lnTo>
                      <a:lnTo>
                        <a:pt x="184" y="433"/>
                      </a:lnTo>
                      <a:lnTo>
                        <a:pt x="160" y="409"/>
                      </a:lnTo>
                      <a:lnTo>
                        <a:pt x="143" y="391"/>
                      </a:lnTo>
                      <a:lnTo>
                        <a:pt x="125" y="368"/>
                      </a:lnTo>
                      <a:lnTo>
                        <a:pt x="113" y="350"/>
                      </a:lnTo>
                      <a:lnTo>
                        <a:pt x="101" y="332"/>
                      </a:lnTo>
                      <a:lnTo>
                        <a:pt x="83" y="308"/>
                      </a:lnTo>
                      <a:lnTo>
                        <a:pt x="65" y="285"/>
                      </a:lnTo>
                      <a:lnTo>
                        <a:pt x="54" y="267"/>
                      </a:lnTo>
                      <a:lnTo>
                        <a:pt x="36" y="231"/>
                      </a:lnTo>
                      <a:lnTo>
                        <a:pt x="24" y="207"/>
                      </a:lnTo>
                      <a:lnTo>
                        <a:pt x="18" y="190"/>
                      </a:lnTo>
                      <a:lnTo>
                        <a:pt x="12" y="166"/>
                      </a:lnTo>
                      <a:lnTo>
                        <a:pt x="6" y="148"/>
                      </a:lnTo>
                      <a:lnTo>
                        <a:pt x="6" y="136"/>
                      </a:lnTo>
                      <a:lnTo>
                        <a:pt x="0" y="118"/>
                      </a:lnTo>
                      <a:lnTo>
                        <a:pt x="0" y="95"/>
                      </a:lnTo>
                      <a:lnTo>
                        <a:pt x="0" y="71"/>
                      </a:lnTo>
                      <a:lnTo>
                        <a:pt x="0" y="59"/>
                      </a:lnTo>
                      <a:lnTo>
                        <a:pt x="6" y="41"/>
                      </a:lnTo>
                      <a:lnTo>
                        <a:pt x="12" y="29"/>
                      </a:lnTo>
                      <a:lnTo>
                        <a:pt x="18" y="24"/>
                      </a:lnTo>
                      <a:lnTo>
                        <a:pt x="24" y="18"/>
                      </a:lnTo>
                      <a:lnTo>
                        <a:pt x="30" y="12"/>
                      </a:lnTo>
                      <a:lnTo>
                        <a:pt x="48" y="6"/>
                      </a:lnTo>
                      <a:lnTo>
                        <a:pt x="54" y="6"/>
                      </a:lnTo>
                      <a:lnTo>
                        <a:pt x="77" y="0"/>
                      </a:lnTo>
                      <a:lnTo>
                        <a:pt x="95" y="6"/>
                      </a:lnTo>
                      <a:lnTo>
                        <a:pt x="107" y="6"/>
                      </a:lnTo>
                      <a:lnTo>
                        <a:pt x="125" y="12"/>
                      </a:lnTo>
                      <a:lnTo>
                        <a:pt x="149" y="24"/>
                      </a:lnTo>
                      <a:lnTo>
                        <a:pt x="160" y="29"/>
                      </a:lnTo>
                      <a:lnTo>
                        <a:pt x="178" y="41"/>
                      </a:lnTo>
                      <a:lnTo>
                        <a:pt x="226" y="77"/>
                      </a:lnTo>
                      <a:lnTo>
                        <a:pt x="267" y="113"/>
                      </a:lnTo>
                      <a:lnTo>
                        <a:pt x="309" y="160"/>
                      </a:lnTo>
                      <a:lnTo>
                        <a:pt x="327" y="184"/>
                      </a:lnTo>
                      <a:close/>
                    </a:path>
                  </a:pathLst>
                </a:custGeom>
                <a:solidFill>
                  <a:srgbClr val="FFFF00"/>
                </a:solidFill>
                <a:ln w="9525">
                  <a:solidFill>
                    <a:srgbClr val="000000"/>
                  </a:solidFill>
                  <a:round/>
                  <a:headEnd/>
                  <a:tailEnd/>
                </a:ln>
              </p:spPr>
              <p:txBody>
                <a:bodyPr/>
                <a:lstStyle/>
                <a:p>
                  <a:pPr eaLnBrk="0" hangingPunct="0"/>
                  <a:endParaRPr lang="en-GB" b="0"/>
                </a:p>
              </p:txBody>
            </p:sp>
            <p:sp>
              <p:nvSpPr>
                <p:cNvPr id="804962" name="Freeform 54"/>
                <p:cNvSpPr>
                  <a:spLocks/>
                </p:cNvSpPr>
                <p:nvPr/>
              </p:nvSpPr>
              <p:spPr bwMode="auto">
                <a:xfrm>
                  <a:off x="3760" y="460"/>
                  <a:ext cx="101" cy="237"/>
                </a:xfrm>
                <a:custGeom>
                  <a:avLst/>
                  <a:gdLst>
                    <a:gd name="T0" fmla="*/ 101 w 101"/>
                    <a:gd name="T1" fmla="*/ 0 h 237"/>
                    <a:gd name="T2" fmla="*/ 6 w 101"/>
                    <a:gd name="T3" fmla="*/ 225 h 237"/>
                    <a:gd name="T4" fmla="*/ 0 w 101"/>
                    <a:gd name="T5" fmla="*/ 237 h 237"/>
                    <a:gd name="T6" fmla="*/ 12 w 101"/>
                    <a:gd name="T7" fmla="*/ 225 h 237"/>
                    <a:gd name="T8" fmla="*/ 83 w 101"/>
                    <a:gd name="T9" fmla="*/ 65 h 237"/>
                    <a:gd name="T10" fmla="*/ 101 w 101"/>
                    <a:gd name="T11" fmla="*/ 0 h 237"/>
                    <a:gd name="T12" fmla="*/ 0 60000 65536"/>
                    <a:gd name="T13" fmla="*/ 0 60000 65536"/>
                    <a:gd name="T14" fmla="*/ 0 60000 65536"/>
                    <a:gd name="T15" fmla="*/ 0 60000 65536"/>
                    <a:gd name="T16" fmla="*/ 0 60000 65536"/>
                    <a:gd name="T17" fmla="*/ 0 60000 65536"/>
                    <a:gd name="T18" fmla="*/ 0 w 101"/>
                    <a:gd name="T19" fmla="*/ 0 h 237"/>
                    <a:gd name="T20" fmla="*/ 101 w 101"/>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01" h="237">
                      <a:moveTo>
                        <a:pt x="101" y="0"/>
                      </a:moveTo>
                      <a:lnTo>
                        <a:pt x="6" y="225"/>
                      </a:lnTo>
                      <a:lnTo>
                        <a:pt x="0" y="237"/>
                      </a:lnTo>
                      <a:lnTo>
                        <a:pt x="12" y="225"/>
                      </a:lnTo>
                      <a:lnTo>
                        <a:pt x="83" y="65"/>
                      </a:lnTo>
                      <a:lnTo>
                        <a:pt x="101"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63" name="Freeform 55"/>
                <p:cNvSpPr>
                  <a:spLocks/>
                </p:cNvSpPr>
                <p:nvPr/>
              </p:nvSpPr>
              <p:spPr bwMode="auto">
                <a:xfrm>
                  <a:off x="3784" y="454"/>
                  <a:ext cx="83" cy="231"/>
                </a:xfrm>
                <a:custGeom>
                  <a:avLst/>
                  <a:gdLst>
                    <a:gd name="T0" fmla="*/ 83 w 83"/>
                    <a:gd name="T1" fmla="*/ 0 h 231"/>
                    <a:gd name="T2" fmla="*/ 77 w 83"/>
                    <a:gd name="T3" fmla="*/ 6 h 231"/>
                    <a:gd name="T4" fmla="*/ 0 w 83"/>
                    <a:gd name="T5" fmla="*/ 219 h 231"/>
                    <a:gd name="T6" fmla="*/ 0 w 83"/>
                    <a:gd name="T7" fmla="*/ 231 h 231"/>
                    <a:gd name="T8" fmla="*/ 12 w 83"/>
                    <a:gd name="T9" fmla="*/ 225 h 231"/>
                    <a:gd name="T10" fmla="*/ 83 w 83"/>
                    <a:gd name="T11" fmla="*/ 6 h 231"/>
                    <a:gd name="T12" fmla="*/ 83 w 83"/>
                    <a:gd name="T13" fmla="*/ 0 h 231"/>
                    <a:gd name="T14" fmla="*/ 0 60000 65536"/>
                    <a:gd name="T15" fmla="*/ 0 60000 65536"/>
                    <a:gd name="T16" fmla="*/ 0 60000 65536"/>
                    <a:gd name="T17" fmla="*/ 0 60000 65536"/>
                    <a:gd name="T18" fmla="*/ 0 60000 65536"/>
                    <a:gd name="T19" fmla="*/ 0 60000 65536"/>
                    <a:gd name="T20" fmla="*/ 0 60000 65536"/>
                    <a:gd name="T21" fmla="*/ 0 w 83"/>
                    <a:gd name="T22" fmla="*/ 0 h 231"/>
                    <a:gd name="T23" fmla="*/ 83 w 83"/>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31">
                      <a:moveTo>
                        <a:pt x="83" y="0"/>
                      </a:moveTo>
                      <a:lnTo>
                        <a:pt x="77" y="6"/>
                      </a:lnTo>
                      <a:lnTo>
                        <a:pt x="0" y="219"/>
                      </a:lnTo>
                      <a:lnTo>
                        <a:pt x="0" y="231"/>
                      </a:lnTo>
                      <a:lnTo>
                        <a:pt x="12" y="225"/>
                      </a:lnTo>
                      <a:lnTo>
                        <a:pt x="83" y="6"/>
                      </a:lnTo>
                      <a:lnTo>
                        <a:pt x="83"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64" name="Line 56"/>
                <p:cNvSpPr>
                  <a:spLocks noChangeShapeType="1"/>
                </p:cNvSpPr>
                <p:nvPr/>
              </p:nvSpPr>
              <p:spPr bwMode="auto">
                <a:xfrm>
                  <a:off x="3861" y="460"/>
                  <a:ext cx="6" cy="5"/>
                </a:xfrm>
                <a:prstGeom prst="line">
                  <a:avLst/>
                </a:prstGeom>
                <a:noFill/>
                <a:ln w="9525">
                  <a:solidFill>
                    <a:srgbClr val="000000"/>
                  </a:solidFill>
                  <a:round/>
                  <a:headEnd/>
                  <a:tailEnd/>
                </a:ln>
              </p:spPr>
              <p:txBody>
                <a:bodyPr/>
                <a:lstStyle/>
                <a:p>
                  <a:endParaRPr lang="en-US"/>
                </a:p>
              </p:txBody>
            </p:sp>
            <p:sp>
              <p:nvSpPr>
                <p:cNvPr id="804965" name="Line 57"/>
                <p:cNvSpPr>
                  <a:spLocks noChangeShapeType="1"/>
                </p:cNvSpPr>
                <p:nvPr/>
              </p:nvSpPr>
              <p:spPr bwMode="auto">
                <a:xfrm>
                  <a:off x="3784" y="673"/>
                  <a:ext cx="12" cy="1"/>
                </a:xfrm>
                <a:prstGeom prst="line">
                  <a:avLst/>
                </a:prstGeom>
                <a:noFill/>
                <a:ln w="9525">
                  <a:solidFill>
                    <a:srgbClr val="000000"/>
                  </a:solidFill>
                  <a:round/>
                  <a:headEnd/>
                  <a:tailEnd/>
                </a:ln>
              </p:spPr>
              <p:txBody>
                <a:bodyPr/>
                <a:lstStyle/>
                <a:p>
                  <a:endParaRPr lang="en-US"/>
                </a:p>
              </p:txBody>
            </p:sp>
            <p:sp>
              <p:nvSpPr>
                <p:cNvPr id="804966" name="Line 58"/>
                <p:cNvSpPr>
                  <a:spLocks noChangeShapeType="1"/>
                </p:cNvSpPr>
                <p:nvPr/>
              </p:nvSpPr>
              <p:spPr bwMode="auto">
                <a:xfrm>
                  <a:off x="3760" y="685"/>
                  <a:ext cx="12" cy="1"/>
                </a:xfrm>
                <a:prstGeom prst="line">
                  <a:avLst/>
                </a:prstGeom>
                <a:noFill/>
                <a:ln w="9525">
                  <a:solidFill>
                    <a:srgbClr val="000000"/>
                  </a:solidFill>
                  <a:round/>
                  <a:headEnd/>
                  <a:tailEnd/>
                </a:ln>
              </p:spPr>
              <p:txBody>
                <a:bodyPr/>
                <a:lstStyle/>
                <a:p>
                  <a:endParaRPr lang="en-US"/>
                </a:p>
              </p:txBody>
            </p:sp>
            <p:sp>
              <p:nvSpPr>
                <p:cNvPr id="804967" name="Freeform 59"/>
                <p:cNvSpPr>
                  <a:spLocks/>
                </p:cNvSpPr>
                <p:nvPr/>
              </p:nvSpPr>
              <p:spPr bwMode="auto">
                <a:xfrm>
                  <a:off x="3802" y="614"/>
                  <a:ext cx="249" cy="124"/>
                </a:xfrm>
                <a:custGeom>
                  <a:avLst/>
                  <a:gdLst>
                    <a:gd name="T0" fmla="*/ 249 w 249"/>
                    <a:gd name="T1" fmla="*/ 0 h 124"/>
                    <a:gd name="T2" fmla="*/ 237 w 249"/>
                    <a:gd name="T3" fmla="*/ 6 h 124"/>
                    <a:gd name="T4" fmla="*/ 18 w 249"/>
                    <a:gd name="T5" fmla="*/ 118 h 124"/>
                    <a:gd name="T6" fmla="*/ 0 w 249"/>
                    <a:gd name="T7" fmla="*/ 124 h 124"/>
                    <a:gd name="T8" fmla="*/ 12 w 249"/>
                    <a:gd name="T9" fmla="*/ 113 h 124"/>
                    <a:gd name="T10" fmla="*/ 220 w 249"/>
                    <a:gd name="T11" fmla="*/ 6 h 124"/>
                    <a:gd name="T12" fmla="*/ 249 w 249"/>
                    <a:gd name="T13" fmla="*/ 0 h 124"/>
                    <a:gd name="T14" fmla="*/ 0 60000 65536"/>
                    <a:gd name="T15" fmla="*/ 0 60000 65536"/>
                    <a:gd name="T16" fmla="*/ 0 60000 65536"/>
                    <a:gd name="T17" fmla="*/ 0 60000 65536"/>
                    <a:gd name="T18" fmla="*/ 0 60000 65536"/>
                    <a:gd name="T19" fmla="*/ 0 60000 65536"/>
                    <a:gd name="T20" fmla="*/ 0 60000 65536"/>
                    <a:gd name="T21" fmla="*/ 0 w 249"/>
                    <a:gd name="T22" fmla="*/ 0 h 124"/>
                    <a:gd name="T23" fmla="*/ 249 w 249"/>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 h="124">
                      <a:moveTo>
                        <a:pt x="249" y="0"/>
                      </a:moveTo>
                      <a:lnTo>
                        <a:pt x="237" y="6"/>
                      </a:lnTo>
                      <a:lnTo>
                        <a:pt x="18" y="118"/>
                      </a:lnTo>
                      <a:lnTo>
                        <a:pt x="0" y="124"/>
                      </a:lnTo>
                      <a:lnTo>
                        <a:pt x="12" y="113"/>
                      </a:lnTo>
                      <a:lnTo>
                        <a:pt x="220" y="6"/>
                      </a:lnTo>
                      <a:lnTo>
                        <a:pt x="249"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68" name="Oval 60"/>
                <p:cNvSpPr>
                  <a:spLocks noChangeArrowheads="1"/>
                </p:cNvSpPr>
                <p:nvPr/>
              </p:nvSpPr>
              <p:spPr bwMode="auto">
                <a:xfrm>
                  <a:off x="3796" y="661"/>
                  <a:ext cx="30" cy="54"/>
                </a:xfrm>
                <a:prstGeom prst="ellipse">
                  <a:avLst/>
                </a:prstGeom>
                <a:solidFill>
                  <a:srgbClr val="FFFFFF"/>
                </a:solidFill>
                <a:ln w="9525">
                  <a:noFill/>
                  <a:round/>
                  <a:headEnd/>
                  <a:tailEnd/>
                </a:ln>
              </p:spPr>
              <p:txBody>
                <a:bodyPr/>
                <a:lstStyle/>
                <a:p>
                  <a:pPr eaLnBrk="0" hangingPunct="0"/>
                  <a:endParaRPr lang="en-GB" b="0"/>
                </a:p>
              </p:txBody>
            </p:sp>
            <p:sp>
              <p:nvSpPr>
                <p:cNvPr id="804969" name="Freeform 61"/>
                <p:cNvSpPr>
                  <a:spLocks/>
                </p:cNvSpPr>
                <p:nvPr/>
              </p:nvSpPr>
              <p:spPr bwMode="auto">
                <a:xfrm>
                  <a:off x="3790" y="667"/>
                  <a:ext cx="36" cy="42"/>
                </a:xfrm>
                <a:custGeom>
                  <a:avLst/>
                  <a:gdLst>
                    <a:gd name="T0" fmla="*/ 30 w 36"/>
                    <a:gd name="T1" fmla="*/ 12 h 42"/>
                    <a:gd name="T2" fmla="*/ 36 w 36"/>
                    <a:gd name="T3" fmla="*/ 18 h 42"/>
                    <a:gd name="T4" fmla="*/ 36 w 36"/>
                    <a:gd name="T5" fmla="*/ 30 h 42"/>
                    <a:gd name="T6" fmla="*/ 36 w 36"/>
                    <a:gd name="T7" fmla="*/ 30 h 42"/>
                    <a:gd name="T8" fmla="*/ 36 w 36"/>
                    <a:gd name="T9" fmla="*/ 36 h 42"/>
                    <a:gd name="T10" fmla="*/ 36 w 36"/>
                    <a:gd name="T11" fmla="*/ 42 h 42"/>
                    <a:gd name="T12" fmla="*/ 36 w 36"/>
                    <a:gd name="T13" fmla="*/ 42 h 42"/>
                    <a:gd name="T14" fmla="*/ 36 w 36"/>
                    <a:gd name="T15" fmla="*/ 42 h 42"/>
                    <a:gd name="T16" fmla="*/ 30 w 36"/>
                    <a:gd name="T17" fmla="*/ 42 h 42"/>
                    <a:gd name="T18" fmla="*/ 24 w 36"/>
                    <a:gd name="T19" fmla="*/ 42 h 42"/>
                    <a:gd name="T20" fmla="*/ 24 w 36"/>
                    <a:gd name="T21" fmla="*/ 42 h 42"/>
                    <a:gd name="T22" fmla="*/ 18 w 36"/>
                    <a:gd name="T23" fmla="*/ 36 h 42"/>
                    <a:gd name="T24" fmla="*/ 12 w 36"/>
                    <a:gd name="T25" fmla="*/ 30 h 42"/>
                    <a:gd name="T26" fmla="*/ 12 w 36"/>
                    <a:gd name="T27" fmla="*/ 24 h 42"/>
                    <a:gd name="T28" fmla="*/ 6 w 36"/>
                    <a:gd name="T29" fmla="*/ 18 h 42"/>
                    <a:gd name="T30" fmla="*/ 0 w 36"/>
                    <a:gd name="T31" fmla="*/ 12 h 42"/>
                    <a:gd name="T32" fmla="*/ 0 w 36"/>
                    <a:gd name="T33" fmla="*/ 12 h 42"/>
                    <a:gd name="T34" fmla="*/ 6 w 36"/>
                    <a:gd name="T35" fmla="*/ 0 h 42"/>
                    <a:gd name="T36" fmla="*/ 6 w 36"/>
                    <a:gd name="T37" fmla="*/ 0 h 42"/>
                    <a:gd name="T38" fmla="*/ 12 w 36"/>
                    <a:gd name="T39" fmla="*/ 0 h 42"/>
                    <a:gd name="T40" fmla="*/ 18 w 36"/>
                    <a:gd name="T41" fmla="*/ 6 h 42"/>
                    <a:gd name="T42" fmla="*/ 30 w 36"/>
                    <a:gd name="T43" fmla="*/ 12 h 42"/>
                    <a:gd name="T44" fmla="*/ 30 w 36"/>
                    <a:gd name="T45" fmla="*/ 12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42"/>
                    <a:gd name="T71" fmla="*/ 36 w 36"/>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42">
                      <a:moveTo>
                        <a:pt x="30" y="12"/>
                      </a:moveTo>
                      <a:lnTo>
                        <a:pt x="36" y="18"/>
                      </a:lnTo>
                      <a:lnTo>
                        <a:pt x="36" y="30"/>
                      </a:lnTo>
                      <a:lnTo>
                        <a:pt x="36" y="36"/>
                      </a:lnTo>
                      <a:lnTo>
                        <a:pt x="36" y="42"/>
                      </a:lnTo>
                      <a:lnTo>
                        <a:pt x="30" y="42"/>
                      </a:lnTo>
                      <a:lnTo>
                        <a:pt x="24" y="42"/>
                      </a:lnTo>
                      <a:lnTo>
                        <a:pt x="18" y="36"/>
                      </a:lnTo>
                      <a:lnTo>
                        <a:pt x="12" y="30"/>
                      </a:lnTo>
                      <a:lnTo>
                        <a:pt x="12" y="24"/>
                      </a:lnTo>
                      <a:lnTo>
                        <a:pt x="6" y="18"/>
                      </a:lnTo>
                      <a:lnTo>
                        <a:pt x="0" y="12"/>
                      </a:lnTo>
                      <a:lnTo>
                        <a:pt x="6" y="0"/>
                      </a:lnTo>
                      <a:lnTo>
                        <a:pt x="12" y="0"/>
                      </a:lnTo>
                      <a:lnTo>
                        <a:pt x="18" y="6"/>
                      </a:lnTo>
                      <a:lnTo>
                        <a:pt x="30" y="12"/>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70" name="Freeform 62"/>
                <p:cNvSpPr>
                  <a:spLocks/>
                </p:cNvSpPr>
                <p:nvPr/>
              </p:nvSpPr>
              <p:spPr bwMode="auto">
                <a:xfrm>
                  <a:off x="3772" y="679"/>
                  <a:ext cx="42" cy="53"/>
                </a:xfrm>
                <a:custGeom>
                  <a:avLst/>
                  <a:gdLst>
                    <a:gd name="T0" fmla="*/ 36 w 42"/>
                    <a:gd name="T1" fmla="*/ 53 h 53"/>
                    <a:gd name="T2" fmla="*/ 42 w 42"/>
                    <a:gd name="T3" fmla="*/ 48 h 53"/>
                    <a:gd name="T4" fmla="*/ 6 w 42"/>
                    <a:gd name="T5" fmla="*/ 0 h 53"/>
                    <a:gd name="T6" fmla="*/ 0 w 42"/>
                    <a:gd name="T7" fmla="*/ 6 h 53"/>
                    <a:gd name="T8" fmla="*/ 36 w 42"/>
                    <a:gd name="T9" fmla="*/ 53 h 53"/>
                    <a:gd name="T10" fmla="*/ 0 60000 65536"/>
                    <a:gd name="T11" fmla="*/ 0 60000 65536"/>
                    <a:gd name="T12" fmla="*/ 0 60000 65536"/>
                    <a:gd name="T13" fmla="*/ 0 60000 65536"/>
                    <a:gd name="T14" fmla="*/ 0 60000 65536"/>
                    <a:gd name="T15" fmla="*/ 0 w 42"/>
                    <a:gd name="T16" fmla="*/ 0 h 53"/>
                    <a:gd name="T17" fmla="*/ 42 w 42"/>
                    <a:gd name="T18" fmla="*/ 53 h 53"/>
                  </a:gdLst>
                  <a:ahLst/>
                  <a:cxnLst>
                    <a:cxn ang="T10">
                      <a:pos x="T0" y="T1"/>
                    </a:cxn>
                    <a:cxn ang="T11">
                      <a:pos x="T2" y="T3"/>
                    </a:cxn>
                    <a:cxn ang="T12">
                      <a:pos x="T4" y="T5"/>
                    </a:cxn>
                    <a:cxn ang="T13">
                      <a:pos x="T6" y="T7"/>
                    </a:cxn>
                    <a:cxn ang="T14">
                      <a:pos x="T8" y="T9"/>
                    </a:cxn>
                  </a:cxnLst>
                  <a:rect l="T15" t="T16" r="T17" b="T18"/>
                  <a:pathLst>
                    <a:path w="42" h="53">
                      <a:moveTo>
                        <a:pt x="36" y="53"/>
                      </a:moveTo>
                      <a:lnTo>
                        <a:pt x="42" y="48"/>
                      </a:lnTo>
                      <a:lnTo>
                        <a:pt x="6" y="0"/>
                      </a:lnTo>
                      <a:lnTo>
                        <a:pt x="0" y="6"/>
                      </a:lnTo>
                      <a:lnTo>
                        <a:pt x="36" y="53"/>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71" name="Freeform 63"/>
                <p:cNvSpPr>
                  <a:spLocks/>
                </p:cNvSpPr>
                <p:nvPr/>
              </p:nvSpPr>
              <p:spPr bwMode="auto">
                <a:xfrm>
                  <a:off x="3778" y="673"/>
                  <a:ext cx="42" cy="48"/>
                </a:xfrm>
                <a:custGeom>
                  <a:avLst/>
                  <a:gdLst>
                    <a:gd name="T0" fmla="*/ 24 w 42"/>
                    <a:gd name="T1" fmla="*/ 48 h 48"/>
                    <a:gd name="T2" fmla="*/ 42 w 42"/>
                    <a:gd name="T3" fmla="*/ 30 h 48"/>
                    <a:gd name="T4" fmla="*/ 36 w 42"/>
                    <a:gd name="T5" fmla="*/ 18 h 48"/>
                    <a:gd name="T6" fmla="*/ 36 w 42"/>
                    <a:gd name="T7" fmla="*/ 12 h 48"/>
                    <a:gd name="T8" fmla="*/ 24 w 42"/>
                    <a:gd name="T9" fmla="*/ 0 h 48"/>
                    <a:gd name="T10" fmla="*/ 18 w 42"/>
                    <a:gd name="T11" fmla="*/ 0 h 48"/>
                    <a:gd name="T12" fmla="*/ 0 w 42"/>
                    <a:gd name="T13" fmla="*/ 12 h 48"/>
                    <a:gd name="T14" fmla="*/ 24 w 42"/>
                    <a:gd name="T15" fmla="*/ 48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24" y="48"/>
                      </a:moveTo>
                      <a:lnTo>
                        <a:pt x="42" y="30"/>
                      </a:lnTo>
                      <a:lnTo>
                        <a:pt x="36" y="18"/>
                      </a:lnTo>
                      <a:lnTo>
                        <a:pt x="36" y="12"/>
                      </a:lnTo>
                      <a:lnTo>
                        <a:pt x="24" y="0"/>
                      </a:lnTo>
                      <a:lnTo>
                        <a:pt x="18" y="0"/>
                      </a:lnTo>
                      <a:lnTo>
                        <a:pt x="0" y="12"/>
                      </a:lnTo>
                      <a:lnTo>
                        <a:pt x="24" y="48"/>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72" name="Freeform 64"/>
                <p:cNvSpPr>
                  <a:spLocks/>
                </p:cNvSpPr>
                <p:nvPr/>
              </p:nvSpPr>
              <p:spPr bwMode="auto">
                <a:xfrm>
                  <a:off x="3784" y="614"/>
                  <a:ext cx="267" cy="77"/>
                </a:xfrm>
                <a:custGeom>
                  <a:avLst/>
                  <a:gdLst>
                    <a:gd name="T0" fmla="*/ 267 w 267"/>
                    <a:gd name="T1" fmla="*/ 0 h 77"/>
                    <a:gd name="T2" fmla="*/ 255 w 267"/>
                    <a:gd name="T3" fmla="*/ 0 h 77"/>
                    <a:gd name="T4" fmla="*/ 12 w 267"/>
                    <a:gd name="T5" fmla="*/ 65 h 77"/>
                    <a:gd name="T6" fmla="*/ 0 w 267"/>
                    <a:gd name="T7" fmla="*/ 77 h 77"/>
                    <a:gd name="T8" fmla="*/ 18 w 267"/>
                    <a:gd name="T9" fmla="*/ 77 h 77"/>
                    <a:gd name="T10" fmla="*/ 255 w 267"/>
                    <a:gd name="T11" fmla="*/ 6 h 77"/>
                    <a:gd name="T12" fmla="*/ 267 w 267"/>
                    <a:gd name="T13" fmla="*/ 0 h 77"/>
                    <a:gd name="T14" fmla="*/ 0 60000 65536"/>
                    <a:gd name="T15" fmla="*/ 0 60000 65536"/>
                    <a:gd name="T16" fmla="*/ 0 60000 65536"/>
                    <a:gd name="T17" fmla="*/ 0 60000 65536"/>
                    <a:gd name="T18" fmla="*/ 0 60000 65536"/>
                    <a:gd name="T19" fmla="*/ 0 60000 65536"/>
                    <a:gd name="T20" fmla="*/ 0 60000 65536"/>
                    <a:gd name="T21" fmla="*/ 0 w 267"/>
                    <a:gd name="T22" fmla="*/ 0 h 77"/>
                    <a:gd name="T23" fmla="*/ 267 w 267"/>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77">
                      <a:moveTo>
                        <a:pt x="267" y="0"/>
                      </a:moveTo>
                      <a:lnTo>
                        <a:pt x="255" y="0"/>
                      </a:lnTo>
                      <a:lnTo>
                        <a:pt x="12" y="65"/>
                      </a:lnTo>
                      <a:lnTo>
                        <a:pt x="0" y="77"/>
                      </a:lnTo>
                      <a:lnTo>
                        <a:pt x="18" y="77"/>
                      </a:lnTo>
                      <a:lnTo>
                        <a:pt x="255" y="6"/>
                      </a:lnTo>
                      <a:lnTo>
                        <a:pt x="267"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73" name="Line 65"/>
                <p:cNvSpPr>
                  <a:spLocks noChangeShapeType="1"/>
                </p:cNvSpPr>
                <p:nvPr/>
              </p:nvSpPr>
              <p:spPr bwMode="auto">
                <a:xfrm>
                  <a:off x="4039" y="614"/>
                  <a:ext cx="1" cy="6"/>
                </a:xfrm>
                <a:prstGeom prst="line">
                  <a:avLst/>
                </a:prstGeom>
                <a:noFill/>
                <a:ln w="9525">
                  <a:solidFill>
                    <a:srgbClr val="000000"/>
                  </a:solidFill>
                  <a:round/>
                  <a:headEnd/>
                  <a:tailEnd/>
                </a:ln>
              </p:spPr>
              <p:txBody>
                <a:bodyPr/>
                <a:lstStyle/>
                <a:p>
                  <a:endParaRPr lang="en-US"/>
                </a:p>
              </p:txBody>
            </p:sp>
            <p:sp>
              <p:nvSpPr>
                <p:cNvPr id="804974" name="Line 66"/>
                <p:cNvSpPr>
                  <a:spLocks noChangeShapeType="1"/>
                </p:cNvSpPr>
                <p:nvPr/>
              </p:nvSpPr>
              <p:spPr bwMode="auto">
                <a:xfrm>
                  <a:off x="3802" y="679"/>
                  <a:ext cx="1" cy="6"/>
                </a:xfrm>
                <a:prstGeom prst="line">
                  <a:avLst/>
                </a:prstGeom>
                <a:noFill/>
                <a:ln w="9525">
                  <a:solidFill>
                    <a:srgbClr val="000000"/>
                  </a:solidFill>
                  <a:round/>
                  <a:headEnd/>
                  <a:tailEnd/>
                </a:ln>
              </p:spPr>
              <p:txBody>
                <a:bodyPr/>
                <a:lstStyle/>
                <a:p>
                  <a:endParaRPr lang="en-US"/>
                </a:p>
              </p:txBody>
            </p:sp>
            <p:sp>
              <p:nvSpPr>
                <p:cNvPr id="804975" name="Line 67"/>
                <p:cNvSpPr>
                  <a:spLocks noChangeShapeType="1"/>
                </p:cNvSpPr>
                <p:nvPr/>
              </p:nvSpPr>
              <p:spPr bwMode="auto">
                <a:xfrm>
                  <a:off x="3814" y="727"/>
                  <a:ext cx="1" cy="5"/>
                </a:xfrm>
                <a:prstGeom prst="line">
                  <a:avLst/>
                </a:prstGeom>
                <a:noFill/>
                <a:ln w="9525">
                  <a:solidFill>
                    <a:srgbClr val="000000"/>
                  </a:solidFill>
                  <a:round/>
                  <a:headEnd/>
                  <a:tailEnd/>
                </a:ln>
              </p:spPr>
              <p:txBody>
                <a:bodyPr/>
                <a:lstStyle/>
                <a:p>
                  <a:endParaRPr lang="en-US"/>
                </a:p>
              </p:txBody>
            </p:sp>
            <p:sp>
              <p:nvSpPr>
                <p:cNvPr id="804976" name="Freeform 68"/>
                <p:cNvSpPr>
                  <a:spLocks/>
                </p:cNvSpPr>
                <p:nvPr/>
              </p:nvSpPr>
              <p:spPr bwMode="auto">
                <a:xfrm>
                  <a:off x="3760" y="685"/>
                  <a:ext cx="48" cy="53"/>
                </a:xfrm>
                <a:custGeom>
                  <a:avLst/>
                  <a:gdLst>
                    <a:gd name="T0" fmla="*/ 18 w 48"/>
                    <a:gd name="T1" fmla="*/ 36 h 53"/>
                    <a:gd name="T2" fmla="*/ 30 w 48"/>
                    <a:gd name="T3" fmla="*/ 47 h 53"/>
                    <a:gd name="T4" fmla="*/ 42 w 48"/>
                    <a:gd name="T5" fmla="*/ 53 h 53"/>
                    <a:gd name="T6" fmla="*/ 48 w 48"/>
                    <a:gd name="T7" fmla="*/ 47 h 53"/>
                    <a:gd name="T8" fmla="*/ 12 w 48"/>
                    <a:gd name="T9" fmla="*/ 0 h 53"/>
                    <a:gd name="T10" fmla="*/ 0 w 48"/>
                    <a:gd name="T11" fmla="*/ 12 h 53"/>
                    <a:gd name="T12" fmla="*/ 6 w 48"/>
                    <a:gd name="T13" fmla="*/ 18 h 53"/>
                    <a:gd name="T14" fmla="*/ 18 w 48"/>
                    <a:gd name="T15" fmla="*/ 36 h 53"/>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53"/>
                    <a:gd name="T26" fmla="*/ 48 w 48"/>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53">
                      <a:moveTo>
                        <a:pt x="18" y="36"/>
                      </a:moveTo>
                      <a:lnTo>
                        <a:pt x="30" y="47"/>
                      </a:lnTo>
                      <a:lnTo>
                        <a:pt x="42" y="53"/>
                      </a:lnTo>
                      <a:lnTo>
                        <a:pt x="48" y="47"/>
                      </a:lnTo>
                      <a:lnTo>
                        <a:pt x="12" y="0"/>
                      </a:lnTo>
                      <a:lnTo>
                        <a:pt x="0" y="12"/>
                      </a:lnTo>
                      <a:lnTo>
                        <a:pt x="6" y="18"/>
                      </a:lnTo>
                      <a:lnTo>
                        <a:pt x="18" y="36"/>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77" name="Freeform 69"/>
                <p:cNvSpPr>
                  <a:spLocks/>
                </p:cNvSpPr>
                <p:nvPr/>
              </p:nvSpPr>
              <p:spPr bwMode="auto">
                <a:xfrm>
                  <a:off x="3760" y="703"/>
                  <a:ext cx="18" cy="24"/>
                </a:xfrm>
                <a:custGeom>
                  <a:avLst/>
                  <a:gdLst>
                    <a:gd name="T0" fmla="*/ 12 w 18"/>
                    <a:gd name="T1" fmla="*/ 24 h 24"/>
                    <a:gd name="T2" fmla="*/ 18 w 18"/>
                    <a:gd name="T3" fmla="*/ 18 h 24"/>
                    <a:gd name="T4" fmla="*/ 18 w 18"/>
                    <a:gd name="T5" fmla="*/ 6 h 24"/>
                    <a:gd name="T6" fmla="*/ 6 w 18"/>
                    <a:gd name="T7" fmla="*/ 0 h 24"/>
                    <a:gd name="T8" fmla="*/ 0 w 18"/>
                    <a:gd name="T9" fmla="*/ 6 h 24"/>
                    <a:gd name="T10" fmla="*/ 12 w 18"/>
                    <a:gd name="T11" fmla="*/ 24 h 24"/>
                    <a:gd name="T12" fmla="*/ 0 60000 65536"/>
                    <a:gd name="T13" fmla="*/ 0 60000 65536"/>
                    <a:gd name="T14" fmla="*/ 0 60000 65536"/>
                    <a:gd name="T15" fmla="*/ 0 60000 65536"/>
                    <a:gd name="T16" fmla="*/ 0 60000 65536"/>
                    <a:gd name="T17" fmla="*/ 0 60000 65536"/>
                    <a:gd name="T18" fmla="*/ 0 w 18"/>
                    <a:gd name="T19" fmla="*/ 0 h 24"/>
                    <a:gd name="T20" fmla="*/ 18 w 1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8" h="24">
                      <a:moveTo>
                        <a:pt x="12" y="24"/>
                      </a:moveTo>
                      <a:lnTo>
                        <a:pt x="18" y="18"/>
                      </a:lnTo>
                      <a:lnTo>
                        <a:pt x="18" y="6"/>
                      </a:lnTo>
                      <a:lnTo>
                        <a:pt x="6" y="0"/>
                      </a:lnTo>
                      <a:lnTo>
                        <a:pt x="0" y="6"/>
                      </a:lnTo>
                      <a:lnTo>
                        <a:pt x="12" y="24"/>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04978" name="Oval 70"/>
                <p:cNvSpPr>
                  <a:spLocks noChangeArrowheads="1"/>
                </p:cNvSpPr>
                <p:nvPr/>
              </p:nvSpPr>
              <p:spPr bwMode="auto">
                <a:xfrm>
                  <a:off x="3760" y="709"/>
                  <a:ext cx="18" cy="23"/>
                </a:xfrm>
                <a:prstGeom prst="ellipse">
                  <a:avLst/>
                </a:prstGeom>
                <a:solidFill>
                  <a:srgbClr val="FFFFFF"/>
                </a:solidFill>
                <a:ln w="9525">
                  <a:noFill/>
                  <a:round/>
                  <a:headEnd/>
                  <a:tailEnd/>
                </a:ln>
              </p:spPr>
              <p:txBody>
                <a:bodyPr/>
                <a:lstStyle/>
                <a:p>
                  <a:pPr eaLnBrk="0" hangingPunct="0"/>
                  <a:endParaRPr lang="en-GB" b="0"/>
                </a:p>
              </p:txBody>
            </p:sp>
            <p:sp>
              <p:nvSpPr>
                <p:cNvPr id="804979" name="Freeform 71"/>
                <p:cNvSpPr>
                  <a:spLocks/>
                </p:cNvSpPr>
                <p:nvPr/>
              </p:nvSpPr>
              <p:spPr bwMode="auto">
                <a:xfrm>
                  <a:off x="3754" y="709"/>
                  <a:ext cx="18" cy="18"/>
                </a:xfrm>
                <a:custGeom>
                  <a:avLst/>
                  <a:gdLst>
                    <a:gd name="T0" fmla="*/ 12 w 18"/>
                    <a:gd name="T1" fmla="*/ 6 h 18"/>
                    <a:gd name="T2" fmla="*/ 18 w 18"/>
                    <a:gd name="T3" fmla="*/ 12 h 18"/>
                    <a:gd name="T4" fmla="*/ 18 w 18"/>
                    <a:gd name="T5" fmla="*/ 18 h 18"/>
                    <a:gd name="T6" fmla="*/ 12 w 18"/>
                    <a:gd name="T7" fmla="*/ 18 h 18"/>
                    <a:gd name="T8" fmla="*/ 12 w 18"/>
                    <a:gd name="T9" fmla="*/ 18 h 18"/>
                    <a:gd name="T10" fmla="*/ 6 w 18"/>
                    <a:gd name="T11" fmla="*/ 18 h 18"/>
                    <a:gd name="T12" fmla="*/ 6 w 18"/>
                    <a:gd name="T13" fmla="*/ 12 h 18"/>
                    <a:gd name="T14" fmla="*/ 6 w 18"/>
                    <a:gd name="T15" fmla="*/ 12 h 18"/>
                    <a:gd name="T16" fmla="*/ 0 w 18"/>
                    <a:gd name="T17" fmla="*/ 12 h 18"/>
                    <a:gd name="T18" fmla="*/ 0 w 18"/>
                    <a:gd name="T19" fmla="*/ 6 h 18"/>
                    <a:gd name="T20" fmla="*/ 0 w 18"/>
                    <a:gd name="T21" fmla="*/ 0 h 18"/>
                    <a:gd name="T22" fmla="*/ 6 w 18"/>
                    <a:gd name="T23" fmla="*/ 0 h 18"/>
                    <a:gd name="T24" fmla="*/ 12 w 18"/>
                    <a:gd name="T25" fmla="*/ 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2" y="6"/>
                      </a:moveTo>
                      <a:lnTo>
                        <a:pt x="18" y="12"/>
                      </a:lnTo>
                      <a:lnTo>
                        <a:pt x="18" y="18"/>
                      </a:lnTo>
                      <a:lnTo>
                        <a:pt x="12" y="18"/>
                      </a:lnTo>
                      <a:lnTo>
                        <a:pt x="6" y="18"/>
                      </a:lnTo>
                      <a:lnTo>
                        <a:pt x="6" y="12"/>
                      </a:lnTo>
                      <a:lnTo>
                        <a:pt x="0" y="12"/>
                      </a:lnTo>
                      <a:lnTo>
                        <a:pt x="0" y="6"/>
                      </a:lnTo>
                      <a:lnTo>
                        <a:pt x="0" y="0"/>
                      </a:lnTo>
                      <a:lnTo>
                        <a:pt x="6" y="0"/>
                      </a:lnTo>
                      <a:lnTo>
                        <a:pt x="12" y="6"/>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80" name="Line 72"/>
                <p:cNvSpPr>
                  <a:spLocks noChangeShapeType="1"/>
                </p:cNvSpPr>
                <p:nvPr/>
              </p:nvSpPr>
              <p:spPr bwMode="auto">
                <a:xfrm flipV="1">
                  <a:off x="3766" y="709"/>
                  <a:ext cx="12" cy="6"/>
                </a:xfrm>
                <a:prstGeom prst="line">
                  <a:avLst/>
                </a:prstGeom>
                <a:noFill/>
                <a:ln w="9525">
                  <a:solidFill>
                    <a:srgbClr val="FFFFFF"/>
                  </a:solidFill>
                  <a:round/>
                  <a:headEnd/>
                  <a:tailEnd/>
                </a:ln>
              </p:spPr>
              <p:txBody>
                <a:bodyPr/>
                <a:lstStyle/>
                <a:p>
                  <a:endParaRPr lang="en-US"/>
                </a:p>
              </p:txBody>
            </p:sp>
            <p:sp>
              <p:nvSpPr>
                <p:cNvPr id="804981" name="Line 73"/>
                <p:cNvSpPr>
                  <a:spLocks noChangeShapeType="1"/>
                </p:cNvSpPr>
                <p:nvPr/>
              </p:nvSpPr>
              <p:spPr bwMode="auto">
                <a:xfrm flipV="1">
                  <a:off x="3760" y="703"/>
                  <a:ext cx="12" cy="6"/>
                </a:xfrm>
                <a:prstGeom prst="line">
                  <a:avLst/>
                </a:prstGeom>
                <a:noFill/>
                <a:ln w="9525">
                  <a:solidFill>
                    <a:srgbClr val="FFFFFF"/>
                  </a:solidFill>
                  <a:round/>
                  <a:headEnd/>
                  <a:tailEnd/>
                </a:ln>
              </p:spPr>
              <p:txBody>
                <a:bodyPr/>
                <a:lstStyle/>
                <a:p>
                  <a:endParaRPr lang="en-US"/>
                </a:p>
              </p:txBody>
            </p:sp>
            <p:sp>
              <p:nvSpPr>
                <p:cNvPr id="804982" name="Oval 74"/>
                <p:cNvSpPr>
                  <a:spLocks noChangeArrowheads="1"/>
                </p:cNvSpPr>
                <p:nvPr/>
              </p:nvSpPr>
              <p:spPr bwMode="auto">
                <a:xfrm>
                  <a:off x="3784" y="685"/>
                  <a:ext cx="24" cy="47"/>
                </a:xfrm>
                <a:prstGeom prst="ellipse">
                  <a:avLst/>
                </a:prstGeom>
                <a:solidFill>
                  <a:srgbClr val="FFFFFF"/>
                </a:solidFill>
                <a:ln w="9525">
                  <a:noFill/>
                  <a:round/>
                  <a:headEnd/>
                  <a:tailEnd/>
                </a:ln>
              </p:spPr>
              <p:txBody>
                <a:bodyPr/>
                <a:lstStyle/>
                <a:p>
                  <a:pPr eaLnBrk="0" hangingPunct="0"/>
                  <a:endParaRPr lang="en-GB" b="0"/>
                </a:p>
              </p:txBody>
            </p:sp>
            <p:sp>
              <p:nvSpPr>
                <p:cNvPr id="804983" name="Freeform 75"/>
                <p:cNvSpPr>
                  <a:spLocks/>
                </p:cNvSpPr>
                <p:nvPr/>
              </p:nvSpPr>
              <p:spPr bwMode="auto">
                <a:xfrm>
                  <a:off x="3778" y="685"/>
                  <a:ext cx="24" cy="36"/>
                </a:xfrm>
                <a:custGeom>
                  <a:avLst/>
                  <a:gdLst>
                    <a:gd name="T0" fmla="*/ 18 w 24"/>
                    <a:gd name="T1" fmla="*/ 12 h 36"/>
                    <a:gd name="T2" fmla="*/ 24 w 24"/>
                    <a:gd name="T3" fmla="*/ 18 h 36"/>
                    <a:gd name="T4" fmla="*/ 24 w 24"/>
                    <a:gd name="T5" fmla="*/ 24 h 36"/>
                    <a:gd name="T6" fmla="*/ 24 w 24"/>
                    <a:gd name="T7" fmla="*/ 24 h 36"/>
                    <a:gd name="T8" fmla="*/ 24 w 24"/>
                    <a:gd name="T9" fmla="*/ 30 h 36"/>
                    <a:gd name="T10" fmla="*/ 24 w 24"/>
                    <a:gd name="T11" fmla="*/ 36 h 36"/>
                    <a:gd name="T12" fmla="*/ 24 w 24"/>
                    <a:gd name="T13" fmla="*/ 36 h 36"/>
                    <a:gd name="T14" fmla="*/ 24 w 24"/>
                    <a:gd name="T15" fmla="*/ 36 h 36"/>
                    <a:gd name="T16" fmla="*/ 18 w 24"/>
                    <a:gd name="T17" fmla="*/ 36 h 36"/>
                    <a:gd name="T18" fmla="*/ 18 w 24"/>
                    <a:gd name="T19" fmla="*/ 30 h 36"/>
                    <a:gd name="T20" fmla="*/ 18 w 24"/>
                    <a:gd name="T21" fmla="*/ 30 h 36"/>
                    <a:gd name="T22" fmla="*/ 12 w 24"/>
                    <a:gd name="T23" fmla="*/ 30 h 36"/>
                    <a:gd name="T24" fmla="*/ 6 w 24"/>
                    <a:gd name="T25" fmla="*/ 24 h 36"/>
                    <a:gd name="T26" fmla="*/ 6 w 24"/>
                    <a:gd name="T27" fmla="*/ 24 h 36"/>
                    <a:gd name="T28" fmla="*/ 0 w 24"/>
                    <a:gd name="T29" fmla="*/ 18 h 36"/>
                    <a:gd name="T30" fmla="*/ 0 w 24"/>
                    <a:gd name="T31" fmla="*/ 12 h 36"/>
                    <a:gd name="T32" fmla="*/ 0 w 24"/>
                    <a:gd name="T33" fmla="*/ 12 h 36"/>
                    <a:gd name="T34" fmla="*/ 0 w 24"/>
                    <a:gd name="T35" fmla="*/ 6 h 36"/>
                    <a:gd name="T36" fmla="*/ 0 w 24"/>
                    <a:gd name="T37" fmla="*/ 0 h 36"/>
                    <a:gd name="T38" fmla="*/ 6 w 24"/>
                    <a:gd name="T39" fmla="*/ 6 h 36"/>
                    <a:gd name="T40" fmla="*/ 12 w 24"/>
                    <a:gd name="T41" fmla="*/ 6 h 36"/>
                    <a:gd name="T42" fmla="*/ 18 w 24"/>
                    <a:gd name="T43" fmla="*/ 12 h 36"/>
                    <a:gd name="T44" fmla="*/ 18 w 24"/>
                    <a:gd name="T45" fmla="*/ 12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36"/>
                    <a:gd name="T71" fmla="*/ 24 w 24"/>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36">
                      <a:moveTo>
                        <a:pt x="18" y="12"/>
                      </a:moveTo>
                      <a:lnTo>
                        <a:pt x="24" y="18"/>
                      </a:lnTo>
                      <a:lnTo>
                        <a:pt x="24" y="24"/>
                      </a:lnTo>
                      <a:lnTo>
                        <a:pt x="24" y="30"/>
                      </a:lnTo>
                      <a:lnTo>
                        <a:pt x="24" y="36"/>
                      </a:lnTo>
                      <a:lnTo>
                        <a:pt x="18" y="36"/>
                      </a:lnTo>
                      <a:lnTo>
                        <a:pt x="18" y="30"/>
                      </a:lnTo>
                      <a:lnTo>
                        <a:pt x="12" y="30"/>
                      </a:lnTo>
                      <a:lnTo>
                        <a:pt x="6" y="24"/>
                      </a:lnTo>
                      <a:lnTo>
                        <a:pt x="0" y="18"/>
                      </a:lnTo>
                      <a:lnTo>
                        <a:pt x="0" y="12"/>
                      </a:lnTo>
                      <a:lnTo>
                        <a:pt x="0" y="6"/>
                      </a:lnTo>
                      <a:lnTo>
                        <a:pt x="0" y="0"/>
                      </a:lnTo>
                      <a:lnTo>
                        <a:pt x="6" y="6"/>
                      </a:lnTo>
                      <a:lnTo>
                        <a:pt x="12" y="6"/>
                      </a:lnTo>
                      <a:lnTo>
                        <a:pt x="18" y="12"/>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84" name="Line 76"/>
                <p:cNvSpPr>
                  <a:spLocks noChangeShapeType="1"/>
                </p:cNvSpPr>
                <p:nvPr/>
              </p:nvSpPr>
              <p:spPr bwMode="auto">
                <a:xfrm flipV="1">
                  <a:off x="3826" y="667"/>
                  <a:ext cx="89" cy="24"/>
                </a:xfrm>
                <a:prstGeom prst="line">
                  <a:avLst/>
                </a:prstGeom>
                <a:noFill/>
                <a:ln w="9525">
                  <a:solidFill>
                    <a:srgbClr val="000000"/>
                  </a:solidFill>
                  <a:round/>
                  <a:headEnd/>
                  <a:tailEnd/>
                </a:ln>
              </p:spPr>
              <p:txBody>
                <a:bodyPr/>
                <a:lstStyle/>
                <a:p>
                  <a:endParaRPr lang="en-US"/>
                </a:p>
              </p:txBody>
            </p:sp>
            <p:sp>
              <p:nvSpPr>
                <p:cNvPr id="804985" name="Line 77"/>
                <p:cNvSpPr>
                  <a:spLocks noChangeShapeType="1"/>
                </p:cNvSpPr>
                <p:nvPr/>
              </p:nvSpPr>
              <p:spPr bwMode="auto">
                <a:xfrm flipV="1">
                  <a:off x="3820" y="655"/>
                  <a:ext cx="118" cy="24"/>
                </a:xfrm>
                <a:prstGeom prst="line">
                  <a:avLst/>
                </a:prstGeom>
                <a:noFill/>
                <a:ln w="9525">
                  <a:solidFill>
                    <a:srgbClr val="000000"/>
                  </a:solidFill>
                  <a:round/>
                  <a:headEnd/>
                  <a:tailEnd/>
                </a:ln>
              </p:spPr>
              <p:txBody>
                <a:bodyPr/>
                <a:lstStyle/>
                <a:p>
                  <a:endParaRPr lang="en-US"/>
                </a:p>
              </p:txBody>
            </p:sp>
            <p:sp>
              <p:nvSpPr>
                <p:cNvPr id="804986" name="Freeform 78"/>
                <p:cNvSpPr>
                  <a:spLocks/>
                </p:cNvSpPr>
                <p:nvPr/>
              </p:nvSpPr>
              <p:spPr bwMode="auto">
                <a:xfrm>
                  <a:off x="3814" y="655"/>
                  <a:ext cx="130" cy="72"/>
                </a:xfrm>
                <a:custGeom>
                  <a:avLst/>
                  <a:gdLst>
                    <a:gd name="T0" fmla="*/ 0 w 130"/>
                    <a:gd name="T1" fmla="*/ 72 h 72"/>
                    <a:gd name="T2" fmla="*/ 124 w 130"/>
                    <a:gd name="T3" fmla="*/ 0 h 72"/>
                    <a:gd name="T4" fmla="*/ 130 w 130"/>
                    <a:gd name="T5" fmla="*/ 6 h 72"/>
                    <a:gd name="T6" fmla="*/ 0 60000 65536"/>
                    <a:gd name="T7" fmla="*/ 0 60000 65536"/>
                    <a:gd name="T8" fmla="*/ 0 60000 65536"/>
                    <a:gd name="T9" fmla="*/ 0 w 130"/>
                    <a:gd name="T10" fmla="*/ 0 h 72"/>
                    <a:gd name="T11" fmla="*/ 130 w 130"/>
                    <a:gd name="T12" fmla="*/ 72 h 72"/>
                  </a:gdLst>
                  <a:ahLst/>
                  <a:cxnLst>
                    <a:cxn ang="T6">
                      <a:pos x="T0" y="T1"/>
                    </a:cxn>
                    <a:cxn ang="T7">
                      <a:pos x="T2" y="T3"/>
                    </a:cxn>
                    <a:cxn ang="T8">
                      <a:pos x="T4" y="T5"/>
                    </a:cxn>
                  </a:cxnLst>
                  <a:rect l="T9" t="T10" r="T11" b="T12"/>
                  <a:pathLst>
                    <a:path w="130" h="72">
                      <a:moveTo>
                        <a:pt x="0" y="72"/>
                      </a:moveTo>
                      <a:lnTo>
                        <a:pt x="124" y="0"/>
                      </a:lnTo>
                      <a:lnTo>
                        <a:pt x="130" y="6"/>
                      </a:lnTo>
                    </a:path>
                  </a:pathLst>
                </a:custGeom>
                <a:noFill/>
                <a:ln w="9525">
                  <a:solidFill>
                    <a:srgbClr val="000000"/>
                  </a:solidFill>
                  <a:round/>
                  <a:headEnd/>
                  <a:tailEnd/>
                </a:ln>
              </p:spPr>
              <p:txBody>
                <a:bodyPr/>
                <a:lstStyle/>
                <a:p>
                  <a:pPr eaLnBrk="0" hangingPunct="0"/>
                  <a:endParaRPr lang="en-GB" b="0"/>
                </a:p>
              </p:txBody>
            </p:sp>
            <p:sp>
              <p:nvSpPr>
                <p:cNvPr id="804987" name="Freeform 79"/>
                <p:cNvSpPr>
                  <a:spLocks/>
                </p:cNvSpPr>
                <p:nvPr/>
              </p:nvSpPr>
              <p:spPr bwMode="auto">
                <a:xfrm>
                  <a:off x="4140" y="448"/>
                  <a:ext cx="42" cy="59"/>
                </a:xfrm>
                <a:custGeom>
                  <a:avLst/>
                  <a:gdLst>
                    <a:gd name="T0" fmla="*/ 0 w 42"/>
                    <a:gd name="T1" fmla="*/ 35 h 59"/>
                    <a:gd name="T2" fmla="*/ 12 w 42"/>
                    <a:gd name="T3" fmla="*/ 59 h 59"/>
                    <a:gd name="T4" fmla="*/ 42 w 42"/>
                    <a:gd name="T5" fmla="*/ 47 h 59"/>
                    <a:gd name="T6" fmla="*/ 12 w 42"/>
                    <a:gd name="T7" fmla="*/ 0 h 59"/>
                    <a:gd name="T8" fmla="*/ 0 w 42"/>
                    <a:gd name="T9" fmla="*/ 6 h 59"/>
                    <a:gd name="T10" fmla="*/ 0 w 42"/>
                    <a:gd name="T11" fmla="*/ 35 h 59"/>
                    <a:gd name="T12" fmla="*/ 0 60000 65536"/>
                    <a:gd name="T13" fmla="*/ 0 60000 65536"/>
                    <a:gd name="T14" fmla="*/ 0 60000 65536"/>
                    <a:gd name="T15" fmla="*/ 0 60000 65536"/>
                    <a:gd name="T16" fmla="*/ 0 60000 65536"/>
                    <a:gd name="T17" fmla="*/ 0 60000 65536"/>
                    <a:gd name="T18" fmla="*/ 0 w 42"/>
                    <a:gd name="T19" fmla="*/ 0 h 59"/>
                    <a:gd name="T20" fmla="*/ 42 w 4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42" h="59">
                      <a:moveTo>
                        <a:pt x="0" y="35"/>
                      </a:moveTo>
                      <a:lnTo>
                        <a:pt x="12" y="59"/>
                      </a:lnTo>
                      <a:lnTo>
                        <a:pt x="42" y="47"/>
                      </a:lnTo>
                      <a:lnTo>
                        <a:pt x="12" y="0"/>
                      </a:lnTo>
                      <a:lnTo>
                        <a:pt x="0" y="6"/>
                      </a:lnTo>
                      <a:lnTo>
                        <a:pt x="0" y="35"/>
                      </a:lnTo>
                      <a:close/>
                    </a:path>
                  </a:pathLst>
                </a:custGeom>
                <a:solidFill>
                  <a:srgbClr val="FFFFFF"/>
                </a:solidFill>
                <a:ln w="9525">
                  <a:noFill/>
                  <a:round/>
                  <a:headEnd/>
                  <a:tailEnd/>
                </a:ln>
              </p:spPr>
              <p:txBody>
                <a:bodyPr/>
                <a:lstStyle/>
                <a:p>
                  <a:pPr eaLnBrk="0" hangingPunct="0"/>
                  <a:endParaRPr lang="en-GB" b="0"/>
                </a:p>
              </p:txBody>
            </p:sp>
            <p:sp>
              <p:nvSpPr>
                <p:cNvPr id="804988" name="Freeform 80"/>
                <p:cNvSpPr>
                  <a:spLocks/>
                </p:cNvSpPr>
                <p:nvPr/>
              </p:nvSpPr>
              <p:spPr bwMode="auto">
                <a:xfrm>
                  <a:off x="4140" y="448"/>
                  <a:ext cx="42" cy="59"/>
                </a:xfrm>
                <a:custGeom>
                  <a:avLst/>
                  <a:gdLst>
                    <a:gd name="T0" fmla="*/ 0 w 42"/>
                    <a:gd name="T1" fmla="*/ 35 h 59"/>
                    <a:gd name="T2" fmla="*/ 12 w 42"/>
                    <a:gd name="T3" fmla="*/ 59 h 59"/>
                    <a:gd name="T4" fmla="*/ 42 w 42"/>
                    <a:gd name="T5" fmla="*/ 47 h 59"/>
                    <a:gd name="T6" fmla="*/ 12 w 42"/>
                    <a:gd name="T7" fmla="*/ 0 h 59"/>
                    <a:gd name="T8" fmla="*/ 0 w 42"/>
                    <a:gd name="T9" fmla="*/ 6 h 59"/>
                    <a:gd name="T10" fmla="*/ 0 60000 65536"/>
                    <a:gd name="T11" fmla="*/ 0 60000 65536"/>
                    <a:gd name="T12" fmla="*/ 0 60000 65536"/>
                    <a:gd name="T13" fmla="*/ 0 60000 65536"/>
                    <a:gd name="T14" fmla="*/ 0 60000 65536"/>
                    <a:gd name="T15" fmla="*/ 0 w 42"/>
                    <a:gd name="T16" fmla="*/ 0 h 59"/>
                    <a:gd name="T17" fmla="*/ 42 w 42"/>
                    <a:gd name="T18" fmla="*/ 59 h 59"/>
                  </a:gdLst>
                  <a:ahLst/>
                  <a:cxnLst>
                    <a:cxn ang="T10">
                      <a:pos x="T0" y="T1"/>
                    </a:cxn>
                    <a:cxn ang="T11">
                      <a:pos x="T2" y="T3"/>
                    </a:cxn>
                    <a:cxn ang="T12">
                      <a:pos x="T4" y="T5"/>
                    </a:cxn>
                    <a:cxn ang="T13">
                      <a:pos x="T6" y="T7"/>
                    </a:cxn>
                    <a:cxn ang="T14">
                      <a:pos x="T8" y="T9"/>
                    </a:cxn>
                  </a:cxnLst>
                  <a:rect l="T15" t="T16" r="T17" b="T18"/>
                  <a:pathLst>
                    <a:path w="42" h="59">
                      <a:moveTo>
                        <a:pt x="0" y="35"/>
                      </a:moveTo>
                      <a:lnTo>
                        <a:pt x="12" y="59"/>
                      </a:lnTo>
                      <a:lnTo>
                        <a:pt x="42" y="47"/>
                      </a:lnTo>
                      <a:lnTo>
                        <a:pt x="12" y="0"/>
                      </a:lnTo>
                      <a:lnTo>
                        <a:pt x="0" y="6"/>
                      </a:lnTo>
                    </a:path>
                  </a:pathLst>
                </a:custGeom>
                <a:noFill/>
                <a:ln w="9525">
                  <a:solidFill>
                    <a:srgbClr val="000000"/>
                  </a:solidFill>
                  <a:round/>
                  <a:headEnd/>
                  <a:tailEnd/>
                </a:ln>
              </p:spPr>
              <p:txBody>
                <a:bodyPr/>
                <a:lstStyle/>
                <a:p>
                  <a:pPr eaLnBrk="0" hangingPunct="0"/>
                  <a:endParaRPr lang="en-GB" b="0"/>
                </a:p>
              </p:txBody>
            </p:sp>
            <p:sp>
              <p:nvSpPr>
                <p:cNvPr id="804989" name="Freeform 81"/>
                <p:cNvSpPr>
                  <a:spLocks/>
                </p:cNvSpPr>
                <p:nvPr/>
              </p:nvSpPr>
              <p:spPr bwMode="auto">
                <a:xfrm>
                  <a:off x="4087" y="400"/>
                  <a:ext cx="59" cy="48"/>
                </a:xfrm>
                <a:custGeom>
                  <a:avLst/>
                  <a:gdLst>
                    <a:gd name="T0" fmla="*/ 47 w 59"/>
                    <a:gd name="T1" fmla="*/ 48 h 48"/>
                    <a:gd name="T2" fmla="*/ 59 w 59"/>
                    <a:gd name="T3" fmla="*/ 42 h 48"/>
                    <a:gd name="T4" fmla="*/ 30 w 59"/>
                    <a:gd name="T5" fmla="*/ 0 h 48"/>
                    <a:gd name="T6" fmla="*/ 0 w 59"/>
                    <a:gd name="T7" fmla="*/ 12 h 48"/>
                    <a:gd name="T8" fmla="*/ 47 w 59"/>
                    <a:gd name="T9" fmla="*/ 48 h 48"/>
                    <a:gd name="T10" fmla="*/ 0 60000 65536"/>
                    <a:gd name="T11" fmla="*/ 0 60000 65536"/>
                    <a:gd name="T12" fmla="*/ 0 60000 65536"/>
                    <a:gd name="T13" fmla="*/ 0 60000 65536"/>
                    <a:gd name="T14" fmla="*/ 0 60000 65536"/>
                    <a:gd name="T15" fmla="*/ 0 w 59"/>
                    <a:gd name="T16" fmla="*/ 0 h 48"/>
                    <a:gd name="T17" fmla="*/ 59 w 59"/>
                    <a:gd name="T18" fmla="*/ 48 h 48"/>
                  </a:gdLst>
                  <a:ahLst/>
                  <a:cxnLst>
                    <a:cxn ang="T10">
                      <a:pos x="T0" y="T1"/>
                    </a:cxn>
                    <a:cxn ang="T11">
                      <a:pos x="T2" y="T3"/>
                    </a:cxn>
                    <a:cxn ang="T12">
                      <a:pos x="T4" y="T5"/>
                    </a:cxn>
                    <a:cxn ang="T13">
                      <a:pos x="T6" y="T7"/>
                    </a:cxn>
                    <a:cxn ang="T14">
                      <a:pos x="T8" y="T9"/>
                    </a:cxn>
                  </a:cxnLst>
                  <a:rect l="T15" t="T16" r="T17" b="T18"/>
                  <a:pathLst>
                    <a:path w="59" h="48">
                      <a:moveTo>
                        <a:pt x="47" y="48"/>
                      </a:moveTo>
                      <a:lnTo>
                        <a:pt x="59" y="42"/>
                      </a:lnTo>
                      <a:lnTo>
                        <a:pt x="30" y="0"/>
                      </a:lnTo>
                      <a:lnTo>
                        <a:pt x="0" y="12"/>
                      </a:lnTo>
                      <a:lnTo>
                        <a:pt x="47" y="48"/>
                      </a:lnTo>
                      <a:close/>
                    </a:path>
                  </a:pathLst>
                </a:custGeom>
                <a:solidFill>
                  <a:srgbClr val="FFFFFF"/>
                </a:solidFill>
                <a:ln w="9525">
                  <a:noFill/>
                  <a:round/>
                  <a:headEnd/>
                  <a:tailEnd/>
                </a:ln>
              </p:spPr>
              <p:txBody>
                <a:bodyPr/>
                <a:lstStyle/>
                <a:p>
                  <a:pPr eaLnBrk="0" hangingPunct="0"/>
                  <a:endParaRPr lang="en-GB" b="0"/>
                </a:p>
              </p:txBody>
            </p:sp>
            <p:sp>
              <p:nvSpPr>
                <p:cNvPr id="804990" name="Freeform 82"/>
                <p:cNvSpPr>
                  <a:spLocks/>
                </p:cNvSpPr>
                <p:nvPr/>
              </p:nvSpPr>
              <p:spPr bwMode="auto">
                <a:xfrm>
                  <a:off x="4087" y="400"/>
                  <a:ext cx="59" cy="48"/>
                </a:xfrm>
                <a:custGeom>
                  <a:avLst/>
                  <a:gdLst>
                    <a:gd name="T0" fmla="*/ 47 w 59"/>
                    <a:gd name="T1" fmla="*/ 48 h 48"/>
                    <a:gd name="T2" fmla="*/ 59 w 59"/>
                    <a:gd name="T3" fmla="*/ 42 h 48"/>
                    <a:gd name="T4" fmla="*/ 30 w 59"/>
                    <a:gd name="T5" fmla="*/ 0 h 48"/>
                    <a:gd name="T6" fmla="*/ 0 w 59"/>
                    <a:gd name="T7" fmla="*/ 12 h 48"/>
                    <a:gd name="T8" fmla="*/ 0 60000 65536"/>
                    <a:gd name="T9" fmla="*/ 0 60000 65536"/>
                    <a:gd name="T10" fmla="*/ 0 60000 65536"/>
                    <a:gd name="T11" fmla="*/ 0 60000 65536"/>
                    <a:gd name="T12" fmla="*/ 0 w 59"/>
                    <a:gd name="T13" fmla="*/ 0 h 48"/>
                    <a:gd name="T14" fmla="*/ 59 w 59"/>
                    <a:gd name="T15" fmla="*/ 48 h 48"/>
                  </a:gdLst>
                  <a:ahLst/>
                  <a:cxnLst>
                    <a:cxn ang="T8">
                      <a:pos x="T0" y="T1"/>
                    </a:cxn>
                    <a:cxn ang="T9">
                      <a:pos x="T2" y="T3"/>
                    </a:cxn>
                    <a:cxn ang="T10">
                      <a:pos x="T4" y="T5"/>
                    </a:cxn>
                    <a:cxn ang="T11">
                      <a:pos x="T6" y="T7"/>
                    </a:cxn>
                  </a:cxnLst>
                  <a:rect l="T12" t="T13" r="T14" b="T15"/>
                  <a:pathLst>
                    <a:path w="59" h="48">
                      <a:moveTo>
                        <a:pt x="47" y="48"/>
                      </a:moveTo>
                      <a:lnTo>
                        <a:pt x="59" y="42"/>
                      </a:lnTo>
                      <a:lnTo>
                        <a:pt x="30" y="0"/>
                      </a:lnTo>
                      <a:lnTo>
                        <a:pt x="0" y="12"/>
                      </a:lnTo>
                    </a:path>
                  </a:pathLst>
                </a:custGeom>
                <a:noFill/>
                <a:ln w="9525">
                  <a:solidFill>
                    <a:srgbClr val="000000"/>
                  </a:solidFill>
                  <a:round/>
                  <a:headEnd/>
                  <a:tailEnd/>
                </a:ln>
              </p:spPr>
              <p:txBody>
                <a:bodyPr/>
                <a:lstStyle/>
                <a:p>
                  <a:pPr eaLnBrk="0" hangingPunct="0"/>
                  <a:endParaRPr lang="en-GB" b="0"/>
                </a:p>
              </p:txBody>
            </p:sp>
            <p:sp>
              <p:nvSpPr>
                <p:cNvPr id="804991" name="Freeform 83"/>
                <p:cNvSpPr>
                  <a:spLocks/>
                </p:cNvSpPr>
                <p:nvPr/>
              </p:nvSpPr>
              <p:spPr bwMode="auto">
                <a:xfrm>
                  <a:off x="4152" y="412"/>
                  <a:ext cx="83" cy="83"/>
                </a:xfrm>
                <a:custGeom>
                  <a:avLst/>
                  <a:gdLst>
                    <a:gd name="T0" fmla="*/ 30 w 83"/>
                    <a:gd name="T1" fmla="*/ 83 h 83"/>
                    <a:gd name="T2" fmla="*/ 83 w 83"/>
                    <a:gd name="T3" fmla="*/ 42 h 83"/>
                    <a:gd name="T4" fmla="*/ 48 w 83"/>
                    <a:gd name="T5" fmla="*/ 0 h 83"/>
                    <a:gd name="T6" fmla="*/ 0 w 83"/>
                    <a:gd name="T7" fmla="*/ 36 h 83"/>
                    <a:gd name="T8" fmla="*/ 30 w 83"/>
                    <a:gd name="T9" fmla="*/ 83 h 83"/>
                    <a:gd name="T10" fmla="*/ 0 60000 65536"/>
                    <a:gd name="T11" fmla="*/ 0 60000 65536"/>
                    <a:gd name="T12" fmla="*/ 0 60000 65536"/>
                    <a:gd name="T13" fmla="*/ 0 60000 65536"/>
                    <a:gd name="T14" fmla="*/ 0 60000 65536"/>
                    <a:gd name="T15" fmla="*/ 0 w 83"/>
                    <a:gd name="T16" fmla="*/ 0 h 83"/>
                    <a:gd name="T17" fmla="*/ 83 w 83"/>
                    <a:gd name="T18" fmla="*/ 83 h 83"/>
                  </a:gdLst>
                  <a:ahLst/>
                  <a:cxnLst>
                    <a:cxn ang="T10">
                      <a:pos x="T0" y="T1"/>
                    </a:cxn>
                    <a:cxn ang="T11">
                      <a:pos x="T2" y="T3"/>
                    </a:cxn>
                    <a:cxn ang="T12">
                      <a:pos x="T4" y="T5"/>
                    </a:cxn>
                    <a:cxn ang="T13">
                      <a:pos x="T6" y="T7"/>
                    </a:cxn>
                    <a:cxn ang="T14">
                      <a:pos x="T8" y="T9"/>
                    </a:cxn>
                  </a:cxnLst>
                  <a:rect l="T15" t="T16" r="T17" b="T18"/>
                  <a:pathLst>
                    <a:path w="83" h="83">
                      <a:moveTo>
                        <a:pt x="30" y="83"/>
                      </a:moveTo>
                      <a:lnTo>
                        <a:pt x="83" y="42"/>
                      </a:lnTo>
                      <a:lnTo>
                        <a:pt x="48" y="0"/>
                      </a:lnTo>
                      <a:lnTo>
                        <a:pt x="0" y="36"/>
                      </a:lnTo>
                      <a:lnTo>
                        <a:pt x="30" y="83"/>
                      </a:lnTo>
                      <a:close/>
                    </a:path>
                  </a:pathLst>
                </a:custGeom>
                <a:solidFill>
                  <a:schemeClr val="bg2"/>
                </a:solidFill>
                <a:ln w="9525">
                  <a:solidFill>
                    <a:srgbClr val="000000"/>
                  </a:solidFill>
                  <a:round/>
                  <a:headEnd/>
                  <a:tailEnd/>
                </a:ln>
              </p:spPr>
              <p:txBody>
                <a:bodyPr/>
                <a:lstStyle/>
                <a:p>
                  <a:pPr eaLnBrk="0" hangingPunct="0"/>
                  <a:endParaRPr lang="en-GB" b="0"/>
                </a:p>
              </p:txBody>
            </p:sp>
            <p:sp>
              <p:nvSpPr>
                <p:cNvPr id="804992" name="Freeform 84"/>
                <p:cNvSpPr>
                  <a:spLocks/>
                </p:cNvSpPr>
                <p:nvPr/>
              </p:nvSpPr>
              <p:spPr bwMode="auto">
                <a:xfrm>
                  <a:off x="4117" y="359"/>
                  <a:ext cx="83" cy="83"/>
                </a:xfrm>
                <a:custGeom>
                  <a:avLst/>
                  <a:gdLst>
                    <a:gd name="T0" fmla="*/ 29 w 83"/>
                    <a:gd name="T1" fmla="*/ 83 h 83"/>
                    <a:gd name="T2" fmla="*/ 83 w 83"/>
                    <a:gd name="T3" fmla="*/ 47 h 83"/>
                    <a:gd name="T4" fmla="*/ 47 w 83"/>
                    <a:gd name="T5" fmla="*/ 0 h 83"/>
                    <a:gd name="T6" fmla="*/ 0 w 83"/>
                    <a:gd name="T7" fmla="*/ 41 h 83"/>
                    <a:gd name="T8" fmla="*/ 29 w 83"/>
                    <a:gd name="T9" fmla="*/ 83 h 83"/>
                    <a:gd name="T10" fmla="*/ 0 60000 65536"/>
                    <a:gd name="T11" fmla="*/ 0 60000 65536"/>
                    <a:gd name="T12" fmla="*/ 0 60000 65536"/>
                    <a:gd name="T13" fmla="*/ 0 60000 65536"/>
                    <a:gd name="T14" fmla="*/ 0 60000 65536"/>
                    <a:gd name="T15" fmla="*/ 0 w 83"/>
                    <a:gd name="T16" fmla="*/ 0 h 83"/>
                    <a:gd name="T17" fmla="*/ 83 w 83"/>
                    <a:gd name="T18" fmla="*/ 83 h 83"/>
                  </a:gdLst>
                  <a:ahLst/>
                  <a:cxnLst>
                    <a:cxn ang="T10">
                      <a:pos x="T0" y="T1"/>
                    </a:cxn>
                    <a:cxn ang="T11">
                      <a:pos x="T2" y="T3"/>
                    </a:cxn>
                    <a:cxn ang="T12">
                      <a:pos x="T4" y="T5"/>
                    </a:cxn>
                    <a:cxn ang="T13">
                      <a:pos x="T6" y="T7"/>
                    </a:cxn>
                    <a:cxn ang="T14">
                      <a:pos x="T8" y="T9"/>
                    </a:cxn>
                  </a:cxnLst>
                  <a:rect l="T15" t="T16" r="T17" b="T18"/>
                  <a:pathLst>
                    <a:path w="83" h="83">
                      <a:moveTo>
                        <a:pt x="29" y="83"/>
                      </a:moveTo>
                      <a:lnTo>
                        <a:pt x="83" y="47"/>
                      </a:lnTo>
                      <a:lnTo>
                        <a:pt x="47" y="0"/>
                      </a:lnTo>
                      <a:lnTo>
                        <a:pt x="0" y="41"/>
                      </a:lnTo>
                      <a:lnTo>
                        <a:pt x="29" y="83"/>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4993" name="Freeform 85"/>
                <p:cNvSpPr>
                  <a:spLocks/>
                </p:cNvSpPr>
                <p:nvPr/>
              </p:nvSpPr>
              <p:spPr bwMode="auto">
                <a:xfrm>
                  <a:off x="4087" y="359"/>
                  <a:ext cx="77" cy="53"/>
                </a:xfrm>
                <a:custGeom>
                  <a:avLst/>
                  <a:gdLst>
                    <a:gd name="T0" fmla="*/ 77 w 77"/>
                    <a:gd name="T1" fmla="*/ 0 h 53"/>
                    <a:gd name="T2" fmla="*/ 53 w 77"/>
                    <a:gd name="T3" fmla="*/ 12 h 53"/>
                    <a:gd name="T4" fmla="*/ 0 w 77"/>
                    <a:gd name="T5" fmla="*/ 53 h 53"/>
                    <a:gd name="T6" fmla="*/ 77 w 77"/>
                    <a:gd name="T7" fmla="*/ 0 h 53"/>
                    <a:gd name="T8" fmla="*/ 0 60000 65536"/>
                    <a:gd name="T9" fmla="*/ 0 60000 65536"/>
                    <a:gd name="T10" fmla="*/ 0 60000 65536"/>
                    <a:gd name="T11" fmla="*/ 0 60000 65536"/>
                    <a:gd name="T12" fmla="*/ 0 w 77"/>
                    <a:gd name="T13" fmla="*/ 0 h 53"/>
                    <a:gd name="T14" fmla="*/ 77 w 77"/>
                    <a:gd name="T15" fmla="*/ 53 h 53"/>
                  </a:gdLst>
                  <a:ahLst/>
                  <a:cxnLst>
                    <a:cxn ang="T8">
                      <a:pos x="T0" y="T1"/>
                    </a:cxn>
                    <a:cxn ang="T9">
                      <a:pos x="T2" y="T3"/>
                    </a:cxn>
                    <a:cxn ang="T10">
                      <a:pos x="T4" y="T5"/>
                    </a:cxn>
                    <a:cxn ang="T11">
                      <a:pos x="T6" y="T7"/>
                    </a:cxn>
                  </a:cxnLst>
                  <a:rect l="T12" t="T13" r="T14" b="T15"/>
                  <a:pathLst>
                    <a:path w="77" h="53">
                      <a:moveTo>
                        <a:pt x="77" y="0"/>
                      </a:moveTo>
                      <a:lnTo>
                        <a:pt x="53" y="12"/>
                      </a:lnTo>
                      <a:lnTo>
                        <a:pt x="0" y="53"/>
                      </a:lnTo>
                      <a:lnTo>
                        <a:pt x="77" y="0"/>
                      </a:lnTo>
                      <a:close/>
                    </a:path>
                  </a:pathLst>
                </a:custGeom>
                <a:solidFill>
                  <a:srgbClr val="FFFFFF"/>
                </a:solidFill>
                <a:ln w="9525">
                  <a:noFill/>
                  <a:round/>
                  <a:headEnd/>
                  <a:tailEnd/>
                </a:ln>
              </p:spPr>
              <p:txBody>
                <a:bodyPr/>
                <a:lstStyle/>
                <a:p>
                  <a:pPr eaLnBrk="0" hangingPunct="0"/>
                  <a:endParaRPr lang="en-GB" b="0"/>
                </a:p>
              </p:txBody>
            </p:sp>
            <p:sp>
              <p:nvSpPr>
                <p:cNvPr id="804994" name="Freeform 86"/>
                <p:cNvSpPr>
                  <a:spLocks/>
                </p:cNvSpPr>
                <p:nvPr/>
              </p:nvSpPr>
              <p:spPr bwMode="auto">
                <a:xfrm>
                  <a:off x="4087" y="359"/>
                  <a:ext cx="77" cy="53"/>
                </a:xfrm>
                <a:custGeom>
                  <a:avLst/>
                  <a:gdLst>
                    <a:gd name="T0" fmla="*/ 77 w 77"/>
                    <a:gd name="T1" fmla="*/ 0 h 53"/>
                    <a:gd name="T2" fmla="*/ 53 w 77"/>
                    <a:gd name="T3" fmla="*/ 12 h 53"/>
                    <a:gd name="T4" fmla="*/ 0 w 77"/>
                    <a:gd name="T5" fmla="*/ 53 h 53"/>
                    <a:gd name="T6" fmla="*/ 0 60000 65536"/>
                    <a:gd name="T7" fmla="*/ 0 60000 65536"/>
                    <a:gd name="T8" fmla="*/ 0 60000 65536"/>
                    <a:gd name="T9" fmla="*/ 0 w 77"/>
                    <a:gd name="T10" fmla="*/ 0 h 53"/>
                    <a:gd name="T11" fmla="*/ 77 w 77"/>
                    <a:gd name="T12" fmla="*/ 53 h 53"/>
                  </a:gdLst>
                  <a:ahLst/>
                  <a:cxnLst>
                    <a:cxn ang="T6">
                      <a:pos x="T0" y="T1"/>
                    </a:cxn>
                    <a:cxn ang="T7">
                      <a:pos x="T2" y="T3"/>
                    </a:cxn>
                    <a:cxn ang="T8">
                      <a:pos x="T4" y="T5"/>
                    </a:cxn>
                  </a:cxnLst>
                  <a:rect l="T9" t="T10" r="T11" b="T12"/>
                  <a:pathLst>
                    <a:path w="77" h="53">
                      <a:moveTo>
                        <a:pt x="77" y="0"/>
                      </a:moveTo>
                      <a:lnTo>
                        <a:pt x="53" y="12"/>
                      </a:lnTo>
                      <a:lnTo>
                        <a:pt x="0" y="53"/>
                      </a:lnTo>
                    </a:path>
                  </a:pathLst>
                </a:custGeom>
                <a:noFill/>
                <a:ln w="9525">
                  <a:solidFill>
                    <a:srgbClr val="000000"/>
                  </a:solidFill>
                  <a:round/>
                  <a:headEnd/>
                  <a:tailEnd/>
                </a:ln>
              </p:spPr>
              <p:txBody>
                <a:bodyPr/>
                <a:lstStyle/>
                <a:p>
                  <a:pPr eaLnBrk="0" hangingPunct="0"/>
                  <a:endParaRPr lang="en-GB" b="0"/>
                </a:p>
              </p:txBody>
            </p:sp>
            <p:sp>
              <p:nvSpPr>
                <p:cNvPr id="804995" name="Oval 87"/>
                <p:cNvSpPr>
                  <a:spLocks noChangeArrowheads="1"/>
                </p:cNvSpPr>
                <p:nvPr/>
              </p:nvSpPr>
              <p:spPr bwMode="auto">
                <a:xfrm>
                  <a:off x="4111" y="507"/>
                  <a:ext cx="29" cy="30"/>
                </a:xfrm>
                <a:prstGeom prst="ellipse">
                  <a:avLst/>
                </a:prstGeom>
                <a:solidFill>
                  <a:srgbClr val="000000"/>
                </a:solidFill>
                <a:ln w="9525">
                  <a:noFill/>
                  <a:round/>
                  <a:headEnd/>
                  <a:tailEnd/>
                </a:ln>
              </p:spPr>
              <p:txBody>
                <a:bodyPr/>
                <a:lstStyle/>
                <a:p>
                  <a:pPr eaLnBrk="0" hangingPunct="0"/>
                  <a:endParaRPr lang="en-GB" b="0"/>
                </a:p>
              </p:txBody>
            </p:sp>
            <p:sp>
              <p:nvSpPr>
                <p:cNvPr id="804996" name="Freeform 88"/>
                <p:cNvSpPr>
                  <a:spLocks/>
                </p:cNvSpPr>
                <p:nvPr/>
              </p:nvSpPr>
              <p:spPr bwMode="auto">
                <a:xfrm>
                  <a:off x="4111" y="501"/>
                  <a:ext cx="29" cy="30"/>
                </a:xfrm>
                <a:custGeom>
                  <a:avLst/>
                  <a:gdLst>
                    <a:gd name="T0" fmla="*/ 17 w 29"/>
                    <a:gd name="T1" fmla="*/ 0 h 30"/>
                    <a:gd name="T2" fmla="*/ 23 w 29"/>
                    <a:gd name="T3" fmla="*/ 6 h 30"/>
                    <a:gd name="T4" fmla="*/ 29 w 29"/>
                    <a:gd name="T5" fmla="*/ 12 h 30"/>
                    <a:gd name="T6" fmla="*/ 29 w 29"/>
                    <a:gd name="T7" fmla="*/ 18 h 30"/>
                    <a:gd name="T8" fmla="*/ 29 w 29"/>
                    <a:gd name="T9" fmla="*/ 18 h 30"/>
                    <a:gd name="T10" fmla="*/ 23 w 29"/>
                    <a:gd name="T11" fmla="*/ 24 h 30"/>
                    <a:gd name="T12" fmla="*/ 17 w 29"/>
                    <a:gd name="T13" fmla="*/ 30 h 30"/>
                    <a:gd name="T14" fmla="*/ 17 w 29"/>
                    <a:gd name="T15" fmla="*/ 30 h 30"/>
                    <a:gd name="T16" fmla="*/ 12 w 29"/>
                    <a:gd name="T17" fmla="*/ 30 h 30"/>
                    <a:gd name="T18" fmla="*/ 12 w 29"/>
                    <a:gd name="T19" fmla="*/ 30 h 30"/>
                    <a:gd name="T20" fmla="*/ 6 w 29"/>
                    <a:gd name="T21" fmla="*/ 30 h 30"/>
                    <a:gd name="T22" fmla="*/ 6 w 29"/>
                    <a:gd name="T23" fmla="*/ 24 h 30"/>
                    <a:gd name="T24" fmla="*/ 6 w 29"/>
                    <a:gd name="T25" fmla="*/ 24 h 30"/>
                    <a:gd name="T26" fmla="*/ 0 w 29"/>
                    <a:gd name="T27" fmla="*/ 18 h 30"/>
                    <a:gd name="T28" fmla="*/ 0 w 29"/>
                    <a:gd name="T29" fmla="*/ 12 h 30"/>
                    <a:gd name="T30" fmla="*/ 6 w 29"/>
                    <a:gd name="T31" fmla="*/ 6 h 30"/>
                    <a:gd name="T32" fmla="*/ 6 w 29"/>
                    <a:gd name="T33" fmla="*/ 6 h 30"/>
                    <a:gd name="T34" fmla="*/ 17 w 29"/>
                    <a:gd name="T35" fmla="*/ 0 h 30"/>
                    <a:gd name="T36" fmla="*/ 17 w 29"/>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0"/>
                    <a:gd name="T59" fmla="*/ 29 w 29"/>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0">
                      <a:moveTo>
                        <a:pt x="17" y="0"/>
                      </a:moveTo>
                      <a:lnTo>
                        <a:pt x="23" y="6"/>
                      </a:lnTo>
                      <a:lnTo>
                        <a:pt x="29" y="12"/>
                      </a:lnTo>
                      <a:lnTo>
                        <a:pt x="29" y="18"/>
                      </a:lnTo>
                      <a:lnTo>
                        <a:pt x="23" y="24"/>
                      </a:lnTo>
                      <a:lnTo>
                        <a:pt x="17" y="30"/>
                      </a:lnTo>
                      <a:lnTo>
                        <a:pt x="12" y="30"/>
                      </a:lnTo>
                      <a:lnTo>
                        <a:pt x="6" y="30"/>
                      </a:lnTo>
                      <a:lnTo>
                        <a:pt x="6" y="24"/>
                      </a:lnTo>
                      <a:lnTo>
                        <a:pt x="0" y="18"/>
                      </a:lnTo>
                      <a:lnTo>
                        <a:pt x="0" y="12"/>
                      </a:lnTo>
                      <a:lnTo>
                        <a:pt x="6" y="6"/>
                      </a:lnTo>
                      <a:lnTo>
                        <a:pt x="17" y="0"/>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04997" name="Freeform 89"/>
                <p:cNvSpPr>
                  <a:spLocks/>
                </p:cNvSpPr>
                <p:nvPr/>
              </p:nvSpPr>
              <p:spPr bwMode="auto">
                <a:xfrm>
                  <a:off x="4105" y="507"/>
                  <a:ext cx="29" cy="30"/>
                </a:xfrm>
                <a:custGeom>
                  <a:avLst/>
                  <a:gdLst>
                    <a:gd name="T0" fmla="*/ 0 w 29"/>
                    <a:gd name="T1" fmla="*/ 12 h 30"/>
                    <a:gd name="T2" fmla="*/ 12 w 29"/>
                    <a:gd name="T3" fmla="*/ 30 h 30"/>
                    <a:gd name="T4" fmla="*/ 29 w 29"/>
                    <a:gd name="T5" fmla="*/ 18 h 30"/>
                    <a:gd name="T6" fmla="*/ 18 w 29"/>
                    <a:gd name="T7" fmla="*/ 0 h 30"/>
                    <a:gd name="T8" fmla="*/ 0 w 29"/>
                    <a:gd name="T9" fmla="*/ 12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12"/>
                      </a:moveTo>
                      <a:lnTo>
                        <a:pt x="12" y="30"/>
                      </a:lnTo>
                      <a:lnTo>
                        <a:pt x="29" y="18"/>
                      </a:lnTo>
                      <a:lnTo>
                        <a:pt x="18" y="0"/>
                      </a:lnTo>
                      <a:lnTo>
                        <a:pt x="0" y="12"/>
                      </a:lnTo>
                      <a:close/>
                    </a:path>
                  </a:pathLst>
                </a:custGeom>
                <a:noFill/>
                <a:ln w="9525">
                  <a:solidFill>
                    <a:srgbClr val="000000"/>
                  </a:solidFill>
                  <a:round/>
                  <a:headEnd/>
                  <a:tailEnd/>
                </a:ln>
              </p:spPr>
              <p:txBody>
                <a:bodyPr/>
                <a:lstStyle/>
                <a:p>
                  <a:pPr eaLnBrk="0" hangingPunct="0"/>
                  <a:endParaRPr lang="en-GB" b="0"/>
                </a:p>
              </p:txBody>
            </p:sp>
            <p:sp>
              <p:nvSpPr>
                <p:cNvPr id="804998" name="Oval 90"/>
                <p:cNvSpPr>
                  <a:spLocks noChangeArrowheads="1"/>
                </p:cNvSpPr>
                <p:nvPr/>
              </p:nvSpPr>
              <p:spPr bwMode="auto">
                <a:xfrm>
                  <a:off x="4117" y="501"/>
                  <a:ext cx="29" cy="30"/>
                </a:xfrm>
                <a:prstGeom prst="ellipse">
                  <a:avLst/>
                </a:prstGeom>
                <a:solidFill>
                  <a:srgbClr val="FFFFFF"/>
                </a:solidFill>
                <a:ln w="9525">
                  <a:noFill/>
                  <a:round/>
                  <a:headEnd/>
                  <a:tailEnd/>
                </a:ln>
              </p:spPr>
              <p:txBody>
                <a:bodyPr/>
                <a:lstStyle/>
                <a:p>
                  <a:pPr eaLnBrk="0" hangingPunct="0"/>
                  <a:endParaRPr lang="en-GB" b="0"/>
                </a:p>
              </p:txBody>
            </p:sp>
            <p:sp>
              <p:nvSpPr>
                <p:cNvPr id="804999" name="Freeform 91"/>
                <p:cNvSpPr>
                  <a:spLocks/>
                </p:cNvSpPr>
                <p:nvPr/>
              </p:nvSpPr>
              <p:spPr bwMode="auto">
                <a:xfrm>
                  <a:off x="4117" y="501"/>
                  <a:ext cx="23" cy="30"/>
                </a:xfrm>
                <a:custGeom>
                  <a:avLst/>
                  <a:gdLst>
                    <a:gd name="T0" fmla="*/ 17 w 23"/>
                    <a:gd name="T1" fmla="*/ 0 h 30"/>
                    <a:gd name="T2" fmla="*/ 23 w 23"/>
                    <a:gd name="T3" fmla="*/ 6 h 30"/>
                    <a:gd name="T4" fmla="*/ 23 w 23"/>
                    <a:gd name="T5" fmla="*/ 12 h 30"/>
                    <a:gd name="T6" fmla="*/ 23 w 23"/>
                    <a:gd name="T7" fmla="*/ 18 h 30"/>
                    <a:gd name="T8" fmla="*/ 23 w 23"/>
                    <a:gd name="T9" fmla="*/ 18 h 30"/>
                    <a:gd name="T10" fmla="*/ 17 w 23"/>
                    <a:gd name="T11" fmla="*/ 24 h 30"/>
                    <a:gd name="T12" fmla="*/ 17 w 23"/>
                    <a:gd name="T13" fmla="*/ 30 h 30"/>
                    <a:gd name="T14" fmla="*/ 17 w 23"/>
                    <a:gd name="T15" fmla="*/ 30 h 30"/>
                    <a:gd name="T16" fmla="*/ 11 w 23"/>
                    <a:gd name="T17" fmla="*/ 24 h 30"/>
                    <a:gd name="T18" fmla="*/ 6 w 23"/>
                    <a:gd name="T19" fmla="*/ 24 h 30"/>
                    <a:gd name="T20" fmla="*/ 6 w 23"/>
                    <a:gd name="T21" fmla="*/ 24 h 30"/>
                    <a:gd name="T22" fmla="*/ 0 w 23"/>
                    <a:gd name="T23" fmla="*/ 18 h 30"/>
                    <a:gd name="T24" fmla="*/ 0 w 23"/>
                    <a:gd name="T25" fmla="*/ 12 h 30"/>
                    <a:gd name="T26" fmla="*/ 0 w 23"/>
                    <a:gd name="T27" fmla="*/ 12 h 30"/>
                    <a:gd name="T28" fmla="*/ 6 w 23"/>
                    <a:gd name="T29" fmla="*/ 6 h 30"/>
                    <a:gd name="T30" fmla="*/ 6 w 23"/>
                    <a:gd name="T31" fmla="*/ 6 h 30"/>
                    <a:gd name="T32" fmla="*/ 6 w 23"/>
                    <a:gd name="T33" fmla="*/ 6 h 30"/>
                    <a:gd name="T34" fmla="*/ 17 w 23"/>
                    <a:gd name="T35" fmla="*/ 0 h 30"/>
                    <a:gd name="T36" fmla="*/ 17 w 2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0"/>
                    <a:gd name="T59" fmla="*/ 23 w 23"/>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0">
                      <a:moveTo>
                        <a:pt x="17" y="0"/>
                      </a:moveTo>
                      <a:lnTo>
                        <a:pt x="23" y="6"/>
                      </a:lnTo>
                      <a:lnTo>
                        <a:pt x="23" y="12"/>
                      </a:lnTo>
                      <a:lnTo>
                        <a:pt x="23" y="18"/>
                      </a:lnTo>
                      <a:lnTo>
                        <a:pt x="17" y="24"/>
                      </a:lnTo>
                      <a:lnTo>
                        <a:pt x="17" y="30"/>
                      </a:lnTo>
                      <a:lnTo>
                        <a:pt x="11" y="24"/>
                      </a:lnTo>
                      <a:lnTo>
                        <a:pt x="6" y="24"/>
                      </a:lnTo>
                      <a:lnTo>
                        <a:pt x="0" y="18"/>
                      </a:lnTo>
                      <a:lnTo>
                        <a:pt x="0" y="12"/>
                      </a:lnTo>
                      <a:lnTo>
                        <a:pt x="6" y="6"/>
                      </a:lnTo>
                      <a:lnTo>
                        <a:pt x="17"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5000" name="Freeform 92"/>
                <p:cNvSpPr>
                  <a:spLocks/>
                </p:cNvSpPr>
                <p:nvPr/>
              </p:nvSpPr>
              <p:spPr bwMode="auto">
                <a:xfrm>
                  <a:off x="4099" y="519"/>
                  <a:ext cx="24" cy="18"/>
                </a:xfrm>
                <a:custGeom>
                  <a:avLst/>
                  <a:gdLst>
                    <a:gd name="T0" fmla="*/ 24 w 24"/>
                    <a:gd name="T1" fmla="*/ 18 h 18"/>
                    <a:gd name="T2" fmla="*/ 18 w 24"/>
                    <a:gd name="T3" fmla="*/ 18 h 18"/>
                    <a:gd name="T4" fmla="*/ 0 w 24"/>
                    <a:gd name="T5" fmla="*/ 0 h 18"/>
                    <a:gd name="T6" fmla="*/ 6 w 24"/>
                    <a:gd name="T7" fmla="*/ 0 h 18"/>
                    <a:gd name="T8" fmla="*/ 0 60000 65536"/>
                    <a:gd name="T9" fmla="*/ 0 60000 65536"/>
                    <a:gd name="T10" fmla="*/ 0 60000 65536"/>
                    <a:gd name="T11" fmla="*/ 0 60000 65536"/>
                    <a:gd name="T12" fmla="*/ 0 w 24"/>
                    <a:gd name="T13" fmla="*/ 0 h 18"/>
                    <a:gd name="T14" fmla="*/ 24 w 24"/>
                    <a:gd name="T15" fmla="*/ 18 h 18"/>
                  </a:gdLst>
                  <a:ahLst/>
                  <a:cxnLst>
                    <a:cxn ang="T8">
                      <a:pos x="T0" y="T1"/>
                    </a:cxn>
                    <a:cxn ang="T9">
                      <a:pos x="T2" y="T3"/>
                    </a:cxn>
                    <a:cxn ang="T10">
                      <a:pos x="T4" y="T5"/>
                    </a:cxn>
                    <a:cxn ang="T11">
                      <a:pos x="T6" y="T7"/>
                    </a:cxn>
                  </a:cxnLst>
                  <a:rect l="T12" t="T13" r="T14" b="T15"/>
                  <a:pathLst>
                    <a:path w="24" h="18">
                      <a:moveTo>
                        <a:pt x="24" y="18"/>
                      </a:moveTo>
                      <a:lnTo>
                        <a:pt x="18" y="18"/>
                      </a:lnTo>
                      <a:lnTo>
                        <a:pt x="0" y="0"/>
                      </a:lnTo>
                      <a:lnTo>
                        <a:pt x="6" y="0"/>
                      </a:lnTo>
                    </a:path>
                  </a:pathLst>
                </a:custGeom>
                <a:noFill/>
                <a:ln w="9525">
                  <a:solidFill>
                    <a:srgbClr val="000000"/>
                  </a:solidFill>
                  <a:round/>
                  <a:headEnd/>
                  <a:tailEnd/>
                </a:ln>
              </p:spPr>
              <p:txBody>
                <a:bodyPr/>
                <a:lstStyle/>
                <a:p>
                  <a:pPr eaLnBrk="0" hangingPunct="0"/>
                  <a:endParaRPr lang="en-GB" b="0"/>
                </a:p>
              </p:txBody>
            </p:sp>
            <p:sp>
              <p:nvSpPr>
                <p:cNvPr id="805001" name="Line 93"/>
                <p:cNvSpPr>
                  <a:spLocks noChangeShapeType="1"/>
                </p:cNvSpPr>
                <p:nvPr/>
              </p:nvSpPr>
              <p:spPr bwMode="auto">
                <a:xfrm flipV="1">
                  <a:off x="4099" y="507"/>
                  <a:ext cx="18" cy="12"/>
                </a:xfrm>
                <a:prstGeom prst="line">
                  <a:avLst/>
                </a:prstGeom>
                <a:noFill/>
                <a:ln w="9525">
                  <a:solidFill>
                    <a:srgbClr val="000000"/>
                  </a:solidFill>
                  <a:round/>
                  <a:headEnd/>
                  <a:tailEnd/>
                </a:ln>
              </p:spPr>
              <p:txBody>
                <a:bodyPr/>
                <a:lstStyle/>
                <a:p>
                  <a:endParaRPr lang="en-US"/>
                </a:p>
              </p:txBody>
            </p:sp>
            <p:sp>
              <p:nvSpPr>
                <p:cNvPr id="805002" name="Freeform 94"/>
                <p:cNvSpPr>
                  <a:spLocks/>
                </p:cNvSpPr>
                <p:nvPr/>
              </p:nvSpPr>
              <p:spPr bwMode="auto">
                <a:xfrm>
                  <a:off x="4057" y="406"/>
                  <a:ext cx="71" cy="65"/>
                </a:xfrm>
                <a:custGeom>
                  <a:avLst/>
                  <a:gdLst>
                    <a:gd name="T0" fmla="*/ 24 w 71"/>
                    <a:gd name="T1" fmla="*/ 65 h 65"/>
                    <a:gd name="T2" fmla="*/ 71 w 71"/>
                    <a:gd name="T3" fmla="*/ 30 h 65"/>
                    <a:gd name="T4" fmla="*/ 48 w 71"/>
                    <a:gd name="T5" fmla="*/ 0 h 65"/>
                    <a:gd name="T6" fmla="*/ 0 w 71"/>
                    <a:gd name="T7" fmla="*/ 36 h 65"/>
                    <a:gd name="T8" fmla="*/ 24 w 71"/>
                    <a:gd name="T9" fmla="*/ 65 h 65"/>
                    <a:gd name="T10" fmla="*/ 0 60000 65536"/>
                    <a:gd name="T11" fmla="*/ 0 60000 65536"/>
                    <a:gd name="T12" fmla="*/ 0 60000 65536"/>
                    <a:gd name="T13" fmla="*/ 0 60000 65536"/>
                    <a:gd name="T14" fmla="*/ 0 60000 65536"/>
                    <a:gd name="T15" fmla="*/ 0 w 71"/>
                    <a:gd name="T16" fmla="*/ 0 h 65"/>
                    <a:gd name="T17" fmla="*/ 71 w 71"/>
                    <a:gd name="T18" fmla="*/ 65 h 65"/>
                  </a:gdLst>
                  <a:ahLst/>
                  <a:cxnLst>
                    <a:cxn ang="T10">
                      <a:pos x="T0" y="T1"/>
                    </a:cxn>
                    <a:cxn ang="T11">
                      <a:pos x="T2" y="T3"/>
                    </a:cxn>
                    <a:cxn ang="T12">
                      <a:pos x="T4" y="T5"/>
                    </a:cxn>
                    <a:cxn ang="T13">
                      <a:pos x="T6" y="T7"/>
                    </a:cxn>
                    <a:cxn ang="T14">
                      <a:pos x="T8" y="T9"/>
                    </a:cxn>
                  </a:cxnLst>
                  <a:rect l="T15" t="T16" r="T17" b="T18"/>
                  <a:pathLst>
                    <a:path w="71" h="65">
                      <a:moveTo>
                        <a:pt x="24" y="65"/>
                      </a:moveTo>
                      <a:lnTo>
                        <a:pt x="71" y="30"/>
                      </a:lnTo>
                      <a:lnTo>
                        <a:pt x="48" y="0"/>
                      </a:lnTo>
                      <a:lnTo>
                        <a:pt x="0" y="36"/>
                      </a:lnTo>
                      <a:lnTo>
                        <a:pt x="24" y="65"/>
                      </a:lnTo>
                      <a:close/>
                    </a:path>
                  </a:pathLst>
                </a:custGeom>
                <a:solidFill>
                  <a:srgbClr val="FFFFFF"/>
                </a:solidFill>
                <a:ln w="9525">
                  <a:noFill/>
                  <a:round/>
                  <a:headEnd/>
                  <a:tailEnd/>
                </a:ln>
              </p:spPr>
              <p:txBody>
                <a:bodyPr/>
                <a:lstStyle/>
                <a:p>
                  <a:pPr eaLnBrk="0" hangingPunct="0"/>
                  <a:endParaRPr lang="en-GB" b="0"/>
                </a:p>
              </p:txBody>
            </p:sp>
            <p:sp>
              <p:nvSpPr>
                <p:cNvPr id="805003" name="Freeform 95"/>
                <p:cNvSpPr>
                  <a:spLocks/>
                </p:cNvSpPr>
                <p:nvPr/>
              </p:nvSpPr>
              <p:spPr bwMode="auto">
                <a:xfrm>
                  <a:off x="4057" y="406"/>
                  <a:ext cx="71" cy="65"/>
                </a:xfrm>
                <a:custGeom>
                  <a:avLst/>
                  <a:gdLst>
                    <a:gd name="T0" fmla="*/ 24 w 71"/>
                    <a:gd name="T1" fmla="*/ 65 h 65"/>
                    <a:gd name="T2" fmla="*/ 71 w 71"/>
                    <a:gd name="T3" fmla="*/ 30 h 65"/>
                    <a:gd name="T4" fmla="*/ 48 w 71"/>
                    <a:gd name="T5" fmla="*/ 0 h 65"/>
                    <a:gd name="T6" fmla="*/ 0 w 71"/>
                    <a:gd name="T7" fmla="*/ 36 h 65"/>
                    <a:gd name="T8" fmla="*/ 0 60000 65536"/>
                    <a:gd name="T9" fmla="*/ 0 60000 65536"/>
                    <a:gd name="T10" fmla="*/ 0 60000 65536"/>
                    <a:gd name="T11" fmla="*/ 0 60000 65536"/>
                    <a:gd name="T12" fmla="*/ 0 w 71"/>
                    <a:gd name="T13" fmla="*/ 0 h 65"/>
                    <a:gd name="T14" fmla="*/ 71 w 71"/>
                    <a:gd name="T15" fmla="*/ 65 h 65"/>
                  </a:gdLst>
                  <a:ahLst/>
                  <a:cxnLst>
                    <a:cxn ang="T8">
                      <a:pos x="T0" y="T1"/>
                    </a:cxn>
                    <a:cxn ang="T9">
                      <a:pos x="T2" y="T3"/>
                    </a:cxn>
                    <a:cxn ang="T10">
                      <a:pos x="T4" y="T5"/>
                    </a:cxn>
                    <a:cxn ang="T11">
                      <a:pos x="T6" y="T7"/>
                    </a:cxn>
                  </a:cxnLst>
                  <a:rect l="T12" t="T13" r="T14" b="T15"/>
                  <a:pathLst>
                    <a:path w="71" h="65">
                      <a:moveTo>
                        <a:pt x="24" y="65"/>
                      </a:moveTo>
                      <a:lnTo>
                        <a:pt x="71" y="30"/>
                      </a:lnTo>
                      <a:lnTo>
                        <a:pt x="48" y="0"/>
                      </a:lnTo>
                      <a:lnTo>
                        <a:pt x="0" y="36"/>
                      </a:lnTo>
                    </a:path>
                  </a:pathLst>
                </a:custGeom>
                <a:noFill/>
                <a:ln w="9525">
                  <a:solidFill>
                    <a:srgbClr val="000000"/>
                  </a:solidFill>
                  <a:round/>
                  <a:headEnd/>
                  <a:tailEnd/>
                </a:ln>
              </p:spPr>
              <p:txBody>
                <a:bodyPr/>
                <a:lstStyle/>
                <a:p>
                  <a:pPr eaLnBrk="0" hangingPunct="0"/>
                  <a:endParaRPr lang="en-GB" b="0"/>
                </a:p>
              </p:txBody>
            </p:sp>
            <p:sp>
              <p:nvSpPr>
                <p:cNvPr id="805004" name="Freeform 96"/>
                <p:cNvSpPr>
                  <a:spLocks/>
                </p:cNvSpPr>
                <p:nvPr/>
              </p:nvSpPr>
              <p:spPr bwMode="auto">
                <a:xfrm>
                  <a:off x="4033" y="406"/>
                  <a:ext cx="72" cy="48"/>
                </a:xfrm>
                <a:custGeom>
                  <a:avLst/>
                  <a:gdLst>
                    <a:gd name="T0" fmla="*/ 0 w 72"/>
                    <a:gd name="T1" fmla="*/ 48 h 48"/>
                    <a:gd name="T2" fmla="*/ 48 w 72"/>
                    <a:gd name="T3" fmla="*/ 12 h 48"/>
                    <a:gd name="T4" fmla="*/ 72 w 72"/>
                    <a:gd name="T5" fmla="*/ 0 h 48"/>
                    <a:gd name="T6" fmla="*/ 0 60000 65536"/>
                    <a:gd name="T7" fmla="*/ 0 60000 65536"/>
                    <a:gd name="T8" fmla="*/ 0 60000 65536"/>
                    <a:gd name="T9" fmla="*/ 0 w 72"/>
                    <a:gd name="T10" fmla="*/ 0 h 48"/>
                    <a:gd name="T11" fmla="*/ 72 w 72"/>
                    <a:gd name="T12" fmla="*/ 48 h 48"/>
                  </a:gdLst>
                  <a:ahLst/>
                  <a:cxnLst>
                    <a:cxn ang="T6">
                      <a:pos x="T0" y="T1"/>
                    </a:cxn>
                    <a:cxn ang="T7">
                      <a:pos x="T2" y="T3"/>
                    </a:cxn>
                    <a:cxn ang="T8">
                      <a:pos x="T4" y="T5"/>
                    </a:cxn>
                  </a:cxnLst>
                  <a:rect l="T9" t="T10" r="T11" b="T12"/>
                  <a:pathLst>
                    <a:path w="72" h="48">
                      <a:moveTo>
                        <a:pt x="0" y="48"/>
                      </a:moveTo>
                      <a:lnTo>
                        <a:pt x="48" y="12"/>
                      </a:lnTo>
                      <a:lnTo>
                        <a:pt x="72" y="0"/>
                      </a:lnTo>
                    </a:path>
                  </a:pathLst>
                </a:custGeom>
                <a:noFill/>
                <a:ln w="9525">
                  <a:solidFill>
                    <a:srgbClr val="000000"/>
                  </a:solidFill>
                  <a:round/>
                  <a:headEnd/>
                  <a:tailEnd/>
                </a:ln>
              </p:spPr>
              <p:txBody>
                <a:bodyPr/>
                <a:lstStyle/>
                <a:p>
                  <a:pPr eaLnBrk="0" hangingPunct="0"/>
                  <a:endParaRPr lang="en-GB" b="0"/>
                </a:p>
              </p:txBody>
            </p:sp>
            <p:sp>
              <p:nvSpPr>
                <p:cNvPr id="805005" name="Freeform 97"/>
                <p:cNvSpPr>
                  <a:spLocks/>
                </p:cNvSpPr>
                <p:nvPr/>
              </p:nvSpPr>
              <p:spPr bwMode="auto">
                <a:xfrm>
                  <a:off x="4081" y="442"/>
                  <a:ext cx="71" cy="65"/>
                </a:xfrm>
                <a:custGeom>
                  <a:avLst/>
                  <a:gdLst>
                    <a:gd name="T0" fmla="*/ 24 w 71"/>
                    <a:gd name="T1" fmla="*/ 65 h 65"/>
                    <a:gd name="T2" fmla="*/ 71 w 71"/>
                    <a:gd name="T3" fmla="*/ 29 h 65"/>
                    <a:gd name="T4" fmla="*/ 47 w 71"/>
                    <a:gd name="T5" fmla="*/ 0 h 65"/>
                    <a:gd name="T6" fmla="*/ 0 w 71"/>
                    <a:gd name="T7" fmla="*/ 35 h 65"/>
                    <a:gd name="T8" fmla="*/ 24 w 71"/>
                    <a:gd name="T9" fmla="*/ 65 h 65"/>
                    <a:gd name="T10" fmla="*/ 0 60000 65536"/>
                    <a:gd name="T11" fmla="*/ 0 60000 65536"/>
                    <a:gd name="T12" fmla="*/ 0 60000 65536"/>
                    <a:gd name="T13" fmla="*/ 0 60000 65536"/>
                    <a:gd name="T14" fmla="*/ 0 60000 65536"/>
                    <a:gd name="T15" fmla="*/ 0 w 71"/>
                    <a:gd name="T16" fmla="*/ 0 h 65"/>
                    <a:gd name="T17" fmla="*/ 71 w 71"/>
                    <a:gd name="T18" fmla="*/ 65 h 65"/>
                  </a:gdLst>
                  <a:ahLst/>
                  <a:cxnLst>
                    <a:cxn ang="T10">
                      <a:pos x="T0" y="T1"/>
                    </a:cxn>
                    <a:cxn ang="T11">
                      <a:pos x="T2" y="T3"/>
                    </a:cxn>
                    <a:cxn ang="T12">
                      <a:pos x="T4" y="T5"/>
                    </a:cxn>
                    <a:cxn ang="T13">
                      <a:pos x="T6" y="T7"/>
                    </a:cxn>
                    <a:cxn ang="T14">
                      <a:pos x="T8" y="T9"/>
                    </a:cxn>
                  </a:cxnLst>
                  <a:rect l="T15" t="T16" r="T17" b="T18"/>
                  <a:pathLst>
                    <a:path w="71" h="65">
                      <a:moveTo>
                        <a:pt x="24" y="65"/>
                      </a:moveTo>
                      <a:lnTo>
                        <a:pt x="71" y="29"/>
                      </a:lnTo>
                      <a:lnTo>
                        <a:pt x="47" y="0"/>
                      </a:lnTo>
                      <a:lnTo>
                        <a:pt x="0" y="35"/>
                      </a:lnTo>
                      <a:lnTo>
                        <a:pt x="24" y="65"/>
                      </a:lnTo>
                      <a:close/>
                    </a:path>
                  </a:pathLst>
                </a:custGeom>
                <a:solidFill>
                  <a:srgbClr val="FFFFFF"/>
                </a:solidFill>
                <a:ln w="9525">
                  <a:noFill/>
                  <a:round/>
                  <a:headEnd/>
                  <a:tailEnd/>
                </a:ln>
              </p:spPr>
              <p:txBody>
                <a:bodyPr/>
                <a:lstStyle/>
                <a:p>
                  <a:pPr eaLnBrk="0" hangingPunct="0"/>
                  <a:endParaRPr lang="en-GB" b="0"/>
                </a:p>
              </p:txBody>
            </p:sp>
            <p:sp>
              <p:nvSpPr>
                <p:cNvPr id="805006" name="Freeform 98"/>
                <p:cNvSpPr>
                  <a:spLocks/>
                </p:cNvSpPr>
                <p:nvPr/>
              </p:nvSpPr>
              <p:spPr bwMode="auto">
                <a:xfrm>
                  <a:off x="4081" y="442"/>
                  <a:ext cx="71" cy="65"/>
                </a:xfrm>
                <a:custGeom>
                  <a:avLst/>
                  <a:gdLst>
                    <a:gd name="T0" fmla="*/ 24 w 71"/>
                    <a:gd name="T1" fmla="*/ 65 h 65"/>
                    <a:gd name="T2" fmla="*/ 71 w 71"/>
                    <a:gd name="T3" fmla="*/ 29 h 65"/>
                    <a:gd name="T4" fmla="*/ 47 w 71"/>
                    <a:gd name="T5" fmla="*/ 0 h 65"/>
                    <a:gd name="T6" fmla="*/ 0 w 71"/>
                    <a:gd name="T7" fmla="*/ 35 h 65"/>
                    <a:gd name="T8" fmla="*/ 0 60000 65536"/>
                    <a:gd name="T9" fmla="*/ 0 60000 65536"/>
                    <a:gd name="T10" fmla="*/ 0 60000 65536"/>
                    <a:gd name="T11" fmla="*/ 0 60000 65536"/>
                    <a:gd name="T12" fmla="*/ 0 w 71"/>
                    <a:gd name="T13" fmla="*/ 0 h 65"/>
                    <a:gd name="T14" fmla="*/ 71 w 71"/>
                    <a:gd name="T15" fmla="*/ 65 h 65"/>
                  </a:gdLst>
                  <a:ahLst/>
                  <a:cxnLst>
                    <a:cxn ang="T8">
                      <a:pos x="T0" y="T1"/>
                    </a:cxn>
                    <a:cxn ang="T9">
                      <a:pos x="T2" y="T3"/>
                    </a:cxn>
                    <a:cxn ang="T10">
                      <a:pos x="T4" y="T5"/>
                    </a:cxn>
                    <a:cxn ang="T11">
                      <a:pos x="T6" y="T7"/>
                    </a:cxn>
                  </a:cxnLst>
                  <a:rect l="T12" t="T13" r="T14" b="T15"/>
                  <a:pathLst>
                    <a:path w="71" h="65">
                      <a:moveTo>
                        <a:pt x="24" y="65"/>
                      </a:moveTo>
                      <a:lnTo>
                        <a:pt x="71" y="29"/>
                      </a:lnTo>
                      <a:lnTo>
                        <a:pt x="47" y="0"/>
                      </a:lnTo>
                      <a:lnTo>
                        <a:pt x="0" y="35"/>
                      </a:lnTo>
                    </a:path>
                  </a:pathLst>
                </a:custGeom>
                <a:noFill/>
                <a:ln w="9525">
                  <a:solidFill>
                    <a:srgbClr val="000000"/>
                  </a:solidFill>
                  <a:round/>
                  <a:headEnd/>
                  <a:tailEnd/>
                </a:ln>
              </p:spPr>
              <p:txBody>
                <a:bodyPr/>
                <a:lstStyle/>
                <a:p>
                  <a:pPr eaLnBrk="0" hangingPunct="0"/>
                  <a:endParaRPr lang="en-GB" b="0"/>
                </a:p>
              </p:txBody>
            </p:sp>
            <p:sp>
              <p:nvSpPr>
                <p:cNvPr id="805007" name="Freeform 99"/>
                <p:cNvSpPr>
                  <a:spLocks/>
                </p:cNvSpPr>
                <p:nvPr/>
              </p:nvSpPr>
              <p:spPr bwMode="auto">
                <a:xfrm>
                  <a:off x="4057" y="442"/>
                  <a:ext cx="71" cy="47"/>
                </a:xfrm>
                <a:custGeom>
                  <a:avLst/>
                  <a:gdLst>
                    <a:gd name="T0" fmla="*/ 0 w 71"/>
                    <a:gd name="T1" fmla="*/ 47 h 47"/>
                    <a:gd name="T2" fmla="*/ 48 w 71"/>
                    <a:gd name="T3" fmla="*/ 12 h 47"/>
                    <a:gd name="T4" fmla="*/ 71 w 71"/>
                    <a:gd name="T5" fmla="*/ 0 h 47"/>
                    <a:gd name="T6" fmla="*/ 0 60000 65536"/>
                    <a:gd name="T7" fmla="*/ 0 60000 65536"/>
                    <a:gd name="T8" fmla="*/ 0 60000 65536"/>
                    <a:gd name="T9" fmla="*/ 0 w 71"/>
                    <a:gd name="T10" fmla="*/ 0 h 47"/>
                    <a:gd name="T11" fmla="*/ 71 w 71"/>
                    <a:gd name="T12" fmla="*/ 47 h 47"/>
                  </a:gdLst>
                  <a:ahLst/>
                  <a:cxnLst>
                    <a:cxn ang="T6">
                      <a:pos x="T0" y="T1"/>
                    </a:cxn>
                    <a:cxn ang="T7">
                      <a:pos x="T2" y="T3"/>
                    </a:cxn>
                    <a:cxn ang="T8">
                      <a:pos x="T4" y="T5"/>
                    </a:cxn>
                  </a:cxnLst>
                  <a:rect l="T9" t="T10" r="T11" b="T12"/>
                  <a:pathLst>
                    <a:path w="71" h="47">
                      <a:moveTo>
                        <a:pt x="0" y="47"/>
                      </a:moveTo>
                      <a:lnTo>
                        <a:pt x="48" y="12"/>
                      </a:lnTo>
                      <a:lnTo>
                        <a:pt x="71" y="0"/>
                      </a:lnTo>
                    </a:path>
                  </a:pathLst>
                </a:custGeom>
                <a:solidFill>
                  <a:schemeClr val="bg2"/>
                </a:solidFill>
                <a:ln w="9525">
                  <a:solidFill>
                    <a:srgbClr val="000000"/>
                  </a:solidFill>
                  <a:round/>
                  <a:headEnd/>
                  <a:tailEnd/>
                </a:ln>
              </p:spPr>
              <p:txBody>
                <a:bodyPr/>
                <a:lstStyle/>
                <a:p>
                  <a:pPr eaLnBrk="0" hangingPunct="0"/>
                  <a:endParaRPr lang="en-GB" b="0"/>
                </a:p>
              </p:txBody>
            </p:sp>
            <p:sp>
              <p:nvSpPr>
                <p:cNvPr id="805008" name="Freeform 100"/>
                <p:cNvSpPr>
                  <a:spLocks/>
                </p:cNvSpPr>
                <p:nvPr/>
              </p:nvSpPr>
              <p:spPr bwMode="auto">
                <a:xfrm>
                  <a:off x="4057" y="477"/>
                  <a:ext cx="48" cy="42"/>
                </a:xfrm>
                <a:custGeom>
                  <a:avLst/>
                  <a:gdLst>
                    <a:gd name="T0" fmla="*/ 0 w 48"/>
                    <a:gd name="T1" fmla="*/ 12 h 42"/>
                    <a:gd name="T2" fmla="*/ 24 w 48"/>
                    <a:gd name="T3" fmla="*/ 0 h 42"/>
                    <a:gd name="T4" fmla="*/ 48 w 48"/>
                    <a:gd name="T5" fmla="*/ 30 h 42"/>
                    <a:gd name="T6" fmla="*/ 24 w 48"/>
                    <a:gd name="T7" fmla="*/ 42 h 42"/>
                    <a:gd name="T8" fmla="*/ 0 60000 65536"/>
                    <a:gd name="T9" fmla="*/ 0 60000 65536"/>
                    <a:gd name="T10" fmla="*/ 0 60000 65536"/>
                    <a:gd name="T11" fmla="*/ 0 60000 65536"/>
                    <a:gd name="T12" fmla="*/ 0 w 48"/>
                    <a:gd name="T13" fmla="*/ 0 h 42"/>
                    <a:gd name="T14" fmla="*/ 48 w 48"/>
                    <a:gd name="T15" fmla="*/ 42 h 42"/>
                  </a:gdLst>
                  <a:ahLst/>
                  <a:cxnLst>
                    <a:cxn ang="T8">
                      <a:pos x="T0" y="T1"/>
                    </a:cxn>
                    <a:cxn ang="T9">
                      <a:pos x="T2" y="T3"/>
                    </a:cxn>
                    <a:cxn ang="T10">
                      <a:pos x="T4" y="T5"/>
                    </a:cxn>
                    <a:cxn ang="T11">
                      <a:pos x="T6" y="T7"/>
                    </a:cxn>
                  </a:cxnLst>
                  <a:rect l="T12" t="T13" r="T14" b="T15"/>
                  <a:pathLst>
                    <a:path w="48" h="42">
                      <a:moveTo>
                        <a:pt x="0" y="12"/>
                      </a:moveTo>
                      <a:lnTo>
                        <a:pt x="24" y="0"/>
                      </a:lnTo>
                      <a:lnTo>
                        <a:pt x="48" y="30"/>
                      </a:lnTo>
                      <a:lnTo>
                        <a:pt x="24" y="42"/>
                      </a:lnTo>
                    </a:path>
                  </a:pathLst>
                </a:custGeom>
                <a:noFill/>
                <a:ln w="9525">
                  <a:solidFill>
                    <a:srgbClr val="000000"/>
                  </a:solidFill>
                  <a:round/>
                  <a:headEnd/>
                  <a:tailEnd/>
                </a:ln>
              </p:spPr>
              <p:txBody>
                <a:bodyPr/>
                <a:lstStyle/>
                <a:p>
                  <a:pPr eaLnBrk="0" hangingPunct="0"/>
                  <a:endParaRPr lang="en-GB" b="0"/>
                </a:p>
              </p:txBody>
            </p:sp>
            <p:sp>
              <p:nvSpPr>
                <p:cNvPr id="805009" name="Freeform 101"/>
                <p:cNvSpPr>
                  <a:spLocks/>
                </p:cNvSpPr>
                <p:nvPr/>
              </p:nvSpPr>
              <p:spPr bwMode="auto">
                <a:xfrm>
                  <a:off x="4033" y="442"/>
                  <a:ext cx="48" cy="41"/>
                </a:xfrm>
                <a:custGeom>
                  <a:avLst/>
                  <a:gdLst>
                    <a:gd name="T0" fmla="*/ 0 w 48"/>
                    <a:gd name="T1" fmla="*/ 12 h 41"/>
                    <a:gd name="T2" fmla="*/ 24 w 48"/>
                    <a:gd name="T3" fmla="*/ 0 h 41"/>
                    <a:gd name="T4" fmla="*/ 48 w 48"/>
                    <a:gd name="T5" fmla="*/ 29 h 41"/>
                    <a:gd name="T6" fmla="*/ 18 w 48"/>
                    <a:gd name="T7" fmla="*/ 41 h 41"/>
                    <a:gd name="T8" fmla="*/ 0 60000 65536"/>
                    <a:gd name="T9" fmla="*/ 0 60000 65536"/>
                    <a:gd name="T10" fmla="*/ 0 60000 65536"/>
                    <a:gd name="T11" fmla="*/ 0 60000 65536"/>
                    <a:gd name="T12" fmla="*/ 0 w 48"/>
                    <a:gd name="T13" fmla="*/ 0 h 41"/>
                    <a:gd name="T14" fmla="*/ 48 w 48"/>
                    <a:gd name="T15" fmla="*/ 41 h 41"/>
                  </a:gdLst>
                  <a:ahLst/>
                  <a:cxnLst>
                    <a:cxn ang="T8">
                      <a:pos x="T0" y="T1"/>
                    </a:cxn>
                    <a:cxn ang="T9">
                      <a:pos x="T2" y="T3"/>
                    </a:cxn>
                    <a:cxn ang="T10">
                      <a:pos x="T4" y="T5"/>
                    </a:cxn>
                    <a:cxn ang="T11">
                      <a:pos x="T6" y="T7"/>
                    </a:cxn>
                  </a:cxnLst>
                  <a:rect l="T12" t="T13" r="T14" b="T15"/>
                  <a:pathLst>
                    <a:path w="48" h="41">
                      <a:moveTo>
                        <a:pt x="0" y="12"/>
                      </a:moveTo>
                      <a:lnTo>
                        <a:pt x="24" y="0"/>
                      </a:lnTo>
                      <a:lnTo>
                        <a:pt x="48" y="29"/>
                      </a:lnTo>
                      <a:lnTo>
                        <a:pt x="18" y="41"/>
                      </a:lnTo>
                    </a:path>
                  </a:pathLst>
                </a:custGeom>
                <a:noFill/>
                <a:ln w="9525">
                  <a:solidFill>
                    <a:srgbClr val="000000"/>
                  </a:solidFill>
                  <a:round/>
                  <a:headEnd/>
                  <a:tailEnd/>
                </a:ln>
              </p:spPr>
              <p:txBody>
                <a:bodyPr/>
                <a:lstStyle/>
                <a:p>
                  <a:pPr eaLnBrk="0" hangingPunct="0"/>
                  <a:endParaRPr lang="en-GB" b="0"/>
                </a:p>
              </p:txBody>
            </p:sp>
            <p:sp>
              <p:nvSpPr>
                <p:cNvPr id="805010" name="Line 102"/>
                <p:cNvSpPr>
                  <a:spLocks noChangeShapeType="1"/>
                </p:cNvSpPr>
                <p:nvPr/>
              </p:nvSpPr>
              <p:spPr bwMode="auto">
                <a:xfrm>
                  <a:off x="4028" y="465"/>
                  <a:ext cx="5" cy="1"/>
                </a:xfrm>
                <a:prstGeom prst="line">
                  <a:avLst/>
                </a:prstGeom>
                <a:noFill/>
                <a:ln w="9525">
                  <a:solidFill>
                    <a:srgbClr val="000000"/>
                  </a:solidFill>
                  <a:round/>
                  <a:headEnd/>
                  <a:tailEnd/>
                </a:ln>
              </p:spPr>
              <p:txBody>
                <a:bodyPr/>
                <a:lstStyle/>
                <a:p>
                  <a:endParaRPr lang="en-US"/>
                </a:p>
              </p:txBody>
            </p:sp>
            <p:sp>
              <p:nvSpPr>
                <p:cNvPr id="805011" name="Line 103"/>
                <p:cNvSpPr>
                  <a:spLocks noChangeShapeType="1"/>
                </p:cNvSpPr>
                <p:nvPr/>
              </p:nvSpPr>
              <p:spPr bwMode="auto">
                <a:xfrm flipH="1">
                  <a:off x="4057" y="590"/>
                  <a:ext cx="6" cy="1"/>
                </a:xfrm>
                <a:prstGeom prst="line">
                  <a:avLst/>
                </a:prstGeom>
                <a:noFill/>
                <a:ln w="9525">
                  <a:solidFill>
                    <a:srgbClr val="000000"/>
                  </a:solidFill>
                  <a:round/>
                  <a:headEnd/>
                  <a:tailEnd/>
                </a:ln>
              </p:spPr>
              <p:txBody>
                <a:bodyPr/>
                <a:lstStyle/>
                <a:p>
                  <a:endParaRPr lang="en-US"/>
                </a:p>
              </p:txBody>
            </p:sp>
            <p:sp>
              <p:nvSpPr>
                <p:cNvPr id="805012" name="Freeform 104"/>
                <p:cNvSpPr>
                  <a:spLocks/>
                </p:cNvSpPr>
                <p:nvPr/>
              </p:nvSpPr>
              <p:spPr bwMode="auto">
                <a:xfrm>
                  <a:off x="4146" y="602"/>
                  <a:ext cx="72" cy="148"/>
                </a:xfrm>
                <a:custGeom>
                  <a:avLst/>
                  <a:gdLst>
                    <a:gd name="T0" fmla="*/ 0 w 72"/>
                    <a:gd name="T1" fmla="*/ 0 h 148"/>
                    <a:gd name="T2" fmla="*/ 24 w 72"/>
                    <a:gd name="T3" fmla="*/ 12 h 148"/>
                    <a:gd name="T4" fmla="*/ 72 w 72"/>
                    <a:gd name="T5" fmla="*/ 148 h 148"/>
                    <a:gd name="T6" fmla="*/ 48 w 72"/>
                    <a:gd name="T7" fmla="*/ 142 h 148"/>
                    <a:gd name="T8" fmla="*/ 0 w 72"/>
                    <a:gd name="T9" fmla="*/ 0 h 148"/>
                    <a:gd name="T10" fmla="*/ 0 60000 65536"/>
                    <a:gd name="T11" fmla="*/ 0 60000 65536"/>
                    <a:gd name="T12" fmla="*/ 0 60000 65536"/>
                    <a:gd name="T13" fmla="*/ 0 60000 65536"/>
                    <a:gd name="T14" fmla="*/ 0 60000 65536"/>
                    <a:gd name="T15" fmla="*/ 0 w 72"/>
                    <a:gd name="T16" fmla="*/ 0 h 148"/>
                    <a:gd name="T17" fmla="*/ 72 w 72"/>
                    <a:gd name="T18" fmla="*/ 148 h 148"/>
                  </a:gdLst>
                  <a:ahLst/>
                  <a:cxnLst>
                    <a:cxn ang="T10">
                      <a:pos x="T0" y="T1"/>
                    </a:cxn>
                    <a:cxn ang="T11">
                      <a:pos x="T2" y="T3"/>
                    </a:cxn>
                    <a:cxn ang="T12">
                      <a:pos x="T4" y="T5"/>
                    </a:cxn>
                    <a:cxn ang="T13">
                      <a:pos x="T6" y="T7"/>
                    </a:cxn>
                    <a:cxn ang="T14">
                      <a:pos x="T8" y="T9"/>
                    </a:cxn>
                  </a:cxnLst>
                  <a:rect l="T15" t="T16" r="T17" b="T18"/>
                  <a:pathLst>
                    <a:path w="72" h="148">
                      <a:moveTo>
                        <a:pt x="0" y="0"/>
                      </a:moveTo>
                      <a:lnTo>
                        <a:pt x="24" y="12"/>
                      </a:lnTo>
                      <a:lnTo>
                        <a:pt x="72" y="148"/>
                      </a:lnTo>
                      <a:lnTo>
                        <a:pt x="48" y="142"/>
                      </a:lnTo>
                      <a:lnTo>
                        <a:pt x="0" y="0"/>
                      </a:lnTo>
                      <a:close/>
                    </a:path>
                  </a:pathLst>
                </a:custGeom>
                <a:solidFill>
                  <a:srgbClr val="FF3300"/>
                </a:solidFill>
                <a:ln w="9525">
                  <a:solidFill>
                    <a:srgbClr val="000000"/>
                  </a:solidFill>
                  <a:round/>
                  <a:headEnd/>
                  <a:tailEnd/>
                </a:ln>
              </p:spPr>
              <p:txBody>
                <a:bodyPr/>
                <a:lstStyle/>
                <a:p>
                  <a:pPr eaLnBrk="0" hangingPunct="0"/>
                  <a:endParaRPr lang="en-GB" b="0"/>
                </a:p>
              </p:txBody>
            </p:sp>
            <p:sp>
              <p:nvSpPr>
                <p:cNvPr id="805013" name="Freeform 105"/>
                <p:cNvSpPr>
                  <a:spLocks/>
                </p:cNvSpPr>
                <p:nvPr/>
              </p:nvSpPr>
              <p:spPr bwMode="auto">
                <a:xfrm>
                  <a:off x="4111" y="620"/>
                  <a:ext cx="53" cy="160"/>
                </a:xfrm>
                <a:custGeom>
                  <a:avLst/>
                  <a:gdLst>
                    <a:gd name="T0" fmla="*/ 0 w 53"/>
                    <a:gd name="T1" fmla="*/ 0 h 160"/>
                    <a:gd name="T2" fmla="*/ 0 w 53"/>
                    <a:gd name="T3" fmla="*/ 18 h 160"/>
                    <a:gd name="T4" fmla="*/ 47 w 53"/>
                    <a:gd name="T5" fmla="*/ 160 h 160"/>
                    <a:gd name="T6" fmla="*/ 53 w 53"/>
                    <a:gd name="T7" fmla="*/ 136 h 160"/>
                    <a:gd name="T8" fmla="*/ 0 w 53"/>
                    <a:gd name="T9" fmla="*/ 0 h 160"/>
                    <a:gd name="T10" fmla="*/ 0 60000 65536"/>
                    <a:gd name="T11" fmla="*/ 0 60000 65536"/>
                    <a:gd name="T12" fmla="*/ 0 60000 65536"/>
                    <a:gd name="T13" fmla="*/ 0 60000 65536"/>
                    <a:gd name="T14" fmla="*/ 0 60000 65536"/>
                    <a:gd name="T15" fmla="*/ 0 w 53"/>
                    <a:gd name="T16" fmla="*/ 0 h 160"/>
                    <a:gd name="T17" fmla="*/ 53 w 53"/>
                    <a:gd name="T18" fmla="*/ 160 h 160"/>
                  </a:gdLst>
                  <a:ahLst/>
                  <a:cxnLst>
                    <a:cxn ang="T10">
                      <a:pos x="T0" y="T1"/>
                    </a:cxn>
                    <a:cxn ang="T11">
                      <a:pos x="T2" y="T3"/>
                    </a:cxn>
                    <a:cxn ang="T12">
                      <a:pos x="T4" y="T5"/>
                    </a:cxn>
                    <a:cxn ang="T13">
                      <a:pos x="T6" y="T7"/>
                    </a:cxn>
                    <a:cxn ang="T14">
                      <a:pos x="T8" y="T9"/>
                    </a:cxn>
                  </a:cxnLst>
                  <a:rect l="T15" t="T16" r="T17" b="T18"/>
                  <a:pathLst>
                    <a:path w="53" h="160">
                      <a:moveTo>
                        <a:pt x="0" y="0"/>
                      </a:moveTo>
                      <a:lnTo>
                        <a:pt x="0" y="18"/>
                      </a:lnTo>
                      <a:lnTo>
                        <a:pt x="47" y="160"/>
                      </a:lnTo>
                      <a:lnTo>
                        <a:pt x="53" y="136"/>
                      </a:lnTo>
                      <a:lnTo>
                        <a:pt x="0"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5014" name="Freeform 106"/>
                <p:cNvSpPr>
                  <a:spLocks/>
                </p:cNvSpPr>
                <p:nvPr/>
              </p:nvSpPr>
              <p:spPr bwMode="auto">
                <a:xfrm>
                  <a:off x="3921" y="353"/>
                  <a:ext cx="89" cy="89"/>
                </a:xfrm>
                <a:custGeom>
                  <a:avLst/>
                  <a:gdLst>
                    <a:gd name="T0" fmla="*/ 77 w 89"/>
                    <a:gd name="T1" fmla="*/ 89 h 89"/>
                    <a:gd name="T2" fmla="*/ 89 w 89"/>
                    <a:gd name="T3" fmla="*/ 77 h 89"/>
                    <a:gd name="T4" fmla="*/ 71 w 89"/>
                    <a:gd name="T5" fmla="*/ 23 h 89"/>
                    <a:gd name="T6" fmla="*/ 12 w 89"/>
                    <a:gd name="T7" fmla="*/ 0 h 89"/>
                    <a:gd name="T8" fmla="*/ 0 w 89"/>
                    <a:gd name="T9" fmla="*/ 12 h 89"/>
                    <a:gd name="T10" fmla="*/ 77 w 89"/>
                    <a:gd name="T11" fmla="*/ 89 h 89"/>
                    <a:gd name="T12" fmla="*/ 0 60000 65536"/>
                    <a:gd name="T13" fmla="*/ 0 60000 65536"/>
                    <a:gd name="T14" fmla="*/ 0 60000 65536"/>
                    <a:gd name="T15" fmla="*/ 0 60000 65536"/>
                    <a:gd name="T16" fmla="*/ 0 60000 65536"/>
                    <a:gd name="T17" fmla="*/ 0 60000 65536"/>
                    <a:gd name="T18" fmla="*/ 0 w 89"/>
                    <a:gd name="T19" fmla="*/ 0 h 89"/>
                    <a:gd name="T20" fmla="*/ 89 w 89"/>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89" h="89">
                      <a:moveTo>
                        <a:pt x="77" y="89"/>
                      </a:moveTo>
                      <a:lnTo>
                        <a:pt x="89" y="77"/>
                      </a:lnTo>
                      <a:lnTo>
                        <a:pt x="71" y="23"/>
                      </a:lnTo>
                      <a:lnTo>
                        <a:pt x="12" y="0"/>
                      </a:lnTo>
                      <a:lnTo>
                        <a:pt x="0" y="12"/>
                      </a:lnTo>
                      <a:lnTo>
                        <a:pt x="77" y="89"/>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5015" name="Freeform 107"/>
                <p:cNvSpPr>
                  <a:spLocks/>
                </p:cNvSpPr>
                <p:nvPr/>
              </p:nvSpPr>
              <p:spPr bwMode="auto">
                <a:xfrm>
                  <a:off x="3921" y="365"/>
                  <a:ext cx="77" cy="77"/>
                </a:xfrm>
                <a:custGeom>
                  <a:avLst/>
                  <a:gdLst>
                    <a:gd name="T0" fmla="*/ 0 w 77"/>
                    <a:gd name="T1" fmla="*/ 0 h 77"/>
                    <a:gd name="T2" fmla="*/ 23 w 77"/>
                    <a:gd name="T3" fmla="*/ 59 h 77"/>
                    <a:gd name="T4" fmla="*/ 77 w 77"/>
                    <a:gd name="T5" fmla="*/ 77 h 77"/>
                    <a:gd name="T6" fmla="*/ 53 w 77"/>
                    <a:gd name="T7" fmla="*/ 23 h 77"/>
                    <a:gd name="T8" fmla="*/ 0 w 77"/>
                    <a:gd name="T9" fmla="*/ 0 h 77"/>
                    <a:gd name="T10" fmla="*/ 0 60000 65536"/>
                    <a:gd name="T11" fmla="*/ 0 60000 65536"/>
                    <a:gd name="T12" fmla="*/ 0 60000 65536"/>
                    <a:gd name="T13" fmla="*/ 0 60000 65536"/>
                    <a:gd name="T14" fmla="*/ 0 60000 65536"/>
                    <a:gd name="T15" fmla="*/ 0 w 77"/>
                    <a:gd name="T16" fmla="*/ 0 h 77"/>
                    <a:gd name="T17" fmla="*/ 77 w 77"/>
                    <a:gd name="T18" fmla="*/ 77 h 77"/>
                  </a:gdLst>
                  <a:ahLst/>
                  <a:cxnLst>
                    <a:cxn ang="T10">
                      <a:pos x="T0" y="T1"/>
                    </a:cxn>
                    <a:cxn ang="T11">
                      <a:pos x="T2" y="T3"/>
                    </a:cxn>
                    <a:cxn ang="T12">
                      <a:pos x="T4" y="T5"/>
                    </a:cxn>
                    <a:cxn ang="T13">
                      <a:pos x="T6" y="T7"/>
                    </a:cxn>
                    <a:cxn ang="T14">
                      <a:pos x="T8" y="T9"/>
                    </a:cxn>
                  </a:cxnLst>
                  <a:rect l="T15" t="T16" r="T17" b="T18"/>
                  <a:pathLst>
                    <a:path w="77" h="77">
                      <a:moveTo>
                        <a:pt x="0" y="0"/>
                      </a:moveTo>
                      <a:lnTo>
                        <a:pt x="23" y="59"/>
                      </a:lnTo>
                      <a:lnTo>
                        <a:pt x="77" y="77"/>
                      </a:lnTo>
                      <a:lnTo>
                        <a:pt x="53" y="23"/>
                      </a:lnTo>
                      <a:lnTo>
                        <a:pt x="0"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5016" name="Line 108"/>
                <p:cNvSpPr>
                  <a:spLocks noChangeShapeType="1"/>
                </p:cNvSpPr>
                <p:nvPr/>
              </p:nvSpPr>
              <p:spPr bwMode="auto">
                <a:xfrm flipV="1">
                  <a:off x="3974" y="376"/>
                  <a:ext cx="18" cy="12"/>
                </a:xfrm>
                <a:prstGeom prst="line">
                  <a:avLst/>
                </a:prstGeom>
                <a:noFill/>
                <a:ln w="9525">
                  <a:solidFill>
                    <a:srgbClr val="000000"/>
                  </a:solidFill>
                  <a:round/>
                  <a:headEnd/>
                  <a:tailEnd/>
                </a:ln>
              </p:spPr>
              <p:txBody>
                <a:bodyPr/>
                <a:lstStyle/>
                <a:p>
                  <a:endParaRPr lang="en-US"/>
                </a:p>
              </p:txBody>
            </p:sp>
            <p:sp>
              <p:nvSpPr>
                <p:cNvPr id="805017" name="Freeform 109"/>
                <p:cNvSpPr>
                  <a:spLocks/>
                </p:cNvSpPr>
                <p:nvPr/>
              </p:nvSpPr>
              <p:spPr bwMode="auto">
                <a:xfrm>
                  <a:off x="3927" y="359"/>
                  <a:ext cx="77" cy="77"/>
                </a:xfrm>
                <a:custGeom>
                  <a:avLst/>
                  <a:gdLst>
                    <a:gd name="T0" fmla="*/ 77 w 77"/>
                    <a:gd name="T1" fmla="*/ 77 h 77"/>
                    <a:gd name="T2" fmla="*/ 53 w 77"/>
                    <a:gd name="T3" fmla="*/ 23 h 77"/>
                    <a:gd name="T4" fmla="*/ 0 w 77"/>
                    <a:gd name="T5" fmla="*/ 0 h 77"/>
                    <a:gd name="T6" fmla="*/ 0 60000 65536"/>
                    <a:gd name="T7" fmla="*/ 0 60000 65536"/>
                    <a:gd name="T8" fmla="*/ 0 60000 65536"/>
                    <a:gd name="T9" fmla="*/ 0 w 77"/>
                    <a:gd name="T10" fmla="*/ 0 h 77"/>
                    <a:gd name="T11" fmla="*/ 77 w 77"/>
                    <a:gd name="T12" fmla="*/ 77 h 77"/>
                  </a:gdLst>
                  <a:ahLst/>
                  <a:cxnLst>
                    <a:cxn ang="T6">
                      <a:pos x="T0" y="T1"/>
                    </a:cxn>
                    <a:cxn ang="T7">
                      <a:pos x="T2" y="T3"/>
                    </a:cxn>
                    <a:cxn ang="T8">
                      <a:pos x="T4" y="T5"/>
                    </a:cxn>
                  </a:cxnLst>
                  <a:rect l="T9" t="T10" r="T11" b="T12"/>
                  <a:pathLst>
                    <a:path w="77" h="77">
                      <a:moveTo>
                        <a:pt x="77" y="77"/>
                      </a:moveTo>
                      <a:lnTo>
                        <a:pt x="53" y="23"/>
                      </a:lnTo>
                      <a:lnTo>
                        <a:pt x="0" y="0"/>
                      </a:lnTo>
                    </a:path>
                  </a:pathLst>
                </a:custGeom>
                <a:noFill/>
                <a:ln w="9525">
                  <a:solidFill>
                    <a:srgbClr val="000000"/>
                  </a:solidFill>
                  <a:round/>
                  <a:headEnd/>
                  <a:tailEnd/>
                </a:ln>
              </p:spPr>
              <p:txBody>
                <a:bodyPr/>
                <a:lstStyle/>
                <a:p>
                  <a:pPr eaLnBrk="0" hangingPunct="0"/>
                  <a:endParaRPr lang="en-GB" b="0"/>
                </a:p>
              </p:txBody>
            </p:sp>
            <p:sp>
              <p:nvSpPr>
                <p:cNvPr id="805018" name="Freeform 110"/>
                <p:cNvSpPr>
                  <a:spLocks/>
                </p:cNvSpPr>
                <p:nvPr/>
              </p:nvSpPr>
              <p:spPr bwMode="auto">
                <a:xfrm>
                  <a:off x="3915" y="359"/>
                  <a:ext cx="18" cy="29"/>
                </a:xfrm>
                <a:custGeom>
                  <a:avLst/>
                  <a:gdLst>
                    <a:gd name="T0" fmla="*/ 0 w 18"/>
                    <a:gd name="T1" fmla="*/ 0 h 29"/>
                    <a:gd name="T2" fmla="*/ 12 w 18"/>
                    <a:gd name="T3" fmla="*/ 29 h 29"/>
                    <a:gd name="T4" fmla="*/ 18 w 18"/>
                    <a:gd name="T5" fmla="*/ 29 h 29"/>
                    <a:gd name="T6" fmla="*/ 6 w 18"/>
                    <a:gd name="T7" fmla="*/ 6 h 29"/>
                    <a:gd name="T8" fmla="*/ 0 w 18"/>
                    <a:gd name="T9" fmla="*/ 0 h 29"/>
                    <a:gd name="T10" fmla="*/ 0 60000 65536"/>
                    <a:gd name="T11" fmla="*/ 0 60000 65536"/>
                    <a:gd name="T12" fmla="*/ 0 60000 65536"/>
                    <a:gd name="T13" fmla="*/ 0 60000 65536"/>
                    <a:gd name="T14" fmla="*/ 0 60000 65536"/>
                    <a:gd name="T15" fmla="*/ 0 w 18"/>
                    <a:gd name="T16" fmla="*/ 0 h 29"/>
                    <a:gd name="T17" fmla="*/ 18 w 18"/>
                    <a:gd name="T18" fmla="*/ 29 h 29"/>
                  </a:gdLst>
                  <a:ahLst/>
                  <a:cxnLst>
                    <a:cxn ang="T10">
                      <a:pos x="T0" y="T1"/>
                    </a:cxn>
                    <a:cxn ang="T11">
                      <a:pos x="T2" y="T3"/>
                    </a:cxn>
                    <a:cxn ang="T12">
                      <a:pos x="T4" y="T5"/>
                    </a:cxn>
                    <a:cxn ang="T13">
                      <a:pos x="T6" y="T7"/>
                    </a:cxn>
                    <a:cxn ang="T14">
                      <a:pos x="T8" y="T9"/>
                    </a:cxn>
                  </a:cxnLst>
                  <a:rect l="T15" t="T16" r="T17" b="T18"/>
                  <a:pathLst>
                    <a:path w="18" h="29">
                      <a:moveTo>
                        <a:pt x="0" y="0"/>
                      </a:moveTo>
                      <a:lnTo>
                        <a:pt x="12" y="29"/>
                      </a:lnTo>
                      <a:lnTo>
                        <a:pt x="18" y="29"/>
                      </a:lnTo>
                      <a:lnTo>
                        <a:pt x="6" y="6"/>
                      </a:lnTo>
                      <a:lnTo>
                        <a:pt x="0" y="0"/>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5019" name="Freeform 111"/>
                <p:cNvSpPr>
                  <a:spLocks/>
                </p:cNvSpPr>
                <p:nvPr/>
              </p:nvSpPr>
              <p:spPr bwMode="auto">
                <a:xfrm>
                  <a:off x="3915" y="353"/>
                  <a:ext cx="18" cy="6"/>
                </a:xfrm>
                <a:custGeom>
                  <a:avLst/>
                  <a:gdLst>
                    <a:gd name="T0" fmla="*/ 0 w 18"/>
                    <a:gd name="T1" fmla="*/ 6 h 6"/>
                    <a:gd name="T2" fmla="*/ 6 w 18"/>
                    <a:gd name="T3" fmla="*/ 0 h 6"/>
                    <a:gd name="T4" fmla="*/ 18 w 18"/>
                    <a:gd name="T5" fmla="*/ 0 h 6"/>
                    <a:gd name="T6" fmla="*/ 6 w 18"/>
                    <a:gd name="T7" fmla="*/ 6 h 6"/>
                    <a:gd name="T8" fmla="*/ 0 w 18"/>
                    <a:gd name="T9" fmla="*/ 6 h 6"/>
                    <a:gd name="T10" fmla="*/ 0 60000 65536"/>
                    <a:gd name="T11" fmla="*/ 0 60000 65536"/>
                    <a:gd name="T12" fmla="*/ 0 60000 65536"/>
                    <a:gd name="T13" fmla="*/ 0 60000 65536"/>
                    <a:gd name="T14" fmla="*/ 0 60000 65536"/>
                    <a:gd name="T15" fmla="*/ 0 w 18"/>
                    <a:gd name="T16" fmla="*/ 0 h 6"/>
                    <a:gd name="T17" fmla="*/ 18 w 18"/>
                    <a:gd name="T18" fmla="*/ 6 h 6"/>
                  </a:gdLst>
                  <a:ahLst/>
                  <a:cxnLst>
                    <a:cxn ang="T10">
                      <a:pos x="T0" y="T1"/>
                    </a:cxn>
                    <a:cxn ang="T11">
                      <a:pos x="T2" y="T3"/>
                    </a:cxn>
                    <a:cxn ang="T12">
                      <a:pos x="T4" y="T5"/>
                    </a:cxn>
                    <a:cxn ang="T13">
                      <a:pos x="T6" y="T7"/>
                    </a:cxn>
                    <a:cxn ang="T14">
                      <a:pos x="T8" y="T9"/>
                    </a:cxn>
                  </a:cxnLst>
                  <a:rect l="T15" t="T16" r="T17" b="T18"/>
                  <a:pathLst>
                    <a:path w="18" h="6">
                      <a:moveTo>
                        <a:pt x="0" y="6"/>
                      </a:moveTo>
                      <a:lnTo>
                        <a:pt x="6" y="0"/>
                      </a:lnTo>
                      <a:lnTo>
                        <a:pt x="18" y="0"/>
                      </a:lnTo>
                      <a:lnTo>
                        <a:pt x="6" y="6"/>
                      </a:lnTo>
                      <a:lnTo>
                        <a:pt x="0" y="6"/>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5020" name="Freeform 112"/>
                <p:cNvSpPr>
                  <a:spLocks/>
                </p:cNvSpPr>
                <p:nvPr/>
              </p:nvSpPr>
              <p:spPr bwMode="auto">
                <a:xfrm>
                  <a:off x="3927" y="394"/>
                  <a:ext cx="17" cy="30"/>
                </a:xfrm>
                <a:custGeom>
                  <a:avLst/>
                  <a:gdLst>
                    <a:gd name="T0" fmla="*/ 6 w 17"/>
                    <a:gd name="T1" fmla="*/ 6 h 30"/>
                    <a:gd name="T2" fmla="*/ 0 w 17"/>
                    <a:gd name="T3" fmla="*/ 0 h 30"/>
                    <a:gd name="T4" fmla="*/ 11 w 17"/>
                    <a:gd name="T5" fmla="*/ 30 h 30"/>
                    <a:gd name="T6" fmla="*/ 17 w 17"/>
                    <a:gd name="T7" fmla="*/ 30 h 30"/>
                    <a:gd name="T8" fmla="*/ 6 w 17"/>
                    <a:gd name="T9" fmla="*/ 6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6" y="6"/>
                      </a:moveTo>
                      <a:lnTo>
                        <a:pt x="0" y="0"/>
                      </a:lnTo>
                      <a:lnTo>
                        <a:pt x="11" y="30"/>
                      </a:lnTo>
                      <a:lnTo>
                        <a:pt x="17" y="30"/>
                      </a:lnTo>
                      <a:lnTo>
                        <a:pt x="6" y="6"/>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5021" name="Line 113"/>
                <p:cNvSpPr>
                  <a:spLocks noChangeShapeType="1"/>
                </p:cNvSpPr>
                <p:nvPr/>
              </p:nvSpPr>
              <p:spPr bwMode="auto">
                <a:xfrm>
                  <a:off x="4016" y="448"/>
                  <a:ext cx="1" cy="6"/>
                </a:xfrm>
                <a:prstGeom prst="line">
                  <a:avLst/>
                </a:prstGeom>
                <a:noFill/>
                <a:ln w="9525">
                  <a:solidFill>
                    <a:srgbClr val="000000"/>
                  </a:solidFill>
                  <a:round/>
                  <a:headEnd/>
                  <a:tailEnd/>
                </a:ln>
              </p:spPr>
              <p:txBody>
                <a:bodyPr/>
                <a:lstStyle/>
                <a:p>
                  <a:endParaRPr lang="en-US"/>
                </a:p>
              </p:txBody>
            </p:sp>
            <p:sp>
              <p:nvSpPr>
                <p:cNvPr id="805022" name="Freeform 114"/>
                <p:cNvSpPr>
                  <a:spLocks/>
                </p:cNvSpPr>
                <p:nvPr/>
              </p:nvSpPr>
              <p:spPr bwMode="auto">
                <a:xfrm>
                  <a:off x="3986" y="276"/>
                  <a:ext cx="113" cy="95"/>
                </a:xfrm>
                <a:custGeom>
                  <a:avLst/>
                  <a:gdLst>
                    <a:gd name="T0" fmla="*/ 0 w 113"/>
                    <a:gd name="T1" fmla="*/ 83 h 95"/>
                    <a:gd name="T2" fmla="*/ 6 w 113"/>
                    <a:gd name="T3" fmla="*/ 95 h 95"/>
                    <a:gd name="T4" fmla="*/ 113 w 113"/>
                    <a:gd name="T5" fmla="*/ 11 h 95"/>
                    <a:gd name="T6" fmla="*/ 107 w 113"/>
                    <a:gd name="T7" fmla="*/ 0 h 95"/>
                    <a:gd name="T8" fmla="*/ 0 w 113"/>
                    <a:gd name="T9" fmla="*/ 83 h 95"/>
                    <a:gd name="T10" fmla="*/ 0 60000 65536"/>
                    <a:gd name="T11" fmla="*/ 0 60000 65536"/>
                    <a:gd name="T12" fmla="*/ 0 60000 65536"/>
                    <a:gd name="T13" fmla="*/ 0 60000 65536"/>
                    <a:gd name="T14" fmla="*/ 0 60000 65536"/>
                    <a:gd name="T15" fmla="*/ 0 w 113"/>
                    <a:gd name="T16" fmla="*/ 0 h 95"/>
                    <a:gd name="T17" fmla="*/ 113 w 113"/>
                    <a:gd name="T18" fmla="*/ 95 h 95"/>
                  </a:gdLst>
                  <a:ahLst/>
                  <a:cxnLst>
                    <a:cxn ang="T10">
                      <a:pos x="T0" y="T1"/>
                    </a:cxn>
                    <a:cxn ang="T11">
                      <a:pos x="T2" y="T3"/>
                    </a:cxn>
                    <a:cxn ang="T12">
                      <a:pos x="T4" y="T5"/>
                    </a:cxn>
                    <a:cxn ang="T13">
                      <a:pos x="T6" y="T7"/>
                    </a:cxn>
                    <a:cxn ang="T14">
                      <a:pos x="T8" y="T9"/>
                    </a:cxn>
                  </a:cxnLst>
                  <a:rect l="T15" t="T16" r="T17" b="T18"/>
                  <a:pathLst>
                    <a:path w="113" h="95">
                      <a:moveTo>
                        <a:pt x="0" y="83"/>
                      </a:moveTo>
                      <a:lnTo>
                        <a:pt x="6" y="95"/>
                      </a:lnTo>
                      <a:lnTo>
                        <a:pt x="113" y="11"/>
                      </a:lnTo>
                      <a:lnTo>
                        <a:pt x="107" y="0"/>
                      </a:lnTo>
                      <a:lnTo>
                        <a:pt x="0" y="83"/>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5023" name="Line 115"/>
                <p:cNvSpPr>
                  <a:spLocks noChangeShapeType="1"/>
                </p:cNvSpPr>
                <p:nvPr/>
              </p:nvSpPr>
              <p:spPr bwMode="auto">
                <a:xfrm>
                  <a:off x="4057" y="305"/>
                  <a:ext cx="6" cy="12"/>
                </a:xfrm>
                <a:prstGeom prst="line">
                  <a:avLst/>
                </a:prstGeom>
                <a:noFill/>
                <a:ln w="9525">
                  <a:solidFill>
                    <a:srgbClr val="000000"/>
                  </a:solidFill>
                  <a:round/>
                  <a:headEnd/>
                  <a:tailEnd/>
                </a:ln>
              </p:spPr>
              <p:txBody>
                <a:bodyPr/>
                <a:lstStyle/>
                <a:p>
                  <a:endParaRPr lang="en-US"/>
                </a:p>
              </p:txBody>
            </p:sp>
            <p:sp>
              <p:nvSpPr>
                <p:cNvPr id="805024" name="Line 116"/>
                <p:cNvSpPr>
                  <a:spLocks noChangeShapeType="1"/>
                </p:cNvSpPr>
                <p:nvPr/>
              </p:nvSpPr>
              <p:spPr bwMode="auto">
                <a:xfrm>
                  <a:off x="4022" y="335"/>
                  <a:ext cx="6" cy="12"/>
                </a:xfrm>
                <a:prstGeom prst="line">
                  <a:avLst/>
                </a:prstGeom>
                <a:noFill/>
                <a:ln w="9525">
                  <a:solidFill>
                    <a:srgbClr val="000000"/>
                  </a:solidFill>
                  <a:round/>
                  <a:headEnd/>
                  <a:tailEnd/>
                </a:ln>
              </p:spPr>
              <p:txBody>
                <a:bodyPr/>
                <a:lstStyle/>
                <a:p>
                  <a:endParaRPr lang="en-US"/>
                </a:p>
              </p:txBody>
            </p:sp>
            <p:sp>
              <p:nvSpPr>
                <p:cNvPr id="805025" name="Freeform 117"/>
                <p:cNvSpPr>
                  <a:spLocks/>
                </p:cNvSpPr>
                <p:nvPr/>
              </p:nvSpPr>
              <p:spPr bwMode="auto">
                <a:xfrm>
                  <a:off x="3927" y="335"/>
                  <a:ext cx="65" cy="36"/>
                </a:xfrm>
                <a:custGeom>
                  <a:avLst/>
                  <a:gdLst>
                    <a:gd name="T0" fmla="*/ 59 w 65"/>
                    <a:gd name="T1" fmla="*/ 24 h 36"/>
                    <a:gd name="T2" fmla="*/ 0 w 65"/>
                    <a:gd name="T3" fmla="*/ 0 h 36"/>
                    <a:gd name="T4" fmla="*/ 6 w 65"/>
                    <a:gd name="T5" fmla="*/ 18 h 36"/>
                    <a:gd name="T6" fmla="*/ 65 w 65"/>
                    <a:gd name="T7" fmla="*/ 36 h 36"/>
                    <a:gd name="T8" fmla="*/ 59 w 65"/>
                    <a:gd name="T9" fmla="*/ 24 h 36"/>
                    <a:gd name="T10" fmla="*/ 0 60000 65536"/>
                    <a:gd name="T11" fmla="*/ 0 60000 65536"/>
                    <a:gd name="T12" fmla="*/ 0 60000 65536"/>
                    <a:gd name="T13" fmla="*/ 0 60000 65536"/>
                    <a:gd name="T14" fmla="*/ 0 60000 65536"/>
                    <a:gd name="T15" fmla="*/ 0 w 65"/>
                    <a:gd name="T16" fmla="*/ 0 h 36"/>
                    <a:gd name="T17" fmla="*/ 65 w 65"/>
                    <a:gd name="T18" fmla="*/ 36 h 36"/>
                  </a:gdLst>
                  <a:ahLst/>
                  <a:cxnLst>
                    <a:cxn ang="T10">
                      <a:pos x="T0" y="T1"/>
                    </a:cxn>
                    <a:cxn ang="T11">
                      <a:pos x="T2" y="T3"/>
                    </a:cxn>
                    <a:cxn ang="T12">
                      <a:pos x="T4" y="T5"/>
                    </a:cxn>
                    <a:cxn ang="T13">
                      <a:pos x="T6" y="T7"/>
                    </a:cxn>
                    <a:cxn ang="T14">
                      <a:pos x="T8" y="T9"/>
                    </a:cxn>
                  </a:cxnLst>
                  <a:rect l="T15" t="T16" r="T17" b="T18"/>
                  <a:pathLst>
                    <a:path w="65" h="36">
                      <a:moveTo>
                        <a:pt x="59" y="24"/>
                      </a:moveTo>
                      <a:lnTo>
                        <a:pt x="0" y="0"/>
                      </a:lnTo>
                      <a:lnTo>
                        <a:pt x="6" y="18"/>
                      </a:lnTo>
                      <a:lnTo>
                        <a:pt x="65" y="36"/>
                      </a:lnTo>
                      <a:lnTo>
                        <a:pt x="59" y="24"/>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5026" name="Freeform 118"/>
                <p:cNvSpPr>
                  <a:spLocks/>
                </p:cNvSpPr>
                <p:nvPr/>
              </p:nvSpPr>
              <p:spPr bwMode="auto">
                <a:xfrm>
                  <a:off x="3927" y="252"/>
                  <a:ext cx="166" cy="107"/>
                </a:xfrm>
                <a:custGeom>
                  <a:avLst/>
                  <a:gdLst>
                    <a:gd name="T0" fmla="*/ 0 w 166"/>
                    <a:gd name="T1" fmla="*/ 83 h 107"/>
                    <a:gd name="T2" fmla="*/ 106 w 166"/>
                    <a:gd name="T3" fmla="*/ 0 h 107"/>
                    <a:gd name="T4" fmla="*/ 166 w 166"/>
                    <a:gd name="T5" fmla="*/ 24 h 107"/>
                    <a:gd name="T6" fmla="*/ 59 w 166"/>
                    <a:gd name="T7" fmla="*/ 107 h 107"/>
                    <a:gd name="T8" fmla="*/ 0 w 166"/>
                    <a:gd name="T9" fmla="*/ 83 h 107"/>
                    <a:gd name="T10" fmla="*/ 0 60000 65536"/>
                    <a:gd name="T11" fmla="*/ 0 60000 65536"/>
                    <a:gd name="T12" fmla="*/ 0 60000 65536"/>
                    <a:gd name="T13" fmla="*/ 0 60000 65536"/>
                    <a:gd name="T14" fmla="*/ 0 60000 65536"/>
                    <a:gd name="T15" fmla="*/ 0 w 166"/>
                    <a:gd name="T16" fmla="*/ 0 h 107"/>
                    <a:gd name="T17" fmla="*/ 166 w 166"/>
                    <a:gd name="T18" fmla="*/ 107 h 107"/>
                  </a:gdLst>
                  <a:ahLst/>
                  <a:cxnLst>
                    <a:cxn ang="T10">
                      <a:pos x="T0" y="T1"/>
                    </a:cxn>
                    <a:cxn ang="T11">
                      <a:pos x="T2" y="T3"/>
                    </a:cxn>
                    <a:cxn ang="T12">
                      <a:pos x="T4" y="T5"/>
                    </a:cxn>
                    <a:cxn ang="T13">
                      <a:pos x="T6" y="T7"/>
                    </a:cxn>
                    <a:cxn ang="T14">
                      <a:pos x="T8" y="T9"/>
                    </a:cxn>
                  </a:cxnLst>
                  <a:rect l="T15" t="T16" r="T17" b="T18"/>
                  <a:pathLst>
                    <a:path w="166" h="107">
                      <a:moveTo>
                        <a:pt x="0" y="83"/>
                      </a:moveTo>
                      <a:lnTo>
                        <a:pt x="106" y="0"/>
                      </a:lnTo>
                      <a:lnTo>
                        <a:pt x="166" y="24"/>
                      </a:lnTo>
                      <a:lnTo>
                        <a:pt x="59" y="107"/>
                      </a:lnTo>
                      <a:lnTo>
                        <a:pt x="0" y="83"/>
                      </a:lnTo>
                      <a:close/>
                    </a:path>
                  </a:pathLst>
                </a:custGeom>
                <a:solidFill>
                  <a:srgbClr val="FFFFFF"/>
                </a:solidFill>
                <a:ln w="9525">
                  <a:solidFill>
                    <a:srgbClr val="000000"/>
                  </a:solidFill>
                  <a:round/>
                  <a:headEnd/>
                  <a:tailEnd/>
                </a:ln>
              </p:spPr>
              <p:txBody>
                <a:bodyPr/>
                <a:lstStyle/>
                <a:p>
                  <a:pPr eaLnBrk="0" hangingPunct="0"/>
                  <a:endParaRPr lang="en-GB" b="0"/>
                </a:p>
              </p:txBody>
            </p:sp>
            <p:sp>
              <p:nvSpPr>
                <p:cNvPr id="805027" name="Freeform 119"/>
                <p:cNvSpPr>
                  <a:spLocks/>
                </p:cNvSpPr>
                <p:nvPr/>
              </p:nvSpPr>
              <p:spPr bwMode="auto">
                <a:xfrm>
                  <a:off x="3933" y="311"/>
                  <a:ext cx="83" cy="42"/>
                </a:xfrm>
                <a:custGeom>
                  <a:avLst/>
                  <a:gdLst>
                    <a:gd name="T0" fmla="*/ 0 w 83"/>
                    <a:gd name="T1" fmla="*/ 24 h 42"/>
                    <a:gd name="T2" fmla="*/ 53 w 83"/>
                    <a:gd name="T3" fmla="*/ 42 h 42"/>
                    <a:gd name="T4" fmla="*/ 83 w 83"/>
                    <a:gd name="T5" fmla="*/ 24 h 42"/>
                    <a:gd name="T6" fmla="*/ 29 w 83"/>
                    <a:gd name="T7" fmla="*/ 0 h 42"/>
                    <a:gd name="T8" fmla="*/ 0 w 83"/>
                    <a:gd name="T9" fmla="*/ 24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0" y="24"/>
                      </a:moveTo>
                      <a:lnTo>
                        <a:pt x="53" y="42"/>
                      </a:lnTo>
                      <a:lnTo>
                        <a:pt x="83" y="24"/>
                      </a:lnTo>
                      <a:lnTo>
                        <a:pt x="29" y="0"/>
                      </a:lnTo>
                      <a:lnTo>
                        <a:pt x="0" y="24"/>
                      </a:lnTo>
                      <a:close/>
                    </a:path>
                  </a:pathLst>
                </a:custGeom>
                <a:noFill/>
                <a:ln w="9525">
                  <a:solidFill>
                    <a:srgbClr val="000000"/>
                  </a:solidFill>
                  <a:round/>
                  <a:headEnd/>
                  <a:tailEnd/>
                </a:ln>
              </p:spPr>
              <p:txBody>
                <a:bodyPr/>
                <a:lstStyle/>
                <a:p>
                  <a:pPr eaLnBrk="0" hangingPunct="0"/>
                  <a:endParaRPr lang="en-GB" b="0"/>
                </a:p>
              </p:txBody>
            </p:sp>
            <p:sp>
              <p:nvSpPr>
                <p:cNvPr id="805028" name="Freeform 120"/>
                <p:cNvSpPr>
                  <a:spLocks/>
                </p:cNvSpPr>
                <p:nvPr/>
              </p:nvSpPr>
              <p:spPr bwMode="auto">
                <a:xfrm>
                  <a:off x="3968" y="287"/>
                  <a:ext cx="83" cy="42"/>
                </a:xfrm>
                <a:custGeom>
                  <a:avLst/>
                  <a:gdLst>
                    <a:gd name="T0" fmla="*/ 0 w 83"/>
                    <a:gd name="T1" fmla="*/ 18 h 42"/>
                    <a:gd name="T2" fmla="*/ 54 w 83"/>
                    <a:gd name="T3" fmla="*/ 42 h 42"/>
                    <a:gd name="T4" fmla="*/ 83 w 83"/>
                    <a:gd name="T5" fmla="*/ 18 h 42"/>
                    <a:gd name="T6" fmla="*/ 30 w 83"/>
                    <a:gd name="T7" fmla="*/ 0 h 42"/>
                    <a:gd name="T8" fmla="*/ 0 w 83"/>
                    <a:gd name="T9" fmla="*/ 18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0" y="18"/>
                      </a:moveTo>
                      <a:lnTo>
                        <a:pt x="54" y="42"/>
                      </a:lnTo>
                      <a:lnTo>
                        <a:pt x="83" y="18"/>
                      </a:lnTo>
                      <a:lnTo>
                        <a:pt x="30" y="0"/>
                      </a:lnTo>
                      <a:lnTo>
                        <a:pt x="0" y="18"/>
                      </a:lnTo>
                      <a:close/>
                    </a:path>
                  </a:pathLst>
                </a:custGeom>
                <a:noFill/>
                <a:ln w="9525">
                  <a:solidFill>
                    <a:srgbClr val="000000"/>
                  </a:solidFill>
                  <a:round/>
                  <a:headEnd/>
                  <a:tailEnd/>
                </a:ln>
              </p:spPr>
              <p:txBody>
                <a:bodyPr/>
                <a:lstStyle/>
                <a:p>
                  <a:pPr eaLnBrk="0" hangingPunct="0"/>
                  <a:endParaRPr lang="en-GB" b="0"/>
                </a:p>
              </p:txBody>
            </p:sp>
            <p:sp>
              <p:nvSpPr>
                <p:cNvPr id="805029" name="Freeform 121"/>
                <p:cNvSpPr>
                  <a:spLocks/>
                </p:cNvSpPr>
                <p:nvPr/>
              </p:nvSpPr>
              <p:spPr bwMode="auto">
                <a:xfrm>
                  <a:off x="4010" y="258"/>
                  <a:ext cx="77" cy="41"/>
                </a:xfrm>
                <a:custGeom>
                  <a:avLst/>
                  <a:gdLst>
                    <a:gd name="T0" fmla="*/ 0 w 77"/>
                    <a:gd name="T1" fmla="*/ 24 h 41"/>
                    <a:gd name="T2" fmla="*/ 47 w 77"/>
                    <a:gd name="T3" fmla="*/ 41 h 41"/>
                    <a:gd name="T4" fmla="*/ 77 w 77"/>
                    <a:gd name="T5" fmla="*/ 18 h 41"/>
                    <a:gd name="T6" fmla="*/ 23 w 77"/>
                    <a:gd name="T7" fmla="*/ 0 h 41"/>
                    <a:gd name="T8" fmla="*/ 0 w 77"/>
                    <a:gd name="T9" fmla="*/ 24 h 41"/>
                    <a:gd name="T10" fmla="*/ 0 60000 65536"/>
                    <a:gd name="T11" fmla="*/ 0 60000 65536"/>
                    <a:gd name="T12" fmla="*/ 0 60000 65536"/>
                    <a:gd name="T13" fmla="*/ 0 60000 65536"/>
                    <a:gd name="T14" fmla="*/ 0 60000 65536"/>
                    <a:gd name="T15" fmla="*/ 0 w 77"/>
                    <a:gd name="T16" fmla="*/ 0 h 41"/>
                    <a:gd name="T17" fmla="*/ 77 w 77"/>
                    <a:gd name="T18" fmla="*/ 41 h 41"/>
                  </a:gdLst>
                  <a:ahLst/>
                  <a:cxnLst>
                    <a:cxn ang="T10">
                      <a:pos x="T0" y="T1"/>
                    </a:cxn>
                    <a:cxn ang="T11">
                      <a:pos x="T2" y="T3"/>
                    </a:cxn>
                    <a:cxn ang="T12">
                      <a:pos x="T4" y="T5"/>
                    </a:cxn>
                    <a:cxn ang="T13">
                      <a:pos x="T6" y="T7"/>
                    </a:cxn>
                    <a:cxn ang="T14">
                      <a:pos x="T8" y="T9"/>
                    </a:cxn>
                  </a:cxnLst>
                  <a:rect l="T15" t="T16" r="T17" b="T18"/>
                  <a:pathLst>
                    <a:path w="77" h="41">
                      <a:moveTo>
                        <a:pt x="0" y="24"/>
                      </a:moveTo>
                      <a:lnTo>
                        <a:pt x="47" y="41"/>
                      </a:lnTo>
                      <a:lnTo>
                        <a:pt x="77" y="18"/>
                      </a:lnTo>
                      <a:lnTo>
                        <a:pt x="23" y="0"/>
                      </a:lnTo>
                      <a:lnTo>
                        <a:pt x="0" y="24"/>
                      </a:lnTo>
                      <a:close/>
                    </a:path>
                  </a:pathLst>
                </a:custGeom>
                <a:noFill/>
                <a:ln w="9525">
                  <a:solidFill>
                    <a:srgbClr val="000000"/>
                  </a:solidFill>
                  <a:round/>
                  <a:headEnd/>
                  <a:tailEnd/>
                </a:ln>
              </p:spPr>
              <p:txBody>
                <a:bodyPr/>
                <a:lstStyle/>
                <a:p>
                  <a:pPr eaLnBrk="0" hangingPunct="0"/>
                  <a:endParaRPr lang="en-GB" b="0"/>
                </a:p>
              </p:txBody>
            </p:sp>
            <p:sp>
              <p:nvSpPr>
                <p:cNvPr id="805030" name="Line 122"/>
                <p:cNvSpPr>
                  <a:spLocks noChangeShapeType="1"/>
                </p:cNvSpPr>
                <p:nvPr/>
              </p:nvSpPr>
              <p:spPr bwMode="auto">
                <a:xfrm flipH="1" flipV="1">
                  <a:off x="3998" y="282"/>
                  <a:ext cx="59" cy="23"/>
                </a:xfrm>
                <a:prstGeom prst="line">
                  <a:avLst/>
                </a:prstGeom>
                <a:noFill/>
                <a:ln w="9525">
                  <a:solidFill>
                    <a:srgbClr val="000000"/>
                  </a:solidFill>
                  <a:round/>
                  <a:headEnd/>
                  <a:tailEnd/>
                </a:ln>
              </p:spPr>
              <p:txBody>
                <a:bodyPr/>
                <a:lstStyle/>
                <a:p>
                  <a:endParaRPr lang="en-US"/>
                </a:p>
              </p:txBody>
            </p:sp>
            <p:sp>
              <p:nvSpPr>
                <p:cNvPr id="805031" name="Line 123"/>
                <p:cNvSpPr>
                  <a:spLocks noChangeShapeType="1"/>
                </p:cNvSpPr>
                <p:nvPr/>
              </p:nvSpPr>
              <p:spPr bwMode="auto">
                <a:xfrm flipH="1" flipV="1">
                  <a:off x="3962" y="311"/>
                  <a:ext cx="60" cy="18"/>
                </a:xfrm>
                <a:prstGeom prst="line">
                  <a:avLst/>
                </a:prstGeom>
                <a:noFill/>
                <a:ln w="9525">
                  <a:solidFill>
                    <a:srgbClr val="000000"/>
                  </a:solidFill>
                  <a:round/>
                  <a:headEnd/>
                  <a:tailEnd/>
                </a:ln>
              </p:spPr>
              <p:txBody>
                <a:bodyPr/>
                <a:lstStyle/>
                <a:p>
                  <a:endParaRPr lang="en-US"/>
                </a:p>
              </p:txBody>
            </p:sp>
            <p:sp>
              <p:nvSpPr>
                <p:cNvPr id="805032" name="Freeform 124"/>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53 w 53"/>
                    <a:gd name="T9" fmla="*/ 24 h 24"/>
                    <a:gd name="T10" fmla="*/ 0 60000 65536"/>
                    <a:gd name="T11" fmla="*/ 0 60000 65536"/>
                    <a:gd name="T12" fmla="*/ 0 60000 65536"/>
                    <a:gd name="T13" fmla="*/ 0 60000 65536"/>
                    <a:gd name="T14" fmla="*/ 0 60000 65536"/>
                    <a:gd name="T15" fmla="*/ 0 w 53"/>
                    <a:gd name="T16" fmla="*/ 0 h 24"/>
                    <a:gd name="T17" fmla="*/ 53 w 53"/>
                    <a:gd name="T18" fmla="*/ 24 h 24"/>
                  </a:gdLst>
                  <a:ahLst/>
                  <a:cxnLst>
                    <a:cxn ang="T10">
                      <a:pos x="T0" y="T1"/>
                    </a:cxn>
                    <a:cxn ang="T11">
                      <a:pos x="T2" y="T3"/>
                    </a:cxn>
                    <a:cxn ang="T12">
                      <a:pos x="T4" y="T5"/>
                    </a:cxn>
                    <a:cxn ang="T13">
                      <a:pos x="T6" y="T7"/>
                    </a:cxn>
                    <a:cxn ang="T14">
                      <a:pos x="T8" y="T9"/>
                    </a:cxn>
                  </a:cxnLst>
                  <a:rect l="T15" t="T16" r="T17" b="T18"/>
                  <a:pathLst>
                    <a:path w="53" h="24">
                      <a:moveTo>
                        <a:pt x="53" y="24"/>
                      </a:moveTo>
                      <a:lnTo>
                        <a:pt x="47" y="18"/>
                      </a:lnTo>
                      <a:lnTo>
                        <a:pt x="0" y="0"/>
                      </a:lnTo>
                      <a:lnTo>
                        <a:pt x="5" y="18"/>
                      </a:lnTo>
                      <a:lnTo>
                        <a:pt x="53" y="24"/>
                      </a:lnTo>
                      <a:close/>
                    </a:path>
                  </a:pathLst>
                </a:custGeom>
                <a:solidFill>
                  <a:srgbClr val="FFFFFF"/>
                </a:solidFill>
                <a:ln w="9525">
                  <a:noFill/>
                  <a:round/>
                  <a:headEnd/>
                  <a:tailEnd/>
                </a:ln>
              </p:spPr>
              <p:txBody>
                <a:bodyPr/>
                <a:lstStyle/>
                <a:p>
                  <a:pPr eaLnBrk="0" hangingPunct="0"/>
                  <a:endParaRPr lang="en-GB" b="0"/>
                </a:p>
              </p:txBody>
            </p:sp>
            <p:sp>
              <p:nvSpPr>
                <p:cNvPr id="805033" name="Freeform 125"/>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0 60000 65536"/>
                    <a:gd name="T9" fmla="*/ 0 60000 65536"/>
                    <a:gd name="T10" fmla="*/ 0 60000 65536"/>
                    <a:gd name="T11" fmla="*/ 0 60000 65536"/>
                    <a:gd name="T12" fmla="*/ 0 w 53"/>
                    <a:gd name="T13" fmla="*/ 0 h 24"/>
                    <a:gd name="T14" fmla="*/ 53 w 53"/>
                    <a:gd name="T15" fmla="*/ 24 h 24"/>
                  </a:gdLst>
                  <a:ahLst/>
                  <a:cxnLst>
                    <a:cxn ang="T8">
                      <a:pos x="T0" y="T1"/>
                    </a:cxn>
                    <a:cxn ang="T9">
                      <a:pos x="T2" y="T3"/>
                    </a:cxn>
                    <a:cxn ang="T10">
                      <a:pos x="T4" y="T5"/>
                    </a:cxn>
                    <a:cxn ang="T11">
                      <a:pos x="T6" y="T7"/>
                    </a:cxn>
                  </a:cxnLst>
                  <a:rect l="T12" t="T13" r="T14" b="T15"/>
                  <a:pathLst>
                    <a:path w="53" h="24">
                      <a:moveTo>
                        <a:pt x="53" y="24"/>
                      </a:moveTo>
                      <a:lnTo>
                        <a:pt x="47" y="18"/>
                      </a:lnTo>
                      <a:lnTo>
                        <a:pt x="0" y="0"/>
                      </a:lnTo>
                      <a:lnTo>
                        <a:pt x="5" y="18"/>
                      </a:lnTo>
                    </a:path>
                  </a:pathLst>
                </a:custGeom>
                <a:noFill/>
                <a:ln w="9525">
                  <a:solidFill>
                    <a:srgbClr val="000000"/>
                  </a:solidFill>
                  <a:round/>
                  <a:headEnd/>
                  <a:tailEnd/>
                </a:ln>
              </p:spPr>
              <p:txBody>
                <a:bodyPr/>
                <a:lstStyle/>
                <a:p>
                  <a:pPr eaLnBrk="0" hangingPunct="0"/>
                  <a:endParaRPr lang="en-GB" b="0"/>
                </a:p>
              </p:txBody>
            </p:sp>
            <p:sp>
              <p:nvSpPr>
                <p:cNvPr id="805034" name="Freeform 126"/>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53 w 53"/>
                    <a:gd name="T9" fmla="*/ 24 h 24"/>
                    <a:gd name="T10" fmla="*/ 0 60000 65536"/>
                    <a:gd name="T11" fmla="*/ 0 60000 65536"/>
                    <a:gd name="T12" fmla="*/ 0 60000 65536"/>
                    <a:gd name="T13" fmla="*/ 0 60000 65536"/>
                    <a:gd name="T14" fmla="*/ 0 60000 65536"/>
                    <a:gd name="T15" fmla="*/ 0 w 53"/>
                    <a:gd name="T16" fmla="*/ 0 h 24"/>
                    <a:gd name="T17" fmla="*/ 53 w 53"/>
                    <a:gd name="T18" fmla="*/ 24 h 24"/>
                  </a:gdLst>
                  <a:ahLst/>
                  <a:cxnLst>
                    <a:cxn ang="T10">
                      <a:pos x="T0" y="T1"/>
                    </a:cxn>
                    <a:cxn ang="T11">
                      <a:pos x="T2" y="T3"/>
                    </a:cxn>
                    <a:cxn ang="T12">
                      <a:pos x="T4" y="T5"/>
                    </a:cxn>
                    <a:cxn ang="T13">
                      <a:pos x="T6" y="T7"/>
                    </a:cxn>
                    <a:cxn ang="T14">
                      <a:pos x="T8" y="T9"/>
                    </a:cxn>
                  </a:cxnLst>
                  <a:rect l="T15" t="T16" r="T17" b="T18"/>
                  <a:pathLst>
                    <a:path w="53" h="24">
                      <a:moveTo>
                        <a:pt x="53" y="24"/>
                      </a:moveTo>
                      <a:lnTo>
                        <a:pt x="47" y="18"/>
                      </a:lnTo>
                      <a:lnTo>
                        <a:pt x="0" y="0"/>
                      </a:lnTo>
                      <a:lnTo>
                        <a:pt x="5" y="18"/>
                      </a:lnTo>
                      <a:lnTo>
                        <a:pt x="53" y="24"/>
                      </a:lnTo>
                      <a:close/>
                    </a:path>
                  </a:pathLst>
                </a:custGeom>
                <a:solidFill>
                  <a:srgbClr val="FFFFFF"/>
                </a:solidFill>
                <a:ln w="9525">
                  <a:noFill/>
                  <a:round/>
                  <a:headEnd/>
                  <a:tailEnd/>
                </a:ln>
              </p:spPr>
              <p:txBody>
                <a:bodyPr/>
                <a:lstStyle/>
                <a:p>
                  <a:pPr eaLnBrk="0" hangingPunct="0"/>
                  <a:endParaRPr lang="en-GB" b="0"/>
                </a:p>
              </p:txBody>
            </p:sp>
            <p:sp>
              <p:nvSpPr>
                <p:cNvPr id="805035" name="Freeform 127"/>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0 60000 65536"/>
                    <a:gd name="T9" fmla="*/ 0 60000 65536"/>
                    <a:gd name="T10" fmla="*/ 0 60000 65536"/>
                    <a:gd name="T11" fmla="*/ 0 60000 65536"/>
                    <a:gd name="T12" fmla="*/ 0 w 53"/>
                    <a:gd name="T13" fmla="*/ 0 h 24"/>
                    <a:gd name="T14" fmla="*/ 53 w 53"/>
                    <a:gd name="T15" fmla="*/ 24 h 24"/>
                  </a:gdLst>
                  <a:ahLst/>
                  <a:cxnLst>
                    <a:cxn ang="T8">
                      <a:pos x="T0" y="T1"/>
                    </a:cxn>
                    <a:cxn ang="T9">
                      <a:pos x="T2" y="T3"/>
                    </a:cxn>
                    <a:cxn ang="T10">
                      <a:pos x="T4" y="T5"/>
                    </a:cxn>
                    <a:cxn ang="T11">
                      <a:pos x="T6" y="T7"/>
                    </a:cxn>
                  </a:cxnLst>
                  <a:rect l="T12" t="T13" r="T14" b="T15"/>
                  <a:pathLst>
                    <a:path w="53" h="24">
                      <a:moveTo>
                        <a:pt x="53" y="24"/>
                      </a:moveTo>
                      <a:lnTo>
                        <a:pt x="47" y="18"/>
                      </a:lnTo>
                      <a:lnTo>
                        <a:pt x="0" y="0"/>
                      </a:lnTo>
                      <a:lnTo>
                        <a:pt x="5" y="18"/>
                      </a:lnTo>
                    </a:path>
                  </a:pathLst>
                </a:custGeom>
                <a:noFill/>
                <a:ln w="9525">
                  <a:solidFill>
                    <a:srgbClr val="000000"/>
                  </a:solidFill>
                  <a:round/>
                  <a:headEnd/>
                  <a:tailEnd/>
                </a:ln>
              </p:spPr>
              <p:txBody>
                <a:bodyPr/>
                <a:lstStyle/>
                <a:p>
                  <a:pPr eaLnBrk="0" hangingPunct="0"/>
                  <a:endParaRPr lang="en-GB" b="0"/>
                </a:p>
              </p:txBody>
            </p:sp>
            <p:sp>
              <p:nvSpPr>
                <p:cNvPr id="805036" name="Freeform 128"/>
                <p:cNvSpPr>
                  <a:spLocks/>
                </p:cNvSpPr>
                <p:nvPr/>
              </p:nvSpPr>
              <p:spPr bwMode="auto">
                <a:xfrm>
                  <a:off x="4016" y="264"/>
                  <a:ext cx="53" cy="29"/>
                </a:xfrm>
                <a:custGeom>
                  <a:avLst/>
                  <a:gdLst>
                    <a:gd name="T0" fmla="*/ 53 w 53"/>
                    <a:gd name="T1" fmla="*/ 29 h 29"/>
                    <a:gd name="T2" fmla="*/ 47 w 53"/>
                    <a:gd name="T3" fmla="*/ 18 h 29"/>
                    <a:gd name="T4" fmla="*/ 0 w 53"/>
                    <a:gd name="T5" fmla="*/ 0 h 29"/>
                    <a:gd name="T6" fmla="*/ 6 w 53"/>
                    <a:gd name="T7" fmla="*/ 18 h 29"/>
                    <a:gd name="T8" fmla="*/ 53 w 53"/>
                    <a:gd name="T9" fmla="*/ 29 h 29"/>
                    <a:gd name="T10" fmla="*/ 0 60000 65536"/>
                    <a:gd name="T11" fmla="*/ 0 60000 65536"/>
                    <a:gd name="T12" fmla="*/ 0 60000 65536"/>
                    <a:gd name="T13" fmla="*/ 0 60000 65536"/>
                    <a:gd name="T14" fmla="*/ 0 60000 65536"/>
                    <a:gd name="T15" fmla="*/ 0 w 53"/>
                    <a:gd name="T16" fmla="*/ 0 h 29"/>
                    <a:gd name="T17" fmla="*/ 53 w 53"/>
                    <a:gd name="T18" fmla="*/ 29 h 29"/>
                  </a:gdLst>
                  <a:ahLst/>
                  <a:cxnLst>
                    <a:cxn ang="T10">
                      <a:pos x="T0" y="T1"/>
                    </a:cxn>
                    <a:cxn ang="T11">
                      <a:pos x="T2" y="T3"/>
                    </a:cxn>
                    <a:cxn ang="T12">
                      <a:pos x="T4" y="T5"/>
                    </a:cxn>
                    <a:cxn ang="T13">
                      <a:pos x="T6" y="T7"/>
                    </a:cxn>
                    <a:cxn ang="T14">
                      <a:pos x="T8" y="T9"/>
                    </a:cxn>
                  </a:cxnLst>
                  <a:rect l="T15" t="T16" r="T17" b="T18"/>
                  <a:pathLst>
                    <a:path w="53" h="29">
                      <a:moveTo>
                        <a:pt x="53" y="29"/>
                      </a:moveTo>
                      <a:lnTo>
                        <a:pt x="47" y="18"/>
                      </a:lnTo>
                      <a:lnTo>
                        <a:pt x="0" y="0"/>
                      </a:lnTo>
                      <a:lnTo>
                        <a:pt x="6" y="18"/>
                      </a:lnTo>
                      <a:lnTo>
                        <a:pt x="53" y="29"/>
                      </a:lnTo>
                      <a:close/>
                    </a:path>
                  </a:pathLst>
                </a:custGeom>
                <a:solidFill>
                  <a:srgbClr val="FFFFFF"/>
                </a:solidFill>
                <a:ln w="9525">
                  <a:noFill/>
                  <a:round/>
                  <a:headEnd/>
                  <a:tailEnd/>
                </a:ln>
              </p:spPr>
              <p:txBody>
                <a:bodyPr/>
                <a:lstStyle/>
                <a:p>
                  <a:pPr eaLnBrk="0" hangingPunct="0"/>
                  <a:endParaRPr lang="en-GB" b="0"/>
                </a:p>
              </p:txBody>
            </p:sp>
            <p:sp>
              <p:nvSpPr>
                <p:cNvPr id="805037" name="Freeform 129"/>
                <p:cNvSpPr>
                  <a:spLocks/>
                </p:cNvSpPr>
                <p:nvPr/>
              </p:nvSpPr>
              <p:spPr bwMode="auto">
                <a:xfrm>
                  <a:off x="4016" y="264"/>
                  <a:ext cx="53" cy="29"/>
                </a:xfrm>
                <a:custGeom>
                  <a:avLst/>
                  <a:gdLst>
                    <a:gd name="T0" fmla="*/ 53 w 53"/>
                    <a:gd name="T1" fmla="*/ 29 h 29"/>
                    <a:gd name="T2" fmla="*/ 47 w 53"/>
                    <a:gd name="T3" fmla="*/ 18 h 29"/>
                    <a:gd name="T4" fmla="*/ 0 w 53"/>
                    <a:gd name="T5" fmla="*/ 0 h 29"/>
                    <a:gd name="T6" fmla="*/ 6 w 53"/>
                    <a:gd name="T7" fmla="*/ 18 h 29"/>
                    <a:gd name="T8" fmla="*/ 0 60000 65536"/>
                    <a:gd name="T9" fmla="*/ 0 60000 65536"/>
                    <a:gd name="T10" fmla="*/ 0 60000 65536"/>
                    <a:gd name="T11" fmla="*/ 0 60000 65536"/>
                    <a:gd name="T12" fmla="*/ 0 w 53"/>
                    <a:gd name="T13" fmla="*/ 0 h 29"/>
                    <a:gd name="T14" fmla="*/ 53 w 53"/>
                    <a:gd name="T15" fmla="*/ 29 h 29"/>
                  </a:gdLst>
                  <a:ahLst/>
                  <a:cxnLst>
                    <a:cxn ang="T8">
                      <a:pos x="T0" y="T1"/>
                    </a:cxn>
                    <a:cxn ang="T9">
                      <a:pos x="T2" y="T3"/>
                    </a:cxn>
                    <a:cxn ang="T10">
                      <a:pos x="T4" y="T5"/>
                    </a:cxn>
                    <a:cxn ang="T11">
                      <a:pos x="T6" y="T7"/>
                    </a:cxn>
                  </a:cxnLst>
                  <a:rect l="T12" t="T13" r="T14" b="T15"/>
                  <a:pathLst>
                    <a:path w="53" h="29">
                      <a:moveTo>
                        <a:pt x="53" y="29"/>
                      </a:moveTo>
                      <a:lnTo>
                        <a:pt x="47" y="18"/>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05038" name="Freeform 130"/>
                <p:cNvSpPr>
                  <a:spLocks/>
                </p:cNvSpPr>
                <p:nvPr/>
              </p:nvSpPr>
              <p:spPr bwMode="auto">
                <a:xfrm>
                  <a:off x="4016" y="264"/>
                  <a:ext cx="47" cy="29"/>
                </a:xfrm>
                <a:custGeom>
                  <a:avLst/>
                  <a:gdLst>
                    <a:gd name="T0" fmla="*/ 47 w 47"/>
                    <a:gd name="T1" fmla="*/ 29 h 29"/>
                    <a:gd name="T2" fmla="*/ 47 w 47"/>
                    <a:gd name="T3" fmla="*/ 23 h 29"/>
                    <a:gd name="T4" fmla="*/ 0 w 47"/>
                    <a:gd name="T5" fmla="*/ 0 h 29"/>
                    <a:gd name="T6" fmla="*/ 6 w 47"/>
                    <a:gd name="T7" fmla="*/ 18 h 29"/>
                    <a:gd name="T8" fmla="*/ 47 w 47"/>
                    <a:gd name="T9" fmla="*/ 29 h 29"/>
                    <a:gd name="T10" fmla="*/ 0 60000 65536"/>
                    <a:gd name="T11" fmla="*/ 0 60000 65536"/>
                    <a:gd name="T12" fmla="*/ 0 60000 65536"/>
                    <a:gd name="T13" fmla="*/ 0 60000 65536"/>
                    <a:gd name="T14" fmla="*/ 0 60000 65536"/>
                    <a:gd name="T15" fmla="*/ 0 w 47"/>
                    <a:gd name="T16" fmla="*/ 0 h 29"/>
                    <a:gd name="T17" fmla="*/ 47 w 47"/>
                    <a:gd name="T18" fmla="*/ 29 h 29"/>
                  </a:gdLst>
                  <a:ahLst/>
                  <a:cxnLst>
                    <a:cxn ang="T10">
                      <a:pos x="T0" y="T1"/>
                    </a:cxn>
                    <a:cxn ang="T11">
                      <a:pos x="T2" y="T3"/>
                    </a:cxn>
                    <a:cxn ang="T12">
                      <a:pos x="T4" y="T5"/>
                    </a:cxn>
                    <a:cxn ang="T13">
                      <a:pos x="T6" y="T7"/>
                    </a:cxn>
                    <a:cxn ang="T14">
                      <a:pos x="T8" y="T9"/>
                    </a:cxn>
                  </a:cxnLst>
                  <a:rect l="T15" t="T16" r="T17" b="T18"/>
                  <a:pathLst>
                    <a:path w="47" h="29">
                      <a:moveTo>
                        <a:pt x="47" y="29"/>
                      </a:moveTo>
                      <a:lnTo>
                        <a:pt x="47" y="23"/>
                      </a:lnTo>
                      <a:lnTo>
                        <a:pt x="0" y="0"/>
                      </a:lnTo>
                      <a:lnTo>
                        <a:pt x="6" y="18"/>
                      </a:lnTo>
                      <a:lnTo>
                        <a:pt x="47" y="29"/>
                      </a:lnTo>
                      <a:close/>
                    </a:path>
                  </a:pathLst>
                </a:custGeom>
                <a:solidFill>
                  <a:srgbClr val="FFFFFF"/>
                </a:solidFill>
                <a:ln w="9525">
                  <a:noFill/>
                  <a:round/>
                  <a:headEnd/>
                  <a:tailEnd/>
                </a:ln>
              </p:spPr>
              <p:txBody>
                <a:bodyPr/>
                <a:lstStyle/>
                <a:p>
                  <a:pPr eaLnBrk="0" hangingPunct="0"/>
                  <a:endParaRPr lang="en-GB" b="0"/>
                </a:p>
              </p:txBody>
            </p:sp>
            <p:sp>
              <p:nvSpPr>
                <p:cNvPr id="805039" name="Freeform 131"/>
                <p:cNvSpPr>
                  <a:spLocks/>
                </p:cNvSpPr>
                <p:nvPr/>
              </p:nvSpPr>
              <p:spPr bwMode="auto">
                <a:xfrm>
                  <a:off x="4016" y="264"/>
                  <a:ext cx="47" cy="29"/>
                </a:xfrm>
                <a:custGeom>
                  <a:avLst/>
                  <a:gdLst>
                    <a:gd name="T0" fmla="*/ 47 w 47"/>
                    <a:gd name="T1" fmla="*/ 29 h 29"/>
                    <a:gd name="T2" fmla="*/ 47 w 47"/>
                    <a:gd name="T3" fmla="*/ 23 h 29"/>
                    <a:gd name="T4" fmla="*/ 0 w 47"/>
                    <a:gd name="T5" fmla="*/ 0 h 29"/>
                    <a:gd name="T6" fmla="*/ 6 w 47"/>
                    <a:gd name="T7" fmla="*/ 18 h 29"/>
                    <a:gd name="T8" fmla="*/ 0 60000 65536"/>
                    <a:gd name="T9" fmla="*/ 0 60000 65536"/>
                    <a:gd name="T10" fmla="*/ 0 60000 65536"/>
                    <a:gd name="T11" fmla="*/ 0 60000 65536"/>
                    <a:gd name="T12" fmla="*/ 0 w 47"/>
                    <a:gd name="T13" fmla="*/ 0 h 29"/>
                    <a:gd name="T14" fmla="*/ 47 w 47"/>
                    <a:gd name="T15" fmla="*/ 29 h 29"/>
                  </a:gdLst>
                  <a:ahLst/>
                  <a:cxnLst>
                    <a:cxn ang="T8">
                      <a:pos x="T0" y="T1"/>
                    </a:cxn>
                    <a:cxn ang="T9">
                      <a:pos x="T2" y="T3"/>
                    </a:cxn>
                    <a:cxn ang="T10">
                      <a:pos x="T4" y="T5"/>
                    </a:cxn>
                    <a:cxn ang="T11">
                      <a:pos x="T6" y="T7"/>
                    </a:cxn>
                  </a:cxnLst>
                  <a:rect l="T12" t="T13" r="T14" b="T15"/>
                  <a:pathLst>
                    <a:path w="47" h="29">
                      <a:moveTo>
                        <a:pt x="47" y="29"/>
                      </a:moveTo>
                      <a:lnTo>
                        <a:pt x="47" y="23"/>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05040" name="Freeform 132"/>
                <p:cNvSpPr>
                  <a:spLocks/>
                </p:cNvSpPr>
                <p:nvPr/>
              </p:nvSpPr>
              <p:spPr bwMode="auto">
                <a:xfrm>
                  <a:off x="3992" y="282"/>
                  <a:ext cx="53" cy="29"/>
                </a:xfrm>
                <a:custGeom>
                  <a:avLst/>
                  <a:gdLst>
                    <a:gd name="T0" fmla="*/ 53 w 53"/>
                    <a:gd name="T1" fmla="*/ 29 h 29"/>
                    <a:gd name="T2" fmla="*/ 47 w 53"/>
                    <a:gd name="T3" fmla="*/ 23 h 29"/>
                    <a:gd name="T4" fmla="*/ 0 w 53"/>
                    <a:gd name="T5" fmla="*/ 0 h 29"/>
                    <a:gd name="T6" fmla="*/ 6 w 53"/>
                    <a:gd name="T7" fmla="*/ 17 h 29"/>
                    <a:gd name="T8" fmla="*/ 53 w 53"/>
                    <a:gd name="T9" fmla="*/ 29 h 29"/>
                    <a:gd name="T10" fmla="*/ 0 60000 65536"/>
                    <a:gd name="T11" fmla="*/ 0 60000 65536"/>
                    <a:gd name="T12" fmla="*/ 0 60000 65536"/>
                    <a:gd name="T13" fmla="*/ 0 60000 65536"/>
                    <a:gd name="T14" fmla="*/ 0 60000 65536"/>
                    <a:gd name="T15" fmla="*/ 0 w 53"/>
                    <a:gd name="T16" fmla="*/ 0 h 29"/>
                    <a:gd name="T17" fmla="*/ 53 w 53"/>
                    <a:gd name="T18" fmla="*/ 29 h 29"/>
                  </a:gdLst>
                  <a:ahLst/>
                  <a:cxnLst>
                    <a:cxn ang="T10">
                      <a:pos x="T0" y="T1"/>
                    </a:cxn>
                    <a:cxn ang="T11">
                      <a:pos x="T2" y="T3"/>
                    </a:cxn>
                    <a:cxn ang="T12">
                      <a:pos x="T4" y="T5"/>
                    </a:cxn>
                    <a:cxn ang="T13">
                      <a:pos x="T6" y="T7"/>
                    </a:cxn>
                    <a:cxn ang="T14">
                      <a:pos x="T8" y="T9"/>
                    </a:cxn>
                  </a:cxnLst>
                  <a:rect l="T15" t="T16" r="T17" b="T18"/>
                  <a:pathLst>
                    <a:path w="53" h="29">
                      <a:moveTo>
                        <a:pt x="53" y="29"/>
                      </a:moveTo>
                      <a:lnTo>
                        <a:pt x="47" y="23"/>
                      </a:lnTo>
                      <a:lnTo>
                        <a:pt x="0" y="0"/>
                      </a:lnTo>
                      <a:lnTo>
                        <a:pt x="6" y="17"/>
                      </a:lnTo>
                      <a:lnTo>
                        <a:pt x="53" y="29"/>
                      </a:lnTo>
                      <a:close/>
                    </a:path>
                  </a:pathLst>
                </a:custGeom>
                <a:solidFill>
                  <a:srgbClr val="FFFFFF"/>
                </a:solidFill>
                <a:ln w="9525">
                  <a:noFill/>
                  <a:round/>
                  <a:headEnd/>
                  <a:tailEnd/>
                </a:ln>
              </p:spPr>
              <p:txBody>
                <a:bodyPr/>
                <a:lstStyle/>
                <a:p>
                  <a:pPr eaLnBrk="0" hangingPunct="0"/>
                  <a:endParaRPr lang="en-GB" b="0"/>
                </a:p>
              </p:txBody>
            </p:sp>
            <p:sp>
              <p:nvSpPr>
                <p:cNvPr id="805041" name="Freeform 133"/>
                <p:cNvSpPr>
                  <a:spLocks/>
                </p:cNvSpPr>
                <p:nvPr/>
              </p:nvSpPr>
              <p:spPr bwMode="auto">
                <a:xfrm>
                  <a:off x="3992" y="282"/>
                  <a:ext cx="53" cy="29"/>
                </a:xfrm>
                <a:custGeom>
                  <a:avLst/>
                  <a:gdLst>
                    <a:gd name="T0" fmla="*/ 53 w 53"/>
                    <a:gd name="T1" fmla="*/ 29 h 29"/>
                    <a:gd name="T2" fmla="*/ 47 w 53"/>
                    <a:gd name="T3" fmla="*/ 23 h 29"/>
                    <a:gd name="T4" fmla="*/ 0 w 53"/>
                    <a:gd name="T5" fmla="*/ 0 h 29"/>
                    <a:gd name="T6" fmla="*/ 6 w 53"/>
                    <a:gd name="T7" fmla="*/ 17 h 29"/>
                    <a:gd name="T8" fmla="*/ 0 60000 65536"/>
                    <a:gd name="T9" fmla="*/ 0 60000 65536"/>
                    <a:gd name="T10" fmla="*/ 0 60000 65536"/>
                    <a:gd name="T11" fmla="*/ 0 60000 65536"/>
                    <a:gd name="T12" fmla="*/ 0 w 53"/>
                    <a:gd name="T13" fmla="*/ 0 h 29"/>
                    <a:gd name="T14" fmla="*/ 53 w 53"/>
                    <a:gd name="T15" fmla="*/ 29 h 29"/>
                  </a:gdLst>
                  <a:ahLst/>
                  <a:cxnLst>
                    <a:cxn ang="T8">
                      <a:pos x="T0" y="T1"/>
                    </a:cxn>
                    <a:cxn ang="T9">
                      <a:pos x="T2" y="T3"/>
                    </a:cxn>
                    <a:cxn ang="T10">
                      <a:pos x="T4" y="T5"/>
                    </a:cxn>
                    <a:cxn ang="T11">
                      <a:pos x="T6" y="T7"/>
                    </a:cxn>
                  </a:cxnLst>
                  <a:rect l="T12" t="T13" r="T14" b="T15"/>
                  <a:pathLst>
                    <a:path w="53" h="29">
                      <a:moveTo>
                        <a:pt x="53" y="29"/>
                      </a:moveTo>
                      <a:lnTo>
                        <a:pt x="47" y="23"/>
                      </a:lnTo>
                      <a:lnTo>
                        <a:pt x="0" y="0"/>
                      </a:lnTo>
                      <a:lnTo>
                        <a:pt x="6" y="17"/>
                      </a:lnTo>
                    </a:path>
                  </a:pathLst>
                </a:custGeom>
                <a:noFill/>
                <a:ln w="9525">
                  <a:solidFill>
                    <a:srgbClr val="000000"/>
                  </a:solidFill>
                  <a:round/>
                  <a:headEnd/>
                  <a:tailEnd/>
                </a:ln>
              </p:spPr>
              <p:txBody>
                <a:bodyPr/>
                <a:lstStyle/>
                <a:p>
                  <a:pPr eaLnBrk="0" hangingPunct="0"/>
                  <a:endParaRPr lang="en-GB" b="0"/>
                </a:p>
              </p:txBody>
            </p:sp>
            <p:sp>
              <p:nvSpPr>
                <p:cNvPr id="805042" name="Freeform 134"/>
                <p:cNvSpPr>
                  <a:spLocks/>
                </p:cNvSpPr>
                <p:nvPr/>
              </p:nvSpPr>
              <p:spPr bwMode="auto">
                <a:xfrm>
                  <a:off x="3992" y="287"/>
                  <a:ext cx="47" cy="24"/>
                </a:xfrm>
                <a:custGeom>
                  <a:avLst/>
                  <a:gdLst>
                    <a:gd name="T0" fmla="*/ 47 w 47"/>
                    <a:gd name="T1" fmla="*/ 24 h 24"/>
                    <a:gd name="T2" fmla="*/ 47 w 47"/>
                    <a:gd name="T3" fmla="*/ 18 h 24"/>
                    <a:gd name="T4" fmla="*/ 0 w 47"/>
                    <a:gd name="T5" fmla="*/ 0 h 24"/>
                    <a:gd name="T6" fmla="*/ 0 w 47"/>
                    <a:gd name="T7" fmla="*/ 12 h 24"/>
                    <a:gd name="T8" fmla="*/ 47 w 47"/>
                    <a:gd name="T9" fmla="*/ 24 h 24"/>
                    <a:gd name="T10" fmla="*/ 0 60000 65536"/>
                    <a:gd name="T11" fmla="*/ 0 60000 65536"/>
                    <a:gd name="T12" fmla="*/ 0 60000 65536"/>
                    <a:gd name="T13" fmla="*/ 0 60000 65536"/>
                    <a:gd name="T14" fmla="*/ 0 60000 65536"/>
                    <a:gd name="T15" fmla="*/ 0 w 47"/>
                    <a:gd name="T16" fmla="*/ 0 h 24"/>
                    <a:gd name="T17" fmla="*/ 47 w 47"/>
                    <a:gd name="T18" fmla="*/ 24 h 24"/>
                  </a:gdLst>
                  <a:ahLst/>
                  <a:cxnLst>
                    <a:cxn ang="T10">
                      <a:pos x="T0" y="T1"/>
                    </a:cxn>
                    <a:cxn ang="T11">
                      <a:pos x="T2" y="T3"/>
                    </a:cxn>
                    <a:cxn ang="T12">
                      <a:pos x="T4" y="T5"/>
                    </a:cxn>
                    <a:cxn ang="T13">
                      <a:pos x="T6" y="T7"/>
                    </a:cxn>
                    <a:cxn ang="T14">
                      <a:pos x="T8" y="T9"/>
                    </a:cxn>
                  </a:cxnLst>
                  <a:rect l="T15" t="T16" r="T17" b="T18"/>
                  <a:pathLst>
                    <a:path w="47" h="24">
                      <a:moveTo>
                        <a:pt x="47" y="24"/>
                      </a:moveTo>
                      <a:lnTo>
                        <a:pt x="47" y="18"/>
                      </a:lnTo>
                      <a:lnTo>
                        <a:pt x="0" y="0"/>
                      </a:lnTo>
                      <a:lnTo>
                        <a:pt x="0" y="12"/>
                      </a:lnTo>
                      <a:lnTo>
                        <a:pt x="47" y="24"/>
                      </a:lnTo>
                      <a:close/>
                    </a:path>
                  </a:pathLst>
                </a:custGeom>
                <a:solidFill>
                  <a:srgbClr val="FFFFFF"/>
                </a:solidFill>
                <a:ln w="9525">
                  <a:noFill/>
                  <a:round/>
                  <a:headEnd/>
                  <a:tailEnd/>
                </a:ln>
              </p:spPr>
              <p:txBody>
                <a:bodyPr/>
                <a:lstStyle/>
                <a:p>
                  <a:pPr eaLnBrk="0" hangingPunct="0"/>
                  <a:endParaRPr lang="en-GB" b="0"/>
                </a:p>
              </p:txBody>
            </p:sp>
            <p:sp>
              <p:nvSpPr>
                <p:cNvPr id="805043" name="Freeform 135"/>
                <p:cNvSpPr>
                  <a:spLocks/>
                </p:cNvSpPr>
                <p:nvPr/>
              </p:nvSpPr>
              <p:spPr bwMode="auto">
                <a:xfrm>
                  <a:off x="3992" y="287"/>
                  <a:ext cx="47" cy="24"/>
                </a:xfrm>
                <a:custGeom>
                  <a:avLst/>
                  <a:gdLst>
                    <a:gd name="T0" fmla="*/ 47 w 47"/>
                    <a:gd name="T1" fmla="*/ 24 h 24"/>
                    <a:gd name="T2" fmla="*/ 47 w 47"/>
                    <a:gd name="T3" fmla="*/ 18 h 24"/>
                    <a:gd name="T4" fmla="*/ 0 w 47"/>
                    <a:gd name="T5" fmla="*/ 0 h 24"/>
                    <a:gd name="T6" fmla="*/ 0 w 47"/>
                    <a:gd name="T7" fmla="*/ 12 h 24"/>
                    <a:gd name="T8" fmla="*/ 0 60000 65536"/>
                    <a:gd name="T9" fmla="*/ 0 60000 65536"/>
                    <a:gd name="T10" fmla="*/ 0 60000 65536"/>
                    <a:gd name="T11" fmla="*/ 0 60000 65536"/>
                    <a:gd name="T12" fmla="*/ 0 w 47"/>
                    <a:gd name="T13" fmla="*/ 0 h 24"/>
                    <a:gd name="T14" fmla="*/ 47 w 47"/>
                    <a:gd name="T15" fmla="*/ 24 h 24"/>
                  </a:gdLst>
                  <a:ahLst/>
                  <a:cxnLst>
                    <a:cxn ang="T8">
                      <a:pos x="T0" y="T1"/>
                    </a:cxn>
                    <a:cxn ang="T9">
                      <a:pos x="T2" y="T3"/>
                    </a:cxn>
                    <a:cxn ang="T10">
                      <a:pos x="T4" y="T5"/>
                    </a:cxn>
                    <a:cxn ang="T11">
                      <a:pos x="T6" y="T7"/>
                    </a:cxn>
                  </a:cxnLst>
                  <a:rect l="T12" t="T13" r="T14" b="T15"/>
                  <a:pathLst>
                    <a:path w="47" h="24">
                      <a:moveTo>
                        <a:pt x="47" y="24"/>
                      </a:moveTo>
                      <a:lnTo>
                        <a:pt x="47" y="18"/>
                      </a:lnTo>
                      <a:lnTo>
                        <a:pt x="0" y="0"/>
                      </a:lnTo>
                      <a:lnTo>
                        <a:pt x="0" y="12"/>
                      </a:lnTo>
                    </a:path>
                  </a:pathLst>
                </a:custGeom>
                <a:noFill/>
                <a:ln w="9525">
                  <a:solidFill>
                    <a:srgbClr val="000000"/>
                  </a:solidFill>
                  <a:round/>
                  <a:headEnd/>
                  <a:tailEnd/>
                </a:ln>
              </p:spPr>
              <p:txBody>
                <a:bodyPr/>
                <a:lstStyle/>
                <a:p>
                  <a:pPr eaLnBrk="0" hangingPunct="0"/>
                  <a:endParaRPr lang="en-GB" b="0"/>
                </a:p>
              </p:txBody>
            </p:sp>
            <p:sp>
              <p:nvSpPr>
                <p:cNvPr id="805044" name="Freeform 136"/>
                <p:cNvSpPr>
                  <a:spLocks/>
                </p:cNvSpPr>
                <p:nvPr/>
              </p:nvSpPr>
              <p:spPr bwMode="auto">
                <a:xfrm>
                  <a:off x="3980" y="293"/>
                  <a:ext cx="53" cy="30"/>
                </a:xfrm>
                <a:custGeom>
                  <a:avLst/>
                  <a:gdLst>
                    <a:gd name="T0" fmla="*/ 53 w 53"/>
                    <a:gd name="T1" fmla="*/ 30 h 30"/>
                    <a:gd name="T2" fmla="*/ 48 w 53"/>
                    <a:gd name="T3" fmla="*/ 18 h 30"/>
                    <a:gd name="T4" fmla="*/ 0 w 53"/>
                    <a:gd name="T5" fmla="*/ 0 h 30"/>
                    <a:gd name="T6" fmla="*/ 6 w 53"/>
                    <a:gd name="T7" fmla="*/ 18 h 30"/>
                    <a:gd name="T8" fmla="*/ 53 w 53"/>
                    <a:gd name="T9" fmla="*/ 30 h 30"/>
                    <a:gd name="T10" fmla="*/ 0 60000 65536"/>
                    <a:gd name="T11" fmla="*/ 0 60000 65536"/>
                    <a:gd name="T12" fmla="*/ 0 60000 65536"/>
                    <a:gd name="T13" fmla="*/ 0 60000 65536"/>
                    <a:gd name="T14" fmla="*/ 0 60000 65536"/>
                    <a:gd name="T15" fmla="*/ 0 w 53"/>
                    <a:gd name="T16" fmla="*/ 0 h 30"/>
                    <a:gd name="T17" fmla="*/ 53 w 53"/>
                    <a:gd name="T18" fmla="*/ 30 h 30"/>
                  </a:gdLst>
                  <a:ahLst/>
                  <a:cxnLst>
                    <a:cxn ang="T10">
                      <a:pos x="T0" y="T1"/>
                    </a:cxn>
                    <a:cxn ang="T11">
                      <a:pos x="T2" y="T3"/>
                    </a:cxn>
                    <a:cxn ang="T12">
                      <a:pos x="T4" y="T5"/>
                    </a:cxn>
                    <a:cxn ang="T13">
                      <a:pos x="T6" y="T7"/>
                    </a:cxn>
                    <a:cxn ang="T14">
                      <a:pos x="T8" y="T9"/>
                    </a:cxn>
                  </a:cxnLst>
                  <a:rect l="T15" t="T16" r="T17" b="T18"/>
                  <a:pathLst>
                    <a:path w="53" h="30">
                      <a:moveTo>
                        <a:pt x="53" y="30"/>
                      </a:moveTo>
                      <a:lnTo>
                        <a:pt x="48" y="18"/>
                      </a:lnTo>
                      <a:lnTo>
                        <a:pt x="0" y="0"/>
                      </a:lnTo>
                      <a:lnTo>
                        <a:pt x="6" y="18"/>
                      </a:lnTo>
                      <a:lnTo>
                        <a:pt x="53" y="30"/>
                      </a:lnTo>
                      <a:close/>
                    </a:path>
                  </a:pathLst>
                </a:custGeom>
                <a:solidFill>
                  <a:srgbClr val="FFFFFF"/>
                </a:solidFill>
                <a:ln w="9525">
                  <a:noFill/>
                  <a:round/>
                  <a:headEnd/>
                  <a:tailEnd/>
                </a:ln>
              </p:spPr>
              <p:txBody>
                <a:bodyPr/>
                <a:lstStyle/>
                <a:p>
                  <a:pPr eaLnBrk="0" hangingPunct="0"/>
                  <a:endParaRPr lang="en-GB" b="0"/>
                </a:p>
              </p:txBody>
            </p:sp>
            <p:sp>
              <p:nvSpPr>
                <p:cNvPr id="805045" name="Freeform 137"/>
                <p:cNvSpPr>
                  <a:spLocks/>
                </p:cNvSpPr>
                <p:nvPr/>
              </p:nvSpPr>
              <p:spPr bwMode="auto">
                <a:xfrm>
                  <a:off x="3980" y="293"/>
                  <a:ext cx="53" cy="30"/>
                </a:xfrm>
                <a:custGeom>
                  <a:avLst/>
                  <a:gdLst>
                    <a:gd name="T0" fmla="*/ 53 w 53"/>
                    <a:gd name="T1" fmla="*/ 30 h 30"/>
                    <a:gd name="T2" fmla="*/ 48 w 53"/>
                    <a:gd name="T3" fmla="*/ 18 h 30"/>
                    <a:gd name="T4" fmla="*/ 0 w 53"/>
                    <a:gd name="T5" fmla="*/ 0 h 30"/>
                    <a:gd name="T6" fmla="*/ 6 w 53"/>
                    <a:gd name="T7" fmla="*/ 18 h 30"/>
                    <a:gd name="T8" fmla="*/ 0 60000 65536"/>
                    <a:gd name="T9" fmla="*/ 0 60000 65536"/>
                    <a:gd name="T10" fmla="*/ 0 60000 65536"/>
                    <a:gd name="T11" fmla="*/ 0 60000 65536"/>
                    <a:gd name="T12" fmla="*/ 0 w 53"/>
                    <a:gd name="T13" fmla="*/ 0 h 30"/>
                    <a:gd name="T14" fmla="*/ 53 w 53"/>
                    <a:gd name="T15" fmla="*/ 30 h 30"/>
                  </a:gdLst>
                  <a:ahLst/>
                  <a:cxnLst>
                    <a:cxn ang="T8">
                      <a:pos x="T0" y="T1"/>
                    </a:cxn>
                    <a:cxn ang="T9">
                      <a:pos x="T2" y="T3"/>
                    </a:cxn>
                    <a:cxn ang="T10">
                      <a:pos x="T4" y="T5"/>
                    </a:cxn>
                    <a:cxn ang="T11">
                      <a:pos x="T6" y="T7"/>
                    </a:cxn>
                  </a:cxnLst>
                  <a:rect l="T12" t="T13" r="T14" b="T15"/>
                  <a:pathLst>
                    <a:path w="53" h="30">
                      <a:moveTo>
                        <a:pt x="53" y="30"/>
                      </a:moveTo>
                      <a:lnTo>
                        <a:pt x="48" y="18"/>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05046" name="Freeform 138"/>
                <p:cNvSpPr>
                  <a:spLocks/>
                </p:cNvSpPr>
                <p:nvPr/>
              </p:nvSpPr>
              <p:spPr bwMode="auto">
                <a:xfrm>
                  <a:off x="3980" y="293"/>
                  <a:ext cx="48" cy="30"/>
                </a:xfrm>
                <a:custGeom>
                  <a:avLst/>
                  <a:gdLst>
                    <a:gd name="T0" fmla="*/ 48 w 48"/>
                    <a:gd name="T1" fmla="*/ 30 h 30"/>
                    <a:gd name="T2" fmla="*/ 48 w 48"/>
                    <a:gd name="T3" fmla="*/ 24 h 30"/>
                    <a:gd name="T4" fmla="*/ 0 w 48"/>
                    <a:gd name="T5" fmla="*/ 0 h 30"/>
                    <a:gd name="T6" fmla="*/ 0 w 48"/>
                    <a:gd name="T7" fmla="*/ 18 h 30"/>
                    <a:gd name="T8" fmla="*/ 48 w 48"/>
                    <a:gd name="T9" fmla="*/ 30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48" y="30"/>
                      </a:moveTo>
                      <a:lnTo>
                        <a:pt x="48" y="24"/>
                      </a:lnTo>
                      <a:lnTo>
                        <a:pt x="0" y="0"/>
                      </a:lnTo>
                      <a:lnTo>
                        <a:pt x="0" y="18"/>
                      </a:lnTo>
                      <a:lnTo>
                        <a:pt x="48" y="30"/>
                      </a:lnTo>
                      <a:close/>
                    </a:path>
                  </a:pathLst>
                </a:custGeom>
                <a:solidFill>
                  <a:srgbClr val="FFFFFF"/>
                </a:solidFill>
                <a:ln w="9525">
                  <a:noFill/>
                  <a:round/>
                  <a:headEnd/>
                  <a:tailEnd/>
                </a:ln>
              </p:spPr>
              <p:txBody>
                <a:bodyPr/>
                <a:lstStyle/>
                <a:p>
                  <a:pPr eaLnBrk="0" hangingPunct="0"/>
                  <a:endParaRPr lang="en-GB" b="0"/>
                </a:p>
              </p:txBody>
            </p:sp>
            <p:sp>
              <p:nvSpPr>
                <p:cNvPr id="805047" name="Freeform 139"/>
                <p:cNvSpPr>
                  <a:spLocks/>
                </p:cNvSpPr>
                <p:nvPr/>
              </p:nvSpPr>
              <p:spPr bwMode="auto">
                <a:xfrm>
                  <a:off x="3980" y="293"/>
                  <a:ext cx="48" cy="30"/>
                </a:xfrm>
                <a:custGeom>
                  <a:avLst/>
                  <a:gdLst>
                    <a:gd name="T0" fmla="*/ 48 w 48"/>
                    <a:gd name="T1" fmla="*/ 30 h 30"/>
                    <a:gd name="T2" fmla="*/ 48 w 48"/>
                    <a:gd name="T3" fmla="*/ 24 h 30"/>
                    <a:gd name="T4" fmla="*/ 0 w 48"/>
                    <a:gd name="T5" fmla="*/ 0 h 30"/>
                    <a:gd name="T6" fmla="*/ 0 w 48"/>
                    <a:gd name="T7" fmla="*/ 18 h 30"/>
                    <a:gd name="T8" fmla="*/ 0 60000 65536"/>
                    <a:gd name="T9" fmla="*/ 0 60000 65536"/>
                    <a:gd name="T10" fmla="*/ 0 60000 65536"/>
                    <a:gd name="T11" fmla="*/ 0 60000 65536"/>
                    <a:gd name="T12" fmla="*/ 0 w 48"/>
                    <a:gd name="T13" fmla="*/ 0 h 30"/>
                    <a:gd name="T14" fmla="*/ 48 w 48"/>
                    <a:gd name="T15" fmla="*/ 30 h 30"/>
                  </a:gdLst>
                  <a:ahLst/>
                  <a:cxnLst>
                    <a:cxn ang="T8">
                      <a:pos x="T0" y="T1"/>
                    </a:cxn>
                    <a:cxn ang="T9">
                      <a:pos x="T2" y="T3"/>
                    </a:cxn>
                    <a:cxn ang="T10">
                      <a:pos x="T4" y="T5"/>
                    </a:cxn>
                    <a:cxn ang="T11">
                      <a:pos x="T6" y="T7"/>
                    </a:cxn>
                  </a:cxnLst>
                  <a:rect l="T12" t="T13" r="T14" b="T15"/>
                  <a:pathLst>
                    <a:path w="48" h="30">
                      <a:moveTo>
                        <a:pt x="48" y="30"/>
                      </a:moveTo>
                      <a:lnTo>
                        <a:pt x="48" y="24"/>
                      </a:lnTo>
                      <a:lnTo>
                        <a:pt x="0" y="0"/>
                      </a:lnTo>
                      <a:lnTo>
                        <a:pt x="0" y="18"/>
                      </a:lnTo>
                    </a:path>
                  </a:pathLst>
                </a:custGeom>
                <a:noFill/>
                <a:ln w="9525">
                  <a:solidFill>
                    <a:srgbClr val="000000"/>
                  </a:solidFill>
                  <a:round/>
                  <a:headEnd/>
                  <a:tailEnd/>
                </a:ln>
              </p:spPr>
              <p:txBody>
                <a:bodyPr/>
                <a:lstStyle/>
                <a:p>
                  <a:pPr eaLnBrk="0" hangingPunct="0"/>
                  <a:endParaRPr lang="en-GB" b="0"/>
                </a:p>
              </p:txBody>
            </p:sp>
            <p:sp>
              <p:nvSpPr>
                <p:cNvPr id="805048" name="Freeform 140"/>
                <p:cNvSpPr>
                  <a:spLocks/>
                </p:cNvSpPr>
                <p:nvPr/>
              </p:nvSpPr>
              <p:spPr bwMode="auto">
                <a:xfrm>
                  <a:off x="3956" y="311"/>
                  <a:ext cx="54" cy="30"/>
                </a:xfrm>
                <a:custGeom>
                  <a:avLst/>
                  <a:gdLst>
                    <a:gd name="T0" fmla="*/ 54 w 54"/>
                    <a:gd name="T1" fmla="*/ 30 h 30"/>
                    <a:gd name="T2" fmla="*/ 48 w 54"/>
                    <a:gd name="T3" fmla="*/ 18 h 30"/>
                    <a:gd name="T4" fmla="*/ 0 w 54"/>
                    <a:gd name="T5" fmla="*/ 0 h 30"/>
                    <a:gd name="T6" fmla="*/ 6 w 54"/>
                    <a:gd name="T7" fmla="*/ 18 h 30"/>
                    <a:gd name="T8" fmla="*/ 54 w 54"/>
                    <a:gd name="T9" fmla="*/ 30 h 30"/>
                    <a:gd name="T10" fmla="*/ 0 60000 65536"/>
                    <a:gd name="T11" fmla="*/ 0 60000 65536"/>
                    <a:gd name="T12" fmla="*/ 0 60000 65536"/>
                    <a:gd name="T13" fmla="*/ 0 60000 65536"/>
                    <a:gd name="T14" fmla="*/ 0 60000 65536"/>
                    <a:gd name="T15" fmla="*/ 0 w 54"/>
                    <a:gd name="T16" fmla="*/ 0 h 30"/>
                    <a:gd name="T17" fmla="*/ 54 w 54"/>
                    <a:gd name="T18" fmla="*/ 30 h 30"/>
                  </a:gdLst>
                  <a:ahLst/>
                  <a:cxnLst>
                    <a:cxn ang="T10">
                      <a:pos x="T0" y="T1"/>
                    </a:cxn>
                    <a:cxn ang="T11">
                      <a:pos x="T2" y="T3"/>
                    </a:cxn>
                    <a:cxn ang="T12">
                      <a:pos x="T4" y="T5"/>
                    </a:cxn>
                    <a:cxn ang="T13">
                      <a:pos x="T6" y="T7"/>
                    </a:cxn>
                    <a:cxn ang="T14">
                      <a:pos x="T8" y="T9"/>
                    </a:cxn>
                  </a:cxnLst>
                  <a:rect l="T15" t="T16" r="T17" b="T18"/>
                  <a:pathLst>
                    <a:path w="54" h="30">
                      <a:moveTo>
                        <a:pt x="54" y="30"/>
                      </a:moveTo>
                      <a:lnTo>
                        <a:pt x="48" y="18"/>
                      </a:lnTo>
                      <a:lnTo>
                        <a:pt x="0" y="0"/>
                      </a:lnTo>
                      <a:lnTo>
                        <a:pt x="6" y="18"/>
                      </a:lnTo>
                      <a:lnTo>
                        <a:pt x="54" y="30"/>
                      </a:lnTo>
                      <a:close/>
                    </a:path>
                  </a:pathLst>
                </a:custGeom>
                <a:solidFill>
                  <a:srgbClr val="FFFFFF"/>
                </a:solidFill>
                <a:ln w="9525">
                  <a:noFill/>
                  <a:round/>
                  <a:headEnd/>
                  <a:tailEnd/>
                </a:ln>
              </p:spPr>
              <p:txBody>
                <a:bodyPr/>
                <a:lstStyle/>
                <a:p>
                  <a:pPr eaLnBrk="0" hangingPunct="0"/>
                  <a:endParaRPr lang="en-GB" b="0"/>
                </a:p>
              </p:txBody>
            </p:sp>
            <p:sp>
              <p:nvSpPr>
                <p:cNvPr id="805049" name="Freeform 141"/>
                <p:cNvSpPr>
                  <a:spLocks/>
                </p:cNvSpPr>
                <p:nvPr/>
              </p:nvSpPr>
              <p:spPr bwMode="auto">
                <a:xfrm>
                  <a:off x="3956" y="311"/>
                  <a:ext cx="54" cy="30"/>
                </a:xfrm>
                <a:custGeom>
                  <a:avLst/>
                  <a:gdLst>
                    <a:gd name="T0" fmla="*/ 54 w 54"/>
                    <a:gd name="T1" fmla="*/ 30 h 30"/>
                    <a:gd name="T2" fmla="*/ 48 w 54"/>
                    <a:gd name="T3" fmla="*/ 18 h 30"/>
                    <a:gd name="T4" fmla="*/ 0 w 54"/>
                    <a:gd name="T5" fmla="*/ 0 h 30"/>
                    <a:gd name="T6" fmla="*/ 6 w 54"/>
                    <a:gd name="T7" fmla="*/ 18 h 30"/>
                    <a:gd name="T8" fmla="*/ 0 60000 65536"/>
                    <a:gd name="T9" fmla="*/ 0 60000 65536"/>
                    <a:gd name="T10" fmla="*/ 0 60000 65536"/>
                    <a:gd name="T11" fmla="*/ 0 60000 65536"/>
                    <a:gd name="T12" fmla="*/ 0 w 54"/>
                    <a:gd name="T13" fmla="*/ 0 h 30"/>
                    <a:gd name="T14" fmla="*/ 54 w 54"/>
                    <a:gd name="T15" fmla="*/ 30 h 30"/>
                  </a:gdLst>
                  <a:ahLst/>
                  <a:cxnLst>
                    <a:cxn ang="T8">
                      <a:pos x="T0" y="T1"/>
                    </a:cxn>
                    <a:cxn ang="T9">
                      <a:pos x="T2" y="T3"/>
                    </a:cxn>
                    <a:cxn ang="T10">
                      <a:pos x="T4" y="T5"/>
                    </a:cxn>
                    <a:cxn ang="T11">
                      <a:pos x="T6" y="T7"/>
                    </a:cxn>
                  </a:cxnLst>
                  <a:rect l="T12" t="T13" r="T14" b="T15"/>
                  <a:pathLst>
                    <a:path w="54" h="30">
                      <a:moveTo>
                        <a:pt x="54" y="30"/>
                      </a:moveTo>
                      <a:lnTo>
                        <a:pt x="48" y="18"/>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05050" name="Freeform 142"/>
                <p:cNvSpPr>
                  <a:spLocks/>
                </p:cNvSpPr>
                <p:nvPr/>
              </p:nvSpPr>
              <p:spPr bwMode="auto">
                <a:xfrm>
                  <a:off x="3956" y="311"/>
                  <a:ext cx="48" cy="30"/>
                </a:xfrm>
                <a:custGeom>
                  <a:avLst/>
                  <a:gdLst>
                    <a:gd name="T0" fmla="*/ 48 w 48"/>
                    <a:gd name="T1" fmla="*/ 30 h 30"/>
                    <a:gd name="T2" fmla="*/ 48 w 48"/>
                    <a:gd name="T3" fmla="*/ 18 h 30"/>
                    <a:gd name="T4" fmla="*/ 0 w 48"/>
                    <a:gd name="T5" fmla="*/ 0 h 30"/>
                    <a:gd name="T6" fmla="*/ 6 w 48"/>
                    <a:gd name="T7" fmla="*/ 18 h 30"/>
                    <a:gd name="T8" fmla="*/ 48 w 48"/>
                    <a:gd name="T9" fmla="*/ 30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48" y="30"/>
                      </a:moveTo>
                      <a:lnTo>
                        <a:pt x="48" y="18"/>
                      </a:lnTo>
                      <a:lnTo>
                        <a:pt x="0" y="0"/>
                      </a:lnTo>
                      <a:lnTo>
                        <a:pt x="6" y="18"/>
                      </a:lnTo>
                      <a:lnTo>
                        <a:pt x="48" y="30"/>
                      </a:lnTo>
                      <a:close/>
                    </a:path>
                  </a:pathLst>
                </a:custGeom>
                <a:solidFill>
                  <a:srgbClr val="FFFFFF"/>
                </a:solidFill>
                <a:ln w="9525">
                  <a:noFill/>
                  <a:round/>
                  <a:headEnd/>
                  <a:tailEnd/>
                </a:ln>
              </p:spPr>
              <p:txBody>
                <a:bodyPr/>
                <a:lstStyle/>
                <a:p>
                  <a:pPr eaLnBrk="0" hangingPunct="0"/>
                  <a:endParaRPr lang="en-GB" b="0"/>
                </a:p>
              </p:txBody>
            </p:sp>
            <p:sp>
              <p:nvSpPr>
                <p:cNvPr id="805051" name="Freeform 143"/>
                <p:cNvSpPr>
                  <a:spLocks/>
                </p:cNvSpPr>
                <p:nvPr/>
              </p:nvSpPr>
              <p:spPr bwMode="auto">
                <a:xfrm>
                  <a:off x="3956" y="311"/>
                  <a:ext cx="48" cy="30"/>
                </a:xfrm>
                <a:custGeom>
                  <a:avLst/>
                  <a:gdLst>
                    <a:gd name="T0" fmla="*/ 48 w 48"/>
                    <a:gd name="T1" fmla="*/ 30 h 30"/>
                    <a:gd name="T2" fmla="*/ 48 w 48"/>
                    <a:gd name="T3" fmla="*/ 18 h 30"/>
                    <a:gd name="T4" fmla="*/ 0 w 48"/>
                    <a:gd name="T5" fmla="*/ 0 h 30"/>
                    <a:gd name="T6" fmla="*/ 6 w 48"/>
                    <a:gd name="T7" fmla="*/ 18 h 30"/>
                    <a:gd name="T8" fmla="*/ 0 60000 65536"/>
                    <a:gd name="T9" fmla="*/ 0 60000 65536"/>
                    <a:gd name="T10" fmla="*/ 0 60000 65536"/>
                    <a:gd name="T11" fmla="*/ 0 60000 65536"/>
                    <a:gd name="T12" fmla="*/ 0 w 48"/>
                    <a:gd name="T13" fmla="*/ 0 h 30"/>
                    <a:gd name="T14" fmla="*/ 48 w 48"/>
                    <a:gd name="T15" fmla="*/ 30 h 30"/>
                  </a:gdLst>
                  <a:ahLst/>
                  <a:cxnLst>
                    <a:cxn ang="T8">
                      <a:pos x="T0" y="T1"/>
                    </a:cxn>
                    <a:cxn ang="T9">
                      <a:pos x="T2" y="T3"/>
                    </a:cxn>
                    <a:cxn ang="T10">
                      <a:pos x="T4" y="T5"/>
                    </a:cxn>
                    <a:cxn ang="T11">
                      <a:pos x="T6" y="T7"/>
                    </a:cxn>
                  </a:cxnLst>
                  <a:rect l="T12" t="T13" r="T14" b="T15"/>
                  <a:pathLst>
                    <a:path w="48" h="30">
                      <a:moveTo>
                        <a:pt x="48" y="30"/>
                      </a:moveTo>
                      <a:lnTo>
                        <a:pt x="48" y="18"/>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05052" name="Freeform 144"/>
                <p:cNvSpPr>
                  <a:spLocks/>
                </p:cNvSpPr>
                <p:nvPr/>
              </p:nvSpPr>
              <p:spPr bwMode="auto">
                <a:xfrm>
                  <a:off x="3944" y="323"/>
                  <a:ext cx="48" cy="30"/>
                </a:xfrm>
                <a:custGeom>
                  <a:avLst/>
                  <a:gdLst>
                    <a:gd name="T0" fmla="*/ 48 w 48"/>
                    <a:gd name="T1" fmla="*/ 30 h 30"/>
                    <a:gd name="T2" fmla="*/ 48 w 48"/>
                    <a:gd name="T3" fmla="*/ 18 h 30"/>
                    <a:gd name="T4" fmla="*/ 0 w 48"/>
                    <a:gd name="T5" fmla="*/ 0 h 30"/>
                    <a:gd name="T6" fmla="*/ 6 w 48"/>
                    <a:gd name="T7" fmla="*/ 18 h 30"/>
                    <a:gd name="T8" fmla="*/ 48 w 48"/>
                    <a:gd name="T9" fmla="*/ 30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48" y="30"/>
                      </a:moveTo>
                      <a:lnTo>
                        <a:pt x="48" y="18"/>
                      </a:lnTo>
                      <a:lnTo>
                        <a:pt x="0" y="0"/>
                      </a:lnTo>
                      <a:lnTo>
                        <a:pt x="6" y="18"/>
                      </a:lnTo>
                      <a:lnTo>
                        <a:pt x="48" y="30"/>
                      </a:lnTo>
                      <a:close/>
                    </a:path>
                  </a:pathLst>
                </a:custGeom>
                <a:solidFill>
                  <a:srgbClr val="FFFFFF"/>
                </a:solidFill>
                <a:ln w="9525">
                  <a:noFill/>
                  <a:round/>
                  <a:headEnd/>
                  <a:tailEnd/>
                </a:ln>
              </p:spPr>
              <p:txBody>
                <a:bodyPr/>
                <a:lstStyle/>
                <a:p>
                  <a:pPr eaLnBrk="0" hangingPunct="0"/>
                  <a:endParaRPr lang="en-GB" b="0"/>
                </a:p>
              </p:txBody>
            </p:sp>
            <p:sp>
              <p:nvSpPr>
                <p:cNvPr id="805053" name="Freeform 145"/>
                <p:cNvSpPr>
                  <a:spLocks/>
                </p:cNvSpPr>
                <p:nvPr/>
              </p:nvSpPr>
              <p:spPr bwMode="auto">
                <a:xfrm>
                  <a:off x="3944" y="323"/>
                  <a:ext cx="48" cy="30"/>
                </a:xfrm>
                <a:custGeom>
                  <a:avLst/>
                  <a:gdLst>
                    <a:gd name="T0" fmla="*/ 48 w 48"/>
                    <a:gd name="T1" fmla="*/ 30 h 30"/>
                    <a:gd name="T2" fmla="*/ 48 w 48"/>
                    <a:gd name="T3" fmla="*/ 18 h 30"/>
                    <a:gd name="T4" fmla="*/ 0 w 48"/>
                    <a:gd name="T5" fmla="*/ 0 h 30"/>
                    <a:gd name="T6" fmla="*/ 6 w 48"/>
                    <a:gd name="T7" fmla="*/ 18 h 30"/>
                    <a:gd name="T8" fmla="*/ 0 60000 65536"/>
                    <a:gd name="T9" fmla="*/ 0 60000 65536"/>
                    <a:gd name="T10" fmla="*/ 0 60000 65536"/>
                    <a:gd name="T11" fmla="*/ 0 60000 65536"/>
                    <a:gd name="T12" fmla="*/ 0 w 48"/>
                    <a:gd name="T13" fmla="*/ 0 h 30"/>
                    <a:gd name="T14" fmla="*/ 48 w 48"/>
                    <a:gd name="T15" fmla="*/ 30 h 30"/>
                  </a:gdLst>
                  <a:ahLst/>
                  <a:cxnLst>
                    <a:cxn ang="T8">
                      <a:pos x="T0" y="T1"/>
                    </a:cxn>
                    <a:cxn ang="T9">
                      <a:pos x="T2" y="T3"/>
                    </a:cxn>
                    <a:cxn ang="T10">
                      <a:pos x="T4" y="T5"/>
                    </a:cxn>
                    <a:cxn ang="T11">
                      <a:pos x="T6" y="T7"/>
                    </a:cxn>
                  </a:cxnLst>
                  <a:rect l="T12" t="T13" r="T14" b="T15"/>
                  <a:pathLst>
                    <a:path w="48" h="30">
                      <a:moveTo>
                        <a:pt x="48" y="30"/>
                      </a:moveTo>
                      <a:lnTo>
                        <a:pt x="48" y="18"/>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05054" name="Freeform 146"/>
                <p:cNvSpPr>
                  <a:spLocks/>
                </p:cNvSpPr>
                <p:nvPr/>
              </p:nvSpPr>
              <p:spPr bwMode="auto">
                <a:xfrm>
                  <a:off x="3938" y="323"/>
                  <a:ext cx="54" cy="30"/>
                </a:xfrm>
                <a:custGeom>
                  <a:avLst/>
                  <a:gdLst>
                    <a:gd name="T0" fmla="*/ 54 w 54"/>
                    <a:gd name="T1" fmla="*/ 30 h 30"/>
                    <a:gd name="T2" fmla="*/ 48 w 54"/>
                    <a:gd name="T3" fmla="*/ 18 h 30"/>
                    <a:gd name="T4" fmla="*/ 0 w 54"/>
                    <a:gd name="T5" fmla="*/ 0 h 30"/>
                    <a:gd name="T6" fmla="*/ 6 w 54"/>
                    <a:gd name="T7" fmla="*/ 18 h 30"/>
                    <a:gd name="T8" fmla="*/ 54 w 54"/>
                    <a:gd name="T9" fmla="*/ 30 h 30"/>
                    <a:gd name="T10" fmla="*/ 0 60000 65536"/>
                    <a:gd name="T11" fmla="*/ 0 60000 65536"/>
                    <a:gd name="T12" fmla="*/ 0 60000 65536"/>
                    <a:gd name="T13" fmla="*/ 0 60000 65536"/>
                    <a:gd name="T14" fmla="*/ 0 60000 65536"/>
                    <a:gd name="T15" fmla="*/ 0 w 54"/>
                    <a:gd name="T16" fmla="*/ 0 h 30"/>
                    <a:gd name="T17" fmla="*/ 54 w 54"/>
                    <a:gd name="T18" fmla="*/ 30 h 30"/>
                  </a:gdLst>
                  <a:ahLst/>
                  <a:cxnLst>
                    <a:cxn ang="T10">
                      <a:pos x="T0" y="T1"/>
                    </a:cxn>
                    <a:cxn ang="T11">
                      <a:pos x="T2" y="T3"/>
                    </a:cxn>
                    <a:cxn ang="T12">
                      <a:pos x="T4" y="T5"/>
                    </a:cxn>
                    <a:cxn ang="T13">
                      <a:pos x="T6" y="T7"/>
                    </a:cxn>
                    <a:cxn ang="T14">
                      <a:pos x="T8" y="T9"/>
                    </a:cxn>
                  </a:cxnLst>
                  <a:rect l="T15" t="T16" r="T17" b="T18"/>
                  <a:pathLst>
                    <a:path w="54" h="30">
                      <a:moveTo>
                        <a:pt x="54" y="30"/>
                      </a:moveTo>
                      <a:lnTo>
                        <a:pt x="48" y="18"/>
                      </a:lnTo>
                      <a:lnTo>
                        <a:pt x="0" y="0"/>
                      </a:lnTo>
                      <a:lnTo>
                        <a:pt x="6" y="18"/>
                      </a:lnTo>
                      <a:lnTo>
                        <a:pt x="54" y="30"/>
                      </a:lnTo>
                      <a:close/>
                    </a:path>
                  </a:pathLst>
                </a:custGeom>
                <a:solidFill>
                  <a:srgbClr val="FFFFFF"/>
                </a:solidFill>
                <a:ln w="9525">
                  <a:noFill/>
                  <a:round/>
                  <a:headEnd/>
                  <a:tailEnd/>
                </a:ln>
              </p:spPr>
              <p:txBody>
                <a:bodyPr/>
                <a:lstStyle/>
                <a:p>
                  <a:pPr eaLnBrk="0" hangingPunct="0"/>
                  <a:endParaRPr lang="en-GB" b="0"/>
                </a:p>
              </p:txBody>
            </p:sp>
            <p:sp>
              <p:nvSpPr>
                <p:cNvPr id="805055" name="Freeform 147"/>
                <p:cNvSpPr>
                  <a:spLocks/>
                </p:cNvSpPr>
                <p:nvPr/>
              </p:nvSpPr>
              <p:spPr bwMode="auto">
                <a:xfrm>
                  <a:off x="3938" y="323"/>
                  <a:ext cx="54" cy="30"/>
                </a:xfrm>
                <a:custGeom>
                  <a:avLst/>
                  <a:gdLst>
                    <a:gd name="T0" fmla="*/ 54 w 54"/>
                    <a:gd name="T1" fmla="*/ 30 h 30"/>
                    <a:gd name="T2" fmla="*/ 48 w 54"/>
                    <a:gd name="T3" fmla="*/ 18 h 30"/>
                    <a:gd name="T4" fmla="*/ 0 w 54"/>
                    <a:gd name="T5" fmla="*/ 0 h 30"/>
                    <a:gd name="T6" fmla="*/ 6 w 54"/>
                    <a:gd name="T7" fmla="*/ 18 h 30"/>
                    <a:gd name="T8" fmla="*/ 0 60000 65536"/>
                    <a:gd name="T9" fmla="*/ 0 60000 65536"/>
                    <a:gd name="T10" fmla="*/ 0 60000 65536"/>
                    <a:gd name="T11" fmla="*/ 0 60000 65536"/>
                    <a:gd name="T12" fmla="*/ 0 w 54"/>
                    <a:gd name="T13" fmla="*/ 0 h 30"/>
                    <a:gd name="T14" fmla="*/ 54 w 54"/>
                    <a:gd name="T15" fmla="*/ 30 h 30"/>
                  </a:gdLst>
                  <a:ahLst/>
                  <a:cxnLst>
                    <a:cxn ang="T8">
                      <a:pos x="T0" y="T1"/>
                    </a:cxn>
                    <a:cxn ang="T9">
                      <a:pos x="T2" y="T3"/>
                    </a:cxn>
                    <a:cxn ang="T10">
                      <a:pos x="T4" y="T5"/>
                    </a:cxn>
                    <a:cxn ang="T11">
                      <a:pos x="T6" y="T7"/>
                    </a:cxn>
                  </a:cxnLst>
                  <a:rect l="T12" t="T13" r="T14" b="T15"/>
                  <a:pathLst>
                    <a:path w="54" h="30">
                      <a:moveTo>
                        <a:pt x="54" y="30"/>
                      </a:moveTo>
                      <a:lnTo>
                        <a:pt x="48" y="18"/>
                      </a:lnTo>
                      <a:lnTo>
                        <a:pt x="0" y="0"/>
                      </a:lnTo>
                      <a:lnTo>
                        <a:pt x="6" y="18"/>
                      </a:lnTo>
                    </a:path>
                  </a:pathLst>
                </a:custGeom>
                <a:noFill/>
                <a:ln w="9525">
                  <a:solidFill>
                    <a:srgbClr val="000000"/>
                  </a:solidFill>
                  <a:round/>
                  <a:headEnd/>
                  <a:tailEnd/>
                </a:ln>
              </p:spPr>
              <p:txBody>
                <a:bodyPr/>
                <a:lstStyle/>
                <a:p>
                  <a:pPr eaLnBrk="0" hangingPunct="0"/>
                  <a:endParaRPr lang="en-GB" b="0"/>
                </a:p>
              </p:txBody>
            </p:sp>
            <p:sp>
              <p:nvSpPr>
                <p:cNvPr id="805056" name="Freeform 148"/>
                <p:cNvSpPr>
                  <a:spLocks/>
                </p:cNvSpPr>
                <p:nvPr/>
              </p:nvSpPr>
              <p:spPr bwMode="auto">
                <a:xfrm>
                  <a:off x="4004" y="299"/>
                  <a:ext cx="130" cy="149"/>
                </a:xfrm>
                <a:custGeom>
                  <a:avLst/>
                  <a:gdLst>
                    <a:gd name="T0" fmla="*/ 24 w 130"/>
                    <a:gd name="T1" fmla="*/ 149 h 149"/>
                    <a:gd name="T2" fmla="*/ 0 w 130"/>
                    <a:gd name="T3" fmla="*/ 83 h 149"/>
                    <a:gd name="T4" fmla="*/ 107 w 130"/>
                    <a:gd name="T5" fmla="*/ 0 h 149"/>
                    <a:gd name="T6" fmla="*/ 130 w 130"/>
                    <a:gd name="T7" fmla="*/ 66 h 149"/>
                    <a:gd name="T8" fmla="*/ 24 w 130"/>
                    <a:gd name="T9" fmla="*/ 149 h 149"/>
                    <a:gd name="T10" fmla="*/ 0 60000 65536"/>
                    <a:gd name="T11" fmla="*/ 0 60000 65536"/>
                    <a:gd name="T12" fmla="*/ 0 60000 65536"/>
                    <a:gd name="T13" fmla="*/ 0 60000 65536"/>
                    <a:gd name="T14" fmla="*/ 0 60000 65536"/>
                    <a:gd name="T15" fmla="*/ 0 w 130"/>
                    <a:gd name="T16" fmla="*/ 0 h 149"/>
                    <a:gd name="T17" fmla="*/ 130 w 130"/>
                    <a:gd name="T18" fmla="*/ 149 h 149"/>
                  </a:gdLst>
                  <a:ahLst/>
                  <a:cxnLst>
                    <a:cxn ang="T10">
                      <a:pos x="T0" y="T1"/>
                    </a:cxn>
                    <a:cxn ang="T11">
                      <a:pos x="T2" y="T3"/>
                    </a:cxn>
                    <a:cxn ang="T12">
                      <a:pos x="T4" y="T5"/>
                    </a:cxn>
                    <a:cxn ang="T13">
                      <a:pos x="T6" y="T7"/>
                    </a:cxn>
                    <a:cxn ang="T14">
                      <a:pos x="T8" y="T9"/>
                    </a:cxn>
                  </a:cxnLst>
                  <a:rect l="T15" t="T16" r="T17" b="T18"/>
                  <a:pathLst>
                    <a:path w="130" h="149">
                      <a:moveTo>
                        <a:pt x="24" y="149"/>
                      </a:moveTo>
                      <a:lnTo>
                        <a:pt x="0" y="83"/>
                      </a:lnTo>
                      <a:lnTo>
                        <a:pt x="107" y="0"/>
                      </a:lnTo>
                      <a:lnTo>
                        <a:pt x="130" y="66"/>
                      </a:lnTo>
                      <a:lnTo>
                        <a:pt x="24" y="149"/>
                      </a:lnTo>
                      <a:close/>
                    </a:path>
                  </a:pathLst>
                </a:custGeom>
                <a:solidFill>
                  <a:srgbClr val="FF3300"/>
                </a:solidFill>
                <a:ln w="9525">
                  <a:solidFill>
                    <a:srgbClr val="000000"/>
                  </a:solidFill>
                  <a:round/>
                  <a:headEnd/>
                  <a:tailEnd/>
                </a:ln>
              </p:spPr>
              <p:txBody>
                <a:bodyPr/>
                <a:lstStyle/>
                <a:p>
                  <a:pPr eaLnBrk="0" hangingPunct="0"/>
                  <a:endParaRPr lang="en-GB" b="0"/>
                </a:p>
              </p:txBody>
            </p:sp>
            <p:sp>
              <p:nvSpPr>
                <p:cNvPr id="805057" name="Freeform 149"/>
                <p:cNvSpPr>
                  <a:spLocks/>
                </p:cNvSpPr>
                <p:nvPr/>
              </p:nvSpPr>
              <p:spPr bwMode="auto">
                <a:xfrm>
                  <a:off x="4105" y="293"/>
                  <a:ext cx="12" cy="6"/>
                </a:xfrm>
                <a:custGeom>
                  <a:avLst/>
                  <a:gdLst>
                    <a:gd name="T0" fmla="*/ 6 w 12"/>
                    <a:gd name="T1" fmla="*/ 0 h 6"/>
                    <a:gd name="T2" fmla="*/ 12 w 12"/>
                    <a:gd name="T3" fmla="*/ 6 h 6"/>
                    <a:gd name="T4" fmla="*/ 12 w 12"/>
                    <a:gd name="T5" fmla="*/ 0 h 6"/>
                    <a:gd name="T6" fmla="*/ 6 w 12"/>
                    <a:gd name="T7" fmla="*/ 0 h 6"/>
                    <a:gd name="T8" fmla="*/ 0 w 12"/>
                    <a:gd name="T9" fmla="*/ 0 h 6"/>
                    <a:gd name="T10" fmla="*/ 6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6" y="0"/>
                      </a:moveTo>
                      <a:lnTo>
                        <a:pt x="12" y="6"/>
                      </a:lnTo>
                      <a:lnTo>
                        <a:pt x="12" y="0"/>
                      </a:lnTo>
                      <a:lnTo>
                        <a:pt x="6" y="0"/>
                      </a:lnTo>
                      <a:lnTo>
                        <a:pt x="0" y="0"/>
                      </a:lnTo>
                      <a:lnTo>
                        <a:pt x="6" y="0"/>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05058" name="Freeform 150"/>
                <p:cNvSpPr>
                  <a:spLocks/>
                </p:cNvSpPr>
                <p:nvPr/>
              </p:nvSpPr>
              <p:spPr bwMode="auto">
                <a:xfrm>
                  <a:off x="3998" y="376"/>
                  <a:ext cx="12" cy="6"/>
                </a:xfrm>
                <a:custGeom>
                  <a:avLst/>
                  <a:gdLst>
                    <a:gd name="T0" fmla="*/ 6 w 12"/>
                    <a:gd name="T1" fmla="*/ 6 h 6"/>
                    <a:gd name="T2" fmla="*/ 12 w 12"/>
                    <a:gd name="T3" fmla="*/ 6 h 6"/>
                    <a:gd name="T4" fmla="*/ 12 w 12"/>
                    <a:gd name="T5" fmla="*/ 0 h 6"/>
                    <a:gd name="T6" fmla="*/ 6 w 12"/>
                    <a:gd name="T7" fmla="*/ 0 h 6"/>
                    <a:gd name="T8" fmla="*/ 0 w 12"/>
                    <a:gd name="T9" fmla="*/ 0 h 6"/>
                    <a:gd name="T10" fmla="*/ 0 w 12"/>
                    <a:gd name="T11" fmla="*/ 6 h 6"/>
                    <a:gd name="T12" fmla="*/ 6 w 12"/>
                    <a:gd name="T13" fmla="*/ 6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6" y="6"/>
                      </a:moveTo>
                      <a:lnTo>
                        <a:pt x="12" y="6"/>
                      </a:lnTo>
                      <a:lnTo>
                        <a:pt x="12" y="0"/>
                      </a:lnTo>
                      <a:lnTo>
                        <a:pt x="6" y="0"/>
                      </a:lnTo>
                      <a:lnTo>
                        <a:pt x="0" y="0"/>
                      </a:lnTo>
                      <a:lnTo>
                        <a:pt x="0" y="6"/>
                      </a:lnTo>
                      <a:lnTo>
                        <a:pt x="6" y="6"/>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05059" name="Freeform 151"/>
                <p:cNvSpPr>
                  <a:spLocks/>
                </p:cNvSpPr>
                <p:nvPr/>
              </p:nvSpPr>
              <p:spPr bwMode="auto">
                <a:xfrm>
                  <a:off x="4022" y="442"/>
                  <a:ext cx="11" cy="12"/>
                </a:xfrm>
                <a:custGeom>
                  <a:avLst/>
                  <a:gdLst>
                    <a:gd name="T0" fmla="*/ 6 w 11"/>
                    <a:gd name="T1" fmla="*/ 6 h 12"/>
                    <a:gd name="T2" fmla="*/ 11 w 11"/>
                    <a:gd name="T3" fmla="*/ 12 h 12"/>
                    <a:gd name="T4" fmla="*/ 11 w 11"/>
                    <a:gd name="T5" fmla="*/ 6 h 12"/>
                    <a:gd name="T6" fmla="*/ 6 w 11"/>
                    <a:gd name="T7" fmla="*/ 6 h 12"/>
                    <a:gd name="T8" fmla="*/ 0 w 11"/>
                    <a:gd name="T9" fmla="*/ 0 h 12"/>
                    <a:gd name="T10" fmla="*/ 0 w 11"/>
                    <a:gd name="T11" fmla="*/ 6 h 12"/>
                    <a:gd name="T12" fmla="*/ 6 w 11"/>
                    <a:gd name="T13" fmla="*/ 6 h 12"/>
                    <a:gd name="T14" fmla="*/ 0 60000 65536"/>
                    <a:gd name="T15" fmla="*/ 0 60000 65536"/>
                    <a:gd name="T16" fmla="*/ 0 60000 65536"/>
                    <a:gd name="T17" fmla="*/ 0 60000 65536"/>
                    <a:gd name="T18" fmla="*/ 0 60000 65536"/>
                    <a:gd name="T19" fmla="*/ 0 60000 65536"/>
                    <a:gd name="T20" fmla="*/ 0 60000 65536"/>
                    <a:gd name="T21" fmla="*/ 0 w 11"/>
                    <a:gd name="T22" fmla="*/ 0 h 12"/>
                    <a:gd name="T23" fmla="*/ 11 w 1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2">
                      <a:moveTo>
                        <a:pt x="6" y="6"/>
                      </a:moveTo>
                      <a:lnTo>
                        <a:pt x="11" y="12"/>
                      </a:lnTo>
                      <a:lnTo>
                        <a:pt x="11" y="6"/>
                      </a:lnTo>
                      <a:lnTo>
                        <a:pt x="6" y="6"/>
                      </a:lnTo>
                      <a:lnTo>
                        <a:pt x="0" y="0"/>
                      </a:lnTo>
                      <a:lnTo>
                        <a:pt x="0" y="6"/>
                      </a:lnTo>
                      <a:lnTo>
                        <a:pt x="6" y="6"/>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05060" name="Line 152"/>
                <p:cNvSpPr>
                  <a:spLocks noChangeShapeType="1"/>
                </p:cNvSpPr>
                <p:nvPr/>
              </p:nvSpPr>
              <p:spPr bwMode="auto">
                <a:xfrm flipV="1">
                  <a:off x="4004" y="293"/>
                  <a:ext cx="107" cy="83"/>
                </a:xfrm>
                <a:prstGeom prst="line">
                  <a:avLst/>
                </a:prstGeom>
                <a:noFill/>
                <a:ln w="9525">
                  <a:solidFill>
                    <a:srgbClr val="000000"/>
                  </a:solidFill>
                  <a:round/>
                  <a:headEnd/>
                  <a:tailEnd/>
                </a:ln>
              </p:spPr>
              <p:txBody>
                <a:bodyPr/>
                <a:lstStyle/>
                <a:p>
                  <a:endParaRPr lang="en-US"/>
                </a:p>
              </p:txBody>
            </p:sp>
            <p:sp>
              <p:nvSpPr>
                <p:cNvPr id="805061" name="Freeform 153"/>
                <p:cNvSpPr>
                  <a:spLocks/>
                </p:cNvSpPr>
                <p:nvPr/>
              </p:nvSpPr>
              <p:spPr bwMode="auto">
                <a:xfrm>
                  <a:off x="3915" y="341"/>
                  <a:ext cx="12" cy="12"/>
                </a:xfrm>
                <a:custGeom>
                  <a:avLst/>
                  <a:gdLst>
                    <a:gd name="T0" fmla="*/ 6 w 12"/>
                    <a:gd name="T1" fmla="*/ 6 h 12"/>
                    <a:gd name="T2" fmla="*/ 12 w 12"/>
                    <a:gd name="T3" fmla="*/ 6 h 12"/>
                    <a:gd name="T4" fmla="*/ 12 w 12"/>
                    <a:gd name="T5" fmla="*/ 0 h 12"/>
                    <a:gd name="T6" fmla="*/ 6 w 12"/>
                    <a:gd name="T7" fmla="*/ 6 h 12"/>
                    <a:gd name="T8" fmla="*/ 0 w 12"/>
                    <a:gd name="T9" fmla="*/ 6 h 12"/>
                    <a:gd name="T10" fmla="*/ 0 w 12"/>
                    <a:gd name="T11" fmla="*/ 12 h 12"/>
                    <a:gd name="T12" fmla="*/ 6 w 12"/>
                    <a:gd name="T13" fmla="*/ 6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6"/>
                      </a:moveTo>
                      <a:lnTo>
                        <a:pt x="12" y="6"/>
                      </a:lnTo>
                      <a:lnTo>
                        <a:pt x="12" y="0"/>
                      </a:lnTo>
                      <a:lnTo>
                        <a:pt x="6" y="6"/>
                      </a:lnTo>
                      <a:lnTo>
                        <a:pt x="0" y="6"/>
                      </a:lnTo>
                      <a:lnTo>
                        <a:pt x="0" y="12"/>
                      </a:lnTo>
                      <a:lnTo>
                        <a:pt x="6" y="6"/>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05062" name="Line 154"/>
                <p:cNvSpPr>
                  <a:spLocks noChangeShapeType="1"/>
                </p:cNvSpPr>
                <p:nvPr/>
              </p:nvSpPr>
              <p:spPr bwMode="auto">
                <a:xfrm flipV="1">
                  <a:off x="4087" y="626"/>
                  <a:ext cx="6" cy="6"/>
                </a:xfrm>
                <a:prstGeom prst="line">
                  <a:avLst/>
                </a:prstGeom>
                <a:noFill/>
                <a:ln w="9525">
                  <a:solidFill>
                    <a:srgbClr val="000000"/>
                  </a:solidFill>
                  <a:round/>
                  <a:headEnd/>
                  <a:tailEnd/>
                </a:ln>
              </p:spPr>
              <p:txBody>
                <a:bodyPr/>
                <a:lstStyle/>
                <a:p>
                  <a:endParaRPr lang="en-US"/>
                </a:p>
              </p:txBody>
            </p:sp>
            <p:sp>
              <p:nvSpPr>
                <p:cNvPr id="805063" name="Line 155"/>
                <p:cNvSpPr>
                  <a:spLocks noChangeShapeType="1"/>
                </p:cNvSpPr>
                <p:nvPr/>
              </p:nvSpPr>
              <p:spPr bwMode="auto">
                <a:xfrm flipH="1">
                  <a:off x="3927" y="418"/>
                  <a:ext cx="6" cy="12"/>
                </a:xfrm>
                <a:prstGeom prst="line">
                  <a:avLst/>
                </a:prstGeom>
                <a:noFill/>
                <a:ln w="9525">
                  <a:solidFill>
                    <a:srgbClr val="000000"/>
                  </a:solidFill>
                  <a:round/>
                  <a:headEnd/>
                  <a:tailEnd/>
                </a:ln>
              </p:spPr>
              <p:txBody>
                <a:bodyPr/>
                <a:lstStyle/>
                <a:p>
                  <a:endParaRPr lang="en-US"/>
                </a:p>
              </p:txBody>
            </p:sp>
            <p:sp>
              <p:nvSpPr>
                <p:cNvPr id="805064" name="Line 156"/>
                <p:cNvSpPr>
                  <a:spLocks noChangeShapeType="1"/>
                </p:cNvSpPr>
                <p:nvPr/>
              </p:nvSpPr>
              <p:spPr bwMode="auto">
                <a:xfrm>
                  <a:off x="3944" y="424"/>
                  <a:ext cx="1" cy="18"/>
                </a:xfrm>
                <a:prstGeom prst="line">
                  <a:avLst/>
                </a:prstGeom>
                <a:noFill/>
                <a:ln w="9525">
                  <a:solidFill>
                    <a:srgbClr val="000000"/>
                  </a:solidFill>
                  <a:round/>
                  <a:headEnd/>
                  <a:tailEnd/>
                </a:ln>
              </p:spPr>
              <p:txBody>
                <a:bodyPr/>
                <a:lstStyle/>
                <a:p>
                  <a:endParaRPr lang="en-US"/>
                </a:p>
              </p:txBody>
            </p:sp>
            <p:sp>
              <p:nvSpPr>
                <p:cNvPr id="805065" name="Line 157"/>
                <p:cNvSpPr>
                  <a:spLocks noChangeShapeType="1"/>
                </p:cNvSpPr>
                <p:nvPr/>
              </p:nvSpPr>
              <p:spPr bwMode="auto">
                <a:xfrm flipH="1">
                  <a:off x="3944" y="424"/>
                  <a:ext cx="6" cy="18"/>
                </a:xfrm>
                <a:prstGeom prst="line">
                  <a:avLst/>
                </a:prstGeom>
                <a:noFill/>
                <a:ln w="9525">
                  <a:solidFill>
                    <a:srgbClr val="000000"/>
                  </a:solidFill>
                  <a:round/>
                  <a:headEnd/>
                  <a:tailEnd/>
                </a:ln>
              </p:spPr>
              <p:txBody>
                <a:bodyPr/>
                <a:lstStyle/>
                <a:p>
                  <a:endParaRPr lang="en-US"/>
                </a:p>
              </p:txBody>
            </p:sp>
            <p:sp>
              <p:nvSpPr>
                <p:cNvPr id="805066" name="Freeform 158"/>
                <p:cNvSpPr>
                  <a:spLocks/>
                </p:cNvSpPr>
                <p:nvPr/>
              </p:nvSpPr>
              <p:spPr bwMode="auto">
                <a:xfrm>
                  <a:off x="4200" y="543"/>
                  <a:ext cx="12" cy="11"/>
                </a:xfrm>
                <a:custGeom>
                  <a:avLst/>
                  <a:gdLst>
                    <a:gd name="T0" fmla="*/ 6 w 12"/>
                    <a:gd name="T1" fmla="*/ 6 h 11"/>
                    <a:gd name="T2" fmla="*/ 12 w 12"/>
                    <a:gd name="T3" fmla="*/ 6 h 11"/>
                    <a:gd name="T4" fmla="*/ 12 w 12"/>
                    <a:gd name="T5" fmla="*/ 0 h 11"/>
                    <a:gd name="T6" fmla="*/ 6 w 12"/>
                    <a:gd name="T7" fmla="*/ 6 h 11"/>
                    <a:gd name="T8" fmla="*/ 0 w 12"/>
                    <a:gd name="T9" fmla="*/ 6 h 11"/>
                    <a:gd name="T10" fmla="*/ 0 w 12"/>
                    <a:gd name="T11" fmla="*/ 11 h 11"/>
                    <a:gd name="T12" fmla="*/ 6 w 12"/>
                    <a:gd name="T13" fmla="*/ 6 h 11"/>
                    <a:gd name="T14" fmla="*/ 0 60000 65536"/>
                    <a:gd name="T15" fmla="*/ 0 60000 65536"/>
                    <a:gd name="T16" fmla="*/ 0 60000 65536"/>
                    <a:gd name="T17" fmla="*/ 0 60000 65536"/>
                    <a:gd name="T18" fmla="*/ 0 60000 65536"/>
                    <a:gd name="T19" fmla="*/ 0 60000 65536"/>
                    <a:gd name="T20" fmla="*/ 0 60000 65536"/>
                    <a:gd name="T21" fmla="*/ 0 w 12"/>
                    <a:gd name="T22" fmla="*/ 0 h 11"/>
                    <a:gd name="T23" fmla="*/ 12 w 1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1">
                      <a:moveTo>
                        <a:pt x="6" y="6"/>
                      </a:moveTo>
                      <a:lnTo>
                        <a:pt x="12" y="6"/>
                      </a:lnTo>
                      <a:lnTo>
                        <a:pt x="12" y="0"/>
                      </a:lnTo>
                      <a:lnTo>
                        <a:pt x="6" y="6"/>
                      </a:lnTo>
                      <a:lnTo>
                        <a:pt x="0" y="6"/>
                      </a:lnTo>
                      <a:lnTo>
                        <a:pt x="0" y="11"/>
                      </a:lnTo>
                      <a:lnTo>
                        <a:pt x="6" y="6"/>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05067" name="Freeform 159"/>
                <p:cNvSpPr>
                  <a:spLocks/>
                </p:cNvSpPr>
                <p:nvPr/>
              </p:nvSpPr>
              <p:spPr bwMode="auto">
                <a:xfrm>
                  <a:off x="4087" y="626"/>
                  <a:ext cx="18" cy="12"/>
                </a:xfrm>
                <a:custGeom>
                  <a:avLst/>
                  <a:gdLst>
                    <a:gd name="T0" fmla="*/ 12 w 18"/>
                    <a:gd name="T1" fmla="*/ 6 h 12"/>
                    <a:gd name="T2" fmla="*/ 18 w 18"/>
                    <a:gd name="T3" fmla="*/ 6 h 12"/>
                    <a:gd name="T4" fmla="*/ 12 w 18"/>
                    <a:gd name="T5" fmla="*/ 0 h 12"/>
                    <a:gd name="T6" fmla="*/ 6 w 18"/>
                    <a:gd name="T7" fmla="*/ 6 h 12"/>
                    <a:gd name="T8" fmla="*/ 0 w 18"/>
                    <a:gd name="T9" fmla="*/ 6 h 12"/>
                    <a:gd name="T10" fmla="*/ 6 w 18"/>
                    <a:gd name="T11" fmla="*/ 12 h 12"/>
                    <a:gd name="T12" fmla="*/ 12 w 18"/>
                    <a:gd name="T13" fmla="*/ 6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2" y="6"/>
                      </a:moveTo>
                      <a:lnTo>
                        <a:pt x="18" y="6"/>
                      </a:lnTo>
                      <a:lnTo>
                        <a:pt x="12" y="0"/>
                      </a:lnTo>
                      <a:lnTo>
                        <a:pt x="6" y="6"/>
                      </a:lnTo>
                      <a:lnTo>
                        <a:pt x="0" y="6"/>
                      </a:lnTo>
                      <a:lnTo>
                        <a:pt x="6" y="12"/>
                      </a:lnTo>
                      <a:lnTo>
                        <a:pt x="12" y="6"/>
                      </a:lnTo>
                      <a:close/>
                    </a:path>
                  </a:pathLst>
                </a:custGeom>
                <a:solidFill>
                  <a:srgbClr val="000000"/>
                </a:solidFill>
                <a:ln w="9525">
                  <a:solidFill>
                    <a:srgbClr val="000000"/>
                  </a:solidFill>
                  <a:round/>
                  <a:headEnd/>
                  <a:tailEnd/>
                </a:ln>
              </p:spPr>
              <p:txBody>
                <a:bodyPr/>
                <a:lstStyle/>
                <a:p>
                  <a:pPr eaLnBrk="0" hangingPunct="0"/>
                  <a:endParaRPr lang="en-GB" b="0"/>
                </a:p>
              </p:txBody>
            </p:sp>
            <p:sp>
              <p:nvSpPr>
                <p:cNvPr id="805068" name="Freeform 160"/>
                <p:cNvSpPr>
                  <a:spLocks/>
                </p:cNvSpPr>
                <p:nvPr/>
              </p:nvSpPr>
              <p:spPr bwMode="auto">
                <a:xfrm>
                  <a:off x="4212" y="465"/>
                  <a:ext cx="17" cy="12"/>
                </a:xfrm>
                <a:custGeom>
                  <a:avLst/>
                  <a:gdLst>
                    <a:gd name="T0" fmla="*/ 6 w 17"/>
                    <a:gd name="T1" fmla="*/ 6 h 12"/>
                    <a:gd name="T2" fmla="*/ 17 w 17"/>
                    <a:gd name="T3" fmla="*/ 0 h 12"/>
                    <a:gd name="T4" fmla="*/ 11 w 17"/>
                    <a:gd name="T5" fmla="*/ 0 h 12"/>
                    <a:gd name="T6" fmla="*/ 6 w 17"/>
                    <a:gd name="T7" fmla="*/ 6 h 12"/>
                    <a:gd name="T8" fmla="*/ 0 w 17"/>
                    <a:gd name="T9" fmla="*/ 6 h 12"/>
                    <a:gd name="T10" fmla="*/ 6 w 17"/>
                    <a:gd name="T11" fmla="*/ 12 h 12"/>
                    <a:gd name="T12" fmla="*/ 6 w 17"/>
                    <a:gd name="T13" fmla="*/ 6 h 12"/>
                    <a:gd name="T14" fmla="*/ 0 60000 65536"/>
                    <a:gd name="T15" fmla="*/ 0 60000 65536"/>
                    <a:gd name="T16" fmla="*/ 0 60000 65536"/>
                    <a:gd name="T17" fmla="*/ 0 60000 65536"/>
                    <a:gd name="T18" fmla="*/ 0 60000 65536"/>
                    <a:gd name="T19" fmla="*/ 0 60000 65536"/>
                    <a:gd name="T20" fmla="*/ 0 60000 65536"/>
                    <a:gd name="T21" fmla="*/ 0 w 17"/>
                    <a:gd name="T22" fmla="*/ 0 h 12"/>
                    <a:gd name="T23" fmla="*/ 17 w 1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2">
                      <a:moveTo>
                        <a:pt x="6" y="6"/>
                      </a:moveTo>
                      <a:lnTo>
                        <a:pt x="17" y="0"/>
                      </a:lnTo>
                      <a:lnTo>
                        <a:pt x="11" y="0"/>
                      </a:lnTo>
                      <a:lnTo>
                        <a:pt x="6" y="6"/>
                      </a:lnTo>
                      <a:lnTo>
                        <a:pt x="0" y="6"/>
                      </a:lnTo>
                      <a:lnTo>
                        <a:pt x="6" y="12"/>
                      </a:lnTo>
                      <a:lnTo>
                        <a:pt x="6" y="6"/>
                      </a:lnTo>
                      <a:close/>
                    </a:path>
                  </a:pathLst>
                </a:custGeom>
                <a:solidFill>
                  <a:srgbClr val="000000"/>
                </a:solidFill>
                <a:ln w="9525">
                  <a:solidFill>
                    <a:srgbClr val="000000"/>
                  </a:solidFill>
                  <a:round/>
                  <a:headEnd/>
                  <a:tailEnd/>
                </a:ln>
              </p:spPr>
              <p:txBody>
                <a:bodyPr/>
                <a:lstStyle/>
                <a:p>
                  <a:pPr eaLnBrk="0" hangingPunct="0"/>
                  <a:endParaRPr lang="en-GB" b="0"/>
                </a:p>
              </p:txBody>
            </p:sp>
          </p:grpSp>
          <p:pic>
            <p:nvPicPr>
              <p:cNvPr id="804929" name="Picture 13"/>
              <p:cNvPicPr>
                <a:picLocks noChangeAspect="1" noChangeArrowheads="1"/>
              </p:cNvPicPr>
              <p:nvPr/>
            </p:nvPicPr>
            <p:blipFill>
              <a:blip r:embed="rId16" cstate="print">
                <a:clrChange>
                  <a:clrFrom>
                    <a:srgbClr val="3838FF"/>
                  </a:clrFrom>
                  <a:clrTo>
                    <a:srgbClr val="3838FF">
                      <a:alpha val="0"/>
                    </a:srgbClr>
                  </a:clrTo>
                </a:clrChange>
              </a:blip>
              <a:srcRect/>
              <a:stretch>
                <a:fillRect/>
              </a:stretch>
            </p:blipFill>
            <p:spPr bwMode="auto">
              <a:xfrm>
                <a:off x="1516858" y="4138612"/>
                <a:ext cx="411956" cy="1259301"/>
              </a:xfrm>
              <a:prstGeom prst="rect">
                <a:avLst/>
              </a:prstGeom>
              <a:noFill/>
              <a:ln w="12700">
                <a:noFill/>
                <a:miter lim="800000"/>
                <a:headEnd type="none" w="sm" len="sm"/>
                <a:tailEnd type="none" w="sm" len="sm"/>
              </a:ln>
            </p:spPr>
          </p:pic>
          <p:pic>
            <p:nvPicPr>
              <p:cNvPr id="804930" name="Picture 10"/>
              <p:cNvPicPr>
                <a:picLocks noChangeAspect="1" noChangeArrowheads="1"/>
              </p:cNvPicPr>
              <p:nvPr/>
            </p:nvPicPr>
            <p:blipFill>
              <a:blip r:embed="rId17" cstate="print">
                <a:clrChange>
                  <a:clrFrom>
                    <a:srgbClr val="000CFC"/>
                  </a:clrFrom>
                  <a:clrTo>
                    <a:srgbClr val="000CFC">
                      <a:alpha val="0"/>
                    </a:srgbClr>
                  </a:clrTo>
                </a:clrChange>
              </a:blip>
              <a:srcRect/>
              <a:stretch>
                <a:fillRect/>
              </a:stretch>
            </p:blipFill>
            <p:spPr bwMode="auto">
              <a:xfrm>
                <a:off x="1057276" y="2826544"/>
                <a:ext cx="611980" cy="566737"/>
              </a:xfrm>
              <a:prstGeom prst="rect">
                <a:avLst/>
              </a:prstGeom>
              <a:noFill/>
              <a:ln w="12700">
                <a:noFill/>
                <a:miter lim="800000"/>
                <a:headEnd type="none" w="sm" len="sm"/>
                <a:tailEnd type="none" w="sm" len="sm"/>
              </a:ln>
            </p:spPr>
          </p:pic>
          <p:pic>
            <p:nvPicPr>
              <p:cNvPr id="804931" name="Picture 9"/>
              <p:cNvPicPr>
                <a:picLocks noChangeAspect="1" noChangeArrowheads="1"/>
              </p:cNvPicPr>
              <p:nvPr/>
            </p:nvPicPr>
            <p:blipFill>
              <a:blip r:embed="rId18" cstate="print">
                <a:clrChange>
                  <a:clrFrom>
                    <a:srgbClr val="3838FF"/>
                  </a:clrFrom>
                  <a:clrTo>
                    <a:srgbClr val="3838FF">
                      <a:alpha val="0"/>
                    </a:srgbClr>
                  </a:clrTo>
                </a:clrChange>
              </a:blip>
              <a:srcRect/>
              <a:stretch>
                <a:fillRect/>
              </a:stretch>
            </p:blipFill>
            <p:spPr bwMode="auto">
              <a:xfrm rot="-597128">
                <a:off x="2176064" y="2224740"/>
                <a:ext cx="528712" cy="426358"/>
              </a:xfrm>
              <a:prstGeom prst="rect">
                <a:avLst/>
              </a:prstGeom>
              <a:noFill/>
              <a:ln w="12700">
                <a:noFill/>
                <a:miter lim="800000"/>
                <a:headEnd type="none" w="sm" len="sm"/>
                <a:tailEnd type="none" w="sm" len="sm"/>
              </a:ln>
            </p:spPr>
          </p:pic>
          <p:pic>
            <p:nvPicPr>
              <p:cNvPr id="804932" name="Picture 24"/>
              <p:cNvPicPr>
                <a:picLocks noChangeAspect="1" noChangeArrowheads="1"/>
              </p:cNvPicPr>
              <p:nvPr/>
            </p:nvPicPr>
            <p:blipFill>
              <a:blip r:embed="rId19" cstate="print">
                <a:clrChange>
                  <a:clrFrom>
                    <a:srgbClr val="3838FF"/>
                  </a:clrFrom>
                  <a:clrTo>
                    <a:srgbClr val="3838FF">
                      <a:alpha val="0"/>
                    </a:srgbClr>
                  </a:clrTo>
                </a:clrChange>
              </a:blip>
              <a:srcRect/>
              <a:stretch>
                <a:fillRect/>
              </a:stretch>
            </p:blipFill>
            <p:spPr bwMode="auto">
              <a:xfrm rot="4401567">
                <a:off x="981073" y="1280376"/>
                <a:ext cx="574674" cy="777024"/>
              </a:xfrm>
              <a:prstGeom prst="rect">
                <a:avLst/>
              </a:prstGeom>
              <a:noFill/>
              <a:ln w="12700">
                <a:noFill/>
                <a:miter lim="800000"/>
                <a:headEnd type="none" w="sm" len="sm"/>
                <a:tailEnd type="none" w="sm" len="sm"/>
              </a:ln>
            </p:spPr>
          </p:pic>
          <p:graphicFrame>
            <p:nvGraphicFramePr>
              <p:cNvPr id="804866" name="Object 164"/>
              <p:cNvGraphicFramePr>
                <a:graphicFrameLocks noChangeAspect="1"/>
              </p:cNvGraphicFramePr>
              <p:nvPr/>
            </p:nvGraphicFramePr>
            <p:xfrm>
              <a:off x="0" y="3595688"/>
              <a:ext cx="854075" cy="777875"/>
            </p:xfrm>
            <a:graphic>
              <a:graphicData uri="http://schemas.openxmlformats.org/presentationml/2006/ole">
                <p:oleObj spid="_x0000_s804866" name="Photo Editor Photo" r:id="rId20" imgW="3877216" imgH="3457143" progId="">
                  <p:embed/>
                </p:oleObj>
              </a:graphicData>
            </a:graphic>
          </p:graphicFrame>
        </p:grpSp>
        <p:pic>
          <p:nvPicPr>
            <p:cNvPr id="804922" name="Picture 293"/>
            <p:cNvPicPr>
              <a:picLocks noChangeAspect="1" noChangeArrowheads="1"/>
            </p:cNvPicPr>
            <p:nvPr/>
          </p:nvPicPr>
          <p:blipFill>
            <a:blip r:embed="rId21" cstate="print">
              <a:clrChange>
                <a:clrFrom>
                  <a:srgbClr val="23EAFF"/>
                </a:clrFrom>
                <a:clrTo>
                  <a:srgbClr val="23EAFF">
                    <a:alpha val="0"/>
                  </a:srgbClr>
                </a:clrTo>
              </a:clrChange>
            </a:blip>
            <a:srcRect/>
            <a:stretch>
              <a:fillRect/>
            </a:stretch>
          </p:blipFill>
          <p:spPr bwMode="auto">
            <a:xfrm>
              <a:off x="2220914" y="1477964"/>
              <a:ext cx="783552" cy="446086"/>
            </a:xfrm>
            <a:prstGeom prst="rect">
              <a:avLst/>
            </a:prstGeom>
            <a:noFill/>
            <a:ln w="12700">
              <a:noFill/>
              <a:miter lim="800000"/>
              <a:headEnd type="none" w="sm" len="sm"/>
              <a:tailEnd type="none" w="sm" len="sm"/>
            </a:ln>
          </p:spPr>
        </p:pic>
      </p:grpSp>
      <p:grpSp>
        <p:nvGrpSpPr>
          <p:cNvPr id="22" name="Group 316"/>
          <p:cNvGrpSpPr/>
          <p:nvPr/>
        </p:nvGrpSpPr>
        <p:grpSpPr>
          <a:xfrm>
            <a:off x="375136" y="838200"/>
            <a:ext cx="7972425" cy="4395788"/>
            <a:chOff x="304800" y="838200"/>
            <a:chExt cx="7972425" cy="4395788"/>
          </a:xfrm>
          <a:solidFill>
            <a:srgbClr val="FFFF99"/>
          </a:solidFill>
        </p:grpSpPr>
        <p:sp>
          <p:nvSpPr>
            <p:cNvPr id="318" name="Rectangle 18"/>
            <p:cNvSpPr>
              <a:spLocks noChangeAspect="1" noChangeArrowheads="1"/>
            </p:cNvSpPr>
            <p:nvPr/>
          </p:nvSpPr>
          <p:spPr bwMode="auto">
            <a:xfrm>
              <a:off x="4114800" y="4703763"/>
              <a:ext cx="1028700" cy="530225"/>
            </a:xfrm>
            <a:prstGeom prst="rect">
              <a:avLst/>
            </a:prstGeom>
            <a:grpFill/>
            <a:ln w="25400">
              <a:solidFill>
                <a:schemeClr val="bg1">
                  <a:lumMod val="75000"/>
                </a:schemeClr>
              </a:solidFill>
              <a:miter lim="800000"/>
              <a:headEnd/>
              <a:tailEnd/>
            </a:ln>
          </p:spPr>
          <p:txBody>
            <a:bodyPr wrap="none" anchor="ctr"/>
            <a:lstStyle/>
            <a:p>
              <a:pPr algn="ctr" eaLnBrk="0" hangingPunct="0">
                <a:defRPr/>
              </a:pPr>
              <a:r>
                <a:rPr lang="en-US" sz="1000">
                  <a:solidFill>
                    <a:schemeClr val="bg1">
                      <a:lumMod val="65000"/>
                    </a:schemeClr>
                  </a:solidFill>
                  <a:latin typeface="Arial" charset="0"/>
                </a:rPr>
                <a:t>Cross</a:t>
              </a:r>
            </a:p>
            <a:p>
              <a:pPr algn="ctr" eaLnBrk="0" hangingPunct="0">
                <a:defRPr/>
              </a:pPr>
              <a:r>
                <a:rPr lang="en-US" sz="1000">
                  <a:solidFill>
                    <a:schemeClr val="bg1">
                      <a:lumMod val="65000"/>
                    </a:schemeClr>
                  </a:solidFill>
                  <a:latin typeface="Arial" charset="0"/>
                </a:rPr>
                <a:t>Support</a:t>
              </a:r>
            </a:p>
            <a:p>
              <a:pPr algn="ctr" eaLnBrk="0" hangingPunct="0">
                <a:defRPr/>
              </a:pPr>
              <a:r>
                <a:rPr lang="en-US" sz="1000">
                  <a:solidFill>
                    <a:schemeClr val="bg1">
                      <a:lumMod val="65000"/>
                    </a:schemeClr>
                  </a:solidFill>
                  <a:latin typeface="Arial" charset="0"/>
                </a:rPr>
                <a:t>Services</a:t>
              </a:r>
            </a:p>
          </p:txBody>
        </p:sp>
        <p:sp>
          <p:nvSpPr>
            <p:cNvPr id="319" name="Rectangle 19"/>
            <p:cNvSpPr>
              <a:spLocks noChangeAspect="1" noChangeArrowheads="1"/>
            </p:cNvSpPr>
            <p:nvPr/>
          </p:nvSpPr>
          <p:spPr bwMode="auto">
            <a:xfrm>
              <a:off x="3886200" y="838200"/>
              <a:ext cx="984250" cy="528638"/>
            </a:xfrm>
            <a:prstGeom prst="rect">
              <a:avLst/>
            </a:prstGeom>
            <a:grpFill/>
            <a:ln w="25400">
              <a:solidFill>
                <a:schemeClr val="bg1">
                  <a:lumMod val="75000"/>
                </a:schemeClr>
              </a:solidFill>
              <a:miter lim="800000"/>
              <a:headEnd/>
              <a:tailEnd/>
            </a:ln>
          </p:spPr>
          <p:txBody>
            <a:bodyPr wrap="none" anchor="ctr"/>
            <a:lstStyle/>
            <a:p>
              <a:pPr algn="ctr" eaLnBrk="0" hangingPunct="0">
                <a:defRPr/>
              </a:pPr>
              <a:r>
                <a:rPr lang="en-US" sz="1000" dirty="0">
                  <a:solidFill>
                    <a:schemeClr val="bg1">
                      <a:lumMod val="65000"/>
                    </a:schemeClr>
                  </a:solidFill>
                  <a:latin typeface="Arial" charset="0"/>
                </a:rPr>
                <a:t>Systems</a:t>
              </a:r>
            </a:p>
            <a:p>
              <a:pPr algn="ctr" eaLnBrk="0" hangingPunct="0">
                <a:defRPr/>
              </a:pPr>
              <a:r>
                <a:rPr lang="en-US" sz="1000" dirty="0">
                  <a:solidFill>
                    <a:schemeClr val="bg1">
                      <a:lumMod val="65000"/>
                    </a:schemeClr>
                  </a:solidFill>
                  <a:latin typeface="Arial" charset="0"/>
                </a:rPr>
                <a:t>Engineering</a:t>
              </a:r>
            </a:p>
          </p:txBody>
        </p:sp>
        <p:sp>
          <p:nvSpPr>
            <p:cNvPr id="320" name="Rectangle 24"/>
            <p:cNvSpPr>
              <a:spLocks noChangeAspect="1" noChangeArrowheads="1"/>
            </p:cNvSpPr>
            <p:nvPr/>
          </p:nvSpPr>
          <p:spPr bwMode="auto">
            <a:xfrm>
              <a:off x="304800" y="4703763"/>
              <a:ext cx="1028700" cy="530225"/>
            </a:xfrm>
            <a:prstGeom prst="rect">
              <a:avLst/>
            </a:prstGeom>
            <a:grpFill/>
            <a:ln w="25400">
              <a:solidFill>
                <a:schemeClr val="bg1">
                  <a:lumMod val="75000"/>
                </a:schemeClr>
              </a:solidFill>
              <a:miter lim="800000"/>
              <a:headEnd/>
              <a:tailEnd/>
            </a:ln>
          </p:spPr>
          <p:txBody>
            <a:bodyPr wrap="none" anchor="ctr"/>
            <a:lstStyle/>
            <a:p>
              <a:pPr algn="ctr" eaLnBrk="0" hangingPunct="0">
                <a:defRPr/>
              </a:pPr>
              <a:r>
                <a:rPr lang="en-US" sz="900">
                  <a:solidFill>
                    <a:schemeClr val="bg1">
                      <a:lumMod val="65000"/>
                    </a:schemeClr>
                  </a:solidFill>
                  <a:latin typeface="Arial" charset="0"/>
                </a:rPr>
                <a:t>Spacecraft </a:t>
              </a:r>
            </a:p>
            <a:p>
              <a:pPr algn="ctr" eaLnBrk="0" hangingPunct="0">
                <a:defRPr/>
              </a:pPr>
              <a:r>
                <a:rPr lang="en-US" sz="900">
                  <a:solidFill>
                    <a:schemeClr val="bg1">
                      <a:lumMod val="65000"/>
                    </a:schemeClr>
                  </a:solidFill>
                  <a:latin typeface="Arial" charset="0"/>
                </a:rPr>
                <a:t>Onboard</a:t>
              </a:r>
            </a:p>
            <a:p>
              <a:pPr algn="ctr" eaLnBrk="0" hangingPunct="0">
                <a:defRPr/>
              </a:pPr>
              <a:r>
                <a:rPr lang="en-US" sz="900">
                  <a:solidFill>
                    <a:schemeClr val="bg1">
                      <a:lumMod val="65000"/>
                    </a:schemeClr>
                  </a:solidFill>
                  <a:latin typeface="Arial" charset="0"/>
                </a:rPr>
                <a:t>Interface</a:t>
              </a:r>
            </a:p>
            <a:p>
              <a:pPr algn="ctr" eaLnBrk="0" hangingPunct="0">
                <a:defRPr/>
              </a:pPr>
              <a:r>
                <a:rPr lang="en-US" sz="900">
                  <a:solidFill>
                    <a:schemeClr val="bg1">
                      <a:lumMod val="65000"/>
                    </a:schemeClr>
                  </a:solidFill>
                  <a:latin typeface="Arial" charset="0"/>
                </a:rPr>
                <a:t>Services</a:t>
              </a:r>
            </a:p>
          </p:txBody>
        </p:sp>
        <p:sp>
          <p:nvSpPr>
            <p:cNvPr id="321" name="Rectangle 26"/>
            <p:cNvSpPr>
              <a:spLocks noChangeAspect="1" noChangeArrowheads="1"/>
            </p:cNvSpPr>
            <p:nvPr/>
          </p:nvSpPr>
          <p:spPr bwMode="auto">
            <a:xfrm>
              <a:off x="7248525" y="4703763"/>
              <a:ext cx="1028700" cy="530225"/>
            </a:xfrm>
            <a:prstGeom prst="rect">
              <a:avLst/>
            </a:prstGeom>
            <a:grpFill/>
            <a:ln w="25400">
              <a:solidFill>
                <a:schemeClr val="bg1">
                  <a:lumMod val="75000"/>
                </a:schemeClr>
              </a:solidFill>
              <a:miter lim="800000"/>
              <a:headEnd/>
              <a:tailEnd/>
            </a:ln>
          </p:spPr>
          <p:txBody>
            <a:bodyPr wrap="none" anchor="ctr"/>
            <a:lstStyle/>
            <a:p>
              <a:pPr algn="ctr" eaLnBrk="0" hangingPunct="0">
                <a:defRPr/>
              </a:pPr>
              <a:r>
                <a:rPr lang="en-US" sz="900">
                  <a:solidFill>
                    <a:schemeClr val="bg1">
                      <a:lumMod val="65000"/>
                    </a:schemeClr>
                  </a:solidFill>
                  <a:latin typeface="Arial" charset="0"/>
                </a:rPr>
                <a:t>Mission  Ops</a:t>
              </a:r>
            </a:p>
            <a:p>
              <a:pPr algn="ctr" eaLnBrk="0" hangingPunct="0">
                <a:defRPr/>
              </a:pPr>
              <a:r>
                <a:rPr lang="en-US" sz="900">
                  <a:solidFill>
                    <a:schemeClr val="bg1">
                      <a:lumMod val="65000"/>
                    </a:schemeClr>
                  </a:solidFill>
                  <a:latin typeface="Arial" charset="0"/>
                </a:rPr>
                <a:t>&amp; Info. Mgt.</a:t>
              </a:r>
            </a:p>
            <a:p>
              <a:pPr algn="ctr" eaLnBrk="0" hangingPunct="0">
                <a:defRPr/>
              </a:pPr>
              <a:r>
                <a:rPr lang="en-US" sz="900">
                  <a:solidFill>
                    <a:schemeClr val="bg1">
                      <a:lumMod val="65000"/>
                    </a:schemeClr>
                  </a:solidFill>
                  <a:latin typeface="Arial" charset="0"/>
                </a:rPr>
                <a:t>Services</a:t>
              </a:r>
            </a:p>
          </p:txBody>
        </p:sp>
        <p:sp>
          <p:nvSpPr>
            <p:cNvPr id="322" name="Rectangle 27"/>
            <p:cNvSpPr>
              <a:spLocks noChangeAspect="1" noChangeArrowheads="1"/>
            </p:cNvSpPr>
            <p:nvPr/>
          </p:nvSpPr>
          <p:spPr bwMode="auto">
            <a:xfrm>
              <a:off x="5781675" y="4703763"/>
              <a:ext cx="1028700" cy="530225"/>
            </a:xfrm>
            <a:prstGeom prst="rect">
              <a:avLst/>
            </a:prstGeom>
            <a:grpFill/>
            <a:ln w="25400">
              <a:solidFill>
                <a:schemeClr val="bg1">
                  <a:lumMod val="75000"/>
                </a:schemeClr>
              </a:solidFill>
              <a:miter lim="800000"/>
              <a:headEnd/>
              <a:tailEnd/>
            </a:ln>
          </p:spPr>
          <p:txBody>
            <a:bodyPr wrap="none" anchor="ctr"/>
            <a:lstStyle/>
            <a:p>
              <a:pPr algn="ctr" eaLnBrk="0" hangingPunct="0">
                <a:defRPr/>
              </a:pPr>
              <a:r>
                <a:rPr lang="en-US" sz="1000">
                  <a:solidFill>
                    <a:schemeClr val="bg1">
                      <a:lumMod val="65000"/>
                    </a:schemeClr>
                  </a:solidFill>
                  <a:latin typeface="Arial" charset="0"/>
                </a:rPr>
                <a:t>Space</a:t>
              </a:r>
            </a:p>
            <a:p>
              <a:pPr algn="ctr" eaLnBrk="0" hangingPunct="0">
                <a:defRPr/>
              </a:pPr>
              <a:r>
                <a:rPr lang="en-US" sz="1000">
                  <a:solidFill>
                    <a:schemeClr val="bg1">
                      <a:lumMod val="65000"/>
                    </a:schemeClr>
                  </a:solidFill>
                  <a:latin typeface="Arial" charset="0"/>
                </a:rPr>
                <a:t>Internetworking</a:t>
              </a:r>
            </a:p>
            <a:p>
              <a:pPr algn="ctr" eaLnBrk="0" hangingPunct="0">
                <a:defRPr/>
              </a:pPr>
              <a:r>
                <a:rPr lang="en-US" sz="1000">
                  <a:solidFill>
                    <a:schemeClr val="bg1">
                      <a:lumMod val="65000"/>
                    </a:schemeClr>
                  </a:solidFill>
                  <a:latin typeface="Arial" charset="0"/>
                </a:rPr>
                <a:t>Services</a:t>
              </a:r>
            </a:p>
          </p:txBody>
        </p:sp>
        <p:sp>
          <p:nvSpPr>
            <p:cNvPr id="323" name="Rectangle 23"/>
            <p:cNvSpPr>
              <a:spLocks noChangeAspect="1" noChangeArrowheads="1"/>
            </p:cNvSpPr>
            <p:nvPr/>
          </p:nvSpPr>
          <p:spPr bwMode="auto">
            <a:xfrm>
              <a:off x="2133600" y="4703763"/>
              <a:ext cx="1030288" cy="530225"/>
            </a:xfrm>
            <a:prstGeom prst="rect">
              <a:avLst/>
            </a:prstGeom>
            <a:grpFill/>
            <a:ln w="25400">
              <a:solidFill>
                <a:schemeClr val="bg1">
                  <a:lumMod val="75000"/>
                </a:schemeClr>
              </a:solidFill>
              <a:miter lim="800000"/>
              <a:headEnd/>
              <a:tailEnd/>
            </a:ln>
          </p:spPr>
          <p:txBody>
            <a:bodyPr wrap="none" anchor="ctr"/>
            <a:lstStyle/>
            <a:p>
              <a:pPr algn="ctr" eaLnBrk="0" hangingPunct="0">
                <a:defRPr/>
              </a:pPr>
              <a:r>
                <a:rPr lang="en-US" sz="1000">
                  <a:solidFill>
                    <a:schemeClr val="bg1">
                      <a:lumMod val="65000"/>
                    </a:schemeClr>
                  </a:solidFill>
                  <a:latin typeface="Arial" charset="0"/>
                </a:rPr>
                <a:t>Space</a:t>
              </a:r>
            </a:p>
            <a:p>
              <a:pPr algn="ctr" eaLnBrk="0" hangingPunct="0">
                <a:defRPr/>
              </a:pPr>
              <a:r>
                <a:rPr lang="en-US" sz="1000">
                  <a:solidFill>
                    <a:schemeClr val="bg1">
                      <a:lumMod val="65000"/>
                    </a:schemeClr>
                  </a:solidFill>
                  <a:latin typeface="Arial" charset="0"/>
                </a:rPr>
                <a:t>Link</a:t>
              </a:r>
            </a:p>
            <a:p>
              <a:pPr algn="ctr" eaLnBrk="0" hangingPunct="0">
                <a:defRPr/>
              </a:pPr>
              <a:r>
                <a:rPr lang="en-US" sz="1000">
                  <a:solidFill>
                    <a:schemeClr val="bg1">
                      <a:lumMod val="65000"/>
                    </a:schemeClr>
                  </a:solidFill>
                  <a:latin typeface="Arial" charset="0"/>
                </a:rPr>
                <a:t>Services</a:t>
              </a:r>
            </a:p>
          </p:txBody>
        </p:sp>
      </p:grpSp>
      <p:sp>
        <p:nvSpPr>
          <p:cNvPr id="3" name="Rectangle 18"/>
          <p:cNvSpPr>
            <a:spLocks noChangeAspect="1" noChangeArrowheads="1"/>
          </p:cNvSpPr>
          <p:nvPr/>
        </p:nvSpPr>
        <p:spPr bwMode="auto">
          <a:xfrm>
            <a:off x="4184650" y="4703763"/>
            <a:ext cx="1028700" cy="530225"/>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Cross</a:t>
            </a:r>
          </a:p>
          <a:p>
            <a:pPr algn="ctr" eaLnBrk="0" hangingPunct="0"/>
            <a:r>
              <a:rPr lang="en-US" sz="1000">
                <a:latin typeface="Arial" charset="0"/>
              </a:rPr>
              <a:t>Support</a:t>
            </a:r>
          </a:p>
          <a:p>
            <a:pPr algn="ctr" eaLnBrk="0" hangingPunct="0"/>
            <a:r>
              <a:rPr lang="en-US" sz="1000">
                <a:latin typeface="Arial" charset="0"/>
              </a:rPr>
              <a:t>Services</a:t>
            </a:r>
          </a:p>
        </p:txBody>
      </p:sp>
      <p:sp>
        <p:nvSpPr>
          <p:cNvPr id="1041" name="Rectangle 19"/>
          <p:cNvSpPr>
            <a:spLocks noChangeAspect="1" noChangeArrowheads="1"/>
          </p:cNvSpPr>
          <p:nvPr/>
        </p:nvSpPr>
        <p:spPr bwMode="auto">
          <a:xfrm>
            <a:off x="3956050" y="838200"/>
            <a:ext cx="984250" cy="528638"/>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Systems</a:t>
            </a:r>
          </a:p>
          <a:p>
            <a:pPr algn="ctr" eaLnBrk="0" hangingPunct="0"/>
            <a:r>
              <a:rPr lang="en-US" sz="1000">
                <a:latin typeface="Arial" charset="0"/>
              </a:rPr>
              <a:t>Engineering</a:t>
            </a:r>
          </a:p>
        </p:txBody>
      </p:sp>
      <p:sp>
        <p:nvSpPr>
          <p:cNvPr id="1042" name="Rectangle 24"/>
          <p:cNvSpPr>
            <a:spLocks noChangeAspect="1" noChangeArrowheads="1"/>
          </p:cNvSpPr>
          <p:nvPr/>
        </p:nvSpPr>
        <p:spPr bwMode="auto">
          <a:xfrm>
            <a:off x="374650" y="4703763"/>
            <a:ext cx="1028700" cy="530225"/>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900">
                <a:latin typeface="Arial" charset="0"/>
              </a:rPr>
              <a:t>Spacecraft </a:t>
            </a:r>
          </a:p>
          <a:p>
            <a:pPr algn="ctr" eaLnBrk="0" hangingPunct="0"/>
            <a:r>
              <a:rPr lang="en-US" sz="900">
                <a:latin typeface="Arial" charset="0"/>
              </a:rPr>
              <a:t>Onboard</a:t>
            </a:r>
          </a:p>
          <a:p>
            <a:pPr algn="ctr" eaLnBrk="0" hangingPunct="0"/>
            <a:r>
              <a:rPr lang="en-US" sz="900">
                <a:latin typeface="Arial" charset="0"/>
              </a:rPr>
              <a:t>Interface</a:t>
            </a:r>
          </a:p>
          <a:p>
            <a:pPr algn="ctr" eaLnBrk="0" hangingPunct="0"/>
            <a:r>
              <a:rPr lang="en-US" sz="900">
                <a:latin typeface="Arial" charset="0"/>
              </a:rPr>
              <a:t>Services</a:t>
            </a:r>
          </a:p>
        </p:txBody>
      </p:sp>
      <p:sp>
        <p:nvSpPr>
          <p:cNvPr id="1048" name="Rectangle 26"/>
          <p:cNvSpPr>
            <a:spLocks noChangeAspect="1" noChangeArrowheads="1"/>
          </p:cNvSpPr>
          <p:nvPr/>
        </p:nvSpPr>
        <p:spPr bwMode="auto">
          <a:xfrm>
            <a:off x="7318375" y="4703763"/>
            <a:ext cx="1028700" cy="530225"/>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900">
                <a:latin typeface="Arial" charset="0"/>
              </a:rPr>
              <a:t>Mission  Ops</a:t>
            </a:r>
          </a:p>
          <a:p>
            <a:pPr algn="ctr" eaLnBrk="0" hangingPunct="0"/>
            <a:r>
              <a:rPr lang="en-US" sz="900">
                <a:latin typeface="Arial" charset="0"/>
              </a:rPr>
              <a:t>&amp; Info. Mgt.</a:t>
            </a:r>
          </a:p>
          <a:p>
            <a:pPr algn="ctr" eaLnBrk="0" hangingPunct="0"/>
            <a:r>
              <a:rPr lang="en-US" sz="900">
                <a:latin typeface="Arial" charset="0"/>
              </a:rPr>
              <a:t>Services</a:t>
            </a:r>
          </a:p>
        </p:txBody>
      </p:sp>
      <p:sp>
        <p:nvSpPr>
          <p:cNvPr id="2" name="Rectangle 27"/>
          <p:cNvSpPr>
            <a:spLocks noChangeAspect="1" noChangeArrowheads="1"/>
          </p:cNvSpPr>
          <p:nvPr/>
        </p:nvSpPr>
        <p:spPr bwMode="auto">
          <a:xfrm>
            <a:off x="5851525" y="4703763"/>
            <a:ext cx="1028700" cy="530225"/>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Space</a:t>
            </a:r>
          </a:p>
          <a:p>
            <a:pPr algn="ctr" eaLnBrk="0" hangingPunct="0"/>
            <a:r>
              <a:rPr lang="en-US" sz="1000">
                <a:latin typeface="Arial" charset="0"/>
              </a:rPr>
              <a:t>Internetworking</a:t>
            </a:r>
          </a:p>
          <a:p>
            <a:pPr algn="ctr" eaLnBrk="0" hangingPunct="0"/>
            <a:r>
              <a:rPr lang="en-US" sz="1000">
                <a:latin typeface="Arial" charset="0"/>
              </a:rPr>
              <a:t>Services</a:t>
            </a:r>
          </a:p>
        </p:txBody>
      </p:sp>
      <p:sp>
        <p:nvSpPr>
          <p:cNvPr id="1061" name="Rectangle 23"/>
          <p:cNvSpPr>
            <a:spLocks noChangeAspect="1" noChangeArrowheads="1"/>
          </p:cNvSpPr>
          <p:nvPr/>
        </p:nvSpPr>
        <p:spPr bwMode="auto">
          <a:xfrm>
            <a:off x="2203450" y="4703763"/>
            <a:ext cx="1030288" cy="530225"/>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Space</a:t>
            </a:r>
          </a:p>
          <a:p>
            <a:pPr algn="ctr" eaLnBrk="0" hangingPunct="0"/>
            <a:r>
              <a:rPr lang="en-US" sz="1000">
                <a:latin typeface="Arial" charset="0"/>
              </a:rPr>
              <a:t>Link</a:t>
            </a:r>
          </a:p>
          <a:p>
            <a:pPr algn="ctr" eaLnBrk="0" hangingPunct="0"/>
            <a:r>
              <a:rPr lang="en-US" sz="1000">
                <a:latin typeface="Arial" charset="0"/>
              </a:rPr>
              <a:t>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4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4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6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4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par>
                          <p:cTn id="19" fill="hold">
                            <p:stCondLst>
                              <p:cond delay="0"/>
                            </p:stCondLst>
                            <p:childTnLst>
                              <p:par>
                                <p:cTn id="20" presetID="22" presetClass="entr" presetSubtype="1" fill="hold" grpId="0" nodeType="afterEffect">
                                  <p:stCondLst>
                                    <p:cond delay="0"/>
                                  </p:stCondLst>
                                  <p:childTnLst>
                                    <p:set>
                                      <p:cBhvr>
                                        <p:cTn id="21" dur="1" fill="hold">
                                          <p:stCondLst>
                                            <p:cond delay="0"/>
                                          </p:stCondLst>
                                        </p:cTn>
                                        <p:tgtEl>
                                          <p:spTgt spid="527"/>
                                        </p:tgtEl>
                                        <p:attrNameLst>
                                          <p:attrName>style.visibility</p:attrName>
                                        </p:attrNameLst>
                                      </p:cBhvr>
                                      <p:to>
                                        <p:strVal val="visible"/>
                                      </p:to>
                                    </p:set>
                                    <p:animEffect transition="in" filter="wipe(up)">
                                      <p:cBhvr>
                                        <p:cTn id="22" dur="500"/>
                                        <p:tgtEl>
                                          <p:spTgt spid="527"/>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042"/>
                                        </p:tgtEl>
                                        <p:attrNameLst>
                                          <p:attrName>style.visibility</p:attrName>
                                        </p:attrNameLst>
                                      </p:cBhvr>
                                      <p:to>
                                        <p:strVal val="visible"/>
                                      </p:to>
                                    </p:set>
                                    <p:animEffect transition="in" filter="fade">
                                      <p:cBhvr>
                                        <p:cTn id="29" dur="500"/>
                                        <p:tgtEl>
                                          <p:spTgt spid="1042"/>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528"/>
                                        </p:tgtEl>
                                        <p:attrNameLst>
                                          <p:attrName>style.visibility</p:attrName>
                                        </p:attrNameLst>
                                      </p:cBhvr>
                                      <p:to>
                                        <p:strVal val="visible"/>
                                      </p:to>
                                    </p:set>
                                    <p:animEffect transition="in" filter="wipe(up)">
                                      <p:cBhvr>
                                        <p:cTn id="33" dur="500"/>
                                        <p:tgtEl>
                                          <p:spTgt spid="5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26"/>
                                        </p:tgtEl>
                                        <p:attrNameLst>
                                          <p:attrName>style.visibility</p:attrName>
                                        </p:attrNameLst>
                                      </p:cBhvr>
                                      <p:to>
                                        <p:strVal val="visible"/>
                                      </p:to>
                                    </p:set>
                                    <p:animEffect transition="in" filter="wipe(up)">
                                      <p:cBhvr>
                                        <p:cTn id="38" dur="500"/>
                                        <p:tgtEl>
                                          <p:spTgt spid="526"/>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061"/>
                                        </p:tgtEl>
                                        <p:attrNameLst>
                                          <p:attrName>style.visibility</p:attrName>
                                        </p:attrNameLst>
                                      </p:cBhvr>
                                      <p:to>
                                        <p:strVal val="visible"/>
                                      </p:to>
                                    </p:set>
                                    <p:animEffect transition="in" filter="fade">
                                      <p:cBhvr>
                                        <p:cTn id="45" dur="500"/>
                                        <p:tgtEl>
                                          <p:spTgt spid="1061"/>
                                        </p:tgtEl>
                                      </p:cBhvr>
                                    </p:animEffect>
                                  </p:childTnLst>
                                </p:cTn>
                              </p:par>
                            </p:childTnLst>
                          </p:cTn>
                        </p:par>
                        <p:par>
                          <p:cTn id="46" fill="hold">
                            <p:stCondLst>
                              <p:cond delay="1500"/>
                            </p:stCondLst>
                            <p:childTnLst>
                              <p:par>
                                <p:cTn id="47" presetID="22" presetClass="entr" presetSubtype="2" fill="hold" grpId="0" nodeType="afterEffect">
                                  <p:stCondLst>
                                    <p:cond delay="0"/>
                                  </p:stCondLst>
                                  <p:childTnLst>
                                    <p:set>
                                      <p:cBhvr>
                                        <p:cTn id="48" dur="1" fill="hold">
                                          <p:stCondLst>
                                            <p:cond delay="0"/>
                                          </p:stCondLst>
                                        </p:cTn>
                                        <p:tgtEl>
                                          <p:spTgt spid="2311"/>
                                        </p:tgtEl>
                                        <p:attrNameLst>
                                          <p:attrName>style.visibility</p:attrName>
                                        </p:attrNameLst>
                                      </p:cBhvr>
                                      <p:to>
                                        <p:strVal val="visible"/>
                                      </p:to>
                                    </p:set>
                                    <p:animEffect transition="in" filter="wipe(right)">
                                      <p:cBhvr>
                                        <p:cTn id="49" dur="500"/>
                                        <p:tgtEl>
                                          <p:spTgt spid="2311"/>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309"/>
                                        </p:tgtEl>
                                        <p:attrNameLst>
                                          <p:attrName>style.visibility</p:attrName>
                                        </p:attrNameLst>
                                      </p:cBhvr>
                                      <p:to>
                                        <p:strVal val="visible"/>
                                      </p:to>
                                    </p:set>
                                    <p:animEffect transition="in" filter="wipe(left)">
                                      <p:cBhvr>
                                        <p:cTn id="53" dur="500"/>
                                        <p:tgtEl>
                                          <p:spTgt spid="2309"/>
                                        </p:tgtEl>
                                      </p:cBhvr>
                                    </p:animEffect>
                                  </p:childTnLst>
                                </p:cTn>
                              </p:par>
                            </p:childTnLst>
                          </p:cTn>
                        </p:par>
                        <p:par>
                          <p:cTn id="54" fill="hold">
                            <p:stCondLst>
                              <p:cond delay="2500"/>
                            </p:stCondLst>
                            <p:childTnLst>
                              <p:par>
                                <p:cTn id="55" presetID="22" presetClass="entr" presetSubtype="2" fill="hold" grpId="0" nodeType="afterEffect">
                                  <p:stCondLst>
                                    <p:cond delay="0"/>
                                  </p:stCondLst>
                                  <p:childTnLst>
                                    <p:set>
                                      <p:cBhvr>
                                        <p:cTn id="56" dur="1" fill="hold">
                                          <p:stCondLst>
                                            <p:cond delay="0"/>
                                          </p:stCondLst>
                                        </p:cTn>
                                        <p:tgtEl>
                                          <p:spTgt spid="2310"/>
                                        </p:tgtEl>
                                        <p:attrNameLst>
                                          <p:attrName>style.visibility</p:attrName>
                                        </p:attrNameLst>
                                      </p:cBhvr>
                                      <p:to>
                                        <p:strVal val="visible"/>
                                      </p:to>
                                    </p:set>
                                    <p:animEffect transition="in" filter="wipe(right)">
                                      <p:cBhvr>
                                        <p:cTn id="57" dur="500"/>
                                        <p:tgtEl>
                                          <p:spTgt spid="2310"/>
                                        </p:tgtEl>
                                      </p:cBhvr>
                                    </p:animEffect>
                                  </p:child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529"/>
                                        </p:tgtEl>
                                        <p:attrNameLst>
                                          <p:attrName>style.visibility</p:attrName>
                                        </p:attrNameLst>
                                      </p:cBhvr>
                                      <p:to>
                                        <p:strVal val="visible"/>
                                      </p:to>
                                    </p:set>
                                    <p:animEffect transition="in" filter="wipe(up)">
                                      <p:cBhvr>
                                        <p:cTn id="61" dur="500"/>
                                        <p:tgtEl>
                                          <p:spTgt spid="52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525"/>
                                        </p:tgtEl>
                                        <p:attrNameLst>
                                          <p:attrName>style.visibility</p:attrName>
                                        </p:attrNameLst>
                                      </p:cBhvr>
                                      <p:to>
                                        <p:strVal val="visible"/>
                                      </p:to>
                                    </p:set>
                                    <p:animEffect transition="in" filter="wipe(up)">
                                      <p:cBhvr>
                                        <p:cTn id="66" dur="500"/>
                                        <p:tgtEl>
                                          <p:spTgt spid="525"/>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500"/>
                                        <p:tgtEl>
                                          <p:spTgt spid="3"/>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500"/>
                                        <p:tgtEl>
                                          <p:spTgt spid="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306"/>
                                        </p:tgtEl>
                                        <p:attrNameLst>
                                          <p:attrName>style.visibility</p:attrName>
                                        </p:attrNameLst>
                                      </p:cBhvr>
                                      <p:to>
                                        <p:strVal val="visible"/>
                                      </p:to>
                                    </p:set>
                                    <p:animEffect transition="in" filter="wipe(left)">
                                      <p:cBhvr>
                                        <p:cTn id="77" dur="500"/>
                                        <p:tgtEl>
                                          <p:spTgt spid="230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307"/>
                                        </p:tgtEl>
                                        <p:attrNameLst>
                                          <p:attrName>style.visibility</p:attrName>
                                        </p:attrNameLst>
                                      </p:cBhvr>
                                      <p:to>
                                        <p:strVal val="visible"/>
                                      </p:to>
                                    </p:set>
                                    <p:animEffect transition="in" filter="wipe(left)">
                                      <p:cBhvr>
                                        <p:cTn id="80" dur="500"/>
                                        <p:tgtEl>
                                          <p:spTgt spid="2307"/>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2305"/>
                                        </p:tgtEl>
                                        <p:attrNameLst>
                                          <p:attrName>style.visibility</p:attrName>
                                        </p:attrNameLst>
                                      </p:cBhvr>
                                      <p:to>
                                        <p:strVal val="visible"/>
                                      </p:to>
                                    </p:set>
                                    <p:animEffect transition="in" filter="wipe(left)">
                                      <p:cBhvr>
                                        <p:cTn id="84" dur="500"/>
                                        <p:tgtEl>
                                          <p:spTgt spid="230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308"/>
                                        </p:tgtEl>
                                        <p:attrNameLst>
                                          <p:attrName>style.visibility</p:attrName>
                                        </p:attrNameLst>
                                      </p:cBhvr>
                                      <p:to>
                                        <p:strVal val="visible"/>
                                      </p:to>
                                    </p:set>
                                    <p:animEffect transition="in" filter="wipe(left)">
                                      <p:cBhvr>
                                        <p:cTn id="87" dur="500"/>
                                        <p:tgtEl>
                                          <p:spTgt spid="2308"/>
                                        </p:tgtEl>
                                      </p:cBhvr>
                                    </p:animEffect>
                                  </p:childTnLst>
                                </p:cTn>
                              </p:par>
                            </p:childTnLst>
                          </p:cTn>
                        </p:par>
                        <p:par>
                          <p:cTn id="88" fill="hold">
                            <p:stCondLst>
                              <p:cond delay="2500"/>
                            </p:stCondLst>
                            <p:childTnLst>
                              <p:par>
                                <p:cTn id="89" presetID="22" presetClass="entr" presetSubtype="1" fill="hold" grpId="0" nodeType="afterEffect">
                                  <p:stCondLst>
                                    <p:cond delay="0"/>
                                  </p:stCondLst>
                                  <p:childTnLst>
                                    <p:set>
                                      <p:cBhvr>
                                        <p:cTn id="90" dur="1" fill="hold">
                                          <p:stCondLst>
                                            <p:cond delay="0"/>
                                          </p:stCondLst>
                                        </p:cTn>
                                        <p:tgtEl>
                                          <p:spTgt spid="531"/>
                                        </p:tgtEl>
                                        <p:attrNameLst>
                                          <p:attrName>style.visibility</p:attrName>
                                        </p:attrNameLst>
                                      </p:cBhvr>
                                      <p:to>
                                        <p:strVal val="visible"/>
                                      </p:to>
                                    </p:set>
                                    <p:animEffect transition="in" filter="wipe(up)">
                                      <p:cBhvr>
                                        <p:cTn id="91" dur="500"/>
                                        <p:tgtEl>
                                          <p:spTgt spid="53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264"/>
                                        </p:tgtEl>
                                        <p:attrNameLst>
                                          <p:attrName>style.visibility</p:attrName>
                                        </p:attrNameLst>
                                      </p:cBhvr>
                                      <p:to>
                                        <p:strVal val="visible"/>
                                      </p:to>
                                    </p:set>
                                    <p:animEffect transition="in" filter="wipe(up)">
                                      <p:cBhvr>
                                        <p:cTn id="96" dur="500"/>
                                        <p:tgtEl>
                                          <p:spTgt spid="264"/>
                                        </p:tgtEl>
                                      </p:cBhvr>
                                    </p:animEffect>
                                  </p:childTnLst>
                                </p:cTn>
                              </p:par>
                              <p:par>
                                <p:cTn id="97" presetID="10" presetClass="entr" presetSubtype="0" fill="hold" grpId="1" nodeType="with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500"/>
                                        <p:tgtEl>
                                          <p:spTgt spid="2"/>
                                        </p:tgtEl>
                                      </p:cBhvr>
                                    </p:animEffect>
                                  </p:childTnLst>
                                </p:cTn>
                              </p:par>
                            </p:childTnLst>
                          </p:cTn>
                        </p:par>
                        <p:par>
                          <p:cTn id="100" fill="hold">
                            <p:stCondLst>
                              <p:cond delay="500"/>
                            </p:stCondLst>
                            <p:childTnLst>
                              <p:par>
                                <p:cTn id="101" presetID="22" presetClass="entr" presetSubtype="2" fill="hold"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right)">
                                      <p:cBhvr>
                                        <p:cTn id="103" dur="500"/>
                                        <p:tgtEl>
                                          <p:spTgt spid="10"/>
                                        </p:tgtEl>
                                      </p:cBhvr>
                                    </p:animEffect>
                                  </p:childTnLst>
                                </p:cTn>
                              </p:par>
                            </p:childTnLst>
                          </p:cTn>
                        </p:par>
                        <p:par>
                          <p:cTn id="104" fill="hold">
                            <p:stCondLst>
                              <p:cond delay="1000"/>
                            </p:stCondLst>
                            <p:childTnLst>
                              <p:par>
                                <p:cTn id="105" presetID="22" presetClass="entr" presetSubtype="1" fill="hold" grpId="0" nodeType="afterEffect">
                                  <p:stCondLst>
                                    <p:cond delay="0"/>
                                  </p:stCondLst>
                                  <p:childTnLst>
                                    <p:set>
                                      <p:cBhvr>
                                        <p:cTn id="106" dur="1" fill="hold">
                                          <p:stCondLst>
                                            <p:cond delay="0"/>
                                          </p:stCondLst>
                                        </p:cTn>
                                        <p:tgtEl>
                                          <p:spTgt spid="533"/>
                                        </p:tgtEl>
                                        <p:attrNameLst>
                                          <p:attrName>style.visibility</p:attrName>
                                        </p:attrNameLst>
                                      </p:cBhvr>
                                      <p:to>
                                        <p:strVal val="visible"/>
                                      </p:to>
                                    </p:set>
                                    <p:animEffect transition="in" filter="wipe(up)">
                                      <p:cBhvr>
                                        <p:cTn id="107" dur="500"/>
                                        <p:tgtEl>
                                          <p:spTgt spid="53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430"/>
                                        </p:tgtEl>
                                        <p:attrNameLst>
                                          <p:attrName>style.visibility</p:attrName>
                                        </p:attrNameLst>
                                      </p:cBhvr>
                                      <p:to>
                                        <p:strVal val="visible"/>
                                      </p:to>
                                    </p:set>
                                    <p:animEffect transition="in" filter="wipe(up)">
                                      <p:cBhvr>
                                        <p:cTn id="112" dur="500"/>
                                        <p:tgtEl>
                                          <p:spTgt spid="430"/>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1048"/>
                                        </p:tgtEl>
                                        <p:attrNameLst>
                                          <p:attrName>style.visibility</p:attrName>
                                        </p:attrNameLst>
                                      </p:cBhvr>
                                      <p:to>
                                        <p:strVal val="visible"/>
                                      </p:to>
                                    </p:set>
                                    <p:animEffect transition="in" filter="fade">
                                      <p:cBhvr>
                                        <p:cTn id="115" dur="500"/>
                                        <p:tgtEl>
                                          <p:spTgt spid="1048"/>
                                        </p:tgtEl>
                                      </p:cBhvr>
                                    </p:animEffect>
                                  </p:childTnLst>
                                </p:cTn>
                              </p:par>
                            </p:childTnLst>
                          </p:cTn>
                        </p:par>
                        <p:par>
                          <p:cTn id="116" fill="hold">
                            <p:stCondLst>
                              <p:cond delay="1000"/>
                            </p:stCondLst>
                            <p:childTnLst>
                              <p:par>
                                <p:cTn id="117" presetID="22" presetClass="entr" presetSubtype="2"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wipe(right)">
                                      <p:cBhvr>
                                        <p:cTn id="119" dur="500"/>
                                        <p:tgtEl>
                                          <p:spTgt spid="11"/>
                                        </p:tgtEl>
                                      </p:cBhvr>
                                    </p:animEffect>
                                  </p:childTnLst>
                                </p:cTn>
                              </p:par>
                            </p:childTnLst>
                          </p:cTn>
                        </p:par>
                        <p:par>
                          <p:cTn id="120" fill="hold">
                            <p:stCondLst>
                              <p:cond delay="1500"/>
                            </p:stCondLst>
                            <p:childTnLst>
                              <p:par>
                                <p:cTn id="121" presetID="22" presetClass="entr" presetSubtype="1" fill="hold" grpId="0" nodeType="afterEffect">
                                  <p:stCondLst>
                                    <p:cond delay="0"/>
                                  </p:stCondLst>
                                  <p:childTnLst>
                                    <p:set>
                                      <p:cBhvr>
                                        <p:cTn id="122" dur="1" fill="hold">
                                          <p:stCondLst>
                                            <p:cond delay="0"/>
                                          </p:stCondLst>
                                        </p:cTn>
                                        <p:tgtEl>
                                          <p:spTgt spid="2097"/>
                                        </p:tgtEl>
                                        <p:attrNameLst>
                                          <p:attrName>style.visibility</p:attrName>
                                        </p:attrNameLst>
                                      </p:cBhvr>
                                      <p:to>
                                        <p:strVal val="visible"/>
                                      </p:to>
                                    </p:set>
                                    <p:animEffect transition="in" filter="wipe(up)">
                                      <p:cBhvr>
                                        <p:cTn id="123" dur="500"/>
                                        <p:tgtEl>
                                          <p:spTgt spid="2097"/>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098"/>
                                        </p:tgtEl>
                                        <p:attrNameLst>
                                          <p:attrName>style.visibility</p:attrName>
                                        </p:attrNameLst>
                                      </p:cBhvr>
                                      <p:to>
                                        <p:strVal val="visible"/>
                                      </p:to>
                                    </p:set>
                                    <p:animEffect transition="in" filter="wipe(left)">
                                      <p:cBhvr>
                                        <p:cTn id="126" dur="500"/>
                                        <p:tgtEl>
                                          <p:spTgt spid="2098"/>
                                        </p:tgtEl>
                                      </p:cBhvr>
                                    </p:animEffect>
                                  </p:childTnLst>
                                </p:cTn>
                              </p:par>
                            </p:childTnLst>
                          </p:cTn>
                        </p:par>
                        <p:par>
                          <p:cTn id="127" fill="hold">
                            <p:stCondLst>
                              <p:cond delay="2000"/>
                            </p:stCondLst>
                            <p:childTnLst>
                              <p:par>
                                <p:cTn id="128" presetID="22" presetClass="entr" presetSubtype="1" fill="hold" grpId="0" nodeType="afterEffect">
                                  <p:stCondLst>
                                    <p:cond delay="0"/>
                                  </p:stCondLst>
                                  <p:childTnLst>
                                    <p:set>
                                      <p:cBhvr>
                                        <p:cTn id="129" dur="1" fill="hold">
                                          <p:stCondLst>
                                            <p:cond delay="0"/>
                                          </p:stCondLst>
                                        </p:cTn>
                                        <p:tgtEl>
                                          <p:spTgt spid="532"/>
                                        </p:tgtEl>
                                        <p:attrNameLst>
                                          <p:attrName>style.visibility</p:attrName>
                                        </p:attrNameLst>
                                      </p:cBhvr>
                                      <p:to>
                                        <p:strVal val="visible"/>
                                      </p:to>
                                    </p:set>
                                    <p:animEffect transition="in" filter="wipe(up)">
                                      <p:cBhvr>
                                        <p:cTn id="130" dur="500"/>
                                        <p:tgtEl>
                                          <p:spTgt spid="53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413"/>
                                        </p:tgtEl>
                                        <p:attrNameLst>
                                          <p:attrName>style.visibility</p:attrName>
                                        </p:attrNameLst>
                                      </p:cBhvr>
                                      <p:to>
                                        <p:strVal val="visible"/>
                                      </p:to>
                                    </p:set>
                                    <p:animEffect transition="in" filter="wipe(left)">
                                      <p:cBhvr>
                                        <p:cTn id="135" dur="500"/>
                                        <p:tgtEl>
                                          <p:spTgt spid="413"/>
                                        </p:tgtEl>
                                      </p:cBhvr>
                                    </p:animEffect>
                                  </p:childTnLst>
                                </p:cTn>
                              </p:par>
                              <p:par>
                                <p:cTn id="136" presetID="10" presetClass="entr" presetSubtype="0" fill="hold" grpId="1" nodeType="withEffect">
                                  <p:stCondLst>
                                    <p:cond delay="0"/>
                                  </p:stCondLst>
                                  <p:childTnLst>
                                    <p:set>
                                      <p:cBhvr>
                                        <p:cTn id="137" dur="1" fill="hold">
                                          <p:stCondLst>
                                            <p:cond delay="0"/>
                                          </p:stCondLst>
                                        </p:cTn>
                                        <p:tgtEl>
                                          <p:spTgt spid="1041"/>
                                        </p:tgtEl>
                                        <p:attrNameLst>
                                          <p:attrName>style.visibility</p:attrName>
                                        </p:attrNameLst>
                                      </p:cBhvr>
                                      <p:to>
                                        <p:strVal val="visible"/>
                                      </p:to>
                                    </p:set>
                                    <p:animEffect transition="in" filter="fade">
                                      <p:cBhvr>
                                        <p:cTn id="138" dur="500"/>
                                        <p:tgtEl>
                                          <p:spTgt spid="1041"/>
                                        </p:tgtEl>
                                      </p:cBhvr>
                                    </p:animEffect>
                                  </p:childTnLst>
                                </p:cTn>
                              </p:par>
                              <p:par>
                                <p:cTn id="139" presetID="20" presetClass="entr" presetSubtype="0" fill="hold" grpId="0" nodeType="withEffect">
                                  <p:stCondLst>
                                    <p:cond delay="0"/>
                                  </p:stCondLst>
                                  <p:childTnLst>
                                    <p:set>
                                      <p:cBhvr>
                                        <p:cTn id="140" dur="1" fill="hold">
                                          <p:stCondLst>
                                            <p:cond delay="0"/>
                                          </p:stCondLst>
                                        </p:cTn>
                                        <p:tgtEl>
                                          <p:spTgt spid="414"/>
                                        </p:tgtEl>
                                        <p:attrNameLst>
                                          <p:attrName>style.visibility</p:attrName>
                                        </p:attrNameLst>
                                      </p:cBhvr>
                                      <p:to>
                                        <p:strVal val="visible"/>
                                      </p:to>
                                    </p:set>
                                    <p:animEffect transition="in" filter="wedge">
                                      <p:cBhvr>
                                        <p:cTn id="141" dur="500"/>
                                        <p:tgtEl>
                                          <p:spTgt spid="414"/>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415"/>
                                        </p:tgtEl>
                                        <p:attrNameLst>
                                          <p:attrName>style.visibility</p:attrName>
                                        </p:attrNameLst>
                                      </p:cBhvr>
                                      <p:to>
                                        <p:strVal val="visible"/>
                                      </p:to>
                                    </p:set>
                                    <p:animEffect transition="in" filter="wipe(left)">
                                      <p:cBhvr>
                                        <p:cTn id="144" dur="500"/>
                                        <p:tgtEl>
                                          <p:spTgt spid="415"/>
                                        </p:tgtEl>
                                      </p:cBhvr>
                                    </p:animEffect>
                                  </p:childTnLst>
                                </p:cTn>
                              </p:par>
                            </p:childTnLst>
                          </p:cTn>
                        </p:par>
                        <p:par>
                          <p:cTn id="145" fill="hold">
                            <p:stCondLst>
                              <p:cond delay="500"/>
                            </p:stCondLst>
                            <p:childTnLst>
                              <p:par>
                                <p:cTn id="146" presetID="22" presetClass="entr" presetSubtype="8" fill="hold" grpId="0" nodeType="afterEffect">
                                  <p:stCondLst>
                                    <p:cond delay="2000"/>
                                  </p:stCondLst>
                                  <p:childTnLst>
                                    <p:set>
                                      <p:cBhvr>
                                        <p:cTn id="147" dur="1" fill="hold">
                                          <p:stCondLst>
                                            <p:cond delay="0"/>
                                          </p:stCondLst>
                                        </p:cTn>
                                        <p:tgtEl>
                                          <p:spTgt spid="534"/>
                                        </p:tgtEl>
                                        <p:attrNameLst>
                                          <p:attrName>style.visibility</p:attrName>
                                        </p:attrNameLst>
                                      </p:cBhvr>
                                      <p:to>
                                        <p:strVal val="visible"/>
                                      </p:to>
                                    </p:set>
                                    <p:animEffect transition="in" filter="wipe(left)">
                                      <p:cBhvr>
                                        <p:cTn id="148" dur="500"/>
                                        <p:tgtEl>
                                          <p:spTgt spid="534"/>
                                        </p:tgtEl>
                                      </p:cBhvr>
                                    </p:animEffect>
                                  </p:childTnLst>
                                </p:cTn>
                              </p:par>
                            </p:childTnLst>
                          </p:cTn>
                        </p:par>
                        <p:par>
                          <p:cTn id="149" fill="hold">
                            <p:stCondLst>
                              <p:cond delay="3000"/>
                            </p:stCondLst>
                            <p:childTnLst>
                              <p:par>
                                <p:cTn id="150" presetID="1" presetClass="entr" presetSubtype="0" fill="hold" grpId="0" nodeType="afterEffect">
                                  <p:stCondLst>
                                    <p:cond delay="0"/>
                                  </p:stCondLst>
                                  <p:childTnLst>
                                    <p:set>
                                      <p:cBhvr>
                                        <p:cTn id="151"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0" animBg="1"/>
      <p:bldP spid="264" grpId="0" animBg="1"/>
      <p:bldP spid="525" grpId="0" animBg="1"/>
      <p:bldP spid="527" grpId="0" animBg="1"/>
      <p:bldP spid="414" grpId="0" animBg="1"/>
      <p:bldP spid="528" grpId="0"/>
      <p:bldP spid="531" grpId="0"/>
      <p:bldP spid="533" grpId="0"/>
      <p:bldP spid="534" grpId="0" animBg="1"/>
      <p:bldP spid="532" grpId="0"/>
      <p:bldP spid="277" grpId="0" animBg="1"/>
      <p:bldP spid="413" grpId="0" animBg="1"/>
      <p:bldP spid="415" grpId="0"/>
      <p:bldP spid="2309" grpId="0" animBg="1"/>
      <p:bldP spid="2310" grpId="0" animBg="1"/>
      <p:bldP spid="2311" grpId="0" animBg="1"/>
      <p:bldP spid="2305" grpId="0" animBg="1"/>
      <p:bldP spid="2306" grpId="0" animBg="1"/>
      <p:bldP spid="2307" grpId="0" animBg="1"/>
      <p:bldP spid="2308" grpId="0" animBg="1"/>
      <p:bldP spid="2097" grpId="0" animBg="1"/>
      <p:bldP spid="2098" grpId="0" animBg="1"/>
      <p:bldP spid="3" grpId="0" animBg="1"/>
      <p:bldP spid="3" grpId="1" animBg="1"/>
      <p:bldP spid="1041" grpId="0" animBg="1"/>
      <p:bldP spid="1041" grpId="1" animBg="1"/>
      <p:bldP spid="1042" grpId="0" animBg="1"/>
      <p:bldP spid="1042" grpId="1" animBg="1"/>
      <p:bldP spid="1048" grpId="0" animBg="1"/>
      <p:bldP spid="1048" grpId="1" animBg="1"/>
      <p:bldP spid="2" grpId="0" animBg="1"/>
      <p:bldP spid="2" grpId="1" animBg="1"/>
      <p:bldP spid="1061" grpId="0" animBg="1"/>
      <p:bldP spid="106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bwMode="auto">
          <a:xfrm>
            <a:off x="4343400" y="2743200"/>
            <a:ext cx="4648200" cy="3962400"/>
          </a:xfrm>
          <a:prstGeom prst="rect">
            <a:avLst/>
          </a:prstGeom>
          <a:solidFill>
            <a:schemeClr val="bg2">
              <a:lumMod val="60000"/>
              <a:lumOff val="40000"/>
            </a:schemeClr>
          </a:solidFill>
          <a:ln w="28575">
            <a:solidFill>
              <a:schemeClr val="tx1"/>
            </a:solidFill>
            <a:miter lim="800000"/>
            <a:headEnd/>
            <a:tailEnd/>
          </a:ln>
        </p:spPr>
        <p:txBody>
          <a:bodyPr wrap="none" anchor="ctr"/>
          <a:lstStyle/>
          <a:p>
            <a:pPr algn="ctr" eaLnBrk="0" hangingPunct="0">
              <a:defRPr/>
            </a:pPr>
            <a:endParaRPr lang="en-US" sz="1400" b="0" dirty="0">
              <a:latin typeface="+mn-lt"/>
            </a:endParaRPr>
          </a:p>
        </p:txBody>
      </p:sp>
      <p:grpSp>
        <p:nvGrpSpPr>
          <p:cNvPr id="2" name="Group 48"/>
          <p:cNvGrpSpPr>
            <a:grpSpLocks/>
          </p:cNvGrpSpPr>
          <p:nvPr/>
        </p:nvGrpSpPr>
        <p:grpSpPr bwMode="auto">
          <a:xfrm>
            <a:off x="4419600" y="4038600"/>
            <a:ext cx="4495800" cy="2590800"/>
            <a:chOff x="4876800" y="3733801"/>
            <a:chExt cx="4038600" cy="2895413"/>
          </a:xfrm>
        </p:grpSpPr>
        <p:sp>
          <p:nvSpPr>
            <p:cNvPr id="806977" name="Rectangle 12"/>
            <p:cNvSpPr>
              <a:spLocks noChangeArrowheads="1"/>
            </p:cNvSpPr>
            <p:nvPr/>
          </p:nvSpPr>
          <p:spPr bwMode="auto">
            <a:xfrm>
              <a:off x="4876800" y="3733801"/>
              <a:ext cx="4038600" cy="2895413"/>
            </a:xfrm>
            <a:prstGeom prst="rect">
              <a:avLst/>
            </a:prstGeom>
            <a:solidFill>
              <a:srgbClr val="CCFFCC"/>
            </a:solidFill>
            <a:ln w="28575">
              <a:solidFill>
                <a:schemeClr val="tx1"/>
              </a:solidFill>
              <a:miter lim="800000"/>
              <a:headEnd/>
              <a:tailEnd/>
            </a:ln>
          </p:spPr>
          <p:txBody>
            <a:bodyPr wrap="none" anchor="ctr"/>
            <a:lstStyle/>
            <a:p>
              <a:pPr eaLnBrk="0" hangingPunct="0"/>
              <a:endParaRPr lang="en-GB" b="0"/>
            </a:p>
          </p:txBody>
        </p:sp>
        <p:sp>
          <p:nvSpPr>
            <p:cNvPr id="806978" name="TextBox 47"/>
            <p:cNvSpPr txBox="1">
              <a:spLocks noChangeArrowheads="1"/>
            </p:cNvSpPr>
            <p:nvPr/>
          </p:nvSpPr>
          <p:spPr bwMode="auto">
            <a:xfrm>
              <a:off x="5334000" y="3810000"/>
              <a:ext cx="3429000" cy="307777"/>
            </a:xfrm>
            <a:prstGeom prst="rect">
              <a:avLst/>
            </a:prstGeom>
            <a:noFill/>
            <a:ln w="12700">
              <a:noFill/>
              <a:miter lim="800000"/>
              <a:headEnd type="none" w="sm" len="sm"/>
              <a:tailEnd type="none" w="sm" len="sm"/>
            </a:ln>
          </p:spPr>
          <p:txBody>
            <a:bodyPr>
              <a:spAutoFit/>
            </a:bodyPr>
            <a:lstStyle/>
            <a:p>
              <a:pPr marL="112713" indent="-112713" eaLnBrk="0" hangingPunct="0"/>
              <a:r>
                <a:rPr lang="en-US" sz="1400">
                  <a:solidFill>
                    <a:srgbClr val="0033CC"/>
                  </a:solidFill>
                  <a:latin typeface="Arial" charset="0"/>
                </a:rPr>
                <a:t>CCSDS Engineering Steering Group</a:t>
              </a:r>
            </a:p>
          </p:txBody>
        </p:sp>
      </p:grpSp>
      <p:sp>
        <p:nvSpPr>
          <p:cNvPr id="806915" name="Rectangle 2"/>
          <p:cNvSpPr>
            <a:spLocks noGrp="1" noChangeArrowheads="1"/>
          </p:cNvSpPr>
          <p:nvPr>
            <p:ph type="title"/>
          </p:nvPr>
        </p:nvSpPr>
        <p:spPr bwMode="auto">
          <a:xfrm>
            <a:off x="874713" y="180975"/>
            <a:ext cx="7043737" cy="336550"/>
          </a:xfrm>
          <a:noFill/>
          <a:ln>
            <a:miter lim="800000"/>
            <a:headEnd/>
            <a:tailEnd/>
          </a:ln>
        </p:spPr>
        <p:txBody>
          <a:bodyPr vert="horz" wrap="square" lIns="91440" tIns="45720" rIns="91440" bIns="45720" numCol="1" anchor="t" anchorCtr="0" compatLnSpc="1">
            <a:prstTxWarp prst="textNoShape">
              <a:avLst/>
            </a:prstTxWarp>
          </a:bodyPr>
          <a:lstStyle/>
          <a:p>
            <a:r>
              <a:rPr lang="en-US" sz="2000" smtClean="0">
                <a:solidFill>
                  <a:srgbClr val="000099"/>
                </a:solidFill>
              </a:rPr>
              <a:t>CCSDS Structure and Organization</a:t>
            </a:r>
          </a:p>
        </p:txBody>
      </p:sp>
      <p:sp>
        <p:nvSpPr>
          <p:cNvPr id="806916" name="Rectangle 3"/>
          <p:cNvSpPr>
            <a:spLocks noChangeArrowheads="1"/>
          </p:cNvSpPr>
          <p:nvPr/>
        </p:nvSpPr>
        <p:spPr bwMode="auto">
          <a:xfrm>
            <a:off x="142875" y="820738"/>
            <a:ext cx="8756650" cy="5884862"/>
          </a:xfrm>
          <a:prstGeom prst="rect">
            <a:avLst/>
          </a:prstGeom>
          <a:noFill/>
          <a:ln w="9525">
            <a:noFill/>
            <a:miter lim="800000"/>
            <a:headEnd/>
            <a:tailEnd/>
          </a:ln>
        </p:spPr>
        <p:txBody>
          <a:bodyPr wrap="none" anchor="ctr"/>
          <a:lstStyle/>
          <a:p>
            <a:pPr eaLnBrk="0" hangingPunct="0"/>
            <a:endParaRPr lang="en-GB" b="0"/>
          </a:p>
        </p:txBody>
      </p:sp>
      <p:grpSp>
        <p:nvGrpSpPr>
          <p:cNvPr id="3" name="Group 550"/>
          <p:cNvGrpSpPr>
            <a:grpSpLocks/>
          </p:cNvGrpSpPr>
          <p:nvPr/>
        </p:nvGrpSpPr>
        <p:grpSpPr bwMode="auto">
          <a:xfrm>
            <a:off x="5105400" y="5181600"/>
            <a:ext cx="3733800" cy="1295400"/>
            <a:chOff x="5105400" y="5181600"/>
            <a:chExt cx="3733800" cy="1295400"/>
          </a:xfrm>
        </p:grpSpPr>
        <p:cxnSp>
          <p:nvCxnSpPr>
            <p:cNvPr id="442" name="Straight Connector 441"/>
            <p:cNvCxnSpPr/>
            <p:nvPr/>
          </p:nvCxnSpPr>
          <p:spPr bwMode="auto">
            <a:xfrm rot="5400000">
              <a:off x="4878387" y="5561013"/>
              <a:ext cx="760413" cy="1588"/>
            </a:xfrm>
            <a:prstGeom prst="line">
              <a:avLst/>
            </a:prstGeom>
            <a:solidFill>
              <a:schemeClr val="accent1"/>
            </a:solidFill>
            <a:ln w="28575" cap="flat" cmpd="sng" algn="ctr">
              <a:solidFill>
                <a:schemeClr val="accent1">
                  <a:lumMod val="50000"/>
                </a:schemeClr>
              </a:solidFill>
              <a:prstDash val="solid"/>
              <a:round/>
              <a:headEnd type="none" w="sm" len="sm"/>
              <a:tailEnd type="none" w="sm" len="sm"/>
            </a:ln>
            <a:effectLst/>
          </p:spPr>
        </p:cxnSp>
        <p:grpSp>
          <p:nvGrpSpPr>
            <p:cNvPr id="806948" name="Group 446"/>
            <p:cNvGrpSpPr>
              <a:grpSpLocks/>
            </p:cNvGrpSpPr>
            <p:nvPr/>
          </p:nvGrpSpPr>
          <p:grpSpPr bwMode="auto">
            <a:xfrm>
              <a:off x="5105400" y="5943600"/>
              <a:ext cx="762000" cy="457200"/>
              <a:chOff x="5105400" y="5943600"/>
              <a:chExt cx="685800" cy="457200"/>
            </a:xfrm>
          </p:grpSpPr>
          <p:sp>
            <p:nvSpPr>
              <p:cNvPr id="444" name="Rectangle 443"/>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45" name="Rectangle 444"/>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46" name="Rectangle 445"/>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grpSp>
        <p:grpSp>
          <p:nvGrpSpPr>
            <p:cNvPr id="806949" name="Group 447"/>
            <p:cNvGrpSpPr>
              <a:grpSpLocks/>
            </p:cNvGrpSpPr>
            <p:nvPr/>
          </p:nvGrpSpPr>
          <p:grpSpPr bwMode="auto">
            <a:xfrm>
              <a:off x="5638800" y="6019800"/>
              <a:ext cx="762000" cy="457200"/>
              <a:chOff x="5105400" y="5943600"/>
              <a:chExt cx="685800" cy="457200"/>
            </a:xfrm>
          </p:grpSpPr>
          <p:sp>
            <p:nvSpPr>
              <p:cNvPr id="451" name="Rectangle 450"/>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52" name="Rectangle 451"/>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53" name="Rectangle 452"/>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grpSp>
        <p:grpSp>
          <p:nvGrpSpPr>
            <p:cNvPr id="806950" name="Group 453"/>
            <p:cNvGrpSpPr>
              <a:grpSpLocks/>
            </p:cNvGrpSpPr>
            <p:nvPr/>
          </p:nvGrpSpPr>
          <p:grpSpPr bwMode="auto">
            <a:xfrm>
              <a:off x="6324600" y="5943600"/>
              <a:ext cx="762000" cy="457200"/>
              <a:chOff x="5105400" y="5943600"/>
              <a:chExt cx="685800" cy="457200"/>
            </a:xfrm>
          </p:grpSpPr>
          <p:sp>
            <p:nvSpPr>
              <p:cNvPr id="455" name="Rectangle 454"/>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56" name="Rectangle 455"/>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57" name="Rectangle 456"/>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grpSp>
        <p:grpSp>
          <p:nvGrpSpPr>
            <p:cNvPr id="806951" name="Group 458"/>
            <p:cNvGrpSpPr>
              <a:grpSpLocks/>
            </p:cNvGrpSpPr>
            <p:nvPr/>
          </p:nvGrpSpPr>
          <p:grpSpPr bwMode="auto">
            <a:xfrm>
              <a:off x="6858000" y="6019800"/>
              <a:ext cx="762000" cy="457200"/>
              <a:chOff x="5105400" y="5943600"/>
              <a:chExt cx="685800" cy="457200"/>
            </a:xfrm>
          </p:grpSpPr>
          <p:sp>
            <p:nvSpPr>
              <p:cNvPr id="472" name="Rectangle 471"/>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74" name="Rectangle 473"/>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504" name="Rectangle 503"/>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grpSp>
        <p:grpSp>
          <p:nvGrpSpPr>
            <p:cNvPr id="806952" name="Group 504"/>
            <p:cNvGrpSpPr>
              <a:grpSpLocks/>
            </p:cNvGrpSpPr>
            <p:nvPr/>
          </p:nvGrpSpPr>
          <p:grpSpPr bwMode="auto">
            <a:xfrm>
              <a:off x="7543800" y="5943600"/>
              <a:ext cx="762000" cy="457200"/>
              <a:chOff x="5105400" y="5943600"/>
              <a:chExt cx="685800" cy="457200"/>
            </a:xfrm>
          </p:grpSpPr>
          <p:sp>
            <p:nvSpPr>
              <p:cNvPr id="508" name="Rectangle 507"/>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510" name="Rectangle 509"/>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511" name="Rectangle 510"/>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grpSp>
        <p:grpSp>
          <p:nvGrpSpPr>
            <p:cNvPr id="806953" name="Group 511"/>
            <p:cNvGrpSpPr>
              <a:grpSpLocks/>
            </p:cNvGrpSpPr>
            <p:nvPr/>
          </p:nvGrpSpPr>
          <p:grpSpPr bwMode="auto">
            <a:xfrm>
              <a:off x="8077200" y="6019800"/>
              <a:ext cx="762000" cy="457200"/>
              <a:chOff x="5105400" y="5943600"/>
              <a:chExt cx="685800" cy="457200"/>
            </a:xfrm>
          </p:grpSpPr>
          <p:sp>
            <p:nvSpPr>
              <p:cNvPr id="520" name="Rectangle 519"/>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521" name="Rectangle 520"/>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522" name="Rectangle 521"/>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grpSp>
        <p:cxnSp>
          <p:nvCxnSpPr>
            <p:cNvPr id="524" name="Straight Connector 523"/>
            <p:cNvCxnSpPr/>
            <p:nvPr/>
          </p:nvCxnSpPr>
          <p:spPr bwMode="auto">
            <a:xfrm rot="5400000">
              <a:off x="6097587" y="5561013"/>
              <a:ext cx="760413" cy="1588"/>
            </a:xfrm>
            <a:prstGeom prst="line">
              <a:avLst/>
            </a:prstGeom>
            <a:solidFill>
              <a:schemeClr val="accent1"/>
            </a:solidFill>
            <a:ln w="28575" cap="flat" cmpd="sng" algn="ctr">
              <a:solidFill>
                <a:schemeClr val="accent1">
                  <a:lumMod val="50000"/>
                </a:schemeClr>
              </a:solidFill>
              <a:prstDash val="solid"/>
              <a:round/>
              <a:headEnd type="none" w="sm" len="sm"/>
              <a:tailEnd type="none" w="sm" len="sm"/>
            </a:ln>
            <a:effectLst/>
          </p:spPr>
        </p:cxnSp>
        <p:cxnSp>
          <p:nvCxnSpPr>
            <p:cNvPr id="535" name="Straight Connector 534"/>
            <p:cNvCxnSpPr/>
            <p:nvPr/>
          </p:nvCxnSpPr>
          <p:spPr bwMode="auto">
            <a:xfrm rot="5400000">
              <a:off x="7316787" y="5561013"/>
              <a:ext cx="760413" cy="1588"/>
            </a:xfrm>
            <a:prstGeom prst="line">
              <a:avLst/>
            </a:prstGeom>
            <a:solidFill>
              <a:schemeClr val="accent1"/>
            </a:solidFill>
            <a:ln w="28575" cap="flat" cmpd="sng" algn="ctr">
              <a:solidFill>
                <a:schemeClr val="accent1">
                  <a:lumMod val="50000"/>
                </a:schemeClr>
              </a:solidFill>
              <a:prstDash val="solid"/>
              <a:round/>
              <a:headEnd type="none" w="sm" len="sm"/>
              <a:tailEnd type="none" w="sm" len="sm"/>
            </a:ln>
            <a:effectLst/>
          </p:spPr>
        </p:cxnSp>
        <p:cxnSp>
          <p:nvCxnSpPr>
            <p:cNvPr id="546" name="Straight Connector 545"/>
            <p:cNvCxnSpPr/>
            <p:nvPr/>
          </p:nvCxnSpPr>
          <p:spPr bwMode="auto">
            <a:xfrm rot="5400000">
              <a:off x="6934994" y="5942806"/>
              <a:ext cx="152400" cy="1588"/>
            </a:xfrm>
            <a:prstGeom prst="line">
              <a:avLst/>
            </a:prstGeom>
            <a:solidFill>
              <a:schemeClr val="accent1"/>
            </a:solidFill>
            <a:ln w="28575" cap="flat" cmpd="sng" algn="ctr">
              <a:solidFill>
                <a:schemeClr val="accent1">
                  <a:lumMod val="50000"/>
                </a:schemeClr>
              </a:solidFill>
              <a:prstDash val="solid"/>
              <a:round/>
              <a:headEnd type="none" w="sm" len="sm"/>
              <a:tailEnd type="none" w="sm" len="sm"/>
            </a:ln>
            <a:effectLst/>
          </p:spPr>
        </p:cxnSp>
        <p:cxnSp>
          <p:nvCxnSpPr>
            <p:cNvPr id="549" name="Straight Connector 548"/>
            <p:cNvCxnSpPr/>
            <p:nvPr/>
          </p:nvCxnSpPr>
          <p:spPr bwMode="auto">
            <a:xfrm rot="5400000">
              <a:off x="5715794" y="5942806"/>
              <a:ext cx="152400" cy="1588"/>
            </a:xfrm>
            <a:prstGeom prst="line">
              <a:avLst/>
            </a:prstGeom>
            <a:solidFill>
              <a:schemeClr val="accent1"/>
            </a:solidFill>
            <a:ln w="28575" cap="flat" cmpd="sng" algn="ctr">
              <a:solidFill>
                <a:schemeClr val="accent1">
                  <a:lumMod val="50000"/>
                </a:schemeClr>
              </a:solidFill>
              <a:prstDash val="solid"/>
              <a:round/>
              <a:headEnd type="none" w="sm" len="sm"/>
              <a:tailEnd type="none" w="sm" len="sm"/>
            </a:ln>
            <a:effectLst/>
          </p:spPr>
        </p:cxnSp>
        <p:cxnSp>
          <p:nvCxnSpPr>
            <p:cNvPr id="550" name="Straight Connector 549"/>
            <p:cNvCxnSpPr/>
            <p:nvPr/>
          </p:nvCxnSpPr>
          <p:spPr bwMode="auto">
            <a:xfrm rot="5400000">
              <a:off x="8154194" y="5942806"/>
              <a:ext cx="152400" cy="1588"/>
            </a:xfrm>
            <a:prstGeom prst="line">
              <a:avLst/>
            </a:prstGeom>
            <a:solidFill>
              <a:schemeClr val="accent1"/>
            </a:solidFill>
            <a:ln w="28575" cap="flat" cmpd="sng" algn="ctr">
              <a:solidFill>
                <a:schemeClr val="accent1">
                  <a:lumMod val="50000"/>
                </a:schemeClr>
              </a:solidFill>
              <a:prstDash val="solid"/>
              <a:round/>
              <a:headEnd type="none" w="sm" len="sm"/>
              <a:tailEnd type="none" w="sm" len="sm"/>
            </a:ln>
            <a:effectLst/>
          </p:spPr>
        </p:cxnSp>
      </p:grpSp>
      <p:grpSp>
        <p:nvGrpSpPr>
          <p:cNvPr id="10" name="Group 87"/>
          <p:cNvGrpSpPr>
            <a:grpSpLocks/>
          </p:cNvGrpSpPr>
          <p:nvPr/>
        </p:nvGrpSpPr>
        <p:grpSpPr bwMode="auto">
          <a:xfrm>
            <a:off x="6400800" y="3124200"/>
            <a:ext cx="2514600" cy="914400"/>
            <a:chOff x="5638800" y="3124200"/>
            <a:chExt cx="2514600" cy="914400"/>
          </a:xfrm>
        </p:grpSpPr>
        <p:sp>
          <p:nvSpPr>
            <p:cNvPr id="806944" name="Rectangle 12"/>
            <p:cNvSpPr>
              <a:spLocks noChangeArrowheads="1"/>
            </p:cNvSpPr>
            <p:nvPr/>
          </p:nvSpPr>
          <p:spPr bwMode="auto">
            <a:xfrm>
              <a:off x="5638800" y="3124200"/>
              <a:ext cx="2514600" cy="762000"/>
            </a:xfrm>
            <a:prstGeom prst="rect">
              <a:avLst/>
            </a:prstGeom>
            <a:solidFill>
              <a:srgbClr val="CCFFCC"/>
            </a:solidFill>
            <a:ln w="28575">
              <a:solidFill>
                <a:schemeClr val="tx1"/>
              </a:solidFill>
              <a:miter lim="800000"/>
              <a:headEnd/>
              <a:tailEnd/>
            </a:ln>
          </p:spPr>
          <p:txBody>
            <a:bodyPr wrap="none" anchor="ctr"/>
            <a:lstStyle/>
            <a:p>
              <a:pPr eaLnBrk="0" hangingPunct="0"/>
              <a:endParaRPr lang="en-GB" b="0"/>
            </a:p>
          </p:txBody>
        </p:sp>
        <p:sp>
          <p:nvSpPr>
            <p:cNvPr id="806945" name="TextBox 51"/>
            <p:cNvSpPr txBox="1">
              <a:spLocks noChangeArrowheads="1"/>
            </p:cNvSpPr>
            <p:nvPr/>
          </p:nvSpPr>
          <p:spPr bwMode="auto">
            <a:xfrm>
              <a:off x="5884127" y="3124200"/>
              <a:ext cx="2135038" cy="523220"/>
            </a:xfrm>
            <a:prstGeom prst="rect">
              <a:avLst/>
            </a:prstGeom>
            <a:noFill/>
            <a:ln w="12700">
              <a:noFill/>
              <a:miter lim="800000"/>
              <a:headEnd type="none" w="sm" len="sm"/>
              <a:tailEnd type="none" w="sm" len="sm"/>
            </a:ln>
          </p:spPr>
          <p:txBody>
            <a:bodyPr>
              <a:spAutoFit/>
            </a:bodyPr>
            <a:lstStyle/>
            <a:p>
              <a:pPr marL="112713" indent="-112713" algn="ctr" eaLnBrk="0" hangingPunct="0"/>
              <a:r>
                <a:rPr lang="en-US" sz="1400">
                  <a:solidFill>
                    <a:srgbClr val="0033CC"/>
                  </a:solidFill>
                  <a:latin typeface="Arial" charset="0"/>
                </a:rPr>
                <a:t>CCSDS Management Council (CMC)</a:t>
              </a:r>
            </a:p>
          </p:txBody>
        </p:sp>
        <p:cxnSp>
          <p:nvCxnSpPr>
            <p:cNvPr id="806946" name="Straight Connector 86"/>
            <p:cNvCxnSpPr>
              <a:cxnSpLocks noChangeShapeType="1"/>
            </p:cNvCxnSpPr>
            <p:nvPr/>
          </p:nvCxnSpPr>
          <p:spPr bwMode="auto">
            <a:xfrm rot="5400000">
              <a:off x="6858794" y="3961606"/>
              <a:ext cx="152400" cy="1588"/>
            </a:xfrm>
            <a:prstGeom prst="line">
              <a:avLst/>
            </a:prstGeom>
            <a:noFill/>
            <a:ln w="28575" algn="ctr">
              <a:solidFill>
                <a:schemeClr val="tx1"/>
              </a:solidFill>
              <a:round/>
              <a:headEnd type="none" w="sm" len="sm"/>
              <a:tailEnd type="none" w="sm" len="sm"/>
            </a:ln>
          </p:spPr>
        </p:cxnSp>
      </p:grpSp>
      <p:grpSp>
        <p:nvGrpSpPr>
          <p:cNvPr id="11" name="Group 97"/>
          <p:cNvGrpSpPr>
            <a:grpSpLocks/>
          </p:cNvGrpSpPr>
          <p:nvPr/>
        </p:nvGrpSpPr>
        <p:grpSpPr bwMode="auto">
          <a:xfrm>
            <a:off x="4419600" y="3124200"/>
            <a:ext cx="1981200" cy="762000"/>
            <a:chOff x="4419600" y="3124200"/>
            <a:chExt cx="1981200" cy="762000"/>
          </a:xfrm>
        </p:grpSpPr>
        <p:sp>
          <p:nvSpPr>
            <p:cNvPr id="806940" name="Rectangle 88"/>
            <p:cNvSpPr>
              <a:spLocks noChangeArrowheads="1"/>
            </p:cNvSpPr>
            <p:nvPr/>
          </p:nvSpPr>
          <p:spPr bwMode="auto">
            <a:xfrm>
              <a:off x="4419600" y="3124200"/>
              <a:ext cx="1676400" cy="228600"/>
            </a:xfrm>
            <a:prstGeom prst="rect">
              <a:avLst/>
            </a:prstGeom>
            <a:solidFill>
              <a:srgbClr val="CCFFCC"/>
            </a:solidFill>
            <a:ln w="28575">
              <a:solidFill>
                <a:schemeClr val="tx1"/>
              </a:solidFill>
              <a:miter lim="800000"/>
              <a:headEnd/>
              <a:tailEnd/>
            </a:ln>
          </p:spPr>
          <p:txBody>
            <a:bodyPr wrap="none" anchor="ctr"/>
            <a:lstStyle/>
            <a:p>
              <a:pPr eaLnBrk="0" hangingPunct="0"/>
              <a:r>
                <a:rPr lang="en-US" sz="1200">
                  <a:latin typeface="Arial" charset="0"/>
                </a:rPr>
                <a:t>CCSDS Secretariat</a:t>
              </a:r>
            </a:p>
          </p:txBody>
        </p:sp>
        <p:sp>
          <p:nvSpPr>
            <p:cNvPr id="806941" name="Rectangle 90"/>
            <p:cNvSpPr>
              <a:spLocks noChangeArrowheads="1"/>
            </p:cNvSpPr>
            <p:nvPr/>
          </p:nvSpPr>
          <p:spPr bwMode="auto">
            <a:xfrm>
              <a:off x="4419600" y="3429000"/>
              <a:ext cx="1676400" cy="457200"/>
            </a:xfrm>
            <a:prstGeom prst="rect">
              <a:avLst/>
            </a:prstGeom>
            <a:solidFill>
              <a:srgbClr val="CCFFCC"/>
            </a:solidFill>
            <a:ln w="28575">
              <a:solidFill>
                <a:schemeClr val="tx1"/>
              </a:solidFill>
              <a:miter lim="800000"/>
              <a:headEnd/>
              <a:tailEnd/>
            </a:ln>
          </p:spPr>
          <p:txBody>
            <a:bodyPr anchor="ctr"/>
            <a:lstStyle/>
            <a:p>
              <a:pPr eaLnBrk="0" hangingPunct="0"/>
              <a:r>
                <a:rPr lang="en-US" sz="1200">
                  <a:latin typeface="Arial" charset="0"/>
                </a:rPr>
                <a:t>Space Assigned Numbers Authority</a:t>
              </a:r>
            </a:p>
          </p:txBody>
        </p:sp>
        <p:cxnSp>
          <p:nvCxnSpPr>
            <p:cNvPr id="806942" name="Straight Connector 95"/>
            <p:cNvCxnSpPr>
              <a:cxnSpLocks noChangeShapeType="1"/>
              <a:stCxn id="806941" idx="3"/>
            </p:cNvCxnSpPr>
            <p:nvPr/>
          </p:nvCxnSpPr>
          <p:spPr bwMode="auto">
            <a:xfrm>
              <a:off x="6096000" y="3657600"/>
              <a:ext cx="304800" cy="1588"/>
            </a:xfrm>
            <a:prstGeom prst="line">
              <a:avLst/>
            </a:prstGeom>
            <a:noFill/>
            <a:ln w="28575" algn="ctr">
              <a:solidFill>
                <a:schemeClr val="tx1"/>
              </a:solidFill>
              <a:round/>
              <a:headEnd type="none" w="sm" len="sm"/>
              <a:tailEnd type="none" w="sm" len="sm"/>
            </a:ln>
          </p:spPr>
        </p:cxnSp>
        <p:cxnSp>
          <p:nvCxnSpPr>
            <p:cNvPr id="806943" name="Straight Connector 96"/>
            <p:cNvCxnSpPr>
              <a:cxnSpLocks noChangeShapeType="1"/>
            </p:cNvCxnSpPr>
            <p:nvPr/>
          </p:nvCxnSpPr>
          <p:spPr bwMode="auto">
            <a:xfrm>
              <a:off x="6096000" y="3276600"/>
              <a:ext cx="304800" cy="1588"/>
            </a:xfrm>
            <a:prstGeom prst="line">
              <a:avLst/>
            </a:prstGeom>
            <a:noFill/>
            <a:ln w="28575" algn="ctr">
              <a:solidFill>
                <a:schemeClr val="tx1"/>
              </a:solidFill>
              <a:round/>
              <a:headEnd type="none" w="sm" len="sm"/>
              <a:tailEnd type="none" w="sm" len="sm"/>
            </a:ln>
          </p:spPr>
        </p:cxnSp>
      </p:grpSp>
      <p:sp>
        <p:nvSpPr>
          <p:cNvPr id="806920" name="TextBox 99"/>
          <p:cNvSpPr txBox="1">
            <a:spLocks noChangeArrowheads="1"/>
          </p:cNvSpPr>
          <p:nvPr/>
        </p:nvSpPr>
        <p:spPr bwMode="auto">
          <a:xfrm>
            <a:off x="4419600" y="2743200"/>
            <a:ext cx="1447800" cy="400050"/>
          </a:xfrm>
          <a:prstGeom prst="rect">
            <a:avLst/>
          </a:prstGeom>
          <a:noFill/>
          <a:ln w="12700">
            <a:noFill/>
            <a:miter lim="800000"/>
            <a:headEnd type="none" w="sm" len="sm"/>
            <a:tailEnd type="none" w="sm" len="sm"/>
          </a:ln>
        </p:spPr>
        <p:txBody>
          <a:bodyPr>
            <a:spAutoFit/>
          </a:bodyPr>
          <a:lstStyle/>
          <a:p>
            <a:pPr marL="112713" indent="-112713" eaLnBrk="0" hangingPunct="0"/>
            <a:r>
              <a:rPr lang="en-US" sz="2000">
                <a:solidFill>
                  <a:srgbClr val="0033CC"/>
                </a:solidFill>
                <a:latin typeface="Arial" charset="0"/>
              </a:rPr>
              <a:t>CCSDS</a:t>
            </a:r>
          </a:p>
        </p:txBody>
      </p:sp>
      <p:grpSp>
        <p:nvGrpSpPr>
          <p:cNvPr id="12" name="Group 110"/>
          <p:cNvGrpSpPr>
            <a:grpSpLocks/>
          </p:cNvGrpSpPr>
          <p:nvPr/>
        </p:nvGrpSpPr>
        <p:grpSpPr bwMode="auto">
          <a:xfrm>
            <a:off x="4419600" y="1524000"/>
            <a:ext cx="4495800" cy="838200"/>
            <a:chOff x="4419600" y="1524000"/>
            <a:chExt cx="4495800" cy="838200"/>
          </a:xfrm>
        </p:grpSpPr>
        <p:sp>
          <p:nvSpPr>
            <p:cNvPr id="92" name="Rectangle 91"/>
            <p:cNvSpPr/>
            <p:nvPr/>
          </p:nvSpPr>
          <p:spPr bwMode="auto">
            <a:xfrm>
              <a:off x="7162800" y="1524000"/>
              <a:ext cx="1752600" cy="228600"/>
            </a:xfrm>
            <a:prstGeom prst="rect">
              <a:avLst/>
            </a:prstGeom>
            <a:solidFill>
              <a:srgbClr val="C00000"/>
            </a:solidFill>
            <a:ln w="28575">
              <a:solidFill>
                <a:schemeClr val="tx1"/>
              </a:solidFill>
              <a:miter lim="800000"/>
              <a:headEnd/>
              <a:tailEnd/>
            </a:ln>
          </p:spPr>
          <p:txBody>
            <a:bodyPr wrap="none" anchor="ctr"/>
            <a:lstStyle/>
            <a:p>
              <a:pPr eaLnBrk="0" hangingPunct="0">
                <a:defRPr/>
              </a:pPr>
              <a:r>
                <a:rPr lang="en-US" sz="1400" b="0" dirty="0">
                  <a:solidFill>
                    <a:schemeClr val="bg1"/>
                  </a:solidFill>
                  <a:latin typeface="+mn-lt"/>
                </a:rPr>
                <a:t>Liaisons</a:t>
              </a:r>
            </a:p>
          </p:txBody>
        </p:sp>
        <p:sp>
          <p:nvSpPr>
            <p:cNvPr id="101" name="Rectangle 100"/>
            <p:cNvSpPr/>
            <p:nvPr/>
          </p:nvSpPr>
          <p:spPr bwMode="auto">
            <a:xfrm>
              <a:off x="7162800" y="1828800"/>
              <a:ext cx="1752600" cy="228600"/>
            </a:xfrm>
            <a:prstGeom prst="rect">
              <a:avLst/>
            </a:prstGeom>
            <a:solidFill>
              <a:srgbClr val="C00000"/>
            </a:solidFill>
            <a:ln w="28575">
              <a:solidFill>
                <a:schemeClr val="tx1"/>
              </a:solidFill>
              <a:miter lim="800000"/>
              <a:headEnd/>
              <a:tailEnd/>
            </a:ln>
          </p:spPr>
          <p:txBody>
            <a:bodyPr wrap="none" anchor="ctr"/>
            <a:lstStyle/>
            <a:p>
              <a:pPr eaLnBrk="0" hangingPunct="0">
                <a:defRPr/>
              </a:pPr>
              <a:r>
                <a:rPr lang="en-US" sz="1400" b="0" dirty="0">
                  <a:solidFill>
                    <a:schemeClr val="bg1"/>
                  </a:solidFill>
                  <a:latin typeface="+mn-lt"/>
                </a:rPr>
                <a:t>Stakeholders</a:t>
              </a:r>
            </a:p>
          </p:txBody>
        </p:sp>
        <p:sp>
          <p:nvSpPr>
            <p:cNvPr id="102" name="Rectangle 101"/>
            <p:cNvSpPr/>
            <p:nvPr/>
          </p:nvSpPr>
          <p:spPr bwMode="auto">
            <a:xfrm>
              <a:off x="4419600" y="1905000"/>
              <a:ext cx="1752600" cy="457200"/>
            </a:xfrm>
            <a:prstGeom prst="rect">
              <a:avLst/>
            </a:prstGeom>
            <a:solidFill>
              <a:srgbClr val="C00000"/>
            </a:solidFill>
            <a:ln w="28575">
              <a:solidFill>
                <a:schemeClr val="tx1"/>
              </a:solidFill>
              <a:miter lim="800000"/>
              <a:headEnd/>
              <a:tailEnd/>
            </a:ln>
          </p:spPr>
          <p:txBody>
            <a:bodyPr anchor="ctr"/>
            <a:lstStyle/>
            <a:p>
              <a:pPr eaLnBrk="0" hangingPunct="0">
                <a:defRPr/>
              </a:pPr>
              <a:r>
                <a:rPr lang="en-US" sz="1400" b="0" dirty="0">
                  <a:solidFill>
                    <a:schemeClr val="bg1"/>
                  </a:solidFill>
                  <a:latin typeface="+mn-lt"/>
                </a:rPr>
                <a:t>Infrastructure providers</a:t>
              </a:r>
            </a:p>
          </p:txBody>
        </p:sp>
        <p:sp>
          <p:nvSpPr>
            <p:cNvPr id="103" name="Rectangle 102"/>
            <p:cNvSpPr/>
            <p:nvPr/>
          </p:nvSpPr>
          <p:spPr bwMode="auto">
            <a:xfrm>
              <a:off x="7162800" y="2133600"/>
              <a:ext cx="1752600" cy="228600"/>
            </a:xfrm>
            <a:prstGeom prst="rect">
              <a:avLst/>
            </a:prstGeom>
            <a:solidFill>
              <a:srgbClr val="C00000"/>
            </a:solidFill>
            <a:ln w="28575">
              <a:solidFill>
                <a:schemeClr val="tx1"/>
              </a:solidFill>
              <a:miter lim="800000"/>
              <a:headEnd/>
              <a:tailEnd/>
            </a:ln>
          </p:spPr>
          <p:txBody>
            <a:bodyPr wrap="none" anchor="ctr"/>
            <a:lstStyle/>
            <a:p>
              <a:pPr eaLnBrk="0" hangingPunct="0">
                <a:defRPr/>
              </a:pPr>
              <a:r>
                <a:rPr lang="en-US" sz="1400" b="0" dirty="0">
                  <a:solidFill>
                    <a:schemeClr val="bg1"/>
                  </a:solidFill>
                  <a:latin typeface="+mn-lt"/>
                </a:rPr>
                <a:t>Missions / Programs</a:t>
              </a:r>
            </a:p>
          </p:txBody>
        </p:sp>
        <p:sp>
          <p:nvSpPr>
            <p:cNvPr id="104" name="Rectangle 103"/>
            <p:cNvSpPr/>
            <p:nvPr/>
          </p:nvSpPr>
          <p:spPr bwMode="auto">
            <a:xfrm>
              <a:off x="4419600" y="1524000"/>
              <a:ext cx="1752600" cy="304800"/>
            </a:xfrm>
            <a:prstGeom prst="rect">
              <a:avLst/>
            </a:prstGeom>
            <a:solidFill>
              <a:srgbClr val="00B050"/>
            </a:solidFill>
            <a:ln w="28575">
              <a:solidFill>
                <a:schemeClr val="tx1"/>
              </a:solidFill>
              <a:miter lim="800000"/>
              <a:headEnd/>
              <a:tailEnd/>
            </a:ln>
          </p:spPr>
          <p:txBody>
            <a:bodyPr wrap="none" anchor="ctr"/>
            <a:lstStyle/>
            <a:p>
              <a:pPr algn="ctr" eaLnBrk="0" hangingPunct="0">
                <a:defRPr/>
              </a:pPr>
              <a:r>
                <a:rPr lang="en-US" sz="1400" dirty="0">
                  <a:solidFill>
                    <a:schemeClr val="bg1"/>
                  </a:solidFill>
                  <a:latin typeface="+mn-lt"/>
                </a:rPr>
                <a:t>ISO</a:t>
              </a:r>
            </a:p>
          </p:txBody>
        </p:sp>
      </p:grpSp>
      <p:grpSp>
        <p:nvGrpSpPr>
          <p:cNvPr id="13" name="Group 111"/>
          <p:cNvGrpSpPr>
            <a:grpSpLocks/>
          </p:cNvGrpSpPr>
          <p:nvPr/>
        </p:nvGrpSpPr>
        <p:grpSpPr bwMode="auto">
          <a:xfrm>
            <a:off x="6172200" y="1600200"/>
            <a:ext cx="990600" cy="1600200"/>
            <a:chOff x="6172200" y="1600200"/>
            <a:chExt cx="990600" cy="1600200"/>
          </a:xfrm>
        </p:grpSpPr>
        <p:sp>
          <p:nvSpPr>
            <p:cNvPr id="806929" name="Freeform 104"/>
            <p:cNvSpPr>
              <a:spLocks noChangeArrowheads="1"/>
            </p:cNvSpPr>
            <p:nvPr/>
          </p:nvSpPr>
          <p:spPr bwMode="auto">
            <a:xfrm>
              <a:off x="6184900" y="1638300"/>
              <a:ext cx="520700" cy="1485900"/>
            </a:xfrm>
            <a:custGeom>
              <a:avLst/>
              <a:gdLst>
                <a:gd name="T0" fmla="*/ 0 w 622300"/>
                <a:gd name="T1" fmla="*/ 0 h 1485900"/>
                <a:gd name="T2" fmla="*/ 509 w 622300"/>
                <a:gd name="T3" fmla="*/ 317500 h 1485900"/>
                <a:gd name="T4" fmla="*/ 712 w 622300"/>
                <a:gd name="T5" fmla="*/ 1485900 h 1485900"/>
                <a:gd name="T6" fmla="*/ 712 w 622300"/>
                <a:gd name="T7" fmla="*/ 1485900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pPr eaLnBrk="0" hangingPunct="0"/>
              <a:endParaRPr lang="en-GB" b="0"/>
            </a:p>
          </p:txBody>
        </p:sp>
        <p:sp>
          <p:nvSpPr>
            <p:cNvPr id="806930" name="Freeform 105"/>
            <p:cNvSpPr>
              <a:spLocks noChangeArrowheads="1"/>
            </p:cNvSpPr>
            <p:nvPr/>
          </p:nvSpPr>
          <p:spPr bwMode="auto">
            <a:xfrm>
              <a:off x="6172200" y="2133600"/>
              <a:ext cx="520700" cy="1028700"/>
            </a:xfrm>
            <a:custGeom>
              <a:avLst/>
              <a:gdLst>
                <a:gd name="T0" fmla="*/ 0 w 622300"/>
                <a:gd name="T1" fmla="*/ 0 h 1485900"/>
                <a:gd name="T2" fmla="*/ 509 w 622300"/>
                <a:gd name="T3" fmla="*/ 1 h 1485900"/>
                <a:gd name="T4" fmla="*/ 712 w 622300"/>
                <a:gd name="T5" fmla="*/ 1 h 1485900"/>
                <a:gd name="T6" fmla="*/ 712 w 622300"/>
                <a:gd name="T7" fmla="*/ 1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pPr eaLnBrk="0" hangingPunct="0"/>
              <a:endParaRPr lang="en-GB" b="0"/>
            </a:p>
          </p:txBody>
        </p:sp>
        <p:sp>
          <p:nvSpPr>
            <p:cNvPr id="806931" name="Freeform 106"/>
            <p:cNvSpPr>
              <a:spLocks noChangeArrowheads="1"/>
            </p:cNvSpPr>
            <p:nvPr/>
          </p:nvSpPr>
          <p:spPr bwMode="auto">
            <a:xfrm flipH="1">
              <a:off x="6705600" y="2209800"/>
              <a:ext cx="457200" cy="952500"/>
            </a:xfrm>
            <a:custGeom>
              <a:avLst/>
              <a:gdLst>
                <a:gd name="T0" fmla="*/ 0 w 622300"/>
                <a:gd name="T1" fmla="*/ 0 h 1485900"/>
                <a:gd name="T2" fmla="*/ 4 w 622300"/>
                <a:gd name="T3" fmla="*/ 1 h 1485900"/>
                <a:gd name="T4" fmla="*/ 5 w 622300"/>
                <a:gd name="T5" fmla="*/ 1 h 1485900"/>
                <a:gd name="T6" fmla="*/ 5 w 622300"/>
                <a:gd name="T7" fmla="*/ 1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pPr eaLnBrk="0" hangingPunct="0"/>
              <a:endParaRPr lang="en-GB" b="0"/>
            </a:p>
          </p:txBody>
        </p:sp>
        <p:sp>
          <p:nvSpPr>
            <p:cNvPr id="806932" name="Freeform 107"/>
            <p:cNvSpPr>
              <a:spLocks noChangeArrowheads="1"/>
            </p:cNvSpPr>
            <p:nvPr/>
          </p:nvSpPr>
          <p:spPr bwMode="auto">
            <a:xfrm flipH="1">
              <a:off x="6705600" y="1905000"/>
              <a:ext cx="457200" cy="1219200"/>
            </a:xfrm>
            <a:custGeom>
              <a:avLst/>
              <a:gdLst>
                <a:gd name="T0" fmla="*/ 0 w 622300"/>
                <a:gd name="T1" fmla="*/ 0 h 1485900"/>
                <a:gd name="T2" fmla="*/ 4 w 622300"/>
                <a:gd name="T3" fmla="*/ 173 h 1485900"/>
                <a:gd name="T4" fmla="*/ 5 w 622300"/>
                <a:gd name="T5" fmla="*/ 808 h 1485900"/>
                <a:gd name="T6" fmla="*/ 5 w 622300"/>
                <a:gd name="T7" fmla="*/ 808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pPr eaLnBrk="0" hangingPunct="0"/>
              <a:endParaRPr lang="en-GB" b="0"/>
            </a:p>
          </p:txBody>
        </p:sp>
        <p:sp>
          <p:nvSpPr>
            <p:cNvPr id="806933" name="Freeform 108"/>
            <p:cNvSpPr>
              <a:spLocks noChangeArrowheads="1"/>
            </p:cNvSpPr>
            <p:nvPr/>
          </p:nvSpPr>
          <p:spPr bwMode="auto">
            <a:xfrm flipH="1">
              <a:off x="6705600" y="1600200"/>
              <a:ext cx="457200" cy="1524000"/>
            </a:xfrm>
            <a:custGeom>
              <a:avLst/>
              <a:gdLst>
                <a:gd name="T0" fmla="*/ 0 w 622300"/>
                <a:gd name="T1" fmla="*/ 0 h 1485900"/>
                <a:gd name="T2" fmla="*/ 4 w 622300"/>
                <a:gd name="T3" fmla="*/ 830942 h 1485900"/>
                <a:gd name="T4" fmla="*/ 5 w 622300"/>
                <a:gd name="T5" fmla="*/ 3888777 h 1485900"/>
                <a:gd name="T6" fmla="*/ 5 w 622300"/>
                <a:gd name="T7" fmla="*/ 3888777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a:tailEnd/>
            </a:ln>
          </p:spPr>
          <p:txBody>
            <a:bodyPr/>
            <a:lstStyle/>
            <a:p>
              <a:pPr eaLnBrk="0" hangingPunct="0"/>
              <a:endParaRPr lang="en-GB" b="0"/>
            </a:p>
          </p:txBody>
        </p:sp>
        <p:sp>
          <p:nvSpPr>
            <p:cNvPr id="110" name="Isosceles Triangle 109"/>
            <p:cNvSpPr/>
            <p:nvPr/>
          </p:nvSpPr>
          <p:spPr bwMode="auto">
            <a:xfrm flipV="1">
              <a:off x="6591300" y="2895600"/>
              <a:ext cx="228600" cy="304800"/>
            </a:xfrm>
            <a:prstGeom prst="triangle">
              <a:avLst/>
            </a:prstGeom>
            <a:solidFill>
              <a:schemeClr val="tx1"/>
            </a:solidFill>
            <a:ln w="28575">
              <a:solidFill>
                <a:schemeClr val="tx1"/>
              </a:solidFill>
              <a:miter lim="800000"/>
              <a:headEnd/>
              <a:tailEnd/>
            </a:ln>
          </p:spPr>
          <p:txBody>
            <a:bodyPr anchor="ctr"/>
            <a:lstStyle/>
            <a:p>
              <a:pPr algn="ctr" eaLnBrk="0" hangingPunct="0">
                <a:defRPr/>
              </a:pPr>
              <a:endParaRPr lang="en-US" sz="1400" b="0" dirty="0">
                <a:latin typeface="+mn-lt"/>
              </a:endParaRPr>
            </a:p>
          </p:txBody>
        </p:sp>
      </p:grpSp>
      <p:sp>
        <p:nvSpPr>
          <p:cNvPr id="426" name="Rectangle 18"/>
          <p:cNvSpPr>
            <a:spLocks noChangeAspect="1" noChangeArrowheads="1"/>
          </p:cNvSpPr>
          <p:nvPr/>
        </p:nvSpPr>
        <p:spPr bwMode="auto">
          <a:xfrm>
            <a:off x="4114800" y="4267200"/>
            <a:ext cx="1028700" cy="528638"/>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Cross</a:t>
            </a:r>
          </a:p>
          <a:p>
            <a:pPr algn="ctr" eaLnBrk="0" hangingPunct="0"/>
            <a:r>
              <a:rPr lang="en-US" sz="1000">
                <a:latin typeface="Arial" charset="0"/>
              </a:rPr>
              <a:t>Support</a:t>
            </a:r>
          </a:p>
          <a:p>
            <a:pPr algn="ctr" eaLnBrk="0" hangingPunct="0"/>
            <a:r>
              <a:rPr lang="en-US" sz="1000">
                <a:latin typeface="Arial" charset="0"/>
              </a:rPr>
              <a:t>Services</a:t>
            </a:r>
          </a:p>
        </p:txBody>
      </p:sp>
      <p:sp>
        <p:nvSpPr>
          <p:cNvPr id="428" name="Rectangle 24"/>
          <p:cNvSpPr>
            <a:spLocks noChangeAspect="1" noChangeArrowheads="1"/>
          </p:cNvSpPr>
          <p:nvPr/>
        </p:nvSpPr>
        <p:spPr bwMode="auto">
          <a:xfrm>
            <a:off x="304800" y="4267200"/>
            <a:ext cx="1028700" cy="528638"/>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900">
                <a:latin typeface="Arial" charset="0"/>
              </a:rPr>
              <a:t>Spacecraft </a:t>
            </a:r>
          </a:p>
          <a:p>
            <a:pPr algn="ctr" eaLnBrk="0" hangingPunct="0"/>
            <a:r>
              <a:rPr lang="en-US" sz="900">
                <a:latin typeface="Arial" charset="0"/>
              </a:rPr>
              <a:t>Onboard</a:t>
            </a:r>
          </a:p>
          <a:p>
            <a:pPr algn="ctr" eaLnBrk="0" hangingPunct="0"/>
            <a:r>
              <a:rPr lang="en-US" sz="900">
                <a:latin typeface="Arial" charset="0"/>
              </a:rPr>
              <a:t>Interface</a:t>
            </a:r>
          </a:p>
          <a:p>
            <a:pPr algn="ctr" eaLnBrk="0" hangingPunct="0"/>
            <a:r>
              <a:rPr lang="en-US" sz="900">
                <a:latin typeface="Arial" charset="0"/>
              </a:rPr>
              <a:t>Services</a:t>
            </a:r>
          </a:p>
        </p:txBody>
      </p:sp>
      <p:sp>
        <p:nvSpPr>
          <p:cNvPr id="429" name="Rectangle 26"/>
          <p:cNvSpPr>
            <a:spLocks noChangeAspect="1" noChangeArrowheads="1"/>
          </p:cNvSpPr>
          <p:nvPr/>
        </p:nvSpPr>
        <p:spPr bwMode="auto">
          <a:xfrm>
            <a:off x="7467600" y="4257675"/>
            <a:ext cx="1028700" cy="528638"/>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900">
                <a:latin typeface="Arial" charset="0"/>
              </a:rPr>
              <a:t>Mission  Ops</a:t>
            </a:r>
          </a:p>
          <a:p>
            <a:pPr algn="ctr" eaLnBrk="0" hangingPunct="0"/>
            <a:r>
              <a:rPr lang="en-US" sz="900">
                <a:latin typeface="Arial" charset="0"/>
              </a:rPr>
              <a:t>&amp; Info. Mgt.</a:t>
            </a:r>
          </a:p>
          <a:p>
            <a:pPr algn="ctr" eaLnBrk="0" hangingPunct="0"/>
            <a:r>
              <a:rPr lang="en-US" sz="900">
                <a:latin typeface="Arial" charset="0"/>
              </a:rPr>
              <a:t>Services</a:t>
            </a:r>
          </a:p>
        </p:txBody>
      </p:sp>
      <p:sp>
        <p:nvSpPr>
          <p:cNvPr id="431" name="Rectangle 27"/>
          <p:cNvSpPr>
            <a:spLocks noChangeAspect="1" noChangeArrowheads="1"/>
          </p:cNvSpPr>
          <p:nvPr/>
        </p:nvSpPr>
        <p:spPr bwMode="auto">
          <a:xfrm>
            <a:off x="5634038" y="4287838"/>
            <a:ext cx="1028700" cy="528637"/>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Space</a:t>
            </a:r>
          </a:p>
          <a:p>
            <a:pPr algn="ctr" eaLnBrk="0" hangingPunct="0"/>
            <a:r>
              <a:rPr lang="en-US" sz="1000">
                <a:latin typeface="Arial" charset="0"/>
              </a:rPr>
              <a:t>Internetworking</a:t>
            </a:r>
          </a:p>
          <a:p>
            <a:pPr algn="ctr" eaLnBrk="0" hangingPunct="0"/>
            <a:r>
              <a:rPr lang="en-US" sz="1000">
                <a:latin typeface="Arial" charset="0"/>
              </a:rPr>
              <a:t>Services</a:t>
            </a:r>
          </a:p>
        </p:txBody>
      </p:sp>
      <p:sp>
        <p:nvSpPr>
          <p:cNvPr id="434" name="Rectangle 23"/>
          <p:cNvSpPr>
            <a:spLocks noChangeAspect="1" noChangeArrowheads="1"/>
          </p:cNvSpPr>
          <p:nvPr/>
        </p:nvSpPr>
        <p:spPr bwMode="auto">
          <a:xfrm>
            <a:off x="2133600" y="4267200"/>
            <a:ext cx="1030288" cy="530225"/>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Space</a:t>
            </a:r>
          </a:p>
          <a:p>
            <a:pPr algn="ctr" eaLnBrk="0" hangingPunct="0"/>
            <a:r>
              <a:rPr lang="en-US" sz="1000">
                <a:latin typeface="Arial" charset="0"/>
              </a:rPr>
              <a:t>Link</a:t>
            </a:r>
          </a:p>
          <a:p>
            <a:pPr algn="ctr" eaLnBrk="0" hangingPunct="0"/>
            <a:r>
              <a:rPr lang="en-US" sz="1000">
                <a:latin typeface="Arial" charset="0"/>
              </a:rPr>
              <a:t>Services</a:t>
            </a:r>
          </a:p>
        </p:txBody>
      </p:sp>
      <p:sp>
        <p:nvSpPr>
          <p:cNvPr id="427" name="Rectangle 19"/>
          <p:cNvSpPr>
            <a:spLocks noChangeAspect="1" noChangeArrowheads="1"/>
          </p:cNvSpPr>
          <p:nvPr/>
        </p:nvSpPr>
        <p:spPr bwMode="auto">
          <a:xfrm>
            <a:off x="3886200" y="838200"/>
            <a:ext cx="984250" cy="528638"/>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Systems</a:t>
            </a:r>
          </a:p>
          <a:p>
            <a:pPr algn="ctr" eaLnBrk="0" hangingPunct="0"/>
            <a:r>
              <a:rPr lang="en-US" sz="1000">
                <a:latin typeface="Arial" charset="0"/>
              </a:rPr>
              <a:t>Engineering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4.16667E-6 2.59259E-6 L 0.14965 0.05555 " pathEditMode="relative" rAng="0" ptsTypes="AA">
                                      <p:cBhvr>
                                        <p:cTn id="6" dur="2000" fill="hold"/>
                                        <p:tgtEl>
                                          <p:spTgt spid="431"/>
                                        </p:tgtEl>
                                        <p:attrNameLst>
                                          <p:attrName>ppt_x</p:attrName>
                                          <p:attrName>ppt_y</p:attrName>
                                        </p:attrNameLst>
                                      </p:cBhvr>
                                      <p:rCtr x="75" y="28"/>
                                    </p:animMotion>
                                  </p:childTnLst>
                                </p:cTn>
                              </p:par>
                              <p:par>
                                <p:cTn id="7" presetID="0" presetClass="path" presetSubtype="0" accel="50000" decel="50000" fill="hold" grpId="0" nodeType="withEffect">
                                  <p:stCondLst>
                                    <p:cond delay="0"/>
                                  </p:stCondLst>
                                  <p:childTnLst>
                                    <p:animMotion origin="layout" path="M 3.33333E-6 7.40741E-7 L 0.04253 0.15671 " pathEditMode="relative" rAng="0" ptsTypes="AA">
                                      <p:cBhvr>
                                        <p:cTn id="8" dur="2000" fill="hold"/>
                                        <p:tgtEl>
                                          <p:spTgt spid="429"/>
                                        </p:tgtEl>
                                        <p:attrNameLst>
                                          <p:attrName>ppt_x</p:attrName>
                                          <p:attrName>ppt_y</p:attrName>
                                        </p:attrNameLst>
                                      </p:cBhvr>
                                      <p:rCtr x="21" y="78"/>
                                    </p:animMotion>
                                  </p:childTnLst>
                                </p:cTn>
                              </p:par>
                              <p:par>
                                <p:cTn id="9" presetID="0" presetClass="path" presetSubtype="0" accel="50000" decel="50000" fill="hold" grpId="0" nodeType="withEffect">
                                  <p:stCondLst>
                                    <p:cond delay="0"/>
                                  </p:stCondLst>
                                  <p:childTnLst>
                                    <p:animMotion origin="layout" path="M -0.00625 -0.00579 L 0.26771 0.16018 " pathEditMode="relative" rAng="0" ptsTypes="AA">
                                      <p:cBhvr>
                                        <p:cTn id="10" dur="2000" fill="hold"/>
                                        <p:tgtEl>
                                          <p:spTgt spid="426"/>
                                        </p:tgtEl>
                                        <p:attrNameLst>
                                          <p:attrName>ppt_x</p:attrName>
                                          <p:attrName>ppt_y</p:attrName>
                                        </p:attrNameLst>
                                      </p:cBhvr>
                                      <p:rCtr x="137" y="83"/>
                                    </p:animMotion>
                                  </p:childTnLst>
                                </p:cTn>
                              </p:par>
                              <p:par>
                                <p:cTn id="11" presetID="0" presetClass="path" presetSubtype="0" accel="50000" decel="50000" fill="hold" grpId="0" nodeType="withEffect">
                                  <p:stCondLst>
                                    <p:cond delay="0"/>
                                  </p:stCondLst>
                                  <p:childTnLst>
                                    <p:animMotion origin="layout" path="M 5.55556E-7 1.85185E-6 L 0.21667 0.5581 " pathEditMode="relative" rAng="0" ptsTypes="AA">
                                      <p:cBhvr>
                                        <p:cTn id="12" dur="2000" fill="hold"/>
                                        <p:tgtEl>
                                          <p:spTgt spid="427"/>
                                        </p:tgtEl>
                                        <p:attrNameLst>
                                          <p:attrName>ppt_x</p:attrName>
                                          <p:attrName>ppt_y</p:attrName>
                                        </p:attrNameLst>
                                      </p:cBhvr>
                                      <p:rCtr x="108" y="279"/>
                                    </p:animMotion>
                                  </p:childTnLst>
                                </p:cTn>
                              </p:par>
                              <p:par>
                                <p:cTn id="13" presetID="0" presetClass="path" presetSubtype="0" accel="50000" decel="50000" fill="hold" grpId="0" nodeType="withEffect">
                                  <p:stCondLst>
                                    <p:cond delay="0"/>
                                  </p:stCondLst>
                                  <p:childTnLst>
                                    <p:animMotion origin="layout" path="M -0.00538 -0.00602 L 0.35157 0.15995 " pathEditMode="relative" rAng="0" ptsTypes="AA">
                                      <p:cBhvr>
                                        <p:cTn id="14" dur="2000" fill="hold"/>
                                        <p:tgtEl>
                                          <p:spTgt spid="434"/>
                                        </p:tgtEl>
                                        <p:attrNameLst>
                                          <p:attrName>ppt_x</p:attrName>
                                          <p:attrName>ppt_y</p:attrName>
                                        </p:attrNameLst>
                                      </p:cBhvr>
                                      <p:rCtr x="178" y="83"/>
                                    </p:animMotion>
                                  </p:childTnLst>
                                </p:cTn>
                              </p:par>
                              <p:par>
                                <p:cTn id="15" presetID="0" presetClass="path" presetSubtype="0" accel="50000" decel="50000" fill="hold" grpId="0" nodeType="withEffect">
                                  <p:stCondLst>
                                    <p:cond delay="0"/>
                                  </p:stCondLst>
                                  <p:childTnLst>
                                    <p:animMotion origin="layout" path="M -3.33333E-6 1.85185E-6 L 0.46823 0.05764 " pathEditMode="relative" rAng="0" ptsTypes="AA">
                                      <p:cBhvr>
                                        <p:cTn id="16" dur="2000" fill="hold"/>
                                        <p:tgtEl>
                                          <p:spTgt spid="428"/>
                                        </p:tgtEl>
                                        <p:attrNameLst>
                                          <p:attrName>ppt_x</p:attrName>
                                          <p:attrName>ppt_y</p:attrName>
                                        </p:attrNameLst>
                                      </p:cBhvr>
                                      <p:rCtr x="234" y="29"/>
                                    </p:animMotion>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animBg="1"/>
      <p:bldP spid="428" grpId="0" animBg="1"/>
      <p:bldP spid="429" grpId="0" animBg="1"/>
      <p:bldP spid="431" grpId="0" animBg="1"/>
      <p:bldP spid="434" grpId="0" animBg="1"/>
      <p:bldP spid="4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bwMode="auto">
          <a:xfrm>
            <a:off x="7162800" y="2133600"/>
            <a:ext cx="1752600" cy="228600"/>
          </a:xfrm>
          <a:prstGeom prst="rect">
            <a:avLst/>
          </a:prstGeom>
          <a:solidFill>
            <a:srgbClr val="C00000"/>
          </a:solidFill>
          <a:ln w="28575">
            <a:solidFill>
              <a:schemeClr val="tx1"/>
            </a:solidFill>
            <a:miter lim="800000"/>
            <a:headEnd/>
            <a:tailEnd/>
          </a:ln>
        </p:spPr>
        <p:txBody>
          <a:bodyPr wrap="none" anchor="ctr"/>
          <a:lstStyle/>
          <a:p>
            <a:pPr eaLnBrk="0" hangingPunct="0">
              <a:defRPr/>
            </a:pPr>
            <a:r>
              <a:rPr lang="en-US" sz="1400" b="0" dirty="0">
                <a:solidFill>
                  <a:schemeClr val="bg1"/>
                </a:solidFill>
                <a:latin typeface="+mn-lt"/>
              </a:rPr>
              <a:t>Missions / Programs</a:t>
            </a:r>
          </a:p>
        </p:txBody>
      </p:sp>
      <p:grpSp>
        <p:nvGrpSpPr>
          <p:cNvPr id="2" name="Group 155"/>
          <p:cNvGrpSpPr>
            <a:grpSpLocks/>
          </p:cNvGrpSpPr>
          <p:nvPr/>
        </p:nvGrpSpPr>
        <p:grpSpPr bwMode="auto">
          <a:xfrm>
            <a:off x="246063" y="4264025"/>
            <a:ext cx="3984625" cy="1727200"/>
            <a:chOff x="217488" y="4240213"/>
            <a:chExt cx="3984625" cy="1727200"/>
          </a:xfrm>
        </p:grpSpPr>
        <p:sp>
          <p:nvSpPr>
            <p:cNvPr id="809081" name="Line 33"/>
            <p:cNvSpPr>
              <a:spLocks noChangeAspect="1" noChangeShapeType="1"/>
            </p:cNvSpPr>
            <p:nvPr/>
          </p:nvSpPr>
          <p:spPr bwMode="auto">
            <a:xfrm>
              <a:off x="3125788" y="4548188"/>
              <a:ext cx="0" cy="950913"/>
            </a:xfrm>
            <a:prstGeom prst="line">
              <a:avLst/>
            </a:prstGeom>
            <a:noFill/>
            <a:ln w="28575">
              <a:solidFill>
                <a:schemeClr val="accent2"/>
              </a:solidFill>
              <a:round/>
              <a:headEnd/>
              <a:tailEnd/>
            </a:ln>
          </p:spPr>
          <p:txBody>
            <a:bodyPr wrap="none" anchor="ctr"/>
            <a:lstStyle/>
            <a:p>
              <a:endParaRPr lang="en-US"/>
            </a:p>
          </p:txBody>
        </p:sp>
        <p:sp>
          <p:nvSpPr>
            <p:cNvPr id="809082" name="Line 34"/>
            <p:cNvSpPr>
              <a:spLocks noChangeAspect="1" noChangeShapeType="1"/>
            </p:cNvSpPr>
            <p:nvPr/>
          </p:nvSpPr>
          <p:spPr bwMode="auto">
            <a:xfrm>
              <a:off x="860425" y="4543425"/>
              <a:ext cx="0" cy="993775"/>
            </a:xfrm>
            <a:prstGeom prst="line">
              <a:avLst/>
            </a:prstGeom>
            <a:noFill/>
            <a:ln w="28575">
              <a:solidFill>
                <a:schemeClr val="accent2"/>
              </a:solidFill>
              <a:round/>
              <a:headEnd/>
              <a:tailEnd/>
            </a:ln>
          </p:spPr>
          <p:txBody>
            <a:bodyPr wrap="none" anchor="ctr"/>
            <a:lstStyle/>
            <a:p>
              <a:endParaRPr lang="en-US"/>
            </a:p>
          </p:txBody>
        </p:sp>
        <p:sp>
          <p:nvSpPr>
            <p:cNvPr id="809083" name="Rectangle 35"/>
            <p:cNvSpPr>
              <a:spLocks noChangeAspect="1" noChangeArrowheads="1"/>
            </p:cNvSpPr>
            <p:nvPr/>
          </p:nvSpPr>
          <p:spPr bwMode="auto">
            <a:xfrm>
              <a:off x="3173413" y="4846638"/>
              <a:ext cx="1028700" cy="528638"/>
            </a:xfrm>
            <a:prstGeom prst="rect">
              <a:avLst/>
            </a:prstGeom>
            <a:solidFill>
              <a:srgbClr val="FFFF00"/>
            </a:solidFill>
            <a:ln w="25400">
              <a:solidFill>
                <a:schemeClr val="tx1"/>
              </a:solidFill>
              <a:miter lim="800000"/>
              <a:headEnd/>
              <a:tailEnd/>
            </a:ln>
          </p:spPr>
          <p:txBody>
            <a:bodyPr wrap="none" anchor="ctr"/>
            <a:lstStyle/>
            <a:p>
              <a:pPr algn="ctr" eaLnBrk="0" hangingPunct="0">
                <a:lnSpc>
                  <a:spcPct val="90000"/>
                </a:lnSpc>
              </a:pPr>
              <a:endParaRPr lang="en-US" sz="1000">
                <a:latin typeface="Arial" charset="0"/>
              </a:endParaRPr>
            </a:p>
            <a:p>
              <a:pPr algn="ctr" eaLnBrk="0" hangingPunct="0">
                <a:lnSpc>
                  <a:spcPct val="90000"/>
                </a:lnSpc>
              </a:pPr>
              <a:r>
                <a:rPr lang="en-US" sz="1000">
                  <a:latin typeface="Arial" charset="0"/>
                </a:rPr>
                <a:t>Design</a:t>
              </a:r>
            </a:p>
            <a:p>
              <a:pPr algn="ctr" eaLnBrk="0" hangingPunct="0">
                <a:lnSpc>
                  <a:spcPct val="90000"/>
                </a:lnSpc>
              </a:pPr>
              <a:r>
                <a:rPr lang="en-US" sz="1000">
                  <a:latin typeface="Arial" charset="0"/>
                </a:rPr>
                <a:t>Engineering</a:t>
              </a:r>
            </a:p>
            <a:p>
              <a:pPr algn="ctr" eaLnBrk="0" hangingPunct="0">
                <a:lnSpc>
                  <a:spcPct val="90000"/>
                </a:lnSpc>
              </a:pPr>
              <a:r>
                <a:rPr lang="en-US" sz="1000">
                  <a:latin typeface="Arial" charset="0"/>
                </a:rPr>
                <a:t>&amp; Production</a:t>
              </a:r>
            </a:p>
            <a:p>
              <a:pPr algn="ctr" eaLnBrk="0" hangingPunct="0"/>
              <a:endParaRPr lang="en-US" sz="1000">
                <a:latin typeface="Arial" charset="0"/>
              </a:endParaRPr>
            </a:p>
          </p:txBody>
        </p:sp>
        <p:sp>
          <p:nvSpPr>
            <p:cNvPr id="809084" name="Rectangle 36"/>
            <p:cNvSpPr>
              <a:spLocks noChangeAspect="1" noChangeArrowheads="1"/>
            </p:cNvSpPr>
            <p:nvPr/>
          </p:nvSpPr>
          <p:spPr bwMode="auto">
            <a:xfrm>
              <a:off x="923925" y="4833938"/>
              <a:ext cx="984250" cy="528638"/>
            </a:xfrm>
            <a:prstGeom prst="rect">
              <a:avLst/>
            </a:prstGeom>
            <a:solidFill>
              <a:srgbClr val="FFFF00"/>
            </a:solidFill>
            <a:ln w="25400">
              <a:solidFill>
                <a:schemeClr val="tx1"/>
              </a:solidFill>
              <a:miter lim="800000"/>
              <a:headEnd/>
              <a:tailEnd/>
            </a:ln>
          </p:spPr>
          <p:txBody>
            <a:bodyPr wrap="none" anchor="ctr"/>
            <a:lstStyle/>
            <a:p>
              <a:pPr algn="ctr" eaLnBrk="0" hangingPunct="0">
                <a:lnSpc>
                  <a:spcPct val="90000"/>
                </a:lnSpc>
              </a:pPr>
              <a:r>
                <a:rPr lang="en-US" sz="1000">
                  <a:latin typeface="Arial" charset="0"/>
                </a:rPr>
                <a:t>Interfaces,</a:t>
              </a:r>
            </a:p>
            <a:p>
              <a:pPr algn="ctr" eaLnBrk="0" hangingPunct="0">
                <a:lnSpc>
                  <a:spcPct val="90000"/>
                </a:lnSpc>
              </a:pPr>
              <a:r>
                <a:rPr lang="en-US" sz="1000">
                  <a:latin typeface="Arial" charset="0"/>
                </a:rPr>
                <a:t>Integration</a:t>
              </a:r>
            </a:p>
            <a:p>
              <a:pPr algn="ctr" eaLnBrk="0" hangingPunct="0">
                <a:lnSpc>
                  <a:spcPct val="90000"/>
                </a:lnSpc>
              </a:pPr>
              <a:r>
                <a:rPr lang="en-US" sz="1000">
                  <a:latin typeface="Arial" charset="0"/>
                </a:rPr>
                <a:t>&amp; Test</a:t>
              </a:r>
            </a:p>
          </p:txBody>
        </p:sp>
        <p:sp>
          <p:nvSpPr>
            <p:cNvPr id="809085" name="Line 37"/>
            <p:cNvSpPr>
              <a:spLocks noChangeAspect="1" noChangeShapeType="1"/>
            </p:cNvSpPr>
            <p:nvPr/>
          </p:nvSpPr>
          <p:spPr bwMode="auto">
            <a:xfrm flipV="1">
              <a:off x="3408363" y="4545013"/>
              <a:ext cx="0" cy="288925"/>
            </a:xfrm>
            <a:prstGeom prst="line">
              <a:avLst/>
            </a:prstGeom>
            <a:noFill/>
            <a:ln w="28575">
              <a:solidFill>
                <a:schemeClr val="accent2"/>
              </a:solidFill>
              <a:round/>
              <a:headEnd/>
              <a:tailEnd/>
            </a:ln>
          </p:spPr>
          <p:txBody>
            <a:bodyPr wrap="none" anchor="ctr"/>
            <a:lstStyle/>
            <a:p>
              <a:endParaRPr lang="en-US"/>
            </a:p>
          </p:txBody>
        </p:sp>
        <p:sp>
          <p:nvSpPr>
            <p:cNvPr id="809086" name="Line 38"/>
            <p:cNvSpPr>
              <a:spLocks noChangeAspect="1" noChangeShapeType="1"/>
            </p:cNvSpPr>
            <p:nvPr/>
          </p:nvSpPr>
          <p:spPr bwMode="auto">
            <a:xfrm>
              <a:off x="2498725" y="4548188"/>
              <a:ext cx="0" cy="330200"/>
            </a:xfrm>
            <a:prstGeom prst="line">
              <a:avLst/>
            </a:prstGeom>
            <a:noFill/>
            <a:ln w="28575">
              <a:solidFill>
                <a:schemeClr val="accent2"/>
              </a:solidFill>
              <a:round/>
              <a:headEnd/>
              <a:tailEnd/>
            </a:ln>
          </p:spPr>
          <p:txBody>
            <a:bodyPr wrap="none" anchor="ctr"/>
            <a:lstStyle/>
            <a:p>
              <a:endParaRPr lang="en-US"/>
            </a:p>
          </p:txBody>
        </p:sp>
        <p:sp>
          <p:nvSpPr>
            <p:cNvPr id="809087" name="Line 39"/>
            <p:cNvSpPr>
              <a:spLocks noChangeAspect="1" noChangeShapeType="1"/>
            </p:cNvSpPr>
            <p:nvPr/>
          </p:nvSpPr>
          <p:spPr bwMode="auto">
            <a:xfrm>
              <a:off x="1436688" y="4554538"/>
              <a:ext cx="0" cy="309563"/>
            </a:xfrm>
            <a:prstGeom prst="line">
              <a:avLst/>
            </a:prstGeom>
            <a:noFill/>
            <a:ln w="28575">
              <a:solidFill>
                <a:schemeClr val="accent2"/>
              </a:solidFill>
              <a:round/>
              <a:headEnd/>
              <a:tailEnd/>
            </a:ln>
          </p:spPr>
          <p:txBody>
            <a:bodyPr wrap="none" anchor="ctr"/>
            <a:lstStyle/>
            <a:p>
              <a:endParaRPr lang="en-US"/>
            </a:p>
          </p:txBody>
        </p:sp>
        <p:sp>
          <p:nvSpPr>
            <p:cNvPr id="809088" name="Rectangle 40"/>
            <p:cNvSpPr>
              <a:spLocks noChangeAspect="1" noChangeArrowheads="1"/>
            </p:cNvSpPr>
            <p:nvPr/>
          </p:nvSpPr>
          <p:spPr bwMode="auto">
            <a:xfrm>
              <a:off x="665163" y="5437188"/>
              <a:ext cx="1030287" cy="530225"/>
            </a:xfrm>
            <a:prstGeom prst="rect">
              <a:avLst/>
            </a:prstGeom>
            <a:solidFill>
              <a:srgbClr val="FFFF00"/>
            </a:solidFill>
            <a:ln w="25400">
              <a:solidFill>
                <a:schemeClr val="tx1"/>
              </a:solidFill>
              <a:miter lim="800000"/>
              <a:headEnd/>
              <a:tailEnd/>
            </a:ln>
          </p:spPr>
          <p:txBody>
            <a:bodyPr wrap="none" anchor="ctr"/>
            <a:lstStyle/>
            <a:p>
              <a:pPr algn="ctr" eaLnBrk="0" hangingPunct="0">
                <a:lnSpc>
                  <a:spcPct val="90000"/>
                </a:lnSpc>
              </a:pPr>
              <a:endParaRPr lang="en-US" sz="1000">
                <a:latin typeface="Arial" charset="0"/>
              </a:endParaRPr>
            </a:p>
            <a:p>
              <a:pPr algn="ctr" eaLnBrk="0" hangingPunct="0">
                <a:lnSpc>
                  <a:spcPct val="90000"/>
                </a:lnSpc>
              </a:pPr>
              <a:r>
                <a:rPr lang="en-US" sz="1000">
                  <a:latin typeface="Arial" charset="0"/>
                </a:rPr>
                <a:t>Environment</a:t>
              </a:r>
            </a:p>
            <a:p>
              <a:pPr algn="ctr" eaLnBrk="0" hangingPunct="0">
                <a:lnSpc>
                  <a:spcPct val="90000"/>
                </a:lnSpc>
              </a:pPr>
              <a:r>
                <a:rPr lang="en-US" sz="1000">
                  <a:latin typeface="Arial" charset="0"/>
                </a:rPr>
                <a:t>(natural &amp; </a:t>
              </a:r>
            </a:p>
            <a:p>
              <a:pPr algn="ctr" eaLnBrk="0" hangingPunct="0">
                <a:lnSpc>
                  <a:spcPct val="90000"/>
                </a:lnSpc>
              </a:pPr>
              <a:r>
                <a:rPr lang="en-US" sz="1000">
                  <a:latin typeface="Arial" charset="0"/>
                </a:rPr>
                <a:t>induced)</a:t>
              </a:r>
            </a:p>
            <a:p>
              <a:pPr algn="ctr" eaLnBrk="0" hangingPunct="0"/>
              <a:endParaRPr lang="en-US" sz="1200">
                <a:latin typeface="Arial" charset="0"/>
              </a:endParaRPr>
            </a:p>
          </p:txBody>
        </p:sp>
        <p:sp>
          <p:nvSpPr>
            <p:cNvPr id="809089" name="Line 41"/>
            <p:cNvSpPr>
              <a:spLocks noChangeAspect="1" noChangeShapeType="1"/>
            </p:cNvSpPr>
            <p:nvPr/>
          </p:nvSpPr>
          <p:spPr bwMode="auto">
            <a:xfrm>
              <a:off x="481012" y="4537076"/>
              <a:ext cx="2909888" cy="9524"/>
            </a:xfrm>
            <a:prstGeom prst="line">
              <a:avLst/>
            </a:prstGeom>
            <a:noFill/>
            <a:ln w="28575">
              <a:solidFill>
                <a:schemeClr val="accent2"/>
              </a:solidFill>
              <a:round/>
              <a:headEnd/>
              <a:tailEnd/>
            </a:ln>
          </p:spPr>
          <p:txBody>
            <a:bodyPr wrap="none" anchor="ctr"/>
            <a:lstStyle/>
            <a:p>
              <a:endParaRPr lang="en-US"/>
            </a:p>
          </p:txBody>
        </p:sp>
        <p:sp>
          <p:nvSpPr>
            <p:cNvPr id="809090" name="Rectangle 42"/>
            <p:cNvSpPr>
              <a:spLocks noChangeAspect="1" noChangeArrowheads="1"/>
            </p:cNvSpPr>
            <p:nvPr/>
          </p:nvSpPr>
          <p:spPr bwMode="auto">
            <a:xfrm>
              <a:off x="2951163" y="5437188"/>
              <a:ext cx="1028700" cy="528638"/>
            </a:xfrm>
            <a:prstGeom prst="rect">
              <a:avLst/>
            </a:prstGeom>
            <a:solidFill>
              <a:srgbClr val="FFFF00"/>
            </a:solidFill>
            <a:ln w="25400">
              <a:solidFill>
                <a:schemeClr val="tx1"/>
              </a:solidFill>
              <a:miter lim="800000"/>
              <a:headEnd/>
              <a:tailEnd/>
            </a:ln>
          </p:spPr>
          <p:txBody>
            <a:bodyPr wrap="none" anchor="ctr"/>
            <a:lstStyle/>
            <a:p>
              <a:pPr algn="ctr" eaLnBrk="0" hangingPunct="0">
                <a:lnSpc>
                  <a:spcPct val="90000"/>
                </a:lnSpc>
              </a:pPr>
              <a:endParaRPr lang="en-US" sz="1000">
                <a:latin typeface="Arial" charset="0"/>
              </a:endParaRPr>
            </a:p>
            <a:p>
              <a:pPr algn="ctr" eaLnBrk="0" hangingPunct="0">
                <a:lnSpc>
                  <a:spcPct val="90000"/>
                </a:lnSpc>
              </a:pPr>
              <a:r>
                <a:rPr lang="en-US" sz="1000">
                  <a:latin typeface="Arial" charset="0"/>
                </a:rPr>
                <a:t>Materials and</a:t>
              </a:r>
            </a:p>
            <a:p>
              <a:pPr algn="ctr" eaLnBrk="0" hangingPunct="0">
                <a:lnSpc>
                  <a:spcPct val="90000"/>
                </a:lnSpc>
              </a:pPr>
              <a:r>
                <a:rPr lang="en-US" sz="1000">
                  <a:latin typeface="Arial" charset="0"/>
                </a:rPr>
                <a:t>Processes</a:t>
              </a:r>
            </a:p>
            <a:p>
              <a:pPr algn="ctr" eaLnBrk="0" hangingPunct="0"/>
              <a:endParaRPr lang="en-US" sz="1200">
                <a:latin typeface="Arial" charset="0"/>
              </a:endParaRPr>
            </a:p>
          </p:txBody>
        </p:sp>
        <p:sp>
          <p:nvSpPr>
            <p:cNvPr id="809091" name="Line 43"/>
            <p:cNvSpPr>
              <a:spLocks noChangeAspect="1" noChangeShapeType="1"/>
            </p:cNvSpPr>
            <p:nvPr/>
          </p:nvSpPr>
          <p:spPr bwMode="auto">
            <a:xfrm>
              <a:off x="1970088" y="4548188"/>
              <a:ext cx="0" cy="993775"/>
            </a:xfrm>
            <a:prstGeom prst="line">
              <a:avLst/>
            </a:prstGeom>
            <a:noFill/>
            <a:ln w="28575">
              <a:solidFill>
                <a:schemeClr val="accent2"/>
              </a:solidFill>
              <a:round/>
              <a:headEnd/>
              <a:tailEnd/>
            </a:ln>
          </p:spPr>
          <p:txBody>
            <a:bodyPr wrap="none" anchor="ctr"/>
            <a:lstStyle/>
            <a:p>
              <a:endParaRPr lang="en-US"/>
            </a:p>
          </p:txBody>
        </p:sp>
        <p:sp>
          <p:nvSpPr>
            <p:cNvPr id="809092" name="Rectangle 44"/>
            <p:cNvSpPr>
              <a:spLocks noChangeAspect="1" noChangeArrowheads="1"/>
            </p:cNvSpPr>
            <p:nvPr/>
          </p:nvSpPr>
          <p:spPr bwMode="auto">
            <a:xfrm>
              <a:off x="2036763" y="4827588"/>
              <a:ext cx="1028700" cy="528638"/>
            </a:xfrm>
            <a:prstGeom prst="rect">
              <a:avLst/>
            </a:prstGeom>
            <a:solidFill>
              <a:srgbClr val="FFFF00"/>
            </a:solidFill>
            <a:ln w="25400">
              <a:solidFill>
                <a:schemeClr val="tx1"/>
              </a:solidFill>
              <a:miter lim="800000"/>
              <a:headEnd/>
              <a:tailEnd/>
            </a:ln>
          </p:spPr>
          <p:txBody>
            <a:bodyPr wrap="none" anchor="ctr"/>
            <a:lstStyle/>
            <a:p>
              <a:pPr algn="ctr" eaLnBrk="0" hangingPunct="0">
                <a:lnSpc>
                  <a:spcPct val="90000"/>
                </a:lnSpc>
              </a:pPr>
              <a:r>
                <a:rPr lang="en-US" sz="1000">
                  <a:latin typeface="Arial" charset="0"/>
                </a:rPr>
                <a:t>Operations &amp;</a:t>
              </a:r>
            </a:p>
            <a:p>
              <a:pPr algn="ctr" eaLnBrk="0" hangingPunct="0">
                <a:lnSpc>
                  <a:spcPct val="90000"/>
                </a:lnSpc>
              </a:pPr>
              <a:r>
                <a:rPr lang="en-US" sz="1000">
                  <a:latin typeface="Arial" charset="0"/>
                </a:rPr>
                <a:t>Ground Support</a:t>
              </a:r>
            </a:p>
          </p:txBody>
        </p:sp>
        <p:sp>
          <p:nvSpPr>
            <p:cNvPr id="809093" name="Rectangle 45"/>
            <p:cNvSpPr>
              <a:spLocks noChangeAspect="1" noChangeArrowheads="1"/>
            </p:cNvSpPr>
            <p:nvPr/>
          </p:nvSpPr>
          <p:spPr bwMode="auto">
            <a:xfrm>
              <a:off x="1808163" y="5437188"/>
              <a:ext cx="1028700" cy="528638"/>
            </a:xfrm>
            <a:prstGeom prst="rect">
              <a:avLst/>
            </a:prstGeom>
            <a:solidFill>
              <a:srgbClr val="FFFF00"/>
            </a:solidFill>
            <a:ln w="25400">
              <a:solidFill>
                <a:schemeClr val="tx1"/>
              </a:solidFill>
              <a:miter lim="800000"/>
              <a:headEnd/>
              <a:tailEnd/>
            </a:ln>
          </p:spPr>
          <p:txBody>
            <a:bodyPr wrap="none" anchor="ctr"/>
            <a:lstStyle/>
            <a:p>
              <a:pPr algn="ctr" eaLnBrk="0" hangingPunct="0">
                <a:lnSpc>
                  <a:spcPct val="90000"/>
                </a:lnSpc>
              </a:pPr>
              <a:endParaRPr lang="en-US" sz="1000">
                <a:latin typeface="Arial" charset="0"/>
              </a:endParaRPr>
            </a:p>
            <a:p>
              <a:pPr algn="ctr" eaLnBrk="0" hangingPunct="0">
                <a:lnSpc>
                  <a:spcPct val="90000"/>
                </a:lnSpc>
              </a:pPr>
              <a:r>
                <a:rPr lang="en-US" sz="1000">
                  <a:latin typeface="Arial" charset="0"/>
                </a:rPr>
                <a:t>Program </a:t>
              </a:r>
            </a:p>
            <a:p>
              <a:pPr algn="ctr" eaLnBrk="0" hangingPunct="0">
                <a:lnSpc>
                  <a:spcPct val="90000"/>
                </a:lnSpc>
              </a:pPr>
              <a:r>
                <a:rPr lang="en-US" sz="1000">
                  <a:latin typeface="Arial" charset="0"/>
                </a:rPr>
                <a:t>Management</a:t>
              </a:r>
            </a:p>
            <a:p>
              <a:pPr algn="ctr" eaLnBrk="0" hangingPunct="0"/>
              <a:endParaRPr lang="en-US" sz="1200">
                <a:latin typeface="Arial" charset="0"/>
              </a:endParaRPr>
            </a:p>
          </p:txBody>
        </p:sp>
        <p:sp>
          <p:nvSpPr>
            <p:cNvPr id="809094" name="Rectangle 58"/>
            <p:cNvSpPr>
              <a:spLocks noChangeAspect="1" noChangeArrowheads="1"/>
            </p:cNvSpPr>
            <p:nvPr/>
          </p:nvSpPr>
          <p:spPr bwMode="auto">
            <a:xfrm>
              <a:off x="217488" y="4832350"/>
              <a:ext cx="582612" cy="528638"/>
            </a:xfrm>
            <a:prstGeom prst="rect">
              <a:avLst/>
            </a:prstGeom>
            <a:solidFill>
              <a:srgbClr val="FFFF00"/>
            </a:solidFill>
            <a:ln w="25400">
              <a:solidFill>
                <a:schemeClr val="tx1"/>
              </a:solidFill>
              <a:miter lim="800000"/>
              <a:headEnd/>
              <a:tailEnd/>
            </a:ln>
          </p:spPr>
          <p:txBody>
            <a:bodyPr wrap="none" anchor="ctr"/>
            <a:lstStyle/>
            <a:p>
              <a:pPr algn="ctr" eaLnBrk="0" hangingPunct="0">
                <a:lnSpc>
                  <a:spcPct val="90000"/>
                </a:lnSpc>
              </a:pPr>
              <a:r>
                <a:rPr lang="en-US" sz="1000">
                  <a:latin typeface="Arial" charset="0"/>
                </a:rPr>
                <a:t>Space</a:t>
              </a:r>
            </a:p>
            <a:p>
              <a:pPr algn="ctr" eaLnBrk="0" hangingPunct="0">
                <a:lnSpc>
                  <a:spcPct val="90000"/>
                </a:lnSpc>
              </a:pPr>
              <a:r>
                <a:rPr lang="en-US" sz="1000">
                  <a:latin typeface="Arial" charset="0"/>
                </a:rPr>
                <a:t>Debris</a:t>
              </a:r>
            </a:p>
          </p:txBody>
        </p:sp>
        <p:sp>
          <p:nvSpPr>
            <p:cNvPr id="809095" name="Line 59"/>
            <p:cNvSpPr>
              <a:spLocks noChangeAspect="1" noChangeShapeType="1"/>
            </p:cNvSpPr>
            <p:nvPr/>
          </p:nvSpPr>
          <p:spPr bwMode="auto">
            <a:xfrm>
              <a:off x="471488" y="4535488"/>
              <a:ext cx="0" cy="309563"/>
            </a:xfrm>
            <a:prstGeom prst="line">
              <a:avLst/>
            </a:prstGeom>
            <a:noFill/>
            <a:ln w="28575">
              <a:solidFill>
                <a:schemeClr val="accent2"/>
              </a:solidFill>
              <a:round/>
              <a:headEnd/>
              <a:tailEnd/>
            </a:ln>
          </p:spPr>
          <p:txBody>
            <a:bodyPr wrap="none" anchor="ctr"/>
            <a:lstStyle/>
            <a:p>
              <a:endParaRPr lang="en-US"/>
            </a:p>
          </p:txBody>
        </p:sp>
        <p:sp>
          <p:nvSpPr>
            <p:cNvPr id="809096" name="Line 37"/>
            <p:cNvSpPr>
              <a:spLocks noChangeAspect="1" noChangeShapeType="1"/>
            </p:cNvSpPr>
            <p:nvPr/>
          </p:nvSpPr>
          <p:spPr bwMode="auto">
            <a:xfrm flipV="1">
              <a:off x="2811463" y="4240213"/>
              <a:ext cx="0" cy="288925"/>
            </a:xfrm>
            <a:prstGeom prst="line">
              <a:avLst/>
            </a:prstGeom>
            <a:noFill/>
            <a:ln w="28575">
              <a:solidFill>
                <a:schemeClr val="accent2"/>
              </a:solidFill>
              <a:round/>
              <a:headEnd/>
              <a:tailEnd/>
            </a:ln>
          </p:spPr>
          <p:txBody>
            <a:bodyPr wrap="none" anchor="ctr"/>
            <a:lstStyle/>
            <a:p>
              <a:endParaRPr lang="en-US"/>
            </a:p>
          </p:txBody>
        </p:sp>
      </p:grpSp>
      <p:grpSp>
        <p:nvGrpSpPr>
          <p:cNvPr id="808963" name="Group 48"/>
          <p:cNvGrpSpPr>
            <a:grpSpLocks/>
          </p:cNvGrpSpPr>
          <p:nvPr/>
        </p:nvGrpSpPr>
        <p:grpSpPr bwMode="auto">
          <a:xfrm>
            <a:off x="4419600" y="4038600"/>
            <a:ext cx="4495800" cy="2590800"/>
            <a:chOff x="4876800" y="3733801"/>
            <a:chExt cx="4038600" cy="2895413"/>
          </a:xfrm>
        </p:grpSpPr>
        <p:sp>
          <p:nvSpPr>
            <p:cNvPr id="809079" name="Rectangle 12"/>
            <p:cNvSpPr>
              <a:spLocks noChangeArrowheads="1"/>
            </p:cNvSpPr>
            <p:nvPr/>
          </p:nvSpPr>
          <p:spPr bwMode="auto">
            <a:xfrm>
              <a:off x="4876800" y="3733801"/>
              <a:ext cx="4038600" cy="2895413"/>
            </a:xfrm>
            <a:prstGeom prst="rect">
              <a:avLst/>
            </a:prstGeom>
            <a:solidFill>
              <a:srgbClr val="CCFFCC"/>
            </a:solidFill>
            <a:ln w="28575">
              <a:solidFill>
                <a:schemeClr val="tx1"/>
              </a:solidFill>
              <a:miter lim="800000"/>
              <a:headEnd/>
              <a:tailEnd/>
            </a:ln>
          </p:spPr>
          <p:txBody>
            <a:bodyPr wrap="none" anchor="ctr"/>
            <a:lstStyle/>
            <a:p>
              <a:pPr eaLnBrk="0" hangingPunct="0"/>
              <a:endParaRPr lang="en-GB" b="0"/>
            </a:p>
          </p:txBody>
        </p:sp>
        <p:sp>
          <p:nvSpPr>
            <p:cNvPr id="809080" name="TextBox 47"/>
            <p:cNvSpPr txBox="1">
              <a:spLocks noChangeArrowheads="1"/>
            </p:cNvSpPr>
            <p:nvPr/>
          </p:nvSpPr>
          <p:spPr bwMode="auto">
            <a:xfrm>
              <a:off x="5334000" y="3810000"/>
              <a:ext cx="3429000" cy="307777"/>
            </a:xfrm>
            <a:prstGeom prst="rect">
              <a:avLst/>
            </a:prstGeom>
            <a:noFill/>
            <a:ln w="12700">
              <a:noFill/>
              <a:miter lim="800000"/>
              <a:headEnd type="none" w="sm" len="sm"/>
              <a:tailEnd type="none" w="sm" len="sm"/>
            </a:ln>
          </p:spPr>
          <p:txBody>
            <a:bodyPr>
              <a:spAutoFit/>
            </a:bodyPr>
            <a:lstStyle/>
            <a:p>
              <a:pPr marL="112713" indent="-112713" eaLnBrk="0" hangingPunct="0"/>
              <a:r>
                <a:rPr lang="en-US" sz="1400">
                  <a:solidFill>
                    <a:srgbClr val="0033CC"/>
                  </a:solidFill>
                  <a:latin typeface="Arial" charset="0"/>
                </a:rPr>
                <a:t>CCSDS Engineering Steering Group</a:t>
              </a:r>
            </a:p>
          </p:txBody>
        </p:sp>
      </p:grpSp>
      <p:sp>
        <p:nvSpPr>
          <p:cNvPr id="99" name="Rectangle 98"/>
          <p:cNvSpPr/>
          <p:nvPr/>
        </p:nvSpPr>
        <p:spPr bwMode="auto">
          <a:xfrm>
            <a:off x="4343400" y="2743200"/>
            <a:ext cx="4648200" cy="3962400"/>
          </a:xfrm>
          <a:prstGeom prst="rect">
            <a:avLst/>
          </a:prstGeom>
          <a:solidFill>
            <a:schemeClr val="bg2">
              <a:lumMod val="60000"/>
              <a:lumOff val="40000"/>
            </a:schemeClr>
          </a:solidFill>
          <a:ln w="28575">
            <a:solidFill>
              <a:schemeClr val="tx1"/>
            </a:solidFill>
            <a:miter lim="800000"/>
            <a:headEnd/>
            <a:tailEnd/>
          </a:ln>
        </p:spPr>
        <p:txBody>
          <a:bodyPr wrap="none" anchor="ctr"/>
          <a:lstStyle/>
          <a:p>
            <a:pPr algn="ctr" eaLnBrk="0" hangingPunct="0">
              <a:defRPr/>
            </a:pPr>
            <a:endParaRPr lang="en-US" sz="1400" b="0" dirty="0">
              <a:latin typeface="+mn-lt"/>
            </a:endParaRPr>
          </a:p>
        </p:txBody>
      </p:sp>
      <p:grpSp>
        <p:nvGrpSpPr>
          <p:cNvPr id="808965" name="Group 191"/>
          <p:cNvGrpSpPr>
            <a:grpSpLocks/>
          </p:cNvGrpSpPr>
          <p:nvPr/>
        </p:nvGrpSpPr>
        <p:grpSpPr bwMode="auto">
          <a:xfrm>
            <a:off x="4419600" y="4038600"/>
            <a:ext cx="4495800" cy="2590800"/>
            <a:chOff x="4572000" y="4191001"/>
            <a:chExt cx="4495800" cy="2590800"/>
          </a:xfrm>
        </p:grpSpPr>
        <p:sp>
          <p:nvSpPr>
            <p:cNvPr id="809077" name="Rectangle 12"/>
            <p:cNvSpPr>
              <a:spLocks noChangeArrowheads="1"/>
            </p:cNvSpPr>
            <p:nvPr/>
          </p:nvSpPr>
          <p:spPr bwMode="auto">
            <a:xfrm>
              <a:off x="4572000" y="4191001"/>
              <a:ext cx="4495800" cy="2590800"/>
            </a:xfrm>
            <a:prstGeom prst="rect">
              <a:avLst/>
            </a:prstGeom>
            <a:solidFill>
              <a:srgbClr val="CCFFCC"/>
            </a:solidFill>
            <a:ln w="28575">
              <a:solidFill>
                <a:schemeClr val="tx1"/>
              </a:solidFill>
              <a:miter lim="800000"/>
              <a:headEnd/>
              <a:tailEnd/>
            </a:ln>
          </p:spPr>
          <p:txBody>
            <a:bodyPr wrap="none" anchor="ctr"/>
            <a:lstStyle/>
            <a:p>
              <a:pPr eaLnBrk="0" hangingPunct="0"/>
              <a:endParaRPr lang="en-GB" b="0"/>
            </a:p>
          </p:txBody>
        </p:sp>
        <p:sp>
          <p:nvSpPr>
            <p:cNvPr id="809078" name="TextBox 190"/>
            <p:cNvSpPr txBox="1">
              <a:spLocks noChangeArrowheads="1"/>
            </p:cNvSpPr>
            <p:nvPr/>
          </p:nvSpPr>
          <p:spPr bwMode="auto">
            <a:xfrm>
              <a:off x="5080958" y="4259183"/>
              <a:ext cx="3817189" cy="275397"/>
            </a:xfrm>
            <a:prstGeom prst="rect">
              <a:avLst/>
            </a:prstGeom>
            <a:noFill/>
            <a:ln w="12700">
              <a:noFill/>
              <a:miter lim="800000"/>
              <a:headEnd type="none" w="sm" len="sm"/>
              <a:tailEnd type="none" w="sm" len="sm"/>
            </a:ln>
          </p:spPr>
          <p:txBody>
            <a:bodyPr>
              <a:spAutoFit/>
            </a:bodyPr>
            <a:lstStyle/>
            <a:p>
              <a:pPr marL="112713" indent="-112713" eaLnBrk="0" hangingPunct="0"/>
              <a:r>
                <a:rPr lang="en-US" sz="1400">
                  <a:solidFill>
                    <a:srgbClr val="0033CC"/>
                  </a:solidFill>
                  <a:latin typeface="Arial" charset="0"/>
                </a:rPr>
                <a:t>CCSDS Engineering Steering Group</a:t>
              </a:r>
            </a:p>
          </p:txBody>
        </p:sp>
      </p:grpSp>
      <p:sp>
        <p:nvSpPr>
          <p:cNvPr id="165" name="Rectangle 164"/>
          <p:cNvSpPr/>
          <p:nvPr/>
        </p:nvSpPr>
        <p:spPr bwMode="auto">
          <a:xfrm>
            <a:off x="4292600" y="4203700"/>
            <a:ext cx="4851400" cy="2654300"/>
          </a:xfrm>
          <a:prstGeom prst="rect">
            <a:avLst/>
          </a:prstGeom>
          <a:solidFill>
            <a:schemeClr val="bg1"/>
          </a:solidFill>
          <a:ln w="28575">
            <a:noFill/>
            <a:miter lim="800000"/>
            <a:headEnd/>
            <a:tailEnd/>
          </a:ln>
        </p:spPr>
        <p:txBody>
          <a:bodyPr anchor="ctr"/>
          <a:lstStyle/>
          <a:p>
            <a:pPr algn="ctr" eaLnBrk="0" hangingPunct="0">
              <a:defRPr/>
            </a:pPr>
            <a:endParaRPr lang="en-US" sz="1400" b="0" dirty="0">
              <a:latin typeface="+mn-lt"/>
            </a:endParaRPr>
          </a:p>
        </p:txBody>
      </p:sp>
      <p:grpSp>
        <p:nvGrpSpPr>
          <p:cNvPr id="5" name="Group 185"/>
          <p:cNvGrpSpPr>
            <a:grpSpLocks/>
          </p:cNvGrpSpPr>
          <p:nvPr/>
        </p:nvGrpSpPr>
        <p:grpSpPr bwMode="auto">
          <a:xfrm>
            <a:off x="5407025" y="4151313"/>
            <a:ext cx="2919413" cy="1301750"/>
            <a:chOff x="5843588" y="4151313"/>
            <a:chExt cx="2919412" cy="1301750"/>
          </a:xfrm>
        </p:grpSpPr>
        <p:sp>
          <p:nvSpPr>
            <p:cNvPr id="809069" name="Line 33"/>
            <p:cNvSpPr>
              <a:spLocks noChangeAspect="1" noChangeShapeType="1"/>
            </p:cNvSpPr>
            <p:nvPr/>
          </p:nvSpPr>
          <p:spPr bwMode="auto">
            <a:xfrm>
              <a:off x="8740776" y="4459288"/>
              <a:ext cx="0" cy="950913"/>
            </a:xfrm>
            <a:prstGeom prst="line">
              <a:avLst/>
            </a:prstGeom>
            <a:noFill/>
            <a:ln w="28575">
              <a:solidFill>
                <a:schemeClr val="accent2"/>
              </a:solidFill>
              <a:round/>
              <a:headEnd/>
              <a:tailEnd/>
            </a:ln>
          </p:spPr>
          <p:txBody>
            <a:bodyPr wrap="none" anchor="ctr"/>
            <a:lstStyle/>
            <a:p>
              <a:endParaRPr lang="en-US"/>
            </a:p>
          </p:txBody>
        </p:sp>
        <p:sp>
          <p:nvSpPr>
            <p:cNvPr id="809070" name="Line 34"/>
            <p:cNvSpPr>
              <a:spLocks noChangeAspect="1" noChangeShapeType="1"/>
            </p:cNvSpPr>
            <p:nvPr/>
          </p:nvSpPr>
          <p:spPr bwMode="auto">
            <a:xfrm>
              <a:off x="6232525" y="4454525"/>
              <a:ext cx="0" cy="993775"/>
            </a:xfrm>
            <a:prstGeom prst="line">
              <a:avLst/>
            </a:prstGeom>
            <a:noFill/>
            <a:ln w="28575">
              <a:solidFill>
                <a:schemeClr val="accent2"/>
              </a:solidFill>
              <a:round/>
              <a:headEnd/>
              <a:tailEnd/>
            </a:ln>
          </p:spPr>
          <p:txBody>
            <a:bodyPr wrap="none" anchor="ctr"/>
            <a:lstStyle/>
            <a:p>
              <a:endParaRPr lang="en-US"/>
            </a:p>
          </p:txBody>
        </p:sp>
        <p:sp>
          <p:nvSpPr>
            <p:cNvPr id="809071" name="Line 38"/>
            <p:cNvSpPr>
              <a:spLocks noChangeAspect="1" noChangeShapeType="1"/>
            </p:cNvSpPr>
            <p:nvPr/>
          </p:nvSpPr>
          <p:spPr bwMode="auto">
            <a:xfrm>
              <a:off x="7870825" y="4459288"/>
              <a:ext cx="0" cy="330200"/>
            </a:xfrm>
            <a:prstGeom prst="line">
              <a:avLst/>
            </a:prstGeom>
            <a:noFill/>
            <a:ln w="28575">
              <a:solidFill>
                <a:schemeClr val="accent2"/>
              </a:solidFill>
              <a:round/>
              <a:headEnd/>
              <a:tailEnd/>
            </a:ln>
          </p:spPr>
          <p:txBody>
            <a:bodyPr wrap="none" anchor="ctr"/>
            <a:lstStyle/>
            <a:p>
              <a:endParaRPr lang="en-US"/>
            </a:p>
          </p:txBody>
        </p:sp>
        <p:sp>
          <p:nvSpPr>
            <p:cNvPr id="809072" name="Line 39"/>
            <p:cNvSpPr>
              <a:spLocks noChangeAspect="1" noChangeShapeType="1"/>
            </p:cNvSpPr>
            <p:nvPr/>
          </p:nvSpPr>
          <p:spPr bwMode="auto">
            <a:xfrm>
              <a:off x="7164388" y="4452938"/>
              <a:ext cx="0" cy="309563"/>
            </a:xfrm>
            <a:prstGeom prst="line">
              <a:avLst/>
            </a:prstGeom>
            <a:noFill/>
            <a:ln w="28575">
              <a:solidFill>
                <a:schemeClr val="accent2"/>
              </a:solidFill>
              <a:round/>
              <a:headEnd/>
              <a:tailEnd/>
            </a:ln>
          </p:spPr>
          <p:txBody>
            <a:bodyPr wrap="none" anchor="ctr"/>
            <a:lstStyle/>
            <a:p>
              <a:endParaRPr lang="en-US"/>
            </a:p>
          </p:txBody>
        </p:sp>
        <p:sp>
          <p:nvSpPr>
            <p:cNvPr id="809073" name="Line 41"/>
            <p:cNvSpPr>
              <a:spLocks noChangeAspect="1" noChangeShapeType="1"/>
            </p:cNvSpPr>
            <p:nvPr/>
          </p:nvSpPr>
          <p:spPr bwMode="auto">
            <a:xfrm>
              <a:off x="5853112" y="4448176"/>
              <a:ext cx="2909888" cy="9524"/>
            </a:xfrm>
            <a:prstGeom prst="line">
              <a:avLst/>
            </a:prstGeom>
            <a:noFill/>
            <a:ln w="28575">
              <a:solidFill>
                <a:schemeClr val="accent2"/>
              </a:solidFill>
              <a:round/>
              <a:headEnd/>
              <a:tailEnd/>
            </a:ln>
          </p:spPr>
          <p:txBody>
            <a:bodyPr wrap="none" anchor="ctr"/>
            <a:lstStyle/>
            <a:p>
              <a:endParaRPr lang="en-US"/>
            </a:p>
          </p:txBody>
        </p:sp>
        <p:sp>
          <p:nvSpPr>
            <p:cNvPr id="809074" name="Line 43"/>
            <p:cNvSpPr>
              <a:spLocks noChangeAspect="1" noChangeShapeType="1"/>
            </p:cNvSpPr>
            <p:nvPr/>
          </p:nvSpPr>
          <p:spPr bwMode="auto">
            <a:xfrm>
              <a:off x="7367155" y="4459288"/>
              <a:ext cx="0" cy="993775"/>
            </a:xfrm>
            <a:prstGeom prst="line">
              <a:avLst/>
            </a:prstGeom>
            <a:noFill/>
            <a:ln w="28575">
              <a:solidFill>
                <a:schemeClr val="accent2"/>
              </a:solidFill>
              <a:round/>
              <a:headEnd/>
              <a:tailEnd/>
            </a:ln>
          </p:spPr>
          <p:txBody>
            <a:bodyPr wrap="none" anchor="ctr"/>
            <a:lstStyle/>
            <a:p>
              <a:endParaRPr lang="en-US"/>
            </a:p>
          </p:txBody>
        </p:sp>
        <p:sp>
          <p:nvSpPr>
            <p:cNvPr id="809075" name="Line 59"/>
            <p:cNvSpPr>
              <a:spLocks noChangeAspect="1" noChangeShapeType="1"/>
            </p:cNvSpPr>
            <p:nvPr/>
          </p:nvSpPr>
          <p:spPr bwMode="auto">
            <a:xfrm>
              <a:off x="5843588" y="4446588"/>
              <a:ext cx="0" cy="309563"/>
            </a:xfrm>
            <a:prstGeom prst="line">
              <a:avLst/>
            </a:prstGeom>
            <a:noFill/>
            <a:ln w="28575">
              <a:solidFill>
                <a:schemeClr val="accent2"/>
              </a:solidFill>
              <a:round/>
              <a:headEnd/>
              <a:tailEnd/>
            </a:ln>
          </p:spPr>
          <p:txBody>
            <a:bodyPr wrap="none" anchor="ctr"/>
            <a:lstStyle/>
            <a:p>
              <a:endParaRPr lang="en-US"/>
            </a:p>
          </p:txBody>
        </p:sp>
        <p:sp>
          <p:nvSpPr>
            <p:cNvPr id="809076" name="Line 37"/>
            <p:cNvSpPr>
              <a:spLocks noChangeAspect="1" noChangeShapeType="1"/>
            </p:cNvSpPr>
            <p:nvPr/>
          </p:nvSpPr>
          <p:spPr bwMode="auto">
            <a:xfrm flipV="1">
              <a:off x="8183563" y="4151313"/>
              <a:ext cx="0" cy="288925"/>
            </a:xfrm>
            <a:prstGeom prst="line">
              <a:avLst/>
            </a:prstGeom>
            <a:noFill/>
            <a:ln w="28575">
              <a:solidFill>
                <a:schemeClr val="accent2"/>
              </a:solidFill>
              <a:round/>
              <a:headEnd/>
              <a:tailEnd/>
            </a:ln>
          </p:spPr>
          <p:txBody>
            <a:bodyPr wrap="none" anchor="ctr"/>
            <a:lstStyle/>
            <a:p>
              <a:endParaRPr lang="en-US"/>
            </a:p>
          </p:txBody>
        </p:sp>
      </p:grpSp>
      <p:sp>
        <p:nvSpPr>
          <p:cNvPr id="808968" name="Rectangle 2"/>
          <p:cNvSpPr>
            <a:spLocks noGrp="1" noChangeArrowheads="1"/>
          </p:cNvSpPr>
          <p:nvPr>
            <p:ph type="title"/>
          </p:nvPr>
        </p:nvSpPr>
        <p:spPr bwMode="auto">
          <a:xfrm>
            <a:off x="874713" y="180975"/>
            <a:ext cx="7043737" cy="336550"/>
          </a:xfrm>
          <a:noFill/>
          <a:ln>
            <a:miter lim="800000"/>
            <a:headEnd/>
            <a:tailEnd/>
          </a:ln>
        </p:spPr>
        <p:txBody>
          <a:bodyPr vert="horz" wrap="square" lIns="91440" tIns="45720" rIns="91440" bIns="45720" numCol="1" anchor="t" anchorCtr="0" compatLnSpc="1">
            <a:prstTxWarp prst="textNoShape">
              <a:avLst/>
            </a:prstTxWarp>
          </a:bodyPr>
          <a:lstStyle/>
          <a:p>
            <a:r>
              <a:rPr lang="en-US" sz="2000" smtClean="0">
                <a:solidFill>
                  <a:srgbClr val="000099"/>
                </a:solidFill>
              </a:rPr>
              <a:t>CCSDS Relationships with ISO</a:t>
            </a:r>
          </a:p>
        </p:txBody>
      </p:sp>
      <p:sp>
        <p:nvSpPr>
          <p:cNvPr id="808969" name="Rectangle 3"/>
          <p:cNvSpPr>
            <a:spLocks noChangeArrowheads="1"/>
          </p:cNvSpPr>
          <p:nvPr/>
        </p:nvSpPr>
        <p:spPr bwMode="auto">
          <a:xfrm>
            <a:off x="142875" y="820738"/>
            <a:ext cx="8756650" cy="5884862"/>
          </a:xfrm>
          <a:prstGeom prst="rect">
            <a:avLst/>
          </a:prstGeom>
          <a:noFill/>
          <a:ln w="9525">
            <a:noFill/>
            <a:miter lim="800000"/>
            <a:headEnd/>
            <a:tailEnd/>
          </a:ln>
        </p:spPr>
        <p:txBody>
          <a:bodyPr wrap="none" anchor="ctr"/>
          <a:lstStyle/>
          <a:p>
            <a:pPr eaLnBrk="0" hangingPunct="0"/>
            <a:endParaRPr lang="en-GB" b="0"/>
          </a:p>
        </p:txBody>
      </p:sp>
      <p:grpSp>
        <p:nvGrpSpPr>
          <p:cNvPr id="808970" name="Group 550"/>
          <p:cNvGrpSpPr>
            <a:grpSpLocks/>
          </p:cNvGrpSpPr>
          <p:nvPr/>
        </p:nvGrpSpPr>
        <p:grpSpPr bwMode="auto">
          <a:xfrm>
            <a:off x="5105400" y="5181600"/>
            <a:ext cx="3733800" cy="1295400"/>
            <a:chOff x="5105400" y="5181600"/>
            <a:chExt cx="3733800" cy="1295400"/>
          </a:xfrm>
        </p:grpSpPr>
        <p:cxnSp>
          <p:nvCxnSpPr>
            <p:cNvPr id="442" name="Straight Connector 441"/>
            <p:cNvCxnSpPr/>
            <p:nvPr/>
          </p:nvCxnSpPr>
          <p:spPr bwMode="auto">
            <a:xfrm rot="5400000">
              <a:off x="4878387" y="5561013"/>
              <a:ext cx="760413" cy="1588"/>
            </a:xfrm>
            <a:prstGeom prst="line">
              <a:avLst/>
            </a:prstGeom>
            <a:solidFill>
              <a:schemeClr val="accent1"/>
            </a:solidFill>
            <a:ln w="28575" cap="flat" cmpd="sng" algn="ctr">
              <a:solidFill>
                <a:schemeClr val="accent1">
                  <a:lumMod val="50000"/>
                </a:schemeClr>
              </a:solidFill>
              <a:prstDash val="solid"/>
              <a:round/>
              <a:headEnd type="none" w="sm" len="sm"/>
              <a:tailEnd type="none" w="sm" len="sm"/>
            </a:ln>
            <a:effectLst/>
          </p:spPr>
        </p:cxnSp>
        <p:grpSp>
          <p:nvGrpSpPr>
            <p:cNvPr id="809040" name="Group 446"/>
            <p:cNvGrpSpPr>
              <a:grpSpLocks/>
            </p:cNvGrpSpPr>
            <p:nvPr/>
          </p:nvGrpSpPr>
          <p:grpSpPr bwMode="auto">
            <a:xfrm>
              <a:off x="5105400" y="5943600"/>
              <a:ext cx="762000" cy="457200"/>
              <a:chOff x="5105400" y="5943600"/>
              <a:chExt cx="685800" cy="457200"/>
            </a:xfrm>
          </p:grpSpPr>
          <p:sp>
            <p:nvSpPr>
              <p:cNvPr id="444" name="Rectangle 443"/>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45" name="Rectangle 444"/>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46" name="Rectangle 445"/>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grpSp>
        <p:grpSp>
          <p:nvGrpSpPr>
            <p:cNvPr id="809041" name="Group 447"/>
            <p:cNvGrpSpPr>
              <a:grpSpLocks/>
            </p:cNvGrpSpPr>
            <p:nvPr/>
          </p:nvGrpSpPr>
          <p:grpSpPr bwMode="auto">
            <a:xfrm>
              <a:off x="5638800" y="6019800"/>
              <a:ext cx="762000" cy="457200"/>
              <a:chOff x="5105400" y="5943600"/>
              <a:chExt cx="685800" cy="457200"/>
            </a:xfrm>
          </p:grpSpPr>
          <p:sp>
            <p:nvSpPr>
              <p:cNvPr id="451" name="Rectangle 450"/>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52" name="Rectangle 451"/>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53" name="Rectangle 452"/>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grpSp>
        <p:grpSp>
          <p:nvGrpSpPr>
            <p:cNvPr id="809042" name="Group 453"/>
            <p:cNvGrpSpPr>
              <a:grpSpLocks/>
            </p:cNvGrpSpPr>
            <p:nvPr/>
          </p:nvGrpSpPr>
          <p:grpSpPr bwMode="auto">
            <a:xfrm>
              <a:off x="6324600" y="5943600"/>
              <a:ext cx="762000" cy="457200"/>
              <a:chOff x="5105400" y="5943600"/>
              <a:chExt cx="685800" cy="457200"/>
            </a:xfrm>
          </p:grpSpPr>
          <p:sp>
            <p:nvSpPr>
              <p:cNvPr id="455" name="Rectangle 454"/>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56" name="Rectangle 455"/>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57" name="Rectangle 456"/>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grpSp>
        <p:grpSp>
          <p:nvGrpSpPr>
            <p:cNvPr id="809043" name="Group 458"/>
            <p:cNvGrpSpPr>
              <a:grpSpLocks/>
            </p:cNvGrpSpPr>
            <p:nvPr/>
          </p:nvGrpSpPr>
          <p:grpSpPr bwMode="auto">
            <a:xfrm>
              <a:off x="6858000" y="6019800"/>
              <a:ext cx="762000" cy="457200"/>
              <a:chOff x="5105400" y="5943600"/>
              <a:chExt cx="685800" cy="457200"/>
            </a:xfrm>
          </p:grpSpPr>
          <p:sp>
            <p:nvSpPr>
              <p:cNvPr id="472" name="Rectangle 471"/>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474" name="Rectangle 473"/>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504" name="Rectangle 503"/>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grpSp>
        <p:grpSp>
          <p:nvGrpSpPr>
            <p:cNvPr id="809044" name="Group 504"/>
            <p:cNvGrpSpPr>
              <a:grpSpLocks/>
            </p:cNvGrpSpPr>
            <p:nvPr/>
          </p:nvGrpSpPr>
          <p:grpSpPr bwMode="auto">
            <a:xfrm>
              <a:off x="7543800" y="5943600"/>
              <a:ext cx="762000" cy="457200"/>
              <a:chOff x="5105400" y="5943600"/>
              <a:chExt cx="685800" cy="457200"/>
            </a:xfrm>
          </p:grpSpPr>
          <p:sp>
            <p:nvSpPr>
              <p:cNvPr id="508" name="Rectangle 507"/>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510" name="Rectangle 509"/>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511" name="Rectangle 510"/>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grpSp>
        <p:grpSp>
          <p:nvGrpSpPr>
            <p:cNvPr id="809045" name="Group 511"/>
            <p:cNvGrpSpPr>
              <a:grpSpLocks/>
            </p:cNvGrpSpPr>
            <p:nvPr/>
          </p:nvGrpSpPr>
          <p:grpSpPr bwMode="auto">
            <a:xfrm>
              <a:off x="8077200" y="6019800"/>
              <a:ext cx="762000" cy="457200"/>
              <a:chOff x="5105400" y="5943600"/>
              <a:chExt cx="685800" cy="457200"/>
            </a:xfrm>
          </p:grpSpPr>
          <p:sp>
            <p:nvSpPr>
              <p:cNvPr id="520" name="Rectangle 519"/>
              <p:cNvSpPr/>
              <p:nvPr/>
            </p:nvSpPr>
            <p:spPr bwMode="auto">
              <a:xfrm>
                <a:off x="5258277" y="6096000"/>
                <a:ext cx="53292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521" name="Rectangle 520"/>
              <p:cNvSpPr/>
              <p:nvPr/>
            </p:nvSpPr>
            <p:spPr bwMode="auto">
              <a:xfrm>
                <a:off x="5181124" y="6019800"/>
                <a:ext cx="534353"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sp>
            <p:nvSpPr>
              <p:cNvPr id="522" name="Rectangle 521"/>
              <p:cNvSpPr/>
              <p:nvPr/>
            </p:nvSpPr>
            <p:spPr bwMode="auto">
              <a:xfrm>
                <a:off x="5105400" y="5943600"/>
                <a:ext cx="532924" cy="304800"/>
              </a:xfrm>
              <a:prstGeom prst="rect">
                <a:avLst/>
              </a:prstGeom>
              <a:solidFill>
                <a:schemeClr val="accent1">
                  <a:lumMod val="20000"/>
                  <a:lumOff val="80000"/>
                </a:schemeClr>
              </a:solidFill>
              <a:ln w="28575" cap="flat" cmpd="sng" algn="ctr">
                <a:solidFill>
                  <a:schemeClr val="accent1">
                    <a:lumMod val="50000"/>
                  </a:schemeClr>
                </a:solidFill>
                <a:prstDash val="solid"/>
                <a:round/>
                <a:headEnd type="none" w="sm" len="sm"/>
                <a:tailEnd type="none" w="sm" len="sm"/>
              </a:ln>
              <a:effectLst/>
            </p:spPr>
            <p:txBody>
              <a:bodyPr/>
              <a:lstStyle/>
              <a:p>
                <a:pPr eaLnBrk="0" hangingPunct="0">
                  <a:defRPr/>
                </a:pPr>
                <a:r>
                  <a:rPr lang="en-US" sz="1100" b="0" dirty="0">
                    <a:latin typeface="+mn-lt"/>
                  </a:rPr>
                  <a:t>WG’s</a:t>
                </a:r>
              </a:p>
            </p:txBody>
          </p:sp>
        </p:grpSp>
        <p:cxnSp>
          <p:nvCxnSpPr>
            <p:cNvPr id="524" name="Straight Connector 523"/>
            <p:cNvCxnSpPr/>
            <p:nvPr/>
          </p:nvCxnSpPr>
          <p:spPr bwMode="auto">
            <a:xfrm rot="5400000">
              <a:off x="6097587" y="5561013"/>
              <a:ext cx="760413" cy="1588"/>
            </a:xfrm>
            <a:prstGeom prst="line">
              <a:avLst/>
            </a:prstGeom>
            <a:solidFill>
              <a:schemeClr val="accent1"/>
            </a:solidFill>
            <a:ln w="28575" cap="flat" cmpd="sng" algn="ctr">
              <a:solidFill>
                <a:schemeClr val="accent1">
                  <a:lumMod val="50000"/>
                </a:schemeClr>
              </a:solidFill>
              <a:prstDash val="solid"/>
              <a:round/>
              <a:headEnd type="none" w="sm" len="sm"/>
              <a:tailEnd type="none" w="sm" len="sm"/>
            </a:ln>
            <a:effectLst/>
          </p:spPr>
        </p:cxnSp>
        <p:cxnSp>
          <p:nvCxnSpPr>
            <p:cNvPr id="535" name="Straight Connector 534"/>
            <p:cNvCxnSpPr/>
            <p:nvPr/>
          </p:nvCxnSpPr>
          <p:spPr bwMode="auto">
            <a:xfrm rot="5400000">
              <a:off x="7316787" y="5561013"/>
              <a:ext cx="760413" cy="1588"/>
            </a:xfrm>
            <a:prstGeom prst="line">
              <a:avLst/>
            </a:prstGeom>
            <a:solidFill>
              <a:schemeClr val="accent1"/>
            </a:solidFill>
            <a:ln w="28575" cap="flat" cmpd="sng" algn="ctr">
              <a:solidFill>
                <a:schemeClr val="accent1">
                  <a:lumMod val="50000"/>
                </a:schemeClr>
              </a:solidFill>
              <a:prstDash val="solid"/>
              <a:round/>
              <a:headEnd type="none" w="sm" len="sm"/>
              <a:tailEnd type="none" w="sm" len="sm"/>
            </a:ln>
            <a:effectLst/>
          </p:spPr>
        </p:cxnSp>
        <p:cxnSp>
          <p:nvCxnSpPr>
            <p:cNvPr id="546" name="Straight Connector 545"/>
            <p:cNvCxnSpPr/>
            <p:nvPr/>
          </p:nvCxnSpPr>
          <p:spPr bwMode="auto">
            <a:xfrm rot="5400000">
              <a:off x="6934994" y="5942806"/>
              <a:ext cx="152400" cy="1588"/>
            </a:xfrm>
            <a:prstGeom prst="line">
              <a:avLst/>
            </a:prstGeom>
            <a:solidFill>
              <a:schemeClr val="accent1"/>
            </a:solidFill>
            <a:ln w="28575" cap="flat" cmpd="sng" algn="ctr">
              <a:solidFill>
                <a:schemeClr val="accent1">
                  <a:lumMod val="50000"/>
                </a:schemeClr>
              </a:solidFill>
              <a:prstDash val="solid"/>
              <a:round/>
              <a:headEnd type="none" w="sm" len="sm"/>
              <a:tailEnd type="none" w="sm" len="sm"/>
            </a:ln>
            <a:effectLst/>
          </p:spPr>
        </p:cxnSp>
        <p:cxnSp>
          <p:nvCxnSpPr>
            <p:cNvPr id="549" name="Straight Connector 548"/>
            <p:cNvCxnSpPr/>
            <p:nvPr/>
          </p:nvCxnSpPr>
          <p:spPr bwMode="auto">
            <a:xfrm rot="5400000">
              <a:off x="5715794" y="5942806"/>
              <a:ext cx="152400" cy="1588"/>
            </a:xfrm>
            <a:prstGeom prst="line">
              <a:avLst/>
            </a:prstGeom>
            <a:solidFill>
              <a:schemeClr val="accent1"/>
            </a:solidFill>
            <a:ln w="28575" cap="flat" cmpd="sng" algn="ctr">
              <a:solidFill>
                <a:schemeClr val="accent1">
                  <a:lumMod val="50000"/>
                </a:schemeClr>
              </a:solidFill>
              <a:prstDash val="solid"/>
              <a:round/>
              <a:headEnd type="none" w="sm" len="sm"/>
              <a:tailEnd type="none" w="sm" len="sm"/>
            </a:ln>
            <a:effectLst/>
          </p:spPr>
        </p:cxnSp>
        <p:cxnSp>
          <p:nvCxnSpPr>
            <p:cNvPr id="550" name="Straight Connector 549"/>
            <p:cNvCxnSpPr/>
            <p:nvPr/>
          </p:nvCxnSpPr>
          <p:spPr bwMode="auto">
            <a:xfrm rot="5400000">
              <a:off x="8154194" y="5942806"/>
              <a:ext cx="152400" cy="1588"/>
            </a:xfrm>
            <a:prstGeom prst="line">
              <a:avLst/>
            </a:prstGeom>
            <a:solidFill>
              <a:schemeClr val="accent1"/>
            </a:solidFill>
            <a:ln w="28575" cap="flat" cmpd="sng" algn="ctr">
              <a:solidFill>
                <a:schemeClr val="accent1">
                  <a:lumMod val="50000"/>
                </a:schemeClr>
              </a:solidFill>
              <a:prstDash val="solid"/>
              <a:round/>
              <a:headEnd type="none" w="sm" len="sm"/>
              <a:tailEnd type="none" w="sm" len="sm"/>
            </a:ln>
            <a:effectLst/>
          </p:spPr>
        </p:cxnSp>
      </p:grpSp>
      <p:grpSp>
        <p:nvGrpSpPr>
          <p:cNvPr id="808971" name="Group 87"/>
          <p:cNvGrpSpPr>
            <a:grpSpLocks/>
          </p:cNvGrpSpPr>
          <p:nvPr/>
        </p:nvGrpSpPr>
        <p:grpSpPr bwMode="auto">
          <a:xfrm>
            <a:off x="6400800" y="3124200"/>
            <a:ext cx="2514600" cy="914400"/>
            <a:chOff x="5638800" y="3124200"/>
            <a:chExt cx="2514600" cy="914400"/>
          </a:xfrm>
        </p:grpSpPr>
        <p:sp>
          <p:nvSpPr>
            <p:cNvPr id="809036" name="Rectangle 12"/>
            <p:cNvSpPr>
              <a:spLocks noChangeArrowheads="1"/>
            </p:cNvSpPr>
            <p:nvPr/>
          </p:nvSpPr>
          <p:spPr bwMode="auto">
            <a:xfrm>
              <a:off x="5638800" y="3124200"/>
              <a:ext cx="2514600" cy="762000"/>
            </a:xfrm>
            <a:prstGeom prst="rect">
              <a:avLst/>
            </a:prstGeom>
            <a:solidFill>
              <a:srgbClr val="CCFFCC"/>
            </a:solidFill>
            <a:ln w="28575">
              <a:solidFill>
                <a:schemeClr val="tx1"/>
              </a:solidFill>
              <a:miter lim="800000"/>
              <a:headEnd/>
              <a:tailEnd/>
            </a:ln>
          </p:spPr>
          <p:txBody>
            <a:bodyPr wrap="none" anchor="ctr"/>
            <a:lstStyle/>
            <a:p>
              <a:pPr eaLnBrk="0" hangingPunct="0"/>
              <a:endParaRPr lang="en-GB" b="0"/>
            </a:p>
          </p:txBody>
        </p:sp>
        <p:sp>
          <p:nvSpPr>
            <p:cNvPr id="809037" name="TextBox 51"/>
            <p:cNvSpPr txBox="1">
              <a:spLocks noChangeArrowheads="1"/>
            </p:cNvSpPr>
            <p:nvPr/>
          </p:nvSpPr>
          <p:spPr bwMode="auto">
            <a:xfrm>
              <a:off x="5884127" y="3124200"/>
              <a:ext cx="2135038" cy="523220"/>
            </a:xfrm>
            <a:prstGeom prst="rect">
              <a:avLst/>
            </a:prstGeom>
            <a:noFill/>
            <a:ln w="12700">
              <a:noFill/>
              <a:miter lim="800000"/>
              <a:headEnd type="none" w="sm" len="sm"/>
              <a:tailEnd type="none" w="sm" len="sm"/>
            </a:ln>
          </p:spPr>
          <p:txBody>
            <a:bodyPr>
              <a:spAutoFit/>
            </a:bodyPr>
            <a:lstStyle/>
            <a:p>
              <a:pPr marL="112713" indent="-112713" algn="ctr" eaLnBrk="0" hangingPunct="0"/>
              <a:r>
                <a:rPr lang="en-US" sz="1400">
                  <a:solidFill>
                    <a:srgbClr val="0033CC"/>
                  </a:solidFill>
                  <a:latin typeface="Arial" charset="0"/>
                </a:rPr>
                <a:t>CCSDS Management Council (CMC)</a:t>
              </a:r>
            </a:p>
          </p:txBody>
        </p:sp>
        <p:cxnSp>
          <p:nvCxnSpPr>
            <p:cNvPr id="809038" name="Straight Connector 86"/>
            <p:cNvCxnSpPr>
              <a:cxnSpLocks noChangeShapeType="1"/>
            </p:cNvCxnSpPr>
            <p:nvPr/>
          </p:nvCxnSpPr>
          <p:spPr bwMode="auto">
            <a:xfrm rot="5400000">
              <a:off x="6858794" y="3961606"/>
              <a:ext cx="152400" cy="1588"/>
            </a:xfrm>
            <a:prstGeom prst="line">
              <a:avLst/>
            </a:prstGeom>
            <a:noFill/>
            <a:ln w="28575" algn="ctr">
              <a:solidFill>
                <a:schemeClr val="tx1"/>
              </a:solidFill>
              <a:round/>
              <a:headEnd type="none" w="sm" len="sm"/>
              <a:tailEnd type="none" w="sm" len="sm"/>
            </a:ln>
          </p:spPr>
        </p:cxnSp>
      </p:grpSp>
      <p:grpSp>
        <p:nvGrpSpPr>
          <p:cNvPr id="808972" name="Group 97"/>
          <p:cNvGrpSpPr>
            <a:grpSpLocks/>
          </p:cNvGrpSpPr>
          <p:nvPr/>
        </p:nvGrpSpPr>
        <p:grpSpPr bwMode="auto">
          <a:xfrm>
            <a:off x="4419600" y="3124200"/>
            <a:ext cx="1981200" cy="762000"/>
            <a:chOff x="4419600" y="3124200"/>
            <a:chExt cx="1981200" cy="762000"/>
          </a:xfrm>
        </p:grpSpPr>
        <p:sp>
          <p:nvSpPr>
            <p:cNvPr id="809032" name="Rectangle 88"/>
            <p:cNvSpPr>
              <a:spLocks noChangeArrowheads="1"/>
            </p:cNvSpPr>
            <p:nvPr/>
          </p:nvSpPr>
          <p:spPr bwMode="auto">
            <a:xfrm>
              <a:off x="4419600" y="3124200"/>
              <a:ext cx="1676400" cy="228600"/>
            </a:xfrm>
            <a:prstGeom prst="rect">
              <a:avLst/>
            </a:prstGeom>
            <a:solidFill>
              <a:srgbClr val="CCFFCC"/>
            </a:solidFill>
            <a:ln w="28575">
              <a:solidFill>
                <a:schemeClr val="tx1"/>
              </a:solidFill>
              <a:miter lim="800000"/>
              <a:headEnd/>
              <a:tailEnd/>
            </a:ln>
          </p:spPr>
          <p:txBody>
            <a:bodyPr wrap="none" anchor="ctr"/>
            <a:lstStyle/>
            <a:p>
              <a:pPr eaLnBrk="0" hangingPunct="0"/>
              <a:r>
                <a:rPr lang="en-US" sz="1200">
                  <a:latin typeface="Arial" charset="0"/>
                </a:rPr>
                <a:t>CCSDS Secretariat</a:t>
              </a:r>
            </a:p>
          </p:txBody>
        </p:sp>
        <p:sp>
          <p:nvSpPr>
            <p:cNvPr id="809033" name="Rectangle 90"/>
            <p:cNvSpPr>
              <a:spLocks noChangeArrowheads="1"/>
            </p:cNvSpPr>
            <p:nvPr/>
          </p:nvSpPr>
          <p:spPr bwMode="auto">
            <a:xfrm>
              <a:off x="4419600" y="3429000"/>
              <a:ext cx="1676400" cy="457200"/>
            </a:xfrm>
            <a:prstGeom prst="rect">
              <a:avLst/>
            </a:prstGeom>
            <a:solidFill>
              <a:srgbClr val="CCFFCC"/>
            </a:solidFill>
            <a:ln w="28575">
              <a:solidFill>
                <a:schemeClr val="tx1"/>
              </a:solidFill>
              <a:miter lim="800000"/>
              <a:headEnd/>
              <a:tailEnd/>
            </a:ln>
          </p:spPr>
          <p:txBody>
            <a:bodyPr anchor="ctr"/>
            <a:lstStyle/>
            <a:p>
              <a:pPr eaLnBrk="0" hangingPunct="0"/>
              <a:r>
                <a:rPr lang="en-US" sz="1200">
                  <a:latin typeface="Arial" charset="0"/>
                </a:rPr>
                <a:t>Space Assigned Numbers Authority</a:t>
              </a:r>
            </a:p>
          </p:txBody>
        </p:sp>
        <p:cxnSp>
          <p:nvCxnSpPr>
            <p:cNvPr id="809034" name="Straight Connector 95"/>
            <p:cNvCxnSpPr>
              <a:cxnSpLocks noChangeShapeType="1"/>
              <a:stCxn id="809033" idx="3"/>
            </p:cNvCxnSpPr>
            <p:nvPr/>
          </p:nvCxnSpPr>
          <p:spPr bwMode="auto">
            <a:xfrm>
              <a:off x="6096000" y="3657600"/>
              <a:ext cx="304800" cy="1588"/>
            </a:xfrm>
            <a:prstGeom prst="line">
              <a:avLst/>
            </a:prstGeom>
            <a:noFill/>
            <a:ln w="28575" algn="ctr">
              <a:solidFill>
                <a:schemeClr val="tx1"/>
              </a:solidFill>
              <a:round/>
              <a:headEnd type="none" w="sm" len="sm"/>
              <a:tailEnd type="none" w="sm" len="sm"/>
            </a:ln>
          </p:spPr>
        </p:cxnSp>
        <p:cxnSp>
          <p:nvCxnSpPr>
            <p:cNvPr id="809035" name="Straight Connector 96"/>
            <p:cNvCxnSpPr>
              <a:cxnSpLocks noChangeShapeType="1"/>
            </p:cNvCxnSpPr>
            <p:nvPr/>
          </p:nvCxnSpPr>
          <p:spPr bwMode="auto">
            <a:xfrm>
              <a:off x="6096000" y="3276600"/>
              <a:ext cx="304800" cy="1588"/>
            </a:xfrm>
            <a:prstGeom prst="line">
              <a:avLst/>
            </a:prstGeom>
            <a:noFill/>
            <a:ln w="28575" algn="ctr">
              <a:solidFill>
                <a:schemeClr val="tx1"/>
              </a:solidFill>
              <a:round/>
              <a:headEnd type="none" w="sm" len="sm"/>
              <a:tailEnd type="none" w="sm" len="sm"/>
            </a:ln>
          </p:spPr>
        </p:cxnSp>
      </p:grpSp>
      <p:sp>
        <p:nvSpPr>
          <p:cNvPr id="808973" name="TextBox 99"/>
          <p:cNvSpPr txBox="1">
            <a:spLocks noChangeArrowheads="1"/>
          </p:cNvSpPr>
          <p:nvPr/>
        </p:nvSpPr>
        <p:spPr bwMode="auto">
          <a:xfrm>
            <a:off x="4419600" y="2743200"/>
            <a:ext cx="1447800" cy="400050"/>
          </a:xfrm>
          <a:prstGeom prst="rect">
            <a:avLst/>
          </a:prstGeom>
          <a:noFill/>
          <a:ln w="12700">
            <a:noFill/>
            <a:miter lim="800000"/>
            <a:headEnd type="none" w="sm" len="sm"/>
            <a:tailEnd type="none" w="sm" len="sm"/>
          </a:ln>
        </p:spPr>
        <p:txBody>
          <a:bodyPr>
            <a:spAutoFit/>
          </a:bodyPr>
          <a:lstStyle/>
          <a:p>
            <a:pPr marL="112713" indent="-112713" eaLnBrk="0" hangingPunct="0"/>
            <a:r>
              <a:rPr lang="en-US" sz="2000">
                <a:solidFill>
                  <a:srgbClr val="0033CC"/>
                </a:solidFill>
                <a:latin typeface="Arial" charset="0"/>
              </a:rPr>
              <a:t>CCSDS</a:t>
            </a:r>
          </a:p>
        </p:txBody>
      </p:sp>
      <p:sp>
        <p:nvSpPr>
          <p:cNvPr id="104" name="Rectangle 103"/>
          <p:cNvSpPr/>
          <p:nvPr/>
        </p:nvSpPr>
        <p:spPr bwMode="auto">
          <a:xfrm>
            <a:off x="4419600" y="1524000"/>
            <a:ext cx="1752600" cy="304800"/>
          </a:xfrm>
          <a:prstGeom prst="rect">
            <a:avLst/>
          </a:prstGeom>
          <a:solidFill>
            <a:srgbClr val="00B050"/>
          </a:solidFill>
          <a:ln w="28575">
            <a:solidFill>
              <a:schemeClr val="tx1"/>
            </a:solidFill>
            <a:miter lim="800000"/>
            <a:headEnd/>
            <a:tailEnd/>
          </a:ln>
        </p:spPr>
        <p:txBody>
          <a:bodyPr wrap="none" anchor="ctr"/>
          <a:lstStyle/>
          <a:p>
            <a:pPr algn="ctr" eaLnBrk="0" hangingPunct="0">
              <a:defRPr/>
            </a:pPr>
            <a:r>
              <a:rPr lang="en-US" sz="1400" dirty="0">
                <a:solidFill>
                  <a:schemeClr val="bg1"/>
                </a:solidFill>
                <a:latin typeface="+mn-lt"/>
              </a:rPr>
              <a:t>ISO</a:t>
            </a:r>
          </a:p>
        </p:txBody>
      </p:sp>
      <p:grpSp>
        <p:nvGrpSpPr>
          <p:cNvPr id="15" name="Group 73"/>
          <p:cNvGrpSpPr>
            <a:grpSpLocks/>
          </p:cNvGrpSpPr>
          <p:nvPr/>
        </p:nvGrpSpPr>
        <p:grpSpPr bwMode="auto">
          <a:xfrm>
            <a:off x="4419600" y="1524000"/>
            <a:ext cx="4495800" cy="1676400"/>
            <a:chOff x="4419600" y="1524000"/>
            <a:chExt cx="4495800" cy="1676400"/>
          </a:xfrm>
        </p:grpSpPr>
        <p:sp>
          <p:nvSpPr>
            <p:cNvPr id="92" name="Rectangle 91"/>
            <p:cNvSpPr/>
            <p:nvPr/>
          </p:nvSpPr>
          <p:spPr bwMode="auto">
            <a:xfrm>
              <a:off x="7162800" y="1524000"/>
              <a:ext cx="1752600" cy="228600"/>
            </a:xfrm>
            <a:prstGeom prst="rect">
              <a:avLst/>
            </a:prstGeom>
            <a:solidFill>
              <a:srgbClr val="C00000"/>
            </a:solidFill>
            <a:ln w="28575">
              <a:solidFill>
                <a:schemeClr val="tx1"/>
              </a:solidFill>
              <a:miter lim="800000"/>
              <a:headEnd/>
              <a:tailEnd/>
            </a:ln>
          </p:spPr>
          <p:txBody>
            <a:bodyPr wrap="none" anchor="ctr"/>
            <a:lstStyle/>
            <a:p>
              <a:pPr eaLnBrk="0" hangingPunct="0">
                <a:defRPr/>
              </a:pPr>
              <a:r>
                <a:rPr lang="en-US" sz="1400" b="0" dirty="0">
                  <a:solidFill>
                    <a:schemeClr val="bg1"/>
                  </a:solidFill>
                  <a:latin typeface="+mn-lt"/>
                </a:rPr>
                <a:t>Liaisons</a:t>
              </a:r>
            </a:p>
          </p:txBody>
        </p:sp>
        <p:sp>
          <p:nvSpPr>
            <p:cNvPr id="101" name="Rectangle 100"/>
            <p:cNvSpPr/>
            <p:nvPr/>
          </p:nvSpPr>
          <p:spPr bwMode="auto">
            <a:xfrm>
              <a:off x="7162800" y="1828800"/>
              <a:ext cx="1752600" cy="228600"/>
            </a:xfrm>
            <a:prstGeom prst="rect">
              <a:avLst/>
            </a:prstGeom>
            <a:solidFill>
              <a:srgbClr val="C00000"/>
            </a:solidFill>
            <a:ln w="28575">
              <a:solidFill>
                <a:schemeClr val="tx1"/>
              </a:solidFill>
              <a:miter lim="800000"/>
              <a:headEnd/>
              <a:tailEnd/>
            </a:ln>
          </p:spPr>
          <p:txBody>
            <a:bodyPr wrap="none" anchor="ctr"/>
            <a:lstStyle/>
            <a:p>
              <a:pPr eaLnBrk="0" hangingPunct="0">
                <a:defRPr/>
              </a:pPr>
              <a:r>
                <a:rPr lang="en-US" sz="1400" b="0" dirty="0">
                  <a:solidFill>
                    <a:schemeClr val="bg1"/>
                  </a:solidFill>
                  <a:latin typeface="+mn-lt"/>
                </a:rPr>
                <a:t>Stakeholders</a:t>
              </a:r>
            </a:p>
          </p:txBody>
        </p:sp>
        <p:sp>
          <p:nvSpPr>
            <p:cNvPr id="102" name="Rectangle 101"/>
            <p:cNvSpPr/>
            <p:nvPr/>
          </p:nvSpPr>
          <p:spPr bwMode="auto">
            <a:xfrm>
              <a:off x="4419600" y="1905000"/>
              <a:ext cx="1752600" cy="457200"/>
            </a:xfrm>
            <a:prstGeom prst="rect">
              <a:avLst/>
            </a:prstGeom>
            <a:solidFill>
              <a:srgbClr val="C00000"/>
            </a:solidFill>
            <a:ln w="28575">
              <a:solidFill>
                <a:schemeClr val="tx1"/>
              </a:solidFill>
              <a:miter lim="800000"/>
              <a:headEnd/>
              <a:tailEnd/>
            </a:ln>
          </p:spPr>
          <p:txBody>
            <a:bodyPr anchor="ctr"/>
            <a:lstStyle/>
            <a:p>
              <a:pPr eaLnBrk="0" hangingPunct="0">
                <a:defRPr/>
              </a:pPr>
              <a:r>
                <a:rPr lang="en-US" sz="1400" b="0" dirty="0">
                  <a:solidFill>
                    <a:schemeClr val="bg1"/>
                  </a:solidFill>
                  <a:latin typeface="+mn-lt"/>
                </a:rPr>
                <a:t>Infrastructure providers</a:t>
              </a:r>
            </a:p>
          </p:txBody>
        </p:sp>
        <p:sp>
          <p:nvSpPr>
            <p:cNvPr id="103" name="Rectangle 102"/>
            <p:cNvSpPr/>
            <p:nvPr/>
          </p:nvSpPr>
          <p:spPr bwMode="auto">
            <a:xfrm>
              <a:off x="7162800" y="2133600"/>
              <a:ext cx="1752600" cy="228600"/>
            </a:xfrm>
            <a:prstGeom prst="rect">
              <a:avLst/>
            </a:prstGeom>
            <a:solidFill>
              <a:srgbClr val="C00000"/>
            </a:solidFill>
            <a:ln w="28575">
              <a:solidFill>
                <a:schemeClr val="tx1"/>
              </a:solidFill>
              <a:miter lim="800000"/>
              <a:headEnd/>
              <a:tailEnd/>
            </a:ln>
          </p:spPr>
          <p:txBody>
            <a:bodyPr wrap="none" anchor="ctr"/>
            <a:lstStyle/>
            <a:p>
              <a:pPr eaLnBrk="0" hangingPunct="0">
                <a:defRPr/>
              </a:pPr>
              <a:r>
                <a:rPr lang="en-US" sz="1400" b="0" dirty="0">
                  <a:solidFill>
                    <a:schemeClr val="bg1"/>
                  </a:solidFill>
                  <a:latin typeface="+mn-lt"/>
                </a:rPr>
                <a:t>Missions / Programs</a:t>
              </a:r>
            </a:p>
          </p:txBody>
        </p:sp>
        <p:grpSp>
          <p:nvGrpSpPr>
            <p:cNvPr id="809025" name="Group 111"/>
            <p:cNvGrpSpPr>
              <a:grpSpLocks/>
            </p:cNvGrpSpPr>
            <p:nvPr/>
          </p:nvGrpSpPr>
          <p:grpSpPr bwMode="auto">
            <a:xfrm>
              <a:off x="6172200" y="1600200"/>
              <a:ext cx="990600" cy="1600200"/>
              <a:chOff x="6172200" y="1600200"/>
              <a:chExt cx="990600" cy="1600200"/>
            </a:xfrm>
          </p:grpSpPr>
          <p:sp>
            <p:nvSpPr>
              <p:cNvPr id="809026" name="Freeform 104"/>
              <p:cNvSpPr>
                <a:spLocks noChangeArrowheads="1"/>
              </p:cNvSpPr>
              <p:nvPr/>
            </p:nvSpPr>
            <p:spPr bwMode="auto">
              <a:xfrm>
                <a:off x="6184900" y="1638300"/>
                <a:ext cx="520700" cy="1485900"/>
              </a:xfrm>
              <a:custGeom>
                <a:avLst/>
                <a:gdLst>
                  <a:gd name="T0" fmla="*/ 0 w 622300"/>
                  <a:gd name="T1" fmla="*/ 0 h 1485900"/>
                  <a:gd name="T2" fmla="*/ 509 w 622300"/>
                  <a:gd name="T3" fmla="*/ 317500 h 1485900"/>
                  <a:gd name="T4" fmla="*/ 712 w 622300"/>
                  <a:gd name="T5" fmla="*/ 1485900 h 1485900"/>
                  <a:gd name="T6" fmla="*/ 712 w 622300"/>
                  <a:gd name="T7" fmla="*/ 1485900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pPr eaLnBrk="0" hangingPunct="0"/>
                <a:endParaRPr lang="en-GB" b="0"/>
              </a:p>
            </p:txBody>
          </p:sp>
          <p:sp>
            <p:nvSpPr>
              <p:cNvPr id="809027" name="Freeform 105"/>
              <p:cNvSpPr>
                <a:spLocks noChangeArrowheads="1"/>
              </p:cNvSpPr>
              <p:nvPr/>
            </p:nvSpPr>
            <p:spPr bwMode="auto">
              <a:xfrm>
                <a:off x="6172200" y="2133600"/>
                <a:ext cx="520700" cy="1028700"/>
              </a:xfrm>
              <a:custGeom>
                <a:avLst/>
                <a:gdLst>
                  <a:gd name="T0" fmla="*/ 0 w 622300"/>
                  <a:gd name="T1" fmla="*/ 0 h 1485900"/>
                  <a:gd name="T2" fmla="*/ 509 w 622300"/>
                  <a:gd name="T3" fmla="*/ 1 h 1485900"/>
                  <a:gd name="T4" fmla="*/ 712 w 622300"/>
                  <a:gd name="T5" fmla="*/ 1 h 1485900"/>
                  <a:gd name="T6" fmla="*/ 712 w 622300"/>
                  <a:gd name="T7" fmla="*/ 1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pPr eaLnBrk="0" hangingPunct="0"/>
                <a:endParaRPr lang="en-GB" b="0"/>
              </a:p>
            </p:txBody>
          </p:sp>
          <p:sp>
            <p:nvSpPr>
              <p:cNvPr id="809028" name="Freeform 106"/>
              <p:cNvSpPr>
                <a:spLocks noChangeArrowheads="1"/>
              </p:cNvSpPr>
              <p:nvPr/>
            </p:nvSpPr>
            <p:spPr bwMode="auto">
              <a:xfrm flipH="1">
                <a:off x="6705600" y="2209800"/>
                <a:ext cx="457200" cy="952500"/>
              </a:xfrm>
              <a:custGeom>
                <a:avLst/>
                <a:gdLst>
                  <a:gd name="T0" fmla="*/ 0 w 622300"/>
                  <a:gd name="T1" fmla="*/ 0 h 1485900"/>
                  <a:gd name="T2" fmla="*/ 4 w 622300"/>
                  <a:gd name="T3" fmla="*/ 1 h 1485900"/>
                  <a:gd name="T4" fmla="*/ 5 w 622300"/>
                  <a:gd name="T5" fmla="*/ 1 h 1485900"/>
                  <a:gd name="T6" fmla="*/ 5 w 622300"/>
                  <a:gd name="T7" fmla="*/ 1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pPr eaLnBrk="0" hangingPunct="0"/>
                <a:endParaRPr lang="en-GB" b="0"/>
              </a:p>
            </p:txBody>
          </p:sp>
          <p:sp>
            <p:nvSpPr>
              <p:cNvPr id="809029" name="Freeform 107"/>
              <p:cNvSpPr>
                <a:spLocks noChangeArrowheads="1"/>
              </p:cNvSpPr>
              <p:nvPr/>
            </p:nvSpPr>
            <p:spPr bwMode="auto">
              <a:xfrm flipH="1">
                <a:off x="6705600" y="1905000"/>
                <a:ext cx="457200" cy="1219200"/>
              </a:xfrm>
              <a:custGeom>
                <a:avLst/>
                <a:gdLst>
                  <a:gd name="T0" fmla="*/ 0 w 622300"/>
                  <a:gd name="T1" fmla="*/ 0 h 1485900"/>
                  <a:gd name="T2" fmla="*/ 4 w 622300"/>
                  <a:gd name="T3" fmla="*/ 173 h 1485900"/>
                  <a:gd name="T4" fmla="*/ 5 w 622300"/>
                  <a:gd name="T5" fmla="*/ 808 h 1485900"/>
                  <a:gd name="T6" fmla="*/ 5 w 622300"/>
                  <a:gd name="T7" fmla="*/ 808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type="none" w="sm" len="sm"/>
                <a:tailEnd type="none" w="sm" len="sm"/>
              </a:ln>
            </p:spPr>
            <p:txBody>
              <a:bodyPr/>
              <a:lstStyle/>
              <a:p>
                <a:pPr eaLnBrk="0" hangingPunct="0"/>
                <a:endParaRPr lang="en-GB" b="0"/>
              </a:p>
            </p:txBody>
          </p:sp>
          <p:sp>
            <p:nvSpPr>
              <p:cNvPr id="809030" name="Freeform 108"/>
              <p:cNvSpPr>
                <a:spLocks noChangeArrowheads="1"/>
              </p:cNvSpPr>
              <p:nvPr/>
            </p:nvSpPr>
            <p:spPr bwMode="auto">
              <a:xfrm flipH="1">
                <a:off x="6705600" y="1600200"/>
                <a:ext cx="457200" cy="1524000"/>
              </a:xfrm>
              <a:custGeom>
                <a:avLst/>
                <a:gdLst>
                  <a:gd name="T0" fmla="*/ 0 w 622300"/>
                  <a:gd name="T1" fmla="*/ 0 h 1485900"/>
                  <a:gd name="T2" fmla="*/ 4 w 622300"/>
                  <a:gd name="T3" fmla="*/ 830942 h 1485900"/>
                  <a:gd name="T4" fmla="*/ 5 w 622300"/>
                  <a:gd name="T5" fmla="*/ 3888777 h 1485900"/>
                  <a:gd name="T6" fmla="*/ 5 w 622300"/>
                  <a:gd name="T7" fmla="*/ 3888777 h 1485900"/>
                  <a:gd name="T8" fmla="*/ 0 60000 65536"/>
                  <a:gd name="T9" fmla="*/ 0 60000 65536"/>
                  <a:gd name="T10" fmla="*/ 0 60000 65536"/>
                  <a:gd name="T11" fmla="*/ 0 60000 65536"/>
                  <a:gd name="T12" fmla="*/ 0 w 622300"/>
                  <a:gd name="T13" fmla="*/ 0 h 1485900"/>
                  <a:gd name="T14" fmla="*/ 622300 w 622300"/>
                  <a:gd name="T15" fmla="*/ 1485900 h 1485900"/>
                </a:gdLst>
                <a:ahLst/>
                <a:cxnLst>
                  <a:cxn ang="T8">
                    <a:pos x="T0" y="T1"/>
                  </a:cxn>
                  <a:cxn ang="T9">
                    <a:pos x="T2" y="T3"/>
                  </a:cxn>
                  <a:cxn ang="T10">
                    <a:pos x="T4" y="T5"/>
                  </a:cxn>
                  <a:cxn ang="T11">
                    <a:pos x="T6" y="T7"/>
                  </a:cxn>
                </a:cxnLst>
                <a:rect l="T12" t="T13" r="T14" b="T15"/>
                <a:pathLst>
                  <a:path w="622300" h="1485900">
                    <a:moveTo>
                      <a:pt x="0" y="0"/>
                    </a:moveTo>
                    <a:cubicBezTo>
                      <a:pt x="170391" y="34925"/>
                      <a:pt x="340783" y="69850"/>
                      <a:pt x="444500" y="317500"/>
                    </a:cubicBezTo>
                    <a:cubicBezTo>
                      <a:pt x="548217" y="565150"/>
                      <a:pt x="622300" y="1485900"/>
                      <a:pt x="622300" y="1485900"/>
                    </a:cubicBezTo>
                  </a:path>
                </a:pathLst>
              </a:custGeom>
              <a:noFill/>
              <a:ln w="28575" algn="ctr">
                <a:solidFill>
                  <a:schemeClr val="tx1"/>
                </a:solidFill>
                <a:round/>
                <a:headEnd/>
                <a:tailEnd/>
              </a:ln>
            </p:spPr>
            <p:txBody>
              <a:bodyPr/>
              <a:lstStyle/>
              <a:p>
                <a:pPr eaLnBrk="0" hangingPunct="0"/>
                <a:endParaRPr lang="en-GB" b="0"/>
              </a:p>
            </p:txBody>
          </p:sp>
          <p:sp>
            <p:nvSpPr>
              <p:cNvPr id="110" name="Isosceles Triangle 109"/>
              <p:cNvSpPr/>
              <p:nvPr/>
            </p:nvSpPr>
            <p:spPr bwMode="auto">
              <a:xfrm flipV="1">
                <a:off x="6591300" y="2895600"/>
                <a:ext cx="228600" cy="304800"/>
              </a:xfrm>
              <a:prstGeom prst="triangle">
                <a:avLst/>
              </a:prstGeom>
              <a:solidFill>
                <a:schemeClr val="tx1"/>
              </a:solidFill>
              <a:ln w="28575">
                <a:solidFill>
                  <a:schemeClr val="tx1"/>
                </a:solidFill>
                <a:miter lim="800000"/>
                <a:headEnd/>
                <a:tailEnd/>
              </a:ln>
            </p:spPr>
            <p:txBody>
              <a:bodyPr anchor="ctr"/>
              <a:lstStyle/>
              <a:p>
                <a:pPr algn="ctr" eaLnBrk="0" hangingPunct="0">
                  <a:defRPr/>
                </a:pPr>
                <a:endParaRPr lang="en-US" sz="1400" b="0" dirty="0">
                  <a:latin typeface="+mn-lt"/>
                </a:endParaRPr>
              </a:p>
            </p:txBody>
          </p:sp>
        </p:grpSp>
      </p:grpSp>
      <p:sp>
        <p:nvSpPr>
          <p:cNvPr id="808976" name="Rectangle 18"/>
          <p:cNvSpPr>
            <a:spLocks noChangeAspect="1" noChangeArrowheads="1"/>
          </p:cNvSpPr>
          <p:nvPr/>
        </p:nvSpPr>
        <p:spPr bwMode="auto">
          <a:xfrm>
            <a:off x="6550025" y="5359400"/>
            <a:ext cx="1028700" cy="528638"/>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Cross</a:t>
            </a:r>
          </a:p>
          <a:p>
            <a:pPr algn="ctr" eaLnBrk="0" hangingPunct="0"/>
            <a:r>
              <a:rPr lang="en-US" sz="1000">
                <a:latin typeface="Arial" charset="0"/>
              </a:rPr>
              <a:t>Support</a:t>
            </a:r>
          </a:p>
          <a:p>
            <a:pPr algn="ctr" eaLnBrk="0" hangingPunct="0"/>
            <a:r>
              <a:rPr lang="en-US" sz="1000">
                <a:latin typeface="Arial" charset="0"/>
              </a:rPr>
              <a:t>Services</a:t>
            </a:r>
          </a:p>
        </p:txBody>
      </p:sp>
      <p:sp>
        <p:nvSpPr>
          <p:cNvPr id="808977" name="Rectangle 19"/>
          <p:cNvSpPr>
            <a:spLocks noChangeAspect="1" noChangeArrowheads="1"/>
          </p:cNvSpPr>
          <p:nvPr/>
        </p:nvSpPr>
        <p:spPr bwMode="auto">
          <a:xfrm>
            <a:off x="5861050" y="4660900"/>
            <a:ext cx="984250" cy="528638"/>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Systems</a:t>
            </a:r>
          </a:p>
          <a:p>
            <a:pPr algn="ctr" eaLnBrk="0" hangingPunct="0"/>
            <a:r>
              <a:rPr lang="en-US" sz="1000">
                <a:latin typeface="Arial" charset="0"/>
              </a:rPr>
              <a:t>Engineering</a:t>
            </a:r>
          </a:p>
        </p:txBody>
      </p:sp>
      <p:sp>
        <p:nvSpPr>
          <p:cNvPr id="808978" name="Rectangle 23"/>
          <p:cNvSpPr>
            <a:spLocks noChangeAspect="1" noChangeArrowheads="1"/>
          </p:cNvSpPr>
          <p:nvPr/>
        </p:nvSpPr>
        <p:spPr bwMode="auto">
          <a:xfrm>
            <a:off x="5357813" y="5356225"/>
            <a:ext cx="1016000" cy="530225"/>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Space</a:t>
            </a:r>
          </a:p>
          <a:p>
            <a:pPr algn="ctr" eaLnBrk="0" hangingPunct="0"/>
            <a:r>
              <a:rPr lang="en-US" sz="1000">
                <a:latin typeface="Arial" charset="0"/>
              </a:rPr>
              <a:t>Link</a:t>
            </a:r>
          </a:p>
          <a:p>
            <a:pPr algn="ctr" eaLnBrk="0" hangingPunct="0"/>
            <a:r>
              <a:rPr lang="en-US" sz="1000">
                <a:latin typeface="Arial" charset="0"/>
              </a:rPr>
              <a:t>Services</a:t>
            </a:r>
          </a:p>
        </p:txBody>
      </p:sp>
      <p:sp>
        <p:nvSpPr>
          <p:cNvPr id="808979" name="Rectangle 24"/>
          <p:cNvSpPr>
            <a:spLocks noChangeAspect="1" noChangeArrowheads="1"/>
          </p:cNvSpPr>
          <p:nvPr/>
        </p:nvSpPr>
        <p:spPr bwMode="auto">
          <a:xfrm>
            <a:off x="4581525" y="4659313"/>
            <a:ext cx="1028700" cy="528637"/>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900">
                <a:latin typeface="Arial" charset="0"/>
              </a:rPr>
              <a:t>Spacecraft </a:t>
            </a:r>
          </a:p>
          <a:p>
            <a:pPr algn="ctr" eaLnBrk="0" hangingPunct="0"/>
            <a:r>
              <a:rPr lang="en-US" sz="900">
                <a:latin typeface="Arial" charset="0"/>
              </a:rPr>
              <a:t>Onboard</a:t>
            </a:r>
          </a:p>
          <a:p>
            <a:pPr algn="ctr" eaLnBrk="0" hangingPunct="0"/>
            <a:r>
              <a:rPr lang="en-US" sz="900">
                <a:latin typeface="Arial" charset="0"/>
              </a:rPr>
              <a:t>Interface</a:t>
            </a:r>
          </a:p>
          <a:p>
            <a:pPr algn="ctr" eaLnBrk="0" hangingPunct="0"/>
            <a:r>
              <a:rPr lang="en-US" sz="900">
                <a:latin typeface="Arial" charset="0"/>
              </a:rPr>
              <a:t>Services</a:t>
            </a:r>
          </a:p>
        </p:txBody>
      </p:sp>
      <p:sp>
        <p:nvSpPr>
          <p:cNvPr id="808980" name="Rectangle 26"/>
          <p:cNvSpPr>
            <a:spLocks noChangeAspect="1" noChangeArrowheads="1"/>
          </p:cNvSpPr>
          <p:nvPr/>
        </p:nvSpPr>
        <p:spPr bwMode="auto">
          <a:xfrm>
            <a:off x="7848600" y="5334000"/>
            <a:ext cx="1028700" cy="528638"/>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900">
                <a:latin typeface="Arial" charset="0"/>
              </a:rPr>
              <a:t>Mission  Ops</a:t>
            </a:r>
          </a:p>
          <a:p>
            <a:pPr algn="ctr" eaLnBrk="0" hangingPunct="0"/>
            <a:r>
              <a:rPr lang="en-US" sz="900">
                <a:latin typeface="Arial" charset="0"/>
              </a:rPr>
              <a:t>&amp; Info. Mgt.</a:t>
            </a:r>
          </a:p>
          <a:p>
            <a:pPr algn="ctr" eaLnBrk="0" hangingPunct="0"/>
            <a:r>
              <a:rPr lang="en-US" sz="900">
                <a:latin typeface="Arial" charset="0"/>
              </a:rPr>
              <a:t>Services</a:t>
            </a:r>
          </a:p>
        </p:txBody>
      </p:sp>
      <p:sp>
        <p:nvSpPr>
          <p:cNvPr id="808981" name="Rectangle 27"/>
          <p:cNvSpPr>
            <a:spLocks noChangeAspect="1" noChangeArrowheads="1"/>
          </p:cNvSpPr>
          <p:nvPr/>
        </p:nvSpPr>
        <p:spPr bwMode="auto">
          <a:xfrm>
            <a:off x="7008813" y="4665663"/>
            <a:ext cx="1028700" cy="528637"/>
          </a:xfrm>
          <a:prstGeom prst="rect">
            <a:avLst/>
          </a:prstGeom>
          <a:solidFill>
            <a:srgbClr val="FFFF00"/>
          </a:solidFill>
          <a:ln w="25400">
            <a:solidFill>
              <a:schemeClr val="tx1"/>
            </a:solidFill>
            <a:miter lim="800000"/>
            <a:headEnd/>
            <a:tailEnd/>
          </a:ln>
        </p:spPr>
        <p:txBody>
          <a:bodyPr wrap="none" anchor="ctr"/>
          <a:lstStyle/>
          <a:p>
            <a:pPr algn="ctr" eaLnBrk="0" hangingPunct="0"/>
            <a:r>
              <a:rPr lang="en-US" sz="1000">
                <a:latin typeface="Arial" charset="0"/>
              </a:rPr>
              <a:t>Space</a:t>
            </a:r>
          </a:p>
          <a:p>
            <a:pPr algn="ctr" eaLnBrk="0" hangingPunct="0"/>
            <a:r>
              <a:rPr lang="en-US" sz="1000">
                <a:latin typeface="Arial" charset="0"/>
              </a:rPr>
              <a:t>Internetworking</a:t>
            </a:r>
          </a:p>
          <a:p>
            <a:pPr algn="ctr" eaLnBrk="0" hangingPunct="0"/>
            <a:r>
              <a:rPr lang="en-US" sz="1000">
                <a:latin typeface="Arial" charset="0"/>
              </a:rPr>
              <a:t>Services</a:t>
            </a:r>
          </a:p>
        </p:txBody>
      </p:sp>
      <p:grpSp>
        <p:nvGrpSpPr>
          <p:cNvPr id="17" name="Group 153"/>
          <p:cNvGrpSpPr>
            <a:grpSpLocks/>
          </p:cNvGrpSpPr>
          <p:nvPr/>
        </p:nvGrpSpPr>
        <p:grpSpPr bwMode="auto">
          <a:xfrm>
            <a:off x="342900" y="1627188"/>
            <a:ext cx="8343900" cy="1039812"/>
            <a:chOff x="342900" y="1523999"/>
            <a:chExt cx="8343900" cy="1039813"/>
          </a:xfrm>
        </p:grpSpPr>
        <p:cxnSp>
          <p:nvCxnSpPr>
            <p:cNvPr id="809010" name="Straight Connector 149"/>
            <p:cNvCxnSpPr>
              <a:cxnSpLocks noChangeShapeType="1"/>
            </p:cNvCxnSpPr>
            <p:nvPr/>
          </p:nvCxnSpPr>
          <p:spPr bwMode="auto">
            <a:xfrm rot="5400000">
              <a:off x="4877594" y="1832767"/>
              <a:ext cx="304800" cy="1588"/>
            </a:xfrm>
            <a:prstGeom prst="line">
              <a:avLst/>
            </a:prstGeom>
            <a:noFill/>
            <a:ln w="57150">
              <a:solidFill>
                <a:srgbClr val="00B050"/>
              </a:solidFill>
              <a:round/>
              <a:headEnd/>
              <a:tailEnd/>
            </a:ln>
          </p:spPr>
        </p:cxnSp>
        <p:grpSp>
          <p:nvGrpSpPr>
            <p:cNvPr id="809011" name="Group 82"/>
            <p:cNvGrpSpPr>
              <a:grpSpLocks/>
            </p:cNvGrpSpPr>
            <p:nvPr/>
          </p:nvGrpSpPr>
          <p:grpSpPr bwMode="auto">
            <a:xfrm>
              <a:off x="342900" y="1878015"/>
              <a:ext cx="7353300" cy="623885"/>
              <a:chOff x="342900" y="1878015"/>
              <a:chExt cx="8610600" cy="623885"/>
            </a:xfrm>
          </p:grpSpPr>
          <p:sp>
            <p:nvSpPr>
              <p:cNvPr id="809019" name="Rectangle 6"/>
              <p:cNvSpPr>
                <a:spLocks noChangeArrowheads="1"/>
              </p:cNvSpPr>
              <p:nvPr/>
            </p:nvSpPr>
            <p:spPr bwMode="auto">
              <a:xfrm>
                <a:off x="342900" y="1878015"/>
                <a:ext cx="8610600" cy="623885"/>
              </a:xfrm>
              <a:prstGeom prst="rect">
                <a:avLst/>
              </a:prstGeom>
              <a:solidFill>
                <a:schemeClr val="accent2"/>
              </a:solidFill>
              <a:ln w="12700">
                <a:solidFill>
                  <a:schemeClr val="tx1"/>
                </a:solidFill>
                <a:miter lim="800000"/>
                <a:headEnd/>
                <a:tailEnd/>
              </a:ln>
            </p:spPr>
            <p:txBody>
              <a:bodyPr wrap="none" anchor="ctr"/>
              <a:lstStyle/>
              <a:p>
                <a:pPr eaLnBrk="0" hangingPunct="0"/>
                <a:endParaRPr lang="en-GB" b="0"/>
              </a:p>
            </p:txBody>
          </p:sp>
          <p:sp>
            <p:nvSpPr>
              <p:cNvPr id="809020" name="Rectangle 7"/>
              <p:cNvSpPr>
                <a:spLocks noChangeArrowheads="1"/>
              </p:cNvSpPr>
              <p:nvPr/>
            </p:nvSpPr>
            <p:spPr bwMode="auto">
              <a:xfrm>
                <a:off x="1279805" y="2006602"/>
                <a:ext cx="7316778" cy="267636"/>
              </a:xfrm>
              <a:prstGeom prst="rect">
                <a:avLst/>
              </a:prstGeom>
              <a:noFill/>
              <a:ln w="12700">
                <a:noFill/>
                <a:miter lim="800000"/>
                <a:headEnd/>
                <a:tailEnd/>
              </a:ln>
            </p:spPr>
            <p:txBody>
              <a:bodyPr lIns="74612" tIns="36512" rIns="74612" bIns="36512">
                <a:spAutoFit/>
              </a:bodyPr>
              <a:lstStyle/>
              <a:p>
                <a:pPr algn="ctr" defTabSz="665163" eaLnBrk="0" hangingPunct="0">
                  <a:lnSpc>
                    <a:spcPct val="90000"/>
                  </a:lnSpc>
                </a:pPr>
                <a:r>
                  <a:rPr lang="en-US" sz="1400">
                    <a:solidFill>
                      <a:srgbClr val="FFFFFF"/>
                    </a:solidFill>
                    <a:latin typeface="Arial" charset="0"/>
                  </a:rPr>
                  <a:t>Technical Committee 20 (ISO/TC20):   Aircraft and Space Vehicles</a:t>
                </a:r>
              </a:p>
            </p:txBody>
          </p:sp>
        </p:grpSp>
        <p:grpSp>
          <p:nvGrpSpPr>
            <p:cNvPr id="809012" name="Group 152"/>
            <p:cNvGrpSpPr>
              <a:grpSpLocks/>
            </p:cNvGrpSpPr>
            <p:nvPr/>
          </p:nvGrpSpPr>
          <p:grpSpPr bwMode="auto">
            <a:xfrm>
              <a:off x="7848600" y="1523999"/>
              <a:ext cx="838200" cy="1039813"/>
              <a:chOff x="7848600" y="1523999"/>
              <a:chExt cx="838200" cy="1039813"/>
            </a:xfrm>
          </p:grpSpPr>
          <p:cxnSp>
            <p:nvCxnSpPr>
              <p:cNvPr id="151" name="Straight Connector 150"/>
              <p:cNvCxnSpPr/>
              <p:nvPr/>
            </p:nvCxnSpPr>
            <p:spPr bwMode="auto">
              <a:xfrm rot="5400000">
                <a:off x="8077994" y="1828005"/>
                <a:ext cx="304800" cy="1588"/>
              </a:xfrm>
              <a:prstGeom prst="line">
                <a:avLst/>
              </a:prstGeom>
              <a:noFill/>
              <a:ln w="57150">
                <a:solidFill>
                  <a:schemeClr val="accent5">
                    <a:lumMod val="75000"/>
                  </a:schemeClr>
                </a:solidFill>
                <a:round/>
                <a:headEnd/>
                <a:tailEnd/>
              </a:ln>
            </p:spPr>
          </p:cxnSp>
          <p:sp>
            <p:nvSpPr>
              <p:cNvPr id="809014" name="Line 11"/>
              <p:cNvSpPr>
                <a:spLocks noChangeShapeType="1"/>
              </p:cNvSpPr>
              <p:nvPr/>
            </p:nvSpPr>
            <p:spPr bwMode="auto">
              <a:xfrm flipV="1">
                <a:off x="8229600" y="1523999"/>
                <a:ext cx="0" cy="631826"/>
              </a:xfrm>
              <a:prstGeom prst="line">
                <a:avLst/>
              </a:prstGeom>
              <a:noFill/>
              <a:ln w="57150">
                <a:solidFill>
                  <a:srgbClr val="00B050"/>
                </a:solidFill>
                <a:round/>
                <a:headEnd/>
                <a:tailEnd/>
              </a:ln>
            </p:spPr>
            <p:txBody>
              <a:bodyPr wrap="none" anchor="ctr"/>
              <a:lstStyle/>
              <a:p>
                <a:endParaRPr lang="en-US"/>
              </a:p>
            </p:txBody>
          </p:sp>
          <p:sp>
            <p:nvSpPr>
              <p:cNvPr id="809015" name="Rectangle 13"/>
              <p:cNvSpPr>
                <a:spLocks noChangeArrowheads="1"/>
              </p:cNvSpPr>
              <p:nvPr/>
            </p:nvSpPr>
            <p:spPr bwMode="auto">
              <a:xfrm>
                <a:off x="8001000" y="1801812"/>
                <a:ext cx="685800" cy="609600"/>
              </a:xfrm>
              <a:prstGeom prst="rect">
                <a:avLst/>
              </a:prstGeom>
              <a:solidFill>
                <a:schemeClr val="accent2"/>
              </a:solidFill>
              <a:ln w="12700">
                <a:solidFill>
                  <a:schemeClr val="tx1"/>
                </a:solidFill>
                <a:miter lim="800000"/>
                <a:headEnd/>
                <a:tailEnd/>
              </a:ln>
            </p:spPr>
            <p:txBody>
              <a:bodyPr wrap="none" anchor="ctr"/>
              <a:lstStyle/>
              <a:p>
                <a:pPr eaLnBrk="0" hangingPunct="0"/>
                <a:endParaRPr lang="en-GB" b="0"/>
              </a:p>
            </p:txBody>
          </p:sp>
          <p:sp>
            <p:nvSpPr>
              <p:cNvPr id="809016" name="Rectangle 14"/>
              <p:cNvSpPr>
                <a:spLocks noChangeArrowheads="1"/>
              </p:cNvSpPr>
              <p:nvPr/>
            </p:nvSpPr>
            <p:spPr bwMode="auto">
              <a:xfrm>
                <a:off x="7924800" y="1878012"/>
                <a:ext cx="685800" cy="609600"/>
              </a:xfrm>
              <a:prstGeom prst="rect">
                <a:avLst/>
              </a:prstGeom>
              <a:solidFill>
                <a:schemeClr val="accent2"/>
              </a:solidFill>
              <a:ln w="12700">
                <a:solidFill>
                  <a:schemeClr val="tx1"/>
                </a:solidFill>
                <a:miter lim="800000"/>
                <a:headEnd/>
                <a:tailEnd/>
              </a:ln>
            </p:spPr>
            <p:txBody>
              <a:bodyPr wrap="none" anchor="ctr"/>
              <a:lstStyle/>
              <a:p>
                <a:pPr eaLnBrk="0" hangingPunct="0"/>
                <a:endParaRPr lang="en-GB" b="0"/>
              </a:p>
            </p:txBody>
          </p:sp>
          <p:sp>
            <p:nvSpPr>
              <p:cNvPr id="809017" name="Rectangle 18"/>
              <p:cNvSpPr>
                <a:spLocks noChangeArrowheads="1"/>
              </p:cNvSpPr>
              <p:nvPr/>
            </p:nvSpPr>
            <p:spPr bwMode="auto">
              <a:xfrm>
                <a:off x="7848600" y="1954212"/>
                <a:ext cx="685800" cy="609600"/>
              </a:xfrm>
              <a:prstGeom prst="rect">
                <a:avLst/>
              </a:prstGeom>
              <a:solidFill>
                <a:schemeClr val="accent2"/>
              </a:solidFill>
              <a:ln w="12700">
                <a:solidFill>
                  <a:schemeClr val="tx1"/>
                </a:solidFill>
                <a:miter lim="800000"/>
                <a:headEnd/>
                <a:tailEnd/>
              </a:ln>
            </p:spPr>
            <p:txBody>
              <a:bodyPr wrap="none" anchor="ctr"/>
              <a:lstStyle/>
              <a:p>
                <a:pPr eaLnBrk="0" hangingPunct="0"/>
                <a:endParaRPr lang="en-GB" b="0"/>
              </a:p>
            </p:txBody>
          </p:sp>
          <p:sp>
            <p:nvSpPr>
              <p:cNvPr id="809018" name="Rectangle 19"/>
              <p:cNvSpPr>
                <a:spLocks noChangeArrowheads="1"/>
              </p:cNvSpPr>
              <p:nvPr/>
            </p:nvSpPr>
            <p:spPr bwMode="auto">
              <a:xfrm>
                <a:off x="7904163" y="1960562"/>
                <a:ext cx="623888" cy="514350"/>
              </a:xfrm>
              <a:prstGeom prst="rect">
                <a:avLst/>
              </a:prstGeom>
              <a:solidFill>
                <a:schemeClr val="accent2"/>
              </a:solidFill>
              <a:ln w="12700">
                <a:noFill/>
                <a:miter lim="800000"/>
                <a:headEnd/>
                <a:tailEnd/>
              </a:ln>
            </p:spPr>
            <p:txBody>
              <a:bodyPr wrap="none" lIns="90488" tIns="44450" rIns="90488" bIns="44450">
                <a:spAutoFit/>
              </a:bodyPr>
              <a:lstStyle/>
              <a:p>
                <a:pPr eaLnBrk="0" hangingPunct="0"/>
                <a:r>
                  <a:rPr lang="en-US" sz="1400" b="0">
                    <a:solidFill>
                      <a:srgbClr val="FFFFFF"/>
                    </a:solidFill>
                    <a:latin typeface="Arial" charset="0"/>
                  </a:rPr>
                  <a:t>Other</a:t>
                </a:r>
              </a:p>
              <a:p>
                <a:pPr eaLnBrk="0" hangingPunct="0"/>
                <a:r>
                  <a:rPr lang="en-US" sz="1400" b="0">
                    <a:solidFill>
                      <a:srgbClr val="FFFFFF"/>
                    </a:solidFill>
                    <a:latin typeface="Arial" charset="0"/>
                  </a:rPr>
                  <a:t>TCs</a:t>
                </a:r>
              </a:p>
            </p:txBody>
          </p:sp>
        </p:grpSp>
      </p:grpSp>
      <p:grpSp>
        <p:nvGrpSpPr>
          <p:cNvPr id="20" name="Group 156"/>
          <p:cNvGrpSpPr>
            <a:grpSpLocks/>
          </p:cNvGrpSpPr>
          <p:nvPr/>
        </p:nvGrpSpPr>
        <p:grpSpPr bwMode="auto">
          <a:xfrm>
            <a:off x="381000" y="2133600"/>
            <a:ext cx="3702050" cy="2159000"/>
            <a:chOff x="381000" y="2133600"/>
            <a:chExt cx="3702051" cy="2159001"/>
          </a:xfrm>
        </p:grpSpPr>
        <p:grpSp>
          <p:nvGrpSpPr>
            <p:cNvPr id="809000" name="Group 154"/>
            <p:cNvGrpSpPr>
              <a:grpSpLocks/>
            </p:cNvGrpSpPr>
            <p:nvPr/>
          </p:nvGrpSpPr>
          <p:grpSpPr bwMode="auto">
            <a:xfrm>
              <a:off x="381000" y="2133600"/>
              <a:ext cx="838200" cy="1420812"/>
              <a:chOff x="381000" y="2133600"/>
              <a:chExt cx="838200" cy="1420812"/>
            </a:xfrm>
          </p:grpSpPr>
          <p:sp>
            <p:nvSpPr>
              <p:cNvPr id="809005" name="Line 11"/>
              <p:cNvSpPr>
                <a:spLocks noChangeShapeType="1"/>
              </p:cNvSpPr>
              <p:nvPr/>
            </p:nvSpPr>
            <p:spPr bwMode="auto">
              <a:xfrm flipV="1">
                <a:off x="762000" y="2133600"/>
                <a:ext cx="0" cy="1012825"/>
              </a:xfrm>
              <a:prstGeom prst="line">
                <a:avLst/>
              </a:prstGeom>
              <a:noFill/>
              <a:ln w="28575">
                <a:solidFill>
                  <a:schemeClr val="accent2"/>
                </a:solidFill>
                <a:round/>
                <a:headEnd/>
                <a:tailEnd/>
              </a:ln>
            </p:spPr>
            <p:txBody>
              <a:bodyPr wrap="none" anchor="ctr"/>
              <a:lstStyle/>
              <a:p>
                <a:endParaRPr lang="en-US"/>
              </a:p>
            </p:txBody>
          </p:sp>
          <p:sp>
            <p:nvSpPr>
              <p:cNvPr id="809006" name="Rectangle 13"/>
              <p:cNvSpPr>
                <a:spLocks noChangeArrowheads="1"/>
              </p:cNvSpPr>
              <p:nvPr/>
            </p:nvSpPr>
            <p:spPr bwMode="auto">
              <a:xfrm>
                <a:off x="533400" y="2792412"/>
                <a:ext cx="685800" cy="609600"/>
              </a:xfrm>
              <a:prstGeom prst="rect">
                <a:avLst/>
              </a:prstGeom>
              <a:solidFill>
                <a:schemeClr val="accent2"/>
              </a:solidFill>
              <a:ln w="12700">
                <a:solidFill>
                  <a:schemeClr val="tx1"/>
                </a:solidFill>
                <a:miter lim="800000"/>
                <a:headEnd/>
                <a:tailEnd/>
              </a:ln>
            </p:spPr>
            <p:txBody>
              <a:bodyPr wrap="none" anchor="ctr"/>
              <a:lstStyle/>
              <a:p>
                <a:pPr eaLnBrk="0" hangingPunct="0"/>
                <a:endParaRPr lang="en-GB" b="0"/>
              </a:p>
            </p:txBody>
          </p:sp>
          <p:sp>
            <p:nvSpPr>
              <p:cNvPr id="809007" name="Rectangle 14"/>
              <p:cNvSpPr>
                <a:spLocks noChangeArrowheads="1"/>
              </p:cNvSpPr>
              <p:nvPr/>
            </p:nvSpPr>
            <p:spPr bwMode="auto">
              <a:xfrm>
                <a:off x="457200" y="2868612"/>
                <a:ext cx="685800" cy="609600"/>
              </a:xfrm>
              <a:prstGeom prst="rect">
                <a:avLst/>
              </a:prstGeom>
              <a:solidFill>
                <a:schemeClr val="accent2"/>
              </a:solidFill>
              <a:ln w="12700">
                <a:solidFill>
                  <a:schemeClr val="tx1"/>
                </a:solidFill>
                <a:miter lim="800000"/>
                <a:headEnd/>
                <a:tailEnd/>
              </a:ln>
            </p:spPr>
            <p:txBody>
              <a:bodyPr wrap="none" anchor="ctr"/>
              <a:lstStyle/>
              <a:p>
                <a:pPr eaLnBrk="0" hangingPunct="0"/>
                <a:endParaRPr lang="en-GB" b="0"/>
              </a:p>
            </p:txBody>
          </p:sp>
          <p:sp>
            <p:nvSpPr>
              <p:cNvPr id="809008" name="Rectangle 18"/>
              <p:cNvSpPr>
                <a:spLocks noChangeArrowheads="1"/>
              </p:cNvSpPr>
              <p:nvPr/>
            </p:nvSpPr>
            <p:spPr bwMode="auto">
              <a:xfrm>
                <a:off x="381000" y="2944812"/>
                <a:ext cx="685800" cy="609600"/>
              </a:xfrm>
              <a:prstGeom prst="rect">
                <a:avLst/>
              </a:prstGeom>
              <a:solidFill>
                <a:schemeClr val="accent2"/>
              </a:solidFill>
              <a:ln w="12700">
                <a:solidFill>
                  <a:schemeClr val="tx1"/>
                </a:solidFill>
                <a:miter lim="800000"/>
                <a:headEnd/>
                <a:tailEnd/>
              </a:ln>
            </p:spPr>
            <p:txBody>
              <a:bodyPr wrap="none" anchor="ctr"/>
              <a:lstStyle/>
              <a:p>
                <a:pPr eaLnBrk="0" hangingPunct="0"/>
                <a:endParaRPr lang="en-GB" b="0"/>
              </a:p>
            </p:txBody>
          </p:sp>
          <p:sp>
            <p:nvSpPr>
              <p:cNvPr id="809009" name="Rectangle 19"/>
              <p:cNvSpPr>
                <a:spLocks noChangeArrowheads="1"/>
              </p:cNvSpPr>
              <p:nvPr/>
            </p:nvSpPr>
            <p:spPr bwMode="auto">
              <a:xfrm>
                <a:off x="436563" y="2951162"/>
                <a:ext cx="629982" cy="520655"/>
              </a:xfrm>
              <a:prstGeom prst="rect">
                <a:avLst/>
              </a:prstGeom>
              <a:solidFill>
                <a:schemeClr val="accent2"/>
              </a:solidFill>
              <a:ln w="12700">
                <a:noFill/>
                <a:miter lim="800000"/>
                <a:headEnd/>
                <a:tailEnd/>
              </a:ln>
            </p:spPr>
            <p:txBody>
              <a:bodyPr wrap="none" lIns="90488" tIns="44450" rIns="90488" bIns="44450">
                <a:spAutoFit/>
              </a:bodyPr>
              <a:lstStyle/>
              <a:p>
                <a:pPr eaLnBrk="0" hangingPunct="0"/>
                <a:r>
                  <a:rPr lang="en-US" sz="1400" b="0">
                    <a:solidFill>
                      <a:srgbClr val="FFFFFF"/>
                    </a:solidFill>
                    <a:latin typeface="Arial" charset="0"/>
                  </a:rPr>
                  <a:t>Other</a:t>
                </a:r>
              </a:p>
              <a:p>
                <a:pPr eaLnBrk="0" hangingPunct="0"/>
                <a:r>
                  <a:rPr lang="en-US" sz="1400" b="0">
                    <a:solidFill>
                      <a:srgbClr val="FFFFFF"/>
                    </a:solidFill>
                    <a:latin typeface="Arial" charset="0"/>
                  </a:rPr>
                  <a:t>SCs</a:t>
                </a:r>
              </a:p>
            </p:txBody>
          </p:sp>
        </p:grpSp>
        <p:sp>
          <p:nvSpPr>
            <p:cNvPr id="809001" name="Rectangle 25"/>
            <p:cNvSpPr>
              <a:spLocks noChangeArrowheads="1"/>
            </p:cNvSpPr>
            <p:nvPr/>
          </p:nvSpPr>
          <p:spPr bwMode="auto">
            <a:xfrm>
              <a:off x="1420813" y="2781300"/>
              <a:ext cx="2662238" cy="1511301"/>
            </a:xfrm>
            <a:prstGeom prst="rect">
              <a:avLst/>
            </a:prstGeom>
            <a:solidFill>
              <a:schemeClr val="accent2"/>
            </a:solidFill>
            <a:ln w="12700">
              <a:solidFill>
                <a:schemeClr val="tx1"/>
              </a:solidFill>
              <a:miter lim="800000"/>
              <a:headEnd/>
              <a:tailEnd/>
            </a:ln>
          </p:spPr>
          <p:txBody>
            <a:bodyPr wrap="none" anchor="ctr"/>
            <a:lstStyle/>
            <a:p>
              <a:pPr eaLnBrk="0" hangingPunct="0"/>
              <a:endParaRPr lang="en-GB" b="0"/>
            </a:p>
          </p:txBody>
        </p:sp>
        <p:sp>
          <p:nvSpPr>
            <p:cNvPr id="809002" name="Rectangle 26"/>
            <p:cNvSpPr>
              <a:spLocks noChangeArrowheads="1"/>
            </p:cNvSpPr>
            <p:nvPr/>
          </p:nvSpPr>
          <p:spPr bwMode="auto">
            <a:xfrm>
              <a:off x="2209800" y="4038600"/>
              <a:ext cx="1276350" cy="209550"/>
            </a:xfrm>
            <a:prstGeom prst="rect">
              <a:avLst/>
            </a:prstGeom>
            <a:solidFill>
              <a:schemeClr val="accent2"/>
            </a:solidFill>
            <a:ln w="12700">
              <a:noFill/>
              <a:miter lim="800000"/>
              <a:headEnd/>
              <a:tailEnd/>
            </a:ln>
          </p:spPr>
          <p:txBody>
            <a:bodyPr wrap="none" lIns="74612" tIns="36512" rIns="74612" bIns="36512">
              <a:spAutoFit/>
            </a:bodyPr>
            <a:lstStyle/>
            <a:p>
              <a:pPr defTabSz="665163" eaLnBrk="0" hangingPunct="0">
                <a:lnSpc>
                  <a:spcPct val="90000"/>
                </a:lnSpc>
              </a:pPr>
              <a:r>
                <a:rPr lang="en-US" sz="1000" i="1">
                  <a:solidFill>
                    <a:schemeClr val="bg1"/>
                  </a:solidFill>
                  <a:latin typeface="Arial" charset="0"/>
                </a:rPr>
                <a:t>(Secretariat: AIAA)</a:t>
              </a:r>
            </a:p>
          </p:txBody>
        </p:sp>
        <p:sp>
          <p:nvSpPr>
            <p:cNvPr id="809003" name="Rectangle 27"/>
            <p:cNvSpPr>
              <a:spLocks noChangeArrowheads="1"/>
            </p:cNvSpPr>
            <p:nvPr/>
          </p:nvSpPr>
          <p:spPr bwMode="auto">
            <a:xfrm>
              <a:off x="1524000" y="2933700"/>
              <a:ext cx="1535113" cy="876300"/>
            </a:xfrm>
            <a:prstGeom prst="rect">
              <a:avLst/>
            </a:prstGeom>
            <a:solidFill>
              <a:schemeClr val="accent2"/>
            </a:solidFill>
            <a:ln w="12700">
              <a:noFill/>
              <a:miter lim="800000"/>
              <a:headEnd/>
              <a:tailEnd/>
            </a:ln>
          </p:spPr>
          <p:txBody>
            <a:bodyPr wrap="none" lIns="82550" tIns="41275" rIns="82550" bIns="41275">
              <a:spAutoFit/>
            </a:bodyPr>
            <a:lstStyle/>
            <a:p>
              <a:pPr defTabSz="739775" eaLnBrk="0" hangingPunct="0"/>
              <a:r>
                <a:rPr lang="en-US" sz="1300">
                  <a:solidFill>
                    <a:schemeClr val="bg1"/>
                  </a:solidFill>
                  <a:latin typeface="Arial" charset="0"/>
                </a:rPr>
                <a:t>Subcommittee 14</a:t>
              </a:r>
            </a:p>
            <a:p>
              <a:pPr defTabSz="739775" eaLnBrk="0" hangingPunct="0"/>
              <a:r>
                <a:rPr lang="en-US" sz="1300">
                  <a:solidFill>
                    <a:schemeClr val="bg1"/>
                  </a:solidFill>
                  <a:latin typeface="Arial" charset="0"/>
                </a:rPr>
                <a:t>(ISO/TC20/SC14):</a:t>
              </a:r>
            </a:p>
            <a:p>
              <a:pPr defTabSz="739775" eaLnBrk="0" hangingPunct="0"/>
              <a:r>
                <a:rPr lang="en-US" sz="1300">
                  <a:solidFill>
                    <a:schemeClr val="bg1"/>
                  </a:solidFill>
                  <a:latin typeface="Arial" charset="0"/>
                </a:rPr>
                <a:t>Space Systems</a:t>
              </a:r>
            </a:p>
            <a:p>
              <a:pPr defTabSz="739775" eaLnBrk="0" hangingPunct="0"/>
              <a:r>
                <a:rPr lang="en-US" sz="1300">
                  <a:solidFill>
                    <a:schemeClr val="bg1"/>
                  </a:solidFill>
                  <a:latin typeface="Arial" charset="0"/>
                </a:rPr>
                <a:t>and Operations</a:t>
              </a:r>
            </a:p>
          </p:txBody>
        </p:sp>
        <p:sp>
          <p:nvSpPr>
            <p:cNvPr id="809004" name="Line 37"/>
            <p:cNvSpPr>
              <a:spLocks noChangeAspect="1" noChangeShapeType="1"/>
            </p:cNvSpPr>
            <p:nvPr/>
          </p:nvSpPr>
          <p:spPr bwMode="auto">
            <a:xfrm flipV="1">
              <a:off x="2743200" y="2514600"/>
              <a:ext cx="0" cy="288925"/>
            </a:xfrm>
            <a:prstGeom prst="line">
              <a:avLst/>
            </a:prstGeom>
            <a:noFill/>
            <a:ln w="28575">
              <a:solidFill>
                <a:schemeClr val="accent2"/>
              </a:solidFill>
              <a:round/>
              <a:headEnd/>
              <a:tailEnd/>
            </a:ln>
          </p:spPr>
          <p:txBody>
            <a:bodyPr wrap="none" anchor="ctr"/>
            <a:lstStyle/>
            <a:p>
              <a:endParaRPr lang="en-US"/>
            </a:p>
          </p:txBody>
        </p:sp>
      </p:grpSp>
      <p:grpSp>
        <p:nvGrpSpPr>
          <p:cNvPr id="22" name="Group 78"/>
          <p:cNvGrpSpPr>
            <a:grpSpLocks/>
          </p:cNvGrpSpPr>
          <p:nvPr/>
        </p:nvGrpSpPr>
        <p:grpSpPr bwMode="auto">
          <a:xfrm>
            <a:off x="4419600" y="990600"/>
            <a:ext cx="4508500" cy="838200"/>
            <a:chOff x="4419600" y="1003300"/>
            <a:chExt cx="4508500" cy="825500"/>
          </a:xfrm>
          <a:solidFill>
            <a:srgbClr val="00B050"/>
          </a:solidFill>
        </p:grpSpPr>
        <p:sp>
          <p:nvSpPr>
            <p:cNvPr id="75" name="Rectangle 74"/>
            <p:cNvSpPr/>
            <p:nvPr/>
          </p:nvSpPr>
          <p:spPr bwMode="auto">
            <a:xfrm>
              <a:off x="4419600" y="1003300"/>
              <a:ext cx="4508500" cy="825500"/>
            </a:xfrm>
            <a:prstGeom prst="rect">
              <a:avLst/>
            </a:prstGeom>
            <a:grpFill/>
            <a:ln w="28575">
              <a:solidFill>
                <a:schemeClr val="tx1"/>
              </a:solidFill>
              <a:miter lim="800000"/>
              <a:headEnd/>
              <a:tailEnd/>
            </a:ln>
          </p:spPr>
          <p:txBody>
            <a:bodyPr wrap="none" anchor="ctr"/>
            <a:lstStyle/>
            <a:p>
              <a:pPr eaLnBrk="0" hangingPunct="0">
                <a:defRPr/>
              </a:pPr>
              <a:endParaRPr lang="en-US" sz="2800" dirty="0">
                <a:solidFill>
                  <a:schemeClr val="bg1"/>
                </a:solidFill>
                <a:latin typeface="+mn-lt"/>
              </a:endParaRPr>
            </a:p>
          </p:txBody>
        </p:sp>
        <p:pic>
          <p:nvPicPr>
            <p:cNvPr id="9252" name="Picture 2" descr="Logo of the DEPP Organization for Standardization">
              <a:hlinkClick r:id="rId3" tooltip="Logo of the DEPP Organization for Standardization"/>
            </p:cNvPr>
            <p:cNvPicPr>
              <a:picLocks noChangeAspect="1" noChangeArrowheads="1"/>
            </p:cNvPicPr>
            <p:nvPr/>
          </p:nvPicPr>
          <p:blipFill>
            <a:blip r:embed="rId4" cstate="print"/>
            <a:srcRect/>
            <a:stretch>
              <a:fillRect/>
            </a:stretch>
          </p:blipFill>
          <p:spPr bwMode="auto">
            <a:xfrm>
              <a:off x="5591175" y="1038224"/>
              <a:ext cx="1905000" cy="742951"/>
            </a:xfrm>
            <a:prstGeom prst="rect">
              <a:avLst/>
            </a:prstGeom>
            <a:grpFill/>
            <a:ln w="9525">
              <a:noFill/>
              <a:miter lim="800000"/>
              <a:headEnd/>
              <a:tailEnd/>
            </a:ln>
          </p:spPr>
        </p:pic>
      </p:grpSp>
      <p:grpSp>
        <p:nvGrpSpPr>
          <p:cNvPr id="23" name="Group 196"/>
          <p:cNvGrpSpPr>
            <a:grpSpLocks/>
          </p:cNvGrpSpPr>
          <p:nvPr/>
        </p:nvGrpSpPr>
        <p:grpSpPr bwMode="auto">
          <a:xfrm>
            <a:off x="4268788" y="2540000"/>
            <a:ext cx="4722812" cy="1778000"/>
            <a:chOff x="4318000" y="2565399"/>
            <a:chExt cx="4673600" cy="1778000"/>
          </a:xfrm>
        </p:grpSpPr>
        <p:grpSp>
          <p:nvGrpSpPr>
            <p:cNvPr id="808991" name="Group 194"/>
            <p:cNvGrpSpPr>
              <a:grpSpLocks/>
            </p:cNvGrpSpPr>
            <p:nvPr/>
          </p:nvGrpSpPr>
          <p:grpSpPr bwMode="auto">
            <a:xfrm>
              <a:off x="4318000" y="2743199"/>
              <a:ext cx="4673600" cy="1600200"/>
              <a:chOff x="4318000" y="2743199"/>
              <a:chExt cx="4673600" cy="1600200"/>
            </a:xfrm>
          </p:grpSpPr>
          <p:grpSp>
            <p:nvGrpSpPr>
              <p:cNvPr id="808993" name="Group 166"/>
              <p:cNvGrpSpPr>
                <a:grpSpLocks/>
              </p:cNvGrpSpPr>
              <p:nvPr/>
            </p:nvGrpSpPr>
            <p:grpSpPr bwMode="auto">
              <a:xfrm>
                <a:off x="4318000" y="2743199"/>
                <a:ext cx="4673600" cy="1600200"/>
                <a:chOff x="4318000" y="2743199"/>
                <a:chExt cx="4673600" cy="1600200"/>
              </a:xfrm>
            </p:grpSpPr>
            <p:sp>
              <p:nvSpPr>
                <p:cNvPr id="808995" name="Rectangle 28"/>
                <p:cNvSpPr>
                  <a:spLocks noChangeArrowheads="1"/>
                </p:cNvSpPr>
                <p:nvPr/>
              </p:nvSpPr>
              <p:spPr bwMode="auto">
                <a:xfrm>
                  <a:off x="4318000" y="2743199"/>
                  <a:ext cx="4673600" cy="1600200"/>
                </a:xfrm>
                <a:prstGeom prst="rect">
                  <a:avLst/>
                </a:prstGeom>
                <a:solidFill>
                  <a:schemeClr val="accent2"/>
                </a:solidFill>
                <a:ln w="12700">
                  <a:solidFill>
                    <a:schemeClr val="tx1"/>
                  </a:solidFill>
                  <a:miter lim="800000"/>
                  <a:headEnd/>
                  <a:tailEnd/>
                </a:ln>
              </p:spPr>
              <p:txBody>
                <a:bodyPr wrap="none" anchor="ctr"/>
                <a:lstStyle/>
                <a:p>
                  <a:pPr eaLnBrk="0" hangingPunct="0"/>
                  <a:endParaRPr lang="en-GB" b="0"/>
                </a:p>
              </p:txBody>
            </p:sp>
            <p:grpSp>
              <p:nvGrpSpPr>
                <p:cNvPr id="808996" name="Group 87"/>
                <p:cNvGrpSpPr>
                  <a:grpSpLocks/>
                </p:cNvGrpSpPr>
                <p:nvPr/>
              </p:nvGrpSpPr>
              <p:grpSpPr bwMode="auto">
                <a:xfrm>
                  <a:off x="6407821" y="3124200"/>
                  <a:ext cx="2507785" cy="762000"/>
                  <a:chOff x="5638800" y="3124200"/>
                  <a:chExt cx="2514600" cy="762000"/>
                </a:xfrm>
              </p:grpSpPr>
              <p:sp>
                <p:nvSpPr>
                  <p:cNvPr id="808998" name="Rectangle 12"/>
                  <p:cNvSpPr>
                    <a:spLocks noChangeArrowheads="1"/>
                  </p:cNvSpPr>
                  <p:nvPr/>
                </p:nvSpPr>
                <p:spPr bwMode="auto">
                  <a:xfrm>
                    <a:off x="5638800" y="3124200"/>
                    <a:ext cx="2514600" cy="762000"/>
                  </a:xfrm>
                  <a:prstGeom prst="rect">
                    <a:avLst/>
                  </a:prstGeom>
                  <a:solidFill>
                    <a:srgbClr val="CCFFCC"/>
                  </a:solidFill>
                  <a:ln w="28575">
                    <a:solidFill>
                      <a:schemeClr val="tx1"/>
                    </a:solidFill>
                    <a:miter lim="800000"/>
                    <a:headEnd/>
                    <a:tailEnd/>
                  </a:ln>
                </p:spPr>
                <p:txBody>
                  <a:bodyPr wrap="none" anchor="ctr"/>
                  <a:lstStyle/>
                  <a:p>
                    <a:pPr eaLnBrk="0" hangingPunct="0"/>
                    <a:endParaRPr lang="en-GB" b="0"/>
                  </a:p>
                </p:txBody>
              </p:sp>
              <p:sp>
                <p:nvSpPr>
                  <p:cNvPr id="808999" name="TextBox 160"/>
                  <p:cNvSpPr txBox="1">
                    <a:spLocks noChangeArrowheads="1"/>
                  </p:cNvSpPr>
                  <p:nvPr/>
                </p:nvSpPr>
                <p:spPr bwMode="auto">
                  <a:xfrm>
                    <a:off x="5884434" y="3124200"/>
                    <a:ext cx="2135127" cy="730250"/>
                  </a:xfrm>
                  <a:prstGeom prst="rect">
                    <a:avLst/>
                  </a:prstGeom>
                  <a:noFill/>
                  <a:ln w="12700">
                    <a:noFill/>
                    <a:miter lim="800000"/>
                    <a:headEnd type="none" w="sm" len="sm"/>
                    <a:tailEnd type="none" w="sm" len="sm"/>
                  </a:ln>
                </p:spPr>
                <p:txBody>
                  <a:bodyPr>
                    <a:spAutoFit/>
                  </a:bodyPr>
                  <a:lstStyle/>
                  <a:p>
                    <a:pPr marL="112713" indent="-112713" algn="ctr" eaLnBrk="0" hangingPunct="0"/>
                    <a:r>
                      <a:rPr lang="en-US" sz="1400">
                        <a:solidFill>
                          <a:srgbClr val="0033CC"/>
                        </a:solidFill>
                        <a:latin typeface="Arial" charset="0"/>
                      </a:rPr>
                      <a:t>TC20/SC13 </a:t>
                    </a:r>
                  </a:p>
                  <a:p>
                    <a:pPr marL="112713" indent="-112713" algn="ctr" eaLnBrk="0" hangingPunct="0"/>
                    <a:r>
                      <a:rPr lang="en-US" sz="1400">
                        <a:solidFill>
                          <a:srgbClr val="0033CC"/>
                        </a:solidFill>
                        <a:latin typeface="Arial" charset="0"/>
                      </a:rPr>
                      <a:t>Heads of Delegation</a:t>
                    </a:r>
                  </a:p>
                  <a:p>
                    <a:pPr marL="112713" indent="-112713" algn="ctr" eaLnBrk="0" hangingPunct="0"/>
                    <a:r>
                      <a:rPr lang="en-US" sz="1400">
                        <a:solidFill>
                          <a:srgbClr val="0033CC"/>
                        </a:solidFill>
                        <a:latin typeface="Arial" charset="0"/>
                      </a:rPr>
                      <a:t>(CCSDS CMC)</a:t>
                    </a:r>
                  </a:p>
                </p:txBody>
              </p:sp>
            </p:grpSp>
            <p:sp>
              <p:nvSpPr>
                <p:cNvPr id="808997" name="Rectangle 30"/>
                <p:cNvSpPr>
                  <a:spLocks noChangeArrowheads="1"/>
                </p:cNvSpPr>
                <p:nvPr/>
              </p:nvSpPr>
              <p:spPr bwMode="auto">
                <a:xfrm>
                  <a:off x="4420112" y="2819400"/>
                  <a:ext cx="1930708" cy="1074738"/>
                </a:xfrm>
                <a:prstGeom prst="rect">
                  <a:avLst/>
                </a:prstGeom>
                <a:noFill/>
                <a:ln w="12700">
                  <a:noFill/>
                  <a:miter lim="800000"/>
                  <a:headEnd/>
                  <a:tailEnd/>
                </a:ln>
              </p:spPr>
              <p:txBody>
                <a:bodyPr lIns="82550" tIns="41275" rIns="82550" bIns="41275">
                  <a:spAutoFit/>
                </a:bodyPr>
                <a:lstStyle/>
                <a:p>
                  <a:pPr defTabSz="739775" eaLnBrk="0" hangingPunct="0"/>
                  <a:r>
                    <a:rPr lang="en-US" sz="1300">
                      <a:solidFill>
                        <a:schemeClr val="bg1"/>
                      </a:solidFill>
                      <a:latin typeface="Arial" charset="0"/>
                    </a:rPr>
                    <a:t>Subcommittee 13</a:t>
                  </a:r>
                </a:p>
                <a:p>
                  <a:pPr defTabSz="739775" eaLnBrk="0" hangingPunct="0"/>
                  <a:r>
                    <a:rPr lang="en-US" sz="1300">
                      <a:solidFill>
                        <a:schemeClr val="bg1"/>
                      </a:solidFill>
                      <a:latin typeface="Arial" charset="0"/>
                    </a:rPr>
                    <a:t>(ISO/TC20/SC13):</a:t>
                  </a:r>
                </a:p>
                <a:p>
                  <a:pPr defTabSz="739775" eaLnBrk="0" hangingPunct="0"/>
                  <a:r>
                    <a:rPr lang="en-US" sz="1300">
                      <a:solidFill>
                        <a:schemeClr val="bg1"/>
                      </a:solidFill>
                      <a:latin typeface="Arial" charset="0"/>
                    </a:rPr>
                    <a:t>Space Data and</a:t>
                  </a:r>
                </a:p>
                <a:p>
                  <a:pPr defTabSz="739775" eaLnBrk="0" hangingPunct="0"/>
                  <a:r>
                    <a:rPr lang="en-US" sz="1300">
                      <a:solidFill>
                        <a:schemeClr val="bg1"/>
                      </a:solidFill>
                      <a:latin typeface="Arial" charset="0"/>
                    </a:rPr>
                    <a:t>Information Transfer </a:t>
                  </a:r>
                </a:p>
                <a:p>
                  <a:pPr defTabSz="739775" eaLnBrk="0" hangingPunct="0"/>
                  <a:r>
                    <a:rPr lang="en-US" sz="1300">
                      <a:solidFill>
                        <a:schemeClr val="bg1"/>
                      </a:solidFill>
                      <a:latin typeface="Arial" charset="0"/>
                    </a:rPr>
                    <a:t>Systems</a:t>
                  </a:r>
                </a:p>
              </p:txBody>
            </p:sp>
          </p:grpSp>
          <p:sp>
            <p:nvSpPr>
              <p:cNvPr id="808994" name="Rectangle 29"/>
              <p:cNvSpPr>
                <a:spLocks noChangeArrowheads="1"/>
              </p:cNvSpPr>
              <p:nvPr/>
            </p:nvSpPr>
            <p:spPr bwMode="auto">
              <a:xfrm>
                <a:off x="5874819" y="4071938"/>
                <a:ext cx="1311750" cy="209550"/>
              </a:xfrm>
              <a:prstGeom prst="rect">
                <a:avLst/>
              </a:prstGeom>
              <a:solidFill>
                <a:schemeClr val="accent2"/>
              </a:solidFill>
              <a:ln w="12700">
                <a:noFill/>
                <a:miter lim="800000"/>
                <a:headEnd/>
                <a:tailEnd/>
              </a:ln>
            </p:spPr>
            <p:txBody>
              <a:bodyPr wrap="none" lIns="74612" tIns="36512" rIns="74612" bIns="36512">
                <a:spAutoFit/>
              </a:bodyPr>
              <a:lstStyle/>
              <a:p>
                <a:pPr defTabSz="665163" eaLnBrk="0" hangingPunct="0">
                  <a:lnSpc>
                    <a:spcPct val="90000"/>
                  </a:lnSpc>
                </a:pPr>
                <a:r>
                  <a:rPr lang="en-US" sz="1000" i="1">
                    <a:solidFill>
                      <a:schemeClr val="bg1"/>
                    </a:solidFill>
                    <a:latin typeface="Arial" charset="0"/>
                  </a:rPr>
                  <a:t>(Secretariat: NASA)</a:t>
                </a:r>
              </a:p>
            </p:txBody>
          </p:sp>
        </p:grpSp>
        <p:sp>
          <p:nvSpPr>
            <p:cNvPr id="808992" name="Line 37"/>
            <p:cNvSpPr>
              <a:spLocks noChangeAspect="1" noChangeShapeType="1"/>
            </p:cNvSpPr>
            <p:nvPr/>
          </p:nvSpPr>
          <p:spPr bwMode="auto">
            <a:xfrm flipV="1">
              <a:off x="6045200" y="2565399"/>
              <a:ext cx="0" cy="352425"/>
            </a:xfrm>
            <a:prstGeom prst="line">
              <a:avLst/>
            </a:prstGeom>
            <a:noFill/>
            <a:ln w="28575">
              <a:solidFill>
                <a:schemeClr val="accent2"/>
              </a:solidFill>
              <a:round/>
              <a:headEnd/>
              <a:tailEnd/>
            </a:ln>
          </p:spPr>
          <p:txBody>
            <a:bodyPr wrap="none" anchor="ctr"/>
            <a:lstStyle/>
            <a:p>
              <a:endParaRPr lang="en-US"/>
            </a:p>
          </p:txBody>
        </p:sp>
      </p:grpSp>
      <p:grpSp>
        <p:nvGrpSpPr>
          <p:cNvPr id="27" name="Group 87"/>
          <p:cNvGrpSpPr>
            <a:grpSpLocks/>
          </p:cNvGrpSpPr>
          <p:nvPr/>
        </p:nvGrpSpPr>
        <p:grpSpPr bwMode="auto">
          <a:xfrm>
            <a:off x="6397625" y="3105150"/>
            <a:ext cx="2514600" cy="762000"/>
            <a:chOff x="5638800" y="3124200"/>
            <a:chExt cx="2514600" cy="762000"/>
          </a:xfrm>
        </p:grpSpPr>
        <p:sp>
          <p:nvSpPr>
            <p:cNvPr id="808989" name="Rectangle 12"/>
            <p:cNvSpPr>
              <a:spLocks noChangeArrowheads="1"/>
            </p:cNvSpPr>
            <p:nvPr/>
          </p:nvSpPr>
          <p:spPr bwMode="auto">
            <a:xfrm>
              <a:off x="5638800" y="3124200"/>
              <a:ext cx="2514600" cy="762000"/>
            </a:xfrm>
            <a:prstGeom prst="rect">
              <a:avLst/>
            </a:prstGeom>
            <a:solidFill>
              <a:srgbClr val="CCFFCC"/>
            </a:solidFill>
            <a:ln w="28575">
              <a:solidFill>
                <a:schemeClr val="tx1"/>
              </a:solidFill>
              <a:miter lim="800000"/>
              <a:headEnd/>
              <a:tailEnd/>
            </a:ln>
          </p:spPr>
          <p:txBody>
            <a:bodyPr wrap="none" anchor="ctr"/>
            <a:lstStyle/>
            <a:p>
              <a:pPr eaLnBrk="0" hangingPunct="0"/>
              <a:endParaRPr lang="en-GB" b="0"/>
            </a:p>
          </p:txBody>
        </p:sp>
        <p:sp>
          <p:nvSpPr>
            <p:cNvPr id="808990" name="TextBox 51"/>
            <p:cNvSpPr txBox="1">
              <a:spLocks noChangeArrowheads="1"/>
            </p:cNvSpPr>
            <p:nvPr/>
          </p:nvSpPr>
          <p:spPr bwMode="auto">
            <a:xfrm>
              <a:off x="5884127" y="3124200"/>
              <a:ext cx="2135038" cy="523220"/>
            </a:xfrm>
            <a:prstGeom prst="rect">
              <a:avLst/>
            </a:prstGeom>
            <a:noFill/>
            <a:ln w="12700">
              <a:noFill/>
              <a:miter lim="800000"/>
              <a:headEnd type="none" w="sm" len="sm"/>
              <a:tailEnd type="none" w="sm" len="sm"/>
            </a:ln>
          </p:spPr>
          <p:txBody>
            <a:bodyPr>
              <a:spAutoFit/>
            </a:bodyPr>
            <a:lstStyle/>
            <a:p>
              <a:pPr marL="112713" indent="-112713" algn="ctr" eaLnBrk="0" hangingPunct="0"/>
              <a:r>
                <a:rPr lang="en-US" sz="1400">
                  <a:solidFill>
                    <a:srgbClr val="0033CC"/>
                  </a:solidFill>
                  <a:latin typeface="Arial" charset="0"/>
                </a:rPr>
                <a:t>CCSDS Management Council (CMC)</a:t>
              </a:r>
            </a:p>
          </p:txBody>
        </p:sp>
      </p:grpSp>
      <p:sp>
        <p:nvSpPr>
          <p:cNvPr id="139" name="Vertical Scroll 138"/>
          <p:cNvSpPr/>
          <p:nvPr/>
        </p:nvSpPr>
        <p:spPr bwMode="auto">
          <a:xfrm>
            <a:off x="7456488" y="5943600"/>
            <a:ext cx="709612" cy="552450"/>
          </a:xfrm>
          <a:prstGeom prst="verticalScroll">
            <a:avLst/>
          </a:prstGeom>
          <a:solidFill>
            <a:schemeClr val="accent1">
              <a:lumMod val="75000"/>
            </a:schemeClr>
          </a:solidFill>
          <a:ln w="28575">
            <a:solidFill>
              <a:schemeClr val="tx1"/>
            </a:solidFill>
            <a:miter lim="800000"/>
            <a:headEnd/>
            <a:tailEnd/>
          </a:ln>
        </p:spPr>
        <p:txBody>
          <a:bodyPr lIns="0" tIns="0" rIns="0" bIns="0" anchor="ctr"/>
          <a:lstStyle/>
          <a:p>
            <a:pPr algn="ctr" eaLnBrk="0" hangingPunct="0">
              <a:defRPr/>
            </a:pPr>
            <a:r>
              <a:rPr lang="en-US" sz="1100" dirty="0">
                <a:solidFill>
                  <a:schemeClr val="bg1"/>
                </a:solidFill>
                <a:latin typeface="+mn-lt"/>
              </a:rPr>
              <a:t>CCSDS</a:t>
            </a:r>
            <a:endParaRPr lang="en-US" sz="1050" dirty="0">
              <a:solidFill>
                <a:schemeClr val="bg1"/>
              </a:solidFill>
              <a:latin typeface="+mn-lt"/>
            </a:endParaRPr>
          </a:p>
        </p:txBody>
      </p:sp>
      <p:sp>
        <p:nvSpPr>
          <p:cNvPr id="140" name="Vertical Scroll 139"/>
          <p:cNvSpPr/>
          <p:nvPr/>
        </p:nvSpPr>
        <p:spPr bwMode="auto">
          <a:xfrm>
            <a:off x="6051550" y="3173413"/>
            <a:ext cx="709613" cy="552450"/>
          </a:xfrm>
          <a:prstGeom prst="verticalScroll">
            <a:avLst/>
          </a:prstGeom>
          <a:solidFill>
            <a:srgbClr val="00B050"/>
          </a:solidFill>
          <a:ln w="28575">
            <a:solidFill>
              <a:schemeClr val="tx1"/>
            </a:solidFill>
            <a:miter lim="800000"/>
            <a:headEnd/>
            <a:tailEnd/>
          </a:ln>
        </p:spPr>
        <p:txBody>
          <a:bodyPr lIns="0" tIns="0" rIns="0" bIns="0" anchor="ctr"/>
          <a:lstStyle/>
          <a:p>
            <a:pPr algn="ctr" eaLnBrk="0" hangingPunct="0">
              <a:defRPr/>
            </a:pPr>
            <a:r>
              <a:rPr lang="en-US" sz="1800" dirty="0">
                <a:solidFill>
                  <a:schemeClr val="bg1"/>
                </a:solidFill>
                <a:latin typeface="+mn-lt"/>
              </a:rPr>
              <a:t>ISO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0" presetClass="path" presetSubtype="0" accel="50000" decel="50000" fill="hold" grpId="0" nodeType="withEffect">
                                  <p:stCondLst>
                                    <p:cond delay="0"/>
                                  </p:stCondLst>
                                  <p:childTnLst>
                                    <p:animMotion origin="layout" path="M 0 0 L -0.72274 -0.12106 " pathEditMode="relative" ptsTypes="AA">
                                      <p:cBhvr>
                                        <p:cTn id="9" dur="2000" fill="hold"/>
                                        <p:tgtEl>
                                          <p:spTgt spid="141"/>
                                        </p:tgtEl>
                                        <p:attrNameLst>
                                          <p:attrName>ppt_x</p:attrName>
                                          <p:attrName>ppt_y</p:attrName>
                                        </p:attrNameLst>
                                      </p:cBhvr>
                                    </p:animMotion>
                                  </p:childTnLst>
                                </p:cTn>
                              </p:par>
                              <p:par>
                                <p:cTn id="10" presetID="6" presetClass="emph" presetSubtype="0" fill="hold" grpId="1" nodeType="withEffect">
                                  <p:stCondLst>
                                    <p:cond delay="0"/>
                                  </p:stCondLst>
                                  <p:childTnLst>
                                    <p:animScale>
                                      <p:cBhvr>
                                        <p:cTn id="11" dur="2000" fill="hold"/>
                                        <p:tgtEl>
                                          <p:spTgt spid="104"/>
                                        </p:tgtEl>
                                      </p:cBhvr>
                                      <p:by x="200000" y="200000"/>
                                    </p:animScale>
                                  </p:childTnLst>
                                </p:cTn>
                              </p:par>
                              <p:par>
                                <p:cTn id="12" presetID="6" presetClass="emph" presetSubtype="0" fill="hold" grpId="1" nodeType="withEffect">
                                  <p:stCondLst>
                                    <p:cond delay="0"/>
                                  </p:stCondLst>
                                  <p:childTnLst>
                                    <p:animScale>
                                      <p:cBhvr>
                                        <p:cTn id="13" dur="2000" fill="hold"/>
                                        <p:tgtEl>
                                          <p:spTgt spid="141"/>
                                        </p:tgtEl>
                                      </p:cBhvr>
                                      <p:by x="150000" y="150000"/>
                                    </p:animScale>
                                  </p:childTnLst>
                                </p:cTn>
                              </p:par>
                              <p:par>
                                <p:cTn id="14" presetID="0" presetClass="path" presetSubtype="0" accel="50000" decel="50000" fill="hold" grpId="0" nodeType="withEffect">
                                  <p:stCondLst>
                                    <p:cond delay="0"/>
                                  </p:stCondLst>
                                  <p:childTnLst>
                                    <p:animMotion origin="layout" path="M 4.44444E-6 -3.22238E-6 L 0.13142 -0.02612 " pathEditMode="relative" rAng="0" ptsTypes="AA">
                                      <p:cBhvr>
                                        <p:cTn id="15" dur="2000" fill="hold"/>
                                        <p:tgtEl>
                                          <p:spTgt spid="104"/>
                                        </p:tgtEl>
                                        <p:attrNameLst>
                                          <p:attrName>ppt_x</p:attrName>
                                          <p:attrName>ppt_y</p:attrName>
                                        </p:attrNameLst>
                                      </p:cBhvr>
                                      <p:rCtr x="66" y="-13"/>
                                    </p:animMotion>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65"/>
                                        </p:tgtEl>
                                        <p:attrNameLst>
                                          <p:attrName>style.visibility</p:attrName>
                                        </p:attrNameLst>
                                      </p:cBhvr>
                                      <p:to>
                                        <p:strVal val="visible"/>
                                      </p:to>
                                    </p:set>
                                    <p:animEffect transition="in" filter="wipe(up)">
                                      <p:cBhvr>
                                        <p:cTn id="39" dur="500"/>
                                        <p:tgtEl>
                                          <p:spTgt spid="165"/>
                                        </p:tgtEl>
                                      </p:cBhvr>
                                    </p:animEffec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39"/>
                                        </p:tgtEl>
                                        <p:attrNameLst>
                                          <p:attrName>style.visibility</p:attrName>
                                        </p:attrNameLst>
                                      </p:cBhvr>
                                      <p:to>
                                        <p:strVal val="visible"/>
                                      </p:to>
                                    </p:set>
                                    <p:animEffect transition="in" filter="wipe(down)">
                                      <p:cBhvr>
                                        <p:cTn id="48" dur="500"/>
                                        <p:tgtEl>
                                          <p:spTgt spid="139"/>
                                        </p:tgtEl>
                                      </p:cBhvr>
                                    </p:animEffect>
                                  </p:childTnLst>
                                </p:cTn>
                              </p:par>
                            </p:childTnLst>
                          </p:cTn>
                        </p:par>
                        <p:par>
                          <p:cTn id="49" fill="hold">
                            <p:stCondLst>
                              <p:cond delay="500"/>
                            </p:stCondLst>
                            <p:childTnLst>
                              <p:par>
                                <p:cTn id="50" presetID="0" presetClass="path" presetSubtype="0" accel="50000" decel="50000" fill="hold" nodeType="afterEffect">
                                  <p:stCondLst>
                                    <p:cond delay="0"/>
                                  </p:stCondLst>
                                  <p:childTnLst>
                                    <p:animMotion origin="layout" path="M 0 0 L 0.00173 -0.17477 " pathEditMode="relative" ptsTypes="AA">
                                      <p:cBhvr>
                                        <p:cTn id="51" dur="1000" fill="hold"/>
                                        <p:tgtEl>
                                          <p:spTgt spid="139"/>
                                        </p:tgtEl>
                                        <p:attrNameLst>
                                          <p:attrName>ppt_x</p:attrName>
                                          <p:attrName>ppt_y</p:attrName>
                                        </p:attrNameLst>
                                      </p:cBhvr>
                                    </p:animMotion>
                                  </p:childTnLst>
                                </p:cTn>
                              </p:par>
                            </p:childTnLst>
                          </p:cTn>
                        </p:par>
                        <p:par>
                          <p:cTn id="52" fill="hold">
                            <p:stCondLst>
                              <p:cond delay="1500"/>
                            </p:stCondLst>
                            <p:childTnLst>
                              <p:par>
                                <p:cTn id="53" presetID="0" presetClass="path" presetSubtype="0" accel="50000" decel="50000" fill="hold" nodeType="afterEffect">
                                  <p:stCondLst>
                                    <p:cond delay="0"/>
                                  </p:stCondLst>
                                  <p:childTnLst>
                                    <p:animMotion origin="layout" path="M 0.00173 -0.17488 L -0.15191 -0.39233 " pathEditMode="relative" rAng="0" ptsTypes="AA">
                                      <p:cBhvr>
                                        <p:cTn id="54" dur="1000" fill="hold"/>
                                        <p:tgtEl>
                                          <p:spTgt spid="139"/>
                                        </p:tgtEl>
                                        <p:attrNameLst>
                                          <p:attrName>ppt_x</p:attrName>
                                          <p:attrName>ppt_y</p:attrName>
                                        </p:attrNameLst>
                                      </p:cBhvr>
                                      <p:rCtr x="-77" y="-109"/>
                                    </p:animMotion>
                                  </p:childTnLst>
                                </p:cTn>
                              </p:par>
                              <p:par>
                                <p:cTn id="55" presetID="22" presetClass="entr" presetSubtype="4"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0"/>
                                        </p:tgtEl>
                                        <p:attrNameLst>
                                          <p:attrName>style.visibility</p:attrName>
                                        </p:attrNameLst>
                                      </p:cBhvr>
                                      <p:to>
                                        <p:strVal val="visible"/>
                                      </p:to>
                                    </p:set>
                                    <p:animEffect transition="in" filter="wipe(down)">
                                      <p:cBhvr>
                                        <p:cTn id="62" dur="500"/>
                                        <p:tgtEl>
                                          <p:spTgt spid="140"/>
                                        </p:tgtEl>
                                      </p:cBhvr>
                                    </p:animEffect>
                                  </p:childTnLst>
                                </p:cTn>
                              </p:par>
                              <p:par>
                                <p:cTn id="63" presetID="22" presetClass="exit" presetSubtype="4" fill="hold" nodeType="withEffect">
                                  <p:stCondLst>
                                    <p:cond delay="0"/>
                                  </p:stCondLst>
                                  <p:childTnLst>
                                    <p:animEffect transition="out" filter="wipe(down)">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par>
                          <p:cTn id="66" fill="hold">
                            <p:stCondLst>
                              <p:cond delay="500"/>
                            </p:stCondLst>
                            <p:childTnLst>
                              <p:par>
                                <p:cTn id="67" presetID="0" presetClass="path" presetSubtype="0" accel="50000" decel="50000" fill="hold" grpId="1" nodeType="afterEffect">
                                  <p:stCondLst>
                                    <p:cond delay="0"/>
                                  </p:stCondLst>
                                  <p:childTnLst>
                                    <p:animMotion origin="layout" path="M 0.00174 0.01133 L -0.19513 -0.28707 " pathEditMode="relative" rAng="0" ptsTypes="AA">
                                      <p:cBhvr>
                                        <p:cTn id="68" dur="3000" fill="hold"/>
                                        <p:tgtEl>
                                          <p:spTgt spid="140"/>
                                        </p:tgtEl>
                                        <p:attrNameLst>
                                          <p:attrName>ppt_x</p:attrName>
                                          <p:attrName>ppt_y</p:attrName>
                                        </p:attrNameLst>
                                      </p:cBhvr>
                                      <p:rCtr x="-98" y="-149"/>
                                    </p:animMotion>
                                  </p:childTnLst>
                                </p:cTn>
                              </p:par>
                            </p:childTnLst>
                          </p:cTn>
                        </p:par>
                        <p:par>
                          <p:cTn id="69" fill="hold">
                            <p:stCondLst>
                              <p:cond delay="3500"/>
                            </p:stCondLst>
                            <p:childTnLst>
                              <p:par>
                                <p:cTn id="70" presetID="0" presetClass="path" presetSubtype="0" accel="50000" decel="50000" fill="hold" nodeType="afterEffect">
                                  <p:stCondLst>
                                    <p:cond delay="0"/>
                                  </p:stCondLst>
                                  <p:childTnLst>
                                    <p:animMotion origin="layout" path="M -0.12013 -0.40509 L -0.55243 -0.66736 " pathEditMode="relative" rAng="0" ptsTypes="AA">
                                      <p:cBhvr>
                                        <p:cTn id="71" dur="1000" fill="hold"/>
                                        <p:tgtEl>
                                          <p:spTgt spid="139"/>
                                        </p:tgtEl>
                                        <p:attrNameLst>
                                          <p:attrName>ppt_x</p:attrName>
                                          <p:attrName>ppt_y</p:attrName>
                                        </p:attrNameLst>
                                      </p:cBhvr>
                                      <p:rCtr x="-216" y="-131"/>
                                    </p:animMotion>
                                  </p:childTnLst>
                                </p:cTn>
                              </p:par>
                              <p:par>
                                <p:cTn id="72" presetID="0" presetClass="path" presetSubtype="0" accel="50000" decel="50000" fill="hold" nodeType="withEffect">
                                  <p:stCondLst>
                                    <p:cond delay="0"/>
                                  </p:stCondLst>
                                  <p:childTnLst>
                                    <p:animMotion origin="layout" path="M -0.19791 -0.29653 L -0.39635 -0.34074 " pathEditMode="relative" rAng="0" ptsTypes="AA">
                                      <p:cBhvr>
                                        <p:cTn id="73" dur="5000" fill="hold"/>
                                        <p:tgtEl>
                                          <p:spTgt spid="140"/>
                                        </p:tgtEl>
                                        <p:attrNameLst>
                                          <p:attrName>ppt_x</p:attrName>
                                          <p:attrName>ppt_y</p:attrName>
                                        </p:attrNameLst>
                                      </p:cBhvr>
                                      <p:rCtr x="-99" y="-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1" grpId="1" animBg="1"/>
      <p:bldP spid="165" grpId="0" animBg="1"/>
      <p:bldP spid="104" grpId="0" animBg="1"/>
      <p:bldP spid="104" grpId="1" animBg="1"/>
      <p:bldP spid="139" grpId="0" animBg="1"/>
      <p:bldP spid="140" grpId="0" animBg="1"/>
      <p:bldP spid="14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65163" y="69850"/>
            <a:ext cx="8229600" cy="563563"/>
          </a:xfrm>
        </p:spPr>
        <p:txBody>
          <a:bodyPr/>
          <a:lstStyle/>
          <a:p>
            <a:pPr>
              <a:defRPr/>
            </a:pPr>
            <a:r>
              <a:rPr lang="en-US" dirty="0" smtClean="0"/>
              <a:t>Access to CCSDS Technical WG info:</a:t>
            </a:r>
            <a:br>
              <a:rPr lang="en-US" dirty="0" smtClean="0"/>
            </a:br>
            <a:r>
              <a:rPr lang="en-US" dirty="0" smtClean="0"/>
              <a:t>www.ccsds.org &gt; CWE</a:t>
            </a:r>
            <a:endParaRPr lang="en-US" dirty="0"/>
          </a:p>
        </p:txBody>
      </p:sp>
      <p:sp>
        <p:nvSpPr>
          <p:cNvPr id="2" name="Slide Number Placeholder 1"/>
          <p:cNvSpPr>
            <a:spLocks noGrp="1"/>
          </p:cNvSpPr>
          <p:nvPr>
            <p:ph type="sldNum" sz="quarter" idx="10"/>
          </p:nvPr>
        </p:nvSpPr>
        <p:spPr/>
        <p:txBody>
          <a:bodyPr/>
          <a:lstStyle/>
          <a:p>
            <a:pPr>
              <a:defRPr/>
            </a:pPr>
            <a:fld id="{39F8AA45-9E62-4E7F-84F6-29B26B7E3AE7}" type="slidenum">
              <a:rPr lang="en-US" smtClean="0"/>
              <a:pPr>
                <a:defRPr/>
              </a:pPr>
              <a:t>7</a:t>
            </a:fld>
            <a:endParaRPr lang="en-US"/>
          </a:p>
        </p:txBody>
      </p:sp>
      <p:pic>
        <p:nvPicPr>
          <p:cNvPr id="811011" name="Picture 3"/>
          <p:cNvPicPr>
            <a:picLocks noChangeAspect="1" noChangeArrowheads="1"/>
          </p:cNvPicPr>
          <p:nvPr/>
        </p:nvPicPr>
        <p:blipFill>
          <a:blip r:embed="rId3" cstate="print"/>
          <a:srcRect/>
          <a:stretch>
            <a:fillRect/>
          </a:stretch>
        </p:blipFill>
        <p:spPr bwMode="auto">
          <a:xfrm>
            <a:off x="1263650" y="858838"/>
            <a:ext cx="6797675" cy="5684837"/>
          </a:xfrm>
          <a:prstGeom prst="rect">
            <a:avLst/>
          </a:prstGeom>
          <a:noFill/>
          <a:ln w="12700">
            <a:noFill/>
            <a:miter lim="800000"/>
            <a:headEnd type="none" w="sm" len="sm"/>
            <a:tailEnd type="none" w="sm" len="sm"/>
          </a:ln>
        </p:spPr>
      </p:pic>
      <p:pic>
        <p:nvPicPr>
          <p:cNvPr id="39938" name="Picture 2"/>
          <p:cNvPicPr>
            <a:picLocks noChangeAspect="1" noChangeArrowheads="1"/>
          </p:cNvPicPr>
          <p:nvPr/>
        </p:nvPicPr>
        <p:blipFill>
          <a:blip r:embed="rId4" cstate="print"/>
          <a:srcRect/>
          <a:stretch>
            <a:fillRect/>
          </a:stretch>
        </p:blipFill>
        <p:spPr bwMode="auto">
          <a:xfrm>
            <a:off x="5156200" y="2522538"/>
            <a:ext cx="3251200" cy="1498600"/>
          </a:xfrm>
          <a:prstGeom prst="rect">
            <a:avLst/>
          </a:prstGeom>
          <a:noFill/>
          <a:ln w="12700">
            <a:noFill/>
            <a:miter lim="800000"/>
            <a:headEnd type="none" w="sm" len="sm"/>
            <a:tailEnd type="none" w="sm" len="sm"/>
          </a:ln>
        </p:spPr>
      </p:pic>
      <p:pic>
        <p:nvPicPr>
          <p:cNvPr id="38917" name="Picture 5"/>
          <p:cNvPicPr>
            <a:picLocks noChangeAspect="1" noChangeArrowheads="1"/>
          </p:cNvPicPr>
          <p:nvPr/>
        </p:nvPicPr>
        <p:blipFill>
          <a:blip r:embed="rId5" cstate="print">
            <a:clrChange>
              <a:clrFrom>
                <a:srgbClr val="86D7E0"/>
              </a:clrFrom>
              <a:clrTo>
                <a:srgbClr val="86D7E0">
                  <a:alpha val="0"/>
                </a:srgbClr>
              </a:clrTo>
            </a:clrChange>
          </a:blip>
          <a:srcRect/>
          <a:stretch>
            <a:fillRect/>
          </a:stretch>
        </p:blipFill>
        <p:spPr bwMode="auto">
          <a:xfrm>
            <a:off x="6470650" y="3271838"/>
            <a:ext cx="1219200" cy="1219200"/>
          </a:xfrm>
          <a:prstGeom prst="rect">
            <a:avLst/>
          </a:prstGeom>
          <a:noFill/>
          <a:ln w="12700">
            <a:noFill/>
            <a:miter lim="800000"/>
            <a:headEnd type="none" w="sm" len="sm"/>
            <a:tailEnd type="none" w="sm" len="sm"/>
          </a:ln>
        </p:spPr>
      </p:pic>
      <p:pic>
        <p:nvPicPr>
          <p:cNvPr id="805892" name="Picture 4"/>
          <p:cNvPicPr>
            <a:picLocks noChangeAspect="1" noChangeArrowheads="1"/>
          </p:cNvPicPr>
          <p:nvPr/>
        </p:nvPicPr>
        <p:blipFill>
          <a:blip r:embed="rId6" cstate="print"/>
          <a:srcRect/>
          <a:stretch>
            <a:fillRect/>
          </a:stretch>
        </p:blipFill>
        <p:spPr bwMode="auto">
          <a:xfrm>
            <a:off x="1066800" y="838200"/>
            <a:ext cx="7543800" cy="8186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ppt_w</p:attrName>
                                        </p:attrNameLst>
                                      </p:cBhvr>
                                      <p:tavLst>
                                        <p:tav tm="0">
                                          <p:val>
                                            <p:strVal val="#ppt_w*0.70"/>
                                          </p:val>
                                        </p:tav>
                                        <p:tav tm="100000">
                                          <p:val>
                                            <p:strVal val="#ppt_w"/>
                                          </p:val>
                                        </p:tav>
                                      </p:tavLst>
                                    </p:anim>
                                    <p:anim calcmode="lin" valueType="num">
                                      <p:cBhvr>
                                        <p:cTn id="8" dur="1000" fill="hold"/>
                                        <p:tgtEl>
                                          <p:spTgt spid="39938"/>
                                        </p:tgtEl>
                                        <p:attrNameLst>
                                          <p:attrName>ppt_h</p:attrName>
                                        </p:attrNameLst>
                                      </p:cBhvr>
                                      <p:tavLst>
                                        <p:tav tm="0">
                                          <p:val>
                                            <p:strVal val="#ppt_h"/>
                                          </p:val>
                                        </p:tav>
                                        <p:tav tm="100000">
                                          <p:val>
                                            <p:strVal val="#ppt_h"/>
                                          </p:val>
                                        </p:tav>
                                      </p:tavLst>
                                    </p:anim>
                                    <p:animEffect transition="in" filter="fade">
                                      <p:cBhvr>
                                        <p:cTn id="9" dur="1000"/>
                                        <p:tgtEl>
                                          <p:spTgt spid="39938"/>
                                        </p:tgtEl>
                                      </p:cBhvr>
                                    </p:animEffect>
                                  </p:childTnLst>
                                </p:cTn>
                              </p:par>
                              <p:par>
                                <p:cTn id="10" presetID="2" presetClass="entr" presetSubtype="4" fill="hold" nodeType="withEffect">
                                  <p:stCondLst>
                                    <p:cond delay="0"/>
                                  </p:stCondLst>
                                  <p:childTnLst>
                                    <p:set>
                                      <p:cBhvr>
                                        <p:cTn id="11" dur="1" fill="hold">
                                          <p:stCondLst>
                                            <p:cond delay="0"/>
                                          </p:stCondLst>
                                        </p:cTn>
                                        <p:tgtEl>
                                          <p:spTgt spid="38917"/>
                                        </p:tgtEl>
                                        <p:attrNameLst>
                                          <p:attrName>style.visibility</p:attrName>
                                        </p:attrNameLst>
                                      </p:cBhvr>
                                      <p:to>
                                        <p:strVal val="visible"/>
                                      </p:to>
                                    </p:set>
                                    <p:anim calcmode="lin" valueType="num">
                                      <p:cBhvr additive="base">
                                        <p:cTn id="12" dur="500" fill="hold"/>
                                        <p:tgtEl>
                                          <p:spTgt spid="38917"/>
                                        </p:tgtEl>
                                        <p:attrNameLst>
                                          <p:attrName>ppt_x</p:attrName>
                                        </p:attrNameLst>
                                      </p:cBhvr>
                                      <p:tavLst>
                                        <p:tav tm="0">
                                          <p:val>
                                            <p:strVal val="#ppt_x"/>
                                          </p:val>
                                        </p:tav>
                                        <p:tav tm="100000">
                                          <p:val>
                                            <p:strVal val="#ppt_x"/>
                                          </p:val>
                                        </p:tav>
                                      </p:tavLst>
                                    </p:anim>
                                    <p:anim calcmode="lin" valueType="num">
                                      <p:cBhvr additive="base">
                                        <p:cTn id="13" dur="500" fill="hold"/>
                                        <p:tgtEl>
                                          <p:spTgt spid="389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05892"/>
                                        </p:tgtEl>
                                        <p:attrNameLst>
                                          <p:attrName>style.visibility</p:attrName>
                                        </p:attrNameLst>
                                      </p:cBhvr>
                                      <p:to>
                                        <p:strVal val="visible"/>
                                      </p:to>
                                    </p:set>
                                    <p:animEffect transition="in" filter="wipe(up)">
                                      <p:cBhvr>
                                        <p:cTn id="17" dur="500"/>
                                        <p:tgtEl>
                                          <p:spTgt spid="80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950" y="274638"/>
            <a:ext cx="7689850" cy="563562"/>
          </a:xfrm>
        </p:spPr>
        <p:txBody>
          <a:bodyPr/>
          <a:lstStyle/>
          <a:p>
            <a:pPr>
              <a:defRPr/>
            </a:pPr>
            <a:r>
              <a:rPr lang="en-US" dirty="0" smtClean="0"/>
              <a:t>CCSDS Work Plan</a:t>
            </a:r>
            <a:endParaRPr lang="en-US" dirty="0"/>
          </a:p>
        </p:txBody>
      </p:sp>
      <p:sp>
        <p:nvSpPr>
          <p:cNvPr id="13326" name="Content Placeholder 2"/>
          <p:cNvSpPr>
            <a:spLocks noGrp="1"/>
          </p:cNvSpPr>
          <p:nvPr>
            <p:ph idx="1"/>
          </p:nvPr>
        </p:nvSpPr>
        <p:spPr bwMode="auto">
          <a:xfrm>
            <a:off x="220663" y="887413"/>
            <a:ext cx="3343275" cy="2693987"/>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sz="2000" smtClean="0"/>
              <a:t>CCSDS Areas</a:t>
            </a:r>
          </a:p>
          <a:p>
            <a:pPr lvl="1">
              <a:spcBef>
                <a:spcPct val="0"/>
              </a:spcBef>
            </a:pPr>
            <a:r>
              <a:rPr lang="en-US" sz="1600" smtClean="0"/>
              <a:t>SEA</a:t>
            </a:r>
          </a:p>
          <a:p>
            <a:pPr lvl="1">
              <a:spcBef>
                <a:spcPct val="0"/>
              </a:spcBef>
            </a:pPr>
            <a:r>
              <a:rPr lang="en-US" sz="1600" smtClean="0"/>
              <a:t>MOIMS</a:t>
            </a:r>
          </a:p>
          <a:p>
            <a:pPr lvl="1">
              <a:spcBef>
                <a:spcPct val="0"/>
              </a:spcBef>
            </a:pPr>
            <a:r>
              <a:rPr lang="en-US" sz="1600" smtClean="0"/>
              <a:t>CSS</a:t>
            </a:r>
          </a:p>
          <a:p>
            <a:pPr lvl="1">
              <a:spcBef>
                <a:spcPct val="0"/>
              </a:spcBef>
            </a:pPr>
            <a:r>
              <a:rPr lang="en-US" sz="1600" smtClean="0"/>
              <a:t>SOIS</a:t>
            </a:r>
          </a:p>
          <a:p>
            <a:pPr lvl="1">
              <a:spcBef>
                <a:spcPct val="0"/>
              </a:spcBef>
            </a:pPr>
            <a:r>
              <a:rPr lang="en-US" sz="1600" smtClean="0"/>
              <a:t>SLS</a:t>
            </a:r>
          </a:p>
          <a:p>
            <a:pPr lvl="1">
              <a:spcBef>
                <a:spcPct val="0"/>
              </a:spcBef>
            </a:pPr>
            <a:r>
              <a:rPr lang="en-US" sz="1600" smtClean="0"/>
              <a:t>SIS</a:t>
            </a:r>
          </a:p>
          <a:p>
            <a:pPr lvl="1">
              <a:spcBef>
                <a:spcPct val="0"/>
              </a:spcBef>
            </a:pPr>
            <a:endParaRPr lang="en-US" sz="1600" smtClean="0"/>
          </a:p>
        </p:txBody>
      </p:sp>
      <p:sp>
        <p:nvSpPr>
          <p:cNvPr id="4" name="Slide Number Placeholder 3"/>
          <p:cNvSpPr>
            <a:spLocks noGrp="1"/>
          </p:cNvSpPr>
          <p:nvPr>
            <p:ph type="sldNum" sz="quarter" idx="10"/>
          </p:nvPr>
        </p:nvSpPr>
        <p:spPr>
          <a:xfrm>
            <a:off x="6811963" y="5943600"/>
            <a:ext cx="2133600" cy="231775"/>
          </a:xfrm>
        </p:spPr>
        <p:txBody>
          <a:bodyPr/>
          <a:lstStyle/>
          <a:p>
            <a:pPr>
              <a:defRPr/>
            </a:pPr>
            <a:fld id="{4D140AD7-9446-4452-8516-18F336E88A3F}" type="slidenum">
              <a:rPr lang="en-US" smtClean="0">
                <a:solidFill>
                  <a:schemeClr val="tx1"/>
                </a:solidFill>
              </a:rPr>
              <a:pPr>
                <a:defRPr/>
              </a:pPr>
              <a:t>8</a:t>
            </a:fld>
            <a:endParaRPr lang="en-US">
              <a:solidFill>
                <a:schemeClr val="tx1"/>
              </a:solidFill>
            </a:endParaRPr>
          </a:p>
        </p:txBody>
      </p:sp>
      <p:pic>
        <p:nvPicPr>
          <p:cNvPr id="40" name="Picture 4"/>
          <p:cNvPicPr>
            <a:picLocks noChangeAspect="1" noChangeArrowheads="1"/>
          </p:cNvPicPr>
          <p:nvPr/>
        </p:nvPicPr>
        <p:blipFill>
          <a:blip r:embed="rId3" cstate="print"/>
          <a:srcRect/>
          <a:stretch>
            <a:fillRect/>
          </a:stretch>
        </p:blipFill>
        <p:spPr bwMode="auto">
          <a:xfrm>
            <a:off x="1066800" y="838200"/>
            <a:ext cx="7543800" cy="8186738"/>
          </a:xfrm>
          <a:prstGeom prst="rect">
            <a:avLst/>
          </a:prstGeom>
          <a:noFill/>
          <a:ln w="9525">
            <a:noFill/>
            <a:miter lim="800000"/>
            <a:headEnd/>
            <a:tailEnd/>
          </a:ln>
        </p:spPr>
      </p:pic>
      <p:pic>
        <p:nvPicPr>
          <p:cNvPr id="41" name="Picture 4"/>
          <p:cNvPicPr>
            <a:picLocks noChangeAspect="1" noChangeArrowheads="1"/>
          </p:cNvPicPr>
          <p:nvPr/>
        </p:nvPicPr>
        <p:blipFill>
          <a:blip r:embed="rId3" cstate="print"/>
          <a:srcRect l="16162" t="26994" r="2020"/>
          <a:stretch>
            <a:fillRect/>
          </a:stretch>
        </p:blipFill>
        <p:spPr bwMode="auto">
          <a:xfrm>
            <a:off x="2286000" y="3048000"/>
            <a:ext cx="6172200" cy="5976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40"/>
                                        </p:tgtEl>
                                      </p:cBhvr>
                                    </p:animEffect>
                                    <p:set>
                                      <p:cBhvr>
                                        <p:cTn id="7" dur="1" fill="hold">
                                          <p:stCondLst>
                                            <p:cond delay="999"/>
                                          </p:stCondLst>
                                        </p:cTn>
                                        <p:tgtEl>
                                          <p:spTgt spid="40"/>
                                        </p:tgtEl>
                                        <p:attrNameLst>
                                          <p:attrName>style.visibility</p:attrName>
                                        </p:attrNameLst>
                                      </p:cBhvr>
                                      <p:to>
                                        <p:strVal val="hidden"/>
                                      </p:to>
                                    </p:se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0 3.98844E-6 L 0.05417 -0.32971 " pathEditMode="relative" rAng="0" ptsTypes="AA">
                                      <p:cBhvr>
                                        <p:cTn id="10" dur="1000" fill="hold"/>
                                        <p:tgtEl>
                                          <p:spTgt spid="41"/>
                                        </p:tgtEl>
                                        <p:attrNameLst>
                                          <p:attrName>ppt_x</p:attrName>
                                          <p:attrName>ppt_y</p:attrName>
                                        </p:attrNameLst>
                                      </p:cBhvr>
                                      <p:rCtr x="27" y="-165"/>
                                    </p:animMotion>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13326"/>
                                        </p:tgtEl>
                                        <p:attrNameLst>
                                          <p:attrName>style.visibility</p:attrName>
                                        </p:attrNameLst>
                                      </p:cBhvr>
                                      <p:to>
                                        <p:strVal val="visible"/>
                                      </p:to>
                                    </p:set>
                                    <p:animEffect transition="in" filter="wipe(up)">
                                      <p:cBhvr>
                                        <p:cTn id="14"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ChangeArrowheads="1"/>
          </p:cNvSpPr>
          <p:nvPr/>
        </p:nvSpPr>
        <p:spPr bwMode="auto">
          <a:xfrm>
            <a:off x="304800" y="838200"/>
            <a:ext cx="8229600" cy="5867400"/>
          </a:xfrm>
          <a:prstGeom prst="rect">
            <a:avLst/>
          </a:prstGeom>
          <a:noFill/>
          <a:ln w="9525">
            <a:noFill/>
            <a:miter lim="800000"/>
            <a:headEnd/>
            <a:tailEnd/>
          </a:ln>
        </p:spPr>
        <p:txBody>
          <a:bodyPr lIns="81204" tIns="39889" rIns="81204" bIns="39889"/>
          <a:lstStyle/>
          <a:p>
            <a:pPr marL="230188" indent="-230188" eaLnBrk="0" hangingPunct="0">
              <a:buSzPct val="100000"/>
              <a:buFontTx/>
              <a:buChar char="•"/>
              <a:defRPr/>
            </a:pPr>
            <a:r>
              <a:rPr lang="en-US" sz="1800" dirty="0">
                <a:solidFill>
                  <a:srgbClr val="000099"/>
                </a:solidFill>
                <a:latin typeface="Calibri" pitchFamily="34" charset="0"/>
              </a:rPr>
              <a:t>Objective</a:t>
            </a:r>
          </a:p>
          <a:p>
            <a:pPr marL="685800" lvl="1" indent="-228600">
              <a:lnSpc>
                <a:spcPts val="1600"/>
              </a:lnSpc>
              <a:spcBef>
                <a:spcPts val="600"/>
              </a:spcBef>
              <a:buFontTx/>
              <a:buChar char="•"/>
              <a:defRPr/>
            </a:pPr>
            <a:r>
              <a:rPr lang="en-US" sz="1600" dirty="0">
                <a:latin typeface="+mn-lt"/>
              </a:rPr>
              <a:t>Guide overall CCSDS architecture for space mission communications, operations, and cross-support</a:t>
            </a:r>
          </a:p>
          <a:p>
            <a:pPr marL="685800" lvl="1" indent="-228600">
              <a:lnSpc>
                <a:spcPts val="1600"/>
              </a:lnSpc>
              <a:spcBef>
                <a:spcPts val="600"/>
              </a:spcBef>
              <a:buFontTx/>
              <a:buChar char="•"/>
              <a:defRPr/>
            </a:pPr>
            <a:r>
              <a:rPr lang="en-US" sz="1600" dirty="0">
                <a:latin typeface="+mn-lt"/>
              </a:rPr>
              <a:t>Support the CESG in evaluating consistency of all area programs of work with the defined architecture</a:t>
            </a:r>
          </a:p>
          <a:p>
            <a:pPr marL="685800" lvl="1" indent="-228600">
              <a:lnSpc>
                <a:spcPts val="1600"/>
              </a:lnSpc>
              <a:spcBef>
                <a:spcPts val="600"/>
              </a:spcBef>
              <a:buFontTx/>
              <a:buChar char="•"/>
              <a:defRPr/>
            </a:pPr>
            <a:r>
              <a:rPr lang="en-US" sz="1600" dirty="0">
                <a:latin typeface="+mn-lt"/>
              </a:rPr>
              <a:t>Create cross-cutting working groups and </a:t>
            </a:r>
            <a:r>
              <a:rPr lang="en-US" sz="1600" dirty="0" err="1">
                <a:latin typeface="+mn-lt"/>
              </a:rPr>
              <a:t>BoFs</a:t>
            </a:r>
            <a:r>
              <a:rPr lang="en-US" sz="1600" dirty="0">
                <a:latin typeface="+mn-lt"/>
              </a:rPr>
              <a:t> as required to progress the work of CCSDS</a:t>
            </a:r>
          </a:p>
          <a:p>
            <a:pPr marL="230188" indent="-230188" eaLnBrk="0" hangingPunct="0">
              <a:spcBef>
                <a:spcPts val="600"/>
              </a:spcBef>
              <a:buSzPct val="100000"/>
              <a:buFontTx/>
              <a:buChar char="•"/>
              <a:defRPr/>
            </a:pPr>
            <a:r>
              <a:rPr lang="en-US" sz="1800" dirty="0">
                <a:solidFill>
                  <a:srgbClr val="000099"/>
                </a:solidFill>
                <a:latin typeface="Calibri" pitchFamily="34" charset="0"/>
              </a:rPr>
              <a:t>Focus</a:t>
            </a:r>
          </a:p>
          <a:p>
            <a:pPr marL="685800" lvl="1" indent="-228600">
              <a:lnSpc>
                <a:spcPts val="1600"/>
              </a:lnSpc>
              <a:spcBef>
                <a:spcPts val="600"/>
              </a:spcBef>
              <a:buFontTx/>
              <a:buChar char="•"/>
              <a:defRPr/>
            </a:pPr>
            <a:r>
              <a:rPr lang="en-US" sz="1600" dirty="0">
                <a:latin typeface="+mn-lt"/>
              </a:rPr>
              <a:t>Define reference architectures for describing space mission communications, operations, and cross-support standardization</a:t>
            </a:r>
          </a:p>
          <a:p>
            <a:pPr marL="685800" lvl="1" indent="-228600">
              <a:lnSpc>
                <a:spcPts val="1600"/>
              </a:lnSpc>
              <a:spcBef>
                <a:spcPts val="600"/>
              </a:spcBef>
              <a:buFontTx/>
              <a:buChar char="•"/>
              <a:defRPr/>
            </a:pPr>
            <a:r>
              <a:rPr lang="en-US" sz="1600" dirty="0">
                <a:latin typeface="+mn-lt"/>
              </a:rPr>
              <a:t>Coordinate and collaborate with other areas about architectural choices and options </a:t>
            </a:r>
          </a:p>
          <a:p>
            <a:pPr marL="685800" lvl="1" indent="-228600">
              <a:lnSpc>
                <a:spcPts val="1600"/>
              </a:lnSpc>
              <a:spcBef>
                <a:spcPts val="600"/>
              </a:spcBef>
              <a:buFontTx/>
              <a:buChar char="•"/>
              <a:defRPr/>
            </a:pPr>
            <a:r>
              <a:rPr lang="en-US" sz="1600" dirty="0">
                <a:latin typeface="+mn-lt"/>
              </a:rPr>
              <a:t>Define standards for cross cutting topics such as security and discrete architecture frameworks, and for those that cross cut multiple layers of protocols</a:t>
            </a:r>
          </a:p>
          <a:p>
            <a:pPr marL="685800" lvl="1" indent="-228600">
              <a:lnSpc>
                <a:spcPts val="1600"/>
              </a:lnSpc>
              <a:spcBef>
                <a:spcPts val="600"/>
              </a:spcBef>
              <a:buFontTx/>
              <a:buChar char="•"/>
              <a:defRPr/>
            </a:pPr>
            <a:r>
              <a:rPr lang="en-US" sz="1600" dirty="0">
                <a:latin typeface="+mn-lt"/>
              </a:rPr>
              <a:t>Support other working groups and </a:t>
            </a:r>
            <a:r>
              <a:rPr lang="en-US" sz="1600" dirty="0" err="1">
                <a:latin typeface="+mn-lt"/>
              </a:rPr>
              <a:t>BoFs</a:t>
            </a:r>
            <a:r>
              <a:rPr lang="en-US" sz="1600" dirty="0">
                <a:latin typeface="+mn-lt"/>
              </a:rPr>
              <a:t> that are addressing cross cutting issues</a:t>
            </a:r>
          </a:p>
          <a:p>
            <a:pPr marL="230188" indent="-230188" eaLnBrk="0" hangingPunct="0">
              <a:spcBef>
                <a:spcPts val="600"/>
              </a:spcBef>
              <a:buSzPct val="100000"/>
              <a:buFontTx/>
              <a:buChar char="•"/>
              <a:defRPr/>
            </a:pPr>
            <a:r>
              <a:rPr lang="en-US" sz="1800" dirty="0">
                <a:solidFill>
                  <a:srgbClr val="000099"/>
                </a:solidFill>
                <a:latin typeface="Calibri" pitchFamily="34" charset="0"/>
              </a:rPr>
              <a:t>SEA Working Groups</a:t>
            </a:r>
          </a:p>
          <a:p>
            <a:pPr marL="687388" lvl="1" indent="-230188" eaLnBrk="0" hangingPunct="0">
              <a:lnSpc>
                <a:spcPts val="1600"/>
              </a:lnSpc>
              <a:spcBef>
                <a:spcPts val="600"/>
              </a:spcBef>
              <a:buSzPct val="100000"/>
              <a:buFontTx/>
              <a:buChar char="•"/>
              <a:defRPr/>
            </a:pPr>
            <a:r>
              <a:rPr lang="en-US" sz="1600" dirty="0">
                <a:latin typeface="Calibri" pitchFamily="34" charset="0"/>
              </a:rPr>
              <a:t>Information Architecture Working Group</a:t>
            </a:r>
          </a:p>
          <a:p>
            <a:pPr marL="687388" lvl="1" indent="-230188" eaLnBrk="0" hangingPunct="0">
              <a:lnSpc>
                <a:spcPts val="1600"/>
              </a:lnSpc>
              <a:spcBef>
                <a:spcPts val="600"/>
              </a:spcBef>
              <a:buSzPct val="100000"/>
              <a:buFontTx/>
              <a:buChar char="•"/>
              <a:defRPr/>
            </a:pPr>
            <a:r>
              <a:rPr lang="en-US" sz="1600" dirty="0">
                <a:latin typeface="Calibri" pitchFamily="34" charset="0"/>
              </a:rPr>
              <a:t>Security Working Group</a:t>
            </a:r>
          </a:p>
          <a:p>
            <a:pPr marL="687388" lvl="1" indent="-230188" eaLnBrk="0" hangingPunct="0">
              <a:lnSpc>
                <a:spcPts val="1600"/>
              </a:lnSpc>
              <a:spcBef>
                <a:spcPts val="600"/>
              </a:spcBef>
              <a:buSzPct val="100000"/>
              <a:buFontTx/>
              <a:buChar char="•"/>
              <a:defRPr/>
            </a:pPr>
            <a:r>
              <a:rPr lang="en-US" sz="1600" dirty="0">
                <a:latin typeface="Calibri" pitchFamily="34" charset="0"/>
              </a:rPr>
              <a:t>Delta-DOR Working Group</a:t>
            </a:r>
          </a:p>
          <a:p>
            <a:pPr marL="687388" lvl="1" indent="-230188" eaLnBrk="0" hangingPunct="0">
              <a:lnSpc>
                <a:spcPts val="1600"/>
              </a:lnSpc>
              <a:spcBef>
                <a:spcPts val="600"/>
              </a:spcBef>
              <a:buSzPct val="100000"/>
              <a:buFontTx/>
              <a:buChar char="•"/>
              <a:defRPr/>
            </a:pPr>
            <a:r>
              <a:rPr lang="en-US" sz="1600" dirty="0">
                <a:latin typeface="Calibri" pitchFamily="34" charset="0"/>
              </a:rPr>
              <a:t>Space Assigned Numbers Authority Working Group</a:t>
            </a:r>
          </a:p>
          <a:p>
            <a:pPr marL="687388" lvl="1" indent="-230188" eaLnBrk="0" hangingPunct="0">
              <a:lnSpc>
                <a:spcPts val="1600"/>
              </a:lnSpc>
              <a:spcBef>
                <a:spcPts val="600"/>
              </a:spcBef>
              <a:buSzPct val="100000"/>
              <a:buFontTx/>
              <a:buChar char="•"/>
              <a:defRPr/>
            </a:pPr>
            <a:r>
              <a:rPr lang="en-US" sz="1600" dirty="0">
                <a:latin typeface="Calibri" pitchFamily="34" charset="0"/>
              </a:rPr>
              <a:t>Time Correlation and Synchronization </a:t>
            </a:r>
            <a:r>
              <a:rPr lang="en-US" sz="1600" dirty="0" err="1">
                <a:latin typeface="Calibri" pitchFamily="34" charset="0"/>
              </a:rPr>
              <a:t>BoF</a:t>
            </a:r>
            <a:endParaRPr lang="en-US" sz="1600" dirty="0">
              <a:latin typeface="Calibri" pitchFamily="34" charset="0"/>
            </a:endParaRPr>
          </a:p>
          <a:p>
            <a:pPr marL="687388" lvl="1" indent="-230188" eaLnBrk="0" hangingPunct="0">
              <a:lnSpc>
                <a:spcPts val="1600"/>
              </a:lnSpc>
              <a:spcBef>
                <a:spcPts val="600"/>
              </a:spcBef>
              <a:buSzPct val="100000"/>
              <a:buFontTx/>
              <a:buChar char="•"/>
              <a:defRPr/>
            </a:pPr>
            <a:r>
              <a:rPr lang="en-US" sz="1600" dirty="0">
                <a:latin typeface="Calibri" pitchFamily="34" charset="0"/>
              </a:rPr>
              <a:t>Information Services Architecture </a:t>
            </a:r>
            <a:r>
              <a:rPr lang="en-US" sz="1600" dirty="0" err="1">
                <a:latin typeface="Calibri" pitchFamily="34" charset="0"/>
              </a:rPr>
              <a:t>BoF</a:t>
            </a:r>
            <a:endParaRPr lang="en-US" sz="1600" dirty="0">
              <a:latin typeface="Calibri" pitchFamily="34" charset="0"/>
            </a:endParaRPr>
          </a:p>
          <a:p>
            <a:pPr marL="568325" lvl="1" indent="-222250" eaLnBrk="0" hangingPunct="0">
              <a:buSzPct val="100000"/>
              <a:defRPr/>
            </a:pPr>
            <a:endParaRPr lang="en-US" sz="1400" dirty="0">
              <a:latin typeface="Calibri" pitchFamily="34" charset="0"/>
            </a:endParaRPr>
          </a:p>
          <a:p>
            <a:pPr marL="568325" lvl="1" indent="-222250" eaLnBrk="0" hangingPunct="0">
              <a:buSzPct val="125000"/>
              <a:buFontTx/>
              <a:buChar char="•"/>
              <a:defRPr/>
            </a:pPr>
            <a:endParaRPr lang="en-US" sz="1400" dirty="0">
              <a:latin typeface="Calibri" pitchFamily="34" charset="0"/>
            </a:endParaRPr>
          </a:p>
        </p:txBody>
      </p:sp>
      <p:sp>
        <p:nvSpPr>
          <p:cNvPr id="804866"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sz="2400" smtClean="0">
                <a:solidFill>
                  <a:srgbClr val="000099"/>
                </a:solidFill>
                <a:effectLst>
                  <a:outerShdw blurRad="38100" dist="38100" dir="2700000" algn="tl">
                    <a:srgbClr val="C0C0C0"/>
                  </a:outerShdw>
                </a:effectLst>
              </a:rPr>
              <a:t>Systems Engineering Area (SEA)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D050"/>
        </a:solidFill>
        <a:ln w="38100">
          <a:noFill/>
          <a:round/>
          <a:headEnd/>
          <a:tailEnd/>
        </a:ln>
      </a:spPr>
      <a:bodyPr wrap="none" rtlCol="0" anchor="ctr"/>
      <a:lstStyle>
        <a:defPPr algn="ct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12700">
          <a:noFill/>
          <a:miter lim="800000"/>
          <a:headEnd type="none" w="sm" len="sm"/>
          <a:tailEnd type="none" w="sm" len="sm"/>
        </a:ln>
      </a:spPr>
      <a:bodyPr wrap="square">
        <a:spAutoFit/>
      </a:bodyPr>
      <a:lstStyle>
        <a:defPPr marL="112713" indent="-112713">
          <a:buFont typeface="Wingdings" pitchFamily="2" charset="2"/>
          <a:buChar char=""/>
          <a:defRPr sz="1000" b="1" dirty="0" smtClean="0">
            <a:solidFill>
              <a:srgbClr val="0033CC"/>
            </a:solidFill>
            <a:latin typeface="Arial" charset="0"/>
          </a:defRPr>
        </a:defPPr>
      </a:lstStyle>
    </a:tx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1F2C3374A8CC47B976AC03BAADDF87" ma:contentTypeVersion="1" ma:contentTypeDescription="Create a new document." ma:contentTypeScope="" ma:versionID="47b6450691e16bf914c3f4fb28d480fc">
  <xsd:schema xmlns:xsd="http://www.w3.org/2001/XMLSchema" xmlns:xs="http://www.w3.org/2001/XMLSchema" xmlns:p="http://schemas.microsoft.com/office/2006/metadata/properties" xmlns:ns2="53fa01d3-966f-40ee-8e27-0a5178def57b" targetNamespace="http://schemas.microsoft.com/office/2006/metadata/properties" ma:root="true" ma:fieldsID="472c9eaa5465adf9a117018a4ff586c4" ns2:_="">
    <xsd:import namespace="53fa01d3-966f-40ee-8e27-0a5178def57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fa01d3-966f-40ee-8e27-0a5178def5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4308C-FE5B-4D2A-BFE2-05E9184A4032}"/>
</file>

<file path=customXml/itemProps2.xml><?xml version="1.0" encoding="utf-8"?>
<ds:datastoreItem xmlns:ds="http://schemas.openxmlformats.org/officeDocument/2006/customXml" ds:itemID="{4B0E0C39-B5A6-42AB-9B7A-C92A4F1167E2}"/>
</file>

<file path=customXml/itemProps3.xml><?xml version="1.0" encoding="utf-8"?>
<ds:datastoreItem xmlns:ds="http://schemas.openxmlformats.org/officeDocument/2006/customXml" ds:itemID="{E72A44D3-CC6A-4AE9-A4C5-D030245ED66C}"/>
</file>

<file path=docProps/app.xml><?xml version="1.0" encoding="utf-8"?>
<Properties xmlns="http://schemas.openxmlformats.org/officeDocument/2006/extended-properties" xmlns:vt="http://schemas.openxmlformats.org/officeDocument/2006/docPropsVTypes">
  <Template/>
  <TotalTime>1490439240</TotalTime>
  <Pages>51</Pages>
  <Words>4379</Words>
  <Application>Microsoft Office PowerPoint</Application>
  <PresentationFormat>Papel Carta (216 x 279 mm)</PresentationFormat>
  <Paragraphs>865</Paragraphs>
  <Slides>34</Slides>
  <Notes>18</Notes>
  <HiddenSlides>0</HiddenSlides>
  <MMClips>0</MMClips>
  <ScaleCrop>false</ScaleCrop>
  <HeadingPairs>
    <vt:vector size="6" baseType="variant">
      <vt:variant>
        <vt:lpstr>Tema</vt:lpstr>
      </vt:variant>
      <vt:variant>
        <vt:i4>2</vt:i4>
      </vt:variant>
      <vt:variant>
        <vt:lpstr>Servidores OLE incorporados</vt:lpstr>
      </vt:variant>
      <vt:variant>
        <vt:i4>2</vt:i4>
      </vt:variant>
      <vt:variant>
        <vt:lpstr>Títulos de slides</vt:lpstr>
      </vt:variant>
      <vt:variant>
        <vt:i4>34</vt:i4>
      </vt:variant>
    </vt:vector>
  </HeadingPairs>
  <TitlesOfParts>
    <vt:vector size="38" baseType="lpstr">
      <vt:lpstr>TMOD Presentations</vt:lpstr>
      <vt:lpstr>1_TMOD Presentations</vt:lpstr>
      <vt:lpstr>Clip</vt:lpstr>
      <vt:lpstr>Photo Editor Photo</vt:lpstr>
      <vt:lpstr>Slide 1</vt:lpstr>
      <vt:lpstr>CCSDS – Participation Overview</vt:lpstr>
      <vt:lpstr>Slide 3</vt:lpstr>
      <vt:lpstr>CCSDS Architectural Overview</vt:lpstr>
      <vt:lpstr>CCSDS Structure and Organization</vt:lpstr>
      <vt:lpstr>CCSDS Relationships with ISO</vt:lpstr>
      <vt:lpstr>Access to CCSDS Technical WG info: www.ccsds.org &gt; CWE</vt:lpstr>
      <vt:lpstr>CCSDS Work Plan</vt:lpstr>
      <vt:lpstr>Systems Engineering Area (SEA)</vt:lpstr>
      <vt:lpstr>Slide 10</vt:lpstr>
      <vt:lpstr>Systems Engineering Area (SEA)</vt:lpstr>
      <vt:lpstr>Systems Engineering Area (SEA)</vt:lpstr>
      <vt:lpstr>Mission Operations and Information Management Systems (MOIMS)</vt:lpstr>
      <vt:lpstr>Mission Operations and Information Management Systems (MOIMS)</vt:lpstr>
      <vt:lpstr>Mission Operations and Information Management Systems (MOIMS)</vt:lpstr>
      <vt:lpstr>Cross Support Services (CSS)</vt:lpstr>
      <vt:lpstr>Cross Support Services (CSS)</vt:lpstr>
      <vt:lpstr>Cross Support Services (CSS)</vt:lpstr>
      <vt:lpstr>Space Link Services (SLS)</vt:lpstr>
      <vt:lpstr>Space Link Services (SLS)</vt:lpstr>
      <vt:lpstr>Space Link Services (SLS)</vt:lpstr>
      <vt:lpstr>Space Link Services (SLS)</vt:lpstr>
      <vt:lpstr>Space Internetworking Services (SIS)</vt:lpstr>
      <vt:lpstr>Space Internetworking Services (SIS)</vt:lpstr>
      <vt:lpstr>Space Internetworking Services (SIS)</vt:lpstr>
      <vt:lpstr>Standard Onboard Interface Services (SOIS)</vt:lpstr>
      <vt:lpstr>Standard Onboard Interface Services (SOIS)</vt:lpstr>
      <vt:lpstr>Backup Material</vt:lpstr>
      <vt:lpstr>CCSDS Process – Colors of Books</vt:lpstr>
      <vt:lpstr>Slide 30</vt:lpstr>
      <vt:lpstr>Cross Support Services (CSS) Area Overview</vt:lpstr>
      <vt:lpstr>Cross Support Services (CSS) Area Overview</vt:lpstr>
      <vt:lpstr>Slide 33</vt:lpstr>
      <vt:lpstr>Standard Onboard Interface Services (SOIS)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LORNA G. FRASCHETTI</dc:creator>
  <cp:lastModifiedBy>Bergamini</cp:lastModifiedBy>
  <cp:revision>780</cp:revision>
  <cp:lastPrinted>2001-11-29T04:39:41Z</cp:lastPrinted>
  <dcterms:created xsi:type="dcterms:W3CDTF">1998-05-20T16:00:08Z</dcterms:created>
  <dcterms:modified xsi:type="dcterms:W3CDTF">2011-05-23T20:19:36Z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0x0101001F1F2C3374A8CC47B976AC03BAADDF87</vt:lpwstr>
  </property>
</Properties>
</file>