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4"/>
    <p:sldMasterId id="2147483663" r:id="rId5"/>
  </p:sldMasterIdLst>
  <p:notesMasterIdLst>
    <p:notesMasterId r:id="rId28"/>
  </p:notesMasterIdLst>
  <p:handoutMasterIdLst>
    <p:handoutMasterId r:id="rId29"/>
  </p:handoutMasterIdLst>
  <p:sldIdLst>
    <p:sldId id="772" r:id="rId6"/>
    <p:sldId id="734" r:id="rId7"/>
    <p:sldId id="839" r:id="rId8"/>
    <p:sldId id="838" r:id="rId9"/>
    <p:sldId id="837" r:id="rId10"/>
    <p:sldId id="753" r:id="rId11"/>
    <p:sldId id="836" r:id="rId12"/>
    <p:sldId id="842" r:id="rId13"/>
    <p:sldId id="835" r:id="rId14"/>
    <p:sldId id="787" r:id="rId15"/>
    <p:sldId id="797" r:id="rId16"/>
    <p:sldId id="798" r:id="rId17"/>
    <p:sldId id="744" r:id="rId18"/>
    <p:sldId id="747" r:id="rId19"/>
    <p:sldId id="790" r:id="rId20"/>
    <p:sldId id="841" r:id="rId21"/>
    <p:sldId id="796" r:id="rId22"/>
    <p:sldId id="840" r:id="rId23"/>
    <p:sldId id="795" r:id="rId24"/>
    <p:sldId id="794" r:id="rId25"/>
    <p:sldId id="793" r:id="rId26"/>
    <p:sldId id="791" r:id="rId27"/>
  </p:sldIdLst>
  <p:sldSz cx="9144000" cy="6858000" type="letter"/>
  <p:notesSz cx="7315200" cy="9601200"/>
  <p:embeddedFontLs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ＭＳ Ｐゴシック" panose="020B0600070205080204" pitchFamily="34" charset="-128"/>
      <p:regular r:id="rId40"/>
    </p:embeddedFont>
    <p:embeddedFont>
      <p:font typeface="Arial Narrow" panose="020B0606020202030204" pitchFamily="34" charset="0"/>
      <p:regular r:id="rId41"/>
      <p:bold r:id="rId42"/>
      <p:italic r:id="rId43"/>
      <p:boldItalic r:id="rId44"/>
    </p:embeddedFont>
    <p:embeddedFont>
      <p:font typeface="Bauhaus 93" panose="04030905020B02020C02" pitchFamily="82" charset="0"/>
      <p:regular r:id="rId4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7C80"/>
    <a:srgbClr val="FFCC00"/>
    <a:srgbClr val="FF9933"/>
    <a:srgbClr val="0033CC"/>
    <a:srgbClr val="FFCC99"/>
    <a:srgbClr val="FFFFFF"/>
    <a:srgbClr val="FF99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5" autoAdjust="0"/>
    <p:restoredTop sz="78508" autoAdjust="0"/>
  </p:normalViewPr>
  <p:slideViewPr>
    <p:cSldViewPr snapToGrid="0">
      <p:cViewPr varScale="1">
        <p:scale>
          <a:sx n="154" d="100"/>
          <a:sy n="154" d="100"/>
        </p:scale>
        <p:origin x="1548" y="138"/>
      </p:cViewPr>
      <p:guideLst>
        <p:guide orient="horz" pos="792"/>
        <p:guide pos="2880"/>
      </p:guideLst>
    </p:cSldViewPr>
  </p:slideViewPr>
  <p:outlineViewPr>
    <p:cViewPr>
      <p:scale>
        <a:sx n="33" d="100"/>
        <a:sy n="33" d="100"/>
      </p:scale>
      <p:origin x="0" y="99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494" y="-72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q.ad.aiaa.org\AIAA\Users\nickt\CCSDS\Meetings\London-Oct2010\CESG-CMC\Cumulative%20Missions%20Graph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98545050203075"/>
          <c:y val="0.13717215665890167"/>
          <c:w val="0.71774636813348902"/>
          <c:h val="0.73238768136867982"/>
        </c:manualLayout>
      </c:layout>
      <c:lineChart>
        <c:grouping val="standard"/>
        <c:varyColors val="0"/>
        <c:ser>
          <c:idx val="0"/>
          <c:order val="0"/>
          <c:tx>
            <c:v>Cumulative Missions</c:v>
          </c:tx>
          <c:marker>
            <c:symbol val="none"/>
          </c:marker>
          <c:cat>
            <c:numLit>
              <c:formatCode>General</c:formatCode>
              <c:ptCount val="16"/>
              <c:pt idx="0">
                <c:v>99</c:v>
              </c:pt>
              <c:pt idx="1">
                <c:v>0</c:v>
              </c:pt>
              <c:pt idx="2">
                <c:v>1</c:v>
              </c:pt>
              <c:pt idx="3">
                <c:v>2</c:v>
              </c:pt>
              <c:pt idx="4">
                <c:v>3</c:v>
              </c:pt>
              <c:pt idx="5">
                <c:v>4</c:v>
              </c:pt>
              <c:pt idx="6">
                <c:v>5</c:v>
              </c:pt>
              <c:pt idx="7">
                <c:v>6</c:v>
              </c:pt>
              <c:pt idx="8">
                <c:v>7</c:v>
              </c:pt>
              <c:pt idx="9">
                <c:v>8</c:v>
              </c:pt>
              <c:pt idx="10">
                <c:v>9</c:v>
              </c:pt>
              <c:pt idx="11">
                <c:v>10</c:v>
              </c:pt>
              <c:pt idx="12">
                <c:v>11</c:v>
              </c:pt>
              <c:pt idx="13">
                <c:v>12</c:v>
              </c:pt>
              <c:pt idx="14">
                <c:v>13</c:v>
              </c:pt>
              <c:pt idx="15">
                <c:v>14</c:v>
              </c:pt>
            </c:numLit>
          </c:cat>
          <c:val>
            <c:numRef>
              <c:f>Sheet1!$B$3:$Q$3</c:f>
              <c:numCache>
                <c:formatCode>General</c:formatCode>
                <c:ptCount val="16"/>
                <c:pt idx="0">
                  <c:v>108</c:v>
                </c:pt>
                <c:pt idx="1">
                  <c:v>155</c:v>
                </c:pt>
                <c:pt idx="2">
                  <c:v>205</c:v>
                </c:pt>
                <c:pt idx="3">
                  <c:v>221</c:v>
                </c:pt>
                <c:pt idx="4">
                  <c:v>271</c:v>
                </c:pt>
                <c:pt idx="5">
                  <c:v>308</c:v>
                </c:pt>
                <c:pt idx="6">
                  <c:v>330</c:v>
                </c:pt>
                <c:pt idx="7">
                  <c:v>371</c:v>
                </c:pt>
                <c:pt idx="8">
                  <c:v>387</c:v>
                </c:pt>
                <c:pt idx="9">
                  <c:v>416</c:v>
                </c:pt>
                <c:pt idx="10">
                  <c:v>435</c:v>
                </c:pt>
                <c:pt idx="11">
                  <c:v>461</c:v>
                </c:pt>
                <c:pt idx="12">
                  <c:v>544</c:v>
                </c:pt>
                <c:pt idx="13">
                  <c:v>596</c:v>
                </c:pt>
                <c:pt idx="14">
                  <c:v>627</c:v>
                </c:pt>
                <c:pt idx="15">
                  <c:v>718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2745688"/>
        <c:axId val="442746080"/>
      </c:lineChart>
      <c:catAx>
        <c:axId val="44274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2746080"/>
        <c:crosses val="autoZero"/>
        <c:auto val="1"/>
        <c:lblAlgn val="ctr"/>
        <c:lblOffset val="100"/>
        <c:noMultiLvlLbl val="0"/>
      </c:catAx>
      <c:valAx>
        <c:axId val="442746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42745688"/>
        <c:crosses val="autoZero"/>
        <c:crossBetween val="between"/>
        <c:majorUnit val="50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600"/>
            </a:pPr>
            <a:endParaRPr lang="en-US"/>
          </a:p>
        </c:txPr>
      </c:dTable>
      <c:spPr>
        <a:solidFill>
          <a:srgbClr val="4F81BD">
            <a:alpha val="55000"/>
          </a:srgbClr>
        </a:solidFill>
        <a:ln>
          <a:solidFill>
            <a:srgbClr val="4F81BD">
              <a:alpha val="50000"/>
            </a:srgbClr>
          </a:solidFill>
        </a:ln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t" anchorCtr="0" compatLnSpc="1">
            <a:prstTxWarp prst="textNoShape">
              <a:avLst/>
            </a:prstTxWarp>
          </a:bodyPr>
          <a:lstStyle>
            <a:lvl1pPr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b" anchorCtr="0" compatLnSpc="1">
            <a:prstTxWarp prst="textNoShape">
              <a:avLst/>
            </a:prstTxWarp>
          </a:bodyPr>
          <a:lstStyle>
            <a:lvl1pPr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8E551F7D-F2EA-44ED-8DE8-7BEC7C171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9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t" anchorCtr="0" compatLnSpc="1">
            <a:prstTxWarp prst="textNoShape">
              <a:avLst/>
            </a:prstTxWarp>
          </a:bodyPr>
          <a:lstStyle>
            <a:lvl1pPr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b" anchorCtr="0" compatLnSpc="1">
            <a:prstTxWarp prst="textNoShape">
              <a:avLst/>
            </a:prstTxWarp>
          </a:bodyPr>
          <a:lstStyle>
            <a:lvl1pPr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A56C0865-1E04-4EDC-8E8D-E93BEE8F9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6" tIns="46804" rIns="95276" bIns="46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1588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1237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5C1742-CD55-4F22-8540-A6C7E062BBE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5778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4F3B2-6D9A-4577-961C-0D182ADCC7D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426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66D4-8D57-42B5-94C5-04130C50F86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9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66D4-8D57-42B5-94C5-04130C50F86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90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A52F0C-9420-4266-A6CA-4E8A69763E81}" type="slidenum">
              <a:rPr lang="en-US" sz="1000" smtClean="0"/>
              <a:pPr/>
              <a:t>14</a:t>
            </a:fld>
            <a:endParaRPr lang="en-US" sz="10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03275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20A69-DA55-4CD3-B397-10B141E6BC0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7929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91C95-237D-4FD9-8B61-B32EEDADC958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3344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9EED2-C4FE-4141-A95B-E237783C8B35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8360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9EED2-C4FE-4141-A95B-E237783C8B35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1446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B7BC7-AF68-4E95-9408-1AEA6F6FB84C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907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confirm agenda</a:t>
            </a:r>
            <a:r>
              <a:rPr lang="en-GB" baseline="0" dirty="0" smtClean="0"/>
              <a:t> reflects final changes to document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53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4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48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206AC-9A59-4E9B-9996-B8B95B70EA01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9630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4E88C-AB35-40DF-A4A2-F2966F7065BF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2051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66D4-8D57-42B5-94C5-04130C50F86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69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67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7DE3B-952D-4851-BEB1-03CBB40412A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656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ublic.ccsds.org/sites/pr/CCSDS%20Logos/CCSDSLogoNoOrg.jpg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838200"/>
            <a:ext cx="8229600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623" y="2636838"/>
            <a:ext cx="7848600" cy="12239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altLang="en-GB"/>
              <a:t>Title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6623" y="4221166"/>
            <a:ext cx="7848600" cy="1368425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Subtitle</a:t>
            </a: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2" y="0"/>
            <a:ext cx="971550" cy="6858000"/>
          </a:xfrm>
          <a:prstGeom prst="rect">
            <a:avLst/>
          </a:prstGeom>
          <a:solidFill>
            <a:srgbClr val="AAC9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en-US" sz="1000" smtClean="0">
              <a:solidFill>
                <a:srgbClr val="002F8C"/>
              </a:solidFill>
              <a:latin typeface="Tahoma" pitchFamily="34" charset="0"/>
            </a:endParaRP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-23446" y="750888"/>
            <a:ext cx="10536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en-GB" altLang="en-GB" sz="1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BE6BC6-E915-41C7-883D-85713B0EB36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4141" name="Picture 45" descr="Full color JPEG without the .ORG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781" y="188913"/>
            <a:ext cx="2161442" cy="742950"/>
          </a:xfrm>
          <a:prstGeom prst="rect">
            <a:avLst/>
          </a:prstGeom>
          <a:noFill/>
        </p:spPr>
      </p:pic>
      <p:pic>
        <p:nvPicPr>
          <p:cNvPr id="4144" name="Picture 48" descr="Land station p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3573466"/>
            <a:ext cx="971550" cy="935037"/>
          </a:xfrm>
          <a:prstGeom prst="rect">
            <a:avLst/>
          </a:prstGeom>
          <a:noFill/>
        </p:spPr>
      </p:pic>
      <p:pic>
        <p:nvPicPr>
          <p:cNvPr id="4145" name="Picture 49" descr="envis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275"/>
            <a:ext cx="973015" cy="890588"/>
          </a:xfrm>
          <a:prstGeom prst="rect">
            <a:avLst/>
          </a:prstGeom>
          <a:noFill/>
        </p:spPr>
      </p:pic>
      <p:pic>
        <p:nvPicPr>
          <p:cNvPr id="4196" name="Picture 100" descr="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8500"/>
            <a:ext cx="973015" cy="1066800"/>
          </a:xfrm>
          <a:prstGeom prst="rect">
            <a:avLst/>
          </a:prstGeom>
          <a:noFill/>
        </p:spPr>
      </p:pic>
      <p:grpSp>
        <p:nvGrpSpPr>
          <p:cNvPr id="2" name="Group 193"/>
          <p:cNvGrpSpPr>
            <a:grpSpLocks/>
          </p:cNvGrpSpPr>
          <p:nvPr/>
        </p:nvGrpSpPr>
        <p:grpSpPr bwMode="auto">
          <a:xfrm>
            <a:off x="68875" y="0"/>
            <a:ext cx="863111" cy="376238"/>
            <a:chOff x="43" y="71"/>
            <a:chExt cx="544" cy="136"/>
          </a:xfrm>
        </p:grpSpPr>
        <p:grpSp>
          <p:nvGrpSpPr>
            <p:cNvPr id="3" name="Group 166"/>
            <p:cNvGrpSpPr>
              <a:grpSpLocks/>
            </p:cNvGrpSpPr>
            <p:nvPr userDrawn="1"/>
          </p:nvGrpSpPr>
          <p:grpSpPr bwMode="auto">
            <a:xfrm>
              <a:off x="135" y="143"/>
              <a:ext cx="413" cy="34"/>
              <a:chOff x="748" y="436"/>
              <a:chExt cx="413" cy="34"/>
            </a:xfrm>
          </p:grpSpPr>
          <p:sp>
            <p:nvSpPr>
              <p:cNvPr id="4263" name="Line 167"/>
              <p:cNvSpPr>
                <a:spLocks noChangeShapeType="1"/>
              </p:cNvSpPr>
              <p:nvPr userDrawn="1"/>
            </p:nvSpPr>
            <p:spPr bwMode="auto">
              <a:xfrm flipH="1">
                <a:off x="769" y="436"/>
                <a:ext cx="66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64" name="Line 168"/>
              <p:cNvSpPr>
                <a:spLocks noChangeShapeType="1"/>
              </p:cNvSpPr>
              <p:nvPr userDrawn="1"/>
            </p:nvSpPr>
            <p:spPr bwMode="auto">
              <a:xfrm flipH="1">
                <a:off x="748" y="467"/>
                <a:ext cx="69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65" name="Line 169"/>
              <p:cNvSpPr>
                <a:spLocks noChangeShapeType="1"/>
              </p:cNvSpPr>
              <p:nvPr userDrawn="1"/>
            </p:nvSpPr>
            <p:spPr bwMode="auto">
              <a:xfrm flipH="1">
                <a:off x="769" y="451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66" name="Arc 170"/>
              <p:cNvSpPr>
                <a:spLocks/>
              </p:cNvSpPr>
              <p:nvPr userDrawn="1"/>
            </p:nvSpPr>
            <p:spPr bwMode="auto">
              <a:xfrm rot="5400000" flipH="1" flipV="1">
                <a:off x="752" y="435"/>
                <a:ext cx="15" cy="18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67" name="Arc 171"/>
              <p:cNvSpPr>
                <a:spLocks/>
              </p:cNvSpPr>
              <p:nvPr userDrawn="1"/>
            </p:nvSpPr>
            <p:spPr bwMode="auto">
              <a:xfrm rot="-5400000" flipH="1" flipV="1">
                <a:off x="818" y="450"/>
                <a:ext cx="16" cy="17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4" name="Group 172"/>
              <p:cNvGrpSpPr>
                <a:grpSpLocks/>
              </p:cNvGrpSpPr>
              <p:nvPr userDrawn="1"/>
            </p:nvGrpSpPr>
            <p:grpSpPr bwMode="auto">
              <a:xfrm>
                <a:off x="858" y="436"/>
                <a:ext cx="98" cy="34"/>
                <a:chOff x="2472" y="1480"/>
                <a:chExt cx="363" cy="181"/>
              </a:xfrm>
            </p:grpSpPr>
            <p:sp>
              <p:nvSpPr>
                <p:cNvPr id="4269" name="Line 17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472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0" name="Arc 174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472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1" name="Line 175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53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2" name="Line 17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835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3" name="Arc 177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653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4" name="Arc 178"/>
                <p:cNvSpPr>
                  <a:spLocks/>
                </p:cNvSpPr>
                <p:nvPr userDrawn="1"/>
              </p:nvSpPr>
              <p:spPr bwMode="auto">
                <a:xfrm rot="10800000" flipV="1">
                  <a:off x="2789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5" name="Arc 179"/>
                <p:cNvSpPr>
                  <a:spLocks/>
                </p:cNvSpPr>
                <p:nvPr userDrawn="1"/>
              </p:nvSpPr>
              <p:spPr bwMode="auto">
                <a:xfrm rot="10800000" flipV="1">
                  <a:off x="2608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6" name="Line 180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517" y="1480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7" name="Line 181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99" y="1480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5" name="Group 182"/>
              <p:cNvGrpSpPr>
                <a:grpSpLocks/>
              </p:cNvGrpSpPr>
              <p:nvPr userDrawn="1"/>
            </p:nvGrpSpPr>
            <p:grpSpPr bwMode="auto">
              <a:xfrm>
                <a:off x="1067" y="436"/>
                <a:ext cx="94" cy="31"/>
                <a:chOff x="3152" y="1480"/>
                <a:chExt cx="346" cy="181"/>
              </a:xfrm>
            </p:grpSpPr>
            <p:sp>
              <p:nvSpPr>
                <p:cNvPr id="4279" name="Line 18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480"/>
                  <a:ext cx="255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0" name="Line 184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661"/>
                  <a:ext cx="255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1" name="Arc 185"/>
                <p:cNvSpPr>
                  <a:spLocks/>
                </p:cNvSpPr>
                <p:nvPr userDrawn="1"/>
              </p:nvSpPr>
              <p:spPr bwMode="auto">
                <a:xfrm rot="-16200000" flipH="1" flipV="1">
                  <a:off x="3115" y="1517"/>
                  <a:ext cx="181" cy="108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6" name="Group 186"/>
              <p:cNvGrpSpPr>
                <a:grpSpLocks/>
              </p:cNvGrpSpPr>
              <p:nvPr userDrawn="1"/>
            </p:nvGrpSpPr>
            <p:grpSpPr bwMode="auto">
              <a:xfrm>
                <a:off x="972" y="436"/>
                <a:ext cx="86" cy="32"/>
                <a:chOff x="748" y="572"/>
                <a:chExt cx="148" cy="94"/>
              </a:xfrm>
            </p:grpSpPr>
            <p:sp>
              <p:nvSpPr>
                <p:cNvPr id="4283" name="Arc 187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8" y="580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4" name="Arc 188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1" y="625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5" name="Arc 189"/>
                <p:cNvSpPr>
                  <a:spLocks/>
                </p:cNvSpPr>
                <p:nvPr userDrawn="1"/>
              </p:nvSpPr>
              <p:spPr bwMode="auto">
                <a:xfrm rot="16200000" flipV="1">
                  <a:off x="812" y="579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6" name="Line 190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779" y="573"/>
                  <a:ext cx="49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7" name="Freeform 191"/>
                <p:cNvSpPr>
                  <a:spLocks/>
                </p:cNvSpPr>
                <p:nvPr userDrawn="1"/>
              </p:nvSpPr>
              <p:spPr bwMode="auto">
                <a:xfrm>
                  <a:off x="776" y="616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8" name="Freeform 192"/>
                <p:cNvSpPr>
                  <a:spLocks/>
                </p:cNvSpPr>
                <p:nvPr userDrawn="1"/>
              </p:nvSpPr>
              <p:spPr bwMode="auto">
                <a:xfrm flipV="1">
                  <a:off x="779" y="614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4170" name="Oval 74"/>
            <p:cNvSpPr>
              <a:spLocks noChangeArrowheads="1"/>
            </p:cNvSpPr>
            <p:nvPr/>
          </p:nvSpPr>
          <p:spPr bwMode="auto">
            <a:xfrm>
              <a:off x="43" y="92"/>
              <a:ext cx="139" cy="115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n-US" sz="1000" smtClean="0">
                <a:solidFill>
                  <a:srgbClr val="002F8C"/>
                </a:solidFill>
                <a:latin typeface="Tahoma" pitchFamily="34" charset="0"/>
              </a:endParaRPr>
            </a:p>
          </p:txBody>
        </p:sp>
        <p:sp>
          <p:nvSpPr>
            <p:cNvPr id="4195" name="Oval 99"/>
            <p:cNvSpPr>
              <a:spLocks noChangeArrowheads="1"/>
            </p:cNvSpPr>
            <p:nvPr/>
          </p:nvSpPr>
          <p:spPr bwMode="auto">
            <a:xfrm>
              <a:off x="536" y="71"/>
              <a:ext cx="51" cy="42"/>
            </a:xfrm>
            <a:prstGeom prst="ellipse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FF996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n-US" sz="1000" smtClean="0">
                <a:solidFill>
                  <a:srgbClr val="002F8C"/>
                </a:solidFill>
                <a:latin typeface="Tahoma" pitchFamily="34" charset="0"/>
              </a:endParaRPr>
            </a:p>
          </p:txBody>
        </p:sp>
        <p:grpSp>
          <p:nvGrpSpPr>
            <p:cNvPr id="7" name="Group 165"/>
            <p:cNvGrpSpPr>
              <a:grpSpLocks/>
            </p:cNvGrpSpPr>
            <p:nvPr userDrawn="1"/>
          </p:nvGrpSpPr>
          <p:grpSpPr bwMode="auto">
            <a:xfrm>
              <a:off x="123" y="131"/>
              <a:ext cx="413" cy="34"/>
              <a:chOff x="748" y="436"/>
              <a:chExt cx="413" cy="34"/>
            </a:xfrm>
          </p:grpSpPr>
          <p:sp>
            <p:nvSpPr>
              <p:cNvPr id="4216" name="Line 120"/>
              <p:cNvSpPr>
                <a:spLocks noChangeShapeType="1"/>
              </p:cNvSpPr>
              <p:nvPr userDrawn="1"/>
            </p:nvSpPr>
            <p:spPr bwMode="auto">
              <a:xfrm flipH="1">
                <a:off x="769" y="436"/>
                <a:ext cx="66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17" name="Line 121"/>
              <p:cNvSpPr>
                <a:spLocks noChangeShapeType="1"/>
              </p:cNvSpPr>
              <p:nvPr userDrawn="1"/>
            </p:nvSpPr>
            <p:spPr bwMode="auto">
              <a:xfrm flipH="1">
                <a:off x="748" y="467"/>
                <a:ext cx="69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18" name="Line 122"/>
              <p:cNvSpPr>
                <a:spLocks noChangeShapeType="1"/>
              </p:cNvSpPr>
              <p:nvPr userDrawn="1"/>
            </p:nvSpPr>
            <p:spPr bwMode="auto">
              <a:xfrm flipH="1">
                <a:off x="769" y="451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19" name="Arc 123"/>
              <p:cNvSpPr>
                <a:spLocks/>
              </p:cNvSpPr>
              <p:nvPr userDrawn="1"/>
            </p:nvSpPr>
            <p:spPr bwMode="auto">
              <a:xfrm rot="5400000" flipH="1" flipV="1">
                <a:off x="752" y="435"/>
                <a:ext cx="15" cy="18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20" name="Arc 124"/>
              <p:cNvSpPr>
                <a:spLocks/>
              </p:cNvSpPr>
              <p:nvPr userDrawn="1"/>
            </p:nvSpPr>
            <p:spPr bwMode="auto">
              <a:xfrm rot="-5400000" flipH="1" flipV="1">
                <a:off x="818" y="450"/>
                <a:ext cx="16" cy="17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8" name="Group 125"/>
              <p:cNvGrpSpPr>
                <a:grpSpLocks/>
              </p:cNvGrpSpPr>
              <p:nvPr userDrawn="1"/>
            </p:nvGrpSpPr>
            <p:grpSpPr bwMode="auto">
              <a:xfrm>
                <a:off x="858" y="436"/>
                <a:ext cx="98" cy="34"/>
                <a:chOff x="2472" y="1480"/>
                <a:chExt cx="363" cy="181"/>
              </a:xfrm>
            </p:grpSpPr>
            <p:sp>
              <p:nvSpPr>
                <p:cNvPr id="4222" name="Line 12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472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3" name="Arc 127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472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4" name="Line 128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53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5" name="Line 129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835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6" name="Arc 130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653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7" name="Arc 131"/>
                <p:cNvSpPr>
                  <a:spLocks/>
                </p:cNvSpPr>
                <p:nvPr userDrawn="1"/>
              </p:nvSpPr>
              <p:spPr bwMode="auto">
                <a:xfrm rot="10800000" flipV="1">
                  <a:off x="2789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8" name="Arc 132"/>
                <p:cNvSpPr>
                  <a:spLocks/>
                </p:cNvSpPr>
                <p:nvPr userDrawn="1"/>
              </p:nvSpPr>
              <p:spPr bwMode="auto">
                <a:xfrm rot="10800000" flipV="1">
                  <a:off x="2608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9" name="Line 13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517" y="1480"/>
                  <a:ext cx="91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30" name="Line 134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99" y="1480"/>
                  <a:ext cx="91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9" name="Group 138"/>
              <p:cNvGrpSpPr>
                <a:grpSpLocks/>
              </p:cNvGrpSpPr>
              <p:nvPr userDrawn="1"/>
            </p:nvGrpSpPr>
            <p:grpSpPr bwMode="auto">
              <a:xfrm>
                <a:off x="1067" y="436"/>
                <a:ext cx="94" cy="31"/>
                <a:chOff x="3152" y="1480"/>
                <a:chExt cx="346" cy="181"/>
              </a:xfrm>
            </p:grpSpPr>
            <p:sp>
              <p:nvSpPr>
                <p:cNvPr id="4235" name="Line 139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480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36" name="Line 140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661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37" name="Arc 141"/>
                <p:cNvSpPr>
                  <a:spLocks/>
                </p:cNvSpPr>
                <p:nvPr userDrawn="1"/>
              </p:nvSpPr>
              <p:spPr bwMode="auto">
                <a:xfrm rot="-16200000" flipH="1" flipV="1">
                  <a:off x="3115" y="1517"/>
                  <a:ext cx="181" cy="108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10" name="Group 163"/>
              <p:cNvGrpSpPr>
                <a:grpSpLocks/>
              </p:cNvGrpSpPr>
              <p:nvPr userDrawn="1"/>
            </p:nvGrpSpPr>
            <p:grpSpPr bwMode="auto">
              <a:xfrm>
                <a:off x="972" y="436"/>
                <a:ext cx="86" cy="32"/>
                <a:chOff x="748" y="572"/>
                <a:chExt cx="148" cy="94"/>
              </a:xfrm>
            </p:grpSpPr>
            <p:sp>
              <p:nvSpPr>
                <p:cNvPr id="4239" name="Arc 143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8" y="580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40" name="Arc 144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1" y="625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42" name="Arc 146"/>
                <p:cNvSpPr>
                  <a:spLocks/>
                </p:cNvSpPr>
                <p:nvPr userDrawn="1"/>
              </p:nvSpPr>
              <p:spPr bwMode="auto">
                <a:xfrm rot="16200000" flipV="1">
                  <a:off x="812" y="579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43" name="Line 147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779" y="573"/>
                  <a:ext cx="49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47" name="Freeform 151"/>
                <p:cNvSpPr>
                  <a:spLocks/>
                </p:cNvSpPr>
                <p:nvPr userDrawn="1"/>
              </p:nvSpPr>
              <p:spPr bwMode="auto">
                <a:xfrm>
                  <a:off x="776" y="616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58" name="Freeform 162"/>
                <p:cNvSpPr>
                  <a:spLocks/>
                </p:cNvSpPr>
                <p:nvPr userDrawn="1"/>
              </p:nvSpPr>
              <p:spPr bwMode="auto">
                <a:xfrm flipV="1">
                  <a:off x="779" y="614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52ADC-F21E-4FCB-BF3B-4B606EDA596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9AD70-0F3A-42BF-8662-1B93BEFA387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623" y="981076"/>
            <a:ext cx="381732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629" y="981076"/>
            <a:ext cx="381879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6AC40-2E37-45E2-A2DD-742674C99AC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987DC-8748-4F7F-9976-E87F74BFD1D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D71DA-691A-459E-87B6-63E1EA2452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6296A-50DE-4B8A-94A6-45A18F7B1F2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FABA2-BFEF-4270-91B0-74BAB5EFF74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C917-F54A-4D63-8B88-49245A0BA58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68D3-1A49-47C1-B56F-E1FC02E5F2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0320" y="188913"/>
            <a:ext cx="1943100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623" y="188913"/>
            <a:ext cx="5693020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2145C-D60D-4472-A35F-DE68EEB986F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hyperlink" Target="http://public.ccsds.org/sites/pr/CCSDS%20Logos/CCSDSLogoNoOrg.jpg" TargetMode="Externa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487363" y="8382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3825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0" name="Picture 2" descr="C:\Users\mkearney\Documents\Documents - MSFC files\Art Projects\Logos\CCSDS\Logos - Official currently in use\CCSDS Logo Stacked\ccsdslogo-stacked-4color-grad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0" y="83760"/>
            <a:ext cx="160543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2" y="0"/>
            <a:ext cx="971550" cy="6858000"/>
          </a:xfrm>
          <a:prstGeom prst="rect">
            <a:avLst/>
          </a:prstGeom>
          <a:solidFill>
            <a:srgbClr val="AAC9E9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spcBef>
                <a:spcPct val="50000"/>
              </a:spcBef>
            </a:pPr>
            <a:endParaRPr lang="en-GB" sz="900" b="1" smtClean="0">
              <a:solidFill>
                <a:srgbClr val="002F8C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/>
            </a:r>
            <a:b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</a:b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>Spacecraft</a:t>
            </a:r>
            <a:b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</a:b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>Monitoring</a:t>
            </a:r>
            <a:b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</a:b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>&amp; Control</a:t>
            </a:r>
            <a:b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</a:b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>Working Group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623" y="188913"/>
            <a:ext cx="776067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624" y="981076"/>
            <a:ext cx="777679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GB" smtClean="0"/>
          </a:p>
          <a:p>
            <a:pPr lvl="1"/>
            <a:endParaRPr lang="en-GB" altLang="en-GB" smtClean="0"/>
          </a:p>
          <a:p>
            <a:pPr lvl="2"/>
            <a:endParaRPr lang="en-GB" altLang="en-GB" smtClean="0"/>
          </a:p>
          <a:p>
            <a:pPr lvl="3"/>
            <a:endParaRPr lang="en-GB" altLang="en-GB" smtClean="0"/>
          </a:p>
          <a:p>
            <a:pPr lvl="1"/>
            <a:endParaRPr lang="en-GB" altLang="en-GB" smtClean="0"/>
          </a:p>
          <a:p>
            <a:pPr lvl="2"/>
            <a:endParaRPr lang="en-GB" altLang="en-GB" smtClean="0"/>
          </a:p>
          <a:p>
            <a:pPr lvl="3"/>
            <a:endParaRPr lang="en-GB" altLang="en-GB" smtClean="0"/>
          </a:p>
          <a:p>
            <a:pPr lvl="3"/>
            <a:endParaRPr lang="en-GB" alt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625" y="6524628"/>
            <a:ext cx="525633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rgbClr val="00308C"/>
                </a:solidFill>
              </a:defRPr>
            </a:lvl1pPr>
          </a:lstStyle>
          <a:p>
            <a:r>
              <a:rPr lang="en-US" altLang="en-US" smtClean="0">
                <a:latin typeface="Tahoma" pitchFamily="34" charset="0"/>
              </a:rPr>
              <a:t>CCSDS Spacecraft Monitoring &amp; Control (SM&amp;C)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195148" y="3860800"/>
            <a:ext cx="208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403839" y="3521790"/>
            <a:ext cx="18473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000" smtClean="0">
              <a:solidFill>
                <a:srgbClr val="002F8C"/>
              </a:solidFill>
              <a:latin typeface="Tahoma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6583366"/>
            <a:ext cx="118696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1200" b="1" smtClean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6624" y="6308728"/>
            <a:ext cx="315497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002F8C"/>
                </a:solidFill>
              </a:defRPr>
            </a:lvl1pPr>
          </a:lstStyle>
          <a:p>
            <a:pPr eaLnBrk="1" hangingPunct="1"/>
            <a:endParaRPr lang="en-GB" smtClean="0">
              <a:latin typeface="Tahoma" pitchFamily="34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" y="6572253"/>
            <a:ext cx="9715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defRPr sz="1200" b="1">
                <a:solidFill>
                  <a:schemeClr val="bg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fld id="{20C1263F-BB23-4EBB-8444-4A8509E96901}" type="slidenum">
              <a:rPr lang="en-GB" smtClean="0">
                <a:solidFill>
                  <a:srgbClr val="FFFFFF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GB" smtClean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1058" name="Picture 34" descr="Land station pai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" y="3573466"/>
            <a:ext cx="971550" cy="935037"/>
          </a:xfrm>
          <a:prstGeom prst="rect">
            <a:avLst/>
          </a:prstGeom>
          <a:noFill/>
        </p:spPr>
      </p:pic>
      <p:pic>
        <p:nvPicPr>
          <p:cNvPr id="1059" name="Picture 35" descr="envisa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708275"/>
            <a:ext cx="973015" cy="890588"/>
          </a:xfrm>
          <a:prstGeom prst="rect">
            <a:avLst/>
          </a:prstGeom>
          <a:noFill/>
        </p:spPr>
      </p:pic>
      <p:pic>
        <p:nvPicPr>
          <p:cNvPr id="1061" name="Picture 37" descr="Full color JPEG without the .ORG.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750" y="6278563"/>
            <a:ext cx="1440473" cy="495300"/>
          </a:xfrm>
          <a:prstGeom prst="rect">
            <a:avLst/>
          </a:prstGeom>
          <a:noFill/>
        </p:spPr>
      </p:pic>
      <p:pic>
        <p:nvPicPr>
          <p:cNvPr id="1141" name="Picture 117" descr="es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508500"/>
            <a:ext cx="973015" cy="1066800"/>
          </a:xfrm>
          <a:prstGeom prst="rect">
            <a:avLst/>
          </a:prstGeom>
          <a:noFill/>
        </p:spPr>
      </p:pic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68875" y="1"/>
            <a:ext cx="863111" cy="398463"/>
            <a:chOff x="43" y="71"/>
            <a:chExt cx="544" cy="136"/>
          </a:xfrm>
        </p:grpSpPr>
        <p:grpSp>
          <p:nvGrpSpPr>
            <p:cNvPr id="3" name="Group 119"/>
            <p:cNvGrpSpPr>
              <a:grpSpLocks/>
            </p:cNvGrpSpPr>
            <p:nvPr userDrawn="1"/>
          </p:nvGrpSpPr>
          <p:grpSpPr bwMode="auto">
            <a:xfrm>
              <a:off x="135" y="143"/>
              <a:ext cx="413" cy="34"/>
              <a:chOff x="748" y="436"/>
              <a:chExt cx="413" cy="34"/>
            </a:xfrm>
          </p:grpSpPr>
          <p:sp>
            <p:nvSpPr>
              <p:cNvPr id="1144" name="Line 120"/>
              <p:cNvSpPr>
                <a:spLocks noChangeShapeType="1"/>
              </p:cNvSpPr>
              <p:nvPr userDrawn="1"/>
            </p:nvSpPr>
            <p:spPr bwMode="auto">
              <a:xfrm flipH="1">
                <a:off x="769" y="436"/>
                <a:ext cx="66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45" name="Line 121"/>
              <p:cNvSpPr>
                <a:spLocks noChangeShapeType="1"/>
              </p:cNvSpPr>
              <p:nvPr userDrawn="1"/>
            </p:nvSpPr>
            <p:spPr bwMode="auto">
              <a:xfrm flipH="1">
                <a:off x="748" y="467"/>
                <a:ext cx="69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46" name="Line 122"/>
              <p:cNvSpPr>
                <a:spLocks noChangeShapeType="1"/>
              </p:cNvSpPr>
              <p:nvPr userDrawn="1"/>
            </p:nvSpPr>
            <p:spPr bwMode="auto">
              <a:xfrm flipH="1">
                <a:off x="769" y="451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47" name="Arc 123"/>
              <p:cNvSpPr>
                <a:spLocks/>
              </p:cNvSpPr>
              <p:nvPr userDrawn="1"/>
            </p:nvSpPr>
            <p:spPr bwMode="auto">
              <a:xfrm rot="5400000" flipH="1" flipV="1">
                <a:off x="752" y="435"/>
                <a:ext cx="15" cy="18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48" name="Arc 124"/>
              <p:cNvSpPr>
                <a:spLocks/>
              </p:cNvSpPr>
              <p:nvPr userDrawn="1"/>
            </p:nvSpPr>
            <p:spPr bwMode="auto">
              <a:xfrm rot="-5400000" flipH="1" flipV="1">
                <a:off x="818" y="450"/>
                <a:ext cx="16" cy="17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4" name="Group 125"/>
              <p:cNvGrpSpPr>
                <a:grpSpLocks/>
              </p:cNvGrpSpPr>
              <p:nvPr userDrawn="1"/>
            </p:nvGrpSpPr>
            <p:grpSpPr bwMode="auto">
              <a:xfrm>
                <a:off x="858" y="436"/>
                <a:ext cx="98" cy="34"/>
                <a:chOff x="2472" y="1480"/>
                <a:chExt cx="363" cy="181"/>
              </a:xfrm>
            </p:grpSpPr>
            <p:sp>
              <p:nvSpPr>
                <p:cNvPr id="1150" name="Line 12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472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1" name="Arc 127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472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2" name="Line 128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53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3" name="Line 129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835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4" name="Arc 130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653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5" name="Arc 131"/>
                <p:cNvSpPr>
                  <a:spLocks/>
                </p:cNvSpPr>
                <p:nvPr userDrawn="1"/>
              </p:nvSpPr>
              <p:spPr bwMode="auto">
                <a:xfrm rot="10800000" flipV="1">
                  <a:off x="2789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6" name="Arc 132"/>
                <p:cNvSpPr>
                  <a:spLocks/>
                </p:cNvSpPr>
                <p:nvPr userDrawn="1"/>
              </p:nvSpPr>
              <p:spPr bwMode="auto">
                <a:xfrm rot="10800000" flipV="1">
                  <a:off x="2608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7" name="Line 13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517" y="1480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8" name="Line 134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99" y="1480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5" name="Group 135"/>
              <p:cNvGrpSpPr>
                <a:grpSpLocks/>
              </p:cNvGrpSpPr>
              <p:nvPr userDrawn="1"/>
            </p:nvGrpSpPr>
            <p:grpSpPr bwMode="auto">
              <a:xfrm>
                <a:off x="1067" y="436"/>
                <a:ext cx="94" cy="31"/>
                <a:chOff x="3152" y="1480"/>
                <a:chExt cx="346" cy="181"/>
              </a:xfrm>
            </p:grpSpPr>
            <p:sp>
              <p:nvSpPr>
                <p:cNvPr id="1160" name="Line 13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480"/>
                  <a:ext cx="255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1" name="Line 137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661"/>
                  <a:ext cx="255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2" name="Arc 138"/>
                <p:cNvSpPr>
                  <a:spLocks/>
                </p:cNvSpPr>
                <p:nvPr userDrawn="1"/>
              </p:nvSpPr>
              <p:spPr bwMode="auto">
                <a:xfrm rot="-16200000" flipH="1" flipV="1">
                  <a:off x="3115" y="1517"/>
                  <a:ext cx="181" cy="108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6" name="Group 139"/>
              <p:cNvGrpSpPr>
                <a:grpSpLocks/>
              </p:cNvGrpSpPr>
              <p:nvPr userDrawn="1"/>
            </p:nvGrpSpPr>
            <p:grpSpPr bwMode="auto">
              <a:xfrm>
                <a:off x="972" y="436"/>
                <a:ext cx="86" cy="32"/>
                <a:chOff x="748" y="572"/>
                <a:chExt cx="148" cy="94"/>
              </a:xfrm>
            </p:grpSpPr>
            <p:sp>
              <p:nvSpPr>
                <p:cNvPr id="1164" name="Arc 140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8" y="580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5" name="Arc 141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1" y="625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6" name="Arc 142"/>
                <p:cNvSpPr>
                  <a:spLocks/>
                </p:cNvSpPr>
                <p:nvPr userDrawn="1"/>
              </p:nvSpPr>
              <p:spPr bwMode="auto">
                <a:xfrm rot="16200000" flipV="1">
                  <a:off x="812" y="579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7" name="Line 14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779" y="573"/>
                  <a:ext cx="49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8" name="Freeform 144"/>
                <p:cNvSpPr>
                  <a:spLocks/>
                </p:cNvSpPr>
                <p:nvPr userDrawn="1"/>
              </p:nvSpPr>
              <p:spPr bwMode="auto">
                <a:xfrm>
                  <a:off x="776" y="616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9" name="Freeform 145"/>
                <p:cNvSpPr>
                  <a:spLocks/>
                </p:cNvSpPr>
                <p:nvPr userDrawn="1"/>
              </p:nvSpPr>
              <p:spPr bwMode="auto">
                <a:xfrm flipV="1">
                  <a:off x="779" y="614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1170" name="Oval 146"/>
            <p:cNvSpPr>
              <a:spLocks noChangeArrowheads="1"/>
            </p:cNvSpPr>
            <p:nvPr/>
          </p:nvSpPr>
          <p:spPr bwMode="auto">
            <a:xfrm>
              <a:off x="43" y="92"/>
              <a:ext cx="139" cy="115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n-US" sz="1000" smtClean="0">
                <a:solidFill>
                  <a:srgbClr val="002F8C"/>
                </a:solidFill>
                <a:latin typeface="Tahoma" pitchFamily="34" charset="0"/>
              </a:endParaRPr>
            </a:p>
          </p:txBody>
        </p:sp>
        <p:sp>
          <p:nvSpPr>
            <p:cNvPr id="1171" name="Oval 147"/>
            <p:cNvSpPr>
              <a:spLocks noChangeArrowheads="1"/>
            </p:cNvSpPr>
            <p:nvPr/>
          </p:nvSpPr>
          <p:spPr bwMode="auto">
            <a:xfrm>
              <a:off x="536" y="71"/>
              <a:ext cx="51" cy="42"/>
            </a:xfrm>
            <a:prstGeom prst="ellipse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FF996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n-US" sz="1000" smtClean="0">
                <a:solidFill>
                  <a:srgbClr val="002F8C"/>
                </a:solidFill>
                <a:latin typeface="Tahoma" pitchFamily="34" charset="0"/>
              </a:endParaRPr>
            </a:p>
          </p:txBody>
        </p:sp>
        <p:grpSp>
          <p:nvGrpSpPr>
            <p:cNvPr id="7" name="Group 148"/>
            <p:cNvGrpSpPr>
              <a:grpSpLocks/>
            </p:cNvGrpSpPr>
            <p:nvPr userDrawn="1"/>
          </p:nvGrpSpPr>
          <p:grpSpPr bwMode="auto">
            <a:xfrm>
              <a:off x="123" y="131"/>
              <a:ext cx="413" cy="34"/>
              <a:chOff x="748" y="436"/>
              <a:chExt cx="413" cy="34"/>
            </a:xfrm>
          </p:grpSpPr>
          <p:sp>
            <p:nvSpPr>
              <p:cNvPr id="1173" name="Line 149"/>
              <p:cNvSpPr>
                <a:spLocks noChangeShapeType="1"/>
              </p:cNvSpPr>
              <p:nvPr userDrawn="1"/>
            </p:nvSpPr>
            <p:spPr bwMode="auto">
              <a:xfrm flipH="1">
                <a:off x="769" y="436"/>
                <a:ext cx="66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74" name="Line 150"/>
              <p:cNvSpPr>
                <a:spLocks noChangeShapeType="1"/>
              </p:cNvSpPr>
              <p:nvPr userDrawn="1"/>
            </p:nvSpPr>
            <p:spPr bwMode="auto">
              <a:xfrm flipH="1">
                <a:off x="748" y="467"/>
                <a:ext cx="69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75" name="Line 151"/>
              <p:cNvSpPr>
                <a:spLocks noChangeShapeType="1"/>
              </p:cNvSpPr>
              <p:nvPr userDrawn="1"/>
            </p:nvSpPr>
            <p:spPr bwMode="auto">
              <a:xfrm flipH="1">
                <a:off x="769" y="451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76" name="Arc 152"/>
              <p:cNvSpPr>
                <a:spLocks/>
              </p:cNvSpPr>
              <p:nvPr userDrawn="1"/>
            </p:nvSpPr>
            <p:spPr bwMode="auto">
              <a:xfrm rot="5400000" flipH="1" flipV="1">
                <a:off x="752" y="435"/>
                <a:ext cx="15" cy="18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77" name="Arc 153"/>
              <p:cNvSpPr>
                <a:spLocks/>
              </p:cNvSpPr>
              <p:nvPr userDrawn="1"/>
            </p:nvSpPr>
            <p:spPr bwMode="auto">
              <a:xfrm rot="-5400000" flipH="1" flipV="1">
                <a:off x="818" y="450"/>
                <a:ext cx="16" cy="17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8" name="Group 154"/>
              <p:cNvGrpSpPr>
                <a:grpSpLocks/>
              </p:cNvGrpSpPr>
              <p:nvPr userDrawn="1"/>
            </p:nvGrpSpPr>
            <p:grpSpPr bwMode="auto">
              <a:xfrm>
                <a:off x="858" y="436"/>
                <a:ext cx="98" cy="34"/>
                <a:chOff x="2472" y="1480"/>
                <a:chExt cx="363" cy="181"/>
              </a:xfrm>
            </p:grpSpPr>
            <p:sp>
              <p:nvSpPr>
                <p:cNvPr id="1179" name="Line 155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472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0" name="Arc 156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472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1" name="Line 157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53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2" name="Line 158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835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3" name="Arc 159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653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4" name="Arc 160"/>
                <p:cNvSpPr>
                  <a:spLocks/>
                </p:cNvSpPr>
                <p:nvPr userDrawn="1"/>
              </p:nvSpPr>
              <p:spPr bwMode="auto">
                <a:xfrm rot="10800000" flipV="1">
                  <a:off x="2789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5" name="Arc 161"/>
                <p:cNvSpPr>
                  <a:spLocks/>
                </p:cNvSpPr>
                <p:nvPr userDrawn="1"/>
              </p:nvSpPr>
              <p:spPr bwMode="auto">
                <a:xfrm rot="10800000" flipV="1">
                  <a:off x="2608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6" name="Line 162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517" y="1480"/>
                  <a:ext cx="91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7" name="Line 16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99" y="1480"/>
                  <a:ext cx="91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9" name="Group 164"/>
              <p:cNvGrpSpPr>
                <a:grpSpLocks/>
              </p:cNvGrpSpPr>
              <p:nvPr userDrawn="1"/>
            </p:nvGrpSpPr>
            <p:grpSpPr bwMode="auto">
              <a:xfrm>
                <a:off x="1067" y="436"/>
                <a:ext cx="94" cy="31"/>
                <a:chOff x="3152" y="1480"/>
                <a:chExt cx="346" cy="181"/>
              </a:xfrm>
            </p:grpSpPr>
            <p:sp>
              <p:nvSpPr>
                <p:cNvPr id="1189" name="Line 165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480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0" name="Line 16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661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1" name="Arc 167"/>
                <p:cNvSpPr>
                  <a:spLocks/>
                </p:cNvSpPr>
                <p:nvPr userDrawn="1"/>
              </p:nvSpPr>
              <p:spPr bwMode="auto">
                <a:xfrm rot="-16200000" flipH="1" flipV="1">
                  <a:off x="3115" y="1517"/>
                  <a:ext cx="181" cy="108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10" name="Group 168"/>
              <p:cNvGrpSpPr>
                <a:grpSpLocks/>
              </p:cNvGrpSpPr>
              <p:nvPr userDrawn="1"/>
            </p:nvGrpSpPr>
            <p:grpSpPr bwMode="auto">
              <a:xfrm>
                <a:off x="972" y="436"/>
                <a:ext cx="86" cy="32"/>
                <a:chOff x="748" y="572"/>
                <a:chExt cx="148" cy="94"/>
              </a:xfrm>
            </p:grpSpPr>
            <p:sp>
              <p:nvSpPr>
                <p:cNvPr id="1193" name="Arc 169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8" y="580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4" name="Arc 170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1" y="625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5" name="Arc 171"/>
                <p:cNvSpPr>
                  <a:spLocks/>
                </p:cNvSpPr>
                <p:nvPr userDrawn="1"/>
              </p:nvSpPr>
              <p:spPr bwMode="auto">
                <a:xfrm rot="16200000" flipV="1">
                  <a:off x="812" y="579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6" name="Line 172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779" y="573"/>
                  <a:ext cx="49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7" name="Freeform 173"/>
                <p:cNvSpPr>
                  <a:spLocks/>
                </p:cNvSpPr>
                <p:nvPr userDrawn="1"/>
              </p:nvSpPr>
              <p:spPr bwMode="auto">
                <a:xfrm>
                  <a:off x="776" y="616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8" name="Freeform 174"/>
                <p:cNvSpPr>
                  <a:spLocks/>
                </p:cNvSpPr>
                <p:nvPr userDrawn="1"/>
              </p:nvSpPr>
              <p:spPr bwMode="auto">
                <a:xfrm flipV="1">
                  <a:off x="779" y="614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9pPr>
    </p:titleStyle>
    <p:bodyStyle>
      <a:lvl1pPr marL="361950" indent="-361950" algn="l" rtl="0" fontAlgn="base">
        <a:spcBef>
          <a:spcPct val="20000"/>
        </a:spcBef>
        <a:spcAft>
          <a:spcPct val="0"/>
        </a:spcAft>
        <a:buClr>
          <a:srgbClr val="002F8C"/>
        </a:buClr>
        <a:buFont typeface="Wingdings" pitchFamily="2" charset="2"/>
        <a:buChar char="§"/>
        <a:defRPr sz="2400">
          <a:solidFill>
            <a:srgbClr val="002F8C"/>
          </a:solidFill>
          <a:latin typeface="+mn-lt"/>
          <a:ea typeface="+mn-ea"/>
          <a:cs typeface="+mn-cs"/>
        </a:defRPr>
      </a:lvl1pPr>
      <a:lvl2pPr marL="893763" indent="-352425" algn="l" rtl="0" fontAlgn="base">
        <a:spcBef>
          <a:spcPct val="20000"/>
        </a:spcBef>
        <a:spcAft>
          <a:spcPct val="0"/>
        </a:spcAft>
        <a:buClr>
          <a:srgbClr val="002F8C"/>
        </a:buClr>
        <a:buFont typeface="Wingdings" pitchFamily="2" charset="2"/>
        <a:buChar char="ð"/>
        <a:defRPr sz="2000">
          <a:solidFill>
            <a:srgbClr val="002F8C"/>
          </a:solidFill>
          <a:latin typeface="+mn-lt"/>
        </a:defRPr>
      </a:lvl2pPr>
      <a:lvl3pPr marL="1438275" indent="-365125" algn="l" rtl="0" fontAlgn="base">
        <a:spcBef>
          <a:spcPct val="20000"/>
        </a:spcBef>
        <a:spcAft>
          <a:spcPct val="0"/>
        </a:spcAft>
        <a:buClr>
          <a:srgbClr val="002F8C"/>
        </a:buClr>
        <a:buFont typeface="Wingdings" pitchFamily="2" charset="2"/>
        <a:buChar char="Ä"/>
        <a:defRPr sz="1600">
          <a:solidFill>
            <a:srgbClr val="002F8C"/>
          </a:solidFill>
          <a:latin typeface="+mn-lt"/>
        </a:defRPr>
      </a:lvl3pPr>
      <a:lvl4pPr marL="1971675" indent="-354013" algn="l" rtl="0" fontAlgn="base">
        <a:spcBef>
          <a:spcPct val="20000"/>
        </a:spcBef>
        <a:spcAft>
          <a:spcPct val="0"/>
        </a:spcAft>
        <a:buClr>
          <a:srgbClr val="002F8C"/>
        </a:buClr>
        <a:buChar char="•"/>
        <a:defRPr sz="1200">
          <a:solidFill>
            <a:srgbClr val="002F8C"/>
          </a:solidFill>
          <a:latin typeface="+mn-lt"/>
        </a:defRPr>
      </a:lvl4pPr>
      <a:lvl5pPr marL="26733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5pPr>
      <a:lvl6pPr marL="31305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6pPr>
      <a:lvl7pPr marL="35877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7pPr>
      <a:lvl8pPr marL="40449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8pPr>
      <a:lvl9pPr marL="45021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ke.Kearney@nas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Iso_logo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Iso_logo.gi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17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ds.org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d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21054"/>
          <a:stretch>
            <a:fillRect/>
          </a:stretch>
        </p:blipFill>
        <p:spPr bwMode="auto">
          <a:xfrm flipH="1">
            <a:off x="0" y="2997200"/>
            <a:ext cx="331958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434013" y="661988"/>
            <a:ext cx="3382962" cy="5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762000" y="960147"/>
            <a:ext cx="7620000" cy="132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CCSDS Overview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Consultative Committee for Space Data Systems</a:t>
            </a:r>
            <a:endParaRPr lang="en-US" sz="1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August 2014</a:t>
            </a:r>
            <a:endParaRPr lang="en-US" sz="10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7391400" y="0"/>
            <a:ext cx="1600200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479"/>
          <p:cNvSpPr txBox="1">
            <a:spLocks noChangeArrowheads="1"/>
          </p:cNvSpPr>
          <p:nvPr/>
        </p:nvSpPr>
        <p:spPr bwMode="auto">
          <a:xfrm>
            <a:off x="5309027" y="4505580"/>
            <a:ext cx="3363486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0099"/>
                </a:solidFill>
                <a:latin typeface="Arial" charset="0"/>
              </a:rPr>
              <a:t>Mike Kearney</a:t>
            </a:r>
          </a:p>
          <a:p>
            <a:pPr algn="r"/>
            <a:r>
              <a:rPr lang="en-US" sz="1600" dirty="0">
                <a:solidFill>
                  <a:srgbClr val="000099"/>
                </a:solidFill>
                <a:latin typeface="Arial" charset="0"/>
              </a:rPr>
              <a:t>CCSDS </a:t>
            </a:r>
            <a:r>
              <a:rPr lang="en-US" sz="1600" dirty="0" smtClean="0">
                <a:solidFill>
                  <a:srgbClr val="000099"/>
                </a:solidFill>
                <a:latin typeface="Arial" charset="0"/>
              </a:rPr>
              <a:t>Chair &amp; General </a:t>
            </a:r>
            <a:r>
              <a:rPr lang="en-US" sz="1600" dirty="0">
                <a:solidFill>
                  <a:srgbClr val="000099"/>
                </a:solidFill>
                <a:latin typeface="Arial" charset="0"/>
              </a:rPr>
              <a:t>Secretary</a:t>
            </a:r>
          </a:p>
          <a:p>
            <a:pPr algn="r"/>
            <a:r>
              <a:rPr lang="en-US" sz="1400" dirty="0">
                <a:solidFill>
                  <a:srgbClr val="000099"/>
                </a:solidFill>
                <a:latin typeface="Arial" charset="0"/>
              </a:rPr>
              <a:t>NASA MSFC EO-01</a:t>
            </a:r>
          </a:p>
          <a:p>
            <a:pPr algn="r"/>
            <a:r>
              <a:rPr lang="en-US" sz="1400" dirty="0">
                <a:solidFill>
                  <a:srgbClr val="000099"/>
                </a:solidFill>
                <a:latin typeface="Arial" charset="0"/>
              </a:rPr>
              <a:t>256-544-2029</a:t>
            </a:r>
          </a:p>
          <a:p>
            <a:pPr algn="r"/>
            <a:r>
              <a:rPr lang="en-US" sz="1400" dirty="0">
                <a:solidFill>
                  <a:srgbClr val="000099"/>
                </a:solidFill>
                <a:latin typeface="Arial" charset="0"/>
                <a:hlinkClick r:id="rId4"/>
              </a:rPr>
              <a:t>Mike.Kearney@nasa.gov</a:t>
            </a:r>
            <a:endParaRPr lang="en-US" sz="1400" dirty="0">
              <a:solidFill>
                <a:srgbClr val="000099"/>
              </a:solidFill>
              <a:latin typeface="Arial" charset="0"/>
            </a:endParaRPr>
          </a:p>
          <a:p>
            <a:pPr algn="r"/>
            <a:endParaRPr lang="en-US" sz="14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0" y="6027003"/>
            <a:ext cx="315362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marL="112713" indent="-112713"/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Advancing Technology</a:t>
            </a:r>
          </a:p>
          <a:p>
            <a:pPr marL="112713" indent="-112713"/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With International Agreements</a:t>
            </a:r>
          </a:p>
          <a:p>
            <a:pPr marL="112713" indent="-112713"/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To Use That Technology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347542" y="5474043"/>
            <a:ext cx="1978427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CCSDS</a:t>
            </a:r>
          </a:p>
        </p:txBody>
      </p:sp>
    </p:spTree>
    <p:extLst>
      <p:ext uri="{BB962C8B-B14F-4D97-AF65-F5344CB8AC3E}">
        <p14:creationId xmlns:p14="http://schemas.microsoft.com/office/powerpoint/2010/main" val="7191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4343400" y="2743200"/>
            <a:ext cx="4648200" cy="3962400"/>
            <a:chOff x="4343400" y="2743200"/>
            <a:chExt cx="4648200" cy="3962400"/>
          </a:xfrm>
        </p:grpSpPr>
        <p:sp>
          <p:nvSpPr>
            <p:cNvPr id="99" name="Rectangle 98"/>
            <p:cNvSpPr/>
            <p:nvPr/>
          </p:nvSpPr>
          <p:spPr bwMode="auto">
            <a:xfrm>
              <a:off x="4343400" y="2743200"/>
              <a:ext cx="4648200" cy="39624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400" dirty="0">
                <a:latin typeface="+mn-lt"/>
              </a:endParaRPr>
            </a:p>
          </p:txBody>
        </p:sp>
        <p:sp>
          <p:nvSpPr>
            <p:cNvPr id="6153" name="TextBox 99"/>
            <p:cNvSpPr txBox="1">
              <a:spLocks noChangeArrowheads="1"/>
            </p:cNvSpPr>
            <p:nvPr/>
          </p:nvSpPr>
          <p:spPr bwMode="auto">
            <a:xfrm>
              <a:off x="4419600" y="2743200"/>
              <a:ext cx="1447800" cy="4000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112713" indent="-112713"/>
              <a:r>
                <a:rPr lang="en-US" sz="2000" b="1" dirty="0">
                  <a:solidFill>
                    <a:srgbClr val="0033CC"/>
                  </a:solidFill>
                  <a:latin typeface="Arial" charset="0"/>
                </a:rPr>
                <a:t>CCSDS</a:t>
              </a:r>
            </a:p>
          </p:txBody>
        </p:sp>
      </p:grp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419600" y="4038600"/>
            <a:ext cx="4495800" cy="2590800"/>
            <a:chOff x="4876800" y="3733801"/>
            <a:chExt cx="4038600" cy="2895413"/>
          </a:xfrm>
        </p:grpSpPr>
        <p:sp>
          <p:nvSpPr>
            <p:cNvPr id="6210" name="Rectangle 12"/>
            <p:cNvSpPr>
              <a:spLocks noChangeArrowheads="1"/>
            </p:cNvSpPr>
            <p:nvPr/>
          </p:nvSpPr>
          <p:spPr bwMode="auto">
            <a:xfrm>
              <a:off x="4876800" y="3733801"/>
              <a:ext cx="4038600" cy="2895413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1" name="TextBox 47"/>
            <p:cNvSpPr txBox="1">
              <a:spLocks noChangeArrowheads="1"/>
            </p:cNvSpPr>
            <p:nvPr/>
          </p:nvSpPr>
          <p:spPr bwMode="auto">
            <a:xfrm>
              <a:off x="5334000" y="3810000"/>
              <a:ext cx="3429000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112713" indent="-112713"/>
              <a:r>
                <a:rPr lang="en-US" sz="1400" b="1">
                  <a:solidFill>
                    <a:srgbClr val="0033CC"/>
                  </a:solidFill>
                  <a:latin typeface="Arial" charset="0"/>
                </a:rPr>
                <a:t>CCSDS Engineering Steering Group</a:t>
              </a:r>
            </a:p>
          </p:txBody>
        </p:sp>
      </p:grp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4713" y="180975"/>
            <a:ext cx="7043737" cy="336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solidFill>
                  <a:srgbClr val="000099"/>
                </a:solidFill>
              </a:rPr>
              <a:t>CCSDS Structure and Organization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42875" y="820738"/>
            <a:ext cx="8756650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87"/>
          <p:cNvGrpSpPr>
            <a:grpSpLocks/>
          </p:cNvGrpSpPr>
          <p:nvPr/>
        </p:nvGrpSpPr>
        <p:grpSpPr bwMode="auto">
          <a:xfrm>
            <a:off x="6400800" y="3124200"/>
            <a:ext cx="2514600" cy="914400"/>
            <a:chOff x="5638800" y="3124200"/>
            <a:chExt cx="2514600" cy="914400"/>
          </a:xfrm>
        </p:grpSpPr>
        <p:sp>
          <p:nvSpPr>
            <p:cNvPr id="6177" name="Rectangle 12"/>
            <p:cNvSpPr>
              <a:spLocks noChangeArrowheads="1"/>
            </p:cNvSpPr>
            <p:nvPr/>
          </p:nvSpPr>
          <p:spPr bwMode="auto">
            <a:xfrm>
              <a:off x="5638800" y="3124200"/>
              <a:ext cx="2514600" cy="7620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TextBox 51"/>
            <p:cNvSpPr txBox="1">
              <a:spLocks noChangeArrowheads="1"/>
            </p:cNvSpPr>
            <p:nvPr/>
          </p:nvSpPr>
          <p:spPr bwMode="auto">
            <a:xfrm>
              <a:off x="5884127" y="3124200"/>
              <a:ext cx="2135038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112713" indent="-112713" algn="ctr"/>
              <a:r>
                <a:rPr lang="en-US" sz="1400" b="1">
                  <a:solidFill>
                    <a:srgbClr val="0033CC"/>
                  </a:solidFill>
                  <a:latin typeface="Arial" charset="0"/>
                </a:rPr>
                <a:t>CCSDS Management Council (CMC)</a:t>
              </a:r>
            </a:p>
          </p:txBody>
        </p:sp>
        <p:cxnSp>
          <p:nvCxnSpPr>
            <p:cNvPr id="6179" name="Straight Connector 86"/>
            <p:cNvCxnSpPr>
              <a:cxnSpLocks noChangeShapeType="1"/>
            </p:cNvCxnSpPr>
            <p:nvPr/>
          </p:nvCxnSpPr>
          <p:spPr bwMode="auto">
            <a:xfrm rot="5400000">
              <a:off x="6858794" y="3961606"/>
              <a:ext cx="1524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11" name="Group 97"/>
          <p:cNvGrpSpPr>
            <a:grpSpLocks/>
          </p:cNvGrpSpPr>
          <p:nvPr/>
        </p:nvGrpSpPr>
        <p:grpSpPr bwMode="auto">
          <a:xfrm>
            <a:off x="4419600" y="3124200"/>
            <a:ext cx="1981200" cy="762000"/>
            <a:chOff x="4419600" y="3124200"/>
            <a:chExt cx="1981200" cy="762000"/>
          </a:xfrm>
        </p:grpSpPr>
        <p:sp>
          <p:nvSpPr>
            <p:cNvPr id="6173" name="Rectangle 88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2286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 b="1">
                  <a:latin typeface="Arial" charset="0"/>
                </a:rPr>
                <a:t>CCSDS Secretariat</a:t>
              </a:r>
            </a:p>
          </p:txBody>
        </p:sp>
        <p:sp>
          <p:nvSpPr>
            <p:cNvPr id="6174" name="Rectangle 90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4572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 b="1">
                  <a:latin typeface="Arial" charset="0"/>
                </a:rPr>
                <a:t>Space Assigned Numbers Authority</a:t>
              </a:r>
            </a:p>
          </p:txBody>
        </p:sp>
        <p:cxnSp>
          <p:nvCxnSpPr>
            <p:cNvPr id="6175" name="Straight Connector 95"/>
            <p:cNvCxnSpPr>
              <a:cxnSpLocks noChangeShapeType="1"/>
              <a:stCxn id="6174" idx="3"/>
            </p:cNvCxnSpPr>
            <p:nvPr/>
          </p:nvCxnSpPr>
          <p:spPr bwMode="auto">
            <a:xfrm>
              <a:off x="6096000" y="3657600"/>
              <a:ext cx="3048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176" name="Straight Connector 96"/>
            <p:cNvCxnSpPr>
              <a:cxnSpLocks noChangeShapeType="1"/>
            </p:cNvCxnSpPr>
            <p:nvPr/>
          </p:nvCxnSpPr>
          <p:spPr bwMode="auto">
            <a:xfrm>
              <a:off x="6096000" y="3276600"/>
              <a:ext cx="3048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13" name="Group 111"/>
          <p:cNvGrpSpPr>
            <a:grpSpLocks/>
          </p:cNvGrpSpPr>
          <p:nvPr/>
        </p:nvGrpSpPr>
        <p:grpSpPr bwMode="auto">
          <a:xfrm>
            <a:off x="6014006" y="1600200"/>
            <a:ext cx="1148795" cy="1600200"/>
            <a:chOff x="6172201" y="1600200"/>
            <a:chExt cx="990600" cy="1600200"/>
          </a:xfrm>
        </p:grpSpPr>
        <p:sp>
          <p:nvSpPr>
            <p:cNvPr id="6162" name="Freeform 104"/>
            <p:cNvSpPr>
              <a:spLocks noChangeArrowheads="1"/>
            </p:cNvSpPr>
            <p:nvPr/>
          </p:nvSpPr>
          <p:spPr bwMode="auto">
            <a:xfrm>
              <a:off x="6184901" y="1638300"/>
              <a:ext cx="538486" cy="1485900"/>
            </a:xfrm>
            <a:custGeom>
              <a:avLst/>
              <a:gdLst>
                <a:gd name="T0" fmla="*/ 0 w 622300"/>
                <a:gd name="T1" fmla="*/ 0 h 1485900"/>
                <a:gd name="T2" fmla="*/ 727 w 622300"/>
                <a:gd name="T3" fmla="*/ 317500 h 1485900"/>
                <a:gd name="T4" fmla="*/ 1017 w 622300"/>
                <a:gd name="T5" fmla="*/ 1485900 h 1485900"/>
                <a:gd name="T6" fmla="*/ 1017 w 622300"/>
                <a:gd name="T7" fmla="*/ 1485900 h 1485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2300"/>
                <a:gd name="T13" fmla="*/ 0 h 1485900"/>
                <a:gd name="T14" fmla="*/ 622300 w 622300"/>
                <a:gd name="T15" fmla="*/ 1485900 h 1485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2300" h="1485900">
                  <a:moveTo>
                    <a:pt x="0" y="0"/>
                  </a:moveTo>
                  <a:cubicBezTo>
                    <a:pt x="170391" y="34925"/>
                    <a:pt x="340783" y="69850"/>
                    <a:pt x="444500" y="317500"/>
                  </a:cubicBezTo>
                  <a:cubicBezTo>
                    <a:pt x="548217" y="565150"/>
                    <a:pt x="622300" y="1485900"/>
                    <a:pt x="622300" y="148590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05"/>
            <p:cNvSpPr>
              <a:spLocks noChangeArrowheads="1"/>
            </p:cNvSpPr>
            <p:nvPr/>
          </p:nvSpPr>
          <p:spPr bwMode="auto">
            <a:xfrm>
              <a:off x="6172201" y="2133600"/>
              <a:ext cx="553240" cy="1028700"/>
            </a:xfrm>
            <a:custGeom>
              <a:avLst/>
              <a:gdLst>
                <a:gd name="T0" fmla="*/ 0 w 622300"/>
                <a:gd name="T1" fmla="*/ 0 h 1485900"/>
                <a:gd name="T2" fmla="*/ 727 w 622300"/>
                <a:gd name="T3" fmla="*/ 1 h 1485900"/>
                <a:gd name="T4" fmla="*/ 1017 w 622300"/>
                <a:gd name="T5" fmla="*/ 3 h 1485900"/>
                <a:gd name="T6" fmla="*/ 1017 w 622300"/>
                <a:gd name="T7" fmla="*/ 3 h 1485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2300"/>
                <a:gd name="T13" fmla="*/ 0 h 1485900"/>
                <a:gd name="T14" fmla="*/ 622300 w 622300"/>
                <a:gd name="T15" fmla="*/ 1485900 h 1485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2300" h="1485900">
                  <a:moveTo>
                    <a:pt x="0" y="0"/>
                  </a:moveTo>
                  <a:cubicBezTo>
                    <a:pt x="170391" y="34925"/>
                    <a:pt x="340783" y="69850"/>
                    <a:pt x="444500" y="317500"/>
                  </a:cubicBezTo>
                  <a:cubicBezTo>
                    <a:pt x="548217" y="565150"/>
                    <a:pt x="622300" y="1485900"/>
                    <a:pt x="622300" y="148590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106"/>
            <p:cNvSpPr>
              <a:spLocks noChangeArrowheads="1"/>
            </p:cNvSpPr>
            <p:nvPr/>
          </p:nvSpPr>
          <p:spPr bwMode="auto">
            <a:xfrm flipH="1">
              <a:off x="6705600" y="2209800"/>
              <a:ext cx="457200" cy="952500"/>
            </a:xfrm>
            <a:custGeom>
              <a:avLst/>
              <a:gdLst>
                <a:gd name="T0" fmla="*/ 0 w 622300"/>
                <a:gd name="T1" fmla="*/ 0 h 1485900"/>
                <a:gd name="T2" fmla="*/ 7 w 622300"/>
                <a:gd name="T3" fmla="*/ 1 h 1485900"/>
                <a:gd name="T4" fmla="*/ 10 w 622300"/>
                <a:gd name="T5" fmla="*/ 1 h 1485900"/>
                <a:gd name="T6" fmla="*/ 10 w 622300"/>
                <a:gd name="T7" fmla="*/ 1 h 1485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2300"/>
                <a:gd name="T13" fmla="*/ 0 h 1485900"/>
                <a:gd name="T14" fmla="*/ 622300 w 622300"/>
                <a:gd name="T15" fmla="*/ 1485900 h 1485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2300" h="1485900">
                  <a:moveTo>
                    <a:pt x="0" y="0"/>
                  </a:moveTo>
                  <a:cubicBezTo>
                    <a:pt x="170391" y="34925"/>
                    <a:pt x="340783" y="69850"/>
                    <a:pt x="444500" y="317500"/>
                  </a:cubicBezTo>
                  <a:cubicBezTo>
                    <a:pt x="548217" y="565150"/>
                    <a:pt x="622300" y="1485900"/>
                    <a:pt x="622300" y="148590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107"/>
            <p:cNvSpPr>
              <a:spLocks noChangeArrowheads="1"/>
            </p:cNvSpPr>
            <p:nvPr/>
          </p:nvSpPr>
          <p:spPr bwMode="auto">
            <a:xfrm flipH="1">
              <a:off x="6698747" y="1905000"/>
              <a:ext cx="464054" cy="1219200"/>
            </a:xfrm>
            <a:custGeom>
              <a:avLst/>
              <a:gdLst>
                <a:gd name="T0" fmla="*/ 0 w 622300"/>
                <a:gd name="T1" fmla="*/ 0 h 1485900"/>
                <a:gd name="T2" fmla="*/ 7 w 622300"/>
                <a:gd name="T3" fmla="*/ 257 h 1485900"/>
                <a:gd name="T4" fmla="*/ 10 w 622300"/>
                <a:gd name="T5" fmla="*/ 1200 h 1485900"/>
                <a:gd name="T6" fmla="*/ 10 w 622300"/>
                <a:gd name="T7" fmla="*/ 1200 h 1485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2300"/>
                <a:gd name="T13" fmla="*/ 0 h 1485900"/>
                <a:gd name="T14" fmla="*/ 622300 w 622300"/>
                <a:gd name="T15" fmla="*/ 1485900 h 1485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2300" h="1485900">
                  <a:moveTo>
                    <a:pt x="0" y="0"/>
                  </a:moveTo>
                  <a:cubicBezTo>
                    <a:pt x="170391" y="34925"/>
                    <a:pt x="340783" y="69850"/>
                    <a:pt x="444500" y="317500"/>
                  </a:cubicBezTo>
                  <a:cubicBezTo>
                    <a:pt x="548217" y="565150"/>
                    <a:pt x="622300" y="1485900"/>
                    <a:pt x="622300" y="148590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108"/>
            <p:cNvSpPr>
              <a:spLocks noChangeArrowheads="1"/>
            </p:cNvSpPr>
            <p:nvPr/>
          </p:nvSpPr>
          <p:spPr bwMode="auto">
            <a:xfrm flipH="1">
              <a:off x="6682320" y="1600200"/>
              <a:ext cx="480481" cy="1524000"/>
            </a:xfrm>
            <a:custGeom>
              <a:avLst/>
              <a:gdLst>
                <a:gd name="T0" fmla="*/ 0 w 622300"/>
                <a:gd name="T1" fmla="*/ 0 h 1485900"/>
                <a:gd name="T2" fmla="*/ 7 w 622300"/>
                <a:gd name="T3" fmla="*/ 789914 h 1485900"/>
                <a:gd name="T4" fmla="*/ 10 w 622300"/>
                <a:gd name="T5" fmla="*/ 3696771 h 1485900"/>
                <a:gd name="T6" fmla="*/ 10 w 622300"/>
                <a:gd name="T7" fmla="*/ 3696771 h 1485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2300"/>
                <a:gd name="T13" fmla="*/ 0 h 1485900"/>
                <a:gd name="T14" fmla="*/ 622300 w 622300"/>
                <a:gd name="T15" fmla="*/ 1485900 h 1485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2300" h="1485900">
                  <a:moveTo>
                    <a:pt x="0" y="0"/>
                  </a:moveTo>
                  <a:cubicBezTo>
                    <a:pt x="170391" y="34925"/>
                    <a:pt x="340783" y="69850"/>
                    <a:pt x="444500" y="317500"/>
                  </a:cubicBezTo>
                  <a:cubicBezTo>
                    <a:pt x="548217" y="565150"/>
                    <a:pt x="622300" y="1485900"/>
                    <a:pt x="622300" y="148590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Isosceles Triangle 109"/>
            <p:cNvSpPr/>
            <p:nvPr/>
          </p:nvSpPr>
          <p:spPr bwMode="auto">
            <a:xfrm flipV="1">
              <a:off x="6601566" y="2895600"/>
              <a:ext cx="228600" cy="304800"/>
            </a:xfrm>
            <a:prstGeom prst="triangl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400" dirty="0">
                <a:latin typeface="+mn-lt"/>
              </a:endParaRPr>
            </a:p>
          </p:txBody>
        </p:sp>
      </p:grpSp>
      <p:sp>
        <p:nvSpPr>
          <p:cNvPr id="71" name="Rounded Rectangle 70"/>
          <p:cNvSpPr/>
          <p:nvPr/>
        </p:nvSpPr>
        <p:spPr bwMode="auto">
          <a:xfrm>
            <a:off x="7236528" y="5282220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Mission Ops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Info Mgt Services</a:t>
            </a:r>
          </a:p>
        </p:txBody>
      </p:sp>
      <p:sp>
        <p:nvSpPr>
          <p:cNvPr id="74" name="Rounded Rectangle 73"/>
          <p:cNvSpPr/>
          <p:nvPr/>
        </p:nvSpPr>
        <p:spPr bwMode="auto">
          <a:xfrm>
            <a:off x="5532489" y="5282220"/>
            <a:ext cx="1392255" cy="363985"/>
          </a:xfrm>
          <a:prstGeom prst="roundRect">
            <a:avLst>
              <a:gd name="adj" fmla="val 16667"/>
            </a:avLst>
          </a:prstGeom>
          <a:solidFill>
            <a:srgbClr val="FF33CC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Space Internetworking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77" name="Rounded Rectangle 76"/>
          <p:cNvSpPr/>
          <p:nvPr/>
        </p:nvSpPr>
        <p:spPr bwMode="auto">
          <a:xfrm>
            <a:off x="3875075" y="5282220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Cross Support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  <a:endParaRPr lang="en-US" sz="105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2194349" y="5282220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Space Link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  <a:endParaRPr lang="en-US" sz="105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509183" y="5282220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3D86FD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Spacecraft Onboard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Interface Services</a:t>
            </a:r>
            <a:endParaRPr lang="en-US" sz="105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7076535" y="772675"/>
            <a:ext cx="1386472" cy="363985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Systems Engineering</a:t>
            </a:r>
          </a:p>
        </p:txBody>
      </p:sp>
      <p:grpSp>
        <p:nvGrpSpPr>
          <p:cNvPr id="3" name="Group 550"/>
          <p:cNvGrpSpPr>
            <a:grpSpLocks/>
          </p:cNvGrpSpPr>
          <p:nvPr/>
        </p:nvGrpSpPr>
        <p:grpSpPr bwMode="auto">
          <a:xfrm>
            <a:off x="5105400" y="5181600"/>
            <a:ext cx="3733800" cy="1295400"/>
            <a:chOff x="5105400" y="5181600"/>
            <a:chExt cx="3733800" cy="1295400"/>
          </a:xfrm>
        </p:grpSpPr>
        <p:grpSp>
          <p:nvGrpSpPr>
            <p:cNvPr id="6181" name="Group 446"/>
            <p:cNvGrpSpPr>
              <a:grpSpLocks/>
            </p:cNvGrpSpPr>
            <p:nvPr/>
          </p:nvGrpSpPr>
          <p:grpSpPr bwMode="auto">
            <a:xfrm>
              <a:off x="5105400" y="5943600"/>
              <a:ext cx="762000" cy="457200"/>
              <a:chOff x="5105400" y="5943600"/>
              <a:chExt cx="685800" cy="457200"/>
            </a:xfrm>
          </p:grpSpPr>
          <p:sp>
            <p:nvSpPr>
              <p:cNvPr id="444" name="Rectangle 443"/>
              <p:cNvSpPr/>
              <p:nvPr/>
            </p:nvSpPr>
            <p:spPr bwMode="auto">
              <a:xfrm>
                <a:off x="5258277" y="6096000"/>
                <a:ext cx="53292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445" name="Rectangle 444"/>
              <p:cNvSpPr/>
              <p:nvPr/>
            </p:nvSpPr>
            <p:spPr bwMode="auto">
              <a:xfrm>
                <a:off x="5181124" y="6019800"/>
                <a:ext cx="53435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5105400" y="5943600"/>
                <a:ext cx="532924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</p:grpSp>
        <p:grpSp>
          <p:nvGrpSpPr>
            <p:cNvPr id="6182" name="Group 447"/>
            <p:cNvGrpSpPr>
              <a:grpSpLocks/>
            </p:cNvGrpSpPr>
            <p:nvPr/>
          </p:nvGrpSpPr>
          <p:grpSpPr bwMode="auto">
            <a:xfrm>
              <a:off x="5638800" y="6019800"/>
              <a:ext cx="762000" cy="457200"/>
              <a:chOff x="5105400" y="5943600"/>
              <a:chExt cx="685800" cy="457200"/>
            </a:xfrm>
          </p:grpSpPr>
          <p:sp>
            <p:nvSpPr>
              <p:cNvPr id="451" name="Rectangle 450"/>
              <p:cNvSpPr/>
              <p:nvPr/>
            </p:nvSpPr>
            <p:spPr bwMode="auto">
              <a:xfrm>
                <a:off x="5258277" y="6096000"/>
                <a:ext cx="53292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3D86F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452" name="Rectangle 451"/>
              <p:cNvSpPr/>
              <p:nvPr/>
            </p:nvSpPr>
            <p:spPr bwMode="auto">
              <a:xfrm>
                <a:off x="5181124" y="6019800"/>
                <a:ext cx="53435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3D86F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453" name="Rectangle 452"/>
              <p:cNvSpPr/>
              <p:nvPr/>
            </p:nvSpPr>
            <p:spPr bwMode="auto">
              <a:xfrm>
                <a:off x="5105400" y="5943600"/>
                <a:ext cx="532924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3D86F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</p:grpSp>
        <p:grpSp>
          <p:nvGrpSpPr>
            <p:cNvPr id="6183" name="Group 453"/>
            <p:cNvGrpSpPr>
              <a:grpSpLocks/>
            </p:cNvGrpSpPr>
            <p:nvPr/>
          </p:nvGrpSpPr>
          <p:grpSpPr bwMode="auto">
            <a:xfrm>
              <a:off x="6324600" y="5943600"/>
              <a:ext cx="762000" cy="457200"/>
              <a:chOff x="5105400" y="5943600"/>
              <a:chExt cx="685800" cy="457200"/>
            </a:xfrm>
          </p:grpSpPr>
          <p:sp>
            <p:nvSpPr>
              <p:cNvPr id="455" name="Rectangle 454"/>
              <p:cNvSpPr/>
              <p:nvPr/>
            </p:nvSpPr>
            <p:spPr bwMode="auto">
              <a:xfrm>
                <a:off x="5258277" y="6096000"/>
                <a:ext cx="53292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33CC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456" name="Rectangle 455"/>
              <p:cNvSpPr/>
              <p:nvPr/>
            </p:nvSpPr>
            <p:spPr bwMode="auto">
              <a:xfrm>
                <a:off x="5181124" y="6019800"/>
                <a:ext cx="53435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33CC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5105400" y="5943600"/>
                <a:ext cx="532924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33CC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</p:grpSp>
        <p:grpSp>
          <p:nvGrpSpPr>
            <p:cNvPr id="6184" name="Group 458"/>
            <p:cNvGrpSpPr>
              <a:grpSpLocks/>
            </p:cNvGrpSpPr>
            <p:nvPr/>
          </p:nvGrpSpPr>
          <p:grpSpPr bwMode="auto">
            <a:xfrm>
              <a:off x="6858000" y="6019800"/>
              <a:ext cx="762000" cy="457200"/>
              <a:chOff x="5105400" y="5943600"/>
              <a:chExt cx="685800" cy="457200"/>
            </a:xfrm>
          </p:grpSpPr>
          <p:sp>
            <p:nvSpPr>
              <p:cNvPr id="472" name="Rectangle 471"/>
              <p:cNvSpPr/>
              <p:nvPr/>
            </p:nvSpPr>
            <p:spPr bwMode="auto">
              <a:xfrm>
                <a:off x="5258277" y="6096000"/>
                <a:ext cx="53292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474" name="Rectangle 473"/>
              <p:cNvSpPr/>
              <p:nvPr/>
            </p:nvSpPr>
            <p:spPr bwMode="auto">
              <a:xfrm>
                <a:off x="5181124" y="6019800"/>
                <a:ext cx="53435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504" name="Rectangle 503"/>
              <p:cNvSpPr/>
              <p:nvPr/>
            </p:nvSpPr>
            <p:spPr bwMode="auto">
              <a:xfrm>
                <a:off x="5105400" y="5943600"/>
                <a:ext cx="532924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</p:grpSp>
        <p:grpSp>
          <p:nvGrpSpPr>
            <p:cNvPr id="6185" name="Group 504"/>
            <p:cNvGrpSpPr>
              <a:grpSpLocks/>
            </p:cNvGrpSpPr>
            <p:nvPr/>
          </p:nvGrpSpPr>
          <p:grpSpPr bwMode="auto">
            <a:xfrm>
              <a:off x="7543800" y="5943600"/>
              <a:ext cx="762000" cy="457200"/>
              <a:chOff x="5105400" y="5943600"/>
              <a:chExt cx="685800" cy="457200"/>
            </a:xfrm>
          </p:grpSpPr>
          <p:sp>
            <p:nvSpPr>
              <p:cNvPr id="508" name="Rectangle 507"/>
              <p:cNvSpPr/>
              <p:nvPr/>
            </p:nvSpPr>
            <p:spPr bwMode="auto">
              <a:xfrm>
                <a:off x="5258277" y="6096000"/>
                <a:ext cx="53292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5181124" y="6019800"/>
                <a:ext cx="53435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511" name="Rectangle 510"/>
              <p:cNvSpPr/>
              <p:nvPr/>
            </p:nvSpPr>
            <p:spPr bwMode="auto">
              <a:xfrm>
                <a:off x="5105400" y="5943600"/>
                <a:ext cx="532924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</p:grpSp>
        <p:grpSp>
          <p:nvGrpSpPr>
            <p:cNvPr id="6186" name="Group 511"/>
            <p:cNvGrpSpPr>
              <a:grpSpLocks/>
            </p:cNvGrpSpPr>
            <p:nvPr/>
          </p:nvGrpSpPr>
          <p:grpSpPr bwMode="auto">
            <a:xfrm>
              <a:off x="8077200" y="6019800"/>
              <a:ext cx="762000" cy="457200"/>
              <a:chOff x="5105400" y="5943600"/>
              <a:chExt cx="685800" cy="457200"/>
            </a:xfrm>
          </p:grpSpPr>
          <p:sp>
            <p:nvSpPr>
              <p:cNvPr id="520" name="Rectangle 519"/>
              <p:cNvSpPr/>
              <p:nvPr/>
            </p:nvSpPr>
            <p:spPr bwMode="auto">
              <a:xfrm>
                <a:off x="5258277" y="6096000"/>
                <a:ext cx="53292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521" name="Rectangle 520"/>
              <p:cNvSpPr/>
              <p:nvPr/>
            </p:nvSpPr>
            <p:spPr bwMode="auto">
              <a:xfrm>
                <a:off x="5181124" y="6019800"/>
                <a:ext cx="53435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522" name="Rectangle 521"/>
              <p:cNvSpPr/>
              <p:nvPr/>
            </p:nvSpPr>
            <p:spPr bwMode="auto">
              <a:xfrm>
                <a:off x="5105400" y="5943600"/>
                <a:ext cx="532924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</p:grpSp>
        <p:cxnSp>
          <p:nvCxnSpPr>
            <p:cNvPr id="546" name="Straight Connector 545"/>
            <p:cNvCxnSpPr/>
            <p:nvPr/>
          </p:nvCxnSpPr>
          <p:spPr bwMode="auto">
            <a:xfrm rot="5400000">
              <a:off x="6853428" y="5862825"/>
              <a:ext cx="31394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9" name="Straight Connector 548"/>
            <p:cNvCxnSpPr/>
            <p:nvPr/>
          </p:nvCxnSpPr>
          <p:spPr bwMode="auto">
            <a:xfrm rot="5400000">
              <a:off x="5634228" y="5862825"/>
              <a:ext cx="31394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D86F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0" name="Straight Connector 549"/>
            <p:cNvCxnSpPr/>
            <p:nvPr/>
          </p:nvCxnSpPr>
          <p:spPr bwMode="auto">
            <a:xfrm rot="5400000">
              <a:off x="8133881" y="5862825"/>
              <a:ext cx="31394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2" name="Straight Connector 441"/>
            <p:cNvCxnSpPr/>
            <p:nvPr/>
          </p:nvCxnSpPr>
          <p:spPr bwMode="auto">
            <a:xfrm rot="5400000">
              <a:off x="4878387" y="5561013"/>
              <a:ext cx="760413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4" name="Straight Connector 523"/>
            <p:cNvCxnSpPr/>
            <p:nvPr/>
          </p:nvCxnSpPr>
          <p:spPr bwMode="auto">
            <a:xfrm rot="5400000">
              <a:off x="6097587" y="5561013"/>
              <a:ext cx="760413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CC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5" name="Straight Connector 534"/>
            <p:cNvCxnSpPr/>
            <p:nvPr/>
          </p:nvCxnSpPr>
          <p:spPr bwMode="auto">
            <a:xfrm rot="5400000">
              <a:off x="7316787" y="5561013"/>
              <a:ext cx="760413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14" name="Group 113"/>
          <p:cNvGrpSpPr/>
          <p:nvPr/>
        </p:nvGrpSpPr>
        <p:grpSpPr>
          <a:xfrm>
            <a:off x="4409230" y="1531625"/>
            <a:ext cx="4506170" cy="838200"/>
            <a:chOff x="4409230" y="1531625"/>
            <a:chExt cx="4506170" cy="838200"/>
          </a:xfrm>
          <a:solidFill>
            <a:srgbClr val="00AE00"/>
          </a:solidFill>
        </p:grpSpPr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4409230" y="1531625"/>
              <a:ext cx="4506170" cy="838200"/>
              <a:chOff x="4409230" y="1531625"/>
              <a:chExt cx="4506170" cy="838200"/>
            </a:xfrm>
            <a:grpFill/>
          </p:grpSpPr>
          <p:sp>
            <p:nvSpPr>
              <p:cNvPr id="101" name="Rectangle 100"/>
              <p:cNvSpPr/>
              <p:nvPr/>
            </p:nvSpPr>
            <p:spPr bwMode="auto">
              <a:xfrm>
                <a:off x="7162800" y="1828800"/>
                <a:ext cx="1752600" cy="228600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Stakeholders</a:t>
                </a: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7162800" y="2133600"/>
                <a:ext cx="1752600" cy="228600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Missions / Programs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7152430" y="1531625"/>
                <a:ext cx="1752600" cy="228600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Liaisons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4409230" y="1912625"/>
                <a:ext cx="1752600" cy="457200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Infrastructure providers</a:t>
                </a:r>
              </a:p>
            </p:txBody>
          </p:sp>
        </p:grpSp>
        <p:grpSp>
          <p:nvGrpSpPr>
            <p:cNvPr id="111" name="Group 78"/>
            <p:cNvGrpSpPr>
              <a:grpSpLocks/>
            </p:cNvGrpSpPr>
            <p:nvPr/>
          </p:nvGrpSpPr>
          <p:grpSpPr bwMode="auto">
            <a:xfrm>
              <a:off x="4409842" y="1539251"/>
              <a:ext cx="1745584" cy="303579"/>
              <a:chOff x="4392815" y="1024034"/>
              <a:chExt cx="4508500" cy="825500"/>
            </a:xfrm>
            <a:grpFill/>
          </p:grpSpPr>
          <p:sp>
            <p:nvSpPr>
              <p:cNvPr id="75" name="Rectangle 74"/>
              <p:cNvSpPr/>
              <p:nvPr/>
            </p:nvSpPr>
            <p:spPr bwMode="auto">
              <a:xfrm>
                <a:off x="4392815" y="1024034"/>
                <a:ext cx="4508500" cy="825500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800" b="1" dirty="0">
                  <a:ln w="63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113" name="Picture 2" descr="Logo of the DEPP Organization for Standardization">
                <a:hlinkClick r:id="rId3" tooltip="Logo of the DEPP Organization for Standardization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91175" y="1038224"/>
                <a:ext cx="1905000" cy="742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6" name="Slide Number Placeholder 7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275 0.59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29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50973 0.013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39167 -0.06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8264 0.013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17586 -0.064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4774 0.013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4" grpId="0" animBg="1"/>
      <p:bldP spid="77" grpId="0" animBg="1"/>
      <p:bldP spid="80" grpId="0" animBg="1"/>
      <p:bldP spid="83" grpId="0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5"/>
          <p:cNvGrpSpPr>
            <a:grpSpLocks/>
          </p:cNvGrpSpPr>
          <p:nvPr/>
        </p:nvGrpSpPr>
        <p:grpSpPr bwMode="auto">
          <a:xfrm>
            <a:off x="246063" y="4264025"/>
            <a:ext cx="3984625" cy="1727200"/>
            <a:chOff x="217488" y="4240213"/>
            <a:chExt cx="3984625" cy="1727200"/>
          </a:xfrm>
        </p:grpSpPr>
        <p:sp>
          <p:nvSpPr>
            <p:cNvPr id="7290" name="Line 33"/>
            <p:cNvSpPr>
              <a:spLocks noChangeAspect="1" noChangeShapeType="1"/>
            </p:cNvSpPr>
            <p:nvPr/>
          </p:nvSpPr>
          <p:spPr bwMode="auto">
            <a:xfrm>
              <a:off x="3125788" y="4548188"/>
              <a:ext cx="0" cy="95091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1" name="Line 34"/>
            <p:cNvSpPr>
              <a:spLocks noChangeAspect="1" noChangeShapeType="1"/>
            </p:cNvSpPr>
            <p:nvPr/>
          </p:nvSpPr>
          <p:spPr bwMode="auto">
            <a:xfrm>
              <a:off x="860425" y="4543425"/>
              <a:ext cx="0" cy="9937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2" name="Rectangle 35"/>
            <p:cNvSpPr>
              <a:spLocks noChangeAspect="1" noChangeArrowheads="1"/>
            </p:cNvSpPr>
            <p:nvPr/>
          </p:nvSpPr>
          <p:spPr bwMode="auto">
            <a:xfrm>
              <a:off x="3173413" y="4846638"/>
              <a:ext cx="1028700" cy="52863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US" sz="1000" b="1">
                <a:latin typeface="Arial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Design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Engineering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&amp; Production</a:t>
              </a:r>
            </a:p>
            <a:p>
              <a:pPr algn="ctr"/>
              <a:endParaRPr lang="en-US" sz="1000" b="1">
                <a:latin typeface="Arial" charset="0"/>
              </a:endParaRPr>
            </a:p>
          </p:txBody>
        </p:sp>
        <p:sp>
          <p:nvSpPr>
            <p:cNvPr id="7293" name="Rectangle 36"/>
            <p:cNvSpPr>
              <a:spLocks noChangeAspect="1" noChangeArrowheads="1"/>
            </p:cNvSpPr>
            <p:nvPr/>
          </p:nvSpPr>
          <p:spPr bwMode="auto">
            <a:xfrm>
              <a:off x="923925" y="4833938"/>
              <a:ext cx="984250" cy="52863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Interfaces,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Integration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&amp; Test</a:t>
              </a:r>
            </a:p>
          </p:txBody>
        </p:sp>
        <p:sp>
          <p:nvSpPr>
            <p:cNvPr id="7294" name="Line 37"/>
            <p:cNvSpPr>
              <a:spLocks noChangeAspect="1" noChangeShapeType="1"/>
            </p:cNvSpPr>
            <p:nvPr/>
          </p:nvSpPr>
          <p:spPr bwMode="auto">
            <a:xfrm flipV="1">
              <a:off x="3408363" y="4545013"/>
              <a:ext cx="0" cy="2889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5" name="Line 38"/>
            <p:cNvSpPr>
              <a:spLocks noChangeAspect="1" noChangeShapeType="1"/>
            </p:cNvSpPr>
            <p:nvPr/>
          </p:nvSpPr>
          <p:spPr bwMode="auto">
            <a:xfrm>
              <a:off x="2498725" y="4548188"/>
              <a:ext cx="0" cy="330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6" name="Line 39"/>
            <p:cNvSpPr>
              <a:spLocks noChangeAspect="1" noChangeShapeType="1"/>
            </p:cNvSpPr>
            <p:nvPr/>
          </p:nvSpPr>
          <p:spPr bwMode="auto">
            <a:xfrm>
              <a:off x="1436688" y="4554538"/>
              <a:ext cx="0" cy="3095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7" name="Rectangle 40"/>
            <p:cNvSpPr>
              <a:spLocks noChangeAspect="1" noChangeArrowheads="1"/>
            </p:cNvSpPr>
            <p:nvPr/>
          </p:nvSpPr>
          <p:spPr bwMode="auto">
            <a:xfrm>
              <a:off x="665163" y="5437188"/>
              <a:ext cx="1030287" cy="53022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US" sz="1000" b="1">
                <a:latin typeface="Arial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Environment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(natural &amp; 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induced)</a:t>
              </a:r>
            </a:p>
            <a:p>
              <a:pPr algn="ctr"/>
              <a:endParaRPr lang="en-US" sz="1200" b="1">
                <a:latin typeface="Arial" charset="0"/>
              </a:endParaRPr>
            </a:p>
          </p:txBody>
        </p:sp>
        <p:sp>
          <p:nvSpPr>
            <p:cNvPr id="7298" name="Line 41"/>
            <p:cNvSpPr>
              <a:spLocks noChangeAspect="1" noChangeShapeType="1"/>
            </p:cNvSpPr>
            <p:nvPr/>
          </p:nvSpPr>
          <p:spPr bwMode="auto">
            <a:xfrm>
              <a:off x="481012" y="4537076"/>
              <a:ext cx="2909888" cy="95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9" name="Rectangle 42"/>
            <p:cNvSpPr>
              <a:spLocks noChangeAspect="1" noChangeArrowheads="1"/>
            </p:cNvSpPr>
            <p:nvPr/>
          </p:nvSpPr>
          <p:spPr bwMode="auto">
            <a:xfrm>
              <a:off x="2951163" y="5437188"/>
              <a:ext cx="1028700" cy="52863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US" sz="1000" b="1">
                <a:latin typeface="Arial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Materials and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Processes</a:t>
              </a:r>
            </a:p>
            <a:p>
              <a:pPr algn="ctr"/>
              <a:endParaRPr lang="en-US" sz="1200" b="1">
                <a:latin typeface="Arial" charset="0"/>
              </a:endParaRPr>
            </a:p>
          </p:txBody>
        </p:sp>
        <p:sp>
          <p:nvSpPr>
            <p:cNvPr id="7300" name="Line 43"/>
            <p:cNvSpPr>
              <a:spLocks noChangeAspect="1" noChangeShapeType="1"/>
            </p:cNvSpPr>
            <p:nvPr/>
          </p:nvSpPr>
          <p:spPr bwMode="auto">
            <a:xfrm>
              <a:off x="1970088" y="4548188"/>
              <a:ext cx="0" cy="9937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1" name="Rectangle 44"/>
            <p:cNvSpPr>
              <a:spLocks noChangeAspect="1" noChangeArrowheads="1"/>
            </p:cNvSpPr>
            <p:nvPr/>
          </p:nvSpPr>
          <p:spPr bwMode="auto">
            <a:xfrm>
              <a:off x="2036763" y="4827588"/>
              <a:ext cx="1028700" cy="52863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Operations &amp;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Ground Support</a:t>
              </a:r>
            </a:p>
          </p:txBody>
        </p:sp>
        <p:sp>
          <p:nvSpPr>
            <p:cNvPr id="7302" name="Rectangle 45"/>
            <p:cNvSpPr>
              <a:spLocks noChangeAspect="1" noChangeArrowheads="1"/>
            </p:cNvSpPr>
            <p:nvPr/>
          </p:nvSpPr>
          <p:spPr bwMode="auto">
            <a:xfrm>
              <a:off x="1808163" y="5437188"/>
              <a:ext cx="1028700" cy="52863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US" sz="1000" b="1">
                <a:latin typeface="Arial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Program 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Management</a:t>
              </a:r>
            </a:p>
            <a:p>
              <a:pPr algn="ctr"/>
              <a:endParaRPr lang="en-US" sz="1200" b="1">
                <a:latin typeface="Arial" charset="0"/>
              </a:endParaRPr>
            </a:p>
          </p:txBody>
        </p:sp>
        <p:sp>
          <p:nvSpPr>
            <p:cNvPr id="7303" name="Rectangle 58"/>
            <p:cNvSpPr>
              <a:spLocks noChangeAspect="1" noChangeArrowheads="1"/>
            </p:cNvSpPr>
            <p:nvPr/>
          </p:nvSpPr>
          <p:spPr bwMode="auto">
            <a:xfrm>
              <a:off x="217488" y="4832350"/>
              <a:ext cx="582612" cy="52863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Space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Debris</a:t>
              </a:r>
            </a:p>
          </p:txBody>
        </p:sp>
        <p:sp>
          <p:nvSpPr>
            <p:cNvPr id="7304" name="Line 59"/>
            <p:cNvSpPr>
              <a:spLocks noChangeAspect="1" noChangeShapeType="1"/>
            </p:cNvSpPr>
            <p:nvPr/>
          </p:nvSpPr>
          <p:spPr bwMode="auto">
            <a:xfrm>
              <a:off x="471488" y="4535488"/>
              <a:ext cx="0" cy="3095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5" name="Line 37"/>
            <p:cNvSpPr>
              <a:spLocks noChangeAspect="1" noChangeShapeType="1"/>
            </p:cNvSpPr>
            <p:nvPr/>
          </p:nvSpPr>
          <p:spPr bwMode="auto">
            <a:xfrm flipV="1">
              <a:off x="2811463" y="4240213"/>
              <a:ext cx="0" cy="2889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419600" y="4038600"/>
            <a:ext cx="4495800" cy="2590800"/>
            <a:chOff x="4876800" y="3733801"/>
            <a:chExt cx="4038600" cy="2895413"/>
          </a:xfrm>
        </p:grpSpPr>
        <p:sp>
          <p:nvSpPr>
            <p:cNvPr id="7288" name="Rectangle 12"/>
            <p:cNvSpPr>
              <a:spLocks noChangeArrowheads="1"/>
            </p:cNvSpPr>
            <p:nvPr/>
          </p:nvSpPr>
          <p:spPr bwMode="auto">
            <a:xfrm>
              <a:off x="4876800" y="3733801"/>
              <a:ext cx="4038600" cy="2895413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9" name="TextBox 47"/>
            <p:cNvSpPr txBox="1">
              <a:spLocks noChangeArrowheads="1"/>
            </p:cNvSpPr>
            <p:nvPr/>
          </p:nvSpPr>
          <p:spPr bwMode="auto">
            <a:xfrm>
              <a:off x="5334000" y="3810000"/>
              <a:ext cx="3429000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112713" indent="-112713"/>
              <a:r>
                <a:rPr lang="en-US" sz="1400" b="1">
                  <a:solidFill>
                    <a:srgbClr val="0033CC"/>
                  </a:solidFill>
                  <a:latin typeface="Arial" charset="0"/>
                </a:rPr>
                <a:t>CCSDS Engineering Steering Group</a:t>
              </a:r>
            </a:p>
          </p:txBody>
        </p:sp>
      </p:grpSp>
      <p:sp>
        <p:nvSpPr>
          <p:cNvPr id="99" name="Rectangle 98"/>
          <p:cNvSpPr/>
          <p:nvPr/>
        </p:nvSpPr>
        <p:spPr bwMode="auto">
          <a:xfrm>
            <a:off x="4343400" y="2743200"/>
            <a:ext cx="4648200" cy="396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latin typeface="+mn-lt"/>
            </a:endParaRPr>
          </a:p>
        </p:txBody>
      </p:sp>
      <p:grpSp>
        <p:nvGrpSpPr>
          <p:cNvPr id="4" name="Group 191"/>
          <p:cNvGrpSpPr>
            <a:grpSpLocks/>
          </p:cNvGrpSpPr>
          <p:nvPr/>
        </p:nvGrpSpPr>
        <p:grpSpPr bwMode="auto">
          <a:xfrm>
            <a:off x="4419600" y="4038600"/>
            <a:ext cx="4495800" cy="2590800"/>
            <a:chOff x="4572000" y="4191001"/>
            <a:chExt cx="4495800" cy="2590800"/>
          </a:xfrm>
        </p:grpSpPr>
        <p:sp>
          <p:nvSpPr>
            <p:cNvPr id="7286" name="Rectangle 12"/>
            <p:cNvSpPr>
              <a:spLocks noChangeArrowheads="1"/>
            </p:cNvSpPr>
            <p:nvPr/>
          </p:nvSpPr>
          <p:spPr bwMode="auto">
            <a:xfrm>
              <a:off x="4572000" y="4191001"/>
              <a:ext cx="4495800" cy="25908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7" name="TextBox 190"/>
            <p:cNvSpPr txBox="1">
              <a:spLocks noChangeArrowheads="1"/>
            </p:cNvSpPr>
            <p:nvPr/>
          </p:nvSpPr>
          <p:spPr bwMode="auto">
            <a:xfrm>
              <a:off x="5080958" y="4259183"/>
              <a:ext cx="3817189" cy="2753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112713" indent="-112713"/>
              <a:r>
                <a:rPr lang="en-US" sz="1400" b="1">
                  <a:solidFill>
                    <a:srgbClr val="0033CC"/>
                  </a:solidFill>
                  <a:latin typeface="Arial" charset="0"/>
                </a:rPr>
                <a:t>CCSDS Engineering Steering Group</a:t>
              </a:r>
            </a:p>
          </p:txBody>
        </p:sp>
      </p:grpSp>
      <p:sp>
        <p:nvSpPr>
          <p:cNvPr id="165" name="Rectangle 164"/>
          <p:cNvSpPr/>
          <p:nvPr/>
        </p:nvSpPr>
        <p:spPr bwMode="auto">
          <a:xfrm>
            <a:off x="4292600" y="4203700"/>
            <a:ext cx="4851400" cy="26543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400" dirty="0">
              <a:latin typeface="+mn-lt"/>
            </a:endParaRPr>
          </a:p>
        </p:txBody>
      </p:sp>
      <p:grpSp>
        <p:nvGrpSpPr>
          <p:cNvPr id="5" name="Group 185"/>
          <p:cNvGrpSpPr>
            <a:grpSpLocks/>
          </p:cNvGrpSpPr>
          <p:nvPr/>
        </p:nvGrpSpPr>
        <p:grpSpPr bwMode="auto">
          <a:xfrm>
            <a:off x="5255055" y="4137023"/>
            <a:ext cx="3071383" cy="1316040"/>
            <a:chOff x="5691618" y="4137023"/>
            <a:chExt cx="3071382" cy="1316040"/>
          </a:xfrm>
        </p:grpSpPr>
        <p:sp>
          <p:nvSpPr>
            <p:cNvPr id="7278" name="Line 33"/>
            <p:cNvSpPr>
              <a:spLocks noChangeAspect="1" noChangeShapeType="1"/>
            </p:cNvSpPr>
            <p:nvPr/>
          </p:nvSpPr>
          <p:spPr bwMode="auto">
            <a:xfrm>
              <a:off x="8740776" y="4459288"/>
              <a:ext cx="0" cy="95091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9" name="Line 34"/>
            <p:cNvSpPr>
              <a:spLocks noChangeAspect="1" noChangeShapeType="1"/>
            </p:cNvSpPr>
            <p:nvPr/>
          </p:nvSpPr>
          <p:spPr bwMode="auto">
            <a:xfrm>
              <a:off x="6232525" y="4454525"/>
              <a:ext cx="0" cy="9937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0" name="Line 38"/>
            <p:cNvSpPr>
              <a:spLocks noChangeAspect="1" noChangeShapeType="1"/>
            </p:cNvSpPr>
            <p:nvPr/>
          </p:nvSpPr>
          <p:spPr bwMode="auto">
            <a:xfrm>
              <a:off x="8139309" y="4464909"/>
              <a:ext cx="0" cy="4060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" name="Line 39"/>
            <p:cNvSpPr>
              <a:spLocks noChangeAspect="1" noChangeShapeType="1"/>
            </p:cNvSpPr>
            <p:nvPr/>
          </p:nvSpPr>
          <p:spPr bwMode="auto">
            <a:xfrm>
              <a:off x="6938966" y="4452938"/>
              <a:ext cx="0" cy="41806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2" name="Line 41"/>
            <p:cNvSpPr>
              <a:spLocks noChangeAspect="1" noChangeShapeType="1"/>
            </p:cNvSpPr>
            <p:nvPr/>
          </p:nvSpPr>
          <p:spPr bwMode="auto">
            <a:xfrm>
              <a:off x="5691618" y="4457700"/>
              <a:ext cx="307138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3" name="Line 43"/>
            <p:cNvSpPr>
              <a:spLocks noChangeAspect="1" noChangeShapeType="1"/>
            </p:cNvSpPr>
            <p:nvPr/>
          </p:nvSpPr>
          <p:spPr bwMode="auto">
            <a:xfrm>
              <a:off x="7437202" y="4459288"/>
              <a:ext cx="0" cy="9937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4" name="Line 59"/>
            <p:cNvSpPr>
              <a:spLocks noChangeAspect="1" noChangeShapeType="1"/>
            </p:cNvSpPr>
            <p:nvPr/>
          </p:nvSpPr>
          <p:spPr bwMode="auto">
            <a:xfrm>
              <a:off x="5691618" y="4446588"/>
              <a:ext cx="0" cy="42441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5" name="Line 37"/>
            <p:cNvSpPr>
              <a:spLocks noChangeAspect="1" noChangeShapeType="1"/>
            </p:cNvSpPr>
            <p:nvPr/>
          </p:nvSpPr>
          <p:spPr bwMode="auto">
            <a:xfrm flipV="1">
              <a:off x="7816677" y="4137023"/>
              <a:ext cx="0" cy="34021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4713" y="180975"/>
            <a:ext cx="7043737" cy="336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solidFill>
                  <a:srgbClr val="000099"/>
                </a:solidFill>
              </a:rPr>
              <a:t>CCSDS Relationships with ISO</a:t>
            </a:r>
          </a:p>
        </p:txBody>
      </p:sp>
      <p:sp>
        <p:nvSpPr>
          <p:cNvPr id="7178" name="Rectangle 3"/>
          <p:cNvSpPr>
            <a:spLocks noChangeArrowheads="1"/>
          </p:cNvSpPr>
          <p:nvPr/>
        </p:nvSpPr>
        <p:spPr bwMode="auto">
          <a:xfrm>
            <a:off x="142875" y="820738"/>
            <a:ext cx="8756650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6400800" y="3124200"/>
            <a:ext cx="2514600" cy="914400"/>
            <a:chOff x="5638800" y="3124200"/>
            <a:chExt cx="2514600" cy="914400"/>
          </a:xfrm>
        </p:grpSpPr>
        <p:sp>
          <p:nvSpPr>
            <p:cNvPr id="7245" name="Rectangle 12"/>
            <p:cNvSpPr>
              <a:spLocks noChangeArrowheads="1"/>
            </p:cNvSpPr>
            <p:nvPr/>
          </p:nvSpPr>
          <p:spPr bwMode="auto">
            <a:xfrm>
              <a:off x="5638800" y="3124200"/>
              <a:ext cx="2514600" cy="7620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6" name="TextBox 51"/>
            <p:cNvSpPr txBox="1">
              <a:spLocks noChangeArrowheads="1"/>
            </p:cNvSpPr>
            <p:nvPr/>
          </p:nvSpPr>
          <p:spPr bwMode="auto">
            <a:xfrm>
              <a:off x="5884127" y="3124200"/>
              <a:ext cx="2135038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112713" indent="-112713" algn="ctr"/>
              <a:r>
                <a:rPr lang="en-US" sz="1400" b="1">
                  <a:solidFill>
                    <a:srgbClr val="0033CC"/>
                  </a:solidFill>
                  <a:latin typeface="Arial" charset="0"/>
                </a:rPr>
                <a:t>CCSDS Management Council (CMC)</a:t>
              </a:r>
            </a:p>
          </p:txBody>
        </p:sp>
        <p:cxnSp>
          <p:nvCxnSpPr>
            <p:cNvPr id="7247" name="Straight Connector 86"/>
            <p:cNvCxnSpPr>
              <a:cxnSpLocks noChangeShapeType="1"/>
            </p:cNvCxnSpPr>
            <p:nvPr/>
          </p:nvCxnSpPr>
          <p:spPr bwMode="auto">
            <a:xfrm rot="5400000">
              <a:off x="6858794" y="3961606"/>
              <a:ext cx="1524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4419600" y="3124200"/>
            <a:ext cx="1981200" cy="762000"/>
            <a:chOff x="4419600" y="3124200"/>
            <a:chExt cx="1981200" cy="762000"/>
          </a:xfrm>
        </p:grpSpPr>
        <p:sp>
          <p:nvSpPr>
            <p:cNvPr id="7241" name="Rectangle 88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2286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 b="1">
                  <a:latin typeface="Arial" charset="0"/>
                </a:rPr>
                <a:t>CCSDS Secretariat</a:t>
              </a:r>
            </a:p>
          </p:txBody>
        </p:sp>
        <p:sp>
          <p:nvSpPr>
            <p:cNvPr id="7242" name="Rectangle 90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4572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 b="1">
                  <a:latin typeface="Arial" charset="0"/>
                </a:rPr>
                <a:t>Space Assigned Numbers Authority</a:t>
              </a:r>
            </a:p>
          </p:txBody>
        </p:sp>
        <p:cxnSp>
          <p:nvCxnSpPr>
            <p:cNvPr id="7243" name="Straight Connector 95"/>
            <p:cNvCxnSpPr>
              <a:cxnSpLocks noChangeShapeType="1"/>
              <a:stCxn id="7242" idx="3"/>
            </p:cNvCxnSpPr>
            <p:nvPr/>
          </p:nvCxnSpPr>
          <p:spPr bwMode="auto">
            <a:xfrm>
              <a:off x="6096000" y="3657600"/>
              <a:ext cx="3048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7244" name="Straight Connector 96"/>
            <p:cNvCxnSpPr>
              <a:cxnSpLocks noChangeShapeType="1"/>
            </p:cNvCxnSpPr>
            <p:nvPr/>
          </p:nvCxnSpPr>
          <p:spPr bwMode="auto">
            <a:xfrm>
              <a:off x="6096000" y="3276600"/>
              <a:ext cx="3048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7182" name="TextBox 99"/>
          <p:cNvSpPr txBox="1">
            <a:spLocks noChangeArrowheads="1"/>
          </p:cNvSpPr>
          <p:nvPr/>
        </p:nvSpPr>
        <p:spPr bwMode="auto">
          <a:xfrm>
            <a:off x="4419600" y="2743200"/>
            <a:ext cx="14478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2713" indent="-112713"/>
            <a:r>
              <a:rPr lang="en-US" sz="2000" b="1">
                <a:solidFill>
                  <a:srgbClr val="0033CC"/>
                </a:solidFill>
                <a:latin typeface="Arial" charset="0"/>
              </a:rPr>
              <a:t>CCSDS</a:t>
            </a:r>
          </a:p>
        </p:txBody>
      </p:sp>
      <p:grpSp>
        <p:nvGrpSpPr>
          <p:cNvPr id="8" name="Group 153"/>
          <p:cNvGrpSpPr>
            <a:grpSpLocks/>
          </p:cNvGrpSpPr>
          <p:nvPr/>
        </p:nvGrpSpPr>
        <p:grpSpPr bwMode="auto">
          <a:xfrm>
            <a:off x="342900" y="1607520"/>
            <a:ext cx="8343900" cy="1059480"/>
            <a:chOff x="342900" y="1504331"/>
            <a:chExt cx="8343900" cy="1059481"/>
          </a:xfrm>
        </p:grpSpPr>
        <p:cxnSp>
          <p:nvCxnSpPr>
            <p:cNvPr id="7219" name="Straight Connector 149"/>
            <p:cNvCxnSpPr>
              <a:cxnSpLocks noChangeShapeType="1"/>
            </p:cNvCxnSpPr>
            <p:nvPr/>
          </p:nvCxnSpPr>
          <p:spPr bwMode="auto">
            <a:xfrm rot="5400000">
              <a:off x="5317820" y="1745146"/>
              <a:ext cx="481630" cy="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342900" y="1878015"/>
              <a:ext cx="7353300" cy="623885"/>
              <a:chOff x="342900" y="1878015"/>
              <a:chExt cx="8610600" cy="623885"/>
            </a:xfrm>
          </p:grpSpPr>
          <p:sp>
            <p:nvSpPr>
              <p:cNvPr id="7228" name="Rectangle 6"/>
              <p:cNvSpPr>
                <a:spLocks noChangeArrowheads="1"/>
              </p:cNvSpPr>
              <p:nvPr/>
            </p:nvSpPr>
            <p:spPr bwMode="auto">
              <a:xfrm>
                <a:off x="342900" y="1878015"/>
                <a:ext cx="8610600" cy="62388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" name="Rectangle 7"/>
              <p:cNvSpPr>
                <a:spLocks noChangeArrowheads="1"/>
              </p:cNvSpPr>
              <p:nvPr/>
            </p:nvSpPr>
            <p:spPr bwMode="auto">
              <a:xfrm>
                <a:off x="1279805" y="2006602"/>
                <a:ext cx="7316778" cy="2676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74612" tIns="36512" rIns="74612" bIns="36512">
                <a:spAutoFit/>
              </a:bodyPr>
              <a:lstStyle/>
              <a:p>
                <a:pPr algn="ctr" defTabSz="665163">
                  <a:lnSpc>
                    <a:spcPct val="90000"/>
                  </a:lnSpc>
                </a:pPr>
                <a:r>
                  <a:rPr lang="en-US" sz="1400" b="1">
                    <a:solidFill>
                      <a:srgbClr val="FFFFFF"/>
                    </a:solidFill>
                    <a:latin typeface="Arial" charset="0"/>
                  </a:rPr>
                  <a:t>Technical Committee 20 (ISO/TC20):   Aircraft and Space Vehicles</a:t>
                </a:r>
              </a:p>
            </p:txBody>
          </p:sp>
        </p:grpSp>
        <p:grpSp>
          <p:nvGrpSpPr>
            <p:cNvPr id="10" name="Group 152"/>
            <p:cNvGrpSpPr>
              <a:grpSpLocks/>
            </p:cNvGrpSpPr>
            <p:nvPr/>
          </p:nvGrpSpPr>
          <p:grpSpPr bwMode="auto">
            <a:xfrm>
              <a:off x="7848600" y="1523999"/>
              <a:ext cx="838200" cy="1039813"/>
              <a:chOff x="7848600" y="1523999"/>
              <a:chExt cx="838200" cy="1039813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 rot="5400000">
                <a:off x="8077994" y="1828005"/>
                <a:ext cx="304800" cy="1588"/>
              </a:xfrm>
              <a:prstGeom prst="line">
                <a:avLst/>
              </a:prstGeom>
              <a:noFill/>
              <a:ln w="57150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</p:cxnSp>
          <p:sp>
            <p:nvSpPr>
              <p:cNvPr id="7223" name="Line 11"/>
              <p:cNvSpPr>
                <a:spLocks noChangeShapeType="1"/>
              </p:cNvSpPr>
              <p:nvPr/>
            </p:nvSpPr>
            <p:spPr bwMode="auto">
              <a:xfrm flipV="1">
                <a:off x="8229600" y="1523999"/>
                <a:ext cx="0" cy="631826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4" name="Rectangle 13"/>
              <p:cNvSpPr>
                <a:spLocks noChangeArrowheads="1"/>
              </p:cNvSpPr>
              <p:nvPr/>
            </p:nvSpPr>
            <p:spPr bwMode="auto">
              <a:xfrm>
                <a:off x="8001000" y="1801812"/>
                <a:ext cx="685800" cy="6096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5" name="Rectangle 14"/>
              <p:cNvSpPr>
                <a:spLocks noChangeArrowheads="1"/>
              </p:cNvSpPr>
              <p:nvPr/>
            </p:nvSpPr>
            <p:spPr bwMode="auto">
              <a:xfrm>
                <a:off x="7924800" y="1878012"/>
                <a:ext cx="685800" cy="6096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6" name="Rectangle 18"/>
              <p:cNvSpPr>
                <a:spLocks noChangeArrowheads="1"/>
              </p:cNvSpPr>
              <p:nvPr/>
            </p:nvSpPr>
            <p:spPr bwMode="auto">
              <a:xfrm>
                <a:off x="7848600" y="1954212"/>
                <a:ext cx="685800" cy="6096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7" name="Rectangle 19"/>
              <p:cNvSpPr>
                <a:spLocks noChangeArrowheads="1"/>
              </p:cNvSpPr>
              <p:nvPr/>
            </p:nvSpPr>
            <p:spPr bwMode="auto">
              <a:xfrm>
                <a:off x="7904163" y="1960562"/>
                <a:ext cx="623888" cy="514350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400">
                    <a:solidFill>
                      <a:srgbClr val="FFFFFF"/>
                    </a:solidFill>
                    <a:latin typeface="Arial" charset="0"/>
                  </a:rPr>
                  <a:t>Other</a:t>
                </a:r>
              </a:p>
              <a:p>
                <a:r>
                  <a:rPr lang="en-US" sz="1400">
                    <a:solidFill>
                      <a:srgbClr val="FFFFFF"/>
                    </a:solidFill>
                    <a:latin typeface="Arial" charset="0"/>
                  </a:rPr>
                  <a:t>TCs</a:t>
                </a:r>
              </a:p>
            </p:txBody>
          </p:sp>
        </p:grpSp>
      </p:grpSp>
      <p:grpSp>
        <p:nvGrpSpPr>
          <p:cNvPr id="11" name="Group 156"/>
          <p:cNvGrpSpPr>
            <a:grpSpLocks/>
          </p:cNvGrpSpPr>
          <p:nvPr/>
        </p:nvGrpSpPr>
        <p:grpSpPr bwMode="auto">
          <a:xfrm>
            <a:off x="381000" y="2133600"/>
            <a:ext cx="3702050" cy="2159000"/>
            <a:chOff x="381000" y="2133600"/>
            <a:chExt cx="3702051" cy="2159001"/>
          </a:xfrm>
        </p:grpSpPr>
        <p:grpSp>
          <p:nvGrpSpPr>
            <p:cNvPr id="12" name="Group 154"/>
            <p:cNvGrpSpPr>
              <a:grpSpLocks/>
            </p:cNvGrpSpPr>
            <p:nvPr/>
          </p:nvGrpSpPr>
          <p:grpSpPr bwMode="auto">
            <a:xfrm>
              <a:off x="381000" y="2133600"/>
              <a:ext cx="838200" cy="1420812"/>
              <a:chOff x="381000" y="2133600"/>
              <a:chExt cx="838200" cy="1420812"/>
            </a:xfrm>
          </p:grpSpPr>
          <p:sp>
            <p:nvSpPr>
              <p:cNvPr id="7214" name="Line 11"/>
              <p:cNvSpPr>
                <a:spLocks noChangeShapeType="1"/>
              </p:cNvSpPr>
              <p:nvPr/>
            </p:nvSpPr>
            <p:spPr bwMode="auto">
              <a:xfrm flipV="1">
                <a:off x="762000" y="2133600"/>
                <a:ext cx="0" cy="101282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5" name="Rectangle 13"/>
              <p:cNvSpPr>
                <a:spLocks noChangeArrowheads="1"/>
              </p:cNvSpPr>
              <p:nvPr/>
            </p:nvSpPr>
            <p:spPr bwMode="auto">
              <a:xfrm>
                <a:off x="533400" y="2792412"/>
                <a:ext cx="685800" cy="6096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6" name="Rectangle 14"/>
              <p:cNvSpPr>
                <a:spLocks noChangeArrowheads="1"/>
              </p:cNvSpPr>
              <p:nvPr/>
            </p:nvSpPr>
            <p:spPr bwMode="auto">
              <a:xfrm>
                <a:off x="457200" y="2868612"/>
                <a:ext cx="685800" cy="6096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7" name="Rectangle 18"/>
              <p:cNvSpPr>
                <a:spLocks noChangeArrowheads="1"/>
              </p:cNvSpPr>
              <p:nvPr/>
            </p:nvSpPr>
            <p:spPr bwMode="auto">
              <a:xfrm>
                <a:off x="381000" y="2944812"/>
                <a:ext cx="685800" cy="6096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8" name="Rectangle 19"/>
              <p:cNvSpPr>
                <a:spLocks noChangeArrowheads="1"/>
              </p:cNvSpPr>
              <p:nvPr/>
            </p:nvSpPr>
            <p:spPr bwMode="auto">
              <a:xfrm>
                <a:off x="436563" y="2951162"/>
                <a:ext cx="629982" cy="520655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400">
                    <a:solidFill>
                      <a:srgbClr val="FFFFFF"/>
                    </a:solidFill>
                    <a:latin typeface="Arial" charset="0"/>
                  </a:rPr>
                  <a:t>Other</a:t>
                </a:r>
              </a:p>
              <a:p>
                <a:r>
                  <a:rPr lang="en-US" sz="1400">
                    <a:solidFill>
                      <a:srgbClr val="FFFFFF"/>
                    </a:solidFill>
                    <a:latin typeface="Arial" charset="0"/>
                  </a:rPr>
                  <a:t>SCs</a:t>
                </a:r>
              </a:p>
            </p:txBody>
          </p:sp>
        </p:grpSp>
        <p:sp>
          <p:nvSpPr>
            <p:cNvPr id="7210" name="Rectangle 25"/>
            <p:cNvSpPr>
              <a:spLocks noChangeArrowheads="1"/>
            </p:cNvSpPr>
            <p:nvPr/>
          </p:nvSpPr>
          <p:spPr bwMode="auto">
            <a:xfrm>
              <a:off x="1420813" y="2781300"/>
              <a:ext cx="2662238" cy="151130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Rectangle 26"/>
            <p:cNvSpPr>
              <a:spLocks noChangeArrowheads="1"/>
            </p:cNvSpPr>
            <p:nvPr/>
          </p:nvSpPr>
          <p:spPr bwMode="auto">
            <a:xfrm>
              <a:off x="2209800" y="4038600"/>
              <a:ext cx="1276350" cy="20955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lIns="74612" tIns="36512" rIns="74612" bIns="36512">
              <a:spAutoFit/>
            </a:bodyPr>
            <a:lstStyle/>
            <a:p>
              <a:pPr defTabSz="665163">
                <a:lnSpc>
                  <a:spcPct val="90000"/>
                </a:lnSpc>
              </a:pPr>
              <a:r>
                <a:rPr lang="en-US" sz="1000" b="1" i="1">
                  <a:solidFill>
                    <a:schemeClr val="bg1"/>
                  </a:solidFill>
                  <a:latin typeface="Arial" charset="0"/>
                </a:rPr>
                <a:t>(Secretariat: AIAA)</a:t>
              </a:r>
            </a:p>
          </p:txBody>
        </p:sp>
        <p:sp>
          <p:nvSpPr>
            <p:cNvPr id="7212" name="Rectangle 27"/>
            <p:cNvSpPr>
              <a:spLocks noChangeArrowheads="1"/>
            </p:cNvSpPr>
            <p:nvPr/>
          </p:nvSpPr>
          <p:spPr bwMode="auto">
            <a:xfrm>
              <a:off x="1524000" y="2933700"/>
              <a:ext cx="1535113" cy="8763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739775"/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Subcommittee 14</a:t>
              </a:r>
            </a:p>
            <a:p>
              <a:pPr defTabSz="739775"/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(ISO/TC20/SC14):</a:t>
              </a:r>
            </a:p>
            <a:p>
              <a:pPr defTabSz="739775"/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Space Systems</a:t>
              </a:r>
            </a:p>
            <a:p>
              <a:pPr defTabSz="739775"/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and Operations</a:t>
              </a:r>
            </a:p>
          </p:txBody>
        </p:sp>
        <p:sp>
          <p:nvSpPr>
            <p:cNvPr id="7213" name="Line 37"/>
            <p:cNvSpPr>
              <a:spLocks noChangeAspect="1" noChangeShapeType="1"/>
            </p:cNvSpPr>
            <p:nvPr/>
          </p:nvSpPr>
          <p:spPr bwMode="auto">
            <a:xfrm flipV="1">
              <a:off x="2743200" y="2514600"/>
              <a:ext cx="0" cy="2889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4420210" y="1531625"/>
            <a:ext cx="1745584" cy="303579"/>
            <a:chOff x="4419600" y="1003300"/>
            <a:chExt cx="4508500" cy="825500"/>
          </a:xfrm>
          <a:solidFill>
            <a:srgbClr val="00AE00"/>
          </a:solidFill>
        </p:grpSpPr>
        <p:sp>
          <p:nvSpPr>
            <p:cNvPr id="75" name="Rectangle 74"/>
            <p:cNvSpPr/>
            <p:nvPr/>
          </p:nvSpPr>
          <p:spPr bwMode="auto">
            <a:xfrm>
              <a:off x="4419600" y="1003300"/>
              <a:ext cx="4508500" cy="825500"/>
            </a:xfrm>
            <a:prstGeom prst="rect">
              <a:avLst/>
            </a:prstGeom>
            <a:solidFill>
              <a:srgbClr val="00AE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80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9252" name="Picture 2" descr="Logo of the DEPP Organization for Standardization">
              <a:hlinkClick r:id="rId3" tooltip="Logo of the DEPP Organization for Standardization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91175" y="1038224"/>
              <a:ext cx="1905000" cy="742951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4" name="Group 196"/>
          <p:cNvGrpSpPr>
            <a:grpSpLocks/>
          </p:cNvGrpSpPr>
          <p:nvPr/>
        </p:nvGrpSpPr>
        <p:grpSpPr bwMode="auto">
          <a:xfrm>
            <a:off x="4268788" y="2540000"/>
            <a:ext cx="4722812" cy="1778000"/>
            <a:chOff x="4318000" y="2565399"/>
            <a:chExt cx="4673600" cy="1778000"/>
          </a:xfrm>
        </p:grpSpPr>
        <p:grpSp>
          <p:nvGrpSpPr>
            <p:cNvPr id="15" name="Group 194"/>
            <p:cNvGrpSpPr>
              <a:grpSpLocks/>
            </p:cNvGrpSpPr>
            <p:nvPr/>
          </p:nvGrpSpPr>
          <p:grpSpPr bwMode="auto">
            <a:xfrm>
              <a:off x="4318000" y="2743199"/>
              <a:ext cx="4673600" cy="1600200"/>
              <a:chOff x="4318000" y="2743199"/>
              <a:chExt cx="4673600" cy="1600200"/>
            </a:xfrm>
          </p:grpSpPr>
          <p:grpSp>
            <p:nvGrpSpPr>
              <p:cNvPr id="16" name="Group 166"/>
              <p:cNvGrpSpPr>
                <a:grpSpLocks/>
              </p:cNvGrpSpPr>
              <p:nvPr/>
            </p:nvGrpSpPr>
            <p:grpSpPr bwMode="auto">
              <a:xfrm>
                <a:off x="4318000" y="2743199"/>
                <a:ext cx="4673600" cy="1600200"/>
                <a:chOff x="4318000" y="2743199"/>
                <a:chExt cx="4673600" cy="1600200"/>
              </a:xfrm>
            </p:grpSpPr>
            <p:sp>
              <p:nvSpPr>
                <p:cNvPr id="7204" name="Rectangle 28"/>
                <p:cNvSpPr>
                  <a:spLocks noChangeArrowheads="1"/>
                </p:cNvSpPr>
                <p:nvPr/>
              </p:nvSpPr>
              <p:spPr bwMode="auto">
                <a:xfrm>
                  <a:off x="4318000" y="2743199"/>
                  <a:ext cx="4673600" cy="160020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" name="Group 87"/>
                <p:cNvGrpSpPr>
                  <a:grpSpLocks/>
                </p:cNvGrpSpPr>
                <p:nvPr/>
              </p:nvGrpSpPr>
              <p:grpSpPr bwMode="auto">
                <a:xfrm>
                  <a:off x="6407821" y="3124200"/>
                  <a:ext cx="2507785" cy="762000"/>
                  <a:chOff x="5638800" y="3124200"/>
                  <a:chExt cx="2514600" cy="762000"/>
                </a:xfrm>
              </p:grpSpPr>
              <p:sp>
                <p:nvSpPr>
                  <p:cNvPr id="7207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5638800" y="3124200"/>
                    <a:ext cx="2514600" cy="762000"/>
                  </a:xfrm>
                  <a:prstGeom prst="rect">
                    <a:avLst/>
                  </a:prstGeom>
                  <a:solidFill>
                    <a:srgbClr val="CCFFCC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08" name="Text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4434" y="3124200"/>
                    <a:ext cx="2135127" cy="730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pPr marL="112713" indent="-112713" algn="ctr"/>
                    <a:r>
                      <a:rPr lang="en-US" sz="1400" b="1" dirty="0">
                        <a:solidFill>
                          <a:srgbClr val="0033CC"/>
                        </a:solidFill>
                        <a:latin typeface="Arial" charset="0"/>
                      </a:rPr>
                      <a:t>TC20/SC13 </a:t>
                    </a:r>
                  </a:p>
                  <a:p>
                    <a:pPr marL="112713" indent="-112713" algn="ctr"/>
                    <a:r>
                      <a:rPr lang="en-US" sz="1400" b="1" dirty="0">
                        <a:solidFill>
                          <a:srgbClr val="0033CC"/>
                        </a:solidFill>
                        <a:latin typeface="Arial" charset="0"/>
                      </a:rPr>
                      <a:t>Heads of Delegation</a:t>
                    </a:r>
                  </a:p>
                  <a:p>
                    <a:pPr marL="112713" indent="-112713" algn="ctr"/>
                    <a:r>
                      <a:rPr lang="en-US" sz="1400" b="1" dirty="0">
                        <a:solidFill>
                          <a:srgbClr val="0033CC"/>
                        </a:solidFill>
                        <a:latin typeface="Arial" charset="0"/>
                      </a:rPr>
                      <a:t>(CCSDS CMC)</a:t>
                    </a:r>
                  </a:p>
                </p:txBody>
              </p:sp>
            </p:grpSp>
            <p:sp>
              <p:nvSpPr>
                <p:cNvPr id="7206" name="Rectangle 30"/>
                <p:cNvSpPr>
                  <a:spLocks noChangeArrowheads="1"/>
                </p:cNvSpPr>
                <p:nvPr/>
              </p:nvSpPr>
              <p:spPr bwMode="auto">
                <a:xfrm>
                  <a:off x="4420112" y="2819400"/>
                  <a:ext cx="1930708" cy="10747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82550" tIns="41275" rIns="82550" bIns="41275">
                  <a:spAutoFit/>
                </a:bodyPr>
                <a:lstStyle/>
                <a:p>
                  <a:pPr defTabSz="739775"/>
                  <a:r>
                    <a:rPr lang="en-US" sz="1300" b="1">
                      <a:solidFill>
                        <a:schemeClr val="bg1"/>
                      </a:solidFill>
                      <a:latin typeface="Arial" charset="0"/>
                    </a:rPr>
                    <a:t>Subcommittee 13</a:t>
                  </a:r>
                </a:p>
                <a:p>
                  <a:pPr defTabSz="739775"/>
                  <a:r>
                    <a:rPr lang="en-US" sz="1300" b="1">
                      <a:solidFill>
                        <a:schemeClr val="bg1"/>
                      </a:solidFill>
                      <a:latin typeface="Arial" charset="0"/>
                    </a:rPr>
                    <a:t>(ISO/TC20/SC13):</a:t>
                  </a:r>
                </a:p>
                <a:p>
                  <a:pPr defTabSz="739775"/>
                  <a:r>
                    <a:rPr lang="en-US" sz="1300" b="1">
                      <a:solidFill>
                        <a:schemeClr val="bg1"/>
                      </a:solidFill>
                      <a:latin typeface="Arial" charset="0"/>
                    </a:rPr>
                    <a:t>Space Data and</a:t>
                  </a:r>
                </a:p>
                <a:p>
                  <a:pPr defTabSz="739775"/>
                  <a:r>
                    <a:rPr lang="en-US" sz="1300" b="1">
                      <a:solidFill>
                        <a:schemeClr val="bg1"/>
                      </a:solidFill>
                      <a:latin typeface="Arial" charset="0"/>
                    </a:rPr>
                    <a:t>Information Transfer </a:t>
                  </a:r>
                </a:p>
                <a:p>
                  <a:pPr defTabSz="739775"/>
                  <a:r>
                    <a:rPr lang="en-US" sz="1300" b="1">
                      <a:solidFill>
                        <a:schemeClr val="bg1"/>
                      </a:solidFill>
                      <a:latin typeface="Arial" charset="0"/>
                    </a:rPr>
                    <a:t>Systems</a:t>
                  </a:r>
                </a:p>
              </p:txBody>
            </p:sp>
          </p:grpSp>
          <p:sp>
            <p:nvSpPr>
              <p:cNvPr id="7203" name="Rectangle 29"/>
              <p:cNvSpPr>
                <a:spLocks noChangeArrowheads="1"/>
              </p:cNvSpPr>
              <p:nvPr/>
            </p:nvSpPr>
            <p:spPr bwMode="auto">
              <a:xfrm>
                <a:off x="5874819" y="4071938"/>
                <a:ext cx="1311750" cy="209550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74612" tIns="36512" rIns="74612" bIns="36512">
                <a:spAutoFit/>
              </a:bodyPr>
              <a:lstStyle/>
              <a:p>
                <a:pPr defTabSz="665163">
                  <a:lnSpc>
                    <a:spcPct val="90000"/>
                  </a:lnSpc>
                </a:pPr>
                <a:r>
                  <a:rPr lang="en-US" sz="1000" b="1" i="1">
                    <a:solidFill>
                      <a:schemeClr val="bg1"/>
                    </a:solidFill>
                    <a:latin typeface="Arial" charset="0"/>
                  </a:rPr>
                  <a:t>(Secretariat: NASA)</a:t>
                </a:r>
              </a:p>
            </p:txBody>
          </p:sp>
        </p:grpSp>
        <p:sp>
          <p:nvSpPr>
            <p:cNvPr id="7201" name="Line 37"/>
            <p:cNvSpPr>
              <a:spLocks noChangeAspect="1" noChangeShapeType="1"/>
            </p:cNvSpPr>
            <p:nvPr/>
          </p:nvSpPr>
          <p:spPr bwMode="auto">
            <a:xfrm flipV="1">
              <a:off x="6045200" y="2565399"/>
              <a:ext cx="0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6397625" y="3105150"/>
            <a:ext cx="2514600" cy="762000"/>
            <a:chOff x="5638800" y="3124200"/>
            <a:chExt cx="2514600" cy="762000"/>
          </a:xfrm>
        </p:grpSpPr>
        <p:sp>
          <p:nvSpPr>
            <p:cNvPr id="7198" name="Rectangle 12"/>
            <p:cNvSpPr>
              <a:spLocks noChangeArrowheads="1"/>
            </p:cNvSpPr>
            <p:nvPr/>
          </p:nvSpPr>
          <p:spPr bwMode="auto">
            <a:xfrm>
              <a:off x="5638800" y="3124200"/>
              <a:ext cx="2514600" cy="7620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TextBox 51"/>
            <p:cNvSpPr txBox="1">
              <a:spLocks noChangeArrowheads="1"/>
            </p:cNvSpPr>
            <p:nvPr/>
          </p:nvSpPr>
          <p:spPr bwMode="auto">
            <a:xfrm>
              <a:off x="5884127" y="3124200"/>
              <a:ext cx="2135038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112713" indent="-112713" algn="ctr"/>
              <a:r>
                <a:rPr lang="en-US" sz="1400" b="1" dirty="0">
                  <a:solidFill>
                    <a:srgbClr val="0033CC"/>
                  </a:solidFill>
                  <a:latin typeface="Arial" charset="0"/>
                </a:rPr>
                <a:t>CCSDS Management Council (CMC)</a:t>
              </a:r>
            </a:p>
          </p:txBody>
        </p:sp>
      </p:grpSp>
      <p:sp>
        <p:nvSpPr>
          <p:cNvPr id="125" name="Rounded Rectangle 124"/>
          <p:cNvSpPr/>
          <p:nvPr/>
        </p:nvSpPr>
        <p:spPr bwMode="auto">
          <a:xfrm>
            <a:off x="7668095" y="5375199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Mission Ops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Info Mgt Services</a:t>
            </a: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7138190" y="4831836"/>
            <a:ext cx="1392255" cy="363985"/>
          </a:xfrm>
          <a:prstGeom prst="roundRect">
            <a:avLst>
              <a:gd name="adj" fmla="val 16667"/>
            </a:avLst>
          </a:prstGeom>
          <a:solidFill>
            <a:srgbClr val="FF33CC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Space Internetworking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127" name="Rounded Rectangle 126"/>
          <p:cNvSpPr/>
          <p:nvPr/>
        </p:nvSpPr>
        <p:spPr bwMode="auto">
          <a:xfrm>
            <a:off x="6469375" y="5375199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Cross Support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  <a:endParaRPr lang="en-US" sz="105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5784902" y="4831836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Space Link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  <a:endParaRPr lang="en-US" sz="105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29" name="Rounded Rectangle 128"/>
          <p:cNvSpPr/>
          <p:nvPr/>
        </p:nvSpPr>
        <p:spPr bwMode="auto">
          <a:xfrm>
            <a:off x="5167255" y="5372818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3D86FD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Spacecraft Onboard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Interface Services</a:t>
            </a:r>
            <a:endParaRPr lang="en-US" sz="105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4562669" y="4831836"/>
            <a:ext cx="1386472" cy="363985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Systems Engineering</a:t>
            </a:r>
          </a:p>
        </p:txBody>
      </p:sp>
      <p:grpSp>
        <p:nvGrpSpPr>
          <p:cNvPr id="19" name="Group 550"/>
          <p:cNvGrpSpPr>
            <a:grpSpLocks/>
          </p:cNvGrpSpPr>
          <p:nvPr/>
        </p:nvGrpSpPr>
        <p:grpSpPr bwMode="auto">
          <a:xfrm>
            <a:off x="5105408" y="5181600"/>
            <a:ext cx="3733801" cy="1295400"/>
            <a:chOff x="5105408" y="5181600"/>
            <a:chExt cx="3733801" cy="1295400"/>
          </a:xfrm>
        </p:grpSpPr>
        <p:grpSp>
          <p:nvGrpSpPr>
            <p:cNvPr id="20" name="Group 446"/>
            <p:cNvGrpSpPr>
              <a:grpSpLocks/>
            </p:cNvGrpSpPr>
            <p:nvPr/>
          </p:nvGrpSpPr>
          <p:grpSpPr bwMode="auto">
            <a:xfrm>
              <a:off x="5105408" y="5943600"/>
              <a:ext cx="762001" cy="457200"/>
              <a:chOff x="5105400" y="5943600"/>
              <a:chExt cx="685800" cy="457200"/>
            </a:xfrm>
          </p:grpSpPr>
          <p:sp>
            <p:nvSpPr>
              <p:cNvPr id="160" name="Rectangle 159"/>
              <p:cNvSpPr/>
              <p:nvPr/>
            </p:nvSpPr>
            <p:spPr bwMode="auto">
              <a:xfrm>
                <a:off x="5258277" y="6096000"/>
                <a:ext cx="53292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5181124" y="6019800"/>
                <a:ext cx="53435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5105400" y="5943600"/>
                <a:ext cx="532924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</p:grpSp>
        <p:grpSp>
          <p:nvGrpSpPr>
            <p:cNvPr id="21" name="Group 447"/>
            <p:cNvGrpSpPr>
              <a:grpSpLocks/>
            </p:cNvGrpSpPr>
            <p:nvPr/>
          </p:nvGrpSpPr>
          <p:grpSpPr bwMode="auto">
            <a:xfrm>
              <a:off x="5638808" y="6019800"/>
              <a:ext cx="762001" cy="457200"/>
              <a:chOff x="5105400" y="5943600"/>
              <a:chExt cx="685800" cy="457200"/>
            </a:xfrm>
          </p:grpSpPr>
          <p:sp>
            <p:nvSpPr>
              <p:cNvPr id="157" name="Rectangle 156"/>
              <p:cNvSpPr/>
              <p:nvPr/>
            </p:nvSpPr>
            <p:spPr bwMode="auto">
              <a:xfrm>
                <a:off x="5258277" y="6096000"/>
                <a:ext cx="53292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3D86F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5181124" y="6019800"/>
                <a:ext cx="53435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3D86F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5105400" y="5943600"/>
                <a:ext cx="532924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3D86F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</p:grpSp>
        <p:grpSp>
          <p:nvGrpSpPr>
            <p:cNvPr id="22" name="Group 453"/>
            <p:cNvGrpSpPr>
              <a:grpSpLocks/>
            </p:cNvGrpSpPr>
            <p:nvPr/>
          </p:nvGrpSpPr>
          <p:grpSpPr bwMode="auto">
            <a:xfrm>
              <a:off x="6324608" y="5943600"/>
              <a:ext cx="762001" cy="457200"/>
              <a:chOff x="5105400" y="5943600"/>
              <a:chExt cx="685800" cy="457200"/>
            </a:xfrm>
          </p:grpSpPr>
          <p:sp>
            <p:nvSpPr>
              <p:cNvPr id="154" name="Rectangle 153"/>
              <p:cNvSpPr/>
              <p:nvPr/>
            </p:nvSpPr>
            <p:spPr bwMode="auto">
              <a:xfrm>
                <a:off x="5258277" y="6096000"/>
                <a:ext cx="53292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33CC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5181124" y="6019800"/>
                <a:ext cx="53435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33CC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5105400" y="5943600"/>
                <a:ext cx="532924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33CC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</p:grpSp>
        <p:grpSp>
          <p:nvGrpSpPr>
            <p:cNvPr id="23" name="Group 458"/>
            <p:cNvGrpSpPr>
              <a:grpSpLocks/>
            </p:cNvGrpSpPr>
            <p:nvPr/>
          </p:nvGrpSpPr>
          <p:grpSpPr bwMode="auto">
            <a:xfrm>
              <a:off x="6858008" y="6019800"/>
              <a:ext cx="762001" cy="457200"/>
              <a:chOff x="5105400" y="5943600"/>
              <a:chExt cx="685800" cy="457200"/>
            </a:xfrm>
          </p:grpSpPr>
          <p:sp>
            <p:nvSpPr>
              <p:cNvPr id="150" name="Rectangle 149"/>
              <p:cNvSpPr/>
              <p:nvPr/>
            </p:nvSpPr>
            <p:spPr bwMode="auto">
              <a:xfrm>
                <a:off x="5258277" y="6096000"/>
                <a:ext cx="53292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5181124" y="6019800"/>
                <a:ext cx="53435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5105400" y="5943600"/>
                <a:ext cx="532924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</p:grpSp>
        <p:grpSp>
          <p:nvGrpSpPr>
            <p:cNvPr id="24" name="Group 504"/>
            <p:cNvGrpSpPr>
              <a:grpSpLocks/>
            </p:cNvGrpSpPr>
            <p:nvPr/>
          </p:nvGrpSpPr>
          <p:grpSpPr bwMode="auto">
            <a:xfrm>
              <a:off x="7543808" y="5943600"/>
              <a:ext cx="762001" cy="457200"/>
              <a:chOff x="5105400" y="5943600"/>
              <a:chExt cx="685800" cy="457200"/>
            </a:xfrm>
          </p:grpSpPr>
          <p:sp>
            <p:nvSpPr>
              <p:cNvPr id="147" name="Rectangle 146"/>
              <p:cNvSpPr/>
              <p:nvPr/>
            </p:nvSpPr>
            <p:spPr bwMode="auto">
              <a:xfrm>
                <a:off x="5258277" y="6096000"/>
                <a:ext cx="53292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5181124" y="6019800"/>
                <a:ext cx="53435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5105400" y="5943600"/>
                <a:ext cx="532924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66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</p:grpSp>
        <p:grpSp>
          <p:nvGrpSpPr>
            <p:cNvPr id="25" name="Group 511"/>
            <p:cNvGrpSpPr>
              <a:grpSpLocks/>
            </p:cNvGrpSpPr>
            <p:nvPr/>
          </p:nvGrpSpPr>
          <p:grpSpPr bwMode="auto">
            <a:xfrm>
              <a:off x="8077208" y="6019800"/>
              <a:ext cx="762001" cy="457200"/>
              <a:chOff x="5105400" y="5943600"/>
              <a:chExt cx="685800" cy="457200"/>
            </a:xfrm>
          </p:grpSpPr>
          <p:sp>
            <p:nvSpPr>
              <p:cNvPr id="144" name="Rectangle 143"/>
              <p:cNvSpPr/>
              <p:nvPr/>
            </p:nvSpPr>
            <p:spPr bwMode="auto">
              <a:xfrm>
                <a:off x="5258277" y="6096000"/>
                <a:ext cx="53292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5181124" y="6019800"/>
                <a:ext cx="534353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5105400" y="5943600"/>
                <a:ext cx="532924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100" dirty="0">
                    <a:latin typeface="+mn-lt"/>
                  </a:rPr>
                  <a:t>WG’s</a:t>
                </a:r>
              </a:p>
            </p:txBody>
          </p:sp>
        </p:grpSp>
        <p:cxnSp>
          <p:nvCxnSpPr>
            <p:cNvPr id="138" name="Straight Connector 137"/>
            <p:cNvCxnSpPr/>
            <p:nvPr/>
          </p:nvCxnSpPr>
          <p:spPr bwMode="auto">
            <a:xfrm rot="5400000">
              <a:off x="6853428" y="5862825"/>
              <a:ext cx="31394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400000">
              <a:off x="5634228" y="5862825"/>
              <a:ext cx="31394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D86F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 rot="5400000">
              <a:off x="8133881" y="5862825"/>
              <a:ext cx="31394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4878387" y="5561013"/>
              <a:ext cx="760413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5400000">
              <a:off x="6097587" y="5561013"/>
              <a:ext cx="760413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CC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5400000">
              <a:off x="7316787" y="5561013"/>
              <a:ext cx="760413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24" name="Slide Number Placeholder 1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1" name="Vertical Scroll 130"/>
          <p:cNvSpPr/>
          <p:nvPr/>
        </p:nvSpPr>
        <p:spPr bwMode="auto">
          <a:xfrm>
            <a:off x="7456488" y="5943600"/>
            <a:ext cx="709612" cy="552450"/>
          </a:xfrm>
          <a:prstGeom prst="verticalScroll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CCSDS</a:t>
            </a:r>
            <a:endParaRPr lang="en-US" sz="10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2" name="Vertical Scroll 131"/>
          <p:cNvSpPr/>
          <p:nvPr/>
        </p:nvSpPr>
        <p:spPr bwMode="auto">
          <a:xfrm>
            <a:off x="6051550" y="3173413"/>
            <a:ext cx="709613" cy="552450"/>
          </a:xfrm>
          <a:prstGeom prst="verticalScroll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ISO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7162800" y="2133600"/>
            <a:ext cx="1752600" cy="2286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Missions / Programs</a:t>
            </a:r>
          </a:p>
        </p:txBody>
      </p:sp>
    </p:spTree>
    <p:extLst>
      <p:ext uri="{BB962C8B-B14F-4D97-AF65-F5344CB8AC3E}">
        <p14:creationId xmlns:p14="http://schemas.microsoft.com/office/powerpoint/2010/main" val="30521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2274 -0.12106 " pathEditMode="relative" ptsTypes="AA">
                                      <p:cBhvr>
                                        <p:cTn id="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5782 -0.05532 " pathEditMode="relative" ptsTypes="AA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73 -0.17477 " pathEditMode="relative" ptsTypes="AA">
                                      <p:cBhvr>
                                        <p:cTn id="4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17488 L -0.15191 -0.3923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1133 L -0.19513 -0.28707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91 -0.39236 L -0.55347 -0.6657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-136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91 -0.29653 L -0.39635 -0.34074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31" grpId="0" animBg="1"/>
      <p:bldP spid="132" grpId="0" animBg="1"/>
      <p:bldP spid="132" grpId="1" animBg="1"/>
      <p:bldP spid="134" grpId="0" animBg="1"/>
      <p:bldP spid="1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 bwMode="auto">
          <a:xfrm>
            <a:off x="1340484" y="3335411"/>
            <a:ext cx="537472" cy="537472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1326523" y="5711833"/>
            <a:ext cx="537472" cy="537472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1340484" y="4497287"/>
            <a:ext cx="537472" cy="537472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1327297" y="2394879"/>
            <a:ext cx="537472" cy="537472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1340484" y="1768701"/>
            <a:ext cx="537472" cy="537472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1340484" y="869425"/>
            <a:ext cx="537472" cy="537472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86443" name="Rectangle 11"/>
          <p:cNvSpPr>
            <a:spLocks noChangeArrowheads="1"/>
          </p:cNvSpPr>
          <p:nvPr/>
        </p:nvSpPr>
        <p:spPr bwMode="auto">
          <a:xfrm>
            <a:off x="1377462" y="76200"/>
            <a:ext cx="74374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CCSDS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Strategic Plan</a:t>
            </a:r>
            <a:endParaRPr lang="en-US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CCSDS Plan for the Future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431226" y="902839"/>
            <a:ext cx="7602463" cy="5940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0033CC"/>
                </a:solidFill>
                <a:latin typeface="Arial" charset="0"/>
              </a:rPr>
              <a:t>Towards Cross-cutting functions and coherent architecture-wide integration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rgbClr val="0033CC"/>
              </a:solidFill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0033CC"/>
                </a:solidFill>
                <a:latin typeface="Arial" charset="0"/>
              </a:rPr>
              <a:t>Towards standardized </a:t>
            </a:r>
            <a:r>
              <a:rPr lang="en-GB" sz="2000" b="1" dirty="0" err="1" smtClean="0">
                <a:solidFill>
                  <a:srgbClr val="0033CC"/>
                </a:solidFill>
                <a:latin typeface="Arial" charset="0"/>
              </a:rPr>
              <a:t>Onboard</a:t>
            </a:r>
            <a:r>
              <a:rPr lang="en-GB" sz="2000" b="1" dirty="0" smtClean="0">
                <a:solidFill>
                  <a:srgbClr val="0033CC"/>
                </a:solidFill>
                <a:latin typeface="Arial" charset="0"/>
              </a:rPr>
              <a:t> Interfaces and Services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rgbClr val="0033CC"/>
              </a:solidFill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0033CC"/>
                </a:solidFill>
                <a:latin typeface="Arial" charset="0"/>
              </a:rPr>
              <a:t>Towards </a:t>
            </a:r>
            <a:r>
              <a:rPr lang="en-GB" sz="2000" b="1" dirty="0" smtClean="0">
                <a:solidFill>
                  <a:srgbClr val="0033CC"/>
                </a:solidFill>
                <a:latin typeface="Arial" charset="0"/>
              </a:rPr>
              <a:t>Standardized Mission Operations Services and </a:t>
            </a:r>
            <a:r>
              <a:rPr lang="en-GB" sz="2000" b="1" dirty="0">
                <a:solidFill>
                  <a:srgbClr val="0033CC"/>
                </a:solidFill>
                <a:latin typeface="Arial" charset="0"/>
              </a:rPr>
              <a:t>complete Navigation Message Standardization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 smtClean="0">
              <a:solidFill>
                <a:srgbClr val="0033CC"/>
              </a:solidFill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0033CC"/>
                </a:solidFill>
                <a:latin typeface="Arial" charset="0"/>
              </a:rPr>
              <a:t>Towards  </a:t>
            </a:r>
            <a:r>
              <a:rPr lang="en-GB" sz="2000" b="1" dirty="0">
                <a:solidFill>
                  <a:srgbClr val="0033CC"/>
                </a:solidFill>
                <a:latin typeface="Arial" charset="0"/>
              </a:rPr>
              <a:t>an extensible Space Communications Cross Support Service Management and Transfer </a:t>
            </a:r>
            <a:r>
              <a:rPr lang="en-GB" sz="2000" b="1" dirty="0" smtClean="0">
                <a:solidFill>
                  <a:srgbClr val="0033CC"/>
                </a:solidFill>
                <a:latin typeface="Arial" charset="0"/>
              </a:rPr>
              <a:t>Services</a:t>
            </a:r>
          </a:p>
          <a:p>
            <a:pPr lvl="1"/>
            <a:r>
              <a:rPr lang="en-GB" sz="2000" b="1" dirty="0" smtClean="0">
                <a:solidFill>
                  <a:srgbClr val="0033CC"/>
                </a:solidFill>
                <a:latin typeface="Arial" charset="0"/>
              </a:rPr>
              <a:t>(Cross Support of Communications Assets) </a:t>
            </a:r>
            <a:endParaRPr lang="en-GB" sz="2000" b="1" dirty="0">
              <a:solidFill>
                <a:srgbClr val="0033CC"/>
              </a:solidFill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b="1" dirty="0" smtClean="0">
              <a:solidFill>
                <a:srgbClr val="0033CC"/>
              </a:solidFill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0033CC"/>
                </a:solidFill>
                <a:latin typeface="Arial" charset="0"/>
              </a:rPr>
              <a:t>Towards </a:t>
            </a:r>
            <a:r>
              <a:rPr lang="en-GB" sz="2000" b="1" dirty="0">
                <a:solidFill>
                  <a:srgbClr val="0033CC"/>
                </a:solidFill>
                <a:latin typeface="Arial" charset="0"/>
              </a:rPr>
              <a:t>an unified Space Data Link Protocol, optical links, new sync and channel coding schemes and  </a:t>
            </a:r>
            <a:r>
              <a:rPr lang="en-GB" sz="2000" b="1" dirty="0" smtClean="0">
                <a:solidFill>
                  <a:srgbClr val="0033CC"/>
                </a:solidFill>
                <a:latin typeface="Arial" charset="0"/>
              </a:rPr>
              <a:t>compression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rgbClr val="0033CC"/>
              </a:solidFill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0033CC"/>
                </a:solidFill>
                <a:latin typeface="Arial" charset="0"/>
              </a:rPr>
              <a:t>Towards standardized Space System Internetworking </a:t>
            </a:r>
            <a:r>
              <a:rPr lang="en-GB" sz="2000" b="1" dirty="0" smtClean="0">
                <a:solidFill>
                  <a:srgbClr val="0033CC"/>
                </a:solidFill>
                <a:latin typeface="Arial" charset="0"/>
              </a:rPr>
              <a:t>Services and the </a:t>
            </a:r>
            <a:r>
              <a:rPr lang="en-GB" sz="2000" b="1" u="sng" dirty="0" smtClean="0">
                <a:solidFill>
                  <a:srgbClr val="0033CC"/>
                </a:solidFill>
                <a:latin typeface="Arial" charset="0"/>
              </a:rPr>
              <a:t>Solar System Internet (SSI)</a:t>
            </a:r>
            <a:endParaRPr lang="en-GB" sz="2000" b="1" u="sng" dirty="0">
              <a:solidFill>
                <a:srgbClr val="0033CC"/>
              </a:solidFill>
              <a:latin typeface="Arial" charset="0"/>
            </a:endParaRPr>
          </a:p>
          <a:p>
            <a:endParaRPr lang="en-GB" sz="2000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668095" y="5375199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Mission Ops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Info Mgt Services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7138190" y="4831836"/>
            <a:ext cx="1392255" cy="363985"/>
          </a:xfrm>
          <a:prstGeom prst="roundRect">
            <a:avLst>
              <a:gd name="adj" fmla="val 16667"/>
            </a:avLst>
          </a:prstGeom>
          <a:solidFill>
            <a:srgbClr val="FF33CC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Space Internetworking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469375" y="5375199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Cross Support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  <a:endParaRPr lang="en-US" sz="105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784902" y="4831836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Space Link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  <a:endParaRPr lang="en-US" sz="105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167255" y="5372818"/>
            <a:ext cx="1386472" cy="363985"/>
          </a:xfrm>
          <a:prstGeom prst="roundRect">
            <a:avLst>
              <a:gd name="adj" fmla="val 16667"/>
            </a:avLst>
          </a:prstGeom>
          <a:solidFill>
            <a:srgbClr val="3D86FD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Spacecraft Onboard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Interface Services</a:t>
            </a:r>
            <a:endParaRPr lang="en-US" sz="105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562669" y="4831836"/>
            <a:ext cx="1386472" cy="363985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Systems Engineering</a:t>
            </a:r>
          </a:p>
        </p:txBody>
      </p:sp>
    </p:spTree>
    <p:extLst>
      <p:ext uri="{BB962C8B-B14F-4D97-AF65-F5344CB8AC3E}">
        <p14:creationId xmlns:p14="http://schemas.microsoft.com/office/powerpoint/2010/main" val="11278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49305 -0.5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-282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62639 -0.03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19" y="-16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77639 0.14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19" y="72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55781 -0.515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9" y="-2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70191 -0.28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4" y="-143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8342 -0.423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-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43" name="Rectangle 11"/>
          <p:cNvSpPr>
            <a:spLocks noChangeArrowheads="1"/>
          </p:cNvSpPr>
          <p:nvPr/>
        </p:nvSpPr>
        <p:spPr bwMode="auto">
          <a:xfrm>
            <a:off x="1377462" y="133350"/>
            <a:ext cx="74374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Future Mission Drivers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-3788" y="5851389"/>
            <a:ext cx="9144000" cy="352350"/>
          </a:xfrm>
          <a:prstGeom prst="rect">
            <a:avLst/>
          </a:prstGeom>
          <a:solidFill>
            <a:srgbClr val="FFCC99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0" y="4591268"/>
            <a:ext cx="9144000" cy="352350"/>
          </a:xfrm>
          <a:prstGeom prst="rect">
            <a:avLst/>
          </a:prstGeom>
          <a:solidFill>
            <a:srgbClr val="CCECFF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-10715" y="3047256"/>
            <a:ext cx="9144000" cy="352350"/>
          </a:xfrm>
          <a:prstGeom prst="rect">
            <a:avLst/>
          </a:prstGeom>
          <a:solidFill>
            <a:srgbClr val="FFCCCC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4416716" y="2714306"/>
            <a:ext cx="2265544" cy="13080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119063" indent="-119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100" b="1" dirty="0" smtClean="0"/>
              <a:t>Complex Deep Space Missions</a:t>
            </a:r>
            <a:endParaRPr lang="en-US" sz="1100" b="1" dirty="0"/>
          </a:p>
          <a:p>
            <a:pPr eaLnBrk="0" hangingPunct="0">
              <a:buFontTx/>
              <a:buChar char="•"/>
            </a:pPr>
            <a:endParaRPr lang="en-US" sz="200" dirty="0"/>
          </a:p>
          <a:p>
            <a:pPr eaLnBrk="0" hangingPunct="0">
              <a:buFontTx/>
              <a:buChar char="•"/>
            </a:pPr>
            <a:r>
              <a:rPr lang="en-US" sz="1100" dirty="0"/>
              <a:t>Human </a:t>
            </a:r>
            <a:r>
              <a:rPr lang="en-US" sz="1100" b="1" i="1" u="sng" dirty="0" smtClean="0"/>
              <a:t>or</a:t>
            </a:r>
            <a:r>
              <a:rPr lang="en-US" sz="1100" dirty="0" smtClean="0"/>
              <a:t>  robotic exploration</a:t>
            </a:r>
            <a:endParaRPr lang="en-US" sz="1100" dirty="0"/>
          </a:p>
          <a:p>
            <a:pPr eaLnBrk="0" hangingPunct="0">
              <a:buFontTx/>
              <a:buChar char="•"/>
            </a:pPr>
            <a:r>
              <a:rPr lang="en-US" sz="1100" dirty="0" smtClean="0"/>
              <a:t>Longer </a:t>
            </a:r>
            <a:r>
              <a:rPr lang="en-US" sz="1100" dirty="0"/>
              <a:t>Duration </a:t>
            </a:r>
          </a:p>
          <a:p>
            <a:pPr eaLnBrk="0" hangingPunct="0">
              <a:buFontTx/>
              <a:buChar char="•"/>
            </a:pPr>
            <a:r>
              <a:rPr lang="en-US" sz="1100" dirty="0" smtClean="0"/>
              <a:t>Mobile </a:t>
            </a:r>
            <a:r>
              <a:rPr lang="en-US" sz="1100" dirty="0" err="1" smtClean="0"/>
              <a:t>comm</a:t>
            </a:r>
            <a:r>
              <a:rPr lang="en-US" sz="1100" dirty="0" smtClean="0"/>
              <a:t> protocols</a:t>
            </a:r>
            <a:endParaRPr lang="en-US" sz="1100" dirty="0"/>
          </a:p>
          <a:p>
            <a:pPr eaLnBrk="0" hangingPunct="0">
              <a:buFontTx/>
              <a:buChar char="•"/>
            </a:pPr>
            <a:r>
              <a:rPr lang="en-US" sz="1100" dirty="0" smtClean="0"/>
              <a:t>Fully automated routing</a:t>
            </a:r>
          </a:p>
          <a:p>
            <a:pPr eaLnBrk="0" hangingPunct="0">
              <a:buFontTx/>
              <a:buChar char="•"/>
            </a:pPr>
            <a:r>
              <a:rPr lang="en-US" sz="1100" dirty="0" smtClean="0"/>
              <a:t>Network-Managed DTN</a:t>
            </a:r>
          </a:p>
          <a:p>
            <a:pPr eaLnBrk="0" hangingPunct="0">
              <a:buFontTx/>
              <a:buChar char="•"/>
            </a:pPr>
            <a:r>
              <a:rPr lang="en-US" sz="1100" dirty="0" smtClean="0"/>
              <a:t>Optical Communications</a:t>
            </a:r>
            <a:endParaRPr lang="en-US" sz="1100" dirty="0"/>
          </a:p>
        </p:txBody>
      </p:sp>
      <p:pic>
        <p:nvPicPr>
          <p:cNvPr id="70" name="Picture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08" y="2708290"/>
            <a:ext cx="2149786" cy="103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Rectangle 70"/>
          <p:cNvSpPr/>
          <p:nvPr/>
        </p:nvSpPr>
        <p:spPr bwMode="auto">
          <a:xfrm>
            <a:off x="1" y="1612925"/>
            <a:ext cx="9144000" cy="352350"/>
          </a:xfrm>
          <a:prstGeom prst="rect">
            <a:avLst/>
          </a:prstGeom>
          <a:solidFill>
            <a:srgbClr val="CCFFCC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 bwMode="auto">
          <a:xfrm>
            <a:off x="7742701" y="2943965"/>
            <a:ext cx="298800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marL="112713" indent="-112713">
              <a:buFont typeface="Wingdings" pitchFamily="2" charset="2"/>
              <a:buChar char=""/>
            </a:pPr>
            <a:endParaRPr lang="en-GB" sz="1000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432071" y="855679"/>
            <a:ext cx="98257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33CC"/>
                </a:solidFill>
                <a:latin typeface="Arial" charset="0"/>
              </a:rPr>
              <a:t>PAST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2349378" y="855679"/>
            <a:ext cx="163859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33CC"/>
                </a:solidFill>
                <a:latin typeface="Arial" charset="0"/>
              </a:rPr>
              <a:t>PRESENT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7175398" y="855679"/>
            <a:ext cx="143340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33CC"/>
                </a:solidFill>
                <a:latin typeface="Arial" charset="0"/>
              </a:rPr>
              <a:t>FUTURE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-18028" y="6330760"/>
            <a:ext cx="188277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tx2"/>
                </a:solidFill>
              </a:rPr>
              <a:t>Single-Spacecraft Observatories in </a:t>
            </a:r>
            <a:r>
              <a:rPr lang="en-US" sz="1200" b="1" dirty="0" smtClean="0">
                <a:solidFill>
                  <a:schemeClr val="tx2"/>
                </a:solidFill>
              </a:rPr>
              <a:t>LEO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14142" y="3570818"/>
            <a:ext cx="1818434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Brief </a:t>
            </a:r>
            <a:r>
              <a:rPr lang="en-US" sz="1200" b="1" dirty="0" smtClean="0">
                <a:solidFill>
                  <a:schemeClr val="tx2"/>
                </a:solidFill>
              </a:rPr>
              <a:t>Recon Flyby</a:t>
            </a:r>
            <a:r>
              <a:rPr lang="en-US" sz="1200" b="1" dirty="0">
                <a:solidFill>
                  <a:schemeClr val="tx2"/>
                </a:solidFill>
              </a:rPr>
              <a:t>,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Short-Lived Probes</a:t>
            </a:r>
          </a:p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Direct-to-Earth links</a:t>
            </a: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4416716" y="4096586"/>
            <a:ext cx="2501423" cy="147732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119063" indent="-119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100" b="1" dirty="0"/>
              <a:t>Orbital </a:t>
            </a:r>
            <a:r>
              <a:rPr lang="en-US" sz="1100" b="1" dirty="0" smtClean="0"/>
              <a:t>Remote Sensing</a:t>
            </a:r>
            <a:endParaRPr lang="en-US" sz="1100" b="1" dirty="0"/>
          </a:p>
          <a:p>
            <a:pPr eaLnBrk="0" hangingPunct="0">
              <a:buFontTx/>
              <a:buChar char="•"/>
            </a:pPr>
            <a:endParaRPr lang="en-US" sz="200" dirty="0"/>
          </a:p>
          <a:p>
            <a:pPr eaLnBrk="0" hangingPunct="0">
              <a:buFontTx/>
              <a:buChar char="•"/>
            </a:pPr>
            <a:r>
              <a:rPr lang="en-US" sz="1100" dirty="0"/>
              <a:t>Long </a:t>
            </a:r>
            <a:r>
              <a:rPr lang="en-US" sz="1100" dirty="0" smtClean="0"/>
              <a:t>Duration, high bandwidth </a:t>
            </a:r>
            <a:endParaRPr lang="en-US" sz="1100" dirty="0"/>
          </a:p>
          <a:p>
            <a:pPr eaLnBrk="0" hangingPunct="0">
              <a:buFontTx/>
              <a:buChar char="•"/>
            </a:pPr>
            <a:r>
              <a:rPr lang="en-US" sz="1100" dirty="0"/>
              <a:t>High Spatial, Spectral, &amp; Temporal </a:t>
            </a:r>
            <a:r>
              <a:rPr lang="en-US" sz="1100" dirty="0" smtClean="0"/>
              <a:t>Resolution</a:t>
            </a:r>
          </a:p>
          <a:p>
            <a:pPr eaLnBrk="0" hangingPunct="0">
              <a:buFontTx/>
              <a:buChar char="•"/>
            </a:pPr>
            <a:r>
              <a:rPr lang="en-US" sz="1100" dirty="0" smtClean="0"/>
              <a:t>Low Latency </a:t>
            </a:r>
            <a:r>
              <a:rPr lang="en-US" sz="1100" dirty="0" err="1" smtClean="0"/>
              <a:t>Comm</a:t>
            </a:r>
            <a:endParaRPr lang="en-US" sz="1100" dirty="0" smtClean="0"/>
          </a:p>
          <a:p>
            <a:pPr eaLnBrk="0" hangingPunct="0">
              <a:buFontTx/>
              <a:buChar char="•"/>
            </a:pPr>
            <a:r>
              <a:rPr lang="en-US" sz="1100" dirty="0" smtClean="0"/>
              <a:t>Complex link topologies</a:t>
            </a:r>
          </a:p>
          <a:p>
            <a:pPr eaLnBrk="0" hangingPunct="0">
              <a:buFontTx/>
              <a:buChar char="•"/>
            </a:pPr>
            <a:r>
              <a:rPr lang="en-US" sz="1100" i="1" dirty="0" err="1" smtClean="0"/>
              <a:t>SensorWebs</a:t>
            </a:r>
            <a:r>
              <a:rPr lang="en-US" sz="1100" i="1" dirty="0"/>
              <a:t> </a:t>
            </a:r>
            <a:r>
              <a:rPr lang="en-US" sz="1100" i="1" dirty="0" smtClean="0"/>
              <a:t>for synchronized remote sensing</a:t>
            </a:r>
            <a:endParaRPr lang="en-US" sz="1100" i="1" dirty="0"/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4416715" y="1333386"/>
            <a:ext cx="2265545" cy="13080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119063" indent="-119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100" b="1" dirty="0"/>
              <a:t>In Situ Exploration</a:t>
            </a:r>
          </a:p>
          <a:p>
            <a:pPr eaLnBrk="0" hangingPunct="0">
              <a:buFontTx/>
              <a:buChar char="•"/>
            </a:pPr>
            <a:endParaRPr lang="en-US" sz="200" dirty="0"/>
          </a:p>
          <a:p>
            <a:pPr eaLnBrk="0" hangingPunct="0">
              <a:buFontTx/>
              <a:buChar char="•"/>
            </a:pPr>
            <a:r>
              <a:rPr lang="en-US" sz="1100" dirty="0"/>
              <a:t>Human </a:t>
            </a:r>
            <a:r>
              <a:rPr lang="en-US" sz="1100" dirty="0" smtClean="0"/>
              <a:t>Expeditions</a:t>
            </a:r>
            <a:endParaRPr lang="en-US" sz="1100" dirty="0"/>
          </a:p>
          <a:p>
            <a:pPr eaLnBrk="0" hangingPunct="0">
              <a:buFontTx/>
              <a:buChar char="•"/>
            </a:pPr>
            <a:r>
              <a:rPr lang="en-US" sz="1100" dirty="0"/>
              <a:t>Long </a:t>
            </a:r>
            <a:r>
              <a:rPr lang="en-US" sz="1100" dirty="0" smtClean="0"/>
              <a:t>Duration, High Reliability</a:t>
            </a:r>
            <a:endParaRPr lang="en-US" sz="1100" dirty="0"/>
          </a:p>
          <a:p>
            <a:pPr eaLnBrk="0" hangingPunct="0">
              <a:buFontTx/>
              <a:buChar char="•"/>
            </a:pPr>
            <a:r>
              <a:rPr lang="en-US" sz="1100" dirty="0" smtClean="0"/>
              <a:t>Mobile </a:t>
            </a:r>
            <a:r>
              <a:rPr lang="en-US" sz="1100" dirty="0" err="1" smtClean="0"/>
              <a:t>comm</a:t>
            </a:r>
            <a:r>
              <a:rPr lang="en-US" sz="1100" dirty="0" smtClean="0"/>
              <a:t> protocols</a:t>
            </a:r>
          </a:p>
          <a:p>
            <a:pPr eaLnBrk="0" hangingPunct="0">
              <a:buFontTx/>
              <a:buChar char="•"/>
            </a:pPr>
            <a:r>
              <a:rPr lang="en-US" sz="1100" dirty="0" smtClean="0"/>
              <a:t>Voice, Video, Medical handling</a:t>
            </a:r>
            <a:endParaRPr lang="en-US" sz="1100" dirty="0"/>
          </a:p>
          <a:p>
            <a:pPr eaLnBrk="0" hangingPunct="0">
              <a:buFontTx/>
              <a:buChar char="•"/>
            </a:pPr>
            <a:r>
              <a:rPr lang="en-US" sz="1100" dirty="0"/>
              <a:t>Onboard </a:t>
            </a:r>
            <a:r>
              <a:rPr lang="en-US" sz="1100" dirty="0" smtClean="0"/>
              <a:t>Autonomy</a:t>
            </a:r>
          </a:p>
          <a:p>
            <a:pPr eaLnBrk="0" hangingPunct="0">
              <a:buFontTx/>
              <a:buChar char="•"/>
            </a:pPr>
            <a:r>
              <a:rPr lang="en-US" sz="1100" dirty="0" smtClean="0"/>
              <a:t>Highly integrated ops</a:t>
            </a:r>
            <a:endParaRPr lang="en-US" sz="1100" dirty="0"/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4416716" y="5644828"/>
            <a:ext cx="2814587" cy="113877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119063" indent="-119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100" b="1" dirty="0"/>
              <a:t>Next Generation Observatories</a:t>
            </a:r>
          </a:p>
          <a:p>
            <a:pPr eaLnBrk="0" hangingPunct="0">
              <a:buFontTx/>
              <a:buChar char="•"/>
            </a:pPr>
            <a:endParaRPr lang="en-US" sz="200" dirty="0"/>
          </a:p>
          <a:p>
            <a:pPr eaLnBrk="0" hangingPunct="0">
              <a:buFontTx/>
              <a:buChar char="•"/>
            </a:pPr>
            <a:r>
              <a:rPr lang="en-US" sz="1100" dirty="0"/>
              <a:t>More Capability</a:t>
            </a:r>
          </a:p>
          <a:p>
            <a:pPr eaLnBrk="0" hangingPunct="0">
              <a:buFontTx/>
              <a:buChar char="•"/>
            </a:pPr>
            <a:r>
              <a:rPr lang="en-US" sz="1100" dirty="0"/>
              <a:t>Multiple </a:t>
            </a:r>
            <a:r>
              <a:rPr lang="en-US" sz="1100" dirty="0" smtClean="0"/>
              <a:t>Spacecraft drive network needs</a:t>
            </a:r>
            <a:endParaRPr lang="en-US" sz="1100" dirty="0"/>
          </a:p>
          <a:p>
            <a:pPr>
              <a:buFontTx/>
              <a:buChar char="•"/>
            </a:pPr>
            <a:r>
              <a:rPr lang="en-US" sz="1100" dirty="0"/>
              <a:t>Even Greater Capacities require new coding schemes</a:t>
            </a:r>
          </a:p>
          <a:p>
            <a:pPr eaLnBrk="0" hangingPunct="0">
              <a:buFontTx/>
              <a:buChar char="•"/>
            </a:pPr>
            <a:r>
              <a:rPr lang="en-US" sz="1100" dirty="0" smtClean="0"/>
              <a:t>Located Even Farther </a:t>
            </a:r>
            <a:r>
              <a:rPr lang="en-US" sz="1100" dirty="0"/>
              <a:t>from </a:t>
            </a:r>
            <a:r>
              <a:rPr lang="en-US" sz="1100" dirty="0" smtClean="0"/>
              <a:t>Earth</a:t>
            </a:r>
          </a:p>
        </p:txBody>
      </p:sp>
      <p:pic>
        <p:nvPicPr>
          <p:cNvPr id="81" name="Picture 21" descr="Brief Fly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7" y="2711781"/>
            <a:ext cx="1194725" cy="859037"/>
          </a:xfrm>
          <a:prstGeom prst="rect">
            <a:avLst/>
          </a:prstGeom>
          <a:noFill/>
          <a:extLst/>
        </p:spPr>
      </p:pic>
      <p:pic>
        <p:nvPicPr>
          <p:cNvPr id="82" name="Picture 23" descr="Single 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3" y="5571157"/>
            <a:ext cx="1194872" cy="747827"/>
          </a:xfrm>
          <a:prstGeom prst="rect">
            <a:avLst/>
          </a:prstGeom>
          <a:noFill/>
          <a:extLst/>
        </p:spPr>
      </p:pic>
      <p:sp>
        <p:nvSpPr>
          <p:cNvPr id="83" name="AutoShape 11"/>
          <p:cNvSpPr>
            <a:spLocks noChangeArrowheads="1"/>
          </p:cNvSpPr>
          <p:nvPr/>
        </p:nvSpPr>
        <p:spPr bwMode="auto">
          <a:xfrm>
            <a:off x="4099879" y="847359"/>
            <a:ext cx="2904786" cy="478304"/>
          </a:xfrm>
          <a:prstGeom prst="rightArrow">
            <a:avLst>
              <a:gd name="adj1" fmla="val 50000"/>
              <a:gd name="adj2" fmla="val 38571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DRIVERS FOR THE</a:t>
            </a:r>
            <a:endParaRPr lang="en-US" sz="1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4" name="Picture 2" descr="http://www.asc-csa.gc.ca/images/iss/iss-accue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52" y="1353925"/>
            <a:ext cx="2212042" cy="790015"/>
          </a:xfrm>
          <a:prstGeom prst="rect">
            <a:avLst/>
          </a:prstGeom>
          <a:noFill/>
        </p:spPr>
      </p:pic>
      <p:pic>
        <p:nvPicPr>
          <p:cNvPr id="85" name="Picture 6" descr="https://encrypted-tbn2.gstatic.com/images?q=tbn:ANd9GcSiOhtCWbDGisK3EnHZbbZ9oUe9Y4FNCNfJ63fbxKYhtxLGtaTEL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6"/>
          <a:stretch/>
        </p:blipFill>
        <p:spPr bwMode="auto">
          <a:xfrm rot="10800000">
            <a:off x="150559" y="1353925"/>
            <a:ext cx="1545602" cy="870350"/>
          </a:xfrm>
          <a:prstGeom prst="rect">
            <a:avLst/>
          </a:prstGeom>
          <a:noFill/>
        </p:spPr>
      </p:pic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187413" y="2185070"/>
            <a:ext cx="147189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Shuttle/</a:t>
            </a:r>
            <a:r>
              <a:rPr lang="en-US" sz="1200" b="1" dirty="0" err="1" smtClean="0">
                <a:solidFill>
                  <a:schemeClr val="tx2"/>
                </a:solidFill>
              </a:rPr>
              <a:t>SpaceLab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CCSDS packets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7" name="Text Box 9"/>
          <p:cNvSpPr txBox="1">
            <a:spLocks noChangeArrowheads="1"/>
          </p:cNvSpPr>
          <p:nvPr/>
        </p:nvSpPr>
        <p:spPr bwMode="auto">
          <a:xfrm>
            <a:off x="2024972" y="2097579"/>
            <a:ext cx="228740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International Space Station </a:t>
            </a:r>
          </a:p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Adv. Orbital Sys (AOS)</a:t>
            </a:r>
          </a:p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Early DTN Prototyping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6584842" y="2160538"/>
            <a:ext cx="2614518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Asteroid/Surface Exploration</a:t>
            </a:r>
          </a:p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Autonomy, High bandwidth</a:t>
            </a:r>
          </a:p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Multi-Agency Mission Ops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6749128" y="1333386"/>
            <a:ext cx="2352815" cy="899486"/>
            <a:chOff x="6425034" y="1244104"/>
            <a:chExt cx="2352815" cy="899486"/>
          </a:xfrm>
        </p:grpSpPr>
        <p:pic>
          <p:nvPicPr>
            <p:cNvPr id="90" name="Picture 8" descr="http://www.biospherefoundation.org/cameronmar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00" b="15645"/>
            <a:stretch/>
          </p:blipFill>
          <p:spPr bwMode="auto">
            <a:xfrm>
              <a:off x="7230753" y="1438889"/>
              <a:ext cx="1547096" cy="704701"/>
            </a:xfrm>
            <a:prstGeom prst="rect">
              <a:avLst/>
            </a:prstGeom>
            <a:noFill/>
          </p:spPr>
        </p:pic>
        <p:pic>
          <p:nvPicPr>
            <p:cNvPr id="91" name="Picture 12" descr="https://encrypted-tbn3.gstatic.com/images?q=tbn:ANd9GcRSc3M6BD5xFmme86OBN1EpHBtJqP_ecIZBiTU0ijV_QvjzSCOi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38" b="13990"/>
            <a:stretch/>
          </p:blipFill>
          <p:spPr bwMode="auto">
            <a:xfrm>
              <a:off x="6425034" y="1244104"/>
              <a:ext cx="1218079" cy="753636"/>
            </a:xfrm>
            <a:prstGeom prst="rect">
              <a:avLst/>
            </a:prstGeom>
            <a:noFill/>
          </p:spPr>
        </p:pic>
      </p:grpSp>
      <p:pic>
        <p:nvPicPr>
          <p:cNvPr id="92" name="Picture 14" descr="http://www.spxdaily.com/images-lg/icon-satellite-orbit-earth-lg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30224" r="-751" b="16303"/>
          <a:stretch/>
        </p:blipFill>
        <p:spPr bwMode="auto">
          <a:xfrm>
            <a:off x="2237467" y="4228797"/>
            <a:ext cx="1862412" cy="829925"/>
          </a:xfrm>
          <a:prstGeom prst="rect">
            <a:avLst/>
          </a:prstGeom>
          <a:noFill/>
        </p:spPr>
      </p:pic>
      <p:pic>
        <p:nvPicPr>
          <p:cNvPr id="93" name="Picture 16" descr="http://www.militaryaerospace.com/content/dam/etc/medialib/new-lib/mae/online-articles/2011/06/22655.res/_jcr_content/renditions/pennwell.web.420.315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24881" r="3896" b="19874"/>
          <a:stretch/>
        </p:blipFill>
        <p:spPr bwMode="auto">
          <a:xfrm>
            <a:off x="83818" y="4303060"/>
            <a:ext cx="1679083" cy="762907"/>
          </a:xfrm>
          <a:prstGeom prst="rect">
            <a:avLst/>
          </a:prstGeom>
          <a:noFill/>
        </p:spPr>
      </p:pic>
      <p:pic>
        <p:nvPicPr>
          <p:cNvPr id="94" name="Picture 1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5" b="19147"/>
          <a:stretch/>
        </p:blipFill>
        <p:spPr bwMode="auto">
          <a:xfrm>
            <a:off x="6783439" y="4228797"/>
            <a:ext cx="2217325" cy="8730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5" name="Text Box 8"/>
          <p:cNvSpPr txBox="1">
            <a:spLocks noChangeArrowheads="1"/>
          </p:cNvSpPr>
          <p:nvPr/>
        </p:nvSpPr>
        <p:spPr bwMode="auto">
          <a:xfrm>
            <a:off x="-18028" y="4987002"/>
            <a:ext cx="188277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Single-Spacecraft Survey/Sensors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1864919" y="4982874"/>
            <a:ext cx="2607509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Spacecraft Constellations </a:t>
            </a:r>
          </a:p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and formation flying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97" name="Text Box 8"/>
          <p:cNvSpPr txBox="1">
            <a:spLocks noChangeArrowheads="1"/>
          </p:cNvSpPr>
          <p:nvPr/>
        </p:nvSpPr>
        <p:spPr bwMode="auto">
          <a:xfrm>
            <a:off x="7071360" y="6366354"/>
            <a:ext cx="212449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Next Generation</a:t>
            </a:r>
          </a:p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Observatory Complexes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8" name="Picture 19" descr="http://i.space.com/images/i/000/010/931/i02/james-webb-space-telescope.jpg?131057535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2" b="19276"/>
          <a:stretch/>
        </p:blipFill>
        <p:spPr bwMode="auto">
          <a:xfrm flipH="1">
            <a:off x="2206198" y="5525372"/>
            <a:ext cx="1924951" cy="8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 Box 8"/>
          <p:cNvSpPr txBox="1">
            <a:spLocks noChangeArrowheads="1"/>
          </p:cNvSpPr>
          <p:nvPr/>
        </p:nvSpPr>
        <p:spPr bwMode="auto">
          <a:xfrm>
            <a:off x="1864919" y="6366354"/>
            <a:ext cx="2607509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Greater Distances</a:t>
            </a:r>
          </a:p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Higher bandwidth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00" name="Text Box 8"/>
          <p:cNvSpPr txBox="1">
            <a:spLocks noChangeArrowheads="1"/>
          </p:cNvSpPr>
          <p:nvPr/>
        </p:nvSpPr>
        <p:spPr bwMode="auto">
          <a:xfrm>
            <a:off x="6682260" y="5058850"/>
            <a:ext cx="241968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Multi-Discipline and </a:t>
            </a:r>
          </a:p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Multi-Resource </a:t>
            </a:r>
            <a:r>
              <a:rPr lang="en-US" sz="1200" b="1" dirty="0" err="1" smtClean="0">
                <a:solidFill>
                  <a:schemeClr val="tx2"/>
                </a:solidFill>
              </a:rPr>
              <a:t>SensorWebs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1870455" y="3634921"/>
            <a:ext cx="259643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Missions designed for orbital relays,  Longer duration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2015778" y="2663989"/>
            <a:ext cx="2305791" cy="1020419"/>
            <a:chOff x="2405359" y="2472729"/>
            <a:chExt cx="2464651" cy="1130994"/>
          </a:xfrm>
        </p:grpSpPr>
        <p:pic>
          <p:nvPicPr>
            <p:cNvPr id="103" name="Picture 21" descr="https://encrypted-tbn3.gstatic.com/images?q=tbn:ANd9GcSzWwAkpf4tMC_6MKF5cZVsig6ZR7b40ZCg69A1yCsIp5XmgZvY_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2" t="27526" b="12780"/>
            <a:stretch/>
          </p:blipFill>
          <p:spPr bwMode="auto">
            <a:xfrm>
              <a:off x="2405359" y="2921801"/>
              <a:ext cx="1213172" cy="632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5" descr="https://encrypted-tbn1.gstatic.com/images?q=tbn:ANd9GcQAZ2epuX9AP5Spwldm0-yM9gAhaH_aYGmlXbOw1P28gb_ZUyomhA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8" t="21092" r="14570" b="13139"/>
            <a:stretch/>
          </p:blipFill>
          <p:spPr bwMode="auto">
            <a:xfrm>
              <a:off x="3940848" y="3040894"/>
              <a:ext cx="929162" cy="562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3" descr="https://encrypted-tbn2.gstatic.com/images?q=tbn:ANd9GcR3vnDjoGvWFFCLlRlTqR0fjzRVt-FWg0qxNkH01xjpbJYOYRv-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4" b="27201"/>
            <a:stretch/>
          </p:blipFill>
          <p:spPr bwMode="auto">
            <a:xfrm>
              <a:off x="3185579" y="2743406"/>
              <a:ext cx="1033907" cy="570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6" name="Straight Connector 105"/>
            <p:cNvCxnSpPr/>
            <p:nvPr/>
          </p:nvCxnSpPr>
          <p:spPr bwMode="auto">
            <a:xfrm flipH="1">
              <a:off x="2938464" y="3040894"/>
              <a:ext cx="672087" cy="1166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3843338" y="3040894"/>
              <a:ext cx="459450" cy="2814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08" name="Picture 27" descr="https://encrypted-tbn0.gstatic.com/images?q=tbn:ANd9GcTsRkdKaHiim_dgKzB-hwlNjOKEe6G8pUF-6GbdftIO2z_HwhCF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609" y="2472729"/>
              <a:ext cx="350190" cy="354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9" name="Straight Connector 108"/>
            <p:cNvCxnSpPr>
              <a:stCxn id="108" idx="1"/>
            </p:cNvCxnSpPr>
            <p:nvPr/>
          </p:nvCxnSpPr>
          <p:spPr bwMode="auto">
            <a:xfrm flipH="1">
              <a:off x="3843339" y="2650180"/>
              <a:ext cx="634270" cy="2031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10" name="Text Box 9"/>
          <p:cNvSpPr txBox="1">
            <a:spLocks noChangeArrowheads="1"/>
          </p:cNvSpPr>
          <p:nvPr/>
        </p:nvSpPr>
        <p:spPr bwMode="auto">
          <a:xfrm>
            <a:off x="6233631" y="3409448"/>
            <a:ext cx="3316941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Complex human or robotic </a:t>
            </a:r>
          </a:p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Scenarios for remote surface missions</a:t>
            </a:r>
          </a:p>
          <a:p>
            <a:pPr algn="ctr" eaLnBrk="0" hangingPunct="0"/>
            <a:r>
              <a:rPr lang="en-US" sz="1200" b="1" dirty="0" smtClean="0">
                <a:solidFill>
                  <a:schemeClr val="tx2"/>
                </a:solidFill>
              </a:rPr>
              <a:t>Fully automated Space Internetworking</a:t>
            </a:r>
          </a:p>
        </p:txBody>
      </p:sp>
      <p:pic>
        <p:nvPicPr>
          <p:cNvPr id="111" name="Picture 4" descr="Multi SC"/>
          <p:cNvPicPr>
            <a:picLocks noChangeAspect="1" noChangeArrowheads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1"/>
          <a:stretch/>
        </p:blipFill>
        <p:spPr bwMode="auto">
          <a:xfrm>
            <a:off x="7324733" y="5648625"/>
            <a:ext cx="1691826" cy="750558"/>
          </a:xfrm>
          <a:prstGeom prst="rect">
            <a:avLst/>
          </a:prstGeom>
          <a:noFill/>
          <a:extLst/>
        </p:spPr>
      </p:pic>
      <p:sp>
        <p:nvSpPr>
          <p:cNvPr id="112" name="AutoShape 11"/>
          <p:cNvSpPr>
            <a:spLocks noChangeArrowheads="1"/>
          </p:cNvSpPr>
          <p:nvPr/>
        </p:nvSpPr>
        <p:spPr bwMode="auto">
          <a:xfrm>
            <a:off x="1499720" y="847359"/>
            <a:ext cx="850692" cy="478304"/>
          </a:xfrm>
          <a:prstGeom prst="rightArrow">
            <a:avLst>
              <a:gd name="adj1" fmla="val 50000"/>
              <a:gd name="adj2" fmla="val 38571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sz="12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4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322388" y="0"/>
            <a:ext cx="78216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CCSDS Overview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Organizational 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Interrelationships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56588" y="2978150"/>
            <a:ext cx="2143810" cy="1063626"/>
          </a:xfrm>
          <a:prstGeom prst="roundRect">
            <a:avLst/>
          </a:prstGeom>
          <a:solidFill>
            <a:srgbClr val="BCFFBC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endParaRPr lang="en-US" b="1">
              <a:ln w="1905"/>
              <a:gradFill>
                <a:gsLst>
                  <a:gs pos="0">
                    <a:srgbClr val="009D00">
                      <a:shade val="20000"/>
                      <a:satMod val="200000"/>
                    </a:srgbClr>
                  </a:gs>
                  <a:gs pos="78000">
                    <a:srgbClr val="009D00">
                      <a:tint val="90000"/>
                      <a:shade val="89000"/>
                      <a:satMod val="220000"/>
                    </a:srgbClr>
                  </a:gs>
                  <a:gs pos="100000">
                    <a:srgbClr val="009D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</p:txBody>
      </p:sp>
      <p:pic>
        <p:nvPicPr>
          <p:cNvPr id="36" name="Picture 2" descr="C:\Users\mkearney\Documents\Documents - MSFC files\Art Projects\Logos\CCSDS\Logos - Official currently in use\CCSDS Logo Stacked\ccsdslogo-stacked-4color-gr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72" y="3100256"/>
            <a:ext cx="1726764" cy="706297"/>
          </a:xfrm>
          <a:prstGeom prst="rect">
            <a:avLst/>
          </a:prstGeom>
          <a:noFill/>
        </p:spPr>
      </p:pic>
      <p:sp>
        <p:nvSpPr>
          <p:cNvPr id="37" name="Oval 36"/>
          <p:cNvSpPr>
            <a:spLocks noChangeArrowheads="1"/>
          </p:cNvSpPr>
          <p:nvPr/>
        </p:nvSpPr>
        <p:spPr bwMode="auto">
          <a:xfrm rot="16200000">
            <a:off x="3636010" y="2587625"/>
            <a:ext cx="5414962" cy="17478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Oval 47"/>
          <p:cNvSpPr>
            <a:spLocks noChangeArrowheads="1"/>
          </p:cNvSpPr>
          <p:nvPr/>
        </p:nvSpPr>
        <p:spPr bwMode="auto">
          <a:xfrm>
            <a:off x="5769610" y="2786598"/>
            <a:ext cx="1195206" cy="118532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cxnSp>
        <p:nvCxnSpPr>
          <p:cNvPr id="40" name="Straight Connector 52"/>
          <p:cNvCxnSpPr>
            <a:cxnSpLocks noChangeShapeType="1"/>
          </p:cNvCxnSpPr>
          <p:nvPr/>
        </p:nvCxnSpPr>
        <p:spPr bwMode="auto">
          <a:xfrm rot="16200000" flipH="1">
            <a:off x="5925978" y="2610644"/>
            <a:ext cx="792163" cy="9525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52"/>
          <p:cNvCxnSpPr>
            <a:cxnSpLocks noChangeShapeType="1"/>
          </p:cNvCxnSpPr>
          <p:nvPr/>
        </p:nvCxnSpPr>
        <p:spPr bwMode="auto">
          <a:xfrm rot="16200000" flipH="1">
            <a:off x="5900579" y="4439444"/>
            <a:ext cx="884237" cy="9525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4285297" y="1724182"/>
            <a:ext cx="771525" cy="150320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58"/>
          <p:cNvCxnSpPr>
            <a:cxnSpLocks noChangeShapeType="1"/>
          </p:cNvCxnSpPr>
          <p:nvPr/>
        </p:nvCxnSpPr>
        <p:spPr bwMode="auto">
          <a:xfrm flipH="1" flipV="1">
            <a:off x="4499894" y="3801725"/>
            <a:ext cx="1269716" cy="1469072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8"/>
          <p:cNvSpPr txBox="1">
            <a:spLocks noChangeArrowheads="1"/>
          </p:cNvSpPr>
          <p:nvPr/>
        </p:nvSpPr>
        <p:spPr bwMode="auto">
          <a:xfrm rot="2975741">
            <a:off x="3924239" y="4554762"/>
            <a:ext cx="1922462" cy="4814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588" indent="-1588" algn="ctr">
              <a:spcBef>
                <a:spcPct val="10000"/>
              </a:spcBef>
              <a:spcAft>
                <a:spcPct val="10000"/>
              </a:spcAft>
              <a:buSzPct val="125000"/>
              <a:defRPr/>
            </a:pPr>
            <a:r>
              <a:rPr lang="en-US" sz="1000" b="1" kern="0" dirty="0">
                <a:solidFill>
                  <a:srgbClr val="FF0000"/>
                </a:solidFill>
                <a:latin typeface="+mn-lt"/>
              </a:rPr>
              <a:t>Close Coordination for </a:t>
            </a:r>
            <a:r>
              <a:rPr lang="en-US" sz="1000" b="1" kern="0" dirty="0" smtClean="0">
                <a:solidFill>
                  <a:srgbClr val="FF0000"/>
                </a:solidFill>
                <a:latin typeface="+mn-lt"/>
              </a:rPr>
              <a:t>Discipline Topics</a:t>
            </a:r>
            <a:endParaRPr lang="en-US" sz="1000" b="1" kern="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7" name="Straight Connector 52"/>
          <p:cNvCxnSpPr>
            <a:cxnSpLocks noChangeShapeType="1"/>
          </p:cNvCxnSpPr>
          <p:nvPr/>
        </p:nvCxnSpPr>
        <p:spPr bwMode="auto">
          <a:xfrm flipV="1">
            <a:off x="2984341" y="3801724"/>
            <a:ext cx="0" cy="1667214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ight Brace 47"/>
          <p:cNvSpPr/>
          <p:nvPr/>
        </p:nvSpPr>
        <p:spPr bwMode="auto">
          <a:xfrm rot="16200000">
            <a:off x="3150256" y="3493978"/>
            <a:ext cx="542496" cy="4096135"/>
          </a:xfrm>
          <a:prstGeom prst="rightBrace">
            <a:avLst>
              <a:gd name="adj1" fmla="val 8333"/>
              <a:gd name="adj2" fmla="val 39317"/>
            </a:avLst>
          </a:prstGeom>
          <a:noFill/>
          <a:ln w="76200" algn="ctr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9" name="Picture 8" descr="C:\Users\mkearney\Desktop\IOP Sphe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22" y="1047302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5854069" y="1325308"/>
            <a:ext cx="1100931" cy="79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/>
          <a:lstStyle/>
          <a:p>
            <a:pPr>
              <a:spcBef>
                <a:spcPct val="10000"/>
              </a:spcBef>
              <a:spcAft>
                <a:spcPct val="10000"/>
              </a:spcAft>
              <a:buSzPct val="125000"/>
            </a:pPr>
            <a:r>
              <a:rPr lang="en-US" sz="4000" b="1" dirty="0" smtClean="0">
                <a:solidFill>
                  <a:srgbClr val="3333CC"/>
                </a:solidFill>
                <a:latin typeface="Bauhaus 93" pitchFamily="82" charset="0"/>
              </a:rPr>
              <a:t>IOP</a:t>
            </a:r>
            <a:endParaRPr lang="en-US" sz="4000" b="1" dirty="0">
              <a:latin typeface="Bauhaus 93" pitchFamily="82" charset="0"/>
            </a:endParaRPr>
          </a:p>
        </p:txBody>
      </p:sp>
      <p:sp>
        <p:nvSpPr>
          <p:cNvPr id="51" name="Rectangle 8"/>
          <p:cNvSpPr txBox="1">
            <a:spLocks noChangeArrowheads="1"/>
          </p:cNvSpPr>
          <p:nvPr/>
        </p:nvSpPr>
        <p:spPr bwMode="auto">
          <a:xfrm>
            <a:off x="1373436" y="4687128"/>
            <a:ext cx="1573853" cy="85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2250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-"/>
              <a:defRPr sz="2400" b="1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-"/>
              <a:defRPr sz="2000" b="1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1588" indent="-1588">
              <a:lnSpc>
                <a:spcPct val="100000"/>
              </a:lnSpc>
              <a:buFontTx/>
              <a:buNone/>
            </a:pPr>
            <a:r>
              <a:rPr lang="en-US" sz="1200" dirty="0" smtClean="0"/>
              <a:t>CCSDS participant inputs bring in needs of individual organizations</a:t>
            </a:r>
          </a:p>
        </p:txBody>
      </p:sp>
      <p:cxnSp>
        <p:nvCxnSpPr>
          <p:cNvPr id="52" name="Straight Connector 58"/>
          <p:cNvCxnSpPr>
            <a:cxnSpLocks noChangeShapeType="1"/>
          </p:cNvCxnSpPr>
          <p:nvPr/>
        </p:nvCxnSpPr>
        <p:spPr bwMode="auto">
          <a:xfrm rot="10800000">
            <a:off x="4483735" y="3455988"/>
            <a:ext cx="1285875" cy="7937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Oval 54"/>
          <p:cNvSpPr/>
          <p:nvPr/>
        </p:nvSpPr>
        <p:spPr bwMode="auto">
          <a:xfrm rot="5785456">
            <a:off x="4891722" y="3289301"/>
            <a:ext cx="492125" cy="285750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6" name="Straight Connector 58"/>
          <p:cNvCxnSpPr>
            <a:cxnSpLocks noChangeShapeType="1"/>
          </p:cNvCxnSpPr>
          <p:nvPr/>
        </p:nvCxnSpPr>
        <p:spPr bwMode="auto">
          <a:xfrm rot="10800000">
            <a:off x="4931410" y="3457575"/>
            <a:ext cx="125412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Rectangle 56"/>
          <p:cNvSpPr/>
          <p:nvPr/>
        </p:nvSpPr>
        <p:spPr>
          <a:xfrm>
            <a:off x="1418858" y="1047302"/>
            <a:ext cx="3814336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buSzPct val="125000"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IOAG provides to CCSDS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the IOAG priorities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and guidance for future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communications/operations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plans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217661" y="4713040"/>
            <a:ext cx="1067636" cy="53126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Technology</a:t>
            </a:r>
          </a:p>
          <a:p>
            <a:pPr algn="ctr">
              <a:defRPr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Drivers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122" y="3630613"/>
            <a:ext cx="481013" cy="108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ounded Rectangle 59"/>
          <p:cNvSpPr/>
          <p:nvPr/>
        </p:nvSpPr>
        <p:spPr bwMode="auto">
          <a:xfrm>
            <a:off x="1526647" y="5683474"/>
            <a:ext cx="3753845" cy="784830"/>
          </a:xfrm>
          <a:prstGeom prst="roundRect">
            <a:avLst/>
          </a:prstGeom>
          <a:solidFill>
            <a:srgbClr val="BCFFBC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marL="1588" lvl="0" indent="-1588">
              <a:spcBef>
                <a:spcPct val="10000"/>
              </a:spcBef>
              <a:spcAft>
                <a:spcPct val="10000"/>
              </a:spcAft>
              <a:buSzPct val="125000"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CCSDS MEMBER AGENCIES (11)  </a:t>
            </a: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direct inputs</a:t>
            </a:r>
          </a:p>
          <a:p>
            <a:pPr marL="1588" lvl="0" indent="-1588">
              <a:spcBef>
                <a:spcPct val="10000"/>
              </a:spcBef>
              <a:spcAft>
                <a:spcPct val="10000"/>
              </a:spcAft>
              <a:buSzPct val="125000"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OBSERVER </a:t>
            </a: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AGENCIES (28)  </a:t>
            </a: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direct inputs</a:t>
            </a:r>
          </a:p>
          <a:p>
            <a:pPr marL="1588" lvl="0" indent="-1588">
              <a:spcBef>
                <a:spcPct val="10000"/>
              </a:spcBef>
              <a:spcAft>
                <a:spcPct val="10000"/>
              </a:spcAft>
              <a:buSzPct val="125000"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MISSIONS AND PROGRAMS with direct </a:t>
            </a: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funding</a:t>
            </a:r>
            <a:endParaRPr lang="en-US" sz="12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5765126" y="4851889"/>
            <a:ext cx="2296023" cy="161641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98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lvl="0">
              <a:defRPr/>
            </a:pPr>
            <a:r>
              <a:rPr lang="en-US" b="1" dirty="0">
                <a:ln w="1905"/>
                <a:gradFill>
                  <a:gsLst>
                    <a:gs pos="0">
                      <a:srgbClr val="009D00">
                        <a:shade val="20000"/>
                        <a:satMod val="200000"/>
                      </a:srgbClr>
                    </a:gs>
                    <a:gs pos="78000">
                      <a:srgbClr val="009D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9D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SISG</a:t>
            </a:r>
          </a:p>
          <a:p>
            <a:pPr lvl="0">
              <a:defRPr/>
            </a:pPr>
            <a:r>
              <a:rPr lang="en-US" b="1" dirty="0">
                <a:ln w="1905"/>
                <a:gradFill>
                  <a:gsLst>
                    <a:gs pos="0">
                      <a:srgbClr val="009D00">
                        <a:shade val="20000"/>
                        <a:satMod val="200000"/>
                      </a:srgbClr>
                    </a:gs>
                    <a:gs pos="78000">
                      <a:srgbClr val="009D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9D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 OLSG</a:t>
            </a:r>
          </a:p>
          <a:p>
            <a:pPr lvl="0">
              <a:defRPr/>
            </a:pPr>
            <a:r>
              <a:rPr lang="en-US" b="1" dirty="0">
                <a:ln w="1905"/>
                <a:gradFill>
                  <a:gsLst>
                    <a:gs pos="0">
                      <a:srgbClr val="009D00">
                        <a:shade val="20000"/>
                        <a:satMod val="200000"/>
                      </a:srgbClr>
                    </a:gs>
                    <a:gs pos="78000">
                      <a:srgbClr val="009D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9D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    &amp; Other </a:t>
            </a:r>
          </a:p>
          <a:p>
            <a:pPr lvl="0">
              <a:defRPr/>
            </a:pPr>
            <a:r>
              <a:rPr lang="en-US" b="1" dirty="0">
                <a:ln w="1905"/>
                <a:gradFill>
                  <a:gsLst>
                    <a:gs pos="0">
                      <a:srgbClr val="009D00">
                        <a:shade val="20000"/>
                        <a:satMod val="200000"/>
                      </a:srgbClr>
                    </a:gs>
                    <a:gs pos="78000">
                      <a:srgbClr val="009D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9D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    sub-groups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86799" y="2060286"/>
            <a:ext cx="3814336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buSzPct val="125000"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CCSDS Participants bring in other agencies/industry inputs, mission needs and technology drivers.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2835750" y="4028333"/>
            <a:ext cx="349250" cy="492125"/>
            <a:chOff x="2057102" y="3988455"/>
            <a:chExt cx="349250" cy="492125"/>
          </a:xfrm>
        </p:grpSpPr>
        <p:sp>
          <p:nvSpPr>
            <p:cNvPr id="64" name="Oval 63"/>
            <p:cNvSpPr/>
            <p:nvPr/>
          </p:nvSpPr>
          <p:spPr bwMode="auto">
            <a:xfrm rot="5785456">
              <a:off x="2017414" y="4091643"/>
              <a:ext cx="492125" cy="28575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7" name="Straight Connector 58"/>
            <p:cNvCxnSpPr>
              <a:cxnSpLocks noChangeShapeType="1"/>
            </p:cNvCxnSpPr>
            <p:nvPr/>
          </p:nvCxnSpPr>
          <p:spPr bwMode="auto">
            <a:xfrm rot="10800000">
              <a:off x="2057102" y="4259917"/>
              <a:ext cx="125412" cy="1588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8" name="Group 67"/>
          <p:cNvGrpSpPr/>
          <p:nvPr/>
        </p:nvGrpSpPr>
        <p:grpSpPr>
          <a:xfrm rot="5400000">
            <a:off x="3609813" y="4140251"/>
            <a:ext cx="349250" cy="492125"/>
            <a:chOff x="2057102" y="3988455"/>
            <a:chExt cx="349250" cy="492125"/>
          </a:xfrm>
        </p:grpSpPr>
        <p:sp>
          <p:nvSpPr>
            <p:cNvPr id="69" name="Oval 68"/>
            <p:cNvSpPr/>
            <p:nvPr/>
          </p:nvSpPr>
          <p:spPr bwMode="auto">
            <a:xfrm rot="5785456">
              <a:off x="2017414" y="4091643"/>
              <a:ext cx="492125" cy="28575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0" name="Straight Connector 58"/>
            <p:cNvCxnSpPr>
              <a:cxnSpLocks noChangeShapeType="1"/>
            </p:cNvCxnSpPr>
            <p:nvPr/>
          </p:nvCxnSpPr>
          <p:spPr bwMode="auto">
            <a:xfrm rot="10800000">
              <a:off x="2057102" y="4259917"/>
              <a:ext cx="125412" cy="1588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1" name="Straight Connector 70"/>
          <p:cNvCxnSpPr>
            <a:stCxn id="64" idx="2"/>
            <a:endCxn id="69" idx="6"/>
          </p:cNvCxnSpPr>
          <p:nvPr/>
        </p:nvCxnSpPr>
        <p:spPr bwMode="auto">
          <a:xfrm>
            <a:off x="3254892" y="4333677"/>
            <a:ext cx="285028" cy="568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2" name="Freeform 71"/>
          <p:cNvSpPr/>
          <p:nvPr/>
        </p:nvSpPr>
        <p:spPr bwMode="auto">
          <a:xfrm>
            <a:off x="1476375" y="2876550"/>
            <a:ext cx="1285875" cy="1390650"/>
          </a:xfrm>
          <a:custGeom>
            <a:avLst/>
            <a:gdLst>
              <a:gd name="connsiteX0" fmla="*/ 1285875 w 1285875"/>
              <a:gd name="connsiteY0" fmla="*/ 1390650 h 1390650"/>
              <a:gd name="connsiteX1" fmla="*/ 419100 w 1285875"/>
              <a:gd name="connsiteY1" fmla="*/ 885825 h 1390650"/>
              <a:gd name="connsiteX2" fmla="*/ 0 w 1285875"/>
              <a:gd name="connsiteY2" fmla="*/ 0 h 1390650"/>
              <a:gd name="connsiteX3" fmla="*/ 0 w 1285875"/>
              <a:gd name="connsiteY3" fmla="*/ 0 h 1390650"/>
              <a:gd name="connsiteX0" fmla="*/ 1285875 w 1285875"/>
              <a:gd name="connsiteY0" fmla="*/ 1390650 h 1390650"/>
              <a:gd name="connsiteX1" fmla="*/ 238125 w 1285875"/>
              <a:gd name="connsiteY1" fmla="*/ 819150 h 1390650"/>
              <a:gd name="connsiteX2" fmla="*/ 0 w 1285875"/>
              <a:gd name="connsiteY2" fmla="*/ 0 h 1390650"/>
              <a:gd name="connsiteX3" fmla="*/ 0 w 1285875"/>
              <a:gd name="connsiteY3" fmla="*/ 0 h 1390650"/>
              <a:gd name="connsiteX0" fmla="*/ 1285875 w 1285875"/>
              <a:gd name="connsiteY0" fmla="*/ 1390650 h 1390650"/>
              <a:gd name="connsiteX1" fmla="*/ 276225 w 1285875"/>
              <a:gd name="connsiteY1" fmla="*/ 923925 h 1390650"/>
              <a:gd name="connsiteX2" fmla="*/ 0 w 1285875"/>
              <a:gd name="connsiteY2" fmla="*/ 0 h 1390650"/>
              <a:gd name="connsiteX3" fmla="*/ 0 w 1285875"/>
              <a:gd name="connsiteY3" fmla="*/ 0 h 1390650"/>
              <a:gd name="connsiteX0" fmla="*/ 1285875 w 1285875"/>
              <a:gd name="connsiteY0" fmla="*/ 1390650 h 1390650"/>
              <a:gd name="connsiteX1" fmla="*/ 276225 w 1285875"/>
              <a:gd name="connsiteY1" fmla="*/ 923925 h 1390650"/>
              <a:gd name="connsiteX2" fmla="*/ 0 w 1285875"/>
              <a:gd name="connsiteY2" fmla="*/ 0 h 1390650"/>
              <a:gd name="connsiteX3" fmla="*/ 0 w 1285875"/>
              <a:gd name="connsiteY3" fmla="*/ 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875" h="1390650">
                <a:moveTo>
                  <a:pt x="1285875" y="1390650"/>
                </a:moveTo>
                <a:cubicBezTo>
                  <a:pt x="959643" y="1254125"/>
                  <a:pt x="414337" y="1050925"/>
                  <a:pt x="276225" y="923925"/>
                </a:cubicBezTo>
                <a:cubicBezTo>
                  <a:pt x="138113" y="796925"/>
                  <a:pt x="46037" y="153987"/>
                  <a:pt x="0" y="0"/>
                </a:cubicBezTo>
                <a:lnTo>
                  <a:pt x="0" y="0"/>
                </a:lnTo>
              </a:path>
            </a:pathLst>
          </a:cu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7055483" y="2286993"/>
            <a:ext cx="1781831" cy="169794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980"/>
            </a:schemeClr>
          </a:solidFill>
          <a:ln w="38100">
            <a:noFill/>
            <a:round/>
            <a:headEnd/>
            <a:tailEnd/>
          </a:ln>
        </p:spPr>
        <p:txBody>
          <a:bodyPr wrap="square" rtlCol="0" anchor="ctr"/>
          <a:lstStyle/>
          <a:p>
            <a:pPr lvl="0" algn="r">
              <a:defRPr/>
            </a:pPr>
            <a:r>
              <a:rPr lang="en-US" sz="2000" b="1" dirty="0" smtClean="0">
                <a:ln w="1905"/>
                <a:gradFill>
                  <a:gsLst>
                    <a:gs pos="0">
                      <a:srgbClr val="009D00">
                        <a:shade val="20000"/>
                        <a:satMod val="200000"/>
                      </a:srgbClr>
                    </a:gs>
                    <a:gs pos="78000">
                      <a:srgbClr val="009D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9D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ISECG, SFCG, ICG and other peer groups</a:t>
            </a:r>
            <a:endParaRPr lang="en-US" sz="2000" b="1" dirty="0">
              <a:ln w="1905"/>
              <a:gradFill>
                <a:gsLst>
                  <a:gs pos="0">
                    <a:srgbClr val="009D00">
                      <a:shade val="20000"/>
                      <a:satMod val="200000"/>
                    </a:srgbClr>
                  </a:gs>
                  <a:gs pos="78000">
                    <a:srgbClr val="009D00">
                      <a:tint val="90000"/>
                      <a:shade val="89000"/>
                      <a:satMod val="220000"/>
                    </a:srgbClr>
                  </a:gs>
                  <a:gs pos="100000">
                    <a:srgbClr val="009D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26" y="2746909"/>
            <a:ext cx="1377896" cy="125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5" name="Straight Connector 56"/>
          <p:cNvCxnSpPr>
            <a:cxnSpLocks noChangeShapeType="1"/>
          </p:cNvCxnSpPr>
          <p:nvPr/>
        </p:nvCxnSpPr>
        <p:spPr bwMode="auto">
          <a:xfrm>
            <a:off x="6922252" y="3497677"/>
            <a:ext cx="928978" cy="6765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966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322388" y="0"/>
            <a:ext cx="73152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3333CC"/>
                </a:solidFill>
                <a:latin typeface="Arial" pitchFamily="34" charset="0"/>
              </a:rPr>
              <a:t>Some Organizational Interrelationships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/>
          <a:srcRect b="42719"/>
          <a:stretch>
            <a:fillRect/>
          </a:stretch>
        </p:blipFill>
        <p:spPr bwMode="auto">
          <a:xfrm>
            <a:off x="487363" y="1163638"/>
            <a:ext cx="2019300" cy="9366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2489200" y="1130300"/>
            <a:ext cx="634047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04" tIns="39889" rIns="81204" bIns="39889"/>
          <a:lstStyle/>
          <a:p>
            <a:pPr marL="1588" indent="-1588">
              <a:spcBef>
                <a:spcPct val="10000"/>
              </a:spcBef>
              <a:spcAft>
                <a:spcPct val="10000"/>
              </a:spcAft>
              <a:buSzPct val="125000"/>
            </a:pPr>
            <a:r>
              <a:rPr lang="en-US" sz="1400" b="1" dirty="0">
                <a:solidFill>
                  <a:srgbClr val="3333CC"/>
                </a:solidFill>
                <a:latin typeface="Arial" pitchFamily="34" charset="0"/>
              </a:rPr>
              <a:t>OMG: Object Management Group</a:t>
            </a:r>
          </a:p>
          <a:p>
            <a:pPr marL="1588" indent="-1588">
              <a:spcBef>
                <a:spcPct val="10000"/>
              </a:spcBef>
              <a:spcAft>
                <a:spcPct val="10000"/>
              </a:spcAft>
              <a:buSzPct val="125000"/>
            </a:pPr>
            <a:r>
              <a:rPr lang="en-US" sz="1400" b="1" dirty="0">
                <a:latin typeface="Arial" pitchFamily="34" charset="0"/>
              </a:rPr>
              <a:t>Industry standards for exchange of application information among vendor products</a:t>
            </a:r>
          </a:p>
          <a:p>
            <a:pPr marL="1588" indent="-1588">
              <a:spcBef>
                <a:spcPct val="10000"/>
              </a:spcBef>
              <a:spcAft>
                <a:spcPct val="10000"/>
              </a:spcAft>
              <a:buSzPct val="125000"/>
            </a:pPr>
            <a:r>
              <a:rPr lang="en-US" sz="1400" b="1" dirty="0">
                <a:solidFill>
                  <a:srgbClr val="3333CC"/>
                </a:solidFill>
                <a:latin typeface="Arial" pitchFamily="34" charset="0"/>
              </a:rPr>
              <a:t>CCSDS/OMG have some common standards and periodic joint meetings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3" y="5326063"/>
            <a:ext cx="2046287" cy="9779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9222" name="Rectangle 12"/>
          <p:cNvSpPr>
            <a:spLocks noChangeArrowheads="1"/>
          </p:cNvSpPr>
          <p:nvPr/>
        </p:nvSpPr>
        <p:spPr bwMode="auto">
          <a:xfrm>
            <a:off x="2489200" y="5292725"/>
            <a:ext cx="599281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04" tIns="39889" rIns="81204" bIns="39889"/>
          <a:lstStyle/>
          <a:p>
            <a:pPr marL="1588" indent="-1588">
              <a:spcBef>
                <a:spcPct val="10000"/>
              </a:spcBef>
              <a:spcAft>
                <a:spcPct val="10000"/>
              </a:spcAft>
              <a:buSzPct val="125000"/>
            </a:pPr>
            <a:r>
              <a:rPr lang="en-US" sz="1500" b="1">
                <a:solidFill>
                  <a:srgbClr val="3333CC"/>
                </a:solidFill>
                <a:latin typeface="Arial" pitchFamily="34" charset="0"/>
              </a:rPr>
              <a:t>AIAA: American Institute of Aeronautics and Astronautics</a:t>
            </a:r>
          </a:p>
          <a:p>
            <a:pPr marL="1588" indent="-1588">
              <a:spcBef>
                <a:spcPct val="10000"/>
              </a:spcBef>
              <a:spcAft>
                <a:spcPct val="10000"/>
              </a:spcAft>
              <a:buSzPct val="125000"/>
            </a:pPr>
            <a:r>
              <a:rPr lang="en-US" sz="1500" b="1">
                <a:latin typeface="Arial" pitchFamily="34" charset="0"/>
              </a:rPr>
              <a:t>North American regional standards for space mission support</a:t>
            </a:r>
          </a:p>
          <a:p>
            <a:pPr marL="1588" indent="-1588">
              <a:spcBef>
                <a:spcPct val="10000"/>
              </a:spcBef>
              <a:spcAft>
                <a:spcPct val="10000"/>
              </a:spcAft>
              <a:buSzPct val="125000"/>
            </a:pPr>
            <a:r>
              <a:rPr lang="en-US" sz="1500" b="1">
                <a:solidFill>
                  <a:srgbClr val="3333CC"/>
                </a:solidFill>
                <a:latin typeface="Arial" pitchFamily="34" charset="0"/>
              </a:rPr>
              <a:t>Regional Standards coordination, and AIAA provides Secretariat support for CCSDS, ISO TC20/SC13 and SC14</a:t>
            </a:r>
            <a:endParaRPr lang="en-US" sz="1500" b="1">
              <a:latin typeface="Arial" pitchFamily="34" charset="0"/>
            </a:endParaRPr>
          </a:p>
        </p:txBody>
      </p:sp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935413"/>
            <a:ext cx="2058987" cy="9302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2489200" y="3960813"/>
            <a:ext cx="5694363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04" tIns="39889" rIns="81204" bIns="39889"/>
          <a:lstStyle/>
          <a:p>
            <a:pPr marL="1588" indent="-1588">
              <a:spcBef>
                <a:spcPct val="10000"/>
              </a:spcBef>
              <a:spcAft>
                <a:spcPct val="10000"/>
              </a:spcAft>
              <a:buSzPct val="125000"/>
            </a:pPr>
            <a:r>
              <a:rPr lang="en-US" sz="1500" b="1">
                <a:solidFill>
                  <a:srgbClr val="3333CC"/>
                </a:solidFill>
                <a:latin typeface="Arial" pitchFamily="34" charset="0"/>
              </a:rPr>
              <a:t>ECSS: European Consortium for Space Standards - </a:t>
            </a:r>
            <a:r>
              <a:rPr lang="en-US" sz="1500" b="1">
                <a:latin typeface="Arial" pitchFamily="34" charset="0"/>
              </a:rPr>
              <a:t>European regional standards for space mission support</a:t>
            </a:r>
          </a:p>
          <a:p>
            <a:pPr marL="1588" indent="-1588">
              <a:spcBef>
                <a:spcPct val="10000"/>
              </a:spcBef>
              <a:spcAft>
                <a:spcPct val="10000"/>
              </a:spcAft>
              <a:buSzPct val="125000"/>
            </a:pPr>
            <a:r>
              <a:rPr lang="en-US" sz="1600" b="1">
                <a:solidFill>
                  <a:srgbClr val="3333CC"/>
                </a:solidFill>
                <a:latin typeface="Arial" pitchFamily="34" charset="0"/>
              </a:rPr>
              <a:t>CCSDS/ECSS coordinate on compatible standards</a:t>
            </a:r>
            <a:endParaRPr lang="en-US" sz="1500" b="1">
              <a:latin typeface="Arial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>
          <a:xfrm>
            <a:off x="6815138" y="6497638"/>
            <a:ext cx="2133600" cy="231775"/>
          </a:xfrm>
        </p:spPr>
        <p:txBody>
          <a:bodyPr/>
          <a:lstStyle/>
          <a:p>
            <a:pPr>
              <a:defRPr/>
            </a:pPr>
            <a:fld id="{5B8DA003-D361-437F-A9A4-AFFD2F8C62A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489200" y="2506663"/>
            <a:ext cx="6337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04" tIns="39889" rIns="81204" bIns="39889"/>
          <a:lstStyle/>
          <a:p>
            <a:pPr marL="1588" indent="-1588">
              <a:buSzPct val="125000"/>
            </a:pPr>
            <a:r>
              <a:rPr lang="en-US" sz="1400" b="1">
                <a:solidFill>
                  <a:srgbClr val="3333CC"/>
                </a:solidFill>
                <a:latin typeface="Arial" pitchFamily="34" charset="0"/>
              </a:rPr>
              <a:t>IETF: Internet Engineering Task Force</a:t>
            </a:r>
          </a:p>
          <a:p>
            <a:pPr marL="1588" indent="-1588">
              <a:buSzPct val="125000"/>
            </a:pPr>
            <a:r>
              <a:rPr lang="en-US" sz="1400" b="1">
                <a:solidFill>
                  <a:srgbClr val="3333CC"/>
                </a:solidFill>
                <a:latin typeface="Arial" pitchFamily="34" charset="0"/>
              </a:rPr>
              <a:t>IRTF: Internet Research Task Force</a:t>
            </a:r>
          </a:p>
          <a:p>
            <a:pPr marL="1588" indent="-1588">
              <a:spcBef>
                <a:spcPct val="10000"/>
              </a:spcBef>
              <a:spcAft>
                <a:spcPct val="10000"/>
              </a:spcAft>
              <a:buSzPct val="125000"/>
            </a:pPr>
            <a:r>
              <a:rPr lang="en-US" sz="1400" b="1">
                <a:latin typeface="Arial" pitchFamily="34" charset="0"/>
              </a:rPr>
              <a:t>Open international standards for IP suite and DTN</a:t>
            </a:r>
          </a:p>
          <a:p>
            <a:pPr marL="1588" indent="-1588">
              <a:spcBef>
                <a:spcPct val="10000"/>
              </a:spcBef>
              <a:spcAft>
                <a:spcPct val="10000"/>
              </a:spcAft>
              <a:buSzPct val="125000"/>
            </a:pPr>
            <a:r>
              <a:rPr lang="en-US" sz="1400" b="1">
                <a:solidFill>
                  <a:srgbClr val="3333CC"/>
                </a:solidFill>
                <a:latin typeface="Arial" pitchFamily="34" charset="0"/>
              </a:rPr>
              <a:t>CCSDS uses such industry standards as a basis, whenever possible</a:t>
            </a:r>
          </a:p>
          <a:p>
            <a:pPr marL="1588" indent="-1588">
              <a:spcBef>
                <a:spcPct val="10000"/>
              </a:spcBef>
              <a:spcAft>
                <a:spcPct val="10000"/>
              </a:spcAft>
              <a:buSzPct val="125000"/>
            </a:pPr>
            <a:endParaRPr lang="en-US" sz="1400" b="1">
              <a:latin typeface="Arial" pitchFamily="34" charset="0"/>
            </a:endParaRPr>
          </a:p>
        </p:txBody>
      </p:sp>
      <p:pic>
        <p:nvPicPr>
          <p:cNvPr id="9227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5" y="2513013"/>
            <a:ext cx="2060575" cy="971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595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6" y="4500127"/>
            <a:ext cx="3524084" cy="221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3005327" y="1038255"/>
            <a:ext cx="609160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74592" y="1169923"/>
            <a:ext cx="5059680" cy="5425950"/>
          </a:xfrm>
        </p:spPr>
        <p:txBody>
          <a:bodyPr/>
          <a:lstStyle/>
          <a:p>
            <a:r>
              <a:rPr lang="en-US" sz="1800" dirty="0" smtClean="0"/>
              <a:t>Overview info (About tab)</a:t>
            </a:r>
          </a:p>
          <a:p>
            <a:r>
              <a:rPr lang="en-US" sz="1800" dirty="0" smtClean="0"/>
              <a:t>Access to published standards   (Publications tab)</a:t>
            </a:r>
          </a:p>
          <a:p>
            <a:r>
              <a:rPr lang="en-US" sz="1800" dirty="0" smtClean="0"/>
              <a:t>Comment on documents in review</a:t>
            </a:r>
          </a:p>
          <a:p>
            <a:r>
              <a:rPr lang="en-US" sz="1800" dirty="0" smtClean="0"/>
              <a:t>Meeting info &amp; logistics</a:t>
            </a:r>
          </a:p>
          <a:p>
            <a:r>
              <a:rPr lang="en-US" sz="1800" dirty="0" smtClean="0"/>
              <a:t>Commercial implementations</a:t>
            </a:r>
          </a:p>
          <a:p>
            <a:r>
              <a:rPr lang="en-US" sz="1800" dirty="0" smtClean="0"/>
              <a:t>Missions that have adopted CCSDS</a:t>
            </a:r>
          </a:p>
          <a:p>
            <a:r>
              <a:rPr lang="en-US" sz="1800" dirty="0" smtClean="0"/>
              <a:t>New Work Items Announcements</a:t>
            </a:r>
          </a:p>
          <a:p>
            <a:r>
              <a:rPr lang="en-US" sz="1800" dirty="0" smtClean="0"/>
              <a:t>General Announcements (Blog)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Development environment for developing new standards</a:t>
            </a:r>
          </a:p>
          <a:p>
            <a:r>
              <a:rPr lang="en-US" sz="1800" dirty="0" smtClean="0"/>
              <a:t>Access to Areas’ and WGs’ materials </a:t>
            </a:r>
          </a:p>
          <a:p>
            <a:pPr marL="0" indent="0">
              <a:buNone/>
            </a:pPr>
            <a:r>
              <a:rPr lang="en-US" sz="1800" dirty="0" smtClean="0"/>
              <a:t>     (some private areas require ID/PW)</a:t>
            </a:r>
          </a:p>
          <a:p>
            <a:r>
              <a:rPr lang="en-US" sz="1800" dirty="0" smtClean="0"/>
              <a:t>Contact info for ADs and WG leads</a:t>
            </a:r>
          </a:p>
          <a:p>
            <a:r>
              <a:rPr lang="en-US" sz="1800" dirty="0" smtClean="0"/>
              <a:t>Access to schedule/status of current standards development projects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C76ED-7C72-4A30-9F26-0B1FC0B42FF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9956" y="724407"/>
            <a:ext cx="3645408" cy="5135563"/>
          </a:xfrm>
          <a:prstGeom prst="rect">
            <a:avLst/>
          </a:prstGeom>
        </p:spPr>
        <p:txBody>
          <a:bodyPr/>
          <a:lstStyle>
            <a:lvl1pPr marL="346075" indent="-3460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"/>
              <a:defRPr sz="2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3365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"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"/>
              <a:defRPr sz="2200" b="0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"/>
              <a:defRPr sz="2000" b="0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"/>
              <a:defRPr sz="1800" b="0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3"/>
              </a:rPr>
              <a:t>www.CCSDS.org</a:t>
            </a:r>
            <a:endParaRPr lang="en-US" kern="0" dirty="0" smtClean="0"/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u="sng" kern="0" dirty="0" smtClean="0">
                <a:solidFill>
                  <a:srgbClr val="FF0000"/>
                </a:solidFill>
              </a:rPr>
              <a:t>CWE.CCSDS.org</a:t>
            </a:r>
          </a:p>
          <a:p>
            <a:pPr marL="0" indent="0">
              <a:buNone/>
            </a:pPr>
            <a:endParaRPr lang="en-US" kern="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105397" y="4339594"/>
            <a:ext cx="57916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6" y="1169923"/>
            <a:ext cx="3524084" cy="294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4001984" y="4077932"/>
            <a:ext cx="514201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33CC"/>
                </a:solidFill>
                <a:effectLst>
                  <a:glow rad="76200">
                    <a:schemeClr val="bg1"/>
                  </a:glow>
                </a:effectLst>
                <a:latin typeface="Arial" charset="0"/>
              </a:defRPr>
            </a:lvl1pPr>
          </a:lstStyle>
          <a:p>
            <a:r>
              <a:rPr lang="en-US" dirty="0"/>
              <a:t>Collaborative Work Environment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000015" y="786487"/>
            <a:ext cx="463335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glow rad="76200">
                    <a:schemeClr val="bg1"/>
                  </a:glow>
                </a:effectLst>
                <a:latin typeface="Arial" charset="0"/>
              </a:rPr>
              <a:t>Public Website</a:t>
            </a:r>
          </a:p>
        </p:txBody>
      </p:sp>
    </p:spTree>
    <p:extLst>
      <p:ext uri="{BB962C8B-B14F-4D97-AF65-F5344CB8AC3E}">
        <p14:creationId xmlns:p14="http://schemas.microsoft.com/office/powerpoint/2010/main" val="25171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CCSDS Summary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914400"/>
            <a:ext cx="8229600" cy="548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 dirty="0" smtClean="0"/>
              <a:t>Take-home message:  Still much work to be done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Enabling interoperability between international agencies for future missions – both Earth-Orbital and Exploration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Long-range vision – automated routing and delay tolerant networking for deep space crosslinks between spacecraft and surface systems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Near-term need – evolutionary approach to sustain cross-support agreements with other agencies.  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Organizations with a stake in the future of Space Missions and the expertise to contribute to CCSDS should become engaged.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639C0-2326-4F62-A062-29BF10394FA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Backup/Alternative </a:t>
            </a:r>
            <a:r>
              <a:rPr lang="en-US" dirty="0" smtClean="0"/>
              <a:t>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954" y="1018724"/>
            <a:ext cx="6238334" cy="583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08295" y="69450"/>
            <a:ext cx="7586850" cy="563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Access to CCSDS General Announcements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B2730-DB1E-4EAC-B802-063C93BDB3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6818" y="5313937"/>
            <a:ext cx="1693985" cy="149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auto">
          <a:xfrm>
            <a:off x="4076345" y="2651732"/>
            <a:ext cx="4481056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marL="1588" indent="-1588"/>
            <a:r>
              <a:rPr lang="en-US" sz="1800" b="1" dirty="0" smtClean="0">
                <a:solidFill>
                  <a:srgbClr val="0033CC"/>
                </a:solidFill>
                <a:latin typeface="Arial" charset="0"/>
              </a:rPr>
              <a:t>New Work Item Announcements</a:t>
            </a:r>
            <a:endParaRPr lang="en-US" sz="1400" b="1" u="dbl" dirty="0" smtClean="0">
              <a:solidFill>
                <a:srgbClr val="0033CC"/>
              </a:solidFill>
              <a:latin typeface="Arial" charset="0"/>
            </a:endParaRPr>
          </a:p>
          <a:p>
            <a:pPr marL="1588" indent="-1588"/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Find out about new initiatives and technology developments that you can contribute to, and you missions can benefit from.</a:t>
            </a:r>
            <a:endParaRPr lang="en-US" sz="1800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101982" y="3634500"/>
            <a:ext cx="4481056" cy="55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marL="1588" indent="-1588"/>
            <a:r>
              <a:rPr lang="en-US" sz="1800" b="1" dirty="0" smtClean="0">
                <a:solidFill>
                  <a:srgbClr val="0033CC"/>
                </a:solidFill>
                <a:latin typeface="Arial" charset="0"/>
              </a:rPr>
              <a:t>The CCSDS Blog</a:t>
            </a:r>
            <a:endParaRPr lang="en-US" sz="1400" b="1" u="dbl" dirty="0" smtClean="0">
              <a:solidFill>
                <a:srgbClr val="0033CC"/>
              </a:solidFill>
              <a:latin typeface="Arial" charset="0"/>
            </a:endParaRPr>
          </a:p>
          <a:p>
            <a:pPr marL="1588" indent="-1588"/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General events, meetings, new publications, etc.</a:t>
            </a:r>
            <a:endParaRPr lang="en-US" sz="1800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186432" y="5067060"/>
            <a:ext cx="4481056" cy="55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marL="1588" indent="-1588"/>
            <a:r>
              <a:rPr lang="en-US" sz="1800" b="1" dirty="0" smtClean="0">
                <a:solidFill>
                  <a:srgbClr val="0033CC"/>
                </a:solidFill>
                <a:latin typeface="Arial" charset="0"/>
              </a:rPr>
              <a:t>Under Construction:  The CCSDS WIKI</a:t>
            </a:r>
            <a:endParaRPr lang="en-US" sz="1400" b="1" u="dbl" dirty="0" smtClean="0">
              <a:solidFill>
                <a:srgbClr val="0033CC"/>
              </a:solidFill>
              <a:latin typeface="Arial" charset="0"/>
            </a:endParaRPr>
          </a:p>
          <a:p>
            <a:pPr marL="1588" indent="-1588"/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Soon to come</a:t>
            </a:r>
            <a:endParaRPr lang="en-US" sz="1800" b="1" dirty="0" smtClean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3.33102E-7 L -0.48489 -0.3624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0" y="-18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152"/>
            <a:ext cx="8229600" cy="563562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429625" cy="5135563"/>
          </a:xfrm>
        </p:spPr>
        <p:txBody>
          <a:bodyPr/>
          <a:lstStyle/>
          <a:p>
            <a:r>
              <a:rPr lang="en-GB" dirty="0" smtClean="0"/>
              <a:t> CCSDS Background (scope, participation, etc.)</a:t>
            </a:r>
          </a:p>
          <a:p>
            <a:r>
              <a:rPr lang="en-GB" dirty="0" smtClean="0"/>
              <a:t> CCSDS Architecture, Organization, Processes</a:t>
            </a:r>
          </a:p>
          <a:p>
            <a:r>
              <a:rPr lang="en-GB" dirty="0" smtClean="0"/>
              <a:t>Access to CCSDS Online</a:t>
            </a:r>
          </a:p>
          <a:p>
            <a:r>
              <a:rPr lang="en-GB" dirty="0" smtClean="0"/>
              <a:t>Summary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374" y="955497"/>
            <a:ext cx="6691195" cy="590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5545" y="69450"/>
            <a:ext cx="8229600" cy="563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Access to CCSDS Technical WG info:</a:t>
            </a:r>
            <a:br>
              <a:rPr lang="en-US" dirty="0" smtClean="0"/>
            </a:br>
            <a:r>
              <a:rPr lang="en-US" dirty="0" smtClean="0"/>
              <a:t>www.ccsds.org &gt; CWE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B2730-DB1E-4EAC-B802-063C93BDB3B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200" y="2522538"/>
            <a:ext cx="3251200" cy="149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6D7E0"/>
              </a:clrFrom>
              <a:clrTo>
                <a:srgbClr val="86D7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0650" y="3271838"/>
            <a:ext cx="1219200" cy="1219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9593" y="856900"/>
            <a:ext cx="7508729" cy="600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6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374" y="955497"/>
            <a:ext cx="6691195" cy="590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AE036-29D3-4101-B3FA-18A77759D7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7773" y="1604993"/>
            <a:ext cx="2133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6D7E0"/>
              </a:clrFrom>
              <a:clrTo>
                <a:srgbClr val="86D7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7150" y="1822440"/>
            <a:ext cx="1219200" cy="1219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1215" y="846230"/>
            <a:ext cx="6771736" cy="601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7119" y="1999171"/>
            <a:ext cx="368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6D7E0"/>
              </a:clrFrom>
              <a:clrTo>
                <a:srgbClr val="86D7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271" y="2337149"/>
            <a:ext cx="1219200" cy="1219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21506" y="836763"/>
            <a:ext cx="6749854" cy="60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8"/>
          <p:cNvSpPr txBox="1">
            <a:spLocks/>
          </p:cNvSpPr>
          <p:nvPr/>
        </p:nvSpPr>
        <p:spPr>
          <a:xfrm>
            <a:off x="665545" y="69450"/>
            <a:ext cx="82296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 to CCSDS Publications</a:t>
            </a:r>
            <a:b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www.ccsds.org &gt; Publications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920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701354" y="274638"/>
            <a:ext cx="7985445" cy="563562"/>
          </a:xfrm>
        </p:spPr>
        <p:txBody>
          <a:bodyPr/>
          <a:lstStyle/>
          <a:p>
            <a:r>
              <a:rPr lang="en-US" dirty="0" smtClean="0"/>
              <a:t>Field Guide to CCSDS Book Colors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97775" y="848570"/>
            <a:ext cx="4376266" cy="5638268"/>
            <a:chOff x="397775" y="848570"/>
            <a:chExt cx="4376266" cy="5638268"/>
          </a:xfrm>
        </p:grpSpPr>
        <p:grpSp>
          <p:nvGrpSpPr>
            <p:cNvPr id="2" name="Group 16"/>
            <p:cNvGrpSpPr>
              <a:grpSpLocks/>
            </p:cNvGrpSpPr>
            <p:nvPr/>
          </p:nvGrpSpPr>
          <p:grpSpPr bwMode="auto">
            <a:xfrm>
              <a:off x="397775" y="924465"/>
              <a:ext cx="1196975" cy="1158875"/>
              <a:chOff x="1762210" y="1226864"/>
              <a:chExt cx="1196890" cy="115993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98720" y="1226864"/>
                <a:ext cx="1160380" cy="1159933"/>
              </a:xfrm>
              <a:prstGeom prst="rect">
                <a:avLst/>
              </a:prstGeom>
              <a:solidFill>
                <a:srgbClr val="005F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3331" name="Picture 3" descr="book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1200000">
                <a:off x="1762210" y="1343307"/>
                <a:ext cx="1185237" cy="86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97775" y="2366470"/>
              <a:ext cx="1196975" cy="1158875"/>
              <a:chOff x="4458843" y="1226864"/>
              <a:chExt cx="1196890" cy="115993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495352" y="1226864"/>
                <a:ext cx="1160381" cy="115993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3329" name="Picture 6" descr="book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1200000">
                <a:off x="4458843" y="1343307"/>
                <a:ext cx="1185237" cy="86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97775" y="3884370"/>
              <a:ext cx="1196975" cy="1158875"/>
              <a:chOff x="7049643" y="1226864"/>
              <a:chExt cx="1196890" cy="115993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086152" y="1226864"/>
                <a:ext cx="1160381" cy="1159933"/>
              </a:xfrm>
              <a:prstGeom prst="rect">
                <a:avLst/>
              </a:prstGeom>
              <a:solidFill>
                <a:srgbClr val="41A33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3327" name="Picture 8" descr="book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1200000">
                <a:off x="7049643" y="1343307"/>
                <a:ext cx="1185237" cy="86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397775" y="5326375"/>
              <a:ext cx="1196975" cy="1160463"/>
              <a:chOff x="4458843" y="3581400"/>
              <a:chExt cx="1196890" cy="115993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495352" y="3581400"/>
                <a:ext cx="1160381" cy="1159933"/>
              </a:xfrm>
              <a:prstGeom prst="rect">
                <a:avLst/>
              </a:prstGeom>
              <a:solidFill>
                <a:srgbClr val="B205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3323" name="Picture 12" descr="book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1200000">
                <a:off x="4458843" y="3697843"/>
                <a:ext cx="1185237" cy="86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TextBox 23"/>
            <p:cNvSpPr txBox="1"/>
            <p:nvPr/>
          </p:nvSpPr>
          <p:spPr bwMode="auto">
            <a:xfrm>
              <a:off x="1612095" y="848570"/>
              <a:ext cx="3161946" cy="132343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marL="1588" indent="-1588"/>
              <a:r>
                <a:rPr lang="en-US" sz="1800" b="1" dirty="0" smtClean="0">
                  <a:solidFill>
                    <a:srgbClr val="0033CC"/>
                  </a:solidFill>
                  <a:latin typeface="Arial" charset="0"/>
                </a:rPr>
                <a:t>BLUE BOOKS</a:t>
              </a:r>
            </a:p>
            <a:p>
              <a:pPr marL="1588" indent="-1588"/>
              <a:r>
                <a:rPr lang="en-US" sz="1400" b="1" u="sng" dirty="0" smtClean="0">
                  <a:solidFill>
                    <a:srgbClr val="0033CC"/>
                  </a:solidFill>
                  <a:latin typeface="Arial" charset="0"/>
                </a:rPr>
                <a:t>Recommended Standards</a:t>
              </a:r>
              <a:r>
                <a:rPr lang="en-US" sz="1400" b="1" u="dbl" dirty="0" smtClean="0">
                  <a:solidFill>
                    <a:srgbClr val="0033CC"/>
                  </a:solidFill>
                  <a:latin typeface="Arial" charset="0"/>
                </a:rPr>
                <a:t>        </a:t>
              </a:r>
            </a:p>
            <a:p>
              <a:pPr marL="1588" indent="-1588"/>
              <a:r>
                <a:rPr lang="en-US" sz="1200" dirty="0" smtClean="0">
                  <a:solidFill>
                    <a:srgbClr val="0033CC"/>
                  </a:solidFill>
                  <a:latin typeface="Arial" charset="0"/>
                </a:rPr>
                <a:t>Normative and sufficiently detailed (and pre-tested) so they can be used to directly and independently implement interoperable systems (given that options are specified).</a:t>
              </a:r>
              <a:endParaRPr lang="en-US" sz="1800" b="1" dirty="0" smtClean="0">
                <a:solidFill>
                  <a:srgbClr val="0033CC"/>
                </a:solidFill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1612095" y="2290575"/>
              <a:ext cx="3161946" cy="132343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marL="1588" indent="-1588"/>
              <a:r>
                <a:rPr lang="en-US" sz="1800" b="1" dirty="0" smtClean="0">
                  <a:solidFill>
                    <a:srgbClr val="0033CC"/>
                  </a:solidFill>
                  <a:latin typeface="Arial" charset="0"/>
                </a:rPr>
                <a:t>MAGENTA BOOKS</a:t>
              </a:r>
            </a:p>
            <a:p>
              <a:pPr marL="1588" indent="-1588"/>
              <a:r>
                <a:rPr lang="en-US" sz="1400" b="1" u="sng" dirty="0" smtClean="0">
                  <a:solidFill>
                    <a:srgbClr val="0033CC"/>
                  </a:solidFill>
                  <a:latin typeface="Arial" charset="0"/>
                </a:rPr>
                <a:t>Recommended Practices</a:t>
              </a:r>
              <a:endParaRPr lang="en-US" sz="1400" b="1" u="dbl" dirty="0" smtClean="0">
                <a:solidFill>
                  <a:srgbClr val="0033CC"/>
                </a:solidFill>
                <a:latin typeface="Arial" charset="0"/>
              </a:endParaRPr>
            </a:p>
            <a:p>
              <a:pPr marL="1588" indent="-1588"/>
              <a:r>
                <a:rPr lang="en-US" sz="1200" dirty="0" smtClean="0">
                  <a:solidFill>
                    <a:srgbClr val="0033CC"/>
                  </a:solidFill>
                  <a:latin typeface="Arial" charset="0"/>
                </a:rPr>
                <a:t>Normative, but at a level that is not directly implementable for interoperability.  These are Reference Architectures, APIs, operational practices, etc.  </a:t>
              </a:r>
              <a:endParaRPr lang="en-US" sz="1800" b="1" dirty="0" smtClean="0">
                <a:solidFill>
                  <a:srgbClr val="0033CC"/>
                </a:solidFill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1612095" y="3818270"/>
              <a:ext cx="3161946" cy="132343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marL="1588" indent="-1588"/>
              <a:r>
                <a:rPr lang="en-US" sz="1800" b="1" dirty="0" smtClean="0">
                  <a:solidFill>
                    <a:srgbClr val="0033CC"/>
                  </a:solidFill>
                  <a:latin typeface="Arial" charset="0"/>
                </a:rPr>
                <a:t>GREEN BOOKS</a:t>
              </a:r>
            </a:p>
            <a:p>
              <a:pPr marL="1588" indent="-1588"/>
              <a:r>
                <a:rPr lang="en-US" sz="1400" b="1" u="sng" dirty="0" smtClean="0">
                  <a:solidFill>
                    <a:srgbClr val="0033CC"/>
                  </a:solidFill>
                  <a:latin typeface="Arial" charset="0"/>
                </a:rPr>
                <a:t>Informative Documents</a:t>
              </a:r>
              <a:endParaRPr lang="en-US" sz="1400" b="1" u="dbl" dirty="0" smtClean="0">
                <a:solidFill>
                  <a:srgbClr val="0033CC"/>
                </a:solidFill>
                <a:latin typeface="Arial" charset="0"/>
              </a:endParaRPr>
            </a:p>
            <a:p>
              <a:pPr marL="1588" indent="-1588"/>
              <a:r>
                <a:rPr lang="en-US" sz="1200" dirty="0" smtClean="0">
                  <a:solidFill>
                    <a:srgbClr val="0033CC"/>
                  </a:solidFill>
                  <a:latin typeface="Arial" charset="0"/>
                </a:rPr>
                <a:t>Not normative.  These may be foundational for Blue/Magenta books, describing their applicability, overall </a:t>
              </a:r>
              <a:r>
                <a:rPr lang="en-US" sz="1200" dirty="0" err="1" smtClean="0">
                  <a:solidFill>
                    <a:srgbClr val="0033CC"/>
                  </a:solidFill>
                  <a:latin typeface="Arial" charset="0"/>
                </a:rPr>
                <a:t>archtecture</a:t>
              </a:r>
              <a:r>
                <a:rPr lang="en-US" sz="1200" dirty="0" smtClean="0">
                  <a:solidFill>
                    <a:srgbClr val="0033CC"/>
                  </a:solidFill>
                  <a:latin typeface="Arial" charset="0"/>
                </a:rPr>
                <a:t>, ops concept, etc. </a:t>
              </a:r>
              <a:endParaRPr lang="en-US" sz="1800" b="1" dirty="0" smtClean="0">
                <a:solidFill>
                  <a:srgbClr val="0033CC"/>
                </a:solidFill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1580144" y="5251274"/>
              <a:ext cx="3161946" cy="11387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marL="1588" indent="-1588"/>
              <a:r>
                <a:rPr lang="en-US" sz="1800" b="1" dirty="0" smtClean="0">
                  <a:solidFill>
                    <a:srgbClr val="0033CC"/>
                  </a:solidFill>
                  <a:latin typeface="Arial" charset="0"/>
                </a:rPr>
                <a:t>RED BOOKS</a:t>
              </a:r>
            </a:p>
            <a:p>
              <a:pPr marL="1588" indent="-1588"/>
              <a:r>
                <a:rPr lang="en-US" sz="1400" b="1" u="sng" dirty="0" smtClean="0">
                  <a:solidFill>
                    <a:srgbClr val="0033CC"/>
                  </a:solidFill>
                  <a:latin typeface="Arial" charset="0"/>
                </a:rPr>
                <a:t>Draft Standards/Practices</a:t>
              </a:r>
              <a:endParaRPr lang="en-US" sz="1400" b="1" u="dbl" dirty="0" smtClean="0">
                <a:solidFill>
                  <a:srgbClr val="0033CC"/>
                </a:solidFill>
                <a:latin typeface="Arial" charset="0"/>
              </a:endParaRPr>
            </a:p>
            <a:p>
              <a:pPr marL="1588" indent="-1588"/>
              <a:r>
                <a:rPr lang="en-US" sz="1200" dirty="0" smtClean="0">
                  <a:solidFill>
                    <a:srgbClr val="0033CC"/>
                  </a:solidFill>
                  <a:latin typeface="Arial" charset="0"/>
                </a:rPr>
                <a:t>Drafts of future Blue/Magenta books that are in agency review.  Use caution with these… they can change before release.  </a:t>
              </a:r>
              <a:endParaRPr lang="en-US" sz="1800" b="1" dirty="0" smtClean="0">
                <a:solidFill>
                  <a:srgbClr val="0033CC"/>
                </a:solidFill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99685" y="848570"/>
            <a:ext cx="4344315" cy="5723171"/>
            <a:chOff x="4799685" y="848570"/>
            <a:chExt cx="4344315" cy="5723171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4799685" y="924465"/>
              <a:ext cx="1196975" cy="1160463"/>
              <a:chOff x="1762210" y="3581400"/>
              <a:chExt cx="1196890" cy="115993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798720" y="3581400"/>
                <a:ext cx="1160380" cy="1159933"/>
              </a:xfrm>
              <a:prstGeom prst="rect">
                <a:avLst/>
              </a:prstGeom>
              <a:solidFill>
                <a:srgbClr val="E478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3325" name="Picture 10" descr="book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1200000">
                <a:off x="1762210" y="3697843"/>
                <a:ext cx="1185237" cy="86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4799685" y="2365676"/>
              <a:ext cx="1196975" cy="1160463"/>
              <a:chOff x="7049643" y="3581400"/>
              <a:chExt cx="1196890" cy="115993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086152" y="3581400"/>
                <a:ext cx="1160381" cy="1159933"/>
              </a:xfrm>
              <a:prstGeom prst="rect">
                <a:avLst/>
              </a:prstGeom>
              <a:solidFill>
                <a:srgbClr val="FED51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3321" name="Picture 14" descr="book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1200000">
                <a:off x="7049643" y="3697843"/>
                <a:ext cx="1185237" cy="86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4799685" y="3800162"/>
              <a:ext cx="1196975" cy="1160463"/>
              <a:chOff x="7049643" y="3581400"/>
              <a:chExt cx="1196890" cy="1159933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6152" y="3581400"/>
                <a:ext cx="1160381" cy="1159933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23" name="Picture 14" descr="book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1200000">
                <a:off x="7049643" y="3697843"/>
                <a:ext cx="1185237" cy="86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" name="TextBox 28"/>
            <p:cNvSpPr txBox="1"/>
            <p:nvPr/>
          </p:nvSpPr>
          <p:spPr bwMode="auto">
            <a:xfrm>
              <a:off x="5982054" y="848570"/>
              <a:ext cx="3161946" cy="11387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marL="1588" indent="-1588"/>
              <a:r>
                <a:rPr lang="en-US" sz="1800" b="1" dirty="0" smtClean="0">
                  <a:solidFill>
                    <a:srgbClr val="0033CC"/>
                  </a:solidFill>
                  <a:latin typeface="Arial" charset="0"/>
                </a:rPr>
                <a:t>ORANGE BOOKS</a:t>
              </a:r>
            </a:p>
            <a:p>
              <a:pPr marL="1588" indent="-1588"/>
              <a:r>
                <a:rPr lang="en-US" sz="1400" b="1" u="sng" dirty="0" smtClean="0">
                  <a:solidFill>
                    <a:srgbClr val="0033CC"/>
                  </a:solidFill>
                  <a:latin typeface="Arial" charset="0"/>
                </a:rPr>
                <a:t>Experimental</a:t>
              </a:r>
              <a:endParaRPr lang="en-US" sz="1400" b="1" u="dbl" dirty="0" smtClean="0">
                <a:solidFill>
                  <a:srgbClr val="0033CC"/>
                </a:solidFill>
                <a:latin typeface="Arial" charset="0"/>
              </a:endParaRPr>
            </a:p>
            <a:p>
              <a:pPr marL="1588" indent="-1588"/>
              <a:r>
                <a:rPr lang="en-US" sz="1200" dirty="0" smtClean="0">
                  <a:solidFill>
                    <a:srgbClr val="0033CC"/>
                  </a:solidFill>
                  <a:latin typeface="Arial" charset="0"/>
                </a:rPr>
                <a:t>Normative, but may be very new technology that does not </a:t>
              </a:r>
              <a:r>
                <a:rPr lang="en-US" sz="1200" b="1" u="sng" dirty="0" smtClean="0">
                  <a:solidFill>
                    <a:srgbClr val="0033CC"/>
                  </a:solidFill>
                  <a:latin typeface="Arial" charset="0"/>
                </a:rPr>
                <a:t>yet</a:t>
              </a:r>
              <a:r>
                <a:rPr lang="en-US" sz="1200" dirty="0" smtClean="0">
                  <a:solidFill>
                    <a:srgbClr val="0033CC"/>
                  </a:solidFill>
                  <a:latin typeface="Arial" charset="0"/>
                </a:rPr>
                <a:t> have consensus of enough agencies to standardize.  </a:t>
              </a: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5982054" y="2290575"/>
              <a:ext cx="3161946" cy="9541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marL="1588" indent="-1588"/>
              <a:r>
                <a:rPr lang="en-US" sz="1800" b="1" dirty="0" smtClean="0">
                  <a:solidFill>
                    <a:srgbClr val="0033CC"/>
                  </a:solidFill>
                  <a:latin typeface="Arial" charset="0"/>
                </a:rPr>
                <a:t>YELLOW BOOKS</a:t>
              </a:r>
            </a:p>
            <a:p>
              <a:pPr marL="1588" indent="-1588"/>
              <a:r>
                <a:rPr lang="en-US" sz="1400" b="1" u="sng" dirty="0" smtClean="0">
                  <a:solidFill>
                    <a:srgbClr val="0033CC"/>
                  </a:solidFill>
                  <a:latin typeface="Arial" charset="0"/>
                </a:rPr>
                <a:t>Administrative</a:t>
              </a:r>
              <a:endParaRPr lang="en-US" sz="1400" b="1" u="dbl" dirty="0" smtClean="0">
                <a:solidFill>
                  <a:srgbClr val="0033CC"/>
                </a:solidFill>
                <a:latin typeface="Arial" charset="0"/>
              </a:endParaRPr>
            </a:p>
            <a:p>
              <a:pPr marL="1588" indent="-1588"/>
              <a:r>
                <a:rPr lang="en-US" sz="1200" dirty="0" smtClean="0">
                  <a:solidFill>
                    <a:srgbClr val="0033CC"/>
                  </a:solidFill>
                  <a:latin typeface="Arial" charset="0"/>
                </a:rPr>
                <a:t>CCSDS Procedures, Proceedings, Test reports, etc.</a:t>
              </a:r>
              <a:endParaRPr lang="en-US" sz="1800" b="1" dirty="0" smtClean="0">
                <a:solidFill>
                  <a:srgbClr val="0033CC"/>
                </a:solidFill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5982054" y="3722089"/>
              <a:ext cx="3161946" cy="132343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marL="1588" indent="-1588"/>
              <a:r>
                <a:rPr lang="en-US" sz="1800" b="1" dirty="0" smtClean="0">
                  <a:solidFill>
                    <a:srgbClr val="0033CC"/>
                  </a:solidFill>
                  <a:latin typeface="Arial" charset="0"/>
                </a:rPr>
                <a:t>SILVER BOOKS</a:t>
              </a:r>
            </a:p>
            <a:p>
              <a:pPr marL="1588" indent="-1588"/>
              <a:r>
                <a:rPr lang="en-US" sz="1400" b="1" u="sng" dirty="0" smtClean="0">
                  <a:solidFill>
                    <a:srgbClr val="0033CC"/>
                  </a:solidFill>
                  <a:latin typeface="Arial" charset="0"/>
                </a:rPr>
                <a:t>Historical</a:t>
              </a:r>
              <a:endParaRPr lang="en-US" sz="1400" b="1" u="dbl" dirty="0" smtClean="0">
                <a:solidFill>
                  <a:srgbClr val="0033CC"/>
                </a:solidFill>
                <a:latin typeface="Arial" charset="0"/>
              </a:endParaRPr>
            </a:p>
            <a:p>
              <a:pPr marL="1588" indent="-1588"/>
              <a:r>
                <a:rPr lang="en-US" sz="1200" dirty="0" smtClean="0">
                  <a:solidFill>
                    <a:srgbClr val="0033CC"/>
                  </a:solidFill>
                  <a:latin typeface="Arial" charset="0"/>
                </a:rPr>
                <a:t>Deprecated and retired documents that are kept available to support existing or legacy implementations.  Implication is that other agencies may not cross-support.  </a:t>
              </a:r>
              <a:endParaRPr lang="en-US" sz="1800" b="1" dirty="0" smtClean="0">
                <a:solidFill>
                  <a:srgbClr val="0033CC"/>
                </a:solidFill>
                <a:latin typeface="Arial" charset="0"/>
              </a:endParaRPr>
            </a:p>
          </p:txBody>
        </p:sp>
        <p:grpSp>
          <p:nvGrpSpPr>
            <p:cNvPr id="32" name="Group 19"/>
            <p:cNvGrpSpPr>
              <a:grpSpLocks/>
            </p:cNvGrpSpPr>
            <p:nvPr/>
          </p:nvGrpSpPr>
          <p:grpSpPr bwMode="auto">
            <a:xfrm>
              <a:off x="4799685" y="5326375"/>
              <a:ext cx="1196975" cy="1160463"/>
              <a:chOff x="7049643" y="3581400"/>
              <a:chExt cx="1196890" cy="1159933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152" y="3581400"/>
                <a:ext cx="1160381" cy="1159933"/>
              </a:xfrm>
              <a:prstGeom prst="rect">
                <a:avLst/>
              </a:prstGeom>
              <a:solidFill>
                <a:srgbClr val="FFC1E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34" name="Picture 14" descr="book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1200000">
                <a:off x="7049643" y="3697843"/>
                <a:ext cx="1185237" cy="86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" name="TextBox 34"/>
            <p:cNvSpPr txBox="1"/>
            <p:nvPr/>
          </p:nvSpPr>
          <p:spPr bwMode="auto">
            <a:xfrm>
              <a:off x="5982054" y="5248302"/>
              <a:ext cx="3161946" cy="132343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rtlCol="0">
              <a:spAutoFit/>
            </a:bodyPr>
            <a:lstStyle/>
            <a:p>
              <a:pPr marL="1588" indent="-1588"/>
              <a:r>
                <a:rPr lang="en-US" sz="1800" b="1" dirty="0" smtClean="0">
                  <a:solidFill>
                    <a:srgbClr val="0033CC"/>
                  </a:solidFill>
                  <a:latin typeface="Arial" charset="0"/>
                </a:rPr>
                <a:t>PINK BOOKS/SHEETS</a:t>
              </a:r>
            </a:p>
            <a:p>
              <a:pPr marL="1588" indent="-1588"/>
              <a:r>
                <a:rPr lang="en-US" sz="1400" b="1" u="sng" dirty="0" smtClean="0">
                  <a:solidFill>
                    <a:srgbClr val="0033CC"/>
                  </a:solidFill>
                  <a:latin typeface="Arial" charset="0"/>
                </a:rPr>
                <a:t>Draft Revisions For Review</a:t>
              </a:r>
              <a:endParaRPr lang="en-US" sz="1400" b="1" u="dbl" dirty="0" smtClean="0">
                <a:solidFill>
                  <a:srgbClr val="0033CC"/>
                </a:solidFill>
                <a:latin typeface="Arial" charset="0"/>
              </a:endParaRPr>
            </a:p>
            <a:p>
              <a:pPr marL="1588" indent="-1588"/>
              <a:r>
                <a:rPr lang="en-US" sz="1200" dirty="0" smtClean="0">
                  <a:solidFill>
                    <a:srgbClr val="0033CC"/>
                  </a:solidFill>
                  <a:latin typeface="Arial" charset="0"/>
                </a:rPr>
                <a:t>Draft Revisions to Blue or Magenta books that are circulated for agency review.  </a:t>
              </a:r>
            </a:p>
            <a:p>
              <a:pPr marL="1588" indent="-1588"/>
              <a:r>
                <a:rPr lang="en-US" sz="1200" dirty="0" smtClean="0">
                  <a:solidFill>
                    <a:srgbClr val="0033CC"/>
                  </a:solidFill>
                  <a:latin typeface="Arial" charset="0"/>
                </a:rPr>
                <a:t>Pink Books are reissues of the full book, Pink Sheets are change pages only.</a:t>
              </a:r>
              <a:endParaRPr lang="en-US" sz="1800" b="1" dirty="0" smtClean="0">
                <a:solidFill>
                  <a:srgbClr val="0033CC"/>
                </a:solidFill>
                <a:latin typeface="Arial" charset="0"/>
              </a:endParaRPr>
            </a:p>
          </p:txBody>
        </p:sp>
      </p:grp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3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 bwMode="auto">
          <a:xfrm flipV="1">
            <a:off x="152400" y="824632"/>
            <a:ext cx="8747760" cy="2505456"/>
          </a:xfrm>
          <a:prstGeom prst="downArrow">
            <a:avLst>
              <a:gd name="adj1" fmla="val 50000"/>
              <a:gd name="adj2" fmla="val 65014"/>
            </a:avLst>
          </a:prstGeom>
          <a:solidFill>
            <a:srgbClr val="CCFFCC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Essential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039091"/>
            <a:ext cx="8407400" cy="221306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CCSDS: </a:t>
            </a: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Advancing Technology</a:t>
            </a: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With International Agreements</a:t>
            </a: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To Use That Technology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89966" y="3563734"/>
            <a:ext cx="7694556" cy="2705100"/>
            <a:chOff x="789966" y="3467100"/>
            <a:chExt cx="7694556" cy="2705100"/>
          </a:xfrm>
        </p:grpSpPr>
        <p:sp>
          <p:nvSpPr>
            <p:cNvPr id="16" name="Oval 15"/>
            <p:cNvSpPr/>
            <p:nvPr/>
          </p:nvSpPr>
          <p:spPr bwMode="auto">
            <a:xfrm>
              <a:off x="789966" y="3467100"/>
              <a:ext cx="7694556" cy="27051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802444" y="3754226"/>
              <a:ext cx="5745795" cy="1281323"/>
            </a:xfrm>
            <a:prstGeom prst="rect">
              <a:avLst/>
            </a:prstGeom>
          </p:spPr>
          <p:txBody>
            <a:bodyPr>
              <a:prstTxWarp prst="textArchUp">
                <a:avLst>
                  <a:gd name="adj" fmla="val 10486563"/>
                </a:avLst>
              </a:prstTxWarp>
            </a:bodyPr>
            <a:lstStyle>
              <a:lvl1pPr marL="346075" indent="-346075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"/>
                <a:defRPr sz="25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213" indent="-336550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"/>
                <a:defRPr sz="2400" b="0">
                  <a:solidFill>
                    <a:schemeClr val="tx1"/>
                  </a:solidFill>
                  <a:latin typeface="+mn-lt"/>
                </a:defRPr>
              </a:lvl2pPr>
              <a:lvl3pPr marL="914400" indent="-231775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"/>
                <a:defRPr sz="2200" b="0">
                  <a:solidFill>
                    <a:schemeClr val="tx1"/>
                  </a:solidFill>
                  <a:latin typeface="+mn-lt"/>
                </a:defRPr>
              </a:lvl3pPr>
              <a:lvl4pPr marL="1260475" indent="-231775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"/>
                <a:defRPr sz="2000" b="0">
                  <a:solidFill>
                    <a:schemeClr val="tx1"/>
                  </a:solidFill>
                  <a:latin typeface="+mn-lt"/>
                </a:defRPr>
              </a:lvl4pPr>
              <a:lvl5pPr marL="1597025" indent="-220663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"/>
                <a:defRPr sz="1800" b="0">
                  <a:solidFill>
                    <a:schemeClr val="tx1"/>
                  </a:solidFill>
                  <a:latin typeface="+mn-lt"/>
                </a:defRPr>
              </a:lvl5pPr>
              <a:lvl6pPr marL="2054225" indent="-220663" algn="l" rtl="0" eaLnBrk="0" fontAlgn="base" hangingPunct="0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  <a:buChar char="•"/>
                <a:defRPr b="1">
                  <a:solidFill>
                    <a:schemeClr val="tx1"/>
                  </a:solidFill>
                  <a:latin typeface="+mn-lt"/>
                </a:defRPr>
              </a:lvl6pPr>
              <a:lvl7pPr marL="2511425" indent="-220663" algn="l" rtl="0" eaLnBrk="0" fontAlgn="base" hangingPunct="0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  <a:buChar char="•"/>
                <a:defRPr b="1">
                  <a:solidFill>
                    <a:schemeClr val="tx1"/>
                  </a:solidFill>
                  <a:latin typeface="+mn-lt"/>
                </a:defRPr>
              </a:lvl7pPr>
              <a:lvl8pPr marL="2968625" indent="-220663" algn="l" rtl="0" eaLnBrk="0" fontAlgn="base" hangingPunct="0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  <a:buChar char="•"/>
                <a:defRPr b="1">
                  <a:solidFill>
                    <a:schemeClr val="tx1"/>
                  </a:solidFill>
                  <a:latin typeface="+mn-lt"/>
                </a:defRPr>
              </a:lvl8pPr>
              <a:lvl9pPr marL="3425825" indent="-220663" algn="l" rtl="0" eaLnBrk="0" fontAlgn="base" hangingPunct="0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  <a:buChar char="•"/>
                <a:defRPr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sz="2400" b="1" i="1" kern="0" dirty="0" smtClean="0">
                  <a:solidFill>
                    <a:schemeClr val="accent1">
                      <a:lumMod val="50000"/>
                    </a:schemeClr>
                  </a:solidFill>
                </a:rPr>
                <a:t>Simultaneously Developing</a:t>
              </a:r>
              <a:endParaRPr lang="en-US" sz="1800" i="1" kern="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flipH="1">
              <a:off x="1311214" y="3845747"/>
              <a:ext cx="6504316" cy="1958196"/>
              <a:chOff x="1521121" y="3717985"/>
              <a:chExt cx="6504316" cy="1958196"/>
            </a:xfrm>
          </p:grpSpPr>
          <p:sp>
            <p:nvSpPr>
              <p:cNvPr id="9" name="Chord 8"/>
              <p:cNvSpPr/>
              <p:nvPr/>
            </p:nvSpPr>
            <p:spPr bwMode="auto">
              <a:xfrm>
                <a:off x="1521121" y="3717985"/>
                <a:ext cx="6504316" cy="1958196"/>
              </a:xfrm>
              <a:prstGeom prst="chord">
                <a:avLst>
                  <a:gd name="adj1" fmla="val 2231000"/>
                  <a:gd name="adj2" fmla="val 13219731"/>
                </a:avLst>
              </a:prstGeom>
              <a:solidFill>
                <a:srgbClr val="FF9933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" name="Chord 9"/>
              <p:cNvSpPr/>
              <p:nvPr/>
            </p:nvSpPr>
            <p:spPr bwMode="auto">
              <a:xfrm rot="10800000">
                <a:off x="1521121" y="3717985"/>
                <a:ext cx="6504316" cy="1958196"/>
              </a:xfrm>
              <a:prstGeom prst="chord">
                <a:avLst>
                  <a:gd name="adj1" fmla="val 2231000"/>
                  <a:gd name="adj2" fmla="val 13219731"/>
                </a:avLst>
              </a:prstGeom>
              <a:solidFill>
                <a:schemeClr val="accent1">
                  <a:lumMod val="75000"/>
                </a:schemeClr>
              </a:solidFill>
              <a:ln w="3810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657426" y="4193823"/>
              <a:ext cx="5969479" cy="1444923"/>
            </a:xfrm>
            <a:prstGeom prst="rect">
              <a:avLst/>
            </a:prstGeom>
          </p:spPr>
          <p:txBody>
            <a:bodyPr/>
            <a:lstStyle>
              <a:lvl1pPr marL="346075" indent="-346075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"/>
                <a:defRPr sz="25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213" indent="-336550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"/>
                <a:defRPr sz="2400" b="0">
                  <a:solidFill>
                    <a:schemeClr val="tx1"/>
                  </a:solidFill>
                  <a:latin typeface="+mn-lt"/>
                </a:defRPr>
              </a:lvl2pPr>
              <a:lvl3pPr marL="914400" indent="-231775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"/>
                <a:defRPr sz="2200" b="0">
                  <a:solidFill>
                    <a:schemeClr val="tx1"/>
                  </a:solidFill>
                  <a:latin typeface="+mn-lt"/>
                </a:defRPr>
              </a:lvl3pPr>
              <a:lvl4pPr marL="1260475" indent="-231775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"/>
                <a:defRPr sz="2000" b="0">
                  <a:solidFill>
                    <a:schemeClr val="tx1"/>
                  </a:solidFill>
                  <a:latin typeface="+mn-lt"/>
                </a:defRPr>
              </a:lvl4pPr>
              <a:lvl5pPr marL="1597025" indent="-220663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"/>
                <a:defRPr sz="1800" b="0">
                  <a:solidFill>
                    <a:schemeClr val="tx1"/>
                  </a:solidFill>
                  <a:latin typeface="+mn-lt"/>
                </a:defRPr>
              </a:lvl5pPr>
              <a:lvl6pPr marL="2054225" indent="-220663" algn="l" rtl="0" eaLnBrk="0" fontAlgn="base" hangingPunct="0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  <a:buChar char="•"/>
                <a:defRPr b="1">
                  <a:solidFill>
                    <a:schemeClr val="tx1"/>
                  </a:solidFill>
                  <a:latin typeface="+mn-lt"/>
                </a:defRPr>
              </a:lvl6pPr>
              <a:lvl7pPr marL="2511425" indent="-220663" algn="l" rtl="0" eaLnBrk="0" fontAlgn="base" hangingPunct="0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  <a:buChar char="•"/>
                <a:defRPr b="1">
                  <a:solidFill>
                    <a:schemeClr val="tx1"/>
                  </a:solidFill>
                  <a:latin typeface="+mn-lt"/>
                </a:defRPr>
              </a:lvl7pPr>
              <a:lvl8pPr marL="2968625" indent="-220663" algn="l" rtl="0" eaLnBrk="0" fontAlgn="base" hangingPunct="0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  <a:buChar char="•"/>
                <a:defRPr b="1">
                  <a:solidFill>
                    <a:schemeClr val="tx1"/>
                  </a:solidFill>
                  <a:latin typeface="+mn-lt"/>
                </a:defRPr>
              </a:lvl8pPr>
              <a:lvl9pPr marL="3425825" indent="-220663" algn="l" rtl="0" eaLnBrk="0" fontAlgn="base" hangingPunct="0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  <a:buChar char="•"/>
                <a:defRPr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3600" b="1" i="1" kern="0" dirty="0" smtClean="0">
                  <a:solidFill>
                    <a:schemeClr val="bg1"/>
                  </a:solidFill>
                </a:rPr>
                <a:t>CAPABILITY</a:t>
              </a:r>
            </a:p>
            <a:p>
              <a:pPr marL="0" indent="0" algn="ctr">
                <a:buFont typeface="Wingdings" pitchFamily="2" charset="2"/>
                <a:buNone/>
              </a:pPr>
              <a:r>
                <a:rPr lang="en-US" sz="3600" b="1" i="1" kern="0" dirty="0" smtClean="0">
                  <a:solidFill>
                    <a:schemeClr val="bg1"/>
                  </a:solidFill>
                </a:rPr>
                <a:t>     and COOPERATION</a:t>
              </a:r>
              <a:endParaRPr lang="en-US" sz="2800" i="1" kern="0" dirty="0" smtClean="0">
                <a:solidFill>
                  <a:schemeClr val="bg1"/>
                </a:solidFill>
              </a:endParaRPr>
            </a:p>
            <a:p>
              <a:endParaRPr lang="en-US" sz="2800" kern="0" dirty="0" smtClean="0">
                <a:solidFill>
                  <a:schemeClr val="bg1"/>
                </a:solidFill>
              </a:endParaRPr>
            </a:p>
            <a:p>
              <a:endParaRPr lang="en-US" sz="2800" i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1653382" y="4770227"/>
              <a:ext cx="5745795" cy="1281323"/>
            </a:xfrm>
            <a:prstGeom prst="rect">
              <a:avLst/>
            </a:prstGeom>
          </p:spPr>
          <p:txBody>
            <a:bodyPr>
              <a:prstTxWarp prst="textArchDown">
                <a:avLst/>
              </a:prstTxWarp>
            </a:bodyPr>
            <a:lstStyle>
              <a:lvl1pPr marL="346075" indent="-346075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"/>
                <a:defRPr sz="25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213" indent="-336550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"/>
                <a:defRPr sz="2400" b="0">
                  <a:solidFill>
                    <a:schemeClr val="tx1"/>
                  </a:solidFill>
                  <a:latin typeface="+mn-lt"/>
                </a:defRPr>
              </a:lvl2pPr>
              <a:lvl3pPr marL="914400" indent="-231775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"/>
                <a:defRPr sz="2200" b="0">
                  <a:solidFill>
                    <a:schemeClr val="tx1"/>
                  </a:solidFill>
                  <a:latin typeface="+mn-lt"/>
                </a:defRPr>
              </a:lvl3pPr>
              <a:lvl4pPr marL="1260475" indent="-231775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"/>
                <a:defRPr sz="2000" b="0">
                  <a:solidFill>
                    <a:schemeClr val="tx1"/>
                  </a:solidFill>
                  <a:latin typeface="+mn-lt"/>
                </a:defRPr>
              </a:lvl4pPr>
              <a:lvl5pPr marL="1597025" indent="-220663" algn="l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SzPct val="125000"/>
                <a:buFont typeface="Wingdings" pitchFamily="2" charset="2"/>
                <a:buChar char=""/>
                <a:defRPr sz="1800" b="0">
                  <a:solidFill>
                    <a:schemeClr val="tx1"/>
                  </a:solidFill>
                  <a:latin typeface="+mn-lt"/>
                </a:defRPr>
              </a:lvl5pPr>
              <a:lvl6pPr marL="2054225" indent="-220663" algn="l" rtl="0" eaLnBrk="0" fontAlgn="base" hangingPunct="0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  <a:buChar char="•"/>
                <a:defRPr b="1">
                  <a:solidFill>
                    <a:schemeClr val="tx1"/>
                  </a:solidFill>
                  <a:latin typeface="+mn-lt"/>
                </a:defRPr>
              </a:lvl6pPr>
              <a:lvl7pPr marL="2511425" indent="-220663" algn="l" rtl="0" eaLnBrk="0" fontAlgn="base" hangingPunct="0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  <a:buChar char="•"/>
                <a:defRPr b="1">
                  <a:solidFill>
                    <a:schemeClr val="tx1"/>
                  </a:solidFill>
                  <a:latin typeface="+mn-lt"/>
                </a:defRPr>
              </a:lvl7pPr>
              <a:lvl8pPr marL="2968625" indent="-220663" algn="l" rtl="0" eaLnBrk="0" fontAlgn="base" hangingPunct="0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  <a:buChar char="•"/>
                <a:defRPr b="1">
                  <a:solidFill>
                    <a:schemeClr val="tx1"/>
                  </a:solidFill>
                  <a:latin typeface="+mn-lt"/>
                </a:defRPr>
              </a:lvl8pPr>
              <a:lvl9pPr marL="3425825" indent="-220663" algn="l" rtl="0" eaLnBrk="0" fontAlgn="base" hangingPunct="0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  <a:buChar char="•"/>
                <a:defRPr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sz="2400" b="1" i="1" kern="0" dirty="0" smtClean="0">
                  <a:solidFill>
                    <a:schemeClr val="accent1">
                      <a:lumMod val="50000"/>
                    </a:schemeClr>
                  </a:solidFill>
                </a:rPr>
                <a:t>  For Our Mutual Benefit</a:t>
              </a:r>
              <a:endParaRPr lang="en-US" sz="1800" i="1" kern="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4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301880" y="5223000"/>
            <a:ext cx="6149340" cy="910245"/>
          </a:xfrm>
          <a:prstGeom prst="roundRect">
            <a:avLst>
              <a:gd name="adj" fmla="val 38192"/>
            </a:avLst>
          </a:prstGeom>
          <a:solidFill>
            <a:srgbClr val="CCFFCC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2754760" y="4213515"/>
            <a:ext cx="5945908" cy="601807"/>
          </a:xfrm>
          <a:prstGeom prst="roundRect">
            <a:avLst>
              <a:gd name="adj" fmla="val 38192"/>
            </a:avLst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83060" y="3379643"/>
            <a:ext cx="5859780" cy="601807"/>
          </a:xfrm>
          <a:prstGeom prst="roundRect">
            <a:avLst>
              <a:gd name="adj" fmla="val 38192"/>
            </a:avLst>
          </a:prstGeom>
          <a:solidFill>
            <a:srgbClr val="FF9933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Essential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039091"/>
            <a:ext cx="8407400" cy="1688869"/>
          </a:xfrm>
        </p:spPr>
        <p:txBody>
          <a:bodyPr/>
          <a:lstStyle/>
          <a:p>
            <a:r>
              <a:rPr lang="en-US" sz="2000" dirty="0" smtClean="0"/>
              <a:t>This work must be done before new programs begin.</a:t>
            </a:r>
          </a:p>
          <a:p>
            <a:r>
              <a:rPr lang="en-US" sz="2000" dirty="0" smtClean="0"/>
              <a:t>By they time new programs have firm requirements, their path is set, and they will not adopt new standards.  </a:t>
            </a:r>
          </a:p>
          <a:p>
            <a:r>
              <a:rPr lang="en-US" sz="2000" dirty="0" smtClean="0"/>
              <a:t>They only adopt standards that are available at their program start.  </a:t>
            </a:r>
          </a:p>
          <a:p>
            <a:r>
              <a:rPr lang="en-US" sz="2000" dirty="0" smtClean="0"/>
              <a:t>Right now, it is critically important to prepare for upcoming international missions that are not yet formulated.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9740" y="3474721"/>
            <a:ext cx="5760720" cy="396067"/>
          </a:xfrm>
          <a:prstGeom prst="rect">
            <a:avLst/>
          </a:prstGeom>
          <a:ln>
            <a:noFill/>
          </a:ln>
        </p:spPr>
        <p:txBody>
          <a:bodyPr/>
          <a:lstStyle>
            <a:lvl1pPr marL="346075" indent="-3460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"/>
              <a:defRPr sz="2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3365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"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"/>
              <a:defRPr sz="2200" b="0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"/>
              <a:defRPr sz="2000" b="0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"/>
              <a:defRPr sz="1800" b="0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 smtClean="0"/>
              <a:t>New missions have new communications needs;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91919" y="4297336"/>
            <a:ext cx="5808749" cy="525780"/>
          </a:xfrm>
          <a:prstGeom prst="rect">
            <a:avLst/>
          </a:prstGeom>
        </p:spPr>
        <p:txBody>
          <a:bodyPr/>
          <a:lstStyle>
            <a:lvl1pPr marL="346075" indent="-3460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"/>
              <a:defRPr sz="2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3365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"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"/>
              <a:defRPr sz="2200" b="0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"/>
              <a:defRPr sz="2000" b="0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"/>
              <a:defRPr sz="1800" b="0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bg1"/>
                </a:solidFill>
              </a:rPr>
              <a:t>New technology is changing the game rapidly; </a:t>
            </a:r>
          </a:p>
          <a:p>
            <a:pPr lvl="2"/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82780" y="5290200"/>
            <a:ext cx="6977380" cy="875254"/>
          </a:xfrm>
          <a:prstGeom prst="rect">
            <a:avLst/>
          </a:prstGeom>
        </p:spPr>
        <p:txBody>
          <a:bodyPr/>
          <a:lstStyle>
            <a:lvl1pPr marL="346075" indent="-3460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"/>
              <a:defRPr sz="2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3365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"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"/>
              <a:defRPr sz="2200" b="0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"/>
              <a:defRPr sz="2000" b="0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"/>
              <a:defRPr sz="1800" b="0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 smtClean="0"/>
              <a:t>Therefore, a responsive standardization program is </a:t>
            </a:r>
          </a:p>
          <a:p>
            <a:pPr marL="0" indent="0" algn="ctr">
              <a:buNone/>
            </a:pPr>
            <a:r>
              <a:rPr lang="en-US" sz="2000" i="1" kern="0" dirty="0" smtClean="0"/>
              <a:t>more important than ever. </a:t>
            </a:r>
            <a:endParaRPr lang="en-US" i="1" kern="0" dirty="0" smtClean="0"/>
          </a:p>
          <a:p>
            <a:endParaRPr lang="en-US" kern="0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1741300" y="3870788"/>
            <a:ext cx="762000" cy="1504612"/>
          </a:xfrm>
          <a:prstGeom prst="downArrow">
            <a:avLst/>
          </a:prstGeom>
          <a:solidFill>
            <a:srgbClr val="FF9933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sp>
        <p:nvSpPr>
          <p:cNvPr id="12" name="Down Arrow 11"/>
          <p:cNvSpPr/>
          <p:nvPr/>
        </p:nvSpPr>
        <p:spPr bwMode="auto">
          <a:xfrm>
            <a:off x="3242440" y="4699294"/>
            <a:ext cx="762000" cy="67610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CCSDS – Scope and Origins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397568" y="961825"/>
            <a:ext cx="8345488" cy="37573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CCSDS = The Consultative Committee for Space Data Systems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 i="1" dirty="0" smtClean="0"/>
              <a:t>Communications and data systems </a:t>
            </a:r>
            <a:r>
              <a:rPr lang="en-US" sz="2000" dirty="0" smtClean="0"/>
              <a:t>standards.  </a:t>
            </a:r>
          </a:p>
          <a:p>
            <a:pPr lvl="0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Since 1982 starting at the lower layers of the protocol stack.  </a:t>
            </a:r>
          </a:p>
          <a:p>
            <a:pPr lvl="0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Now: 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900" dirty="0"/>
              <a:t>T</a:t>
            </a:r>
            <a:r>
              <a:rPr lang="en-US" sz="1900" dirty="0" smtClean="0"/>
              <a:t>hroughout the entire ISO communications stack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900" dirty="0"/>
              <a:t>P</a:t>
            </a:r>
            <a:r>
              <a:rPr lang="en-US" sz="1900" dirty="0" smtClean="0"/>
              <a:t>lus other Data Systems areas (architecture, archive, security, XML exchange formats, etc.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900" b="1" i="1" dirty="0" smtClean="0"/>
              <a:t>End to end</a:t>
            </a:r>
            <a:r>
              <a:rPr lang="en-US" sz="1900" dirty="0" smtClean="0"/>
              <a:t> data/</a:t>
            </a:r>
            <a:r>
              <a:rPr lang="en-US" sz="1900" dirty="0" err="1" smtClean="0"/>
              <a:t>comm</a:t>
            </a:r>
            <a:r>
              <a:rPr lang="en-US" sz="1900" dirty="0" smtClean="0"/>
              <a:t> architecture for any mission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B5CDC-A042-42E2-ABF6-83D8EDC71A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83651" y="4011169"/>
            <a:ext cx="4460585" cy="2568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9201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1051586"/>
            <a:ext cx="5029195" cy="5806414"/>
            <a:chOff x="0" y="1051586"/>
            <a:chExt cx="5029195" cy="5806414"/>
          </a:xfrm>
        </p:grpSpPr>
        <p:sp>
          <p:nvSpPr>
            <p:cNvPr id="35" name="Rectangle 34"/>
            <p:cNvSpPr/>
            <p:nvPr/>
          </p:nvSpPr>
          <p:spPr bwMode="auto">
            <a:xfrm>
              <a:off x="0" y="1051586"/>
              <a:ext cx="4023366" cy="29260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0" y="3886195"/>
              <a:ext cx="5029195" cy="29718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4" y="274638"/>
            <a:ext cx="4297633" cy="563562"/>
          </a:xfrm>
        </p:spPr>
        <p:txBody>
          <a:bodyPr/>
          <a:lstStyle/>
          <a:p>
            <a:r>
              <a:rPr lang="en-US" dirty="0" smtClean="0"/>
              <a:t>On CCSDS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2768821" y="1076255"/>
            <a:ext cx="1218603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marL="112713" indent="-112713"/>
            <a:r>
              <a:rPr lang="en-US" sz="3200" dirty="0" smtClean="0">
                <a:solidFill>
                  <a:srgbClr val="0033CC"/>
                </a:solidFill>
                <a:latin typeface="Trebuchet MS" pitchFamily="34" charset="0"/>
              </a:rPr>
              <a:t>MYTH</a:t>
            </a:r>
          </a:p>
        </p:txBody>
      </p:sp>
      <p:pic>
        <p:nvPicPr>
          <p:cNvPr id="1027" name="Picture 3" descr="D:\Documents - Office PC\Documents - MSFC files\Art Projects\Mythbusters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2E9CFE"/>
              </a:clrFrom>
              <a:clrTo>
                <a:srgbClr val="2E9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0269" y="45757"/>
            <a:ext cx="2691607" cy="7788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 bwMode="auto">
          <a:xfrm>
            <a:off x="1326816" y="1607520"/>
            <a:ext cx="2635658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marL="112713" indent="-112713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Standards stifle innovation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920611" y="1911100"/>
            <a:ext cx="1082156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marL="112713" indent="-112713"/>
            <a:r>
              <a:rPr lang="en-US" sz="3200" dirty="0" smtClean="0">
                <a:solidFill>
                  <a:srgbClr val="0033CC"/>
                </a:solidFill>
                <a:latin typeface="Trebuchet MS" pitchFamily="34" charset="0"/>
              </a:rPr>
              <a:t>FACT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6601" y="2442365"/>
            <a:ext cx="3874779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marL="112713" indent="-112713" algn="r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CCSDS stimulates advanced technology</a:t>
            </a:r>
          </a:p>
          <a:p>
            <a:pPr marL="112713" indent="-112713" algn="r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by adopting, adapting, developing</a:t>
            </a:r>
          </a:p>
          <a:p>
            <a:pPr marL="112713" indent="-112713" algn="r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and solidifying innovations with</a:t>
            </a:r>
          </a:p>
          <a:p>
            <a:pPr marL="112713" indent="-112713" algn="r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exposure to a wider community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rot="10800000">
            <a:off x="1" y="1607520"/>
            <a:ext cx="38313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>
            <a:off x="1" y="2442365"/>
            <a:ext cx="38313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TextBox 13"/>
          <p:cNvSpPr txBox="1"/>
          <p:nvPr/>
        </p:nvSpPr>
        <p:spPr bwMode="auto">
          <a:xfrm>
            <a:off x="3831350" y="3884370"/>
            <a:ext cx="1218603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marL="112713" indent="-112713"/>
            <a:r>
              <a:rPr lang="en-US" sz="3200" dirty="0" smtClean="0">
                <a:solidFill>
                  <a:srgbClr val="0033CC"/>
                </a:solidFill>
                <a:latin typeface="Trebuchet MS" pitchFamily="34" charset="0"/>
              </a:rPr>
              <a:t>MYTH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991570" y="4415635"/>
            <a:ext cx="3113353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marL="112713" indent="-112713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Standards delay implementation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3983140" y="4719215"/>
            <a:ext cx="1082156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marL="112713" indent="-112713"/>
            <a:r>
              <a:rPr lang="en-US" sz="3200" dirty="0" smtClean="0">
                <a:solidFill>
                  <a:srgbClr val="0033CC"/>
                </a:solidFill>
                <a:latin typeface="Trebuchet MS" pitchFamily="34" charset="0"/>
              </a:rPr>
              <a:t>FACT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268215" y="5250480"/>
            <a:ext cx="3705694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marL="112713" indent="-112713" algn="r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Not if the innovation is brought into the</a:t>
            </a:r>
          </a:p>
          <a:p>
            <a:pPr marL="112713" indent="-112713" algn="r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standards process early.  Delays result</a:t>
            </a:r>
          </a:p>
          <a:p>
            <a:pPr marL="112713" indent="-112713" algn="r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from reluctance to standardize,</a:t>
            </a:r>
          </a:p>
          <a:p>
            <a:pPr marL="112713" indent="-112713" algn="r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not from standardization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rot="10800000">
            <a:off x="0" y="4415635"/>
            <a:ext cx="4893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0800000">
            <a:off x="0" y="5250480"/>
            <a:ext cx="4893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/>
          <p:cNvSpPr txBox="1"/>
          <p:nvPr/>
        </p:nvSpPr>
        <p:spPr bwMode="auto">
          <a:xfrm>
            <a:off x="4846317" y="1143025"/>
            <a:ext cx="3964841" cy="23527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noAutofit/>
          </a:bodyPr>
          <a:lstStyle/>
          <a:p>
            <a:pPr marL="1588" indent="-1588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When an innovative technology is rapidly brought to the standards community, it is vetted with a larger user base, facilitating widespread adoption of innovative technology.</a:t>
            </a:r>
          </a:p>
          <a:p>
            <a:pPr marL="1588" indent="-1588"/>
            <a:endParaRPr lang="en-US" sz="1600" dirty="0" smtClean="0">
              <a:solidFill>
                <a:srgbClr val="0033CC"/>
              </a:solidFill>
              <a:latin typeface="Arial" charset="0"/>
            </a:endParaRPr>
          </a:p>
          <a:p>
            <a:pPr marL="1588" indent="-1588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This </a:t>
            </a:r>
            <a:r>
              <a:rPr lang="en-US" sz="1600" b="1" u="sng" dirty="0" smtClean="0">
                <a:solidFill>
                  <a:srgbClr val="0033CC"/>
                </a:solidFill>
                <a:latin typeface="Arial" charset="0"/>
              </a:rPr>
              <a:t>reduces the risk </a:t>
            </a:r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of new technology with “more eyes on the problem.”</a:t>
            </a:r>
          </a:p>
          <a:p>
            <a:pPr marL="112713" indent="-112713"/>
            <a:endParaRPr lang="en-US" sz="1600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5760707" y="3520439"/>
            <a:ext cx="3233329" cy="3017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noAutofit/>
          </a:bodyPr>
          <a:lstStyle/>
          <a:p>
            <a:pPr marL="1588" indent="-1588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This </a:t>
            </a:r>
            <a:r>
              <a:rPr lang="en-US" sz="1600" b="1" u="sng" dirty="0" smtClean="0">
                <a:solidFill>
                  <a:srgbClr val="0033CC"/>
                </a:solidFill>
                <a:latin typeface="Arial" charset="0"/>
              </a:rPr>
              <a:t>spreads the cost </a:t>
            </a:r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of technology development over a larger user base.</a:t>
            </a:r>
          </a:p>
          <a:p>
            <a:pPr marL="1588" indent="-1588"/>
            <a:endParaRPr lang="en-US" sz="1600" dirty="0" smtClean="0">
              <a:solidFill>
                <a:srgbClr val="0033CC"/>
              </a:solidFill>
              <a:latin typeface="Arial" charset="0"/>
            </a:endParaRPr>
          </a:p>
          <a:p>
            <a:pPr marL="1588" indent="-1588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This </a:t>
            </a:r>
            <a:r>
              <a:rPr lang="en-US" sz="1600" b="1" u="sng" dirty="0" smtClean="0">
                <a:solidFill>
                  <a:srgbClr val="0033CC"/>
                </a:solidFill>
                <a:latin typeface="Arial" charset="0"/>
              </a:rPr>
              <a:t>enables joint missions</a:t>
            </a:r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, for cost sharing and increased capabilities.</a:t>
            </a:r>
          </a:p>
          <a:p>
            <a:pPr marL="1588" indent="-1588"/>
            <a:endParaRPr lang="en-US" sz="1600" dirty="0" smtClean="0">
              <a:solidFill>
                <a:srgbClr val="0033CC"/>
              </a:solidFill>
              <a:latin typeface="Arial" charset="0"/>
            </a:endParaRPr>
          </a:p>
          <a:p>
            <a:pPr marL="1588" indent="-1588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This </a:t>
            </a:r>
            <a:r>
              <a:rPr lang="en-US" sz="1600" b="1" u="sng" dirty="0" smtClean="0">
                <a:solidFill>
                  <a:srgbClr val="0033CC"/>
                </a:solidFill>
                <a:latin typeface="Arial" charset="0"/>
              </a:rPr>
              <a:t>improves operations</a:t>
            </a:r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, </a:t>
            </a:r>
          </a:p>
          <a:p>
            <a:pPr marL="1588" indent="-1588"/>
            <a:r>
              <a:rPr lang="en-US" sz="1600" dirty="0" smtClean="0">
                <a:solidFill>
                  <a:srgbClr val="0033CC"/>
                </a:solidFill>
                <a:latin typeface="Arial" charset="0"/>
              </a:rPr>
              <a:t>with familiar interfaces and more options for contingency recovery.</a:t>
            </a:r>
          </a:p>
          <a:p>
            <a:pPr marL="112713" indent="-112713"/>
            <a:endParaRPr lang="en-US" sz="1600" dirty="0" smtClean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0" descr="world map - green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b="31131"/>
          <a:stretch>
            <a:fillRect/>
          </a:stretch>
        </p:blipFill>
        <p:spPr bwMode="auto">
          <a:xfrm>
            <a:off x="0" y="4152900"/>
            <a:ext cx="7915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Content Placeholder 3"/>
          <p:cNvSpPr>
            <a:spLocks noGrp="1"/>
          </p:cNvSpPr>
          <p:nvPr>
            <p:ph idx="1"/>
          </p:nvPr>
        </p:nvSpPr>
        <p:spPr bwMode="auto">
          <a:xfrm>
            <a:off x="274638" y="862013"/>
            <a:ext cx="8426450" cy="5202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CCSDS – An Agency-Led International Committee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Currently 11 Member agencies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Currently 29 Observer Agencies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Agencies represent 27 nations (and 3 European orgs)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Currently 118 Commercial Associates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~160-180 attendees at Spring/Fall meetings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Also functions as an ISO Subcommittee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TC20/SC13 - Space Data &amp; Info Transfer Systems 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Represents 20 nations</a:t>
            </a:r>
          </a:p>
        </p:txBody>
      </p:sp>
      <p:sp>
        <p:nvSpPr>
          <p:cNvPr id="5125" name="Oval 9"/>
          <p:cNvSpPr>
            <a:spLocks noChangeArrowheads="1"/>
          </p:cNvSpPr>
          <p:nvPr/>
        </p:nvSpPr>
        <p:spPr bwMode="auto">
          <a:xfrm rot="-5400000">
            <a:off x="5189035" y="2847553"/>
            <a:ext cx="5323629" cy="2133600"/>
          </a:xfrm>
          <a:prstGeom prst="ellipse">
            <a:avLst/>
          </a:prstGeom>
          <a:solidFill>
            <a:srgbClr val="E1CE5D">
              <a:alpha val="65097"/>
            </a:srgb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34363" cy="5508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CCSDS Overview - Participation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BAD3A8-59E3-4690-A349-85B23DA1375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6626225" y="1357744"/>
            <a:ext cx="2405063" cy="5394052"/>
            <a:chOff x="6626225" y="1357744"/>
            <a:chExt cx="2405063" cy="5394052"/>
          </a:xfrm>
        </p:grpSpPr>
        <p:sp>
          <p:nvSpPr>
            <p:cNvPr id="5128" name="Text Box 70"/>
            <p:cNvSpPr txBox="1">
              <a:spLocks noChangeArrowheads="1"/>
            </p:cNvSpPr>
            <p:nvPr/>
          </p:nvSpPr>
          <p:spPr bwMode="auto">
            <a:xfrm>
              <a:off x="7580313" y="1581150"/>
              <a:ext cx="1450975" cy="51706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OBSERVER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AGENCIES</a:t>
              </a:r>
            </a:p>
            <a:p>
              <a:endParaRPr lang="en-US" sz="1000" dirty="0">
                <a:solidFill>
                  <a:srgbClr val="0000FF"/>
                </a:solidFill>
                <a:latin typeface="Arial" charset="0"/>
              </a:endParaRP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ASA/Austria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BFSPO/Belgium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CAS/China</a:t>
              </a:r>
            </a:p>
            <a:p>
              <a:r>
                <a:rPr lang="en-US" sz="1000" dirty="0" smtClean="0">
                  <a:solidFill>
                    <a:srgbClr val="0000FF"/>
                  </a:solidFill>
                  <a:latin typeface="Arial" charset="0"/>
                </a:rPr>
                <a:t>CAST/China</a:t>
              </a:r>
            </a:p>
            <a:p>
              <a:r>
                <a:rPr lang="en-US" sz="1000" dirty="0" smtClean="0">
                  <a:solidFill>
                    <a:srgbClr val="0000FF"/>
                  </a:solidFill>
                  <a:latin typeface="Arial" charset="0"/>
                </a:rPr>
                <a:t>CLTC/China</a:t>
              </a:r>
              <a:endParaRPr lang="en-US" sz="1000" dirty="0">
                <a:solidFill>
                  <a:srgbClr val="0000FF"/>
                </a:solidFill>
                <a:latin typeface="Arial" charset="0"/>
              </a:endParaRPr>
            </a:p>
            <a:p>
              <a:r>
                <a:rPr lang="en-US" sz="1000" dirty="0" smtClean="0">
                  <a:solidFill>
                    <a:srgbClr val="0000FF"/>
                  </a:solidFill>
                  <a:latin typeface="Arial" charset="0"/>
                </a:rPr>
                <a:t>CSIRO/Australia</a:t>
              </a:r>
              <a:endParaRPr lang="en-US" sz="1000" dirty="0">
                <a:solidFill>
                  <a:srgbClr val="0000FF"/>
                </a:solidFill>
                <a:latin typeface="Arial" charset="0"/>
              </a:endParaRPr>
            </a:p>
            <a:p>
              <a:r>
                <a:rPr lang="en-US" sz="1000" dirty="0" smtClean="0">
                  <a:solidFill>
                    <a:srgbClr val="0000FF"/>
                  </a:solidFill>
                  <a:latin typeface="Arial" charset="0"/>
                </a:rPr>
                <a:t>DCTA/Brazil</a:t>
              </a:r>
              <a:endParaRPr lang="en-US" sz="1000" dirty="0">
                <a:solidFill>
                  <a:srgbClr val="0000FF"/>
                </a:solidFill>
                <a:latin typeface="Arial" charset="0"/>
              </a:endParaRP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DNSC/Denmark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EUMETSAT/Europe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EUTELSAT/Europe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GISTDA/Thailand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HNSC/Greece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IKI/Russia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ISRO/India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KARI/Korea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KFKI/Hungary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MOC/Israel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NCST/USA</a:t>
              </a:r>
            </a:p>
            <a:p>
              <a:r>
                <a:rPr lang="en-US" sz="1000" dirty="0" smtClean="0">
                  <a:solidFill>
                    <a:srgbClr val="0000FF"/>
                  </a:solidFill>
                  <a:latin typeface="Arial" charset="0"/>
                </a:rPr>
                <a:t>NICT/Japan</a:t>
              </a:r>
              <a:endParaRPr lang="en-US" sz="1000" dirty="0">
                <a:solidFill>
                  <a:srgbClr val="0000FF"/>
                </a:solidFill>
                <a:latin typeface="Arial" charset="0"/>
              </a:endParaRP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NOAA/USA</a:t>
              </a:r>
            </a:p>
            <a:p>
              <a:r>
                <a:rPr lang="en-US" sz="1000" dirty="0" smtClean="0">
                  <a:solidFill>
                    <a:srgbClr val="0000FF"/>
                  </a:solidFill>
                  <a:latin typeface="Arial" charset="0"/>
                </a:rPr>
                <a:t>NSARK/Kazakhstan</a:t>
              </a:r>
            </a:p>
            <a:p>
              <a:r>
                <a:rPr lang="en-US" sz="1000" dirty="0" smtClean="0">
                  <a:solidFill>
                    <a:srgbClr val="0000FF"/>
                  </a:solidFill>
                  <a:latin typeface="Arial" charset="0"/>
                </a:rPr>
                <a:t>NSPO/Taiwan</a:t>
              </a:r>
              <a:endParaRPr lang="en-US" sz="1000" dirty="0">
                <a:solidFill>
                  <a:srgbClr val="0000FF"/>
                </a:solidFill>
                <a:latin typeface="Arial" charset="0"/>
              </a:endParaRP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SANSA/South Africa</a:t>
              </a:r>
            </a:p>
            <a:p>
              <a:r>
                <a:rPr lang="en-US" sz="1000" dirty="0" smtClean="0">
                  <a:solidFill>
                    <a:srgbClr val="0000FF"/>
                  </a:solidFill>
                  <a:latin typeface="Arial" charset="0"/>
                </a:rPr>
                <a:t>SSC/Sweden</a:t>
              </a:r>
            </a:p>
            <a:p>
              <a:r>
                <a:rPr lang="en-US" sz="1000" dirty="0" smtClean="0">
                  <a:solidFill>
                    <a:srgbClr val="0000FF"/>
                  </a:solidFill>
                  <a:latin typeface="Arial" charset="0"/>
                </a:rPr>
                <a:t>SSO/Switzerland</a:t>
              </a:r>
              <a:endParaRPr lang="en-US" sz="1000" dirty="0">
                <a:solidFill>
                  <a:srgbClr val="0000FF"/>
                </a:solidFill>
                <a:latin typeface="Arial" charset="0"/>
              </a:endParaRPr>
            </a:p>
            <a:p>
              <a:r>
                <a:rPr lang="en-US" sz="1000" dirty="0" smtClean="0">
                  <a:solidFill>
                    <a:srgbClr val="0000FF"/>
                  </a:solidFill>
                  <a:latin typeface="Arial" charset="0"/>
                </a:rPr>
                <a:t>SUPARCO/Pakistan</a:t>
              </a:r>
              <a:endParaRPr lang="en-US" sz="1000" dirty="0">
                <a:solidFill>
                  <a:srgbClr val="0000FF"/>
                </a:solidFill>
                <a:latin typeface="Arial" charset="0"/>
              </a:endParaRPr>
            </a:p>
            <a:p>
              <a:r>
                <a:rPr lang="en-US" sz="1000" dirty="0" err="1">
                  <a:solidFill>
                    <a:srgbClr val="0000FF"/>
                  </a:solidFill>
                  <a:latin typeface="Arial" charset="0"/>
                </a:rPr>
                <a:t>TsNIIMash</a:t>
              </a:r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/Russia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TUBITAK/Turkey</a:t>
              </a:r>
            </a:p>
            <a:p>
              <a:r>
                <a:rPr lang="en-US" sz="1000" dirty="0">
                  <a:solidFill>
                    <a:srgbClr val="0000FF"/>
                  </a:solidFill>
                  <a:latin typeface="Arial" charset="0"/>
                </a:rPr>
                <a:t>USGS/USA</a:t>
              </a:r>
            </a:p>
          </p:txBody>
        </p:sp>
        <p:sp>
          <p:nvSpPr>
            <p:cNvPr id="5129" name="Text Box 69"/>
            <p:cNvSpPr txBox="1">
              <a:spLocks noChangeArrowheads="1"/>
            </p:cNvSpPr>
            <p:nvPr/>
          </p:nvSpPr>
          <p:spPr bwMode="auto">
            <a:xfrm>
              <a:off x="6626225" y="2582863"/>
              <a:ext cx="1066800" cy="29392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r>
                <a:rPr lang="en-US" sz="1000" b="1" dirty="0">
                  <a:solidFill>
                    <a:srgbClr val="0000FF"/>
                  </a:solidFill>
                  <a:latin typeface="Arial" charset="0"/>
                </a:rPr>
                <a:t>MEMBER</a:t>
              </a:r>
            </a:p>
            <a:p>
              <a:pPr algn="r"/>
              <a:r>
                <a:rPr lang="en-US" sz="1000" b="1" dirty="0">
                  <a:solidFill>
                    <a:srgbClr val="0000FF"/>
                  </a:solidFill>
                  <a:latin typeface="Arial" charset="0"/>
                </a:rPr>
                <a:t>AGENCIES</a:t>
              </a:r>
            </a:p>
            <a:p>
              <a:pPr algn="r"/>
              <a:endParaRPr lang="en-US" sz="1000" b="1" dirty="0">
                <a:solidFill>
                  <a:srgbClr val="0000FF"/>
                </a:solidFill>
                <a:latin typeface="Arial" charset="0"/>
              </a:endParaRPr>
            </a:p>
            <a:p>
              <a:pPr algn="r">
                <a:spcBef>
                  <a:spcPts val="300"/>
                </a:spcBef>
              </a:pPr>
              <a:r>
                <a:rPr lang="en-US" sz="1000" b="1" dirty="0">
                  <a:solidFill>
                    <a:srgbClr val="0000FF"/>
                  </a:solidFill>
                  <a:latin typeface="Arial" charset="0"/>
                </a:rPr>
                <a:t>ASI/Italy</a:t>
              </a:r>
            </a:p>
            <a:p>
              <a:pPr algn="r">
                <a:spcBef>
                  <a:spcPts val="300"/>
                </a:spcBef>
              </a:pPr>
              <a:r>
                <a:rPr lang="en-US" sz="1000" b="1" dirty="0" smtClean="0">
                  <a:solidFill>
                    <a:srgbClr val="0000FF"/>
                  </a:solidFill>
                  <a:latin typeface="Arial" charset="0"/>
                </a:rPr>
                <a:t>CNES/France</a:t>
              </a:r>
              <a:endParaRPr lang="en-US" sz="1000" b="1" dirty="0">
                <a:solidFill>
                  <a:srgbClr val="0000FF"/>
                </a:solidFill>
                <a:latin typeface="Arial" charset="0"/>
              </a:endParaRPr>
            </a:p>
            <a:p>
              <a:pPr algn="r">
                <a:spcBef>
                  <a:spcPts val="300"/>
                </a:spcBef>
              </a:pPr>
              <a:r>
                <a:rPr lang="en-US" sz="1000" b="1" dirty="0">
                  <a:solidFill>
                    <a:srgbClr val="0000FF"/>
                  </a:solidFill>
                  <a:latin typeface="Arial" charset="0"/>
                </a:rPr>
                <a:t>CNSA/China</a:t>
              </a:r>
            </a:p>
            <a:p>
              <a:pPr algn="r">
                <a:spcBef>
                  <a:spcPts val="300"/>
                </a:spcBef>
              </a:pPr>
              <a:r>
                <a:rPr lang="en-US" sz="1000" b="1" dirty="0">
                  <a:solidFill>
                    <a:srgbClr val="0000FF"/>
                  </a:solidFill>
                  <a:latin typeface="Arial" charset="0"/>
                </a:rPr>
                <a:t>CSA/Canada</a:t>
              </a:r>
            </a:p>
            <a:p>
              <a:pPr algn="r">
                <a:spcBef>
                  <a:spcPts val="300"/>
                </a:spcBef>
              </a:pPr>
              <a:r>
                <a:rPr lang="en-US" sz="1000" b="1" dirty="0">
                  <a:solidFill>
                    <a:srgbClr val="0000FF"/>
                  </a:solidFill>
                  <a:latin typeface="Arial" charset="0"/>
                </a:rPr>
                <a:t>DLR/Germany</a:t>
              </a:r>
            </a:p>
            <a:p>
              <a:pPr algn="r">
                <a:spcBef>
                  <a:spcPts val="300"/>
                </a:spcBef>
              </a:pPr>
              <a:r>
                <a:rPr lang="en-US" sz="1000" b="1" dirty="0">
                  <a:solidFill>
                    <a:srgbClr val="0000FF"/>
                  </a:solidFill>
                  <a:latin typeface="Arial" charset="0"/>
                </a:rPr>
                <a:t>ESA/Europe</a:t>
              </a:r>
            </a:p>
            <a:p>
              <a:pPr algn="r">
                <a:spcBef>
                  <a:spcPts val="300"/>
                </a:spcBef>
              </a:pPr>
              <a:r>
                <a:rPr lang="en-US" sz="1000" b="1" dirty="0">
                  <a:solidFill>
                    <a:srgbClr val="0000FF"/>
                  </a:solidFill>
                  <a:latin typeface="Arial" charset="0"/>
                </a:rPr>
                <a:t>FSA/Russia</a:t>
              </a:r>
            </a:p>
            <a:p>
              <a:pPr algn="r">
                <a:spcBef>
                  <a:spcPts val="300"/>
                </a:spcBef>
              </a:pPr>
              <a:r>
                <a:rPr lang="en-US" sz="1000" b="1" dirty="0">
                  <a:solidFill>
                    <a:srgbClr val="0000FF"/>
                  </a:solidFill>
                  <a:latin typeface="Arial" charset="0"/>
                </a:rPr>
                <a:t>INPE/Brazil</a:t>
              </a:r>
            </a:p>
            <a:p>
              <a:pPr algn="r">
                <a:spcBef>
                  <a:spcPts val="300"/>
                </a:spcBef>
              </a:pPr>
              <a:r>
                <a:rPr lang="en-US" sz="1000" b="1" dirty="0">
                  <a:solidFill>
                    <a:srgbClr val="0000FF"/>
                  </a:solidFill>
                  <a:latin typeface="Arial" charset="0"/>
                </a:rPr>
                <a:t>JAXA/Japan</a:t>
              </a:r>
            </a:p>
            <a:p>
              <a:pPr algn="r">
                <a:spcBef>
                  <a:spcPts val="300"/>
                </a:spcBef>
              </a:pPr>
              <a:r>
                <a:rPr lang="en-US" sz="1000" b="1" dirty="0">
                  <a:solidFill>
                    <a:srgbClr val="0000FF"/>
                  </a:solidFill>
                  <a:latin typeface="Arial" charset="0"/>
                </a:rPr>
                <a:t>NASA/USA</a:t>
              </a:r>
            </a:p>
            <a:p>
              <a:pPr algn="r">
                <a:spcBef>
                  <a:spcPts val="300"/>
                </a:spcBef>
              </a:pPr>
              <a:r>
                <a:rPr lang="en-US" sz="1000" b="1" dirty="0" smtClean="0">
                  <a:solidFill>
                    <a:srgbClr val="0000FF"/>
                  </a:solidFill>
                  <a:latin typeface="Arial" charset="0"/>
                </a:rPr>
                <a:t>UKSA/UK</a:t>
              </a:r>
            </a:p>
            <a:p>
              <a:pPr algn="r">
                <a:spcBef>
                  <a:spcPct val="50000"/>
                </a:spcBef>
              </a:pPr>
              <a:endParaRPr lang="en-US" sz="1000" b="1" dirty="0">
                <a:solidFill>
                  <a:srgbClr val="0000FF"/>
                </a:solidFill>
                <a:latin typeface="Arial" charset="0"/>
              </a:endParaRPr>
            </a:p>
          </p:txBody>
        </p:sp>
        <p:pic>
          <p:nvPicPr>
            <p:cNvPr id="5130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1213" y="2243138"/>
              <a:ext cx="274637" cy="2571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131" name="Picture 10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4625" y="1357744"/>
              <a:ext cx="271376" cy="2567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</p:grpSp>
      <p:grpSp>
        <p:nvGrpSpPr>
          <p:cNvPr id="53" name="Group 52"/>
          <p:cNvGrpSpPr/>
          <p:nvPr/>
        </p:nvGrpSpPr>
        <p:grpSpPr>
          <a:xfrm>
            <a:off x="617538" y="4248150"/>
            <a:ext cx="6032500" cy="2609850"/>
            <a:chOff x="617538" y="4248150"/>
            <a:chExt cx="6032500" cy="2609850"/>
          </a:xfrm>
        </p:grpSpPr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617538" y="4294188"/>
              <a:ext cx="6032500" cy="2563812"/>
              <a:chOff x="617389" y="4294735"/>
              <a:chExt cx="6032649" cy="2563264"/>
            </a:xfrm>
          </p:grpSpPr>
          <p:pic>
            <p:nvPicPr>
              <p:cNvPr id="5152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342311" y="4294735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3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517813" y="4962046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4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231466" y="4869665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5559195" y="5396236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6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5670040" y="5266902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8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628657" y="6595024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48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6205787" y="6595024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49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16594" y="6447214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50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351547" y="4701212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51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203755" y="4387116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53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647132" y="5107688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54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478464" y="4571878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55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968027" y="5652736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56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6362817" y="4775117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57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554762" y="4821307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58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942716" y="5292450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59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811366" y="5209308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60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6372054" y="5264736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61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5956388" y="5551117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62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508577" y="4525688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63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127458" y="5338641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64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737101" y="4534925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65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617389" y="5209308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1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861450" y="5133877"/>
                <a:ext cx="277984" cy="2629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</p:grpSp>
        <p:pic>
          <p:nvPicPr>
            <p:cNvPr id="5138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1714" y="5171205"/>
              <a:ext cx="274596" cy="2573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139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6486" y="5078822"/>
              <a:ext cx="274596" cy="2573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140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33282" y="4727769"/>
              <a:ext cx="274596" cy="2573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141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81032" y="4949487"/>
              <a:ext cx="274596" cy="2573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142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3889" y="4851590"/>
              <a:ext cx="274596" cy="2573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143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28783" y="4847867"/>
              <a:ext cx="274596" cy="2573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144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16392" y="4478338"/>
              <a:ext cx="274596" cy="2573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145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24520" y="4598434"/>
              <a:ext cx="274596" cy="2573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146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34388" y="6600677"/>
              <a:ext cx="274596" cy="2573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147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6854" y="5177989"/>
              <a:ext cx="274596" cy="2573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5133" name="TextBox 46"/>
            <p:cNvSpPr txBox="1">
              <a:spLocks noChangeArrowheads="1"/>
            </p:cNvSpPr>
            <p:nvPr/>
          </p:nvSpPr>
          <p:spPr bwMode="auto">
            <a:xfrm>
              <a:off x="3103563" y="4433888"/>
              <a:ext cx="298450" cy="3381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112713" indent="-112713"/>
              <a:r>
                <a:rPr lang="en-US" sz="1600" b="1">
                  <a:solidFill>
                    <a:srgbClr val="0033CC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5134" name="TextBox 47"/>
            <p:cNvSpPr txBox="1">
              <a:spLocks noChangeArrowheads="1"/>
            </p:cNvSpPr>
            <p:nvPr/>
          </p:nvSpPr>
          <p:spPr bwMode="auto">
            <a:xfrm>
              <a:off x="3205163" y="4341813"/>
              <a:ext cx="298450" cy="3381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112713" indent="-112713"/>
              <a:r>
                <a:rPr lang="en-US" sz="1600" b="1">
                  <a:solidFill>
                    <a:srgbClr val="0033CC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5135" name="TextBox 48"/>
            <p:cNvSpPr txBox="1">
              <a:spLocks noChangeArrowheads="1"/>
            </p:cNvSpPr>
            <p:nvPr/>
          </p:nvSpPr>
          <p:spPr bwMode="auto">
            <a:xfrm>
              <a:off x="3333750" y="4248150"/>
              <a:ext cx="298450" cy="3397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112713" indent="-112713"/>
              <a:r>
                <a:rPr lang="en-US" sz="1600" b="1">
                  <a:solidFill>
                    <a:srgbClr val="0033CC"/>
                  </a:solidFill>
                  <a:latin typeface="Arial" charset="0"/>
                </a:rPr>
                <a:t>e</a:t>
              </a:r>
            </a:p>
          </p:txBody>
        </p:sp>
        <p:pic>
          <p:nvPicPr>
            <p:cNvPr id="5136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4975" y="5230813"/>
              <a:ext cx="274638" cy="2571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69296" y="5846170"/>
              <a:ext cx="271376" cy="2567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4769" y="4908340"/>
              <a:ext cx="271376" cy="2567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</p:grpSp>
    </p:spTree>
    <p:extLst>
      <p:ext uri="{BB962C8B-B14F-4D97-AF65-F5344CB8AC3E}">
        <p14:creationId xmlns:p14="http://schemas.microsoft.com/office/powerpoint/2010/main" val="210106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275548" y="898125"/>
            <a:ext cx="3484401" cy="32162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Currently Active Publications: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135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  <a:latin typeface="Calibri" pitchFamily="34" charset="0"/>
              </a:rPr>
              <a:t>Normative (Blue &amp; Magenta)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85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Calibri" pitchFamily="34" charset="0"/>
              </a:rPr>
              <a:t>Informative (Green)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52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Downloadable for free from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hlinkClick r:id="rId3"/>
              </a:rPr>
              <a:t>www.ccsds.org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endParaRPr lang="en-US" sz="1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All major pubs since 1982: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~285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(Some were historical mission needs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or superseded technology)</a:t>
            </a:r>
            <a:endParaRPr lang="en-US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24125" y="164592"/>
            <a:ext cx="7437437" cy="50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+mn-cs"/>
              </a:rPr>
              <a:t>CCSDS Overview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09593" y="4724156"/>
            <a:ext cx="4212616" cy="138499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FF0000"/>
                </a:solidFill>
                <a:effectLst/>
              </a:rPr>
              <a:t>718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space missions have adopted and used various CCSDS standards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1" y="908883"/>
            <a:ext cx="4968458" cy="343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91794" y="1083837"/>
            <a:ext cx="260565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Active Publications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896027"/>
              </p:ext>
            </p:extLst>
          </p:nvPr>
        </p:nvGraphicFramePr>
        <p:xfrm>
          <a:off x="4466492" y="4114390"/>
          <a:ext cx="4384431" cy="256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365165" y="4607699"/>
            <a:ext cx="130516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Missions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625460" y="1911100"/>
            <a:ext cx="7794467" cy="2754522"/>
            <a:chOff x="648204" y="1970299"/>
            <a:chExt cx="7794467" cy="2754522"/>
          </a:xfrm>
        </p:grpSpPr>
        <p:cxnSp>
          <p:nvCxnSpPr>
            <p:cNvPr id="155" name="Straight Connector 452"/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6" name="Straight Connector 452"/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7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8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9" name="Freeform 492"/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0" name="Freeform 492"/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1" name="Freeform 492"/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2" name="Freeform 492"/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3" name="Freeform 492"/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5" name="Freeform 492"/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25460" y="1911100"/>
            <a:ext cx="7794467" cy="2754522"/>
            <a:chOff x="648204" y="1970299"/>
            <a:chExt cx="7794467" cy="2754522"/>
          </a:xfrm>
        </p:grpSpPr>
        <p:cxnSp>
          <p:nvCxnSpPr>
            <p:cNvPr id="45" name="Straight Connector 452"/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46" name="Straight Connector 452"/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87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88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95" name="Freeform 492"/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/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/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" name="Freeform 492"/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9" name="Freeform 492"/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4" name="Freeform 492"/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35" name="Rounded Rectangle 234"/>
          <p:cNvSpPr/>
          <p:nvPr/>
        </p:nvSpPr>
        <p:spPr bwMode="auto">
          <a:xfrm>
            <a:off x="7236528" y="1617786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7111406" y="5282220"/>
            <a:ext cx="1516617" cy="1299928"/>
            <a:chOff x="7111406" y="5282220"/>
            <a:chExt cx="1516617" cy="1299928"/>
          </a:xfrm>
        </p:grpSpPr>
        <p:sp>
          <p:nvSpPr>
            <p:cNvPr id="236" name="Text Box 162"/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516617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Ingestion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Spacecraft Monitor &amp; </a:t>
              </a: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Digital Repository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Audit/Certification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err="1" smtClean="0">
                  <a:solidFill>
                    <a:srgbClr val="0033CC"/>
                  </a:solidFill>
                  <a:latin typeface="Arial"/>
                </a:rPr>
                <a:t>Telerobotics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237" name="Rounded Rectangle 236"/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213" name="Rounded Rectangle 212"/>
          <p:cNvSpPr/>
          <p:nvPr/>
        </p:nvSpPr>
        <p:spPr bwMode="auto">
          <a:xfrm>
            <a:off x="5546924" y="163110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5430255" y="5282220"/>
            <a:ext cx="1722175" cy="1076814"/>
            <a:chOff x="5430255" y="5282220"/>
            <a:chExt cx="1965325" cy="1076814"/>
          </a:xfrm>
        </p:grpSpPr>
        <p:sp>
          <p:nvSpPr>
            <p:cNvPr id="214" name="Text Box 166"/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Motion </a:t>
              </a: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CFDP over </a:t>
              </a:r>
              <a:r>
                <a:rPr lang="en-US" sz="800" b="1" dirty="0" err="1" smtClean="0">
                  <a:solidFill>
                    <a:srgbClr val="0033CC"/>
                  </a:solidFill>
                  <a:latin typeface="Arial"/>
                </a:rPr>
                <a:t>Encap</a:t>
              </a:r>
              <a:endParaRPr lang="en-US" sz="800" b="1" dirty="0" smtClean="0">
                <a:solidFill>
                  <a:srgbClr val="0033CC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CFDP Revisions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215" name="Rounded Rectangle 214"/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133" name="Rounded Rectangle 132"/>
          <p:cNvSpPr/>
          <p:nvPr/>
        </p:nvSpPr>
        <p:spPr bwMode="auto">
          <a:xfrm>
            <a:off x="3875075" y="163110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3754281" y="5282220"/>
            <a:ext cx="1536456" cy="847922"/>
            <a:chOff x="3754281" y="5282220"/>
            <a:chExt cx="1536456" cy="847922"/>
          </a:xfrm>
        </p:grpSpPr>
        <p:sp>
          <p:nvSpPr>
            <p:cNvPr id="139" name="Text Box 162"/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CS Service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Management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CS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Transfer Services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Cross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Supt Service Arch.</a:t>
              </a:r>
            </a:p>
          </p:txBody>
        </p:sp>
        <p:sp>
          <p:nvSpPr>
            <p:cNvPr id="209" name="Rounded Rectangle 208"/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  <a:endParaRPr lang="en-US" sz="1050" b="1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087184" y="257586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05" name="Rectangle 308"/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6" name="Rectangle 309"/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" name="Rectangle 310"/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8" name="Rectangle 312"/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4121277" y="2643376"/>
            <a:ext cx="1676215" cy="1449943"/>
            <a:chOff x="4111753" y="2643376"/>
            <a:chExt cx="1676215" cy="1449943"/>
          </a:xfrm>
        </p:grpSpPr>
        <p:sp>
          <p:nvSpPr>
            <p:cNvPr id="143" name="Rectangle 430"/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4" name="Rectangle 431"/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5" name="Freeform 432"/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6" name="Freeform 433"/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79" name="Rounded Rectangle 178"/>
          <p:cNvSpPr/>
          <p:nvPr/>
        </p:nvSpPr>
        <p:spPr bwMode="auto">
          <a:xfrm>
            <a:off x="2194349" y="1639980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81" name="Group 417"/>
          <p:cNvGrpSpPr>
            <a:grpSpLocks/>
          </p:cNvGrpSpPr>
          <p:nvPr/>
        </p:nvGrpSpPr>
        <p:grpSpPr bwMode="auto">
          <a:xfrm>
            <a:off x="1674579" y="189021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82" name="Freeform 384"/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3" name="Freeform 389"/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4" name="Freeform 390"/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5" name="Freeform 411"/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6" name="Freeform 415"/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7" name="Freeform 416"/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2052518" y="5282220"/>
            <a:ext cx="1684638" cy="1255261"/>
            <a:chOff x="2052518" y="5282220"/>
            <a:chExt cx="1684638" cy="1255261"/>
          </a:xfrm>
        </p:grpSpPr>
        <p:sp>
          <p:nvSpPr>
            <p:cNvPr id="180" name="Text Box 167"/>
            <p:cNvSpPr txBox="1">
              <a:spLocks noChangeArrowheads="1"/>
            </p:cNvSpPr>
            <p:nvPr/>
          </p:nvSpPr>
          <p:spPr bwMode="auto">
            <a:xfrm>
              <a:off x="2052518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Sync.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Multi/Hyper Data Compress.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Next Generation Uplink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Optical </a:t>
              </a: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Coding and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Mod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188" name="Rounded Rectangle 187"/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  <a:endParaRPr lang="en-US" sz="1050" b="1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168" name="Rounded Rectangle 167"/>
          <p:cNvSpPr/>
          <p:nvPr/>
        </p:nvSpPr>
        <p:spPr bwMode="auto">
          <a:xfrm>
            <a:off x="509183" y="163554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41"/>
            <a:ext cx="8229600" cy="721659"/>
          </a:xfrm>
        </p:spPr>
        <p:txBody>
          <a:bodyPr/>
          <a:lstStyle/>
          <a:p>
            <a:r>
              <a:rPr lang="en-US" dirty="0" smtClean="0"/>
              <a:t>CCSDS Overview</a:t>
            </a:r>
            <a:br>
              <a:rPr lang="en-US" dirty="0" smtClean="0"/>
            </a:br>
            <a:r>
              <a:rPr lang="en-US" dirty="0" smtClean="0"/>
              <a:t>End-to-End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3825"/>
            <a:ext cx="2133600" cy="231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46DBB5-1FC3-4A7F-A21A-11B4D61A50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3844034" y="1899828"/>
            <a:ext cx="4243526" cy="2858608"/>
            <a:chOff x="3844034" y="1899828"/>
            <a:chExt cx="4243526" cy="2858608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79402" y="5282220"/>
            <a:ext cx="1609200" cy="860022"/>
            <a:chOff x="379402" y="5282220"/>
            <a:chExt cx="1609200" cy="860022"/>
          </a:xfrm>
        </p:grpSpPr>
        <p:sp>
          <p:nvSpPr>
            <p:cNvPr id="169" name="Text Box 380"/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Supt Services (incl. Plug-n-Play)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170" name="Rounded Rectangle 169"/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  <a:endParaRPr lang="en-US" sz="1050" b="1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72" name="Group 376"/>
          <p:cNvGrpSpPr>
            <a:grpSpLocks/>
          </p:cNvGrpSpPr>
          <p:nvPr/>
        </p:nvGrpSpPr>
        <p:grpSpPr bwMode="auto">
          <a:xfrm>
            <a:off x="649778" y="288851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73" name="Rectangle 172"/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2" name="Rectangle 418"/>
          <p:cNvSpPr>
            <a:spLocks noChangeArrowheads="1"/>
          </p:cNvSpPr>
          <p:nvPr/>
        </p:nvSpPr>
        <p:spPr bwMode="auto">
          <a:xfrm rot="1717673">
            <a:off x="1490439" y="272202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3" name="Rectangle 419"/>
          <p:cNvSpPr>
            <a:spLocks noChangeArrowheads="1"/>
          </p:cNvSpPr>
          <p:nvPr/>
        </p:nvSpPr>
        <p:spPr bwMode="auto">
          <a:xfrm rot="19983654">
            <a:off x="1569108" y="323885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4" name="Rectangle 377"/>
          <p:cNvSpPr>
            <a:spLocks noChangeArrowheads="1"/>
          </p:cNvSpPr>
          <p:nvPr/>
        </p:nvSpPr>
        <p:spPr bwMode="auto">
          <a:xfrm>
            <a:off x="1603740" y="237888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17" name="Group 410"/>
          <p:cNvGrpSpPr/>
          <p:nvPr/>
        </p:nvGrpSpPr>
        <p:grpSpPr>
          <a:xfrm>
            <a:off x="6037820" y="2705022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218" name="Straight Connector 452"/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219" name="Straight Connector 452"/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220" name="Freeform 492"/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1" name="Freeform 492"/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766428" y="1984334"/>
            <a:ext cx="5004584" cy="2753626"/>
            <a:chOff x="766428" y="1984334"/>
            <a:chExt cx="5004584" cy="2753626"/>
          </a:xfrm>
        </p:grpSpPr>
        <p:sp>
          <p:nvSpPr>
            <p:cNvPr id="222" name="Freeform 492"/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3" name="Freeform 448"/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4" name="Freeform 492"/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5" name="Freeform 443"/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6" name="Freeform 492"/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7" name="Freeform 492"/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8" name="Freeform 492"/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9" name="Freeform 492"/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0" name="Freeform 492"/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1" name="Freeform 492"/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2" name="Freeform 492"/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648204" y="1970299"/>
            <a:ext cx="7794467" cy="2754522"/>
            <a:chOff x="648204" y="1970299"/>
            <a:chExt cx="7794467" cy="2754522"/>
          </a:xfrm>
        </p:grpSpPr>
        <p:grpSp>
          <p:nvGrpSpPr>
            <p:cNvPr id="253" name="Group 252"/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239" name="Group 411"/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240" name="Straight Connector 452"/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1" name="Straight Connector 452"/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42" name="Freeform 492"/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3" name="Freeform 492"/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4" name="Freeform 492"/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492"/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492"/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492"/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492"/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492"/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492"/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250"/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492"/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54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5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56" name="Freeform 492"/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58" name="AutoShape 5"/>
          <p:cNvSpPr>
            <a:spLocks noChangeArrowheads="1"/>
          </p:cNvSpPr>
          <p:nvPr/>
        </p:nvSpPr>
        <p:spPr bwMode="ltGray">
          <a:xfrm>
            <a:off x="214064" y="171440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443118" y="1767504"/>
            <a:ext cx="8373232" cy="3360741"/>
            <a:chOff x="443118" y="1767504"/>
            <a:chExt cx="8373232" cy="336074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1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7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12" name="Group 370"/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13" name="Rounded Rectangle 112"/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TextBox 113"/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  <a:endParaRPr lang="en-US" sz="700" b="1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16" name="Group 371"/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19" name="TextBox 118"/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  <a:endParaRPr lang="en-US" sz="700" b="1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20" name="Group 384"/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21" name="Rounded Rectangle 120"/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TextBox 121"/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  <a:endParaRPr lang="en-US" sz="700" b="1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4" name="Group 389"/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25" name="Rounded Rectangle 124"/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TextBox 125"/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  <a:endParaRPr lang="en-US" sz="700" b="1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8" name="Group 394"/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29" name="Group 390"/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31" name="Rounded Rectangle 130"/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TextBox 131"/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  <a:endPara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73" name="Group 272"/>
          <p:cNvGrpSpPr/>
          <p:nvPr/>
        </p:nvGrpSpPr>
        <p:grpSpPr>
          <a:xfrm>
            <a:off x="5970235" y="772675"/>
            <a:ext cx="3011584" cy="1322463"/>
            <a:chOff x="5970235" y="772675"/>
            <a:chExt cx="3011584" cy="1322463"/>
          </a:xfrm>
        </p:grpSpPr>
        <p:grpSp>
          <p:nvGrpSpPr>
            <p:cNvPr id="265" name="Group 264"/>
            <p:cNvGrpSpPr/>
            <p:nvPr/>
          </p:nvGrpSpPr>
          <p:grpSpPr>
            <a:xfrm>
              <a:off x="5970235" y="772676"/>
              <a:ext cx="3011584" cy="1322462"/>
              <a:chOff x="5970235" y="772676"/>
              <a:chExt cx="3011584" cy="1322462"/>
            </a:xfrm>
          </p:grpSpPr>
          <p:sp>
            <p:nvSpPr>
              <p:cNvPr id="259" name="AutoShape 5"/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Text Box 379"/>
              <p:cNvSpPr txBox="1">
                <a:spLocks noChangeArrowheads="1"/>
              </p:cNvSpPr>
              <p:nvPr/>
            </p:nvSpPr>
            <p:spPr bwMode="auto">
              <a:xfrm>
                <a:off x="6655645" y="1136375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 smtClean="0">
                    <a:solidFill>
                      <a:srgbClr val="0033CC"/>
                    </a:solidFill>
                    <a:latin typeface="Arial"/>
                  </a:rPr>
                  <a:t>Security</a:t>
                </a:r>
                <a:endParaRPr lang="en-US" sz="8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 smtClean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Timeline Data Exchange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800" b="1" dirty="0" smtClean="0">
                    <a:solidFill>
                      <a:srgbClr val="0033CC"/>
                    </a:solidFill>
                    <a:latin typeface="Arial"/>
                  </a:rPr>
                  <a:t>XML Standards </a:t>
                </a: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and Guidelines</a:t>
                </a:r>
                <a:endParaRPr lang="en-US" sz="800" b="1" dirty="0">
                  <a:solidFill>
                    <a:srgbClr val="FF9900"/>
                  </a:solidFill>
                  <a:latin typeface="Arial"/>
                </a:endParaRPr>
              </a:p>
            </p:txBody>
          </p:sp>
          <p:sp>
            <p:nvSpPr>
              <p:cNvPr id="261" name="Arc 260"/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2" name="Straight Connector 261"/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66" name="Rounded Rectangle 265"/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268" name="Group 430"/>
          <p:cNvGrpSpPr/>
          <p:nvPr/>
        </p:nvGrpSpPr>
        <p:grpSpPr>
          <a:xfrm>
            <a:off x="826453" y="893688"/>
            <a:ext cx="6045790" cy="685800"/>
            <a:chOff x="542273" y="6291309"/>
            <a:chExt cx="6045790" cy="685800"/>
          </a:xfrm>
        </p:grpSpPr>
        <p:sp>
          <p:nvSpPr>
            <p:cNvPr id="269" name="Rectangle 2"/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1800" b="1" dirty="0" smtClean="0">
                  <a:solidFill>
                    <a:srgbClr val="000099"/>
                  </a:solidFill>
                  <a:latin typeface="Arial"/>
                </a:rPr>
                <a:t>Six  Technical 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800" b="1" dirty="0" smtClean="0">
                  <a:solidFill>
                    <a:srgbClr val="000099"/>
                  </a:solidFill>
                  <a:latin typeface="Arial"/>
                </a:rPr>
                <a:t>Twenty-Six Teams</a:t>
              </a:r>
              <a:endParaRPr lang="en-US" sz="1800" b="1" dirty="0">
                <a:solidFill>
                  <a:srgbClr val="000099"/>
                </a:solidFill>
                <a:latin typeface="Arial"/>
              </a:endParaRPr>
            </a:p>
          </p:txBody>
        </p:sp>
        <p:grpSp>
          <p:nvGrpSpPr>
            <p:cNvPr id="270" name="Group 323"/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271" name="Rectangle 270"/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 smtClean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 smtClean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 smtClean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 smtClean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  <a:endParaRPr lang="en-US" sz="1000" dirty="0">
                  <a:solidFill>
                    <a:srgbClr val="0033CC"/>
                  </a:solidFill>
                  <a:latin typeface="Arial"/>
                </a:endParaRPr>
              </a:p>
            </p:txBody>
          </p:sp>
          <p:sp>
            <p:nvSpPr>
              <p:cNvPr id="272" name="Left Brace 271"/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6" name="Rectangle 165"/>
          <p:cNvSpPr/>
          <p:nvPr/>
        </p:nvSpPr>
        <p:spPr bwMode="auto">
          <a:xfrm>
            <a:off x="2371045" y="1600847"/>
            <a:ext cx="4154749" cy="2219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Typical Mission Profile</a:t>
            </a:r>
          </a:p>
        </p:txBody>
      </p:sp>
    </p:spTree>
    <p:extLst>
      <p:ext uri="{BB962C8B-B14F-4D97-AF65-F5344CB8AC3E}">
        <p14:creationId xmlns:p14="http://schemas.microsoft.com/office/powerpoint/2010/main" val="32572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13" grpId="0" animBg="1"/>
      <p:bldP spid="133" grpId="0" animBg="1"/>
      <p:bldP spid="179" grpId="0" animBg="1"/>
      <p:bldP spid="168" grpId="0" animBg="1"/>
      <p:bldP spid="202" grpId="0" animBg="1"/>
      <p:bldP spid="203" grpId="0" animBg="1"/>
      <p:bldP spid="204" grpId="0" animBg="1"/>
      <p:bldP spid="258" grpId="0" animBg="1"/>
      <p:bldP spid="166" grpId="0" animBg="1"/>
      <p:bldP spid="166" grpId="1" animBg="1"/>
    </p:bldLst>
  </p:timing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&amp;C">
  <a:themeElements>
    <a:clrScheme name="SM&amp;C 8">
      <a:dk1>
        <a:srgbClr val="000000"/>
      </a:dk1>
      <a:lt1>
        <a:srgbClr val="FFFFFF"/>
      </a:lt1>
      <a:dk2>
        <a:srgbClr val="002F8C"/>
      </a:dk2>
      <a:lt2>
        <a:srgbClr val="808080"/>
      </a:lt2>
      <a:accent1>
        <a:srgbClr val="AAC9E9"/>
      </a:accent1>
      <a:accent2>
        <a:srgbClr val="FF0000"/>
      </a:accent2>
      <a:accent3>
        <a:srgbClr val="FFFFFF"/>
      </a:accent3>
      <a:accent4>
        <a:srgbClr val="000000"/>
      </a:accent4>
      <a:accent5>
        <a:srgbClr val="D2E1F2"/>
      </a:accent5>
      <a:accent6>
        <a:srgbClr val="E70000"/>
      </a:accent6>
      <a:hlink>
        <a:srgbClr val="0000CC"/>
      </a:hlink>
      <a:folHlink>
        <a:srgbClr val="800080"/>
      </a:folHlink>
    </a:clrScheme>
    <a:fontScheme name="SM&amp;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C9E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C9E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&amp;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&amp;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8">
        <a:dk1>
          <a:srgbClr val="000000"/>
        </a:dk1>
        <a:lt1>
          <a:srgbClr val="FFFFFF"/>
        </a:lt1>
        <a:dk2>
          <a:srgbClr val="002F8C"/>
        </a:dk2>
        <a:lt2>
          <a:srgbClr val="808080"/>
        </a:lt2>
        <a:accent1>
          <a:srgbClr val="AAC9E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2E1F2"/>
        </a:accent5>
        <a:accent6>
          <a:srgbClr val="E70000"/>
        </a:accent6>
        <a:hlink>
          <a:srgbClr val="0000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F2C3374A8CC47B976AC03BAADDF87" ma:contentTypeVersion="1" ma:contentTypeDescription="Create a new document." ma:contentTypeScope="" ma:versionID="47b6450691e16bf914c3f4fb28d480fc">
  <xsd:schema xmlns:xsd="http://www.w3.org/2001/XMLSchema" xmlns:xs="http://www.w3.org/2001/XMLSchema" xmlns:p="http://schemas.microsoft.com/office/2006/metadata/properties" xmlns:ns2="53fa01d3-966f-40ee-8e27-0a5178def57b" targetNamespace="http://schemas.microsoft.com/office/2006/metadata/properties" ma:root="true" ma:fieldsID="472c9eaa5465adf9a117018a4ff586c4" ns2:_="">
    <xsd:import namespace="53fa01d3-966f-40ee-8e27-0a5178def57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a01d3-966f-40ee-8e27-0a5178def5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haredWithUsers xmlns="53fa01d3-966f-40ee-8e27-0a5178def57b">
      <UserInfo>
        <DisplayName>Sami Asmar</DisplayName>
        <AccountId>1779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5A7521-DF4D-42FD-B441-9FDB7CCACD64}"/>
</file>

<file path=customXml/itemProps2.xml><?xml version="1.0" encoding="utf-8"?>
<ds:datastoreItem xmlns:ds="http://schemas.openxmlformats.org/officeDocument/2006/customXml" ds:itemID="{75F96CA0-7D0E-4AD2-A29C-235A673EFDA5}"/>
</file>

<file path=customXml/itemProps3.xml><?xml version="1.0" encoding="utf-8"?>
<ds:datastoreItem xmlns:ds="http://schemas.openxmlformats.org/officeDocument/2006/customXml" ds:itemID="{CB62CBE6-C247-40AC-93F0-8D6DDB56BC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35791</TotalTime>
  <Pages>51</Pages>
  <Words>1871</Words>
  <Application>Microsoft Office PowerPoint</Application>
  <PresentationFormat>Letter Paper (8.5x11 in)</PresentationFormat>
  <Paragraphs>533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Trebuchet MS</vt:lpstr>
      <vt:lpstr>Tahoma</vt:lpstr>
      <vt:lpstr>Wingdings</vt:lpstr>
      <vt:lpstr>Calibri</vt:lpstr>
      <vt:lpstr>Arial</vt:lpstr>
      <vt:lpstr>ＭＳ Ｐゴシック</vt:lpstr>
      <vt:lpstr>Arial Narrow</vt:lpstr>
      <vt:lpstr>Times New Roman</vt:lpstr>
      <vt:lpstr>Bauhaus 93</vt:lpstr>
      <vt:lpstr>TMOD Presentations</vt:lpstr>
      <vt:lpstr>SM&amp;C</vt:lpstr>
      <vt:lpstr>PowerPoint Presentation</vt:lpstr>
      <vt:lpstr>Agenda</vt:lpstr>
      <vt:lpstr>The Essential Message</vt:lpstr>
      <vt:lpstr>The Essential Message</vt:lpstr>
      <vt:lpstr>CCSDS – Scope and Origins</vt:lpstr>
      <vt:lpstr>On CCSDS Standards</vt:lpstr>
      <vt:lpstr>CCSDS Overview - Participation</vt:lpstr>
      <vt:lpstr>PowerPoint Presentation</vt:lpstr>
      <vt:lpstr>CCSDS Overview End-to-End Architecture</vt:lpstr>
      <vt:lpstr>CCSDS Structure and Organization</vt:lpstr>
      <vt:lpstr>CCSDS Relationships with ISO</vt:lpstr>
      <vt:lpstr>PowerPoint Presentation</vt:lpstr>
      <vt:lpstr>PowerPoint Presentation</vt:lpstr>
      <vt:lpstr>PowerPoint Presentation</vt:lpstr>
      <vt:lpstr>PowerPoint Presentation</vt:lpstr>
      <vt:lpstr>Online Resources</vt:lpstr>
      <vt:lpstr>CCSDS Summary</vt:lpstr>
      <vt:lpstr>PowerPoint Presentation</vt:lpstr>
      <vt:lpstr>Access to CCSDS General Announcements</vt:lpstr>
      <vt:lpstr>Access to CCSDS Technical WG info: www.ccsds.org &gt; CWE</vt:lpstr>
      <vt:lpstr>PowerPoint Presentation</vt:lpstr>
      <vt:lpstr>Field Guide to CCSDS Book Colors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IOP3-CCSDS Presentation- IOAG consolidated comments</dc:title>
  <dc:subject>CCSDS Overview</dc:subject>
  <dc:creator>Mike Kearney</dc:creator>
  <cp:lastModifiedBy>Kearney, Mike W. (MSFC-EO01)</cp:lastModifiedBy>
  <cp:revision>1192</cp:revision>
  <cp:lastPrinted>2001-11-29T04:39:41Z</cp:lastPrinted>
  <dcterms:created xsi:type="dcterms:W3CDTF">1998-05-20T16:00:08Z</dcterms:created>
  <dcterms:modified xsi:type="dcterms:W3CDTF">2014-10-08T21:25:40Z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0x0101001F1F2C3374A8CC47B976AC03BAADDF87</vt:lpwstr>
  </property>
</Properties>
</file>