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4"/>
    <p:sldMasterId id="2147483663" r:id="rId5"/>
  </p:sldMasterIdLst>
  <p:notesMasterIdLst>
    <p:notesMasterId r:id="rId7"/>
  </p:notesMasterIdLst>
  <p:handoutMasterIdLst>
    <p:handoutMasterId r:id="rId8"/>
  </p:handoutMasterIdLst>
  <p:sldIdLst>
    <p:sldId id="835" r:id="rId6"/>
  </p:sldIdLst>
  <p:sldSz cx="9144000" cy="6858000" type="letter"/>
  <p:notesSz cx="7315200" cy="96012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7C80"/>
    <a:srgbClr val="FFCC00"/>
    <a:srgbClr val="FF9933"/>
    <a:srgbClr val="0033CC"/>
    <a:srgbClr val="FFCC99"/>
    <a:srgbClr val="FFFFFF"/>
    <a:srgbClr val="FF99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78508" autoAdjust="0"/>
  </p:normalViewPr>
  <p:slideViewPr>
    <p:cSldViewPr snapToGrid="0">
      <p:cViewPr varScale="1">
        <p:scale>
          <a:sx n="160" d="100"/>
          <a:sy n="160" d="100"/>
        </p:scale>
        <p:origin x="-2220" y="-78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9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494" y="-72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8E551F7D-F2EA-44ED-8DE8-7BEC7C17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57" tIns="0" rIns="20057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A56C0865-1E04-4EDC-8E8D-E93BEE8F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6" tIns="46804" rIns="95276" bIns="46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1237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ublic.ccsds.org/sites/pr/CCSDS%20Logos/CCSDSLogoNoOrg.jp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623" y="2636838"/>
            <a:ext cx="7848600" cy="12239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altLang="en-GB"/>
              <a:t>Title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6623" y="4221166"/>
            <a:ext cx="7848600" cy="1368425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Subtitle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2" y="0"/>
            <a:ext cx="971550" cy="6858000"/>
          </a:xfrm>
          <a:prstGeom prst="rect">
            <a:avLst/>
          </a:prstGeom>
          <a:solidFill>
            <a:srgbClr val="AAC9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 sz="1000" smtClean="0">
              <a:solidFill>
                <a:srgbClr val="002F8C"/>
              </a:solidFill>
              <a:latin typeface="Tahoma" pitchFamily="34" charset="0"/>
            </a:endParaRP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-23446" y="750888"/>
            <a:ext cx="1053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en-GB" altLang="en-GB" sz="1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BE6BC6-E915-41C7-883D-85713B0EB36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4141" name="Picture 45" descr="Full color JPEG without the .ORG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781" y="188913"/>
            <a:ext cx="2161442" cy="742950"/>
          </a:xfrm>
          <a:prstGeom prst="rect">
            <a:avLst/>
          </a:prstGeom>
          <a:noFill/>
        </p:spPr>
      </p:pic>
      <p:pic>
        <p:nvPicPr>
          <p:cNvPr id="4144" name="Picture 48" descr="Land station p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3573466"/>
            <a:ext cx="971550" cy="935037"/>
          </a:xfrm>
          <a:prstGeom prst="rect">
            <a:avLst/>
          </a:prstGeom>
          <a:noFill/>
        </p:spPr>
      </p:pic>
      <p:pic>
        <p:nvPicPr>
          <p:cNvPr id="4145" name="Picture 49" descr="envis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275"/>
            <a:ext cx="973015" cy="890588"/>
          </a:xfrm>
          <a:prstGeom prst="rect">
            <a:avLst/>
          </a:prstGeom>
          <a:noFill/>
        </p:spPr>
      </p:pic>
      <p:pic>
        <p:nvPicPr>
          <p:cNvPr id="4196" name="Picture 100" descr="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8500"/>
            <a:ext cx="973015" cy="1066800"/>
          </a:xfrm>
          <a:prstGeom prst="rect">
            <a:avLst/>
          </a:prstGeom>
          <a:noFill/>
        </p:spPr>
      </p:pic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68875" y="0"/>
            <a:ext cx="863111" cy="376238"/>
            <a:chOff x="43" y="71"/>
            <a:chExt cx="544" cy="136"/>
          </a:xfrm>
        </p:grpSpPr>
        <p:grpSp>
          <p:nvGrpSpPr>
            <p:cNvPr id="3" name="Group 166"/>
            <p:cNvGrpSpPr>
              <a:grpSpLocks/>
            </p:cNvGrpSpPr>
            <p:nvPr userDrawn="1"/>
          </p:nvGrpSpPr>
          <p:grpSpPr bwMode="auto">
            <a:xfrm>
              <a:off x="135" y="143"/>
              <a:ext cx="413" cy="34"/>
              <a:chOff x="748" y="436"/>
              <a:chExt cx="413" cy="34"/>
            </a:xfrm>
          </p:grpSpPr>
          <p:sp>
            <p:nvSpPr>
              <p:cNvPr id="4263" name="Line 167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4" name="Line 168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5" name="Line 169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6" name="Arc 170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67" name="Arc 171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4" name="Group 172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4269" name="Line 17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0" name="Arc 174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1" name="Line 17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2" name="Line 17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3" name="Arc 17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4" name="Arc 178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5" name="Arc 179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6" name="Line 18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77" name="Line 181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182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4279" name="Line 18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0" name="Line 18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1" name="Arc 185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186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4283" name="Arc 187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4" name="Arc 188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5" name="Arc 189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6" name="Line 19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7" name="Freeform 191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88" name="Freeform 192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4170" name="Oval 74"/>
            <p:cNvSpPr>
              <a:spLocks noChangeArrowheads="1"/>
            </p:cNvSpPr>
            <p:nvPr/>
          </p:nvSpPr>
          <p:spPr bwMode="auto">
            <a:xfrm>
              <a:off x="43" y="92"/>
              <a:ext cx="139" cy="115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auto">
            <a:xfrm>
              <a:off x="536" y="71"/>
              <a:ext cx="51" cy="42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grpSp>
          <p:nvGrpSpPr>
            <p:cNvPr id="7" name="Group 165"/>
            <p:cNvGrpSpPr>
              <a:grpSpLocks/>
            </p:cNvGrpSpPr>
            <p:nvPr userDrawn="1"/>
          </p:nvGrpSpPr>
          <p:grpSpPr bwMode="auto">
            <a:xfrm>
              <a:off x="123" y="131"/>
              <a:ext cx="413" cy="34"/>
              <a:chOff x="748" y="436"/>
              <a:chExt cx="413" cy="34"/>
            </a:xfrm>
          </p:grpSpPr>
          <p:sp>
            <p:nvSpPr>
              <p:cNvPr id="4216" name="Line 120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7" name="Line 121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8" name="Line 122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19" name="Arc 123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4220" name="Arc 124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8" name="Group 125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4222" name="Line 12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3" name="Arc 12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4" name="Line 12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5" name="Line 12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6" name="Arc 130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7" name="Arc 131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8" name="Arc 132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29" name="Line 13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0" name="Line 13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Group 138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4235" name="Line 13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6" name="Line 140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37" name="Arc 141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10" name="Group 163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4239" name="Arc 143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0" name="Arc 144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2" name="Arc 146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3" name="Line 14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47" name="Freeform 151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258" name="Freeform 162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52ADC-F21E-4FCB-BF3B-4B606EDA596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AD70-0F3A-42BF-8662-1B93BEFA387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623" y="981076"/>
            <a:ext cx="381732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629" y="981076"/>
            <a:ext cx="381879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AC40-2E37-45E2-A2DD-742674C99A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987DC-8748-4F7F-9976-E87F74BFD1D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71DA-691A-459E-87B6-63E1EA2452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6296A-50DE-4B8A-94A6-45A18F7B1F2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FABA2-BFEF-4270-91B0-74BAB5EFF74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C917-F54A-4D63-8B88-49245A0BA58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68D3-1A49-47C1-B56F-E1FC02E5F27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20" y="188913"/>
            <a:ext cx="194310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623" y="188913"/>
            <a:ext cx="569302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CCSDS Spacecraft Monitoring &amp; Control (SM&amp;C)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145C-D60D-4472-A35F-DE68EEB986F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00009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://public.ccsds.org/sites/pr/CCSDS%20Logos/CCSDSLogoNoOrg.jpg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487363" y="8382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38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:\Users\mkearney\Documents\Documents - MSFC files\Art Projects\Logos\CCSDS\Logos - Official currently in use\CCSDS Logo Stacked\ccsdslogo-stacked-4color-gra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0" y="83760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" y="0"/>
            <a:ext cx="971550" cy="6858000"/>
          </a:xfrm>
          <a:prstGeom prst="rect">
            <a:avLst/>
          </a:prstGeom>
          <a:solidFill>
            <a:srgbClr val="AAC9E9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1" hangingPunct="1">
              <a:spcBef>
                <a:spcPct val="50000"/>
              </a:spcBef>
            </a:pPr>
            <a:endParaRPr lang="en-GB" sz="900" b="1" smtClean="0">
              <a:solidFill>
                <a:srgbClr val="002F8C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/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Spacecraft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Monitoring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&amp; Control</a:t>
            </a:r>
            <a:b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</a:br>
            <a:r>
              <a:rPr lang="en-GB" sz="900" b="1" smtClean="0">
                <a:solidFill>
                  <a:srgbClr val="002F8C"/>
                </a:solidFill>
                <a:latin typeface="Tahoma" pitchFamily="34" charset="0"/>
              </a:rPr>
              <a:t>Working Group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623" y="188913"/>
            <a:ext cx="776067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624" y="981076"/>
            <a:ext cx="777679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GB" smtClean="0"/>
          </a:p>
          <a:p>
            <a:pPr lvl="1"/>
            <a:endParaRPr lang="en-GB" altLang="en-GB" smtClean="0"/>
          </a:p>
          <a:p>
            <a:pPr lvl="2"/>
            <a:endParaRPr lang="en-GB" altLang="en-GB" smtClean="0"/>
          </a:p>
          <a:p>
            <a:pPr lvl="3"/>
            <a:endParaRPr lang="en-GB" altLang="en-GB" smtClean="0"/>
          </a:p>
          <a:p>
            <a:pPr lvl="1"/>
            <a:endParaRPr lang="en-GB" altLang="en-GB" smtClean="0"/>
          </a:p>
          <a:p>
            <a:pPr lvl="2"/>
            <a:endParaRPr lang="en-GB" altLang="en-GB" smtClean="0"/>
          </a:p>
          <a:p>
            <a:pPr lvl="3"/>
            <a:endParaRPr lang="en-GB" altLang="en-GB" smtClean="0"/>
          </a:p>
          <a:p>
            <a:pPr lvl="3"/>
            <a:endParaRPr lang="en-GB" alt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625" y="6524628"/>
            <a:ext cx="525633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rgbClr val="00308C"/>
                </a:solidFill>
              </a:defRPr>
            </a:lvl1pPr>
          </a:lstStyle>
          <a:p>
            <a:r>
              <a:rPr lang="en-US" altLang="en-US" smtClean="0">
                <a:latin typeface="Tahoma" pitchFamily="34" charset="0"/>
              </a:rPr>
              <a:t>CCSDS Spacecraft Monitoring &amp; Control (SM&amp;C)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195148" y="3860800"/>
            <a:ext cx="208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403839" y="3521790"/>
            <a:ext cx="1847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000" smtClean="0">
              <a:solidFill>
                <a:srgbClr val="002F8C"/>
              </a:solidFill>
              <a:latin typeface="Tahoma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6583366"/>
            <a:ext cx="11869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200" b="1" smtClean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624" y="6308728"/>
            <a:ext cx="315497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002F8C"/>
                </a:solidFill>
              </a:defRPr>
            </a:lvl1pPr>
          </a:lstStyle>
          <a:p>
            <a:pPr eaLnBrk="1" hangingPunct="1"/>
            <a:endParaRPr lang="en-GB" smtClean="0">
              <a:latin typeface="Tahoma" pitchFamily="34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" y="6572253"/>
            <a:ext cx="971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fld id="{20C1263F-BB23-4EBB-8444-4A8509E96901}" type="slidenum">
              <a:rPr lang="en-GB" smtClean="0">
                <a:solidFill>
                  <a:srgbClr val="FFFFFF"/>
                </a:solidFill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GB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058" name="Picture 34" descr="Land station pai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3573466"/>
            <a:ext cx="971550" cy="935037"/>
          </a:xfrm>
          <a:prstGeom prst="rect">
            <a:avLst/>
          </a:prstGeom>
          <a:noFill/>
        </p:spPr>
      </p:pic>
      <p:pic>
        <p:nvPicPr>
          <p:cNvPr id="1059" name="Picture 35" descr="envisa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708275"/>
            <a:ext cx="973015" cy="890588"/>
          </a:xfrm>
          <a:prstGeom prst="rect">
            <a:avLst/>
          </a:prstGeom>
          <a:noFill/>
        </p:spPr>
      </p:pic>
      <p:pic>
        <p:nvPicPr>
          <p:cNvPr id="1061" name="Picture 37" descr="Full color JPEG without the .ORG.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750" y="6278563"/>
            <a:ext cx="1440473" cy="495300"/>
          </a:xfrm>
          <a:prstGeom prst="rect">
            <a:avLst/>
          </a:prstGeom>
          <a:noFill/>
        </p:spPr>
      </p:pic>
      <p:pic>
        <p:nvPicPr>
          <p:cNvPr id="1141" name="Picture 117" descr="es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508500"/>
            <a:ext cx="973015" cy="1066800"/>
          </a:xfrm>
          <a:prstGeom prst="rect">
            <a:avLst/>
          </a:prstGeom>
          <a:noFill/>
        </p:spPr>
      </p:pic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68875" y="1"/>
            <a:ext cx="863111" cy="398463"/>
            <a:chOff x="43" y="71"/>
            <a:chExt cx="544" cy="136"/>
          </a:xfrm>
        </p:grpSpPr>
        <p:grpSp>
          <p:nvGrpSpPr>
            <p:cNvPr id="3" name="Group 119"/>
            <p:cNvGrpSpPr>
              <a:grpSpLocks/>
            </p:cNvGrpSpPr>
            <p:nvPr userDrawn="1"/>
          </p:nvGrpSpPr>
          <p:grpSpPr bwMode="auto">
            <a:xfrm>
              <a:off x="135" y="143"/>
              <a:ext cx="413" cy="34"/>
              <a:chOff x="748" y="436"/>
              <a:chExt cx="413" cy="34"/>
            </a:xfrm>
          </p:grpSpPr>
          <p:sp>
            <p:nvSpPr>
              <p:cNvPr id="1144" name="Line 120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5" name="Line 121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7" name="Arc 123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48" name="Arc 124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4" name="Group 125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1150" name="Line 12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1" name="Arc 127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2" name="Line 12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3" name="Line 129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4" name="Arc 130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5" name="Arc 131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6" name="Arc 132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7" name="Line 13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58" name="Line 134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5" name="Group 135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1160" name="Line 13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1" name="Line 13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2" name="Arc 138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6" name="Group 139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1164" name="Arc 140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5" name="Arc 141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6" name="Arc 142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7" name="Line 14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8" name="Freeform 144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69" name="Freeform 145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0C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170" name="Oval 146"/>
            <p:cNvSpPr>
              <a:spLocks noChangeArrowheads="1"/>
            </p:cNvSpPr>
            <p:nvPr/>
          </p:nvSpPr>
          <p:spPr bwMode="auto">
            <a:xfrm>
              <a:off x="43" y="92"/>
              <a:ext cx="139" cy="115"/>
            </a:xfrm>
            <a:prstGeom prst="ellipse">
              <a:avLst/>
            </a:prstGeom>
            <a:gradFill rotWithShape="1">
              <a:gsLst>
                <a:gs pos="0">
                  <a:srgbClr val="0066CC"/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sp>
          <p:nvSpPr>
            <p:cNvPr id="1171" name="Oval 147"/>
            <p:cNvSpPr>
              <a:spLocks noChangeArrowheads="1"/>
            </p:cNvSpPr>
            <p:nvPr/>
          </p:nvSpPr>
          <p:spPr bwMode="auto">
            <a:xfrm>
              <a:off x="536" y="71"/>
              <a:ext cx="51" cy="42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FF99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n-US" sz="1000" smtClean="0">
                <a:solidFill>
                  <a:srgbClr val="002F8C"/>
                </a:solidFill>
                <a:latin typeface="Tahoma" pitchFamily="34" charset="0"/>
              </a:endParaRPr>
            </a:p>
          </p:txBody>
        </p:sp>
        <p:grpSp>
          <p:nvGrpSpPr>
            <p:cNvPr id="7" name="Group 148"/>
            <p:cNvGrpSpPr>
              <a:grpSpLocks/>
            </p:cNvGrpSpPr>
            <p:nvPr userDrawn="1"/>
          </p:nvGrpSpPr>
          <p:grpSpPr bwMode="auto">
            <a:xfrm>
              <a:off x="123" y="131"/>
              <a:ext cx="413" cy="34"/>
              <a:chOff x="748" y="436"/>
              <a:chExt cx="413" cy="34"/>
            </a:xfrm>
          </p:grpSpPr>
          <p:sp>
            <p:nvSpPr>
              <p:cNvPr id="1173" name="Line 149"/>
              <p:cNvSpPr>
                <a:spLocks noChangeShapeType="1"/>
              </p:cNvSpPr>
              <p:nvPr userDrawn="1"/>
            </p:nvSpPr>
            <p:spPr bwMode="auto">
              <a:xfrm flipH="1">
                <a:off x="769" y="436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 userDrawn="1"/>
            </p:nvSpPr>
            <p:spPr bwMode="auto">
              <a:xfrm flipH="1">
                <a:off x="748" y="467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 userDrawn="1"/>
            </p:nvSpPr>
            <p:spPr bwMode="auto">
              <a:xfrm flipH="1">
                <a:off x="769" y="451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6" name="Arc 152"/>
              <p:cNvSpPr>
                <a:spLocks/>
              </p:cNvSpPr>
              <p:nvPr userDrawn="1"/>
            </p:nvSpPr>
            <p:spPr bwMode="auto">
              <a:xfrm rot="5400000" flipH="1" flipV="1">
                <a:off x="752" y="435"/>
                <a:ext cx="15" cy="18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sp>
            <p:nvSpPr>
              <p:cNvPr id="1177" name="Arc 153"/>
              <p:cNvSpPr>
                <a:spLocks/>
              </p:cNvSpPr>
              <p:nvPr userDrawn="1"/>
            </p:nvSpPr>
            <p:spPr bwMode="auto">
              <a:xfrm rot="-5400000" flipH="1" flipV="1">
                <a:off x="818" y="450"/>
                <a:ext cx="16" cy="17"/>
              </a:xfrm>
              <a:custGeom>
                <a:avLst/>
                <a:gdLst>
                  <a:gd name="G0" fmla="+- 21589 0 0"/>
                  <a:gd name="G1" fmla="+- 21600 0 0"/>
                  <a:gd name="G2" fmla="+- 21600 0 0"/>
                  <a:gd name="T0" fmla="*/ 0 w 43189"/>
                  <a:gd name="T1" fmla="*/ 20899 h 21600"/>
                  <a:gd name="T2" fmla="*/ 43189 w 43189"/>
                  <a:gd name="T3" fmla="*/ 21600 h 21600"/>
                  <a:gd name="T4" fmla="*/ 21589 w 431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9" h="21600" fill="none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</a:path>
                  <a:path w="43189" h="21600" stroke="0" extrusionOk="0">
                    <a:moveTo>
                      <a:pt x="0" y="20899"/>
                    </a:moveTo>
                    <a:cubicBezTo>
                      <a:pt x="378" y="9248"/>
                      <a:pt x="9932" y="-1"/>
                      <a:pt x="21589" y="0"/>
                    </a:cubicBezTo>
                    <a:cubicBezTo>
                      <a:pt x="33518" y="0"/>
                      <a:pt x="43189" y="9670"/>
                      <a:pt x="43189" y="21600"/>
                    </a:cubicBezTo>
                    <a:lnTo>
                      <a:pt x="2158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n-US" sz="1000" smtClean="0">
                  <a:solidFill>
                    <a:srgbClr val="002F8C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8" name="Group 154"/>
              <p:cNvGrpSpPr>
                <a:grpSpLocks/>
              </p:cNvGrpSpPr>
              <p:nvPr userDrawn="1"/>
            </p:nvGrpSpPr>
            <p:grpSpPr bwMode="auto">
              <a:xfrm>
                <a:off x="858" y="436"/>
                <a:ext cx="98" cy="34"/>
                <a:chOff x="2472" y="1480"/>
                <a:chExt cx="363" cy="181"/>
              </a:xfrm>
            </p:grpSpPr>
            <p:sp>
              <p:nvSpPr>
                <p:cNvPr id="1179" name="Line 15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472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0" name="Arc 156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472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1" name="Line 157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53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2" name="Line 158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835" y="1525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3" name="Arc 159"/>
                <p:cNvSpPr>
                  <a:spLocks/>
                </p:cNvSpPr>
                <p:nvPr userDrawn="1"/>
              </p:nvSpPr>
              <p:spPr bwMode="auto">
                <a:xfrm rot="-10800000" flipH="1" flipV="1">
                  <a:off x="2653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4" name="Arc 160"/>
                <p:cNvSpPr>
                  <a:spLocks/>
                </p:cNvSpPr>
                <p:nvPr userDrawn="1"/>
              </p:nvSpPr>
              <p:spPr bwMode="auto">
                <a:xfrm rot="10800000" flipV="1">
                  <a:off x="2789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5" name="Arc 161"/>
                <p:cNvSpPr>
                  <a:spLocks/>
                </p:cNvSpPr>
                <p:nvPr userDrawn="1"/>
              </p:nvSpPr>
              <p:spPr bwMode="auto">
                <a:xfrm rot="10800000" flipV="1">
                  <a:off x="2608" y="1480"/>
                  <a:ext cx="45" cy="45"/>
                </a:xfrm>
                <a:custGeom>
                  <a:avLst/>
                  <a:gdLst>
                    <a:gd name="G0" fmla="+- 21589 0 0"/>
                    <a:gd name="G1" fmla="+- 21587 0 0"/>
                    <a:gd name="G2" fmla="+- 21600 0 0"/>
                    <a:gd name="T0" fmla="*/ 0 w 21589"/>
                    <a:gd name="T1" fmla="*/ 20886 h 21587"/>
                    <a:gd name="T2" fmla="*/ 20853 w 21589"/>
                    <a:gd name="T3" fmla="*/ 0 h 21587"/>
                    <a:gd name="T4" fmla="*/ 21589 w 21589"/>
                    <a:gd name="T5" fmla="*/ 21587 h 21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89" h="21587" fill="none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</a:path>
                    <a:path w="21589" h="21587" stroke="0" extrusionOk="0">
                      <a:moveTo>
                        <a:pt x="0" y="20886"/>
                      </a:moveTo>
                      <a:cubicBezTo>
                        <a:pt x="369" y="9520"/>
                        <a:pt x="9487" y="387"/>
                        <a:pt x="20852" y="-1"/>
                      </a:cubicBezTo>
                      <a:lnTo>
                        <a:pt x="21589" y="2158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6" name="Line 162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517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87" name="Line 163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2699" y="1480"/>
                  <a:ext cx="91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9" name="Group 164"/>
              <p:cNvGrpSpPr>
                <a:grpSpLocks/>
              </p:cNvGrpSpPr>
              <p:nvPr userDrawn="1"/>
            </p:nvGrpSpPr>
            <p:grpSpPr bwMode="auto">
              <a:xfrm>
                <a:off x="1067" y="436"/>
                <a:ext cx="94" cy="31"/>
                <a:chOff x="3152" y="1480"/>
                <a:chExt cx="346" cy="181"/>
              </a:xfrm>
            </p:grpSpPr>
            <p:sp>
              <p:nvSpPr>
                <p:cNvPr id="1189" name="Line 165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480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0" name="Line 166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3243" y="1661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1" name="Arc 167"/>
                <p:cNvSpPr>
                  <a:spLocks/>
                </p:cNvSpPr>
                <p:nvPr userDrawn="1"/>
              </p:nvSpPr>
              <p:spPr bwMode="auto">
                <a:xfrm rot="-16200000" flipH="1" flipV="1">
                  <a:off x="3115" y="1517"/>
                  <a:ext cx="181" cy="108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10" name="Group 168"/>
              <p:cNvGrpSpPr>
                <a:grpSpLocks/>
              </p:cNvGrpSpPr>
              <p:nvPr userDrawn="1"/>
            </p:nvGrpSpPr>
            <p:grpSpPr bwMode="auto">
              <a:xfrm>
                <a:off x="972" y="436"/>
                <a:ext cx="86" cy="32"/>
                <a:chOff x="748" y="572"/>
                <a:chExt cx="148" cy="94"/>
              </a:xfrm>
            </p:grpSpPr>
            <p:sp>
              <p:nvSpPr>
                <p:cNvPr id="1193" name="Arc 169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8" y="580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4" name="Arc 170"/>
                <p:cNvSpPr>
                  <a:spLocks/>
                </p:cNvSpPr>
                <p:nvPr userDrawn="1"/>
              </p:nvSpPr>
              <p:spPr bwMode="auto">
                <a:xfrm rot="5400000" flipH="1" flipV="1">
                  <a:off x="741" y="625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5" name="Arc 171"/>
                <p:cNvSpPr>
                  <a:spLocks/>
                </p:cNvSpPr>
                <p:nvPr userDrawn="1"/>
              </p:nvSpPr>
              <p:spPr bwMode="auto">
                <a:xfrm rot="16200000" flipV="1">
                  <a:off x="812" y="579"/>
                  <a:ext cx="44" cy="30"/>
                </a:xfrm>
                <a:custGeom>
                  <a:avLst/>
                  <a:gdLst>
                    <a:gd name="G0" fmla="+- 21589 0 0"/>
                    <a:gd name="G1" fmla="+- 21600 0 0"/>
                    <a:gd name="G2" fmla="+- 21600 0 0"/>
                    <a:gd name="T0" fmla="*/ 0 w 43189"/>
                    <a:gd name="T1" fmla="*/ 20899 h 21600"/>
                    <a:gd name="T2" fmla="*/ 43189 w 43189"/>
                    <a:gd name="T3" fmla="*/ 21600 h 21600"/>
                    <a:gd name="T4" fmla="*/ 21589 w 4318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</a:path>
                    <a:path w="43189" h="21600" stroke="0" extrusionOk="0">
                      <a:moveTo>
                        <a:pt x="0" y="20899"/>
                      </a:moveTo>
                      <a:cubicBezTo>
                        <a:pt x="378" y="9248"/>
                        <a:pt x="9932" y="-1"/>
                        <a:pt x="21589" y="0"/>
                      </a:cubicBezTo>
                      <a:cubicBezTo>
                        <a:pt x="33518" y="0"/>
                        <a:pt x="43189" y="9670"/>
                        <a:pt x="43189" y="21600"/>
                      </a:cubicBezTo>
                      <a:lnTo>
                        <a:pt x="21589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6" name="Line 172"/>
                <p:cNvSpPr>
                  <a:spLocks noChangeShapeType="1"/>
                </p:cNvSpPr>
                <p:nvPr userDrawn="1"/>
              </p:nvSpPr>
              <p:spPr bwMode="auto">
                <a:xfrm flipH="1">
                  <a:off x="779" y="573"/>
                  <a:ext cx="49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7" name="Freeform 173"/>
                <p:cNvSpPr>
                  <a:spLocks/>
                </p:cNvSpPr>
                <p:nvPr userDrawn="1"/>
              </p:nvSpPr>
              <p:spPr bwMode="auto">
                <a:xfrm>
                  <a:off x="776" y="616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198" name="Freeform 174"/>
                <p:cNvSpPr>
                  <a:spLocks/>
                </p:cNvSpPr>
                <p:nvPr userDrawn="1"/>
              </p:nvSpPr>
              <p:spPr bwMode="auto">
                <a:xfrm flipV="1">
                  <a:off x="779" y="614"/>
                  <a:ext cx="117" cy="5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72" y="43"/>
                    </a:cxn>
                    <a:cxn ang="0">
                      <a:pos x="102" y="7"/>
                    </a:cxn>
                    <a:cxn ang="0">
                      <a:pos x="117" y="2"/>
                    </a:cxn>
                  </a:cxnLst>
                  <a:rect l="0" t="0" r="r" b="b"/>
                  <a:pathLst>
                    <a:path w="117" h="50">
                      <a:moveTo>
                        <a:pt x="0" y="47"/>
                      </a:moveTo>
                      <a:cubicBezTo>
                        <a:pt x="12" y="46"/>
                        <a:pt x="55" y="50"/>
                        <a:pt x="72" y="43"/>
                      </a:cubicBezTo>
                      <a:cubicBezTo>
                        <a:pt x="89" y="36"/>
                        <a:pt x="95" y="14"/>
                        <a:pt x="102" y="7"/>
                      </a:cubicBezTo>
                      <a:cubicBezTo>
                        <a:pt x="109" y="0"/>
                        <a:pt x="114" y="3"/>
                        <a:pt x="117" y="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sz="1000" smtClean="0">
                    <a:solidFill>
                      <a:srgbClr val="002F8C"/>
                    </a:solidFill>
                    <a:latin typeface="Tahoma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F8C"/>
          </a:solidFill>
          <a:latin typeface="Tahoma" pitchFamily="34" charset="0"/>
        </a:defRPr>
      </a:lvl9pPr>
    </p:titleStyle>
    <p:bodyStyle>
      <a:lvl1pPr marL="361950" indent="-361950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§"/>
        <a:defRPr sz="2400">
          <a:solidFill>
            <a:srgbClr val="002F8C"/>
          </a:solidFill>
          <a:latin typeface="+mn-lt"/>
          <a:ea typeface="+mn-ea"/>
          <a:cs typeface="+mn-cs"/>
        </a:defRPr>
      </a:lvl1pPr>
      <a:lvl2pPr marL="893763" indent="-352425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ð"/>
        <a:defRPr sz="2000">
          <a:solidFill>
            <a:srgbClr val="002F8C"/>
          </a:solidFill>
          <a:latin typeface="+mn-lt"/>
        </a:defRPr>
      </a:lvl2pPr>
      <a:lvl3pPr marL="1438275" indent="-365125" algn="l" rtl="0" fontAlgn="base">
        <a:spcBef>
          <a:spcPct val="20000"/>
        </a:spcBef>
        <a:spcAft>
          <a:spcPct val="0"/>
        </a:spcAft>
        <a:buClr>
          <a:srgbClr val="002F8C"/>
        </a:buClr>
        <a:buFont typeface="Wingdings" pitchFamily="2" charset="2"/>
        <a:buChar char="Ä"/>
        <a:defRPr sz="1600">
          <a:solidFill>
            <a:srgbClr val="002F8C"/>
          </a:solidFill>
          <a:latin typeface="+mn-lt"/>
        </a:defRPr>
      </a:lvl3pPr>
      <a:lvl4pPr marL="1971675" indent="-354013" algn="l" rtl="0" fontAlgn="base">
        <a:spcBef>
          <a:spcPct val="20000"/>
        </a:spcBef>
        <a:spcAft>
          <a:spcPct val="0"/>
        </a:spcAft>
        <a:buClr>
          <a:srgbClr val="002F8C"/>
        </a:buClr>
        <a:buChar char="•"/>
        <a:defRPr sz="1200">
          <a:solidFill>
            <a:srgbClr val="002F8C"/>
          </a:solidFill>
          <a:latin typeface="+mn-lt"/>
        </a:defRPr>
      </a:lvl4pPr>
      <a:lvl5pPr marL="26733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5pPr>
      <a:lvl6pPr marL="31305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6pPr>
      <a:lvl7pPr marL="35877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7pPr>
      <a:lvl8pPr marL="40449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8pPr>
      <a:lvl9pPr marL="4502150" indent="-211138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400">
          <a:solidFill>
            <a:srgbClr val="002F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625460" y="191110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25460" y="191110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7236528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7111406" y="528222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Ingestion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Spacecraft Monitor &amp;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Digital Repository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Audit/Certification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err="1" smtClean="0">
                  <a:solidFill>
                    <a:srgbClr val="0033CC"/>
                  </a:solidFill>
                  <a:latin typeface="Arial"/>
                </a:rPr>
                <a:t>Telerobotics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5546924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5430255" y="5282220"/>
            <a:ext cx="1722175" cy="1076814"/>
            <a:chOff x="5430255" y="5282220"/>
            <a:chExt cx="1965325" cy="10768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Motion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CFDP over </a:t>
              </a:r>
              <a:r>
                <a:rPr lang="en-US" sz="800" b="1" dirty="0" err="1" smtClean="0">
                  <a:solidFill>
                    <a:srgbClr val="0033CC"/>
                  </a:solidFill>
                  <a:latin typeface="Arial"/>
                </a:rPr>
                <a:t>Encap</a:t>
              </a:r>
              <a:endParaRPr lang="en-US" sz="800" b="1" dirty="0" smtClean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CFDP Revisions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3875075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754281" y="528222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Service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Management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Transfer Services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Cross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Supt Service Arch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.</a:t>
              </a:r>
              <a:endParaRPr lang="en-US" sz="800" b="1" dirty="0" smtClean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087184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121277" y="2643376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2194349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1674579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052518" y="5282220"/>
            <a:ext cx="1684638" cy="1255261"/>
            <a:chOff x="2052518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52518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Sync.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Multi/Hyper Data Compress.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Next Generation Uplink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Optical </a:t>
              </a: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Coding and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Mod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509183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41"/>
            <a:ext cx="8229600" cy="721659"/>
          </a:xfrm>
        </p:spPr>
        <p:txBody>
          <a:bodyPr/>
          <a:lstStyle/>
          <a:p>
            <a:r>
              <a:rPr lang="en-US" dirty="0" smtClean="0"/>
              <a:t>CCSDS Overview</a:t>
            </a:r>
            <a:br>
              <a:rPr lang="en-US" dirty="0" smtClean="0"/>
            </a:br>
            <a:r>
              <a:rPr lang="en-US" dirty="0" smtClean="0"/>
              <a:t>End-to-End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3825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844034" y="189982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79402" y="5282220"/>
            <a:ext cx="1609200" cy="860022"/>
            <a:chOff x="379402" y="5282220"/>
            <a:chExt cx="1609200" cy="86002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</a:t>
              </a:r>
              <a:r>
                <a:rPr lang="en-US" sz="800" b="1" dirty="0" smtClean="0">
                  <a:solidFill>
                    <a:srgbClr val="0033CC"/>
                  </a:solidFill>
                  <a:latin typeface="Arial"/>
                </a:rPr>
                <a:t>Supt Services (incl. Plug-n-Play)</a:t>
              </a: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  <a:endParaRPr lang="en-US" sz="105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649778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1490439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1569108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1603740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6037820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766428" y="198433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48204" y="197029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214064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443118" y="1767504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  <a:endParaRPr lang="en-US" sz="700" b="1" dirty="0">
                  <a:solidFill>
                    <a:srgbClr val="FFFFFF"/>
                  </a:solidFill>
                  <a:latin typeface="Arial Narrow"/>
                  <a:cs typeface="Arial Narrow"/>
                </a:endParaRP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 smtClean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  <a:endPara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5970235" y="772675"/>
            <a:ext cx="3011584" cy="1322463"/>
            <a:chOff x="5970235" y="772675"/>
            <a:chExt cx="3011584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11584" cy="1322462"/>
              <a:chOff x="5970235" y="772676"/>
              <a:chExt cx="3011584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55645" y="1136375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Security</a:t>
                </a:r>
                <a:endParaRPr lang="en-US" sz="8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Timeline Data Exchange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800" b="1" dirty="0" smtClean="0">
                    <a:solidFill>
                      <a:srgbClr val="0033CC"/>
                    </a:solidFill>
                    <a:latin typeface="Arial"/>
                  </a:rPr>
                  <a:t>XML Standards </a:t>
                </a: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and Guidelines</a:t>
                </a:r>
                <a:endParaRPr lang="en-US" sz="800" b="1" dirty="0">
                  <a:solidFill>
                    <a:srgbClr val="FF9900"/>
                  </a:solidFill>
                  <a:latin typeface="Arial"/>
                </a:endParaRP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826453" y="89368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Six Technical </a:t>
              </a: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Twenty-Six </a:t>
              </a:r>
              <a:r>
                <a:rPr lang="en-US" sz="1800" b="1" dirty="0" smtClean="0">
                  <a:solidFill>
                    <a:srgbClr val="000099"/>
                  </a:solidFill>
                  <a:latin typeface="Arial"/>
                </a:rPr>
                <a:t>Teams</a:t>
              </a:r>
              <a:endParaRPr lang="en-US" sz="1800" b="1" dirty="0">
                <a:solidFill>
                  <a:srgbClr val="000099"/>
                </a:solidFill>
                <a:latin typeface="Arial"/>
              </a:endParaRP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 smtClean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 smtClean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  <a:endParaRPr lang="en-US" sz="1000" dirty="0">
                  <a:solidFill>
                    <a:srgbClr val="0033CC"/>
                  </a:solidFill>
                  <a:latin typeface="Arial"/>
                </a:endParaRP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6" name="Rectangle 165"/>
          <p:cNvSpPr/>
          <p:nvPr/>
        </p:nvSpPr>
        <p:spPr bwMode="auto">
          <a:xfrm>
            <a:off x="2371045" y="1600847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&amp;C">
  <a:themeElements>
    <a:clrScheme name="SM&amp;C 8">
      <a:dk1>
        <a:srgbClr val="000000"/>
      </a:dk1>
      <a:lt1>
        <a:srgbClr val="FFFFFF"/>
      </a:lt1>
      <a:dk2>
        <a:srgbClr val="002F8C"/>
      </a:dk2>
      <a:lt2>
        <a:srgbClr val="808080"/>
      </a:lt2>
      <a:accent1>
        <a:srgbClr val="AAC9E9"/>
      </a:accent1>
      <a:accent2>
        <a:srgbClr val="FF0000"/>
      </a:accent2>
      <a:accent3>
        <a:srgbClr val="FFFFFF"/>
      </a:accent3>
      <a:accent4>
        <a:srgbClr val="000000"/>
      </a:accent4>
      <a:accent5>
        <a:srgbClr val="D2E1F2"/>
      </a:accent5>
      <a:accent6>
        <a:srgbClr val="E70000"/>
      </a:accent6>
      <a:hlink>
        <a:srgbClr val="0000CC"/>
      </a:hlink>
      <a:folHlink>
        <a:srgbClr val="800080"/>
      </a:folHlink>
    </a:clrScheme>
    <a:fontScheme name="SM&amp;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9E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9E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&amp;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&amp;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&amp;C 8">
        <a:dk1>
          <a:srgbClr val="000000"/>
        </a:dk1>
        <a:lt1>
          <a:srgbClr val="FFFFFF"/>
        </a:lt1>
        <a:dk2>
          <a:srgbClr val="002F8C"/>
        </a:dk2>
        <a:lt2>
          <a:srgbClr val="808080"/>
        </a:lt2>
        <a:accent1>
          <a:srgbClr val="AAC9E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2E1F2"/>
        </a:accent5>
        <a:accent6>
          <a:srgbClr val="E70000"/>
        </a:accent6>
        <a:hlink>
          <a:srgbClr val="0000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F2C3374A8CC47B976AC03BAADDF87" ma:contentTypeVersion="1" ma:contentTypeDescription="Create a new document." ma:contentTypeScope="" ma:versionID="47b6450691e16bf914c3f4fb28d480fc">
  <xsd:schema xmlns:xsd="http://www.w3.org/2001/XMLSchema" xmlns:xs="http://www.w3.org/2001/XMLSchema" xmlns:p="http://schemas.microsoft.com/office/2006/metadata/properties" xmlns:ns2="53fa01d3-966f-40ee-8e27-0a5178def57b" targetNamespace="http://schemas.microsoft.com/office/2006/metadata/properties" ma:root="true" ma:fieldsID="472c9eaa5465adf9a117018a4ff586c4" ns2:_="">
    <xsd:import namespace="53fa01d3-966f-40ee-8e27-0a5178def57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a01d3-966f-40ee-8e27-0a5178def5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774E0D-F478-4FC8-8779-BC7885C94533}"/>
</file>

<file path=customXml/itemProps2.xml><?xml version="1.0" encoding="utf-8"?>
<ds:datastoreItem xmlns:ds="http://schemas.openxmlformats.org/officeDocument/2006/customXml" ds:itemID="{CB62CBE6-C247-40AC-93F0-8D6DDB56BCC1}"/>
</file>

<file path=customXml/itemProps3.xml><?xml version="1.0" encoding="utf-8"?>
<ds:datastoreItem xmlns:ds="http://schemas.openxmlformats.org/officeDocument/2006/customXml" ds:itemID="{75F96CA0-7D0E-4AD2-A29C-235A673EFD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35771</TotalTime>
  <Pages>51</Pages>
  <Words>152</Words>
  <Application>Microsoft Office PowerPoint</Application>
  <PresentationFormat>Letter Paper (8.5x11 in)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Times New Roman</vt:lpstr>
      <vt:lpstr>Arial Narrow</vt:lpstr>
      <vt:lpstr>Tahoma</vt:lpstr>
      <vt:lpstr>TMOD Presentations</vt:lpstr>
      <vt:lpstr>SM&amp;C</vt:lpstr>
      <vt:lpstr>CCSDS Overview End-to-End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IOP3-CCSDS Presentation- IOAG consolidated comments</dc:title>
  <dc:subject>CCSDS Overview</dc:subject>
  <dc:creator>Mike Kearney</dc:creator>
  <cp:lastModifiedBy>Mike Kearney</cp:lastModifiedBy>
  <cp:revision>1191</cp:revision>
  <cp:lastPrinted>2001-11-29T04:39:41Z</cp:lastPrinted>
  <dcterms:created xsi:type="dcterms:W3CDTF">1998-05-20T16:00:08Z</dcterms:created>
  <dcterms:modified xsi:type="dcterms:W3CDTF">2014-09-04T20:46:33Z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0x0101001F1F2C3374A8CC47B976AC03BAADDF87</vt:lpwstr>
  </property>
</Properties>
</file>