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4"/>
    <p:sldMasterId id="2147483711" r:id="rId5"/>
  </p:sldMasterIdLst>
  <p:notesMasterIdLst>
    <p:notesMasterId r:id="rId23"/>
  </p:notesMasterIdLst>
  <p:handoutMasterIdLst>
    <p:handoutMasterId r:id="rId24"/>
  </p:handoutMasterIdLst>
  <p:sldIdLst>
    <p:sldId id="339" r:id="rId6"/>
    <p:sldId id="348" r:id="rId7"/>
    <p:sldId id="347" r:id="rId8"/>
    <p:sldId id="341" r:id="rId9"/>
    <p:sldId id="357" r:id="rId10"/>
    <p:sldId id="352" r:id="rId11"/>
    <p:sldId id="337" r:id="rId12"/>
    <p:sldId id="342" r:id="rId13"/>
    <p:sldId id="345" r:id="rId14"/>
    <p:sldId id="358" r:id="rId15"/>
    <p:sldId id="346" r:id="rId16"/>
    <p:sldId id="343" r:id="rId17"/>
    <p:sldId id="353" r:id="rId18"/>
    <p:sldId id="354" r:id="rId19"/>
    <p:sldId id="355" r:id="rId20"/>
    <p:sldId id="356" r:id="rId21"/>
    <p:sldId id="359" r:id="rId2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3BC1EF60-F695-4A21-AB95-90D007A37439}">
          <p14:sldIdLst>
            <p14:sldId id="339"/>
            <p14:sldId id="348"/>
            <p14:sldId id="347"/>
            <p14:sldId id="341"/>
            <p14:sldId id="357"/>
            <p14:sldId id="352"/>
            <p14:sldId id="337"/>
            <p14:sldId id="342"/>
            <p14:sldId id="345"/>
            <p14:sldId id="358"/>
            <p14:sldId id="346"/>
            <p14:sldId id="343"/>
            <p14:sldId id="353"/>
            <p14:sldId id="354"/>
            <p14:sldId id="355"/>
            <p14:sldId id="356"/>
            <p14:sldId id="3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E6E6E6"/>
    <a:srgbClr val="461919"/>
    <a:srgbClr val="DA1818"/>
    <a:srgbClr val="CF1717"/>
    <a:srgbClr val="BE3C2D"/>
    <a:srgbClr val="E61E1E"/>
    <a:srgbClr val="E52729"/>
    <a:srgbClr val="F2B535"/>
    <a:srgbClr val="EE863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7" autoAdjust="0"/>
    <p:restoredTop sz="92154" autoAdjust="0"/>
  </p:normalViewPr>
  <p:slideViewPr>
    <p:cSldViewPr>
      <p:cViewPr varScale="1">
        <p:scale>
          <a:sx n="109" d="100"/>
          <a:sy n="109" d="100"/>
        </p:scale>
        <p:origin x="-10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46" y="-7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8A4DA-85ED-461F-87DD-80241B784EE3}" type="datetimeFigureOut">
              <a:rPr lang="en-GB" smtClean="0"/>
              <a:t>14/11/2014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A355D-B300-4915-8DAE-3ADD9838F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686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EFB2C-5231-44D9-956F-7708772ECFF5}" type="datetimeFigureOut">
              <a:rPr lang="en-GB" smtClean="0"/>
              <a:t>14/11/2014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48420-5306-4643-9366-AD184A5F0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7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48420-5306-4643-9366-AD184A5F06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05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48420-5306-4643-9366-AD184A5F06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ISYS PLC 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 Single Corner Rectangle 38"/>
          <p:cNvSpPr/>
          <p:nvPr userDrawn="1"/>
        </p:nvSpPr>
        <p:spPr>
          <a:xfrm flipV="1">
            <a:off x="-19838" y="1638913"/>
            <a:ext cx="9072000" cy="1646070"/>
          </a:xfrm>
          <a:prstGeom prst="round1Rect">
            <a:avLst>
              <a:gd name="adj" fmla="val 1919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2" descr="D:\Work\SciSys\Internal\Design\Logos\SCISYS-Horizontal\SCISYS-Colour-Horizontal-JPG\SCISYS-Colour-Horizontal-Mediu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32649"/>
            <a:ext cx="3744416" cy="13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19" y="3501008"/>
            <a:ext cx="9088914" cy="31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72000" y="1691283"/>
            <a:ext cx="9000000" cy="477267"/>
          </a:xfrm>
        </p:spPr>
        <p:txBody>
          <a:bodyPr vert="horz" wrap="none" anchor="t" anchorCtr="0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2000" y="2197125"/>
            <a:ext cx="9000000" cy="426991"/>
          </a:xfrm>
        </p:spPr>
        <p:txBody>
          <a:bodyPr vert="horz" wrap="none" anchor="t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0107" y="2636912"/>
            <a:ext cx="8994755" cy="36004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Presenter 1 and Presenter 2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107" y="2924944"/>
            <a:ext cx="8994755" cy="36004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Insert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5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ISYS Space 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 Single Corner Rectangle 38"/>
          <p:cNvSpPr/>
          <p:nvPr userDrawn="1"/>
        </p:nvSpPr>
        <p:spPr>
          <a:xfrm flipV="1">
            <a:off x="-19838" y="1638913"/>
            <a:ext cx="9072000" cy="1646070"/>
          </a:xfrm>
          <a:prstGeom prst="round1Rect">
            <a:avLst>
              <a:gd name="adj" fmla="val 1919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t" anchorCtr="0">
            <a:noAutofit/>
          </a:bodyPr>
          <a:lstStyle/>
          <a:p>
            <a:pPr algn="ctr"/>
            <a:endParaRPr lang="en-GB"/>
          </a:p>
        </p:txBody>
      </p:sp>
      <p:sp>
        <p:nvSpPr>
          <p:cNvPr id="40" name="Title 9"/>
          <p:cNvSpPr>
            <a:spLocks noGrp="1"/>
          </p:cNvSpPr>
          <p:nvPr>
            <p:ph type="title"/>
          </p:nvPr>
        </p:nvSpPr>
        <p:spPr>
          <a:xfrm>
            <a:off x="72000" y="1691283"/>
            <a:ext cx="9000000" cy="477267"/>
          </a:xfrm>
        </p:spPr>
        <p:txBody>
          <a:bodyPr vert="horz" wrap="none" anchor="t" anchorCtr="0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"/>
          </p:nvPr>
        </p:nvSpPr>
        <p:spPr>
          <a:xfrm>
            <a:off x="72000" y="2197125"/>
            <a:ext cx="9000000" cy="426991"/>
          </a:xfrm>
        </p:spPr>
        <p:txBody>
          <a:bodyPr vert="horz" wrap="none" anchor="t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2" name="Picture 2" descr="D:\Work\SciSys\Internal\Design\Logos\SCISYS-Horizontal\SCISYS-Colour-Horizontal-JPG\SCISYS-Colour-Horizontal-Mediu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32649"/>
            <a:ext cx="3744416" cy="13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1" y="3501007"/>
            <a:ext cx="9086590" cy="313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0107" y="2636912"/>
            <a:ext cx="8994755" cy="36004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Presenter 1 and Presenter 2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107" y="2924944"/>
            <a:ext cx="8994755" cy="36004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Insert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5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SYS 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15888" y="71438"/>
            <a:ext cx="88979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672" y="6435725"/>
            <a:ext cx="5336640" cy="28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B8B8B"/>
                </a:solidFill>
              </a:defRPr>
            </a:lvl1pPr>
          </a:lstStyle>
          <a:p>
            <a:r>
              <a:rPr lang="en-GB" smtClean="0"/>
              <a:t>SCISYS Presentation Title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4688" y="6435725"/>
            <a:ext cx="500062" cy="292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10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AAD83B-D0F9-4FC9-98B3-4FF9D03090A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3" name="Round Single Corner Rectangle 12"/>
          <p:cNvSpPr/>
          <p:nvPr userDrawn="1"/>
        </p:nvSpPr>
        <p:spPr>
          <a:xfrm flipV="1">
            <a:off x="7018338" y="6435725"/>
            <a:ext cx="503237" cy="292100"/>
          </a:xfrm>
          <a:prstGeom prst="round1Rect">
            <a:avLst>
              <a:gd name="adj" fmla="val 38666"/>
            </a:avLst>
          </a:prstGeom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170917" y="6435725"/>
            <a:ext cx="1376747" cy="2921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GB" sz="1000" smtClean="0">
                <a:solidFill>
                  <a:srgbClr val="8B8B8B"/>
                </a:solidFill>
              </a:defRPr>
            </a:lvl1pPr>
          </a:lstStyle>
          <a:p>
            <a:fld id="{F9DD8A2A-135E-4ADD-8866-1E36B0BFE4C4}" type="datetime4">
              <a:rPr lang="en-GB" smtClean="0"/>
              <a:t>14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4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SYS 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15888" y="71438"/>
            <a:ext cx="88979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0917" y="831077"/>
            <a:ext cx="4329075" cy="5490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4683763" y="831077"/>
            <a:ext cx="4329075" cy="5490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672" y="6435725"/>
            <a:ext cx="5336640" cy="28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B8B8B"/>
                </a:solidFill>
              </a:defRPr>
            </a:lvl1pPr>
          </a:lstStyle>
          <a:p>
            <a:r>
              <a:rPr lang="en-GB" smtClean="0"/>
              <a:t>SCISYS Presentation Title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4688" y="6435725"/>
            <a:ext cx="500062" cy="292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10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AAD83B-D0F9-4FC9-98B3-4FF9D03090A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6" name="Round Single Corner Rectangle 15"/>
          <p:cNvSpPr/>
          <p:nvPr userDrawn="1"/>
        </p:nvSpPr>
        <p:spPr>
          <a:xfrm flipV="1">
            <a:off x="7018338" y="6435725"/>
            <a:ext cx="503237" cy="292100"/>
          </a:xfrm>
          <a:prstGeom prst="round1Rect">
            <a:avLst>
              <a:gd name="adj" fmla="val 38666"/>
            </a:avLst>
          </a:prstGeom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2"/>
          </p:nvPr>
        </p:nvSpPr>
        <p:spPr>
          <a:xfrm>
            <a:off x="170917" y="6435725"/>
            <a:ext cx="1376747" cy="2921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GB" sz="1000" smtClean="0">
                <a:solidFill>
                  <a:srgbClr val="8B8B8B"/>
                </a:solidFill>
              </a:defRPr>
            </a:lvl1pPr>
          </a:lstStyle>
          <a:p>
            <a:fld id="{F9DD8A2A-135E-4ADD-8866-1E36B0BFE4C4}" type="datetime4">
              <a:rPr lang="en-GB" smtClean="0"/>
              <a:t>14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90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SYS 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15888" y="71438"/>
            <a:ext cx="88979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672" y="6435725"/>
            <a:ext cx="5336640" cy="28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B8B8B"/>
                </a:solidFill>
              </a:defRPr>
            </a:lvl1pPr>
          </a:lstStyle>
          <a:p>
            <a:r>
              <a:rPr lang="en-GB" smtClean="0"/>
              <a:t>SCISYS Presentation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4688" y="6435725"/>
            <a:ext cx="500062" cy="292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10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AAD83B-D0F9-4FC9-98B3-4FF9D03090A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3" name="Round Single Corner Rectangle 12"/>
          <p:cNvSpPr/>
          <p:nvPr userDrawn="1"/>
        </p:nvSpPr>
        <p:spPr>
          <a:xfrm flipV="1">
            <a:off x="7018338" y="6435725"/>
            <a:ext cx="503237" cy="292100"/>
          </a:xfrm>
          <a:prstGeom prst="round1Rect">
            <a:avLst>
              <a:gd name="adj" fmla="val 38666"/>
            </a:avLst>
          </a:prstGeom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"/>
          </p:nvPr>
        </p:nvSpPr>
        <p:spPr>
          <a:xfrm>
            <a:off x="170917" y="6435725"/>
            <a:ext cx="1376747" cy="2921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GB" sz="1000" smtClean="0">
                <a:solidFill>
                  <a:srgbClr val="8B8B8B"/>
                </a:solidFill>
              </a:defRPr>
            </a:lvl1pPr>
          </a:lstStyle>
          <a:p>
            <a:fld id="{F9DD8A2A-135E-4ADD-8866-1E36B0BFE4C4}" type="datetime4">
              <a:rPr lang="en-GB" smtClean="0"/>
              <a:t>14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CISYS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32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ISYS Hero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Hero Image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37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7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17" y="831077"/>
            <a:ext cx="8844897" cy="5490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Round Single Corner Rectangle 9"/>
          <p:cNvSpPr/>
          <p:nvPr/>
        </p:nvSpPr>
        <p:spPr>
          <a:xfrm flipV="1">
            <a:off x="0" y="0"/>
            <a:ext cx="9144000" cy="692150"/>
          </a:xfrm>
          <a:prstGeom prst="round1Rect">
            <a:avLst>
              <a:gd name="adj" fmla="val 35084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15888" y="71438"/>
            <a:ext cx="88979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672" y="6435725"/>
            <a:ext cx="5336640" cy="28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B8B8B"/>
                </a:solidFill>
              </a:defRPr>
            </a:lvl1pPr>
          </a:lstStyle>
          <a:p>
            <a:r>
              <a:rPr lang="en-GB" smtClean="0"/>
              <a:t>SCISYS Presentation Title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4688" y="6435725"/>
            <a:ext cx="500062" cy="292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10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AAD83B-D0F9-4FC9-98B3-4FF9D03090A9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5" name="Picture 3" descr="G:\chippenham\services\marketing\Communications Team\P2i\Rebranding\Logo\SCISYS-Horizontal\SCISYS-Colour-Horizontal-Transparent\SCISYS-Colour-Horizontal-Larg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321425"/>
            <a:ext cx="1403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 Single Corner Rectangle 15"/>
          <p:cNvSpPr/>
          <p:nvPr/>
        </p:nvSpPr>
        <p:spPr>
          <a:xfrm flipV="1">
            <a:off x="7018338" y="6435725"/>
            <a:ext cx="503237" cy="292100"/>
          </a:xfrm>
          <a:prstGeom prst="round1Rect">
            <a:avLst>
              <a:gd name="adj" fmla="val 38666"/>
            </a:avLst>
          </a:prstGeom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70917" y="6435725"/>
            <a:ext cx="1376747" cy="2921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GB" sz="1000" smtClean="0">
                <a:solidFill>
                  <a:srgbClr val="8B8B8B"/>
                </a:solidFill>
              </a:defRPr>
            </a:lvl1pPr>
          </a:lstStyle>
          <a:p>
            <a:fld id="{F9DD8A2A-135E-4ADD-8866-1E36B0BFE4C4}" type="datetime4">
              <a:rPr lang="en-GB" smtClean="0"/>
              <a:t>14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92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6" r:id="rId2"/>
    <p:sldLayoutId id="2147483666" r:id="rId3"/>
    <p:sldLayoutId id="2147483668" r:id="rId4"/>
    <p:sldLayoutId id="2147483670" r:id="rId5"/>
    <p:sldLayoutId id="2147483671" r:id="rId6"/>
    <p:sldLayoutId id="2147483684" r:id="rId7"/>
    <p:sldLayoutId id="2147483712" r:id="rId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GB" sz="3000" b="1" kern="1200" smtClean="0">
          <a:solidFill>
            <a:schemeClr val="accent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lang="en-US" sz="28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lang="en-US" sz="24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›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-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▪"/>
        <a:defRPr lang="en-GB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17" y="831077"/>
            <a:ext cx="8844897" cy="5490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Round Single Corner Rectangle 9"/>
          <p:cNvSpPr/>
          <p:nvPr/>
        </p:nvSpPr>
        <p:spPr>
          <a:xfrm flipV="1">
            <a:off x="0" y="0"/>
            <a:ext cx="9144000" cy="692150"/>
          </a:xfrm>
          <a:prstGeom prst="round1Rect">
            <a:avLst>
              <a:gd name="adj" fmla="val 35084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15888" y="71438"/>
            <a:ext cx="88979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5" name="Picture 3" descr="G:\chippenham\services\marketing\Communications Team\P2i\Rebranding\Logo\SCISYS-Horizontal\SCISYS-Colour-Horizontal-Transparent\SCISYS-Colour-Horizontal-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321425"/>
            <a:ext cx="1403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672" y="6435725"/>
            <a:ext cx="5336640" cy="28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B8B8B"/>
                </a:solidFill>
              </a:defRPr>
            </a:lvl1pPr>
          </a:lstStyle>
          <a:p>
            <a:r>
              <a:rPr lang="en-GB" smtClean="0"/>
              <a:t>SCISYS Presentation Title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4688" y="6435725"/>
            <a:ext cx="500062" cy="292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10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AAD83B-D0F9-4FC9-98B3-4FF9D03090A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8" name="Round Single Corner Rectangle 17"/>
          <p:cNvSpPr/>
          <p:nvPr/>
        </p:nvSpPr>
        <p:spPr>
          <a:xfrm flipV="1">
            <a:off x="7018338" y="6435725"/>
            <a:ext cx="503237" cy="292100"/>
          </a:xfrm>
          <a:prstGeom prst="round1Rect">
            <a:avLst>
              <a:gd name="adj" fmla="val 38666"/>
            </a:avLst>
          </a:prstGeom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2"/>
          </p:nvPr>
        </p:nvSpPr>
        <p:spPr>
          <a:xfrm>
            <a:off x="170917" y="6435725"/>
            <a:ext cx="1376747" cy="2921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GB" sz="1000" smtClean="0">
                <a:solidFill>
                  <a:srgbClr val="8B8B8B"/>
                </a:solidFill>
              </a:defRPr>
            </a:lvl1pPr>
          </a:lstStyle>
          <a:p>
            <a:fld id="{F9DD8A2A-135E-4ADD-8866-1E36B0BFE4C4}" type="datetime4">
              <a:rPr lang="en-GB" smtClean="0"/>
              <a:t>14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92037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GB" sz="3000" b="1" kern="1200" smtClean="0">
          <a:solidFill>
            <a:schemeClr val="accent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lang="en-US" sz="28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lang="en-US" sz="24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›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-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▪"/>
        <a:defRPr lang="en-GB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SOIS EDS and </a:t>
            </a:r>
            <a:r>
              <a:rPr lang="en-GB" dirty="0"/>
              <a:t>MIL-STD-1553</a:t>
            </a:r>
            <a:br>
              <a:rPr lang="en-GB" dirty="0"/>
            </a:br>
            <a:endParaRPr lang="en-GB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Progress towards standardisation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1600" dirty="0" smtClean="0"/>
              <a:t>Richard </a:t>
            </a:r>
            <a:r>
              <a:rPr lang="en-GB" dirty="0"/>
              <a:t>M</a:t>
            </a:r>
            <a:r>
              <a:rPr lang="en-GB" sz="1600" dirty="0" smtClean="0"/>
              <a:t>elvin &amp; Stuart Fowell</a:t>
            </a:r>
            <a:endParaRPr lang="en-GB" sz="1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fld id="{99F3DC1B-47DB-42DA-B2A0-F954EFA019F6}" type="datetime2">
              <a:rPr lang="en-GB" sz="1600" smtClean="0"/>
              <a:t>Friday, 14 November 2014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010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ECSS1553 </a:t>
            </a:r>
            <a:r>
              <a:rPr lang="en-GB" dirty="0" err="1" smtClean="0"/>
              <a:t>Subaddress</a:t>
            </a:r>
            <a:r>
              <a:rPr lang="en-GB" dirty="0" smtClean="0"/>
              <a:t> Allocation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SCISYS 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AAD83B-D0F9-4FC9-98B3-4FF9D03090A9}" type="slidenum">
              <a:rPr>
                <a:solidFill>
                  <a:srgbClr val="1C1C1A">
                    <a:tint val="75000"/>
                  </a:srgbClr>
                </a:solidFill>
              </a:rPr>
              <a:pPr>
                <a:defRPr/>
              </a:pPr>
              <a:t>10</a:t>
            </a:fld>
            <a:endParaRPr>
              <a:solidFill>
                <a:srgbClr val="1C1C1A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DD8A2A-135E-4ADD-8866-1E36B0BFE4C4}" type="datetime4">
              <a:rPr/>
              <a:pPr/>
              <a:t>07 November 2014</a:t>
            </a:fld>
            <a:endParaRPr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66230" y="1643729"/>
            <a:ext cx="5292716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No </a:t>
            </a:r>
            <a:r>
              <a:rPr lang="en-GB" b="1" dirty="0"/>
              <a:t>support in SOIS subnetwork protocols for sending </a:t>
            </a:r>
            <a:r>
              <a:rPr lang="en-GB" b="1" dirty="0" err="1"/>
              <a:t>milbus</a:t>
            </a:r>
            <a:r>
              <a:rPr lang="en-GB" b="1" dirty="0"/>
              <a:t> mode commands</a:t>
            </a:r>
            <a:r>
              <a:rPr lang="en-GB" b="1" dirty="0" smtClean="0"/>
              <a:t>.</a:t>
            </a:r>
          </a:p>
          <a:p>
            <a:r>
              <a:rPr lang="en-GB" b="1" dirty="0"/>
              <a:t>May be </a:t>
            </a:r>
            <a:r>
              <a:rPr lang="en-GB" b="1" dirty="0" err="1" smtClean="0"/>
              <a:t>neccesary</a:t>
            </a:r>
            <a:r>
              <a:rPr lang="en-GB" b="1" dirty="0" smtClean="0"/>
              <a:t> </a:t>
            </a:r>
            <a:r>
              <a:rPr lang="en-GB" b="1" dirty="0"/>
              <a:t>for device functionality</a:t>
            </a:r>
            <a:r>
              <a:rPr lang="en-GB" b="1" dirty="0" smtClean="0"/>
              <a:t>.</a:t>
            </a:r>
          </a:p>
          <a:p>
            <a:r>
              <a:rPr lang="en-GB" b="1" dirty="0" smtClean="0"/>
              <a:t>Could be a custom project-specific mapping extension</a:t>
            </a:r>
          </a:p>
          <a:p>
            <a:pPr lvl="1"/>
            <a:r>
              <a:rPr lang="en-GB" b="1" dirty="0" smtClean="0"/>
              <a:t> but how does data sheet supplier know about the extension in order to use it?</a:t>
            </a:r>
            <a:endParaRPr lang="en-GB" b="1" dirty="0"/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Issues: Mode Commands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SCISYS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AAD83B-D0F9-4FC9-98B3-4FF9D03090A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DD8A2A-135E-4ADD-8866-1E36B0BFE4C4}" type="datetime4">
              <a:rPr lang="en-GB" smtClean="0"/>
              <a:t>14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9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Drop support for ‘legacy’ MIL-STD.</a:t>
            </a:r>
          </a:p>
          <a:p>
            <a:r>
              <a:rPr lang="en-GB" dirty="0" smtClean="0"/>
              <a:t>Define SOIS DDPS, implement with a tight binding to ECSS 1553 layer.</a:t>
            </a:r>
          </a:p>
          <a:p>
            <a:r>
              <a:rPr lang="en-GB" dirty="0" smtClean="0"/>
              <a:t>Tie down and define PS/MAS ECSS 1553 mapping </a:t>
            </a:r>
          </a:p>
          <a:p>
            <a:r>
              <a:rPr lang="en-GB" dirty="0" smtClean="0"/>
              <a:t>Treat legacy MIL-STD as a first-class interface at same level as PS/MAS, directly accessed from datasheet</a:t>
            </a:r>
          </a:p>
          <a:p>
            <a:r>
              <a:rPr lang="en-GB" dirty="0" smtClean="0"/>
              <a:t>Be more specific at DAS/DVS and datasheet layers as to what _interaction patterns_ are actually supported by an interface.</a:t>
            </a:r>
          </a:p>
          <a:p>
            <a:r>
              <a:rPr lang="en-GB" dirty="0" smtClean="0"/>
              <a:t>Define all required options in the link characteristics section of datasheet.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Solution Options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SCISYS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AAD83B-D0F9-4FC9-98B3-4FF9D03090A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DD8A2A-135E-4ADD-8866-1E36B0BFE4C4}" type="datetime4">
              <a:rPr lang="en-GB" smtClean="0"/>
              <a:t>14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dirty="0"/>
              <a:t>SEND</a:t>
            </a:r>
          </a:p>
          <a:p>
            <a:pPr lvl="1">
              <a:buFontTx/>
              <a:buNone/>
            </a:pPr>
            <a:endParaRPr lang="en-GB" dirty="0"/>
          </a:p>
          <a:p>
            <a:r>
              <a:rPr lang="en-GB" sz="2600" dirty="0"/>
              <a:t>SUBMIT</a:t>
            </a:r>
          </a:p>
          <a:p>
            <a:pPr lvl="1"/>
            <a:endParaRPr lang="en-GB" dirty="0"/>
          </a:p>
          <a:p>
            <a:r>
              <a:rPr lang="en-GB" sz="2600" dirty="0"/>
              <a:t>REQUEST</a:t>
            </a:r>
          </a:p>
          <a:p>
            <a:endParaRPr lang="en-GB" sz="2600" dirty="0"/>
          </a:p>
          <a:p>
            <a:r>
              <a:rPr lang="en-GB" sz="2600" dirty="0"/>
              <a:t>INVOKE</a:t>
            </a:r>
          </a:p>
          <a:p>
            <a:pPr lvl="1"/>
            <a:endParaRPr lang="en-GB" dirty="0"/>
          </a:p>
          <a:p>
            <a:r>
              <a:rPr lang="en-GB" sz="2600" dirty="0"/>
              <a:t>PROGRESS</a:t>
            </a:r>
          </a:p>
          <a:p>
            <a:pPr lvl="1"/>
            <a:endParaRPr lang="en-GB" dirty="0"/>
          </a:p>
          <a:p>
            <a:r>
              <a:rPr lang="en-GB" sz="2600" dirty="0"/>
              <a:t>PUBLISH/SUBSCRIBE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CCSDS MO Interaction patterns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SCISYS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AAD83B-D0F9-4FC9-98B3-4FF9D03090A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DD8A2A-135E-4ADD-8866-1E36B0BFE4C4}" type="datetime4">
              <a:rPr lang="en-GB" smtClean="0"/>
              <a:t>14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3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Interaction Patterns: SEND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Simple unacknowledged operation</a:t>
            </a:r>
          </a:p>
          <a:p>
            <a:pPr lvl="1">
              <a:buFontTx/>
              <a:buNone/>
            </a:pPr>
            <a:endParaRPr lang="en-GB"/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1692275" y="1989138"/>
            <a:ext cx="1439863" cy="719137"/>
          </a:xfrm>
          <a:prstGeom prst="rect">
            <a:avLst/>
          </a:prstGeom>
          <a:solidFill>
            <a:srgbClr val="AAC9E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400">
                <a:solidFill>
                  <a:schemeClr val="tx2"/>
                </a:solidFill>
              </a:rPr>
              <a:t>Consumer</a:t>
            </a: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6732588" y="1989138"/>
            <a:ext cx="1439862" cy="719137"/>
          </a:xfrm>
          <a:prstGeom prst="rect">
            <a:avLst/>
          </a:prstGeom>
          <a:solidFill>
            <a:srgbClr val="AAC9E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400">
                <a:solidFill>
                  <a:schemeClr val="tx2"/>
                </a:solidFill>
              </a:rPr>
              <a:t>Provider</a:t>
            </a:r>
          </a:p>
        </p:txBody>
      </p:sp>
      <p:sp>
        <p:nvSpPr>
          <p:cNvPr id="189446" name="Line 6"/>
          <p:cNvSpPr>
            <a:spLocks noChangeShapeType="1"/>
          </p:cNvSpPr>
          <p:nvPr/>
        </p:nvSpPr>
        <p:spPr bwMode="auto">
          <a:xfrm>
            <a:off x="2411413" y="2708275"/>
            <a:ext cx="0" cy="36004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9447" name="Line 7"/>
          <p:cNvSpPr>
            <a:spLocks noChangeShapeType="1"/>
          </p:cNvSpPr>
          <p:nvPr/>
        </p:nvSpPr>
        <p:spPr bwMode="auto">
          <a:xfrm>
            <a:off x="7451725" y="2708275"/>
            <a:ext cx="0" cy="36004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2339975" y="3429000"/>
            <a:ext cx="144463" cy="7191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7380288" y="3429000"/>
            <a:ext cx="144462" cy="7191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solidFill>
                <a:schemeClr val="tx2"/>
              </a:solidFill>
            </a:endParaRPr>
          </a:p>
        </p:txBody>
      </p:sp>
      <p:cxnSp>
        <p:nvCxnSpPr>
          <p:cNvPr id="189450" name="AutoShape 10"/>
          <p:cNvCxnSpPr>
            <a:cxnSpLocks noChangeShapeType="1"/>
            <a:stCxn id="189448" idx="3"/>
            <a:endCxn id="189449" idx="1"/>
          </p:cNvCxnSpPr>
          <p:nvPr/>
        </p:nvCxnSpPr>
        <p:spPr bwMode="auto">
          <a:xfrm>
            <a:off x="2484438" y="3789363"/>
            <a:ext cx="489585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3851275" y="3429000"/>
            <a:ext cx="2160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C9E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>
                <a:solidFill>
                  <a:schemeClr val="tx2"/>
                </a:solidFill>
              </a:rPr>
              <a:t>SEND (Body)</a:t>
            </a:r>
          </a:p>
        </p:txBody>
      </p:sp>
    </p:spTree>
    <p:extLst>
      <p:ext uri="{BB962C8B-B14F-4D97-AF65-F5344CB8AC3E}">
        <p14:creationId xmlns:p14="http://schemas.microsoft.com/office/powerpoint/2010/main" val="25614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8" grpId="0" animBg="1"/>
      <p:bldP spid="189449" grpId="0" animBg="1"/>
      <p:bldP spid="1894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4211638" y="1989138"/>
            <a:ext cx="1439862" cy="719137"/>
          </a:xfrm>
          <a:prstGeom prst="rect">
            <a:avLst/>
          </a:prstGeom>
          <a:solidFill>
            <a:srgbClr val="AAC9E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400">
                <a:solidFill>
                  <a:schemeClr val="tx2"/>
                </a:solidFill>
              </a:rPr>
              <a:t>Broker</a:t>
            </a:r>
          </a:p>
        </p:txBody>
      </p:sp>
      <p:sp>
        <p:nvSpPr>
          <p:cNvPr id="194563" name="Line 3"/>
          <p:cNvSpPr>
            <a:spLocks noChangeShapeType="1"/>
          </p:cNvSpPr>
          <p:nvPr/>
        </p:nvSpPr>
        <p:spPr bwMode="auto">
          <a:xfrm>
            <a:off x="4930775" y="2708275"/>
            <a:ext cx="0" cy="36004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Interaction Patterns: PUB/SUB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Multi-provider, multi-consumer data broadcast</a:t>
            </a:r>
          </a:p>
          <a:p>
            <a:pPr lvl="1">
              <a:buFontTx/>
              <a:buNone/>
            </a:pPr>
            <a:endParaRPr lang="en-GB"/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1692275" y="1989138"/>
            <a:ext cx="1439863" cy="719137"/>
          </a:xfrm>
          <a:prstGeom prst="rect">
            <a:avLst/>
          </a:prstGeom>
          <a:solidFill>
            <a:srgbClr val="AAC9E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400">
                <a:solidFill>
                  <a:schemeClr val="tx2"/>
                </a:solidFill>
              </a:rPr>
              <a:t>Consumer</a:t>
            </a: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6732588" y="1989138"/>
            <a:ext cx="1439862" cy="719137"/>
          </a:xfrm>
          <a:prstGeom prst="rect">
            <a:avLst/>
          </a:prstGeom>
          <a:solidFill>
            <a:srgbClr val="AAC9E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400">
                <a:solidFill>
                  <a:schemeClr val="tx2"/>
                </a:solidFill>
              </a:rPr>
              <a:t>Provider</a:t>
            </a:r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>
            <a:off x="2411413" y="2708275"/>
            <a:ext cx="0" cy="36004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>
            <a:off x="7451725" y="2708275"/>
            <a:ext cx="0" cy="36004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2339975" y="2852738"/>
            <a:ext cx="144463" cy="3603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4859338" y="2852738"/>
            <a:ext cx="144462" cy="3603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solidFill>
                <a:schemeClr val="tx2"/>
              </a:solidFill>
            </a:endParaRPr>
          </a:p>
        </p:txBody>
      </p:sp>
      <p:cxnSp>
        <p:nvCxnSpPr>
          <p:cNvPr id="194572" name="AutoShape 12"/>
          <p:cNvCxnSpPr>
            <a:cxnSpLocks noChangeShapeType="1"/>
            <a:stCxn id="194570" idx="3"/>
            <a:endCxn id="194571" idx="1"/>
          </p:cNvCxnSpPr>
          <p:nvPr/>
        </p:nvCxnSpPr>
        <p:spPr bwMode="auto">
          <a:xfrm>
            <a:off x="2484438" y="3033713"/>
            <a:ext cx="23749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4859338" y="3213100"/>
            <a:ext cx="144462" cy="3603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solidFill>
                <a:schemeClr val="tx2"/>
              </a:solidFill>
            </a:endParaRPr>
          </a:p>
        </p:txBody>
      </p:sp>
      <p:cxnSp>
        <p:nvCxnSpPr>
          <p:cNvPr id="194574" name="AutoShape 14"/>
          <p:cNvCxnSpPr>
            <a:cxnSpLocks noChangeShapeType="1"/>
            <a:stCxn id="194573" idx="1"/>
            <a:endCxn id="194575" idx="3"/>
          </p:cNvCxnSpPr>
          <p:nvPr/>
        </p:nvCxnSpPr>
        <p:spPr bwMode="auto">
          <a:xfrm flipH="1">
            <a:off x="2484438" y="3394075"/>
            <a:ext cx="23749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2339975" y="3213100"/>
            <a:ext cx="144463" cy="3603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2555875" y="2708275"/>
            <a:ext cx="2160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C9E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>
                <a:solidFill>
                  <a:schemeClr val="tx2"/>
                </a:solidFill>
              </a:rPr>
              <a:t>Register (Filter)</a:t>
            </a:r>
          </a:p>
        </p:txBody>
      </p:sp>
      <p:sp>
        <p:nvSpPr>
          <p:cNvPr id="194577" name="Text Box 17"/>
          <p:cNvSpPr txBox="1">
            <a:spLocks noChangeArrowheads="1"/>
          </p:cNvSpPr>
          <p:nvPr/>
        </p:nvSpPr>
        <p:spPr bwMode="auto">
          <a:xfrm>
            <a:off x="2555875" y="3124200"/>
            <a:ext cx="2160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C9E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>
                <a:solidFill>
                  <a:schemeClr val="tx2"/>
                </a:solidFill>
              </a:rPr>
              <a:t>Acknowledge</a:t>
            </a:r>
          </a:p>
        </p:txBody>
      </p:sp>
      <p:sp>
        <p:nvSpPr>
          <p:cNvPr id="194578" name="Rectangle 18"/>
          <p:cNvSpPr>
            <a:spLocks noChangeArrowheads="1"/>
          </p:cNvSpPr>
          <p:nvPr/>
        </p:nvSpPr>
        <p:spPr bwMode="auto">
          <a:xfrm>
            <a:off x="4859338" y="4579938"/>
            <a:ext cx="144462" cy="7191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solidFill>
                <a:schemeClr val="tx2"/>
              </a:solidFill>
            </a:endParaRPr>
          </a:p>
        </p:txBody>
      </p:sp>
      <p:cxnSp>
        <p:nvCxnSpPr>
          <p:cNvPr id="194579" name="AutoShape 19"/>
          <p:cNvCxnSpPr>
            <a:cxnSpLocks noChangeShapeType="1"/>
            <a:stCxn id="194578" idx="1"/>
            <a:endCxn id="194580" idx="3"/>
          </p:cNvCxnSpPr>
          <p:nvPr/>
        </p:nvCxnSpPr>
        <p:spPr bwMode="auto">
          <a:xfrm flipH="1">
            <a:off x="2484438" y="4940300"/>
            <a:ext cx="23749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94580" name="Rectangle 20"/>
          <p:cNvSpPr>
            <a:spLocks noChangeArrowheads="1"/>
          </p:cNvSpPr>
          <p:nvPr/>
        </p:nvSpPr>
        <p:spPr bwMode="auto">
          <a:xfrm>
            <a:off x="2339975" y="4579938"/>
            <a:ext cx="144463" cy="7191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94581" name="Text Box 21"/>
          <p:cNvSpPr txBox="1">
            <a:spLocks noChangeArrowheads="1"/>
          </p:cNvSpPr>
          <p:nvPr/>
        </p:nvSpPr>
        <p:spPr bwMode="auto">
          <a:xfrm>
            <a:off x="2555875" y="4579938"/>
            <a:ext cx="2305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C9E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>
                <a:solidFill>
                  <a:schemeClr val="tx2"/>
                </a:solidFill>
              </a:rPr>
              <a:t>*NOTIFY (Data)</a:t>
            </a:r>
          </a:p>
        </p:txBody>
      </p:sp>
      <p:sp>
        <p:nvSpPr>
          <p:cNvPr id="194582" name="Rectangle 22"/>
          <p:cNvSpPr>
            <a:spLocks noChangeArrowheads="1"/>
          </p:cNvSpPr>
          <p:nvPr/>
        </p:nvSpPr>
        <p:spPr bwMode="auto">
          <a:xfrm>
            <a:off x="7380288" y="3716338"/>
            <a:ext cx="144462" cy="7191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solidFill>
                <a:schemeClr val="tx2"/>
              </a:solidFill>
            </a:endParaRPr>
          </a:p>
        </p:txBody>
      </p:sp>
      <p:cxnSp>
        <p:nvCxnSpPr>
          <p:cNvPr id="194583" name="AutoShape 23"/>
          <p:cNvCxnSpPr>
            <a:cxnSpLocks noChangeShapeType="1"/>
            <a:stCxn id="194582" idx="1"/>
            <a:endCxn id="194584" idx="3"/>
          </p:cNvCxnSpPr>
          <p:nvPr/>
        </p:nvCxnSpPr>
        <p:spPr bwMode="auto">
          <a:xfrm flipH="1">
            <a:off x="5003800" y="4076700"/>
            <a:ext cx="2376488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94584" name="Rectangle 24"/>
          <p:cNvSpPr>
            <a:spLocks noChangeArrowheads="1"/>
          </p:cNvSpPr>
          <p:nvPr/>
        </p:nvSpPr>
        <p:spPr bwMode="auto">
          <a:xfrm>
            <a:off x="4859338" y="3716338"/>
            <a:ext cx="144462" cy="7191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5148263" y="3716338"/>
            <a:ext cx="2160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C9E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>
                <a:solidFill>
                  <a:schemeClr val="tx2"/>
                </a:solidFill>
              </a:rPr>
              <a:t>*PUBLISH (Data)</a:t>
            </a:r>
          </a:p>
        </p:txBody>
      </p:sp>
      <p:sp>
        <p:nvSpPr>
          <p:cNvPr id="194586" name="Rectangle 26"/>
          <p:cNvSpPr>
            <a:spLocks noChangeArrowheads="1"/>
          </p:cNvSpPr>
          <p:nvPr/>
        </p:nvSpPr>
        <p:spPr bwMode="auto">
          <a:xfrm>
            <a:off x="2339975" y="5445125"/>
            <a:ext cx="144463" cy="3603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94587" name="Rectangle 27"/>
          <p:cNvSpPr>
            <a:spLocks noChangeArrowheads="1"/>
          </p:cNvSpPr>
          <p:nvPr/>
        </p:nvSpPr>
        <p:spPr bwMode="auto">
          <a:xfrm>
            <a:off x="4859338" y="5445125"/>
            <a:ext cx="144462" cy="3603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solidFill>
                <a:schemeClr val="tx2"/>
              </a:solidFill>
            </a:endParaRPr>
          </a:p>
        </p:txBody>
      </p:sp>
      <p:cxnSp>
        <p:nvCxnSpPr>
          <p:cNvPr id="194588" name="AutoShape 28"/>
          <p:cNvCxnSpPr>
            <a:cxnSpLocks noChangeShapeType="1"/>
            <a:stCxn id="194586" idx="3"/>
            <a:endCxn id="194587" idx="1"/>
          </p:cNvCxnSpPr>
          <p:nvPr/>
        </p:nvCxnSpPr>
        <p:spPr bwMode="auto">
          <a:xfrm>
            <a:off x="2484438" y="5626100"/>
            <a:ext cx="23749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94589" name="Rectangle 29"/>
          <p:cNvSpPr>
            <a:spLocks noChangeArrowheads="1"/>
          </p:cNvSpPr>
          <p:nvPr/>
        </p:nvSpPr>
        <p:spPr bwMode="auto">
          <a:xfrm>
            <a:off x="4859338" y="5805488"/>
            <a:ext cx="144462" cy="3603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solidFill>
                <a:schemeClr val="tx2"/>
              </a:solidFill>
            </a:endParaRPr>
          </a:p>
        </p:txBody>
      </p:sp>
      <p:cxnSp>
        <p:nvCxnSpPr>
          <p:cNvPr id="194590" name="AutoShape 30"/>
          <p:cNvCxnSpPr>
            <a:cxnSpLocks noChangeShapeType="1"/>
            <a:stCxn id="194589" idx="1"/>
            <a:endCxn id="194591" idx="3"/>
          </p:cNvCxnSpPr>
          <p:nvPr/>
        </p:nvCxnSpPr>
        <p:spPr bwMode="auto">
          <a:xfrm flipH="1">
            <a:off x="2484438" y="5986463"/>
            <a:ext cx="23749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94591" name="Rectangle 31"/>
          <p:cNvSpPr>
            <a:spLocks noChangeArrowheads="1"/>
          </p:cNvSpPr>
          <p:nvPr/>
        </p:nvSpPr>
        <p:spPr bwMode="auto">
          <a:xfrm>
            <a:off x="2339975" y="5805488"/>
            <a:ext cx="144463" cy="3603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94592" name="Text Box 32"/>
          <p:cNvSpPr txBox="1">
            <a:spLocks noChangeArrowheads="1"/>
          </p:cNvSpPr>
          <p:nvPr/>
        </p:nvSpPr>
        <p:spPr bwMode="auto">
          <a:xfrm>
            <a:off x="2555875" y="5300663"/>
            <a:ext cx="2160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C9E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>
                <a:solidFill>
                  <a:schemeClr val="tx2"/>
                </a:solidFill>
              </a:rPr>
              <a:t>Deregister</a:t>
            </a:r>
          </a:p>
        </p:txBody>
      </p:sp>
      <p:sp>
        <p:nvSpPr>
          <p:cNvPr id="194593" name="Text Box 33"/>
          <p:cNvSpPr txBox="1">
            <a:spLocks noChangeArrowheads="1"/>
          </p:cNvSpPr>
          <p:nvPr/>
        </p:nvSpPr>
        <p:spPr bwMode="auto">
          <a:xfrm>
            <a:off x="2555875" y="5716588"/>
            <a:ext cx="2160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C9E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>
                <a:solidFill>
                  <a:schemeClr val="tx2"/>
                </a:solidFill>
              </a:rPr>
              <a:t>Acknowledge</a:t>
            </a:r>
          </a:p>
        </p:txBody>
      </p:sp>
    </p:spTree>
    <p:extLst>
      <p:ext uri="{BB962C8B-B14F-4D97-AF65-F5344CB8AC3E}">
        <p14:creationId xmlns:p14="http://schemas.microsoft.com/office/powerpoint/2010/main" val="202832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9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9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nimBg="1"/>
      <p:bldP spid="194563" grpId="0" animBg="1"/>
      <p:bldP spid="194570" grpId="0" animBg="1"/>
      <p:bldP spid="194571" grpId="0" animBg="1"/>
      <p:bldP spid="194573" grpId="0" animBg="1"/>
      <p:bldP spid="194575" grpId="0" animBg="1"/>
      <p:bldP spid="194576" grpId="0"/>
      <p:bldP spid="194577" grpId="0"/>
      <p:bldP spid="194578" grpId="0" animBg="1"/>
      <p:bldP spid="194580" grpId="0" animBg="1"/>
      <p:bldP spid="194581" grpId="0"/>
      <p:bldP spid="194582" grpId="0" animBg="1"/>
      <p:bldP spid="194584" grpId="0" animBg="1"/>
      <p:bldP spid="194585" grpId="0"/>
      <p:bldP spid="194586" grpId="0" animBg="1"/>
      <p:bldP spid="194587" grpId="0" animBg="1"/>
      <p:bldP spid="194589" grpId="0" animBg="1"/>
      <p:bldP spid="194591" grpId="0" animBg="1"/>
      <p:bldP spid="194592" grpId="0"/>
      <p:bldP spid="1945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More work required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97937" cy="549275"/>
          </a:xfrm>
        </p:spPr>
        <p:txBody>
          <a:bodyPr/>
          <a:lstStyle/>
          <a:p>
            <a:r>
              <a:rPr lang="en-GB" dirty="0" smtClean="0"/>
              <a:t>EDS Interfaces and Interaction patterns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010505"/>
              </p:ext>
            </p:extLst>
          </p:nvPr>
        </p:nvGraphicFramePr>
        <p:xfrm>
          <a:off x="171450" y="831850"/>
          <a:ext cx="8843964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653"/>
                <a:gridCol w="1187681"/>
                <a:gridCol w="3016757"/>
                <a:gridCol w="1879787"/>
                <a:gridCol w="149108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Interface Element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Arguments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Pattern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Transaction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sync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REQUEST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async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EVENT</a:t>
                      </a:r>
                      <a:r>
                        <a:rPr lang="en-GB" baseline="0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r>
                        <a:rPr lang="en-GB" dirty="0" smtClean="0"/>
                        <a:t>Command</a:t>
                      </a:r>
                      <a:endParaRPr lang="en-GB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b="1" dirty="0" smtClean="0"/>
                        <a:t>sync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</a:t>
                      </a:r>
                      <a:r>
                        <a:rPr lang="en-GB" b="1" dirty="0" smtClean="0"/>
                        <a:t>out</a:t>
                      </a:r>
                      <a:r>
                        <a:rPr lang="en-GB" dirty="0" smtClean="0"/>
                        <a:t> or </a:t>
                      </a:r>
                      <a:r>
                        <a:rPr lang="en-GB" b="1" dirty="0" err="1" smtClean="0"/>
                        <a:t>inout</a:t>
                      </a:r>
                      <a:r>
                        <a:rPr lang="en-GB" dirty="0" smtClean="0"/>
                        <a:t> arguments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SUBMIT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inout</a:t>
                      </a:r>
                      <a:r>
                        <a:rPr lang="en-GB" dirty="0" smtClean="0"/>
                        <a:t>, or both </a:t>
                      </a:r>
                      <a:r>
                        <a:rPr lang="en-GB" b="1" dirty="0" smtClean="0"/>
                        <a:t>in</a:t>
                      </a:r>
                      <a:r>
                        <a:rPr lang="en-GB" dirty="0" smtClean="0"/>
                        <a:t> and </a:t>
                      </a:r>
                      <a:r>
                        <a:rPr lang="en-GB" b="1" dirty="0" smtClean="0"/>
                        <a:t>out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REQUEST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 </a:t>
                      </a:r>
                      <a:r>
                        <a:rPr lang="en-GB" b="1" dirty="0" smtClean="0"/>
                        <a:t>in </a:t>
                      </a:r>
                      <a:r>
                        <a:rPr lang="en-GB" dirty="0" smtClean="0"/>
                        <a:t>or </a:t>
                      </a:r>
                      <a:r>
                        <a:rPr lang="en-GB" b="1" dirty="0" err="1" smtClean="0"/>
                        <a:t>inout</a:t>
                      </a:r>
                      <a:r>
                        <a:rPr lang="en-GB" dirty="0" smtClean="0"/>
                        <a:t> 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REQUEST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 smtClean="0"/>
                        <a:t>async</a:t>
                      </a:r>
                      <a:endParaRPr lang="en-GB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</a:t>
                      </a:r>
                      <a:r>
                        <a:rPr lang="en-GB" b="1" dirty="0" smtClean="0"/>
                        <a:t>out</a:t>
                      </a:r>
                      <a:r>
                        <a:rPr lang="en-GB" dirty="0" smtClean="0"/>
                        <a:t> or </a:t>
                      </a:r>
                      <a:r>
                        <a:rPr lang="en-GB" b="1" dirty="0" err="1" smtClean="0"/>
                        <a:t>inout</a:t>
                      </a:r>
                      <a:r>
                        <a:rPr lang="en-GB" dirty="0" smtClean="0"/>
                        <a:t> arguments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inout</a:t>
                      </a:r>
                      <a:r>
                        <a:rPr lang="en-GB" dirty="0" smtClean="0"/>
                        <a:t>, or both </a:t>
                      </a:r>
                      <a:r>
                        <a:rPr lang="en-GB" b="1" dirty="0" smtClean="0"/>
                        <a:t>in</a:t>
                      </a:r>
                      <a:r>
                        <a:rPr lang="en-GB" dirty="0" smtClean="0"/>
                        <a:t> and </a:t>
                      </a:r>
                      <a:r>
                        <a:rPr lang="en-GB" b="1" dirty="0" smtClean="0"/>
                        <a:t>out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illegal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 </a:t>
                      </a:r>
                      <a:r>
                        <a:rPr lang="en-GB" b="1" dirty="0" smtClean="0"/>
                        <a:t>in </a:t>
                      </a:r>
                      <a:r>
                        <a:rPr lang="en-GB" dirty="0" smtClean="0"/>
                        <a:t>or </a:t>
                      </a:r>
                      <a:r>
                        <a:rPr lang="en-GB" b="1" dirty="0" err="1" smtClean="0"/>
                        <a:t>inout</a:t>
                      </a:r>
                      <a:r>
                        <a:rPr lang="en-GB" dirty="0" smtClean="0"/>
                        <a:t> 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EVENT</a:t>
                      </a:r>
                      <a:r>
                        <a:rPr lang="en-GB" baseline="0" dirty="0" smtClean="0"/>
                        <a:t>?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1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Synchronous </a:t>
            </a:r>
            <a:r>
              <a:rPr lang="en-GB" dirty="0"/>
              <a:t>bus that runs at a known </a:t>
            </a:r>
            <a:r>
              <a:rPr lang="en-GB" dirty="0" smtClean="0"/>
              <a:t>frequency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n </a:t>
            </a:r>
            <a:r>
              <a:rPr lang="en-GB" dirty="0"/>
              <a:t>the order of 8Hz, or </a:t>
            </a:r>
            <a:r>
              <a:rPr lang="en-GB" dirty="0" smtClean="0"/>
              <a:t>10Hz. </a:t>
            </a:r>
          </a:p>
          <a:p>
            <a:r>
              <a:rPr lang="en-GB" dirty="0" smtClean="0"/>
              <a:t>For </a:t>
            </a:r>
            <a:r>
              <a:rPr lang="en-GB" dirty="0"/>
              <a:t>cases such as AOCS control loops processing gyro data, it is normal for data to be read at the full bus </a:t>
            </a:r>
            <a:r>
              <a:rPr lang="en-GB" dirty="0" smtClean="0"/>
              <a:t>frequency.</a:t>
            </a:r>
          </a:p>
          <a:p>
            <a:pPr lvl="1"/>
            <a:r>
              <a:rPr lang="en-GB" dirty="0" smtClean="0"/>
              <a:t> </a:t>
            </a:r>
            <a:r>
              <a:rPr lang="en-GB" dirty="0"/>
              <a:t>i.e. up to 10 times a second</a:t>
            </a:r>
            <a:r>
              <a:rPr lang="en-GB" dirty="0" smtClean="0"/>
              <a:t>.</a:t>
            </a:r>
          </a:p>
          <a:p>
            <a:r>
              <a:rPr lang="en-GB" dirty="0" smtClean="0"/>
              <a:t>Limited Bandwidth (1970s technology)</a:t>
            </a:r>
          </a:p>
          <a:p>
            <a:r>
              <a:rPr lang="en-GB" dirty="0" smtClean="0"/>
              <a:t>half-duplex </a:t>
            </a:r>
            <a:r>
              <a:rPr lang="en-GB" dirty="0"/>
              <a:t>command/response </a:t>
            </a:r>
            <a:r>
              <a:rPr lang="en-GB" dirty="0" smtClean="0"/>
              <a:t>protocol</a:t>
            </a:r>
          </a:p>
          <a:p>
            <a:r>
              <a:rPr lang="en-GB" dirty="0"/>
              <a:t>U</a:t>
            </a:r>
            <a:r>
              <a:rPr lang="en-GB" dirty="0" smtClean="0"/>
              <a:t>p </a:t>
            </a:r>
            <a:r>
              <a:rPr lang="en-GB" dirty="0"/>
              <a:t>to 31 remote terminals (devices</a:t>
            </a:r>
            <a:r>
              <a:rPr lang="en-GB" dirty="0" smtClean="0"/>
              <a:t>).</a:t>
            </a:r>
          </a:p>
          <a:p>
            <a:r>
              <a:rPr lang="en-GB" dirty="0" smtClean="0"/>
              <a:t>Up to 31 </a:t>
            </a:r>
            <a:r>
              <a:rPr lang="en-GB" dirty="0" err="1" smtClean="0"/>
              <a:t>subaddresses</a:t>
            </a:r>
            <a:r>
              <a:rPr lang="en-GB" dirty="0" smtClean="0"/>
              <a:t> per device; typically used to mark different data sets.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MIL-STD-1533B </a:t>
            </a:r>
            <a:r>
              <a:rPr lang="en-GB" dirty="0" smtClean="0"/>
              <a:t>Key Characteristics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SCISYS 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AAD83B-D0F9-4FC9-98B3-4FF9D03090A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DD8A2A-135E-4ADD-8866-1E36B0BFE4C4}" type="datetime4">
              <a:rPr lang="en-GB" smtClean="0"/>
              <a:t>14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2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MILBUS Synchronisation Example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SCISYS 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AAD83B-D0F9-4FC9-98B3-4FF9D03090A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DD8A2A-135E-4ADD-8866-1E36B0BFE4C4}" type="datetime4">
              <a:rPr lang="en-GB" smtClean="0"/>
              <a:t>14 November 2014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270125"/>
            <a:ext cx="5932487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4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SOIS Device Virtualisation/Access Services over MILBUS</a:t>
            </a:r>
            <a:endParaRPr lang="en-GB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Polled Data Acquisitions using SOIS and MIL-STD-1553B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AAD83B-D0F9-4FC9-98B3-4FF9D03090A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CCSDS Spring 2013 Meeting</a:t>
            </a:r>
            <a:endParaRPr lang="en-GB" dirty="0"/>
          </a:p>
        </p:txBody>
      </p:sp>
      <p:sp>
        <p:nvSpPr>
          <p:cNvPr id="73" name="Rounded Rectangle 72"/>
          <p:cNvSpPr/>
          <p:nvPr/>
        </p:nvSpPr>
        <p:spPr>
          <a:xfrm>
            <a:off x="2123728" y="836712"/>
            <a:ext cx="5904656" cy="3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74" name="Rounded Rectangle 73"/>
          <p:cNvSpPr/>
          <p:nvPr/>
        </p:nvSpPr>
        <p:spPr>
          <a:xfrm>
            <a:off x="2123728" y="4869200"/>
            <a:ext cx="5904656" cy="360000"/>
          </a:xfrm>
          <a:prstGeom prst="roundRect">
            <a:avLst/>
          </a:prstGeom>
          <a:solidFill>
            <a:srgbClr val="BE3C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MIL-STD-1553B BC Hardware</a:t>
            </a:r>
            <a:endParaRPr lang="en-GB" dirty="0"/>
          </a:p>
        </p:txBody>
      </p:sp>
      <p:sp>
        <p:nvSpPr>
          <p:cNvPr id="76" name="Rounded Rectangle 75"/>
          <p:cNvSpPr/>
          <p:nvPr/>
        </p:nvSpPr>
        <p:spPr>
          <a:xfrm>
            <a:off x="2123728" y="4149120"/>
            <a:ext cx="5904656" cy="3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ECSS 1553 Services</a:t>
            </a:r>
            <a:endParaRPr lang="en-GB" dirty="0"/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2411760" y="1196712"/>
            <a:ext cx="0" cy="22323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4352952" y="3068920"/>
            <a:ext cx="3024" cy="37808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835696" y="119675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Sync</a:t>
            </a:r>
            <a:endParaRPr lang="en-GB" sz="1000" dirty="0"/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3419872" y="3068920"/>
            <a:ext cx="5176" cy="36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2123728" y="3429040"/>
            <a:ext cx="771536" cy="3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SYS</a:t>
            </a:r>
            <a:endParaRPr lang="en-GB" dirty="0"/>
          </a:p>
        </p:txBody>
      </p:sp>
      <p:sp>
        <p:nvSpPr>
          <p:cNvPr id="93" name="Rounded Rectangle 92"/>
          <p:cNvSpPr/>
          <p:nvPr/>
        </p:nvSpPr>
        <p:spPr>
          <a:xfrm>
            <a:off x="5148064" y="3417166"/>
            <a:ext cx="771536" cy="3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SYS</a:t>
            </a:r>
            <a:endParaRPr lang="en-GB" dirty="0"/>
          </a:p>
        </p:txBody>
      </p:sp>
      <p:sp>
        <p:nvSpPr>
          <p:cNvPr id="94" name="Rounded Rectangle 93"/>
          <p:cNvSpPr/>
          <p:nvPr/>
        </p:nvSpPr>
        <p:spPr>
          <a:xfrm>
            <a:off x="2987824" y="3417166"/>
            <a:ext cx="1872208" cy="3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PS/MAS</a:t>
            </a:r>
            <a:endParaRPr lang="en-GB" dirty="0"/>
          </a:p>
        </p:txBody>
      </p:sp>
      <p:sp>
        <p:nvSpPr>
          <p:cNvPr id="95" name="Rounded Rectangle 94"/>
          <p:cNvSpPr/>
          <p:nvPr/>
        </p:nvSpPr>
        <p:spPr>
          <a:xfrm>
            <a:off x="6066166" y="3417166"/>
            <a:ext cx="1962218" cy="3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PS/MAS</a:t>
            </a:r>
            <a:endParaRPr lang="en-GB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2411760" y="3789040"/>
            <a:ext cx="0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844080" y="3789040"/>
            <a:ext cx="567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Sync</a:t>
            </a:r>
            <a:endParaRPr lang="en-GB" sz="1000" dirty="0"/>
          </a:p>
        </p:txBody>
      </p:sp>
      <p:cxnSp>
        <p:nvCxnSpPr>
          <p:cNvPr id="98" name="Straight Arrow Connector 97"/>
          <p:cNvCxnSpPr/>
          <p:nvPr/>
        </p:nvCxnSpPr>
        <p:spPr>
          <a:xfrm flipH="1">
            <a:off x="3422024" y="3781489"/>
            <a:ext cx="3024" cy="3693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2483768" y="3789040"/>
            <a:ext cx="94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Frame N</a:t>
            </a:r>
          </a:p>
          <a:p>
            <a:pPr algn="r"/>
            <a:r>
              <a:rPr lang="en-GB" sz="1000" dirty="0" smtClean="0"/>
              <a:t>PDU Write(s)</a:t>
            </a:r>
            <a:endParaRPr lang="en-GB" sz="1000" dirty="0"/>
          </a:p>
        </p:txBody>
      </p:sp>
      <p:cxnSp>
        <p:nvCxnSpPr>
          <p:cNvPr id="100" name="Straight Arrow Connector 99"/>
          <p:cNvCxnSpPr/>
          <p:nvPr/>
        </p:nvCxnSpPr>
        <p:spPr>
          <a:xfrm flipH="1">
            <a:off x="4352952" y="3779748"/>
            <a:ext cx="3024" cy="3693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278880" y="3789040"/>
            <a:ext cx="107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Frame N-1</a:t>
            </a:r>
          </a:p>
          <a:p>
            <a:pPr algn="r"/>
            <a:r>
              <a:rPr lang="en-GB" sz="1000" dirty="0" smtClean="0"/>
              <a:t>PDU Read(s)</a:t>
            </a:r>
            <a:endParaRPr lang="en-GB" sz="1000" dirty="0"/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5580112" y="3787299"/>
            <a:ext cx="0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004048" y="3789040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Sync</a:t>
            </a:r>
            <a:endParaRPr lang="en-GB" sz="1000" dirty="0"/>
          </a:p>
        </p:txBody>
      </p:sp>
      <p:cxnSp>
        <p:nvCxnSpPr>
          <p:cNvPr id="104" name="Straight Arrow Connector 103"/>
          <p:cNvCxnSpPr/>
          <p:nvPr/>
        </p:nvCxnSpPr>
        <p:spPr>
          <a:xfrm flipH="1">
            <a:off x="6616104" y="3748390"/>
            <a:ext cx="3024" cy="3693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580112" y="3789040"/>
            <a:ext cx="103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Frame N+1</a:t>
            </a:r>
          </a:p>
          <a:p>
            <a:pPr algn="r"/>
            <a:r>
              <a:rPr lang="en-GB" sz="1000" dirty="0" smtClean="0"/>
              <a:t>PDU Write(s)</a:t>
            </a:r>
            <a:endParaRPr lang="en-GB" sz="1000" dirty="0"/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7593312" y="3766974"/>
            <a:ext cx="3024" cy="3693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624228" y="3789040"/>
            <a:ext cx="969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Frame N</a:t>
            </a:r>
          </a:p>
          <a:p>
            <a:pPr algn="r"/>
            <a:r>
              <a:rPr lang="en-GB" sz="1000" dirty="0" smtClean="0"/>
              <a:t>PDU Read(s)</a:t>
            </a:r>
            <a:endParaRPr lang="en-GB" sz="1000" dirty="0"/>
          </a:p>
        </p:txBody>
      </p:sp>
      <p:sp>
        <p:nvSpPr>
          <p:cNvPr id="109" name="Rounded Rectangle 108"/>
          <p:cNvSpPr/>
          <p:nvPr/>
        </p:nvSpPr>
        <p:spPr>
          <a:xfrm>
            <a:off x="5652120" y="5402833"/>
            <a:ext cx="2376264" cy="360040"/>
          </a:xfrm>
          <a:prstGeom prst="roundRect">
            <a:avLst/>
          </a:prstGeom>
          <a:solidFill>
            <a:srgbClr val="BE3C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RT Device</a:t>
            </a:r>
            <a:endParaRPr lang="en-GB" dirty="0"/>
          </a:p>
        </p:txBody>
      </p:sp>
      <p:sp>
        <p:nvSpPr>
          <p:cNvPr id="110" name="Rounded Rectangle 109"/>
          <p:cNvSpPr/>
          <p:nvPr/>
        </p:nvSpPr>
        <p:spPr>
          <a:xfrm>
            <a:off x="5652120" y="5906889"/>
            <a:ext cx="2376264" cy="402431"/>
          </a:xfrm>
          <a:prstGeom prst="roundRect">
            <a:avLst/>
          </a:prstGeom>
          <a:solidFill>
            <a:srgbClr val="BE3C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RT Device</a:t>
            </a:r>
            <a:endParaRPr lang="en-GB" dirty="0"/>
          </a:p>
        </p:txBody>
      </p:sp>
      <p:cxnSp>
        <p:nvCxnSpPr>
          <p:cNvPr id="111" name="Elbow Connector 110"/>
          <p:cNvCxnSpPr>
            <a:stCxn id="110" idx="1"/>
          </p:cNvCxnSpPr>
          <p:nvPr/>
        </p:nvCxnSpPr>
        <p:spPr>
          <a:xfrm rot="10800000">
            <a:off x="5076056" y="5258817"/>
            <a:ext cx="576064" cy="849288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109" idx="1"/>
          </p:cNvCxnSpPr>
          <p:nvPr/>
        </p:nvCxnSpPr>
        <p:spPr>
          <a:xfrm rot="10800000">
            <a:off x="5076056" y="5258817"/>
            <a:ext cx="576064" cy="324036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lowchart: Summing Junction 112"/>
          <p:cNvSpPr/>
          <p:nvPr/>
        </p:nvSpPr>
        <p:spPr>
          <a:xfrm>
            <a:off x="1187624" y="4869160"/>
            <a:ext cx="360040" cy="360000"/>
          </a:xfrm>
          <a:prstGeom prst="flowChartSummingJunction">
            <a:avLst/>
          </a:prstGeom>
          <a:solidFill>
            <a:srgbClr val="BE3C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4" name="Elbow Connector 113"/>
          <p:cNvCxnSpPr>
            <a:stCxn id="113" idx="6"/>
            <a:endCxn id="74" idx="1"/>
          </p:cNvCxnSpPr>
          <p:nvPr/>
        </p:nvCxnSpPr>
        <p:spPr>
          <a:xfrm>
            <a:off x="1547664" y="5049160"/>
            <a:ext cx="576064" cy="4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899592" y="4509120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Clock</a:t>
            </a:r>
            <a:endParaRPr lang="en-GB" sz="1050" dirty="0"/>
          </a:p>
        </p:txBody>
      </p:sp>
      <p:cxnSp>
        <p:nvCxnSpPr>
          <p:cNvPr id="116" name="Straight Arrow Connector 115"/>
          <p:cNvCxnSpPr/>
          <p:nvPr/>
        </p:nvCxnSpPr>
        <p:spPr>
          <a:xfrm flipV="1">
            <a:off x="2411760" y="4495580"/>
            <a:ext cx="0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691680" y="4509120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Interrupt</a:t>
            </a:r>
            <a:endParaRPr lang="en-GB" sz="1000" dirty="0"/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3411748" y="4476996"/>
            <a:ext cx="3024" cy="3693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4352952" y="4495580"/>
            <a:ext cx="3024" cy="3693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411760" y="4509120"/>
            <a:ext cx="100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Frame N</a:t>
            </a:r>
          </a:p>
          <a:p>
            <a:pPr algn="r"/>
            <a:r>
              <a:rPr lang="en-GB" sz="1000" dirty="0" smtClean="0"/>
              <a:t>PDU Write(s)</a:t>
            </a:r>
            <a:endParaRPr lang="en-GB" sz="1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383868" y="4509120"/>
            <a:ext cx="969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Frame N-1</a:t>
            </a:r>
          </a:p>
          <a:p>
            <a:pPr algn="r"/>
            <a:r>
              <a:rPr lang="en-GB" sz="1000" dirty="0" smtClean="0"/>
              <a:t>PDU Read(s)</a:t>
            </a:r>
            <a:endParaRPr lang="en-GB" sz="1000" dirty="0"/>
          </a:p>
        </p:txBody>
      </p:sp>
      <p:cxnSp>
        <p:nvCxnSpPr>
          <p:cNvPr id="122" name="Straight Arrow Connector 121"/>
          <p:cNvCxnSpPr/>
          <p:nvPr/>
        </p:nvCxnSpPr>
        <p:spPr>
          <a:xfrm flipV="1">
            <a:off x="5580112" y="4514164"/>
            <a:ext cx="0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860032" y="4509120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Interrupt</a:t>
            </a:r>
            <a:endParaRPr lang="en-GB" sz="1000" dirty="0"/>
          </a:p>
        </p:txBody>
      </p:sp>
      <p:cxnSp>
        <p:nvCxnSpPr>
          <p:cNvPr id="124" name="Straight Arrow Connector 123"/>
          <p:cNvCxnSpPr/>
          <p:nvPr/>
        </p:nvCxnSpPr>
        <p:spPr>
          <a:xfrm flipH="1">
            <a:off x="6616104" y="4495580"/>
            <a:ext cx="3024" cy="3693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7593312" y="4514164"/>
            <a:ext cx="3024" cy="3693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5652120" y="4509120"/>
            <a:ext cx="967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Frame N+1</a:t>
            </a:r>
          </a:p>
          <a:p>
            <a:pPr algn="r"/>
            <a:r>
              <a:rPr lang="en-GB" sz="1000" dirty="0" smtClean="0"/>
              <a:t>PDU Write(s)</a:t>
            </a:r>
            <a:endParaRPr lang="en-GB" sz="1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6588224" y="4509120"/>
            <a:ext cx="1005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Frame N</a:t>
            </a:r>
          </a:p>
          <a:p>
            <a:pPr algn="r"/>
            <a:r>
              <a:rPr lang="en-GB" sz="1000" dirty="0" smtClean="0"/>
              <a:t>PDU Read(s)</a:t>
            </a:r>
            <a:endParaRPr lang="en-GB" sz="1000" dirty="0"/>
          </a:p>
        </p:txBody>
      </p:sp>
      <p:sp>
        <p:nvSpPr>
          <p:cNvPr id="129" name="Rounded Rectangle 128"/>
          <p:cNvSpPr/>
          <p:nvPr/>
        </p:nvSpPr>
        <p:spPr>
          <a:xfrm>
            <a:off x="2987824" y="2708920"/>
            <a:ext cx="1872208" cy="3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DVS/DAS</a:t>
            </a:r>
            <a:endParaRPr lang="en-GB" dirty="0"/>
          </a:p>
        </p:txBody>
      </p:sp>
      <p:cxnSp>
        <p:nvCxnSpPr>
          <p:cNvPr id="131" name="Straight Arrow Connector 130"/>
          <p:cNvCxnSpPr/>
          <p:nvPr/>
        </p:nvCxnSpPr>
        <p:spPr>
          <a:xfrm flipH="1">
            <a:off x="3416848" y="1196752"/>
            <a:ext cx="8200" cy="15121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2483768" y="1196752"/>
            <a:ext cx="94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Frame N</a:t>
            </a:r>
          </a:p>
          <a:p>
            <a:pPr algn="r"/>
            <a:r>
              <a:rPr lang="en-GB" sz="1000" dirty="0" smtClean="0"/>
              <a:t>Data Read(s)</a:t>
            </a:r>
            <a:endParaRPr lang="en-GB" sz="1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483768" y="3068960"/>
            <a:ext cx="94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Frame N</a:t>
            </a:r>
          </a:p>
          <a:p>
            <a:pPr algn="r"/>
            <a:r>
              <a:rPr lang="en-GB" sz="1000" dirty="0" smtClean="0"/>
              <a:t>PDU Write(s)</a:t>
            </a:r>
            <a:endParaRPr lang="en-GB" sz="1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3281904" y="3068960"/>
            <a:ext cx="107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Frame N-1</a:t>
            </a:r>
          </a:p>
          <a:p>
            <a:pPr algn="r"/>
            <a:r>
              <a:rPr lang="en-GB" sz="1000" dirty="0" smtClean="0"/>
              <a:t>PDU Read(s)</a:t>
            </a:r>
            <a:endParaRPr lang="en-GB" sz="1000" dirty="0"/>
          </a:p>
        </p:txBody>
      </p:sp>
      <p:cxnSp>
        <p:nvCxnSpPr>
          <p:cNvPr id="137" name="Straight Arrow Connector 136"/>
          <p:cNvCxnSpPr/>
          <p:nvPr/>
        </p:nvCxnSpPr>
        <p:spPr>
          <a:xfrm flipV="1">
            <a:off x="4355976" y="1196752"/>
            <a:ext cx="0" cy="15121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3491880" y="119675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Frame N-1</a:t>
            </a:r>
          </a:p>
          <a:p>
            <a:pPr algn="r"/>
            <a:r>
              <a:rPr lang="en-GB" sz="1000" dirty="0" smtClean="0"/>
              <a:t>Read </a:t>
            </a:r>
            <a:r>
              <a:rPr lang="en-GB" sz="1000" dirty="0" err="1" smtClean="0"/>
              <a:t>Ind</a:t>
            </a:r>
            <a:endParaRPr lang="en-GB" sz="1000" dirty="0"/>
          </a:p>
        </p:txBody>
      </p:sp>
      <p:cxnSp>
        <p:nvCxnSpPr>
          <p:cNvPr id="139" name="Straight Arrow Connector 138"/>
          <p:cNvCxnSpPr/>
          <p:nvPr/>
        </p:nvCxnSpPr>
        <p:spPr>
          <a:xfrm flipV="1">
            <a:off x="5580112" y="1196752"/>
            <a:ext cx="0" cy="22322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>
            <a:off x="7593312" y="3068920"/>
            <a:ext cx="3024" cy="37808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5004048" y="119675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Sync</a:t>
            </a:r>
            <a:endParaRPr lang="en-GB" sz="1000" dirty="0"/>
          </a:p>
        </p:txBody>
      </p:sp>
      <p:cxnSp>
        <p:nvCxnSpPr>
          <p:cNvPr id="143" name="Straight Arrow Connector 142"/>
          <p:cNvCxnSpPr/>
          <p:nvPr/>
        </p:nvCxnSpPr>
        <p:spPr>
          <a:xfrm flipH="1">
            <a:off x="6660232" y="3068920"/>
            <a:ext cx="5176" cy="36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/>
        </p:nvSpPr>
        <p:spPr>
          <a:xfrm>
            <a:off x="6156176" y="2708920"/>
            <a:ext cx="1872208" cy="3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DVS/DAS</a:t>
            </a:r>
            <a:endParaRPr lang="en-GB" dirty="0"/>
          </a:p>
        </p:txBody>
      </p:sp>
      <p:cxnSp>
        <p:nvCxnSpPr>
          <p:cNvPr id="147" name="Straight Arrow Connector 146"/>
          <p:cNvCxnSpPr/>
          <p:nvPr/>
        </p:nvCxnSpPr>
        <p:spPr>
          <a:xfrm flipH="1">
            <a:off x="6657208" y="1196752"/>
            <a:ext cx="8200" cy="15121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5724128" y="1196752"/>
            <a:ext cx="94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Frame N+1</a:t>
            </a:r>
          </a:p>
          <a:p>
            <a:pPr algn="r"/>
            <a:r>
              <a:rPr lang="en-GB" sz="1000" dirty="0" smtClean="0"/>
              <a:t>Data Read(s)</a:t>
            </a:r>
            <a:endParaRPr lang="en-GB" sz="1000" dirty="0"/>
          </a:p>
        </p:txBody>
      </p:sp>
      <p:sp>
        <p:nvSpPr>
          <p:cNvPr id="151" name="TextBox 150"/>
          <p:cNvSpPr txBox="1"/>
          <p:nvPr/>
        </p:nvSpPr>
        <p:spPr>
          <a:xfrm>
            <a:off x="5724128" y="3068960"/>
            <a:ext cx="94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Frame N+1</a:t>
            </a:r>
          </a:p>
          <a:p>
            <a:pPr algn="r"/>
            <a:r>
              <a:rPr lang="en-GB" sz="1000" dirty="0" smtClean="0"/>
              <a:t>PDU Write(s)</a:t>
            </a:r>
            <a:endParaRPr lang="en-GB" sz="1000" dirty="0"/>
          </a:p>
        </p:txBody>
      </p:sp>
      <p:sp>
        <p:nvSpPr>
          <p:cNvPr id="152" name="TextBox 151"/>
          <p:cNvSpPr txBox="1"/>
          <p:nvPr/>
        </p:nvSpPr>
        <p:spPr>
          <a:xfrm>
            <a:off x="6522264" y="3068960"/>
            <a:ext cx="107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Frame N</a:t>
            </a:r>
          </a:p>
          <a:p>
            <a:pPr algn="r"/>
            <a:r>
              <a:rPr lang="en-GB" sz="1000" dirty="0" smtClean="0"/>
              <a:t>PDU Read(s)</a:t>
            </a:r>
            <a:endParaRPr lang="en-GB" sz="1000" dirty="0"/>
          </a:p>
        </p:txBody>
      </p:sp>
      <p:cxnSp>
        <p:nvCxnSpPr>
          <p:cNvPr id="153" name="Straight Arrow Connector 152"/>
          <p:cNvCxnSpPr/>
          <p:nvPr/>
        </p:nvCxnSpPr>
        <p:spPr>
          <a:xfrm flipV="1">
            <a:off x="7596336" y="1196752"/>
            <a:ext cx="0" cy="15121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6732240" y="119675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Frame N</a:t>
            </a:r>
          </a:p>
          <a:p>
            <a:pPr algn="r"/>
            <a:r>
              <a:rPr lang="en-GB" sz="1000" dirty="0" smtClean="0"/>
              <a:t>Read </a:t>
            </a:r>
            <a:r>
              <a:rPr lang="en-GB" sz="1000" dirty="0" err="1" smtClean="0"/>
              <a:t>Ind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7569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Subnetwork/ECCS MILBUS layer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SCISYS 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AAD83B-D0F9-4FC9-98B3-4FF9D03090A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DD8A2A-135E-4ADD-8866-1E36B0BFE4C4}" type="datetime4">
              <a:rPr lang="en-GB" smtClean="0"/>
              <a:t>14 November 2014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071688"/>
            <a:ext cx="790733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1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They know what their device does</a:t>
            </a:r>
          </a:p>
          <a:p>
            <a:r>
              <a:rPr lang="en-GB" sz="3600" dirty="0" smtClean="0"/>
              <a:t>They have access to CCSDS and ESA standards</a:t>
            </a:r>
          </a:p>
          <a:p>
            <a:r>
              <a:rPr lang="en-GB" sz="3600" dirty="0" smtClean="0"/>
              <a:t>They need to work out what their datasheet should contain</a:t>
            </a:r>
          </a:p>
          <a:p>
            <a:pPr lvl="1"/>
            <a:r>
              <a:rPr lang="en-GB" sz="3200" dirty="0" smtClean="0"/>
              <a:t>But can’t, if there is </a:t>
            </a:r>
            <a:r>
              <a:rPr lang="en-GB" sz="3200" dirty="0"/>
              <a:t>any</a:t>
            </a:r>
            <a:r>
              <a:rPr lang="en-GB" sz="3200" dirty="0" smtClean="0">
                <a:solidFill>
                  <a:srgbClr val="FFC000"/>
                </a:solidFill>
              </a:rPr>
              <a:t> </a:t>
            </a:r>
            <a:r>
              <a:rPr lang="en-GB" sz="3200" dirty="0" smtClean="0"/>
              <a:t>project-specific tailoring between the layer they know and the layer they are supposed to define.</a:t>
            </a: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Device Supplier’s Dilemma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SCISYS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AAD83B-D0F9-4FC9-98B3-4FF9D03090A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DD8A2A-135E-4ADD-8866-1E36B0BFE4C4}" type="datetime4">
              <a:rPr lang="en-GB" smtClean="0"/>
              <a:t>14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6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251520" y="4927364"/>
            <a:ext cx="8210602" cy="13819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/>
              <a:t>US Military Standard</a:t>
            </a:r>
            <a:endParaRPr lang="en-GB" dirty="0"/>
          </a:p>
        </p:txBody>
      </p:sp>
      <p:sp>
        <p:nvSpPr>
          <p:cNvPr id="67" name="Rectangle 66"/>
          <p:cNvSpPr/>
          <p:nvPr/>
        </p:nvSpPr>
        <p:spPr>
          <a:xfrm>
            <a:off x="251520" y="692696"/>
            <a:ext cx="8210602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/>
              <a:t>CCSDS Standard</a:t>
            </a:r>
            <a:endParaRPr lang="en-GB" dirty="0"/>
          </a:p>
        </p:txBody>
      </p:sp>
      <p:sp>
        <p:nvSpPr>
          <p:cNvPr id="66" name="Rectangle 65"/>
          <p:cNvSpPr/>
          <p:nvPr/>
        </p:nvSpPr>
        <p:spPr>
          <a:xfrm>
            <a:off x="251520" y="3429000"/>
            <a:ext cx="8210602" cy="14983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Standardisation Gap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SCISYS Presentation Title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AAD83B-D0F9-4FC9-98B3-4FF9D03090A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B95E50-3044-46E0-A51A-A9E4D1B71474}" type="datetime4">
              <a:rPr lang="en-GB" smtClean="0"/>
              <a:t>14 November 2014</a:t>
            </a:fld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6282420" y="4927364"/>
            <a:ext cx="1876103" cy="633095"/>
          </a:xfrm>
          <a:prstGeom prst="roundRect">
            <a:avLst/>
          </a:prstGeom>
          <a:solidFill>
            <a:srgbClr val="BE3C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MIL-STD-1553B BC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277618" y="3429000"/>
            <a:ext cx="1876103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ECSS 1553 Services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2627784" y="1872070"/>
            <a:ext cx="1872208" cy="3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DVS/DAS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6277618" y="1872070"/>
            <a:ext cx="1860176" cy="3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PS/MAS</a:t>
            </a:r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2824430" y="4927364"/>
            <a:ext cx="1876103" cy="633095"/>
          </a:xfrm>
          <a:prstGeom prst="roundRect">
            <a:avLst/>
          </a:prstGeom>
          <a:solidFill>
            <a:srgbClr val="BE3C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MIL-STD-1553B RT</a:t>
            </a:r>
            <a:endParaRPr lang="en-GB" dirty="0"/>
          </a:p>
        </p:txBody>
      </p:sp>
      <p:cxnSp>
        <p:nvCxnSpPr>
          <p:cNvPr id="20" name="Straight Arrow Connector 19"/>
          <p:cNvCxnSpPr>
            <a:endCxn id="18" idx="3"/>
          </p:cNvCxnSpPr>
          <p:nvPr/>
        </p:nvCxnSpPr>
        <p:spPr>
          <a:xfrm flipH="1">
            <a:off x="4700533" y="5243911"/>
            <a:ext cx="1625970" cy="1"/>
          </a:xfrm>
          <a:prstGeom prst="straightConnector1">
            <a:avLst/>
          </a:prstGeom>
          <a:ln w="5715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0"/>
            <a:endCxn id="10" idx="2"/>
          </p:cNvCxnSpPr>
          <p:nvPr/>
        </p:nvCxnSpPr>
        <p:spPr>
          <a:xfrm flipH="1" flipV="1">
            <a:off x="7215670" y="3933056"/>
            <a:ext cx="4802" cy="994308"/>
          </a:xfrm>
          <a:prstGeom prst="straightConnector1">
            <a:avLst/>
          </a:prstGeom>
          <a:ln w="5715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0"/>
            <a:endCxn id="14" idx="2"/>
          </p:cNvCxnSpPr>
          <p:nvPr/>
        </p:nvCxnSpPr>
        <p:spPr>
          <a:xfrm flipH="1" flipV="1">
            <a:off x="7207706" y="2232070"/>
            <a:ext cx="7964" cy="119693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499992" y="2072667"/>
            <a:ext cx="1782429" cy="20598"/>
          </a:xfrm>
          <a:prstGeom prst="straightConnector1">
            <a:avLst/>
          </a:prstGeom>
          <a:ln w="5715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2481" y="1002662"/>
            <a:ext cx="3234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Device-specific, specified by datasheet</a:t>
            </a:r>
            <a:endParaRPr lang="en-GB" sz="1050" dirty="0"/>
          </a:p>
        </p:txBody>
      </p:sp>
      <p:sp>
        <p:nvSpPr>
          <p:cNvPr id="64" name="TextBox 63"/>
          <p:cNvSpPr txBox="1"/>
          <p:nvPr/>
        </p:nvSpPr>
        <p:spPr>
          <a:xfrm>
            <a:off x="395536" y="3525416"/>
            <a:ext cx="16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ESA Standard</a:t>
            </a:r>
            <a:endParaRPr lang="en-GB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5148064" y="1272304"/>
            <a:ext cx="0" cy="779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491541" y="2628723"/>
            <a:ext cx="20335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Currently project-specific, specified by implementation design</a:t>
            </a:r>
            <a:endParaRPr lang="en-GB" sz="1050" dirty="0"/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6156176" y="2830535"/>
            <a:ext cx="1051530" cy="86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4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Efficient usage of limited </a:t>
            </a:r>
            <a:r>
              <a:rPr lang="en-GB" b="1" dirty="0" err="1"/>
              <a:t>milbus</a:t>
            </a:r>
            <a:r>
              <a:rPr lang="en-GB" b="1" dirty="0"/>
              <a:t> bandwidth requires specification of a polling plan in </a:t>
            </a:r>
            <a:r>
              <a:rPr lang="en-GB" b="1" dirty="0" smtClean="0"/>
              <a:t>advance. </a:t>
            </a:r>
          </a:p>
          <a:p>
            <a:r>
              <a:rPr lang="en-GB" b="1" dirty="0" smtClean="0"/>
              <a:t>Polling plan can’t </a:t>
            </a:r>
            <a:r>
              <a:rPr lang="en-GB" b="1" dirty="0"/>
              <a:t>really be specified in the datasheet as will differ between missions</a:t>
            </a:r>
            <a:r>
              <a:rPr lang="en-GB" b="1" dirty="0" smtClean="0"/>
              <a:t>.</a:t>
            </a:r>
          </a:p>
          <a:p>
            <a:r>
              <a:rPr lang="en-GB" b="1" dirty="0" smtClean="0"/>
              <a:t>SOIS </a:t>
            </a:r>
            <a:r>
              <a:rPr lang="en-GB" b="1" dirty="0"/>
              <a:t>standards leave this area </a:t>
            </a:r>
            <a:r>
              <a:rPr lang="en-GB" b="1" dirty="0" smtClean="0"/>
              <a:t>open:</a:t>
            </a:r>
          </a:p>
          <a:p>
            <a:pPr lvl="1"/>
            <a:r>
              <a:rPr lang="en-GB" b="1" dirty="0" smtClean="0"/>
              <a:t>Asynchronous primitives with a ‘transaction id’ with </a:t>
            </a:r>
            <a:r>
              <a:rPr lang="en-GB" b="1" dirty="0" err="1" smtClean="0"/>
              <a:t>implemention</a:t>
            </a:r>
            <a:r>
              <a:rPr lang="en-GB" b="1" dirty="0" smtClean="0"/>
              <a:t>-defined semantics</a:t>
            </a:r>
          </a:p>
          <a:p>
            <a:pPr lvl="1"/>
            <a:r>
              <a:rPr lang="en-GB" b="1" dirty="0" smtClean="0"/>
              <a:t>Which leaves room for saying you sometimes get back data without explicitly asking for it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Issues: Polling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SCISYS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AAD83B-D0F9-4FC9-98B3-4FF9D03090A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DD8A2A-135E-4ADD-8866-1E36B0BFE4C4}" type="datetime4">
              <a:rPr lang="en-GB" smtClean="0"/>
              <a:t>14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79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Support for all ECSS services is optional within the </a:t>
            </a:r>
            <a:r>
              <a:rPr lang="en-GB" b="1" dirty="0" smtClean="0"/>
              <a:t>standard</a:t>
            </a:r>
          </a:p>
          <a:p>
            <a:r>
              <a:rPr lang="en-GB" b="1" dirty="0" smtClean="0"/>
              <a:t>MAS/ECSS_1553 mapping layer </a:t>
            </a:r>
            <a:r>
              <a:rPr lang="en-GB" b="1" dirty="0"/>
              <a:t>assumes full implementation of the ECSS block transfer </a:t>
            </a:r>
            <a:r>
              <a:rPr lang="en-GB" b="1" dirty="0" smtClean="0"/>
              <a:t>service</a:t>
            </a:r>
          </a:p>
          <a:p>
            <a:r>
              <a:rPr lang="en-GB" b="1" dirty="0" smtClean="0"/>
              <a:t>Block </a:t>
            </a:r>
            <a:r>
              <a:rPr lang="en-GB" b="1" dirty="0"/>
              <a:t>transfer </a:t>
            </a:r>
            <a:r>
              <a:rPr lang="en-GB" b="1" dirty="0" smtClean="0"/>
              <a:t>service is commonly not actually </a:t>
            </a:r>
            <a:r>
              <a:rPr lang="en-GB" b="1" dirty="0"/>
              <a:t>present in </a:t>
            </a:r>
            <a:r>
              <a:rPr lang="en-GB" b="1" dirty="0" smtClean="0"/>
              <a:t>target </a:t>
            </a:r>
            <a:r>
              <a:rPr lang="en-GB" b="1" dirty="0"/>
              <a:t>device. </a:t>
            </a:r>
            <a:endParaRPr lang="en-GB" b="1" dirty="0" smtClean="0"/>
          </a:p>
          <a:p>
            <a:r>
              <a:rPr lang="en-GB" b="1" dirty="0" smtClean="0"/>
              <a:t>Non-ESA missions presumably not using ECSS 1553 anyway.</a:t>
            </a:r>
            <a:endParaRPr lang="en-GB" b="1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Issues: ECSS 1553 options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SCISYS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AAD83B-D0F9-4FC9-98B3-4FF9D03090A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DD8A2A-135E-4ADD-8866-1E36B0BFE4C4}" type="datetime4">
              <a:rPr lang="en-GB" smtClean="0"/>
              <a:t>14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0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SYS - Space - PP2010 V2.1">
  <a:themeElements>
    <a:clrScheme name="SCISYS CORE">
      <a:dk1>
        <a:srgbClr val="1C1C1A"/>
      </a:dk1>
      <a:lt1>
        <a:srgbClr val="FFFFFF"/>
      </a:lt1>
      <a:dk2>
        <a:srgbClr val="1C1C1A"/>
      </a:dk2>
      <a:lt2>
        <a:srgbClr val="FFFFFF"/>
      </a:lt2>
      <a:accent1>
        <a:srgbClr val="F2B535"/>
      </a:accent1>
      <a:accent2>
        <a:srgbClr val="ED8C33"/>
      </a:accent2>
      <a:accent3>
        <a:srgbClr val="E95F2F"/>
      </a:accent3>
      <a:accent4>
        <a:srgbClr val="E52729"/>
      </a:accent4>
      <a:accent5>
        <a:srgbClr val="C72E2D"/>
      </a:accent5>
      <a:accent6>
        <a:srgbClr val="7A2B2E"/>
      </a:accent6>
      <a:hlink>
        <a:srgbClr val="C72E2D"/>
      </a:hlink>
      <a:folHlink>
        <a:srgbClr val="C72E2D"/>
      </a:folHlink>
    </a:clrScheme>
    <a:fontScheme name="SCIS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ISYS Vibrant">
  <a:themeElements>
    <a:clrScheme name="Custom 1">
      <a:dk1>
        <a:srgbClr val="1C1C1A"/>
      </a:dk1>
      <a:lt1>
        <a:srgbClr val="FFFFFF"/>
      </a:lt1>
      <a:dk2>
        <a:srgbClr val="1C1C1A"/>
      </a:dk2>
      <a:lt2>
        <a:srgbClr val="FFFFFF"/>
      </a:lt2>
      <a:accent1>
        <a:srgbClr val="FFC046"/>
      </a:accent1>
      <a:accent2>
        <a:srgbClr val="FA963C"/>
      </a:accent2>
      <a:accent3>
        <a:srgbClr val="F16432"/>
      </a:accent3>
      <a:accent4>
        <a:srgbClr val="E53E25"/>
      </a:accent4>
      <a:accent5>
        <a:srgbClr val="DA1818"/>
      </a:accent5>
      <a:accent6>
        <a:srgbClr val="7A2B2E"/>
      </a:accent6>
      <a:hlink>
        <a:srgbClr val="8C1414"/>
      </a:hlink>
      <a:folHlink>
        <a:srgbClr val="8C1414"/>
      </a:folHlink>
    </a:clrScheme>
    <a:fontScheme name="SCIS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C11CFE921654CA22562F68A99D6AE" ma:contentTypeVersion="2" ma:contentTypeDescription="Create a new document." ma:contentTypeScope="" ma:versionID="6e7f88b6c0e58fd2929e0adb0da9b1cd">
  <xsd:schema xmlns:xsd="http://www.w3.org/2001/XMLSchema" xmlns:xs="http://www.w3.org/2001/XMLSchema" xmlns:p="http://schemas.microsoft.com/office/2006/metadata/properties" xmlns:ns2="0f0ef6e6-c12b-42e4-8afd-b7edb07c219c" xmlns:ns3="bfab6d5d-f488-475d-ad0d-58c4c1ee8d01" targetNamespace="http://schemas.microsoft.com/office/2006/metadata/properties" ma:root="true" ma:fieldsID="04b9d79d328c0b5ec2fc4d05f2dbf19e" ns2:_="" ns3:_="">
    <xsd:import namespace="0f0ef6e6-c12b-42e4-8afd-b7edb07c219c"/>
    <xsd:import namespace="bfab6d5d-f488-475d-ad0d-58c4c1ee8d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ef6e6-c12b-42e4-8afd-b7edb07c21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b6d5d-f488-475d-ad0d-58c4c1ee8d01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1705E3-A156-46E2-93C0-21FDD28B3F71}"/>
</file>

<file path=customXml/itemProps2.xml><?xml version="1.0" encoding="utf-8"?>
<ds:datastoreItem xmlns:ds="http://schemas.openxmlformats.org/officeDocument/2006/customXml" ds:itemID="{4290E7AD-E6C5-4311-BC8A-EF37696F6CAC}"/>
</file>

<file path=customXml/itemProps3.xml><?xml version="1.0" encoding="utf-8"?>
<ds:datastoreItem xmlns:ds="http://schemas.openxmlformats.org/officeDocument/2006/customXml" ds:itemID="{D9C7638F-F673-476B-9E99-2D1A26C21E0B}"/>
</file>

<file path=docProps/app.xml><?xml version="1.0" encoding="utf-8"?>
<Properties xmlns="http://schemas.openxmlformats.org/officeDocument/2006/extended-properties" xmlns:vt="http://schemas.openxmlformats.org/officeDocument/2006/docPropsVTypes">
  <Template>SCISYS - Space - PP2010 V2.1</Template>
  <TotalTime>275</TotalTime>
  <Words>738</Words>
  <Application>Microsoft Office PowerPoint</Application>
  <PresentationFormat>On-screen Show (4:3)</PresentationFormat>
  <Paragraphs>207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SCISYS - Space - PP2010 V2.1</vt:lpstr>
      <vt:lpstr>SCISYS Vibrant</vt:lpstr>
      <vt:lpstr>SOIS EDS and MIL-STD-1553 </vt:lpstr>
      <vt:lpstr>MIL-STD-1533B Key Characteristics</vt:lpstr>
      <vt:lpstr>MILBUS Synchronisation Example</vt:lpstr>
      <vt:lpstr>SOIS Device Virtualisation/Access Services over MILBUS</vt:lpstr>
      <vt:lpstr>Subnetwork/ECCS MILBUS layer</vt:lpstr>
      <vt:lpstr>Device Supplier’s Dilemma</vt:lpstr>
      <vt:lpstr>Standardisation Gap</vt:lpstr>
      <vt:lpstr>Key Issues: Polling</vt:lpstr>
      <vt:lpstr>Key Issues: ECSS 1553 options</vt:lpstr>
      <vt:lpstr>ECSS1553 Subaddress Allocation</vt:lpstr>
      <vt:lpstr>Key Issues: Mode Commands</vt:lpstr>
      <vt:lpstr>Some Solution Options</vt:lpstr>
      <vt:lpstr>CCSDS MO Interaction patterns</vt:lpstr>
      <vt:lpstr>Interaction Patterns: SEND</vt:lpstr>
      <vt:lpstr>Interaction Patterns: PUB/SUB</vt:lpstr>
      <vt:lpstr>Conclusion</vt:lpstr>
      <vt:lpstr>EDS Interfaces and Interaction patterns </vt:lpstr>
    </vt:vector>
  </TitlesOfParts>
  <Company>Scisys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SOIS EDS and MIL-STD-1553</dc:title>
  <dc:creator>Richard Melvin</dc:creator>
  <cp:lastModifiedBy>Richard Melvin</cp:lastModifiedBy>
  <cp:revision>19</cp:revision>
  <cp:lastPrinted>2012-01-27T11:24:39Z</cp:lastPrinted>
  <dcterms:created xsi:type="dcterms:W3CDTF">2014-11-04T14:22:20Z</dcterms:created>
  <dcterms:modified xsi:type="dcterms:W3CDTF">2014-11-14T15:09:50Z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0x010100DDBC11CFE921654CA22562F68A99D6AE</vt:lpwstr>
  </property>
</Properties>
</file>