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58" r:id="rId3"/>
    <p:sldId id="259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7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083C0-FC92-47D8-A354-ED7F28648B6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9D70D-E129-4ACB-A5A4-9DD46EB91F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D6E3C-7336-4E48-8893-9ACEB2C06887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E5F5-395A-44A1-AFEE-5F612D749B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%0cMeatball.gif%20%20%20%20%20%20%20%20%20%20%20%20%20%20%20%20%20%20%20%20%20%20%20%20%20%20%20%20%20%20%20%20%20%20%20%20%20%20%20%20%20%20%20%20%20%20%20%20%20%20%2000001A46%0cMacintosh%20HD%20%20%20%20%20%20%20%20%20%20%20%20%20%20%20%20%20%20%20ABA78158: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jpeg"/><Relationship Id="rId18" Type="http://schemas.openxmlformats.org/officeDocument/2006/relationships/image" Target="../media/image16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0.jpeg"/><Relationship Id="rId17" Type="http://schemas.openxmlformats.org/officeDocument/2006/relationships/image" Target="../media/image15.png"/><Relationship Id="rId2" Type="http://schemas.openxmlformats.org/officeDocument/2006/relationships/image" Target="../media/image2.jpeg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3.jpeg"/><Relationship Id="rId10" Type="http://schemas.openxmlformats.org/officeDocument/2006/relationships/image" Target="%0cMeatball.gif%20%20%20%20%20%20%20%20%20%20%20%20%20%20%20%20%20%20%20%20%20%20%20%20%20%20%20%20%20%20%20%20%20%20%20%20%20%20%20%20%20%20%20%20%20%20%20%20%20%20%2000001A46%0cMacintosh%20HD%20%20%20%20%20%20%20%20%20%20%20%20%20%20%20%20%20%20%20ABA78158:" TargetMode="External"/><Relationship Id="rId19" Type="http://schemas.openxmlformats.org/officeDocument/2006/relationships/image" Target="../media/image17.png"/><Relationship Id="rId4" Type="http://schemas.openxmlformats.org/officeDocument/2006/relationships/image" Target="../media/image4.png"/><Relationship Id="rId9" Type="http://schemas.openxmlformats.org/officeDocument/2006/relationships/image" Target="../media/image1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12" Type="http://schemas.openxmlformats.org/officeDocument/2006/relationships/image" Target="../media/image10.jpeg"/><Relationship Id="rId2" Type="http://schemas.openxmlformats.org/officeDocument/2006/relationships/image" Target="../media/image2.jpeg"/><Relationship Id="rId16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openxmlformats.org/officeDocument/2006/relationships/image" Target="../media/image5.png"/><Relationship Id="rId15" Type="http://schemas.openxmlformats.org/officeDocument/2006/relationships/image" Target="../media/image14.png"/><Relationship Id="rId10" Type="http://schemas.openxmlformats.org/officeDocument/2006/relationships/image" Target="%0cMeatball.gif%20%20%20%20%20%20%20%20%20%20%20%20%20%20%20%20%20%20%20%20%20%20%20%20%20%20%20%20%20%20%20%20%20%20%20%20%20%20%20%20%20%20%20%20%20%20%20%20%20%20%2000001A46%0cMacintosh%20HD%20%20%20%20%20%20%20%20%20%20%20%20%20%20%20%20%20%20%20ABA78158: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1.png"/><Relationship Id="rId1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%0cMeatball.gif%20%20%20%20%20%20%20%20%20%20%20%20%20%20%20%20%20%20%20%20%20%20%20%20%20%20%20%20%20%20%20%20%20%20%20%20%20%20%20%20%20%20%20%20%20%20%20%20%20%20%2000001A46%0cMacintosh%20HD%20%20%20%20%20%20%20%20%20%20%20%20%20%20%20%20%20%20%20ABA78158: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%0cMeatball.gif%20%20%20%20%20%20%20%20%20%20%20%20%20%20%20%20%20%20%20%20%20%20%20%20%20%20%20%20%20%20%20%20%20%20%20%20%20%20%20%20%20%20%20%20%20%20%20%20%20%20%2000001A46%0cMacintosh%20HD%20%20%20%20%20%20%20%20%20%20%20%20%20%20%20%20%20%20%20ABA78158: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NASA Perspective on </a:t>
            </a:r>
            <a:br>
              <a:rPr lang="en-US" dirty="0" smtClean="0"/>
            </a:br>
            <a:r>
              <a:rPr lang="en-US" dirty="0" smtClean="0"/>
              <a:t>Optical Link Study Group Findings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John Rush</a:t>
            </a:r>
          </a:p>
          <a:p>
            <a:r>
              <a:rPr lang="en-US" sz="2000" dirty="0" smtClean="0"/>
              <a:t>Director, Technology &amp; Standards Division</a:t>
            </a:r>
          </a:p>
          <a:p>
            <a:r>
              <a:rPr lang="en-US" sz="2000" dirty="0" smtClean="0"/>
              <a:t>NASA Space Communication and Navigation Office </a:t>
            </a:r>
            <a:endParaRPr lang="en-US" sz="2000" dirty="0"/>
          </a:p>
        </p:txBody>
      </p:sp>
      <p:pic>
        <p:nvPicPr>
          <p:cNvPr id="7" name="Picture 10" descr="Meatball.gif                                                   00001A46Macintosh HD                   ABA78158: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763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11239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wrap="none" lIns="45720" rIns="45720" anchor="ctr"/>
          <a:lstStyle/>
          <a:p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39" name="AutoShape 14"/>
          <p:cNvSpPr>
            <a:spLocks noChangeArrowheads="1"/>
          </p:cNvSpPr>
          <p:nvPr/>
        </p:nvSpPr>
        <p:spPr bwMode="auto">
          <a:xfrm>
            <a:off x="0" y="609600"/>
            <a:ext cx="9142413" cy="167640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 w="9525">
            <a:noFill/>
            <a:round/>
            <a:headEnd/>
            <a:tailEnd/>
          </a:ln>
        </p:spPr>
        <p:txBody>
          <a:bodyPr wrap="none" lIns="45720" rIns="45720" anchor="ctr"/>
          <a:lstStyle/>
          <a:p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40" name="Rectangle 9"/>
          <p:cNvSpPr>
            <a:spLocks noChangeArrowheads="1"/>
          </p:cNvSpPr>
          <p:nvPr/>
        </p:nvSpPr>
        <p:spPr bwMode="auto">
          <a:xfrm>
            <a:off x="0" y="3200400"/>
            <a:ext cx="9144001" cy="12192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lIns="45720" rIns="45720" anchor="ctr"/>
          <a:lstStyle/>
          <a:p>
            <a:endParaRPr lang="en-US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341" name="Title 4"/>
          <p:cNvSpPr>
            <a:spLocks noGrp="1"/>
          </p:cNvSpPr>
          <p:nvPr>
            <p:ph type="title"/>
          </p:nvPr>
        </p:nvSpPr>
        <p:spPr>
          <a:xfrm>
            <a:off x="1143000" y="-228600"/>
            <a:ext cx="5410200" cy="8382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NASA Optical Communication Technology Strategy </a:t>
            </a:r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0" y="819150"/>
            <a:ext cx="1150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Near Earth</a:t>
            </a:r>
          </a:p>
          <a:p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Flight Terminal</a:t>
            </a:r>
          </a:p>
        </p:txBody>
      </p:sp>
      <p:sp>
        <p:nvSpPr>
          <p:cNvPr id="14343" name="TextBox 12"/>
          <p:cNvSpPr txBox="1">
            <a:spLocks noChangeArrowheads="1"/>
          </p:cNvSpPr>
          <p:nvPr/>
        </p:nvSpPr>
        <p:spPr bwMode="auto">
          <a:xfrm>
            <a:off x="-12700" y="2419350"/>
            <a:ext cx="1150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Deep Space </a:t>
            </a:r>
          </a:p>
          <a:p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Flight Terminal</a:t>
            </a:r>
          </a:p>
        </p:txBody>
      </p:sp>
      <p:sp>
        <p:nvSpPr>
          <p:cNvPr id="14344" name="TextBox 13"/>
          <p:cNvSpPr txBox="1">
            <a:spLocks noChangeArrowheads="1"/>
          </p:cNvSpPr>
          <p:nvPr/>
        </p:nvSpPr>
        <p:spPr bwMode="auto">
          <a:xfrm>
            <a:off x="0" y="3581400"/>
            <a:ext cx="16049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 err="1">
                <a:solidFill>
                  <a:srgbClr val="000000"/>
                </a:solidFill>
                <a:latin typeface="Verdana" pitchFamily="34" charset="0"/>
              </a:rPr>
              <a:t>SCaN</a:t>
            </a:r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 Optical</a:t>
            </a:r>
          </a:p>
          <a:p>
            <a:r>
              <a:rPr lang="en-US" sz="1000" dirty="0">
                <a:solidFill>
                  <a:srgbClr val="000000"/>
                </a:solidFill>
                <a:latin typeface="Verdana" pitchFamily="34" charset="0"/>
              </a:rPr>
              <a:t>Ground Infrastructure</a:t>
            </a:r>
          </a:p>
        </p:txBody>
      </p:sp>
      <p:pic>
        <p:nvPicPr>
          <p:cNvPr id="14345" name="Picture 56" descr="100 mm Reflector 5-13-0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2" r="8203"/>
          <a:stretch>
            <a:fillRect/>
          </a:stretch>
        </p:blipFill>
        <p:spPr bwMode="auto">
          <a:xfrm>
            <a:off x="1143000" y="838200"/>
            <a:ext cx="38576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219200"/>
            <a:ext cx="330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347" name="Straight Connector 23"/>
          <p:cNvCxnSpPr>
            <a:cxnSpLocks noChangeShapeType="1"/>
          </p:cNvCxnSpPr>
          <p:nvPr/>
        </p:nvCxnSpPr>
        <p:spPr bwMode="auto">
          <a:xfrm>
            <a:off x="304800" y="3048000"/>
            <a:ext cx="21336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</p:cxnSp>
      <p:cxnSp>
        <p:nvCxnSpPr>
          <p:cNvPr id="14348" name="Straight Connector 16"/>
          <p:cNvCxnSpPr>
            <a:cxnSpLocks noChangeShapeType="1"/>
          </p:cNvCxnSpPr>
          <p:nvPr/>
        </p:nvCxnSpPr>
        <p:spPr bwMode="auto">
          <a:xfrm>
            <a:off x="533400" y="3048000"/>
            <a:ext cx="1295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</p:cxnSp>
      <p:cxnSp>
        <p:nvCxnSpPr>
          <p:cNvPr id="14349" name="Straight Connector 25"/>
          <p:cNvCxnSpPr>
            <a:cxnSpLocks noChangeShapeType="1"/>
          </p:cNvCxnSpPr>
          <p:nvPr/>
        </p:nvCxnSpPr>
        <p:spPr bwMode="auto">
          <a:xfrm flipV="1">
            <a:off x="457200" y="2819400"/>
            <a:ext cx="77724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</p:cxnSp>
      <p:cxnSp>
        <p:nvCxnSpPr>
          <p:cNvPr id="28" name="Straight Connector 27"/>
          <p:cNvCxnSpPr/>
          <p:nvPr/>
        </p:nvCxnSpPr>
        <p:spPr bwMode="auto">
          <a:xfrm>
            <a:off x="0" y="3276600"/>
            <a:ext cx="7772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>
            <a:off x="2514600" y="1828800"/>
            <a:ext cx="381000" cy="228600"/>
          </a:xfrm>
          <a:prstGeom prst="straightConnector1">
            <a:avLst/>
          </a:prstGeom>
          <a:ln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>
            <a:off x="1600200" y="990600"/>
            <a:ext cx="12192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53" name="TextBox 41"/>
          <p:cNvSpPr txBox="1">
            <a:spLocks noChangeArrowheads="1"/>
          </p:cNvSpPr>
          <p:nvPr/>
        </p:nvSpPr>
        <p:spPr bwMode="auto">
          <a:xfrm>
            <a:off x="3417888" y="698500"/>
            <a:ext cx="10017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Commercialized</a:t>
            </a:r>
          </a:p>
        </p:txBody>
      </p:sp>
      <p:pic>
        <p:nvPicPr>
          <p:cNvPr id="14354" name="Picture 56" descr="100 mm Reflector 5-13-0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2" r="8203"/>
          <a:stretch>
            <a:fillRect/>
          </a:stretch>
        </p:blipFill>
        <p:spPr bwMode="auto">
          <a:xfrm>
            <a:off x="2819400" y="814388"/>
            <a:ext cx="38576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Straight Arrow Connector 48"/>
          <p:cNvCxnSpPr/>
          <p:nvPr/>
        </p:nvCxnSpPr>
        <p:spPr bwMode="auto">
          <a:xfrm>
            <a:off x="3276600" y="990600"/>
            <a:ext cx="12954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56" name="TextBox 49"/>
          <p:cNvSpPr txBox="1">
            <a:spLocks noChangeArrowheads="1"/>
          </p:cNvSpPr>
          <p:nvPr/>
        </p:nvSpPr>
        <p:spPr bwMode="auto">
          <a:xfrm>
            <a:off x="4800600" y="609600"/>
            <a:ext cx="14652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Near Earth Missions</a:t>
            </a:r>
          </a:p>
        </p:txBody>
      </p:sp>
      <p:pic>
        <p:nvPicPr>
          <p:cNvPr id="14357" name="Picture 46" descr="go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838200"/>
            <a:ext cx="3810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39" descr="hubb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838200"/>
            <a:ext cx="6096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9" name="TextBox 65"/>
          <p:cNvSpPr txBox="1">
            <a:spLocks noChangeArrowheads="1"/>
          </p:cNvSpPr>
          <p:nvPr/>
        </p:nvSpPr>
        <p:spPr bwMode="auto">
          <a:xfrm>
            <a:off x="1066800" y="609600"/>
            <a:ext cx="517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LLCD</a:t>
            </a:r>
          </a:p>
        </p:txBody>
      </p:sp>
      <p:sp>
        <p:nvSpPr>
          <p:cNvPr id="14360" name="TextBox 66"/>
          <p:cNvSpPr txBox="1">
            <a:spLocks noChangeArrowheads="1"/>
          </p:cNvSpPr>
          <p:nvPr/>
        </p:nvSpPr>
        <p:spPr bwMode="auto">
          <a:xfrm>
            <a:off x="990600" y="1219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LADEE</a:t>
            </a:r>
          </a:p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 Demo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0" y="4495800"/>
            <a:ext cx="7772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362" name="Picture 16" descr="telescope_concep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246" t="25606" r="27049" b="19926"/>
          <a:stretch>
            <a:fillRect/>
          </a:stretch>
        </p:blipFill>
        <p:spPr bwMode="auto">
          <a:xfrm>
            <a:off x="3962400" y="3581400"/>
            <a:ext cx="457200" cy="5032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pic>
        <p:nvPicPr>
          <p:cNvPr id="14363" name="Picture 16" descr="telescope_concep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246" t="25606" r="27049" b="19926"/>
          <a:stretch>
            <a:fillRect/>
          </a:stretch>
        </p:blipFill>
        <p:spPr bwMode="auto">
          <a:xfrm>
            <a:off x="4648200" y="3581400"/>
            <a:ext cx="457200" cy="5032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pic>
        <p:nvPicPr>
          <p:cNvPr id="14364" name="Picture 16" descr="telescope_concep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246" t="25606" r="27049" b="19926"/>
          <a:stretch>
            <a:fillRect/>
          </a:stretch>
        </p:blipFill>
        <p:spPr bwMode="auto">
          <a:xfrm>
            <a:off x="5257800" y="3581400"/>
            <a:ext cx="457200" cy="5032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sp>
        <p:nvSpPr>
          <p:cNvPr id="14365" name="TextBox 74"/>
          <p:cNvSpPr txBox="1">
            <a:spLocks noChangeArrowheads="1"/>
          </p:cNvSpPr>
          <p:nvPr/>
        </p:nvSpPr>
        <p:spPr bwMode="auto">
          <a:xfrm>
            <a:off x="1508125" y="3957638"/>
            <a:ext cx="13112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Optical Comm</a:t>
            </a:r>
          </a:p>
          <a:p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Ground Stations (LLGT, OCTL, Tenerife)</a:t>
            </a:r>
          </a:p>
        </p:txBody>
      </p:sp>
      <p:sp>
        <p:nvSpPr>
          <p:cNvPr id="14366" name="TextBox 75"/>
          <p:cNvSpPr txBox="1">
            <a:spLocks noChangeArrowheads="1"/>
          </p:cNvSpPr>
          <p:nvPr/>
        </p:nvSpPr>
        <p:spPr bwMode="auto">
          <a:xfrm>
            <a:off x="3733800" y="4038600"/>
            <a:ext cx="2667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SCaN Operational Optical Ground Stations</a:t>
            </a:r>
          </a:p>
          <a:p>
            <a:pPr algn="ctr"/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Added as Mission Needs Require </a:t>
            </a:r>
          </a:p>
          <a:p>
            <a:pPr algn="ctr"/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(including International Space Agency Sites)</a:t>
            </a:r>
          </a:p>
          <a:p>
            <a:pPr algn="ctr"/>
            <a:endParaRPr lang="en-US" sz="12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94" name="Left Brace 93"/>
          <p:cNvSpPr/>
          <p:nvPr/>
        </p:nvSpPr>
        <p:spPr bwMode="auto">
          <a:xfrm rot="5400000">
            <a:off x="4686300" y="2628900"/>
            <a:ext cx="304800" cy="1600200"/>
          </a:xfrm>
          <a:prstGeom prst="leftBrace">
            <a:avLst>
              <a:gd name="adj1" fmla="val 5000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tIns="0" bIns="0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200" b="1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14368" name="Picture 7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838200"/>
            <a:ext cx="39846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TextBox 104"/>
          <p:cNvSpPr txBox="1"/>
          <p:nvPr/>
        </p:nvSpPr>
        <p:spPr>
          <a:xfrm>
            <a:off x="1527175" y="2338388"/>
            <a:ext cx="1041400" cy="8620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Key DOT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Technology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</a:t>
            </a: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2514600" y="2894013"/>
            <a:ext cx="1371600" cy="15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371" name="TextBox 112"/>
          <p:cNvSpPr txBox="1">
            <a:spLocks noChangeArrowheads="1"/>
          </p:cNvSpPr>
          <p:nvPr/>
        </p:nvSpPr>
        <p:spPr bwMode="auto">
          <a:xfrm>
            <a:off x="1600200" y="685800"/>
            <a:ext cx="1235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Technology Transfer</a:t>
            </a:r>
          </a:p>
        </p:txBody>
      </p:sp>
      <p:pic>
        <p:nvPicPr>
          <p:cNvPr id="14372" name="Picture 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564594">
            <a:off x="3875088" y="2660650"/>
            <a:ext cx="5873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3" name="TextBox 116"/>
          <p:cNvSpPr txBox="1">
            <a:spLocks noChangeArrowheads="1"/>
          </p:cNvSpPr>
          <p:nvPr/>
        </p:nvSpPr>
        <p:spPr bwMode="auto">
          <a:xfrm>
            <a:off x="3657600" y="2266950"/>
            <a:ext cx="1692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Candidate Deep Space </a:t>
            </a:r>
          </a:p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Host Demo Mission</a:t>
            </a: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4267200" y="3048000"/>
            <a:ext cx="533400" cy="304800"/>
          </a:xfrm>
          <a:prstGeom prst="straightConnector1">
            <a:avLst/>
          </a:prstGeom>
          <a:ln w="63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 bwMode="auto">
          <a:xfrm>
            <a:off x="4572000" y="2894013"/>
            <a:ext cx="1371600" cy="1587"/>
          </a:xfrm>
          <a:prstGeom prst="straightConnector1">
            <a:avLst/>
          </a:prstGeom>
          <a:ln>
            <a:prstDash val="dashDot"/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76" name="Straight Connector 129"/>
          <p:cNvCxnSpPr>
            <a:cxnSpLocks noChangeShapeType="1"/>
          </p:cNvCxnSpPr>
          <p:nvPr/>
        </p:nvCxnSpPr>
        <p:spPr bwMode="auto">
          <a:xfrm>
            <a:off x="6324600" y="4191000"/>
            <a:ext cx="914400" cy="914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</p:cxnSp>
      <p:sp>
        <p:nvSpPr>
          <p:cNvPr id="14377" name="TextBox 130"/>
          <p:cNvSpPr txBox="1">
            <a:spLocks noChangeArrowheads="1"/>
          </p:cNvSpPr>
          <p:nvPr/>
        </p:nvSpPr>
        <p:spPr bwMode="auto">
          <a:xfrm>
            <a:off x="5486400" y="2286000"/>
            <a:ext cx="144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Other Deep Space Missions</a:t>
            </a:r>
          </a:p>
        </p:txBody>
      </p:sp>
      <p:pic>
        <p:nvPicPr>
          <p:cNvPr id="14378" name="Picture 10" descr="Meatball.gif                                                   00001A46Macintosh HD                   ABA78158: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0" y="0"/>
            <a:ext cx="9763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9" name="Straight Arrow Connector 68"/>
          <p:cNvCxnSpPr/>
          <p:nvPr/>
        </p:nvCxnSpPr>
        <p:spPr>
          <a:xfrm>
            <a:off x="4114800" y="4572000"/>
            <a:ext cx="1295400" cy="914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600200" y="1066800"/>
            <a:ext cx="990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81" name="Picture 3" descr="CTHead3X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895600" y="1281113"/>
            <a:ext cx="450850" cy="395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82" name="TextBox 73"/>
          <p:cNvSpPr txBox="1">
            <a:spLocks noChangeArrowheads="1"/>
          </p:cNvSpPr>
          <p:nvPr/>
        </p:nvSpPr>
        <p:spPr bwMode="auto">
          <a:xfrm>
            <a:off x="1828800" y="120015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GEO Demo –</a:t>
            </a:r>
          </a:p>
          <a:p>
            <a:pPr algn="ctr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LCRD</a:t>
            </a:r>
          </a:p>
        </p:txBody>
      </p:sp>
      <p:sp>
        <p:nvSpPr>
          <p:cNvPr id="14383" name="TextBox 78"/>
          <p:cNvSpPr txBox="1">
            <a:spLocks noChangeArrowheads="1"/>
          </p:cNvSpPr>
          <p:nvPr/>
        </p:nvSpPr>
        <p:spPr bwMode="auto">
          <a:xfrm>
            <a:off x="1295400" y="304800"/>
            <a:ext cx="55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2013</a:t>
            </a:r>
          </a:p>
        </p:txBody>
      </p:sp>
      <p:pic>
        <p:nvPicPr>
          <p:cNvPr id="14384" name="Picture 9"/>
          <p:cNvPicPr>
            <a:picLocks noChangeAspect="1" noChangeArrowheads="1"/>
          </p:cNvPicPr>
          <p:nvPr/>
        </p:nvPicPr>
        <p:blipFill>
          <a:blip r:embed="rId12" cstate="print"/>
          <a:srcRect r="3436" b="1434"/>
          <a:stretch>
            <a:fillRect/>
          </a:stretch>
        </p:blipFill>
        <p:spPr bwMode="auto">
          <a:xfrm>
            <a:off x="1600200" y="3560763"/>
            <a:ext cx="381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85" name="Picture 9"/>
          <p:cNvPicPr>
            <a:picLocks noChangeAspect="1" noChangeArrowheads="1"/>
          </p:cNvPicPr>
          <p:nvPr/>
        </p:nvPicPr>
        <p:blipFill>
          <a:blip r:embed="rId12" cstate="print"/>
          <a:srcRect r="3436" b="1434"/>
          <a:stretch>
            <a:fillRect/>
          </a:stretch>
        </p:blipFill>
        <p:spPr bwMode="auto">
          <a:xfrm>
            <a:off x="3124200" y="3560763"/>
            <a:ext cx="381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2" name="Straight Connector 61"/>
          <p:cNvCxnSpPr/>
          <p:nvPr/>
        </p:nvCxnSpPr>
        <p:spPr bwMode="auto">
          <a:xfrm>
            <a:off x="0" y="2286000"/>
            <a:ext cx="7772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87" name="TextBox 12"/>
          <p:cNvSpPr txBox="1">
            <a:spLocks noChangeArrowheads="1"/>
          </p:cNvSpPr>
          <p:nvPr/>
        </p:nvSpPr>
        <p:spPr bwMode="auto">
          <a:xfrm>
            <a:off x="0" y="4495800"/>
            <a:ext cx="289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Technology Investment and Development</a:t>
            </a:r>
          </a:p>
          <a:p>
            <a:endParaRPr lang="en-US" sz="14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4388" name="TextBox 63"/>
          <p:cNvSpPr txBox="1">
            <a:spLocks noChangeArrowheads="1"/>
          </p:cNvSpPr>
          <p:nvPr/>
        </p:nvSpPr>
        <p:spPr bwMode="auto">
          <a:xfrm>
            <a:off x="0" y="4648200"/>
            <a:ext cx="89154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 Stabilization</a:t>
            </a:r>
          </a:p>
          <a:p>
            <a:endParaRPr lang="en-US" sz="90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 Detectors</a:t>
            </a:r>
            <a:endParaRPr lang="en-US" sz="900">
              <a:solidFill>
                <a:srgbClr val="000000"/>
              </a:solidFill>
              <a:latin typeface="Calibri" pitchFamily="34" charset="0"/>
            </a:endParaRPr>
          </a:p>
          <a:p>
            <a:r>
              <a:rPr lang="en-US" sz="90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>
              <a:buFont typeface="Arial" charset="0"/>
              <a:buChar char="•"/>
            </a:pP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 Vibration  </a:t>
            </a:r>
          </a:p>
          <a:p>
            <a:endParaRPr lang="en-US" sz="140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 Systems Engineering</a:t>
            </a:r>
          </a:p>
          <a:p>
            <a:endParaRPr lang="en-US" sz="140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 Laser Power/Life</a:t>
            </a:r>
          </a:p>
          <a:p>
            <a:pPr>
              <a:buFont typeface="Arial" charset="0"/>
              <a:buChar char="•"/>
            </a:pPr>
            <a:endParaRPr lang="en-US" sz="1400">
              <a:solidFill>
                <a:srgbClr val="000000"/>
              </a:solidFill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en-US" sz="1100">
                <a:solidFill>
                  <a:srgbClr val="000000"/>
                </a:solidFill>
                <a:latin typeface="Calibri" pitchFamily="34" charset="0"/>
              </a:rPr>
              <a:t>  Pointing</a:t>
            </a:r>
          </a:p>
          <a:p>
            <a:endParaRPr lang="en-US" sz="900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143000" y="4800600"/>
            <a:ext cx="16764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89" idx="1"/>
          </p:cNvCxnSpPr>
          <p:nvPr/>
        </p:nvCxnSpPr>
        <p:spPr>
          <a:xfrm flipV="1">
            <a:off x="990600" y="5105400"/>
            <a:ext cx="5295900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1447800" y="5791200"/>
            <a:ext cx="50292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143000" y="5410200"/>
            <a:ext cx="12954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1371600" y="6172200"/>
            <a:ext cx="43434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2590800" y="5410200"/>
            <a:ext cx="26289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2590800" y="4800600"/>
            <a:ext cx="13335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96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7400" y="3573463"/>
            <a:ext cx="431800" cy="388937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14397" name="TextBox 95"/>
          <p:cNvSpPr txBox="1">
            <a:spLocks noChangeArrowheads="1"/>
          </p:cNvSpPr>
          <p:nvPr/>
        </p:nvSpPr>
        <p:spPr bwMode="auto">
          <a:xfrm>
            <a:off x="7848600" y="73025"/>
            <a:ext cx="10604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Calibri" pitchFamily="34" charset="0"/>
              </a:rPr>
              <a:t>March 2012</a:t>
            </a:r>
          </a:p>
        </p:txBody>
      </p:sp>
      <p:sp>
        <p:nvSpPr>
          <p:cNvPr id="14398" name="TextBox 74"/>
          <p:cNvSpPr txBox="1">
            <a:spLocks noChangeArrowheads="1"/>
          </p:cNvSpPr>
          <p:nvPr/>
        </p:nvSpPr>
        <p:spPr bwMode="auto">
          <a:xfrm>
            <a:off x="3116263" y="3975100"/>
            <a:ext cx="4651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LCRD</a:t>
            </a:r>
          </a:p>
        </p:txBody>
      </p:sp>
      <p:pic>
        <p:nvPicPr>
          <p:cNvPr id="101" name="Picture 112"/>
          <p:cNvPicPr>
            <a:picLocks noChangeAspect="1" noChangeArrowheads="1"/>
          </p:cNvPicPr>
          <p:nvPr/>
        </p:nvPicPr>
        <p:blipFill>
          <a:blip r:embed="rId14" cstate="print">
            <a:alphaModFix/>
            <a:lum bright="41000" contrast="74000"/>
          </a:blip>
          <a:srcRect/>
          <a:stretch>
            <a:fillRect/>
          </a:stretch>
        </p:blipFill>
        <p:spPr bwMode="auto">
          <a:xfrm flipH="1" flipV="1">
            <a:off x="5943600" y="2708667"/>
            <a:ext cx="609599" cy="4917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4400" name="TextBox 73"/>
          <p:cNvSpPr txBox="1">
            <a:spLocks noChangeArrowheads="1"/>
          </p:cNvSpPr>
          <p:nvPr/>
        </p:nvSpPr>
        <p:spPr bwMode="auto">
          <a:xfrm>
            <a:off x="3276600" y="12954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LEO Demo </a:t>
            </a:r>
          </a:p>
        </p:txBody>
      </p:sp>
      <p:sp>
        <p:nvSpPr>
          <p:cNvPr id="14401" name="TextBox 78"/>
          <p:cNvSpPr txBox="1">
            <a:spLocks noChangeArrowheads="1"/>
          </p:cNvSpPr>
          <p:nvPr/>
        </p:nvSpPr>
        <p:spPr bwMode="auto">
          <a:xfrm>
            <a:off x="3106738" y="304800"/>
            <a:ext cx="550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2017</a:t>
            </a:r>
          </a:p>
        </p:txBody>
      </p:sp>
      <p:sp>
        <p:nvSpPr>
          <p:cNvPr id="14402" name="TextBox 78"/>
          <p:cNvSpPr txBox="1">
            <a:spLocks noChangeArrowheads="1"/>
          </p:cNvSpPr>
          <p:nvPr/>
        </p:nvSpPr>
        <p:spPr bwMode="auto">
          <a:xfrm>
            <a:off x="5240338" y="304800"/>
            <a:ext cx="550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2020</a:t>
            </a:r>
          </a:p>
        </p:txBody>
      </p:sp>
      <p:sp>
        <p:nvSpPr>
          <p:cNvPr id="14403" name="TextBox 78"/>
          <p:cNvSpPr txBox="1">
            <a:spLocks noChangeArrowheads="1"/>
          </p:cNvSpPr>
          <p:nvPr/>
        </p:nvSpPr>
        <p:spPr bwMode="auto">
          <a:xfrm>
            <a:off x="6840538" y="304800"/>
            <a:ext cx="550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Calibri" pitchFamily="34" charset="0"/>
              </a:rPr>
              <a:t>2025</a:t>
            </a:r>
          </a:p>
        </p:txBody>
      </p:sp>
      <p:cxnSp>
        <p:nvCxnSpPr>
          <p:cNvPr id="120" name="Straight Connector 119"/>
          <p:cNvCxnSpPr/>
          <p:nvPr/>
        </p:nvCxnSpPr>
        <p:spPr>
          <a:xfrm>
            <a:off x="914400" y="6553200"/>
            <a:ext cx="4953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 bwMode="auto">
          <a:xfrm>
            <a:off x="914400" y="609600"/>
            <a:ext cx="67818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Isosceles Triangle 84"/>
          <p:cNvSpPr/>
          <p:nvPr/>
        </p:nvSpPr>
        <p:spPr>
          <a:xfrm>
            <a:off x="3886200" y="1600200"/>
            <a:ext cx="152400" cy="1524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" name="Isosceles Triangle 91"/>
          <p:cNvSpPr/>
          <p:nvPr/>
        </p:nvSpPr>
        <p:spPr>
          <a:xfrm>
            <a:off x="4191000" y="1600200"/>
            <a:ext cx="152400" cy="1524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Isosceles Triangle 99"/>
          <p:cNvSpPr/>
          <p:nvPr/>
        </p:nvSpPr>
        <p:spPr>
          <a:xfrm>
            <a:off x="4495800" y="16002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Isosceles Triangle 101"/>
          <p:cNvSpPr/>
          <p:nvPr/>
        </p:nvSpPr>
        <p:spPr>
          <a:xfrm>
            <a:off x="5257800" y="30480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Isosceles Triangle 102"/>
          <p:cNvSpPr/>
          <p:nvPr/>
        </p:nvSpPr>
        <p:spPr>
          <a:xfrm>
            <a:off x="5181600" y="1371600"/>
            <a:ext cx="152400" cy="1524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Isosceles Triangle 103"/>
          <p:cNvSpPr/>
          <p:nvPr/>
        </p:nvSpPr>
        <p:spPr>
          <a:xfrm>
            <a:off x="5562600" y="1371600"/>
            <a:ext cx="152400" cy="152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Isosceles Triangle 105"/>
          <p:cNvSpPr/>
          <p:nvPr/>
        </p:nvSpPr>
        <p:spPr>
          <a:xfrm>
            <a:off x="4114800" y="3048000"/>
            <a:ext cx="152400" cy="152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Isosceles Triangle 108"/>
          <p:cNvSpPr/>
          <p:nvPr/>
        </p:nvSpPr>
        <p:spPr>
          <a:xfrm>
            <a:off x="6248400" y="41148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Isosceles Triangle 109"/>
          <p:cNvSpPr/>
          <p:nvPr/>
        </p:nvSpPr>
        <p:spPr>
          <a:xfrm>
            <a:off x="5867400" y="1371600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Isosceles Triangle 110"/>
          <p:cNvSpPr/>
          <p:nvPr/>
        </p:nvSpPr>
        <p:spPr>
          <a:xfrm>
            <a:off x="6477000" y="4114800"/>
            <a:ext cx="152400" cy="15240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6" name="Isosceles Triangle 85"/>
          <p:cNvSpPr/>
          <p:nvPr/>
        </p:nvSpPr>
        <p:spPr>
          <a:xfrm>
            <a:off x="2514600" y="4114800"/>
            <a:ext cx="152400" cy="15240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Isosceles Triangle 87"/>
          <p:cNvSpPr/>
          <p:nvPr/>
        </p:nvSpPr>
        <p:spPr>
          <a:xfrm>
            <a:off x="3886200" y="4724400"/>
            <a:ext cx="152400" cy="1524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Isosceles Triangle 88"/>
          <p:cNvSpPr/>
          <p:nvPr/>
        </p:nvSpPr>
        <p:spPr>
          <a:xfrm>
            <a:off x="6248400" y="50292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Isosceles Triangle 92"/>
          <p:cNvSpPr/>
          <p:nvPr/>
        </p:nvSpPr>
        <p:spPr>
          <a:xfrm>
            <a:off x="4267200" y="5410200"/>
            <a:ext cx="152400" cy="1524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Isosceles Triangle 96"/>
          <p:cNvSpPr/>
          <p:nvPr/>
        </p:nvSpPr>
        <p:spPr>
          <a:xfrm>
            <a:off x="5257800" y="50292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Isosceles Triangle 97"/>
          <p:cNvSpPr/>
          <p:nvPr/>
        </p:nvSpPr>
        <p:spPr>
          <a:xfrm>
            <a:off x="4495800" y="50292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Isosceles Triangle 111"/>
          <p:cNvSpPr/>
          <p:nvPr/>
        </p:nvSpPr>
        <p:spPr>
          <a:xfrm>
            <a:off x="5181600" y="5410200"/>
            <a:ext cx="152400" cy="1524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Isosceles Triangle 112"/>
          <p:cNvSpPr/>
          <p:nvPr/>
        </p:nvSpPr>
        <p:spPr>
          <a:xfrm>
            <a:off x="2514600" y="5791200"/>
            <a:ext cx="152400" cy="15240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Isosceles Triangle 113"/>
          <p:cNvSpPr/>
          <p:nvPr/>
        </p:nvSpPr>
        <p:spPr>
          <a:xfrm>
            <a:off x="6477000" y="5791200"/>
            <a:ext cx="152400" cy="15240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Isosceles Triangle 114"/>
          <p:cNvSpPr/>
          <p:nvPr/>
        </p:nvSpPr>
        <p:spPr>
          <a:xfrm>
            <a:off x="4114800" y="6172200"/>
            <a:ext cx="152400" cy="152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6" name="Isosceles Triangle 115"/>
          <p:cNvSpPr/>
          <p:nvPr/>
        </p:nvSpPr>
        <p:spPr>
          <a:xfrm>
            <a:off x="5638800" y="6172200"/>
            <a:ext cx="152400" cy="152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Isosceles Triangle 116"/>
          <p:cNvSpPr/>
          <p:nvPr/>
        </p:nvSpPr>
        <p:spPr>
          <a:xfrm>
            <a:off x="5867400" y="6477000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4428" name="Picture 118" descr="Tenerife.jp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14600" y="3581400"/>
            <a:ext cx="50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29" name="Picture 121" descr="LEO.bmp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949700" y="1143000"/>
            <a:ext cx="622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0" name="Straight Connector 129"/>
          <p:cNvCxnSpPr/>
          <p:nvPr/>
        </p:nvCxnSpPr>
        <p:spPr bwMode="auto">
          <a:xfrm>
            <a:off x="0" y="1828800"/>
            <a:ext cx="7772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431" name="Rectangle 9"/>
          <p:cNvSpPr>
            <a:spLocks noChangeArrowheads="1"/>
          </p:cNvSpPr>
          <p:nvPr/>
        </p:nvSpPr>
        <p:spPr bwMode="auto">
          <a:xfrm>
            <a:off x="0" y="1828800"/>
            <a:ext cx="9144000" cy="4572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lIns="45720" rIns="45720" anchor="ctr"/>
          <a:lstStyle/>
          <a:p>
            <a:endParaRPr lang="en-US">
              <a:solidFill>
                <a:srgbClr val="000000"/>
              </a:solidFill>
              <a:latin typeface="Calibri" pitchFamily="34" charset="0"/>
            </a:endParaRPr>
          </a:p>
        </p:txBody>
      </p:sp>
      <p:cxnSp>
        <p:nvCxnSpPr>
          <p:cNvPr id="87" name="Straight Arrow Connector 86"/>
          <p:cNvCxnSpPr/>
          <p:nvPr/>
        </p:nvCxnSpPr>
        <p:spPr bwMode="auto">
          <a:xfrm flipH="1">
            <a:off x="5105400" y="1524000"/>
            <a:ext cx="381000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433" name="TextBox 12"/>
          <p:cNvSpPr txBox="1">
            <a:spLocks noChangeArrowheads="1"/>
          </p:cNvSpPr>
          <p:nvPr/>
        </p:nvSpPr>
        <p:spPr bwMode="auto">
          <a:xfrm>
            <a:off x="0" y="1885950"/>
            <a:ext cx="1376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Commercialization</a:t>
            </a:r>
          </a:p>
        </p:txBody>
      </p:sp>
      <p:pic>
        <p:nvPicPr>
          <p:cNvPr id="14434" name="Picture 2" descr="open perspective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-1097"/>
          <a:stretch>
            <a:fillRect/>
          </a:stretch>
        </p:blipFill>
        <p:spPr bwMode="auto">
          <a:xfrm>
            <a:off x="1676400" y="18288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5" name="TextBox 66"/>
          <p:cNvSpPr txBox="1">
            <a:spLocks noChangeArrowheads="1"/>
          </p:cNvSpPr>
          <p:nvPr/>
        </p:nvSpPr>
        <p:spPr bwMode="auto">
          <a:xfrm>
            <a:off x="2286000" y="19050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Optical Module</a:t>
            </a:r>
          </a:p>
        </p:txBody>
      </p:sp>
      <p:pic>
        <p:nvPicPr>
          <p:cNvPr id="14436" name="Picture 3"/>
          <p:cNvPicPr>
            <a:picLocks noChangeAspect="1" noChangeArrowheads="1"/>
          </p:cNvPicPr>
          <p:nvPr/>
        </p:nvPicPr>
        <p:blipFill>
          <a:blip r:embed="rId1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1905000"/>
            <a:ext cx="6556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7" name="TextBox 66"/>
          <p:cNvSpPr txBox="1">
            <a:spLocks noChangeArrowheads="1"/>
          </p:cNvSpPr>
          <p:nvPr/>
        </p:nvSpPr>
        <p:spPr bwMode="auto">
          <a:xfrm>
            <a:off x="4572000" y="1905000"/>
            <a:ext cx="882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Controller </a:t>
            </a:r>
          </a:p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Electronics</a:t>
            </a:r>
          </a:p>
        </p:txBody>
      </p:sp>
      <p:pic>
        <p:nvPicPr>
          <p:cNvPr id="14438" name="Picture 2"/>
          <p:cNvPicPr>
            <a:picLocks noChangeAspect="1" noChangeArrowheads="1"/>
          </p:cNvPicPr>
          <p:nvPr/>
        </p:nvPicPr>
        <p:blipFill>
          <a:blip r:embed="rId1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001838"/>
            <a:ext cx="3048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439" name="TextBox 66"/>
          <p:cNvSpPr txBox="1">
            <a:spLocks noChangeArrowheads="1"/>
          </p:cNvSpPr>
          <p:nvPr/>
        </p:nvSpPr>
        <p:spPr bwMode="auto">
          <a:xfrm>
            <a:off x="3538538" y="1905000"/>
            <a:ext cx="6524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DPSK</a:t>
            </a:r>
          </a:p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Modem</a:t>
            </a:r>
          </a:p>
        </p:txBody>
      </p:sp>
      <p:cxnSp>
        <p:nvCxnSpPr>
          <p:cNvPr id="143" name="Straight Arrow Connector 142"/>
          <p:cNvCxnSpPr/>
          <p:nvPr/>
        </p:nvCxnSpPr>
        <p:spPr bwMode="auto">
          <a:xfrm flipV="1">
            <a:off x="3124200" y="1676400"/>
            <a:ext cx="0" cy="22860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/>
          <p:nvPr/>
        </p:nvCxnSpPr>
        <p:spPr>
          <a:xfrm flipV="1">
            <a:off x="4572000" y="1828800"/>
            <a:ext cx="0" cy="3276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/>
          <p:nvPr/>
        </p:nvCxnSpPr>
        <p:spPr>
          <a:xfrm flipV="1">
            <a:off x="5334000" y="3276600"/>
            <a:ext cx="0" cy="1828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/>
          <p:cNvCxnSpPr/>
          <p:nvPr/>
        </p:nvCxnSpPr>
        <p:spPr>
          <a:xfrm flipV="1">
            <a:off x="6324600" y="4267200"/>
            <a:ext cx="0" cy="914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stCxn id="117" idx="1"/>
          </p:cNvCxnSpPr>
          <p:nvPr/>
        </p:nvCxnSpPr>
        <p:spPr>
          <a:xfrm flipV="1">
            <a:off x="5905500" y="1524000"/>
            <a:ext cx="38100" cy="5029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/>
          <p:nvPr/>
        </p:nvCxnSpPr>
        <p:spPr>
          <a:xfrm flipH="1" flipV="1">
            <a:off x="5638800" y="1524000"/>
            <a:ext cx="73025" cy="46482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/>
          <p:nvPr/>
        </p:nvCxnSpPr>
        <p:spPr>
          <a:xfrm flipV="1">
            <a:off x="4191000" y="3276600"/>
            <a:ext cx="3175" cy="297180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Arrow Connector 177"/>
          <p:cNvCxnSpPr>
            <a:endCxn id="111" idx="3"/>
          </p:cNvCxnSpPr>
          <p:nvPr/>
        </p:nvCxnSpPr>
        <p:spPr>
          <a:xfrm flipV="1">
            <a:off x="6553200" y="4267200"/>
            <a:ext cx="0" cy="1524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stCxn id="93" idx="1"/>
            <a:endCxn id="92" idx="3"/>
          </p:cNvCxnSpPr>
          <p:nvPr/>
        </p:nvCxnSpPr>
        <p:spPr>
          <a:xfrm flipH="1" flipV="1">
            <a:off x="4267200" y="1752600"/>
            <a:ext cx="38100" cy="37338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Arrow Connector 186"/>
          <p:cNvCxnSpPr/>
          <p:nvPr/>
        </p:nvCxnSpPr>
        <p:spPr>
          <a:xfrm flipV="1">
            <a:off x="5257800" y="1524000"/>
            <a:ext cx="0" cy="403860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Arrow Connector 188"/>
          <p:cNvCxnSpPr/>
          <p:nvPr/>
        </p:nvCxnSpPr>
        <p:spPr>
          <a:xfrm flipV="1">
            <a:off x="3962400" y="1752600"/>
            <a:ext cx="0" cy="3048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3"/>
          <p:cNvSpPr txBox="1">
            <a:spLocks noChangeArrowheads="1"/>
          </p:cNvSpPr>
          <p:nvPr/>
        </p:nvSpPr>
        <p:spPr bwMode="auto">
          <a:xfrm>
            <a:off x="3195638" y="4800600"/>
            <a:ext cx="842962" cy="230188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prstClr val="black"/>
                </a:solidFill>
                <a:latin typeface="Verdana" pitchFamily="34" charset="0"/>
                <a:cs typeface="+mn-cs"/>
              </a:rPr>
              <a:t>Mini FOG</a:t>
            </a:r>
            <a:endParaRPr lang="en-US" sz="900" dirty="0">
              <a:solidFill>
                <a:prstClr val="black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14452" name="TextBox 13"/>
          <p:cNvSpPr txBox="1">
            <a:spLocks noChangeArrowheads="1"/>
          </p:cNvSpPr>
          <p:nvPr/>
        </p:nvSpPr>
        <p:spPr bwMode="auto">
          <a:xfrm>
            <a:off x="5181600" y="6627813"/>
            <a:ext cx="1757363" cy="230187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Verdana" pitchFamily="34" charset="0"/>
              </a:rPr>
              <a:t>Flexured Gimbal Mount</a:t>
            </a:r>
          </a:p>
        </p:txBody>
      </p:sp>
      <p:sp>
        <p:nvSpPr>
          <p:cNvPr id="14453" name="TextBox 13"/>
          <p:cNvSpPr txBox="1">
            <a:spLocks noChangeArrowheads="1"/>
          </p:cNvSpPr>
          <p:nvPr/>
        </p:nvSpPr>
        <p:spPr bwMode="auto">
          <a:xfrm>
            <a:off x="2667000" y="5867400"/>
            <a:ext cx="2895600" cy="2286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Verdana" pitchFamily="34" charset="0"/>
              </a:rPr>
              <a:t>CFLOS Analysis, Optical Comm Cross Support</a:t>
            </a:r>
          </a:p>
        </p:txBody>
      </p:sp>
      <p:sp>
        <p:nvSpPr>
          <p:cNvPr id="14454" name="TextBox 13"/>
          <p:cNvSpPr txBox="1">
            <a:spLocks noChangeArrowheads="1"/>
          </p:cNvSpPr>
          <p:nvPr/>
        </p:nvSpPr>
        <p:spPr bwMode="auto">
          <a:xfrm>
            <a:off x="2514600" y="6172200"/>
            <a:ext cx="1604963" cy="23018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Verdana" pitchFamily="34" charset="0"/>
              </a:rPr>
              <a:t>PPM Laser Transmitter</a:t>
            </a:r>
          </a:p>
        </p:txBody>
      </p:sp>
      <p:sp>
        <p:nvSpPr>
          <p:cNvPr id="14455" name="TextBox 13"/>
          <p:cNvSpPr txBox="1">
            <a:spLocks noChangeArrowheads="1"/>
          </p:cNvSpPr>
          <p:nvPr/>
        </p:nvSpPr>
        <p:spPr bwMode="auto">
          <a:xfrm>
            <a:off x="5786438" y="6170613"/>
            <a:ext cx="1223962" cy="230187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Verdana" pitchFamily="34" charset="0"/>
              </a:rPr>
              <a:t>Low-noise laser</a:t>
            </a:r>
          </a:p>
        </p:txBody>
      </p:sp>
      <p:sp>
        <p:nvSpPr>
          <p:cNvPr id="133" name="TextBox 13"/>
          <p:cNvSpPr txBox="1">
            <a:spLocks noChangeArrowheads="1"/>
          </p:cNvSpPr>
          <p:nvPr/>
        </p:nvSpPr>
        <p:spPr bwMode="auto">
          <a:xfrm>
            <a:off x="5405438" y="5345113"/>
            <a:ext cx="2671762" cy="369887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 smtClean="0">
                <a:solidFill>
                  <a:prstClr val="black"/>
                </a:solidFill>
                <a:latin typeface="Verdana" pitchFamily="34" charset="0"/>
                <a:cs typeface="+mn-cs"/>
              </a:rPr>
              <a:t>Spacecraft disturbance rejection platform, </a:t>
            </a:r>
            <a:r>
              <a:rPr lang="en-US" sz="900" dirty="0" err="1" smtClean="0">
                <a:solidFill>
                  <a:prstClr val="black"/>
                </a:solidFill>
                <a:latin typeface="Verdana" pitchFamily="34" charset="0"/>
                <a:cs typeface="+mn-cs"/>
              </a:rPr>
              <a:t>piezo</a:t>
            </a:r>
            <a:r>
              <a:rPr lang="en-US" sz="900" dirty="0" smtClean="0">
                <a:solidFill>
                  <a:prstClr val="black"/>
                </a:solidFill>
                <a:latin typeface="Verdana" pitchFamily="34" charset="0"/>
                <a:cs typeface="+mn-cs"/>
              </a:rPr>
              <a:t>-based point-ahead mechanism</a:t>
            </a:r>
            <a:endParaRPr lang="en-US" sz="900" dirty="0">
              <a:solidFill>
                <a:prstClr val="black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14457" name="TextBox 13"/>
          <p:cNvSpPr txBox="1">
            <a:spLocks noChangeArrowheads="1"/>
          </p:cNvSpPr>
          <p:nvPr/>
        </p:nvSpPr>
        <p:spPr bwMode="auto">
          <a:xfrm>
            <a:off x="6400800" y="4572000"/>
            <a:ext cx="2743200" cy="64611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solidFill>
                  <a:srgbClr val="000000"/>
                </a:solidFill>
                <a:latin typeface="Verdana" pitchFamily="34" charset="0"/>
              </a:rPr>
              <a:t>SNSPD arrays, photon counting space receiver, ground receiver detection array, NAF APD/nanowire det., COTS quadrant spatial-acquisition detectors</a:t>
            </a:r>
          </a:p>
        </p:txBody>
      </p:sp>
      <p:cxnSp>
        <p:nvCxnSpPr>
          <p:cNvPr id="159" name="Straight Arrow Connector 158"/>
          <p:cNvCxnSpPr/>
          <p:nvPr/>
        </p:nvCxnSpPr>
        <p:spPr>
          <a:xfrm flipV="1">
            <a:off x="2590800" y="4267200"/>
            <a:ext cx="0" cy="1524000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9"/>
          <p:cNvSpPr>
            <a:spLocks noChangeArrowheads="1"/>
          </p:cNvSpPr>
          <p:nvPr/>
        </p:nvSpPr>
        <p:spPr bwMode="auto">
          <a:xfrm>
            <a:off x="0" y="2286000"/>
            <a:ext cx="9144000" cy="112395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</p:spPr>
        <p:txBody>
          <a:bodyPr wrap="none"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23" name="AutoShape 14"/>
          <p:cNvSpPr>
            <a:spLocks noChangeArrowheads="1"/>
          </p:cNvSpPr>
          <p:nvPr/>
        </p:nvSpPr>
        <p:spPr bwMode="auto">
          <a:xfrm>
            <a:off x="0" y="768350"/>
            <a:ext cx="9142413" cy="1498600"/>
          </a:xfrm>
          <a:prstGeom prst="roundRect">
            <a:avLst>
              <a:gd name="adj" fmla="val 0"/>
            </a:avLst>
          </a:prstGeom>
          <a:solidFill>
            <a:srgbClr val="EAEAEA"/>
          </a:solidFill>
          <a:ln>
            <a:noFill/>
          </a:ln>
          <a:effectLst/>
        </p:spPr>
        <p:txBody>
          <a:bodyPr wrap="none"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18" name="Rectangle 9"/>
          <p:cNvSpPr>
            <a:spLocks noChangeArrowheads="1"/>
          </p:cNvSpPr>
          <p:nvPr/>
        </p:nvSpPr>
        <p:spPr bwMode="auto">
          <a:xfrm>
            <a:off x="-1588" y="3276600"/>
            <a:ext cx="9144001" cy="1219200"/>
          </a:xfrm>
          <a:prstGeom prst="rect">
            <a:avLst/>
          </a:prstGeom>
          <a:solidFill>
            <a:srgbClr val="DDDDDD"/>
          </a:solidFill>
          <a:ln>
            <a:noFill/>
          </a:ln>
          <a:effectLst/>
        </p:spPr>
        <p:txBody>
          <a:bodyPr wrap="none" lIns="45720" rIns="4572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5365" name="Title 4"/>
          <p:cNvSpPr>
            <a:spLocks noGrp="1"/>
          </p:cNvSpPr>
          <p:nvPr>
            <p:ph type="title"/>
          </p:nvPr>
        </p:nvSpPr>
        <p:spPr>
          <a:xfrm>
            <a:off x="1143000" y="-152400"/>
            <a:ext cx="5410200" cy="838200"/>
          </a:xfrm>
        </p:spPr>
        <p:txBody>
          <a:bodyPr/>
          <a:lstStyle/>
          <a:p>
            <a:pPr eaLnBrk="1" hangingPunct="1"/>
            <a:r>
              <a:rPr lang="en-US" sz="1600" smtClean="0"/>
              <a:t>NASA Optical Communication Technology Strategy</a:t>
            </a:r>
            <a:br>
              <a:rPr lang="en-US" sz="1600" smtClean="0"/>
            </a:br>
            <a:r>
              <a:rPr lang="en-US" sz="1600" smtClean="0">
                <a:solidFill>
                  <a:srgbClr val="FF0000"/>
                </a:solidFill>
              </a:rPr>
              <a:t>Executing the Roadmap in 2012</a:t>
            </a:r>
            <a:r>
              <a:rPr lang="en-US" sz="1600" smtClean="0"/>
              <a:t> </a:t>
            </a:r>
          </a:p>
        </p:txBody>
      </p:sp>
      <p:sp>
        <p:nvSpPr>
          <p:cNvPr id="2051" name="TextBox 11"/>
          <p:cNvSpPr txBox="1">
            <a:spLocks noChangeArrowheads="1"/>
          </p:cNvSpPr>
          <p:nvPr/>
        </p:nvSpPr>
        <p:spPr bwMode="auto">
          <a:xfrm>
            <a:off x="0" y="1047750"/>
            <a:ext cx="1150938" cy="400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cs typeface="+mn-cs"/>
              </a:rPr>
              <a:t>Near Earth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cs typeface="+mn-cs"/>
              </a:rPr>
              <a:t>Flight Terminal</a:t>
            </a:r>
          </a:p>
        </p:txBody>
      </p:sp>
      <p:sp>
        <p:nvSpPr>
          <p:cNvPr id="2052" name="TextBox 12"/>
          <p:cNvSpPr txBox="1">
            <a:spLocks noChangeArrowheads="1"/>
          </p:cNvSpPr>
          <p:nvPr/>
        </p:nvSpPr>
        <p:spPr bwMode="auto">
          <a:xfrm>
            <a:off x="-12700" y="2419350"/>
            <a:ext cx="1150938" cy="400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>
                <a:solidFill>
                  <a:prstClr val="black"/>
                </a:solidFill>
                <a:latin typeface="Verdana" pitchFamily="34" charset="0"/>
                <a:cs typeface="+mn-cs"/>
              </a:rPr>
              <a:t>Deep Space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>
                <a:solidFill>
                  <a:prstClr val="black"/>
                </a:solidFill>
                <a:latin typeface="Verdana" pitchFamily="34" charset="0"/>
                <a:cs typeface="+mn-cs"/>
              </a:rPr>
              <a:t>Flight Terminal</a:t>
            </a:r>
          </a:p>
        </p:txBody>
      </p:sp>
      <p:sp>
        <p:nvSpPr>
          <p:cNvPr id="2053" name="TextBox 13"/>
          <p:cNvSpPr txBox="1">
            <a:spLocks noChangeArrowheads="1"/>
          </p:cNvSpPr>
          <p:nvPr/>
        </p:nvSpPr>
        <p:spPr bwMode="auto">
          <a:xfrm>
            <a:off x="0" y="3409950"/>
            <a:ext cx="1604963" cy="40005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>
                <a:solidFill>
                  <a:prstClr val="black"/>
                </a:solidFill>
                <a:latin typeface="Verdana" pitchFamily="34" charset="0"/>
                <a:cs typeface="+mn-cs"/>
              </a:rPr>
              <a:t>SCaN Optical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>
                <a:solidFill>
                  <a:prstClr val="black"/>
                </a:solidFill>
                <a:latin typeface="Verdana" pitchFamily="34" charset="0"/>
                <a:cs typeface="+mn-cs"/>
              </a:rPr>
              <a:t>Ground Infrastructure</a:t>
            </a:r>
          </a:p>
        </p:txBody>
      </p:sp>
      <p:pic>
        <p:nvPicPr>
          <p:cNvPr id="15369" name="Picture 56" descr="100 mm Reflector 5-13-0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2" r="8203"/>
          <a:stretch>
            <a:fillRect/>
          </a:stretch>
        </p:blipFill>
        <p:spPr bwMode="auto">
          <a:xfrm>
            <a:off x="1143000" y="1066800"/>
            <a:ext cx="38576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79600" y="1600200"/>
            <a:ext cx="330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71" name="Straight Connector 23"/>
          <p:cNvCxnSpPr>
            <a:cxnSpLocks noChangeShapeType="1"/>
          </p:cNvCxnSpPr>
          <p:nvPr/>
        </p:nvCxnSpPr>
        <p:spPr bwMode="auto">
          <a:xfrm>
            <a:off x="304800" y="3048000"/>
            <a:ext cx="21336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</p:cxnSp>
      <p:cxnSp>
        <p:nvCxnSpPr>
          <p:cNvPr id="15372" name="Straight Connector 16"/>
          <p:cNvCxnSpPr>
            <a:cxnSpLocks noChangeShapeType="1"/>
          </p:cNvCxnSpPr>
          <p:nvPr/>
        </p:nvCxnSpPr>
        <p:spPr bwMode="auto">
          <a:xfrm>
            <a:off x="533400" y="3048000"/>
            <a:ext cx="1295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</p:cxnSp>
      <p:cxnSp>
        <p:nvCxnSpPr>
          <p:cNvPr id="15373" name="Straight Connector 25"/>
          <p:cNvCxnSpPr>
            <a:cxnSpLocks noChangeShapeType="1"/>
          </p:cNvCxnSpPr>
          <p:nvPr/>
        </p:nvCxnSpPr>
        <p:spPr bwMode="auto">
          <a:xfrm flipV="1">
            <a:off x="457200" y="2819400"/>
            <a:ext cx="7772400" cy="762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</p:cxnSp>
      <p:cxnSp>
        <p:nvCxnSpPr>
          <p:cNvPr id="28" name="Straight Connector 27"/>
          <p:cNvCxnSpPr/>
          <p:nvPr/>
        </p:nvCxnSpPr>
        <p:spPr bwMode="auto">
          <a:xfrm>
            <a:off x="0" y="3276600"/>
            <a:ext cx="7772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 bwMode="auto">
          <a:xfrm>
            <a:off x="2514600" y="1828800"/>
            <a:ext cx="381000" cy="228600"/>
          </a:xfrm>
          <a:prstGeom prst="straightConnector1">
            <a:avLst/>
          </a:prstGeom>
          <a:ln>
            <a:solidFill>
              <a:schemeClr val="bg2">
                <a:lumMod val="40000"/>
                <a:lumOff val="60000"/>
              </a:schemeClr>
            </a:solidFill>
            <a:headEnd type="none" w="med" len="med"/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 bwMode="auto">
          <a:xfrm>
            <a:off x="1600200" y="1219200"/>
            <a:ext cx="12192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77" name="TextBox 41"/>
          <p:cNvSpPr txBox="1">
            <a:spLocks noChangeArrowheads="1"/>
          </p:cNvSpPr>
          <p:nvPr/>
        </p:nvSpPr>
        <p:spPr bwMode="auto">
          <a:xfrm>
            <a:off x="3417888" y="990600"/>
            <a:ext cx="1001712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Commercialized</a:t>
            </a:r>
          </a:p>
        </p:txBody>
      </p:sp>
      <p:pic>
        <p:nvPicPr>
          <p:cNvPr id="15378" name="Picture 56" descr="100 mm Reflector 5-13-0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72" r="8203"/>
          <a:stretch>
            <a:fillRect/>
          </a:stretch>
        </p:blipFill>
        <p:spPr bwMode="auto">
          <a:xfrm>
            <a:off x="2819400" y="1066800"/>
            <a:ext cx="385763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9" name="Straight Arrow Connector 48"/>
          <p:cNvCxnSpPr/>
          <p:nvPr/>
        </p:nvCxnSpPr>
        <p:spPr bwMode="auto">
          <a:xfrm>
            <a:off x="3276600" y="1217613"/>
            <a:ext cx="1295400" cy="15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5" name="TextBox 49"/>
          <p:cNvSpPr txBox="1">
            <a:spLocks noChangeArrowheads="1"/>
          </p:cNvSpPr>
          <p:nvPr/>
        </p:nvSpPr>
        <p:spPr bwMode="auto">
          <a:xfrm>
            <a:off x="4800600" y="838200"/>
            <a:ext cx="1465263" cy="2460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>
                <a:solidFill>
                  <a:prstClr val="black"/>
                </a:solidFill>
                <a:latin typeface="Verdana" pitchFamily="34" charset="0"/>
                <a:cs typeface="+mn-cs"/>
              </a:rPr>
              <a:t>Near Earth Missions</a:t>
            </a:r>
          </a:p>
        </p:txBody>
      </p:sp>
      <p:pic>
        <p:nvPicPr>
          <p:cNvPr id="15381" name="Picture 46" descr="go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1014413"/>
            <a:ext cx="3810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39" descr="hubbl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1066800"/>
            <a:ext cx="60960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3" name="TextBox 65"/>
          <p:cNvSpPr txBox="1">
            <a:spLocks noChangeArrowheads="1"/>
          </p:cNvSpPr>
          <p:nvPr/>
        </p:nvSpPr>
        <p:spPr bwMode="auto">
          <a:xfrm>
            <a:off x="1066800" y="838200"/>
            <a:ext cx="5175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LLCD</a:t>
            </a:r>
          </a:p>
        </p:txBody>
      </p:sp>
      <p:sp>
        <p:nvSpPr>
          <p:cNvPr id="15384" name="TextBox 66"/>
          <p:cNvSpPr txBox="1">
            <a:spLocks noChangeArrowheads="1"/>
          </p:cNvSpPr>
          <p:nvPr/>
        </p:nvSpPr>
        <p:spPr bwMode="auto">
          <a:xfrm>
            <a:off x="1295400" y="1600200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LADEE</a:t>
            </a:r>
          </a:p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 Demo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0" y="4495800"/>
            <a:ext cx="7772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5386" name="Picture 16" descr="telescope_concep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246" t="25606" r="27049" b="19926"/>
          <a:stretch>
            <a:fillRect/>
          </a:stretch>
        </p:blipFill>
        <p:spPr bwMode="auto">
          <a:xfrm>
            <a:off x="3962400" y="3581400"/>
            <a:ext cx="457200" cy="5032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pic>
        <p:nvPicPr>
          <p:cNvPr id="15387" name="Picture 16" descr="telescope_concep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246" t="25606" r="27049" b="19926"/>
          <a:stretch>
            <a:fillRect/>
          </a:stretch>
        </p:blipFill>
        <p:spPr bwMode="auto">
          <a:xfrm>
            <a:off x="4648200" y="3581400"/>
            <a:ext cx="457200" cy="5032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pic>
        <p:nvPicPr>
          <p:cNvPr id="15388" name="Picture 16" descr="telescope_concept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7246" t="25606" r="27049" b="19926"/>
          <a:stretch>
            <a:fillRect/>
          </a:stretch>
        </p:blipFill>
        <p:spPr bwMode="auto">
          <a:xfrm>
            <a:off x="5334000" y="3581400"/>
            <a:ext cx="457200" cy="503238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</p:pic>
      <p:sp>
        <p:nvSpPr>
          <p:cNvPr id="2074" name="TextBox 74"/>
          <p:cNvSpPr txBox="1">
            <a:spLocks noChangeArrowheads="1"/>
          </p:cNvSpPr>
          <p:nvPr/>
        </p:nvSpPr>
        <p:spPr bwMode="auto">
          <a:xfrm>
            <a:off x="1508125" y="3957638"/>
            <a:ext cx="1387475" cy="46196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Verdana" pitchFamily="34" charset="0"/>
                <a:cs typeface="+mn-cs"/>
              </a:rPr>
              <a:t>Optical </a:t>
            </a:r>
            <a:r>
              <a:rPr lang="en-US" sz="800" dirty="0" err="1">
                <a:solidFill>
                  <a:prstClr val="black"/>
                </a:solidFill>
                <a:latin typeface="Verdana" pitchFamily="34" charset="0"/>
                <a:cs typeface="+mn-cs"/>
              </a:rPr>
              <a:t>Comm</a:t>
            </a:r>
            <a:endParaRPr lang="en-US" sz="800" dirty="0">
              <a:solidFill>
                <a:prstClr val="black"/>
              </a:solidFill>
              <a:latin typeface="Verdana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Verdana" pitchFamily="34" charset="0"/>
                <a:cs typeface="+mn-cs"/>
              </a:rPr>
              <a:t>Ground Stations </a:t>
            </a:r>
            <a:r>
              <a:rPr lang="en-US" sz="800" dirty="0" smtClean="0">
                <a:solidFill>
                  <a:prstClr val="black"/>
                </a:solidFill>
                <a:latin typeface="Verdana" pitchFamily="34" charset="0"/>
                <a:cs typeface="+mn-cs"/>
              </a:rPr>
              <a:t>(LLGT, OCTL</a:t>
            </a:r>
            <a:r>
              <a:rPr lang="en-US" sz="800" dirty="0">
                <a:solidFill>
                  <a:prstClr val="black"/>
                </a:solidFill>
                <a:latin typeface="Verdana" pitchFamily="34" charset="0"/>
                <a:cs typeface="+mn-cs"/>
              </a:rPr>
              <a:t>, Tenerife)</a:t>
            </a:r>
          </a:p>
        </p:txBody>
      </p:sp>
      <p:sp>
        <p:nvSpPr>
          <p:cNvPr id="2075" name="TextBox 75"/>
          <p:cNvSpPr txBox="1">
            <a:spLocks noChangeArrowheads="1"/>
          </p:cNvSpPr>
          <p:nvPr/>
        </p:nvSpPr>
        <p:spPr bwMode="auto">
          <a:xfrm>
            <a:off x="3733800" y="4038600"/>
            <a:ext cx="2667000" cy="646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 err="1">
                <a:solidFill>
                  <a:prstClr val="black"/>
                </a:solidFill>
                <a:latin typeface="Verdana" pitchFamily="34" charset="0"/>
                <a:cs typeface="+mn-cs"/>
              </a:rPr>
              <a:t>SCaN</a:t>
            </a:r>
            <a:r>
              <a:rPr lang="en-US" sz="800" dirty="0">
                <a:solidFill>
                  <a:prstClr val="black"/>
                </a:solidFill>
                <a:latin typeface="Verdana" pitchFamily="34" charset="0"/>
                <a:cs typeface="+mn-cs"/>
              </a:rPr>
              <a:t> Operational Optical Ground Stations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Verdana" pitchFamily="34" charset="0"/>
                <a:cs typeface="+mn-cs"/>
              </a:rPr>
              <a:t>Added as Mission Needs Require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Verdana" pitchFamily="34" charset="0"/>
                <a:cs typeface="+mn-cs"/>
              </a:rPr>
              <a:t>(including International Space Agency Sites)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dirty="0">
              <a:solidFill>
                <a:prstClr val="black"/>
              </a:solidFill>
              <a:latin typeface="Verdana" pitchFamily="34" charset="0"/>
              <a:cs typeface="+mn-cs"/>
            </a:endParaRPr>
          </a:p>
        </p:txBody>
      </p:sp>
      <p:cxnSp>
        <p:nvCxnSpPr>
          <p:cNvPr id="82" name="Straight Arrow Connector 81"/>
          <p:cNvCxnSpPr>
            <a:endCxn id="105" idx="0"/>
          </p:cNvCxnSpPr>
          <p:nvPr/>
        </p:nvCxnSpPr>
        <p:spPr bwMode="auto">
          <a:xfrm flipH="1">
            <a:off x="2047875" y="1928813"/>
            <a:ext cx="9525" cy="4095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 bwMode="auto">
          <a:xfrm flipH="1">
            <a:off x="5105400" y="1524000"/>
            <a:ext cx="381000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Left Brace 93"/>
          <p:cNvSpPr/>
          <p:nvPr/>
        </p:nvSpPr>
        <p:spPr bwMode="auto">
          <a:xfrm rot="5400000">
            <a:off x="4648200" y="2667000"/>
            <a:ext cx="304800" cy="1524000"/>
          </a:xfrm>
          <a:prstGeom prst="leftBrace">
            <a:avLst>
              <a:gd name="adj1" fmla="val 5000"/>
              <a:gd name="adj2" fmla="val 50000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tIns="0" bIns="0"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200" b="1">
              <a:solidFill>
                <a:prstClr val="black"/>
              </a:solidFill>
              <a:latin typeface="Times New Roman" pitchFamily="18" charset="0"/>
            </a:endParaRPr>
          </a:p>
        </p:txBody>
      </p:sp>
      <p:pic>
        <p:nvPicPr>
          <p:cNvPr id="15394" name="Picture 7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0" y="1066800"/>
            <a:ext cx="398463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" name="TextBox 104"/>
          <p:cNvSpPr txBox="1"/>
          <p:nvPr/>
        </p:nvSpPr>
        <p:spPr>
          <a:xfrm>
            <a:off x="1527175" y="2338388"/>
            <a:ext cx="1041400" cy="86201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Key DOT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Technology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Identification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Development</a:t>
            </a:r>
          </a:p>
        </p:txBody>
      </p:sp>
      <p:cxnSp>
        <p:nvCxnSpPr>
          <p:cNvPr id="108" name="Straight Arrow Connector 107"/>
          <p:cNvCxnSpPr/>
          <p:nvPr/>
        </p:nvCxnSpPr>
        <p:spPr bwMode="auto">
          <a:xfrm>
            <a:off x="2514600" y="2894013"/>
            <a:ext cx="1371600" cy="158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97" name="TextBox 112"/>
          <p:cNvSpPr txBox="1">
            <a:spLocks noChangeArrowheads="1"/>
          </p:cNvSpPr>
          <p:nvPr/>
        </p:nvSpPr>
        <p:spPr bwMode="auto">
          <a:xfrm>
            <a:off x="1600200" y="1003300"/>
            <a:ext cx="12350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">
                <a:solidFill>
                  <a:srgbClr val="000000"/>
                </a:solidFill>
                <a:latin typeface="Verdana" pitchFamily="34" charset="0"/>
              </a:rPr>
              <a:t>Technology Transfer</a:t>
            </a:r>
          </a:p>
        </p:txBody>
      </p:sp>
      <p:pic>
        <p:nvPicPr>
          <p:cNvPr id="15398" name="Picture 5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564594">
            <a:off x="3875088" y="2660650"/>
            <a:ext cx="5873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9" name="TextBox 116"/>
          <p:cNvSpPr txBox="1">
            <a:spLocks noChangeArrowheads="1"/>
          </p:cNvSpPr>
          <p:nvPr/>
        </p:nvSpPr>
        <p:spPr bwMode="auto">
          <a:xfrm>
            <a:off x="3657600" y="2266950"/>
            <a:ext cx="1692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Candidate Deep Space </a:t>
            </a:r>
          </a:p>
          <a:p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Host Demo Mission</a:t>
            </a:r>
          </a:p>
        </p:txBody>
      </p:sp>
      <p:cxnSp>
        <p:nvCxnSpPr>
          <p:cNvPr id="121" name="Straight Arrow Connector 120"/>
          <p:cNvCxnSpPr/>
          <p:nvPr/>
        </p:nvCxnSpPr>
        <p:spPr bwMode="auto">
          <a:xfrm>
            <a:off x="4267200" y="3048000"/>
            <a:ext cx="533400" cy="304800"/>
          </a:xfrm>
          <a:prstGeom prst="straightConnector1">
            <a:avLst/>
          </a:prstGeom>
          <a:ln w="6350">
            <a:headEnd type="arrow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 bwMode="auto">
          <a:xfrm>
            <a:off x="4572000" y="2894013"/>
            <a:ext cx="1371600" cy="1587"/>
          </a:xfrm>
          <a:prstGeom prst="straightConnector1">
            <a:avLst/>
          </a:prstGeom>
          <a:ln>
            <a:prstDash val="dashDot"/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402" name="Straight Connector 129"/>
          <p:cNvCxnSpPr>
            <a:cxnSpLocks noChangeShapeType="1"/>
          </p:cNvCxnSpPr>
          <p:nvPr/>
        </p:nvCxnSpPr>
        <p:spPr bwMode="auto">
          <a:xfrm>
            <a:off x="6324600" y="4191000"/>
            <a:ext cx="914400" cy="91440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</p:cxnSp>
      <p:sp>
        <p:nvSpPr>
          <p:cNvPr id="2088" name="TextBox 130"/>
          <p:cNvSpPr txBox="1">
            <a:spLocks noChangeArrowheads="1"/>
          </p:cNvSpPr>
          <p:nvPr/>
        </p:nvSpPr>
        <p:spPr bwMode="auto">
          <a:xfrm>
            <a:off x="5486400" y="2286000"/>
            <a:ext cx="1447800" cy="4000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>
                <a:solidFill>
                  <a:prstClr val="black"/>
                </a:solidFill>
                <a:latin typeface="Verdana" pitchFamily="34" charset="0"/>
                <a:cs typeface="+mn-cs"/>
              </a:rPr>
              <a:t>Other Deep Space Missions</a:t>
            </a:r>
          </a:p>
        </p:txBody>
      </p:sp>
      <p:pic>
        <p:nvPicPr>
          <p:cNvPr id="15404" name="Picture 10" descr="Meatball.gif                                                   00001A46Macintosh HD                   ABA78158:"/>
          <p:cNvPicPr>
            <a:picLocks noChangeAspect="1" noChangeArrowheads="1"/>
          </p:cNvPicPr>
          <p:nvPr/>
        </p:nvPicPr>
        <p:blipFill>
          <a:blip r:embed="rId9" r:link="rId10" cstate="print"/>
          <a:srcRect/>
          <a:stretch>
            <a:fillRect/>
          </a:stretch>
        </p:blipFill>
        <p:spPr bwMode="auto">
          <a:xfrm>
            <a:off x="0" y="0"/>
            <a:ext cx="9763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9" name="Straight Arrow Connector 68"/>
          <p:cNvCxnSpPr/>
          <p:nvPr/>
        </p:nvCxnSpPr>
        <p:spPr>
          <a:xfrm>
            <a:off x="4114800" y="4572000"/>
            <a:ext cx="1295400" cy="91440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1752600" y="1295400"/>
            <a:ext cx="1219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07" name="Picture 3" descr="CTHead3X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130550" y="1600200"/>
            <a:ext cx="450850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08" name="TextBox 73"/>
          <p:cNvSpPr txBox="1">
            <a:spLocks noChangeArrowheads="1"/>
          </p:cNvSpPr>
          <p:nvPr/>
        </p:nvSpPr>
        <p:spPr bwMode="auto">
          <a:xfrm>
            <a:off x="2133600" y="16002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GEO Demo –</a:t>
            </a:r>
          </a:p>
          <a:p>
            <a:pPr algn="ctr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LCRD</a:t>
            </a:r>
          </a:p>
        </p:txBody>
      </p:sp>
      <p:sp>
        <p:nvSpPr>
          <p:cNvPr id="2094" name="TextBox 78"/>
          <p:cNvSpPr txBox="1">
            <a:spLocks noChangeArrowheads="1"/>
          </p:cNvSpPr>
          <p:nvPr/>
        </p:nvSpPr>
        <p:spPr bwMode="auto">
          <a:xfrm>
            <a:off x="1658938" y="457200"/>
            <a:ext cx="550862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prstClr val="black"/>
                </a:solidFill>
                <a:latin typeface="Calibri" pitchFamily="34" charset="0"/>
                <a:cs typeface="+mn-cs"/>
              </a:rPr>
              <a:t>2013</a:t>
            </a:r>
          </a:p>
        </p:txBody>
      </p:sp>
      <p:pic>
        <p:nvPicPr>
          <p:cNvPr id="15410" name="Picture 9"/>
          <p:cNvPicPr>
            <a:picLocks noChangeAspect="1" noChangeArrowheads="1"/>
          </p:cNvPicPr>
          <p:nvPr/>
        </p:nvPicPr>
        <p:blipFill>
          <a:blip r:embed="rId12" cstate="print"/>
          <a:srcRect r="3436" b="1434"/>
          <a:stretch>
            <a:fillRect/>
          </a:stretch>
        </p:blipFill>
        <p:spPr bwMode="auto">
          <a:xfrm>
            <a:off x="1600200" y="3560763"/>
            <a:ext cx="381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1" name="Picture 9"/>
          <p:cNvPicPr>
            <a:picLocks noChangeAspect="1" noChangeArrowheads="1"/>
          </p:cNvPicPr>
          <p:nvPr/>
        </p:nvPicPr>
        <p:blipFill>
          <a:blip r:embed="rId12" cstate="print"/>
          <a:srcRect r="3436" b="1434"/>
          <a:stretch>
            <a:fillRect/>
          </a:stretch>
        </p:blipFill>
        <p:spPr bwMode="auto">
          <a:xfrm>
            <a:off x="3124200" y="3560763"/>
            <a:ext cx="38100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2" name="Straight Connector 61"/>
          <p:cNvCxnSpPr/>
          <p:nvPr/>
        </p:nvCxnSpPr>
        <p:spPr bwMode="auto">
          <a:xfrm>
            <a:off x="0" y="2286000"/>
            <a:ext cx="7772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98" name="TextBox 12"/>
          <p:cNvSpPr txBox="1">
            <a:spLocks noChangeArrowheads="1"/>
          </p:cNvSpPr>
          <p:nvPr/>
        </p:nvSpPr>
        <p:spPr bwMode="auto">
          <a:xfrm>
            <a:off x="0" y="4495800"/>
            <a:ext cx="2892425" cy="461963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prstClr val="black"/>
                </a:solidFill>
                <a:latin typeface="Verdana" pitchFamily="34" charset="0"/>
                <a:cs typeface="+mn-cs"/>
              </a:rPr>
              <a:t>Technology Investment and Development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prstClr val="black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2099" name="TextBox 63"/>
          <p:cNvSpPr txBox="1">
            <a:spLocks noChangeArrowheads="1"/>
          </p:cNvSpPr>
          <p:nvPr/>
        </p:nvSpPr>
        <p:spPr bwMode="auto">
          <a:xfrm>
            <a:off x="0" y="4724400"/>
            <a:ext cx="8915400" cy="207803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+mn-cs"/>
              </a:rPr>
              <a:t>  Stabilization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+mn-cs"/>
              </a:rPr>
              <a:t>  Detectors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 Vibration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+mn-cs"/>
              </a:rPr>
              <a:t>  Systems Engineering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prstClr val="black"/>
                </a:solidFill>
                <a:latin typeface="Calibri" pitchFamily="34" charset="0"/>
                <a:cs typeface="+mn-cs"/>
              </a:rPr>
              <a:t>  Laser </a:t>
            </a: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Power/Life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sz="11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11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  Pointing</a:t>
            </a:r>
            <a:endParaRPr lang="en-US" sz="1100" dirty="0">
              <a:solidFill>
                <a:prstClr val="black"/>
              </a:solidFill>
              <a:latin typeface="Calibri" pitchFamily="34" charset="0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800" dirty="0">
              <a:solidFill>
                <a:prstClr val="black"/>
              </a:solidFill>
              <a:latin typeface="Calibri" pitchFamily="34" charset="0"/>
              <a:cs typeface="+mn-cs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1143000" y="4876800"/>
            <a:ext cx="16764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143000" y="5180013"/>
            <a:ext cx="5181600" cy="1587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endCxn id="114" idx="0"/>
          </p:cNvCxnSpPr>
          <p:nvPr/>
        </p:nvCxnSpPr>
        <p:spPr>
          <a:xfrm>
            <a:off x="1600200" y="5867400"/>
            <a:ext cx="50292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1143000" y="5562600"/>
            <a:ext cx="12954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endCxn id="116" idx="0"/>
          </p:cNvCxnSpPr>
          <p:nvPr/>
        </p:nvCxnSpPr>
        <p:spPr>
          <a:xfrm>
            <a:off x="1371600" y="6248400"/>
            <a:ext cx="4343400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endCxn id="112" idx="1"/>
          </p:cNvCxnSpPr>
          <p:nvPr/>
        </p:nvCxnSpPr>
        <p:spPr>
          <a:xfrm>
            <a:off x="2590800" y="5562600"/>
            <a:ext cx="2628900" cy="0"/>
          </a:xfrm>
          <a:prstGeom prst="line">
            <a:avLst/>
          </a:prstGeom>
          <a:ln w="5715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endCxn id="88" idx="1"/>
          </p:cNvCxnSpPr>
          <p:nvPr/>
        </p:nvCxnSpPr>
        <p:spPr>
          <a:xfrm>
            <a:off x="2895600" y="4876800"/>
            <a:ext cx="13335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22" name="Picture 9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7400" y="3573463"/>
            <a:ext cx="431800" cy="388937"/>
          </a:xfrm>
          <a:prstGeom prst="rect">
            <a:avLst/>
          </a:prstGeom>
          <a:noFill/>
          <a:ln w="28575">
            <a:solidFill>
              <a:srgbClr val="FFFFFF"/>
            </a:solidFill>
            <a:miter lim="800000"/>
            <a:headEnd/>
            <a:tailEnd/>
          </a:ln>
        </p:spPr>
      </p:pic>
      <p:sp>
        <p:nvSpPr>
          <p:cNvPr id="2108" name="TextBox 95"/>
          <p:cNvSpPr txBox="1">
            <a:spLocks noChangeArrowheads="1"/>
          </p:cNvSpPr>
          <p:nvPr/>
        </p:nvSpPr>
        <p:spPr bwMode="auto">
          <a:xfrm>
            <a:off x="7848600" y="73025"/>
            <a:ext cx="1060450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prstClr val="black"/>
                </a:solidFill>
                <a:latin typeface="Calibri" pitchFamily="34" charset="0"/>
                <a:cs typeface="+mn-cs"/>
              </a:rPr>
              <a:t>March </a:t>
            </a:r>
            <a:r>
              <a:rPr lang="en-US" sz="1400" dirty="0">
                <a:solidFill>
                  <a:prstClr val="black"/>
                </a:solidFill>
                <a:latin typeface="Calibri" pitchFamily="34" charset="0"/>
                <a:cs typeface="+mn-cs"/>
              </a:rPr>
              <a:t>2012</a:t>
            </a:r>
          </a:p>
        </p:txBody>
      </p:sp>
      <p:sp>
        <p:nvSpPr>
          <p:cNvPr id="2109" name="TextBox 74"/>
          <p:cNvSpPr txBox="1">
            <a:spLocks noChangeArrowheads="1"/>
          </p:cNvSpPr>
          <p:nvPr/>
        </p:nvSpPr>
        <p:spPr bwMode="auto">
          <a:xfrm>
            <a:off x="3116263" y="3975100"/>
            <a:ext cx="465137" cy="2159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>
                <a:solidFill>
                  <a:prstClr val="black"/>
                </a:solidFill>
                <a:latin typeface="Verdana" pitchFamily="34" charset="0"/>
                <a:cs typeface="+mn-cs"/>
              </a:rPr>
              <a:t>LCRD</a:t>
            </a:r>
          </a:p>
        </p:txBody>
      </p:sp>
      <p:pic>
        <p:nvPicPr>
          <p:cNvPr id="101" name="Picture 112"/>
          <p:cNvPicPr>
            <a:picLocks noChangeAspect="1" noChangeArrowheads="1"/>
          </p:cNvPicPr>
          <p:nvPr/>
        </p:nvPicPr>
        <p:blipFill>
          <a:blip r:embed="rId14" cstate="print">
            <a:alphaModFix/>
            <a:lum bright="41000" contrast="74000"/>
          </a:blip>
          <a:srcRect/>
          <a:stretch>
            <a:fillRect/>
          </a:stretch>
        </p:blipFill>
        <p:spPr bwMode="auto">
          <a:xfrm flipH="1" flipV="1">
            <a:off x="5943600" y="2708667"/>
            <a:ext cx="609599" cy="49173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15426" name="TextBox 73"/>
          <p:cNvSpPr txBox="1">
            <a:spLocks noChangeArrowheads="1"/>
          </p:cNvSpPr>
          <p:nvPr/>
        </p:nvSpPr>
        <p:spPr bwMode="auto">
          <a:xfrm>
            <a:off x="3581400" y="1600200"/>
            <a:ext cx="685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  <a:latin typeface="Verdana" pitchFamily="34" charset="0"/>
              </a:rPr>
              <a:t>LEO Demo</a:t>
            </a:r>
          </a:p>
        </p:txBody>
      </p:sp>
      <p:sp>
        <p:nvSpPr>
          <p:cNvPr id="2113" name="TextBox 78"/>
          <p:cNvSpPr txBox="1">
            <a:spLocks noChangeArrowheads="1"/>
          </p:cNvSpPr>
          <p:nvPr/>
        </p:nvSpPr>
        <p:spPr bwMode="auto">
          <a:xfrm>
            <a:off x="3106738" y="457200"/>
            <a:ext cx="550862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prstClr val="black"/>
                </a:solidFill>
                <a:latin typeface="Calibri" pitchFamily="34" charset="0"/>
                <a:cs typeface="+mn-cs"/>
              </a:rPr>
              <a:t>2017</a:t>
            </a:r>
          </a:p>
        </p:txBody>
      </p:sp>
      <p:sp>
        <p:nvSpPr>
          <p:cNvPr id="2114" name="TextBox 78"/>
          <p:cNvSpPr txBox="1">
            <a:spLocks noChangeArrowheads="1"/>
          </p:cNvSpPr>
          <p:nvPr/>
        </p:nvSpPr>
        <p:spPr bwMode="auto">
          <a:xfrm>
            <a:off x="5240338" y="457200"/>
            <a:ext cx="550862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prstClr val="black"/>
                </a:solidFill>
                <a:latin typeface="Calibri" pitchFamily="34" charset="0"/>
                <a:cs typeface="+mn-cs"/>
              </a:rPr>
              <a:t>2020</a:t>
            </a:r>
          </a:p>
        </p:txBody>
      </p:sp>
      <p:sp>
        <p:nvSpPr>
          <p:cNvPr id="2115" name="TextBox 78"/>
          <p:cNvSpPr txBox="1">
            <a:spLocks noChangeArrowheads="1"/>
          </p:cNvSpPr>
          <p:nvPr/>
        </p:nvSpPr>
        <p:spPr bwMode="auto">
          <a:xfrm>
            <a:off x="6840538" y="457200"/>
            <a:ext cx="550862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solidFill>
                  <a:prstClr val="black"/>
                </a:solidFill>
                <a:latin typeface="Calibri" pitchFamily="34" charset="0"/>
                <a:cs typeface="+mn-cs"/>
              </a:rPr>
              <a:t>2025</a:t>
            </a:r>
          </a:p>
        </p:txBody>
      </p:sp>
      <p:cxnSp>
        <p:nvCxnSpPr>
          <p:cNvPr id="120" name="Straight Connector 119"/>
          <p:cNvCxnSpPr>
            <a:endCxn id="117" idx="0"/>
          </p:cNvCxnSpPr>
          <p:nvPr/>
        </p:nvCxnSpPr>
        <p:spPr>
          <a:xfrm>
            <a:off x="990600" y="6553200"/>
            <a:ext cx="49530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73"/>
          <p:cNvSpPr txBox="1">
            <a:spLocks noChangeArrowheads="1"/>
          </p:cNvSpPr>
          <p:nvPr/>
        </p:nvSpPr>
        <p:spPr bwMode="auto">
          <a:xfrm>
            <a:off x="4419600" y="4737100"/>
            <a:ext cx="914400" cy="215900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+mn-cs"/>
              </a:rPr>
              <a:t>Infusion into LEO</a:t>
            </a:r>
          </a:p>
        </p:txBody>
      </p:sp>
      <p:sp>
        <p:nvSpPr>
          <p:cNvPr id="2118" name="TextBox 73"/>
          <p:cNvSpPr txBox="1">
            <a:spLocks noChangeArrowheads="1"/>
          </p:cNvSpPr>
          <p:nvPr/>
        </p:nvSpPr>
        <p:spPr bwMode="auto">
          <a:xfrm>
            <a:off x="6400800" y="4800600"/>
            <a:ext cx="1524000" cy="46196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>
                <a:solidFill>
                  <a:prstClr val="black"/>
                </a:solidFill>
                <a:latin typeface="Calibri" pitchFamily="34" charset="0"/>
                <a:cs typeface="+mn-cs"/>
              </a:rPr>
              <a:t>Infusion into LEO, Deep Space host demo, ground infrastructure</a:t>
            </a:r>
          </a:p>
        </p:txBody>
      </p:sp>
      <p:sp>
        <p:nvSpPr>
          <p:cNvPr id="2119" name="TextBox 73"/>
          <p:cNvSpPr txBox="1">
            <a:spLocks noChangeArrowheads="1"/>
          </p:cNvSpPr>
          <p:nvPr/>
        </p:nvSpPr>
        <p:spPr bwMode="auto">
          <a:xfrm>
            <a:off x="6781800" y="5715000"/>
            <a:ext cx="914400" cy="33813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>
                <a:solidFill>
                  <a:prstClr val="black"/>
                </a:solidFill>
                <a:latin typeface="Calibri" pitchFamily="34" charset="0"/>
                <a:cs typeface="+mn-cs"/>
              </a:rPr>
              <a:t>Infusion into ground stations</a:t>
            </a:r>
          </a:p>
        </p:txBody>
      </p:sp>
      <p:sp>
        <p:nvSpPr>
          <p:cNvPr id="163" name="TextBox 73"/>
          <p:cNvSpPr txBox="1">
            <a:spLocks noChangeArrowheads="1"/>
          </p:cNvSpPr>
          <p:nvPr/>
        </p:nvSpPr>
        <p:spPr bwMode="auto">
          <a:xfrm>
            <a:off x="5791200" y="5453063"/>
            <a:ext cx="914400" cy="338137"/>
          </a:xfrm>
          <a:prstGeom prst="rect">
            <a:avLst/>
          </a:prstGeom>
          <a:noFill/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black"/>
                </a:solidFill>
                <a:latin typeface="Calibri" pitchFamily="34" charset="0"/>
                <a:cs typeface="+mn-cs"/>
              </a:rPr>
              <a:t>Infusion into LEO and near earth</a:t>
            </a:r>
          </a:p>
        </p:txBody>
      </p:sp>
      <p:sp>
        <p:nvSpPr>
          <p:cNvPr id="2121" name="TextBox 73"/>
          <p:cNvSpPr txBox="1">
            <a:spLocks noChangeArrowheads="1"/>
          </p:cNvSpPr>
          <p:nvPr/>
        </p:nvSpPr>
        <p:spPr bwMode="auto">
          <a:xfrm>
            <a:off x="5867400" y="6096000"/>
            <a:ext cx="1371600" cy="338138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>
                <a:solidFill>
                  <a:prstClr val="black"/>
                </a:solidFill>
                <a:latin typeface="Calibri" pitchFamily="34" charset="0"/>
                <a:cs typeface="+mn-cs"/>
              </a:rPr>
              <a:t>Infusion into Deep Space host demo and near earth</a:t>
            </a:r>
          </a:p>
        </p:txBody>
      </p:sp>
      <p:sp>
        <p:nvSpPr>
          <p:cNvPr id="2122" name="TextBox 73"/>
          <p:cNvSpPr txBox="1">
            <a:spLocks noChangeArrowheads="1"/>
          </p:cNvSpPr>
          <p:nvPr/>
        </p:nvSpPr>
        <p:spPr bwMode="auto">
          <a:xfrm>
            <a:off x="6096000" y="6477000"/>
            <a:ext cx="914400" cy="3381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>
                <a:solidFill>
                  <a:prstClr val="black"/>
                </a:solidFill>
                <a:latin typeface="Calibri" pitchFamily="34" charset="0"/>
                <a:cs typeface="+mn-cs"/>
              </a:rPr>
              <a:t>Infusion into near earth</a:t>
            </a:r>
          </a:p>
        </p:txBody>
      </p:sp>
      <p:cxnSp>
        <p:nvCxnSpPr>
          <p:cNvPr id="174" name="Straight Connector 173"/>
          <p:cNvCxnSpPr/>
          <p:nvPr/>
        </p:nvCxnSpPr>
        <p:spPr bwMode="auto">
          <a:xfrm>
            <a:off x="685800" y="762000"/>
            <a:ext cx="70104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Isosceles Triangle 84"/>
          <p:cNvSpPr/>
          <p:nvPr/>
        </p:nvSpPr>
        <p:spPr>
          <a:xfrm>
            <a:off x="4114800" y="2057400"/>
            <a:ext cx="152400" cy="1524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>
              <a:ln w="12700">
                <a:solidFill>
                  <a:srgbClr val="1F497D">
                    <a:satMod val="155000"/>
                  </a:srgbClr>
                </a:solidFill>
                <a:prstDash val="solid"/>
              </a:ln>
              <a:solidFill>
                <a:srgbClr val="EEECE1">
                  <a:tint val="85000"/>
                  <a:satMod val="155000"/>
                </a:srgb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" name="Isosceles Triangle 91"/>
          <p:cNvSpPr/>
          <p:nvPr/>
        </p:nvSpPr>
        <p:spPr>
          <a:xfrm>
            <a:off x="4419600" y="2057400"/>
            <a:ext cx="152400" cy="1524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0" name="Isosceles Triangle 99"/>
          <p:cNvSpPr/>
          <p:nvPr/>
        </p:nvSpPr>
        <p:spPr>
          <a:xfrm>
            <a:off x="4724400" y="20574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" name="Isosceles Triangle 101"/>
          <p:cNvSpPr/>
          <p:nvPr/>
        </p:nvSpPr>
        <p:spPr>
          <a:xfrm>
            <a:off x="3886200" y="30480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3" name="Isosceles Triangle 102"/>
          <p:cNvSpPr/>
          <p:nvPr/>
        </p:nvSpPr>
        <p:spPr>
          <a:xfrm>
            <a:off x="5181600" y="1524000"/>
            <a:ext cx="152400" cy="1524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4" name="Isosceles Triangle 103"/>
          <p:cNvSpPr/>
          <p:nvPr/>
        </p:nvSpPr>
        <p:spPr>
          <a:xfrm>
            <a:off x="5562600" y="1524000"/>
            <a:ext cx="152400" cy="152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6" name="Isosceles Triangle 105"/>
          <p:cNvSpPr/>
          <p:nvPr/>
        </p:nvSpPr>
        <p:spPr>
          <a:xfrm>
            <a:off x="4114800" y="3048000"/>
            <a:ext cx="152400" cy="152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9" name="Isosceles Triangle 108"/>
          <p:cNvSpPr/>
          <p:nvPr/>
        </p:nvSpPr>
        <p:spPr>
          <a:xfrm>
            <a:off x="6248400" y="41148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0" name="Isosceles Triangle 109"/>
          <p:cNvSpPr/>
          <p:nvPr/>
        </p:nvSpPr>
        <p:spPr>
          <a:xfrm>
            <a:off x="5867400" y="1524000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1" name="Isosceles Triangle 110"/>
          <p:cNvSpPr/>
          <p:nvPr/>
        </p:nvSpPr>
        <p:spPr>
          <a:xfrm>
            <a:off x="6477000" y="4114800"/>
            <a:ext cx="152400" cy="15240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6" name="Isosceles Triangle 85"/>
          <p:cNvSpPr/>
          <p:nvPr/>
        </p:nvSpPr>
        <p:spPr>
          <a:xfrm>
            <a:off x="2514600" y="4114800"/>
            <a:ext cx="152400" cy="15240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8" name="Isosceles Triangle 87"/>
          <p:cNvSpPr/>
          <p:nvPr/>
        </p:nvSpPr>
        <p:spPr>
          <a:xfrm>
            <a:off x="4191000" y="4800600"/>
            <a:ext cx="152400" cy="152400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9" name="Isosceles Triangle 88"/>
          <p:cNvSpPr/>
          <p:nvPr/>
        </p:nvSpPr>
        <p:spPr>
          <a:xfrm>
            <a:off x="6248400" y="51054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3" name="Isosceles Triangle 92"/>
          <p:cNvSpPr/>
          <p:nvPr/>
        </p:nvSpPr>
        <p:spPr>
          <a:xfrm>
            <a:off x="4495800" y="5486400"/>
            <a:ext cx="152400" cy="1524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7" name="Isosceles Triangle 96"/>
          <p:cNvSpPr/>
          <p:nvPr/>
        </p:nvSpPr>
        <p:spPr>
          <a:xfrm>
            <a:off x="3962400" y="51054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8" name="Isosceles Triangle 97"/>
          <p:cNvSpPr/>
          <p:nvPr/>
        </p:nvSpPr>
        <p:spPr>
          <a:xfrm>
            <a:off x="4876800" y="5105400"/>
            <a:ext cx="1524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2" name="Isosceles Triangle 111"/>
          <p:cNvSpPr/>
          <p:nvPr/>
        </p:nvSpPr>
        <p:spPr>
          <a:xfrm>
            <a:off x="5181600" y="5486400"/>
            <a:ext cx="152400" cy="152400"/>
          </a:xfrm>
          <a:prstGeom prst="triangl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3" name="Isosceles Triangle 112"/>
          <p:cNvSpPr/>
          <p:nvPr/>
        </p:nvSpPr>
        <p:spPr>
          <a:xfrm>
            <a:off x="2514600" y="5867400"/>
            <a:ext cx="152400" cy="15240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4" name="Isosceles Triangle 113"/>
          <p:cNvSpPr/>
          <p:nvPr/>
        </p:nvSpPr>
        <p:spPr>
          <a:xfrm>
            <a:off x="6553200" y="5867400"/>
            <a:ext cx="152400" cy="152400"/>
          </a:xfrm>
          <a:prstGeom prst="triangl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5" name="Isosceles Triangle 114"/>
          <p:cNvSpPr/>
          <p:nvPr/>
        </p:nvSpPr>
        <p:spPr>
          <a:xfrm>
            <a:off x="4114800" y="6248400"/>
            <a:ext cx="152400" cy="152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6" name="Isosceles Triangle 115"/>
          <p:cNvSpPr/>
          <p:nvPr/>
        </p:nvSpPr>
        <p:spPr>
          <a:xfrm>
            <a:off x="5638800" y="6248400"/>
            <a:ext cx="152400" cy="152400"/>
          </a:xfrm>
          <a:prstGeom prst="triangl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7" name="Isosceles Triangle 116"/>
          <p:cNvSpPr/>
          <p:nvPr/>
        </p:nvSpPr>
        <p:spPr>
          <a:xfrm>
            <a:off x="5867400" y="6553200"/>
            <a:ext cx="152400" cy="152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9" name="Oval 118"/>
          <p:cNvSpPr/>
          <p:nvPr/>
        </p:nvSpPr>
        <p:spPr>
          <a:xfrm>
            <a:off x="990600" y="685800"/>
            <a:ext cx="685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2" name="Oval 121"/>
          <p:cNvSpPr/>
          <p:nvPr/>
        </p:nvSpPr>
        <p:spPr>
          <a:xfrm>
            <a:off x="2667000" y="685800"/>
            <a:ext cx="685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1295400" y="2286000"/>
            <a:ext cx="15240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1295400" y="3429000"/>
            <a:ext cx="1828800" cy="1066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3505200" y="4267200"/>
            <a:ext cx="3352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465" name="Picture 121" descr="LEO.bmp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191000" y="1562100"/>
            <a:ext cx="6223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66" name="Picture 118" descr="Tenerife.jp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514600" y="3581400"/>
            <a:ext cx="50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OLSG Findings – NASA Perspective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Cloud obscuration at ground stations are a major issue</a:t>
            </a:r>
          </a:p>
          <a:p>
            <a:pPr lvl="1"/>
            <a:r>
              <a:rPr lang="en-US" dirty="0" smtClean="0"/>
              <a:t>Multiple ground stations in view increase availability</a:t>
            </a:r>
          </a:p>
          <a:p>
            <a:pPr lvl="1"/>
            <a:r>
              <a:rPr lang="en-US" dirty="0" smtClean="0"/>
              <a:t>Ground station locations should be selected with statistical anti-correlation for clouds</a:t>
            </a:r>
          </a:p>
          <a:p>
            <a:pPr lvl="1"/>
            <a:r>
              <a:rPr lang="en-US" b="1" u="sng" dirty="0" smtClean="0"/>
              <a:t>A great business case for cross support</a:t>
            </a:r>
          </a:p>
          <a:p>
            <a:r>
              <a:rPr lang="en-US" dirty="0" smtClean="0"/>
              <a:t>Aviation safety rules represent an additional challenge to ground stations with powerful uplink beacons</a:t>
            </a:r>
          </a:p>
          <a:p>
            <a:pPr lvl="1"/>
            <a:r>
              <a:rPr lang="en-US" dirty="0" smtClean="0"/>
              <a:t> Eye-safe wavelengths may provide opportunity to alleviate the constraints</a:t>
            </a:r>
          </a:p>
          <a:p>
            <a:r>
              <a:rPr lang="en-US" dirty="0" smtClean="0"/>
              <a:t>Agreement on wavelength is basic to optical cross support</a:t>
            </a:r>
          </a:p>
          <a:p>
            <a:pPr lvl="1"/>
            <a:r>
              <a:rPr lang="en-US" dirty="0" smtClean="0"/>
              <a:t>Analogous to frequency bands in RF cross support</a:t>
            </a:r>
          </a:p>
          <a:p>
            <a:r>
              <a:rPr lang="en-US" dirty="0" smtClean="0"/>
              <a:t>Assuming agreement on basic wavelength can be reached, the next step is common standards for:</a:t>
            </a:r>
          </a:p>
          <a:p>
            <a:pPr lvl="1"/>
            <a:r>
              <a:rPr lang="en-US" dirty="0" smtClean="0"/>
              <a:t> modulation</a:t>
            </a:r>
          </a:p>
          <a:p>
            <a:pPr lvl="1"/>
            <a:r>
              <a:rPr lang="en-US" dirty="0" smtClean="0"/>
              <a:t>coding</a:t>
            </a:r>
          </a:p>
          <a:p>
            <a:pPr lvl="1"/>
            <a:r>
              <a:rPr lang="en-US" dirty="0" smtClean="0"/>
              <a:t>communication  acquisition methods</a:t>
            </a:r>
          </a:p>
          <a:p>
            <a:pPr lvl="1"/>
            <a:r>
              <a:rPr lang="en-US" dirty="0" smtClean="0"/>
              <a:t>tracking techniques</a:t>
            </a:r>
          </a:p>
          <a:p>
            <a:endParaRPr lang="en-US" dirty="0"/>
          </a:p>
        </p:txBody>
      </p:sp>
      <p:pic>
        <p:nvPicPr>
          <p:cNvPr id="5" name="Picture 10" descr="Meatball.gif                                                   00001A46Macintosh HD                   ABA78158: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763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01000" cy="1143000"/>
          </a:xfrm>
        </p:spPr>
        <p:txBody>
          <a:bodyPr/>
          <a:lstStyle/>
          <a:p>
            <a:r>
              <a:rPr lang="en-US" dirty="0" smtClean="0"/>
              <a:t>The Standards Development Effort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Standardization should be preceded with extensive research into the techniques and methods that work best</a:t>
            </a:r>
          </a:p>
          <a:p>
            <a:pPr lvl="1"/>
            <a:r>
              <a:rPr lang="en-US" dirty="0" smtClean="0"/>
              <a:t>Near term start probably not beneficial</a:t>
            </a:r>
          </a:p>
          <a:p>
            <a:pPr lvl="1"/>
            <a:r>
              <a:rPr lang="en-US" dirty="0" smtClean="0"/>
              <a:t>Technology exchange forum should be first step</a:t>
            </a:r>
          </a:p>
          <a:p>
            <a:endParaRPr lang="en-US" dirty="0" smtClean="0"/>
          </a:p>
          <a:p>
            <a:r>
              <a:rPr lang="en-US" dirty="0" smtClean="0"/>
              <a:t>When Standards effort starts perhaps multiple Working Groups should be formed to address specific areas such as modulation, optimized protocols</a:t>
            </a:r>
          </a:p>
          <a:p>
            <a:endParaRPr lang="en-US" dirty="0" smtClean="0"/>
          </a:p>
          <a:p>
            <a:r>
              <a:rPr lang="en-US" dirty="0" smtClean="0"/>
              <a:t>Acquisition and tracking techniques should also be captured in standards</a:t>
            </a:r>
          </a:p>
          <a:p>
            <a:endParaRPr lang="en-US" dirty="0" smtClean="0"/>
          </a:p>
          <a:p>
            <a:r>
              <a:rPr lang="en-US" dirty="0" smtClean="0"/>
              <a:t>Standards should be in place by the early 2020’s</a:t>
            </a:r>
          </a:p>
          <a:p>
            <a:endParaRPr lang="en-US" dirty="0" smtClean="0"/>
          </a:p>
          <a:p>
            <a:r>
              <a:rPr lang="en-US" dirty="0" smtClean="0"/>
              <a:t> Standards should include instructions on how to coordinate weather data among our ground stations </a:t>
            </a:r>
          </a:p>
          <a:p>
            <a:endParaRPr lang="en-US" dirty="0"/>
          </a:p>
        </p:txBody>
      </p:sp>
      <p:pic>
        <p:nvPicPr>
          <p:cNvPr id="4" name="Picture 10" descr="Meatball.gif                                                   00001A46Macintosh HD                   ABA78158: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0"/>
            <a:ext cx="97631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10CF9B715D1D45A5EA8CE0FD4698AA" ma:contentTypeVersion="1" ma:contentTypeDescription="Create a new document." ma:contentTypeScope="" ma:versionID="fb8b1b559c210659d94dc3b097f939b5">
  <xsd:schema xmlns:xsd="http://www.w3.org/2001/XMLSchema" xmlns:xs="http://www.w3.org/2001/XMLSchema" xmlns:p="http://schemas.microsoft.com/office/2006/metadata/properties" xmlns:ns2="a13cdb56-ea9e-4289-a095-1ad30927d719" targetNamespace="http://schemas.microsoft.com/office/2006/metadata/properties" ma:root="true" ma:fieldsID="f98416661711b28d4419ec5b4ba8367b" ns2:_="">
    <xsd:import namespace="a13cdb56-ea9e-4289-a095-1ad30927d719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cdb56-ea9e-4289-a095-1ad30927d71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C4023CC-820B-416E-93E3-2F058D905D4A}"/>
</file>

<file path=customXml/itemProps2.xml><?xml version="1.0" encoding="utf-8"?>
<ds:datastoreItem xmlns:ds="http://schemas.openxmlformats.org/officeDocument/2006/customXml" ds:itemID="{6ED71B02-0DFE-4D3F-B469-8853A2B55904}"/>
</file>

<file path=customXml/itemProps3.xml><?xml version="1.0" encoding="utf-8"?>
<ds:datastoreItem xmlns:ds="http://schemas.openxmlformats.org/officeDocument/2006/customXml" ds:itemID="{E0CB45F1-5B18-4310-AB44-A478492AF76F}"/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505</Words>
  <Application>Microsoft Office PowerPoint</Application>
  <PresentationFormat>On-screen Show (4:3)</PresentationFormat>
  <Paragraphs>143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NASA Perspective on  Optical Link Study Group Findings</vt:lpstr>
      <vt:lpstr>NASA Optical Communication Technology Strategy </vt:lpstr>
      <vt:lpstr>NASA Optical Communication Technology Strategy Executing the Roadmap in 2012 </vt:lpstr>
      <vt:lpstr>OLSG Findings – NASA Perspective</vt:lpstr>
      <vt:lpstr>The Standards Development Effort</vt:lpstr>
    </vt:vector>
  </TitlesOfParts>
  <Company>NASA/ODIN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Optical Communications?</dc:title>
  <dc:creator>jrush</dc:creator>
  <cp:lastModifiedBy>LMIT-ODIN</cp:lastModifiedBy>
  <cp:revision>21</cp:revision>
  <dcterms:created xsi:type="dcterms:W3CDTF">2012-03-27T16:52:29Z</dcterms:created>
  <dcterms:modified xsi:type="dcterms:W3CDTF">2012-04-17T08:09:43Z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0x0101001710CF9B715D1D45A5EA8CE0FD4698AA</vt:lpwstr>
  </property>
</Properties>
</file>