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352" r:id="rId3"/>
    <p:sldId id="379" r:id="rId4"/>
    <p:sldId id="376" r:id="rId5"/>
    <p:sldId id="377" r:id="rId6"/>
    <p:sldId id="361" r:id="rId7"/>
    <p:sldId id="362" r:id="rId8"/>
    <p:sldId id="380" r:id="rId9"/>
    <p:sldId id="384" r:id="rId10"/>
    <p:sldId id="385" r:id="rId11"/>
    <p:sldId id="373" r:id="rId12"/>
    <p:sldId id="381" r:id="rId13"/>
    <p:sldId id="375" r:id="rId14"/>
    <p:sldId id="382" r:id="rId15"/>
    <p:sldId id="383" r:id="rId16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6699"/>
    <a:srgbClr val="FFFF00"/>
    <a:srgbClr val="1B82FF"/>
    <a:srgbClr val="FF9933"/>
    <a:srgbClr val="006EF4"/>
    <a:srgbClr val="6600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570" autoAdjust="0"/>
    <p:restoredTop sz="94591" autoAdjust="0"/>
  </p:normalViewPr>
  <p:slideViewPr>
    <p:cSldViewPr snapToGrid="0">
      <p:cViewPr>
        <p:scale>
          <a:sx n="100" d="100"/>
          <a:sy n="100" d="100"/>
        </p:scale>
        <p:origin x="-1698" y="-156"/>
      </p:cViewPr>
      <p:guideLst>
        <p:guide orient="horz" pos="2248"/>
        <p:guide pos="4160"/>
        <p:guide pos="152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172" y="-72"/>
      </p:cViewPr>
      <p:guideLst>
        <p:guide orient="horz" pos="292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667" y="0"/>
            <a:ext cx="3037734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98"/>
            <a:ext cx="3037735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667" y="8831898"/>
            <a:ext cx="3037734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8D93F47-F43B-4A5A-AB97-72A411C4099E}" type="slidenum">
              <a:rPr lang="en-GB"/>
              <a:pPr>
                <a:defRPr/>
              </a:pPr>
              <a:t>‹#›</a:t>
            </a:fld>
            <a:endParaRPr lang="en-GB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144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667" y="0"/>
            <a:ext cx="3037734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3437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4525" y="4415156"/>
            <a:ext cx="6541350" cy="41836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659" tIns="45830" rIns="91659" bIns="45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898"/>
            <a:ext cx="3037735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667" y="8831898"/>
            <a:ext cx="3037734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1EB9808-2A34-48DA-AD52-BB4BDA6E44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23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6107">
              <a:defRPr sz="2000">
                <a:solidFill>
                  <a:schemeClr val="bg1"/>
                </a:solidFill>
                <a:latin typeface="Arial" charset="0"/>
              </a:defRPr>
            </a:lvl1pPr>
            <a:lvl2pPr marL="741761" indent="-285293" defTabSz="916107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1171" indent="-228234" defTabSz="916107">
              <a:defRPr sz="2000">
                <a:solidFill>
                  <a:schemeClr val="bg1"/>
                </a:solidFill>
                <a:latin typeface="Arial" charset="0"/>
              </a:defRPr>
            </a:lvl3pPr>
            <a:lvl4pPr marL="1597640" indent="-228234" defTabSz="916107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4108" indent="-228234" defTabSz="916107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0577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67045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3514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79982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7D3A694C-9B91-49DD-8A48-1A4C24487A4E}" type="slidenum">
              <a:rPr lang="en-GB" altLang="en-US" sz="1200">
                <a:solidFill>
                  <a:schemeClr val="tx1"/>
                </a:solidFill>
              </a:rPr>
              <a:pPr/>
              <a:t>1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4813"/>
            <a:ext cx="3167063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843213" y="2781300"/>
            <a:ext cx="6048375" cy="66675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3573463"/>
            <a:ext cx="6018212" cy="496887"/>
          </a:xfrm>
        </p:spPr>
        <p:txBody>
          <a:bodyPr lIns="91435" tIns="45718"/>
          <a:lstStyle>
            <a:lvl1pPr marL="0" indent="0">
              <a:buFont typeface="Wingdings" pitchFamily="2" charset="2"/>
              <a:buNone/>
              <a:defRPr b="1"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725975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8A1F-41BA-4A9C-8E29-404304D11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991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013" y="260350"/>
            <a:ext cx="1555750" cy="5608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60350"/>
            <a:ext cx="4519613" cy="5608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84F18-412B-487B-AD22-1733DAA48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911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EF428-CDC8-4F7A-BAE8-5FA134E3D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4210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CD3C6-2CAC-4403-B5FF-40B9D9121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6985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41438"/>
            <a:ext cx="1890712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0" y="1341438"/>
            <a:ext cx="18923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37FA-B176-4A36-842B-7F29A4CB4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247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054D6-3BFE-4E84-8CBC-529CDF485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236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0C762-EBE4-43E4-AD09-F4E6B7E3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2477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6DC36-AAC3-4E8D-82F7-623833A08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281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5B43F-09A1-4F47-AD39-C9DB70661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000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A640-26D9-469E-9313-9699C03FA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056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41438"/>
            <a:ext cx="3935412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8000" tIns="288000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260350"/>
            <a:ext cx="6227763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0" y="6613525"/>
            <a:ext cx="2249488" cy="2444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1000" i="1" smtClean="0">
                <a:solidFill>
                  <a:schemeClr val="tx1"/>
                </a:solidFill>
              </a:rPr>
              <a:t>www.ccsds.org</a:t>
            </a:r>
            <a:endParaRPr lang="en-GB" sz="1000" i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4097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9765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AB33348-EFC2-4780-A34E-D2A7EB749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13"/>
          <p:cNvSpPr>
            <a:spLocks noChangeArrowheads="1"/>
          </p:cNvSpPr>
          <p:nvPr userDrawn="1"/>
        </p:nvSpPr>
        <p:spPr bwMode="auto">
          <a:xfrm>
            <a:off x="0" y="981075"/>
            <a:ext cx="9144000" cy="746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Char char="o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2409825"/>
            <a:ext cx="7442200" cy="154305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Simplification of Configuration Profile Structure</a:t>
            </a:r>
            <a:endParaRPr lang="en-GB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724400"/>
            <a:ext cx="7594600" cy="1871663"/>
          </a:xfrm>
        </p:spPr>
        <p:txBody>
          <a:bodyPr/>
          <a:lstStyle/>
          <a:p>
            <a:pPr algn="ctr">
              <a:lnSpc>
                <a:spcPct val="80000"/>
              </a:lnSpc>
              <a:tabLst>
                <a:tab pos="3200400" algn="l"/>
              </a:tabLst>
            </a:pPr>
            <a:endParaRPr lang="en-US" altLang="en-US" sz="1600" dirty="0" smtClean="0"/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dirty="0" smtClean="0"/>
              <a:t>8 March 2016</a:t>
            </a:r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dirty="0" smtClean="0"/>
              <a:t>CSSMWG Telecon</a:t>
            </a:r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endParaRPr lang="en-US" altLang="en-US" sz="1400" dirty="0" smtClean="0"/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i="1" dirty="0" smtClean="0"/>
              <a:t>John Pietras</a:t>
            </a:r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i="1" dirty="0" smtClean="0"/>
              <a:t>Global Science and Technology, Inc.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277100" cy="611188"/>
          </a:xfrm>
        </p:spPr>
        <p:txBody>
          <a:bodyPr/>
          <a:lstStyle/>
          <a:p>
            <a:r>
              <a:rPr lang="en-US" sz="2400" dirty="0" smtClean="0"/>
              <a:t>CCSDS 401 Forward Physical Channel Transmission Service Component Profile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325" y="1128194"/>
            <a:ext cx="5206999" cy="556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03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6934200" cy="611188"/>
          </a:xfrm>
        </p:spPr>
        <p:txBody>
          <a:bodyPr/>
          <a:lstStyle/>
          <a:p>
            <a:r>
              <a:rPr lang="en-US" sz="2400" dirty="0" smtClean="0"/>
              <a:t>Bakeoff Service Combination Profile Diagram (Graphical Notation) – Fall 2015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99" y="1078349"/>
            <a:ext cx="7591425" cy="56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737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6934200" cy="611188"/>
          </a:xfrm>
        </p:spPr>
        <p:txBody>
          <a:bodyPr/>
          <a:lstStyle/>
          <a:p>
            <a:r>
              <a:rPr lang="en-US" sz="2400" dirty="0" smtClean="0"/>
              <a:t>Bakeoff Service Combination Profile Diagram (Graphical Notation) – Current Version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1071106"/>
            <a:ext cx="7981949" cy="563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219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172325" cy="611188"/>
          </a:xfrm>
        </p:spPr>
        <p:txBody>
          <a:bodyPr/>
          <a:lstStyle/>
          <a:p>
            <a:r>
              <a:rPr lang="en-US" sz="2400" dirty="0"/>
              <a:t>Example Service Combination </a:t>
            </a:r>
            <a:r>
              <a:rPr lang="en-US" sz="2400" dirty="0" smtClean="0"/>
              <a:t>Profile Notional Data Structures (partial) – Fall 2015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990600" y="1314449"/>
            <a:ext cx="2790825" cy="1647826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85875" y="1619250"/>
            <a:ext cx="8499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/>
              <a:t>- </a:t>
            </a:r>
            <a:r>
              <a:rPr lang="en-US" altLang="en-US" sz="1000" dirty="0" smtClean="0"/>
              <a:t>Instance 1</a:t>
            </a:r>
            <a:endParaRPr lang="en-US" altLang="en-US" sz="1000" dirty="0"/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990600" y="1390650"/>
            <a:ext cx="17471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RF Aperture SC Profile</a:t>
            </a:r>
            <a:endParaRPr lang="en-US" altLang="en-US" sz="1200" dirty="0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3038475" y="1419225"/>
            <a:ext cx="1295400" cy="428625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err="1" smtClean="0"/>
              <a:t>Fwd</a:t>
            </a:r>
            <a:r>
              <a:rPr lang="en-US" altLang="en-US" sz="1000" dirty="0"/>
              <a:t> </a:t>
            </a:r>
            <a:r>
              <a:rPr lang="en-US" altLang="en-US" sz="1000" dirty="0" smtClean="0"/>
              <a:t>Mod Waveform </a:t>
            </a:r>
            <a:endParaRPr lang="en-US" altLang="en-US" sz="10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SAP Port </a:t>
            </a:r>
            <a:r>
              <a:rPr lang="en-US" altLang="en-US" sz="1000" dirty="0"/>
              <a:t>1</a:t>
            </a:r>
          </a:p>
        </p:txBody>
      </p:sp>
      <p:sp>
        <p:nvSpPr>
          <p:cNvPr id="14" name="Rounded Rectangle 26"/>
          <p:cNvSpPr>
            <a:spLocks noChangeArrowheads="1"/>
          </p:cNvSpPr>
          <p:nvPr/>
        </p:nvSpPr>
        <p:spPr bwMode="auto">
          <a:xfrm>
            <a:off x="942975" y="3114674"/>
            <a:ext cx="2790825" cy="1695451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17" name="TextBox 30"/>
          <p:cNvSpPr txBox="1">
            <a:spLocks noChangeArrowheads="1"/>
          </p:cNvSpPr>
          <p:nvPr/>
        </p:nvSpPr>
        <p:spPr bwMode="auto">
          <a:xfrm>
            <a:off x="1085850" y="3076575"/>
            <a:ext cx="2533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CCSDS 401 </a:t>
            </a:r>
            <a:r>
              <a:rPr lang="en-US" altLang="en-US" sz="1200" dirty="0" err="1" smtClean="0"/>
              <a:t>Fwd</a:t>
            </a:r>
            <a:r>
              <a:rPr lang="en-US" altLang="en-US" sz="1200" dirty="0" smtClean="0"/>
              <a:t> Phys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Channel SC Profile</a:t>
            </a:r>
            <a:endParaRPr lang="en-US" altLang="en-US" sz="1200" dirty="0"/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3228975" y="3190875"/>
            <a:ext cx="1457325" cy="428625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err="1" smtClean="0"/>
              <a:t>Fwd</a:t>
            </a:r>
            <a:r>
              <a:rPr lang="en-US" altLang="en-US" sz="1000" dirty="0" smtClean="0"/>
              <a:t> Phys </a:t>
            </a:r>
            <a:r>
              <a:rPr lang="en-US" altLang="en-US" sz="1000" dirty="0" err="1" smtClean="0"/>
              <a:t>Chnl</a:t>
            </a:r>
            <a:r>
              <a:rPr lang="en-US" altLang="en-US" sz="1000" dirty="0" smtClean="0"/>
              <a:t> Symbols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 </a:t>
            </a:r>
            <a:r>
              <a:rPr lang="en-US" altLang="en-US" sz="1000" dirty="0"/>
              <a:t>SAP </a:t>
            </a:r>
            <a:r>
              <a:rPr lang="en-US" altLang="en-US" sz="1000" dirty="0" smtClean="0"/>
              <a:t>Port 1</a:t>
            </a:r>
            <a:endParaRPr lang="en-US" altLang="en-US" sz="1000" dirty="0"/>
          </a:p>
        </p:txBody>
      </p:sp>
      <p:sp>
        <p:nvSpPr>
          <p:cNvPr id="46" name="TextBox 70"/>
          <p:cNvSpPr txBox="1">
            <a:spLocks noChangeArrowheads="1"/>
          </p:cNvSpPr>
          <p:nvPr/>
        </p:nvSpPr>
        <p:spPr bwMode="auto">
          <a:xfrm>
            <a:off x="5810250" y="1781175"/>
            <a:ext cx="20762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Service Combination Profile</a:t>
            </a:r>
            <a:endParaRPr lang="en-US" altLang="en-US" sz="1200" dirty="0"/>
          </a:p>
        </p:txBody>
      </p:sp>
      <p:sp>
        <p:nvSpPr>
          <p:cNvPr id="47" name="Rounded Rectangle 71"/>
          <p:cNvSpPr>
            <a:spLocks noChangeArrowheads="1"/>
          </p:cNvSpPr>
          <p:nvPr/>
        </p:nvSpPr>
        <p:spPr bwMode="auto">
          <a:xfrm>
            <a:off x="4991101" y="2181224"/>
            <a:ext cx="3867150" cy="4333875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Service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Component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Connections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 smtClean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 smtClean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 smtClean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 smtClean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 smtClean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 smtClean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 smtClean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 smtClean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 smtClean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/>
          </a:p>
        </p:txBody>
      </p:sp>
      <p:sp>
        <p:nvSpPr>
          <p:cNvPr id="49" name="Rounded Rectangle 11"/>
          <p:cNvSpPr>
            <a:spLocks noChangeArrowheads="1"/>
          </p:cNvSpPr>
          <p:nvPr/>
        </p:nvSpPr>
        <p:spPr bwMode="auto">
          <a:xfrm>
            <a:off x="4933950" y="1714500"/>
            <a:ext cx="4038600" cy="4943475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51" name="Rectangle 19"/>
          <p:cNvSpPr>
            <a:spLocks noChangeArrowheads="1"/>
          </p:cNvSpPr>
          <p:nvPr/>
        </p:nvSpPr>
        <p:spPr bwMode="auto">
          <a:xfrm>
            <a:off x="257175" y="3362325"/>
            <a:ext cx="1295400" cy="428625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err="1" smtClean="0"/>
              <a:t>Fwd</a:t>
            </a:r>
            <a:r>
              <a:rPr lang="en-US" altLang="en-US" sz="1000" dirty="0"/>
              <a:t> </a:t>
            </a:r>
            <a:r>
              <a:rPr lang="en-US" altLang="en-US" sz="1000" dirty="0" smtClean="0"/>
              <a:t>Mod Waveform </a:t>
            </a:r>
            <a:endParaRPr lang="en-US" altLang="en-US" sz="10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Accessor Port 1</a:t>
            </a:r>
            <a:endParaRPr lang="en-US" altLang="en-US" sz="1000" dirty="0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857375" y="3543300"/>
            <a:ext cx="8499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/>
              <a:t>- </a:t>
            </a:r>
            <a:r>
              <a:rPr lang="en-US" altLang="en-US" sz="1000" dirty="0" smtClean="0"/>
              <a:t>Instance 1</a:t>
            </a:r>
            <a:endParaRPr lang="en-US" altLang="en-US" sz="1000" dirty="0"/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3048000" y="1905000"/>
            <a:ext cx="1295400" cy="428625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err="1" smtClean="0"/>
              <a:t>Rtn</a:t>
            </a:r>
            <a:r>
              <a:rPr lang="en-US" altLang="en-US" sz="1000" dirty="0" smtClean="0"/>
              <a:t> Mod Waveform </a:t>
            </a:r>
            <a:endParaRPr lang="en-US" altLang="en-US" sz="10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SAP Port 2</a:t>
            </a:r>
            <a:endParaRPr lang="en-US" altLang="en-US" sz="1000" dirty="0"/>
          </a:p>
        </p:txBody>
      </p:sp>
      <p:sp>
        <p:nvSpPr>
          <p:cNvPr id="55" name="Rectangle 19"/>
          <p:cNvSpPr>
            <a:spLocks noChangeArrowheads="1"/>
          </p:cNvSpPr>
          <p:nvPr/>
        </p:nvSpPr>
        <p:spPr bwMode="auto">
          <a:xfrm>
            <a:off x="3057525" y="2428875"/>
            <a:ext cx="1295400" cy="428625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Pointing Angles</a:t>
            </a:r>
            <a:endParaRPr lang="en-US" altLang="en-US" sz="10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SAP Port 3</a:t>
            </a:r>
            <a:endParaRPr lang="en-US" altLang="en-US" sz="1000" dirty="0"/>
          </a:p>
        </p:txBody>
      </p:sp>
      <p:sp>
        <p:nvSpPr>
          <p:cNvPr id="56" name="Rectangle 32"/>
          <p:cNvSpPr>
            <a:spLocks noChangeArrowheads="1"/>
          </p:cNvSpPr>
          <p:nvPr/>
        </p:nvSpPr>
        <p:spPr bwMode="auto">
          <a:xfrm>
            <a:off x="3219450" y="3686175"/>
            <a:ext cx="1457325" cy="428625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Transmit Frequency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 </a:t>
            </a:r>
            <a:r>
              <a:rPr lang="en-US" altLang="en-US" sz="1000" dirty="0"/>
              <a:t>SAP </a:t>
            </a:r>
            <a:r>
              <a:rPr lang="en-US" altLang="en-US" sz="1000" dirty="0" smtClean="0"/>
              <a:t>Port 2</a:t>
            </a:r>
            <a:endParaRPr lang="en-US" altLang="en-US" sz="1000" dirty="0"/>
          </a:p>
        </p:txBody>
      </p:sp>
      <p:sp>
        <p:nvSpPr>
          <p:cNvPr id="57" name="Rectangle 32"/>
          <p:cNvSpPr>
            <a:spLocks noChangeArrowheads="1"/>
          </p:cNvSpPr>
          <p:nvPr/>
        </p:nvSpPr>
        <p:spPr bwMode="auto">
          <a:xfrm>
            <a:off x="3228975" y="4191000"/>
            <a:ext cx="1457325" cy="428625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Ranging Signal Timing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 </a:t>
            </a:r>
            <a:r>
              <a:rPr lang="en-US" altLang="en-US" sz="1000" dirty="0"/>
              <a:t>SAP </a:t>
            </a:r>
            <a:r>
              <a:rPr lang="en-US" altLang="en-US" sz="1000" dirty="0" smtClean="0"/>
              <a:t>Port 3</a:t>
            </a:r>
            <a:endParaRPr lang="en-US" altLang="en-US" sz="1000" dirty="0"/>
          </a:p>
        </p:txBody>
      </p:sp>
      <p:sp>
        <p:nvSpPr>
          <p:cNvPr id="58" name="Rounded Rectangle 26"/>
          <p:cNvSpPr>
            <a:spLocks noChangeArrowheads="1"/>
          </p:cNvSpPr>
          <p:nvPr/>
        </p:nvSpPr>
        <p:spPr bwMode="auto">
          <a:xfrm>
            <a:off x="923925" y="5048250"/>
            <a:ext cx="2790825" cy="1076326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59" name="TextBox 30"/>
          <p:cNvSpPr txBox="1">
            <a:spLocks noChangeArrowheads="1"/>
          </p:cNvSpPr>
          <p:nvPr/>
        </p:nvSpPr>
        <p:spPr bwMode="auto">
          <a:xfrm>
            <a:off x="1066800" y="5010150"/>
            <a:ext cx="2533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TC Sync &amp; Channel Encoding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SC Profile</a:t>
            </a:r>
            <a:endParaRPr lang="en-US" altLang="en-US" sz="1200" dirty="0"/>
          </a:p>
        </p:txBody>
      </p:sp>
      <p:sp>
        <p:nvSpPr>
          <p:cNvPr id="60" name="Rectangle 32"/>
          <p:cNvSpPr>
            <a:spLocks noChangeArrowheads="1"/>
          </p:cNvSpPr>
          <p:nvPr/>
        </p:nvSpPr>
        <p:spPr bwMode="auto">
          <a:xfrm>
            <a:off x="3181350" y="5562600"/>
            <a:ext cx="1457325" cy="428625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err="1" smtClean="0"/>
              <a:t>Fwd</a:t>
            </a:r>
            <a:r>
              <a:rPr lang="en-US" altLang="en-US" sz="1000" dirty="0" smtClean="0"/>
              <a:t> All Transfer Frames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 </a:t>
            </a:r>
            <a:r>
              <a:rPr lang="en-US" altLang="en-US" sz="1000" dirty="0"/>
              <a:t>SAP </a:t>
            </a:r>
            <a:r>
              <a:rPr lang="en-US" altLang="en-US" sz="1000" dirty="0" smtClean="0"/>
              <a:t>Port 1</a:t>
            </a:r>
            <a:endParaRPr lang="en-US" altLang="en-US" sz="1000" dirty="0"/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838325" y="5476875"/>
            <a:ext cx="8499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/>
              <a:t>- </a:t>
            </a:r>
            <a:r>
              <a:rPr lang="en-US" altLang="en-US" sz="1000" dirty="0" smtClean="0"/>
              <a:t>Instance 1</a:t>
            </a:r>
            <a:endParaRPr lang="en-US" altLang="en-US" sz="1000" dirty="0"/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142875" y="5514975"/>
            <a:ext cx="1457325" cy="428625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err="1" smtClean="0"/>
              <a:t>Fwd</a:t>
            </a:r>
            <a:r>
              <a:rPr lang="en-US" altLang="en-US" sz="1000" dirty="0" smtClean="0"/>
              <a:t> Phys </a:t>
            </a:r>
            <a:r>
              <a:rPr lang="en-US" altLang="en-US" sz="1000" dirty="0" err="1" smtClean="0"/>
              <a:t>Chnl</a:t>
            </a:r>
            <a:r>
              <a:rPr lang="en-US" altLang="en-US" sz="1000" dirty="0" smtClean="0"/>
              <a:t> Symbols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 Accessor Port 1</a:t>
            </a:r>
            <a:endParaRPr lang="en-US" altLang="en-US" sz="10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2185017" y="6242667"/>
            <a:ext cx="47164" cy="376521"/>
            <a:chOff x="7661892" y="5833092"/>
            <a:chExt cx="47164" cy="376521"/>
          </a:xfrm>
          <a:solidFill>
            <a:schemeClr val="tx1"/>
          </a:solidFill>
        </p:grpSpPr>
        <p:sp>
          <p:nvSpPr>
            <p:cNvPr id="66" name="Oval 65"/>
            <p:cNvSpPr/>
            <p:nvPr/>
          </p:nvSpPr>
          <p:spPr bwMode="auto">
            <a:xfrm>
              <a:off x="7661892" y="5833092"/>
              <a:ext cx="45719" cy="45719"/>
            </a:xfrm>
            <a:prstGeom prst="ellipse">
              <a:avLst/>
            </a:prstGeom>
            <a:grpFill/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7662614" y="6007160"/>
              <a:ext cx="45719" cy="45719"/>
            </a:xfrm>
            <a:prstGeom prst="ellipse">
              <a:avLst/>
            </a:prstGeom>
            <a:grpFill/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7663337" y="6163894"/>
              <a:ext cx="45719" cy="45719"/>
            </a:xfrm>
            <a:prstGeom prst="ellipse">
              <a:avLst/>
            </a:prstGeom>
            <a:grpFill/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0" name="Rectangle 69"/>
          <p:cNvSpPr/>
          <p:nvPr/>
        </p:nvSpPr>
        <p:spPr bwMode="auto">
          <a:xfrm>
            <a:off x="5067300" y="2895599"/>
            <a:ext cx="3714750" cy="1238251"/>
          </a:xfrm>
          <a:prstGeom prst="rect">
            <a:avLst/>
          </a:prstGeom>
          <a:solidFill>
            <a:srgbClr val="FFFFFF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PortAssociatonSet</a:t>
            </a:r>
            <a:endParaRPr kumimoji="0" lang="en-US" sz="1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SAP port: [{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RfApertureSc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}:1]: [{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FwdModWaveform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SAP}:1]</a:t>
            </a: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1000" dirty="0">
              <a:solidFill>
                <a:schemeClr val="tx1"/>
              </a:solidFill>
            </a:endParaRP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1000" dirty="0">
              <a:solidFill>
                <a:schemeClr val="tx1"/>
              </a:solidFill>
            </a:endParaRP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143500" y="3371850"/>
            <a:ext cx="3552825" cy="600076"/>
          </a:xfrm>
          <a:prstGeom prst="rect">
            <a:avLst/>
          </a:prstGeom>
          <a:solidFill>
            <a:srgbClr val="FFFFFF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PairedAccessorPort</a:t>
            </a:r>
            <a:endParaRPr kumimoji="0" lang="en-US" sz="1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Accessor port: [{Ccsds401FwdPhysChnlXmitSc}:1]:</a:t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{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FwdModWaveform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Accessor}:1]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105400" y="4238624"/>
            <a:ext cx="3714750" cy="1238251"/>
          </a:xfrm>
          <a:prstGeom prst="rect">
            <a:avLst/>
          </a:prstGeom>
          <a:solidFill>
            <a:srgbClr val="FFFFFF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PortAssociatonSet</a:t>
            </a:r>
            <a:endParaRPr kumimoji="0" lang="en-US" sz="1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71450" indent="-171450">
              <a:buFontTx/>
              <a:buChar char="-"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SAP port</a:t>
            </a:r>
            <a:r>
              <a:rPr lang="en-US" sz="1000" dirty="0">
                <a:solidFill>
                  <a:schemeClr val="tx1"/>
                </a:solidFill>
              </a:rPr>
              <a:t>: </a:t>
            </a:r>
            <a:r>
              <a:rPr lang="en-US" sz="1000" dirty="0" smtClean="0">
                <a:solidFill>
                  <a:schemeClr val="tx1"/>
                </a:solidFill>
              </a:rPr>
              <a:t>[{</a:t>
            </a:r>
            <a:r>
              <a:rPr lang="en-US" sz="1000" dirty="0" err="1" smtClean="0">
                <a:solidFill>
                  <a:schemeClr val="tx1"/>
                </a:solidFill>
              </a:rPr>
              <a:t>TcSyncChnlEncodeSc</a:t>
            </a:r>
            <a:r>
              <a:rPr lang="en-US" sz="1000" dirty="0">
                <a:solidFill>
                  <a:schemeClr val="tx1"/>
                </a:solidFill>
              </a:rPr>
              <a:t>}: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1]:</a:t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[{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FwdPhsyChnlSymbols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SAP}:1]</a:t>
            </a: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1000" dirty="0">
              <a:solidFill>
                <a:schemeClr val="tx1"/>
              </a:solidFill>
            </a:endParaRP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1000" dirty="0">
              <a:solidFill>
                <a:schemeClr val="tx1"/>
              </a:solidFill>
            </a:endParaRP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181600" y="4800600"/>
            <a:ext cx="3552825" cy="600076"/>
          </a:xfrm>
          <a:prstGeom prst="rect">
            <a:avLst/>
          </a:prstGeom>
          <a:solidFill>
            <a:srgbClr val="FFFFFF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PairedAccessorPort</a:t>
            </a:r>
            <a:endParaRPr kumimoji="0" lang="en-US" sz="1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71450" indent="-171450">
              <a:buFontTx/>
              <a:buChar char="-"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Accessor port: [{Ccsds401FwdPhysChnlXmitSc}:1]:</a:t>
            </a:r>
            <a:r>
              <a:rPr lang="en-US" sz="1000" dirty="0">
                <a:solidFill>
                  <a:schemeClr val="tx1"/>
                </a:solidFill>
              </a:rPr>
              <a:t/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{</a:t>
            </a:r>
            <a:r>
              <a:rPr lang="en-US" sz="1000" dirty="0" err="1">
                <a:solidFill>
                  <a:schemeClr val="tx1"/>
                </a:solidFill>
              </a:rPr>
              <a:t>FwdPhsyChnlSymbols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Accessor}:1]</a:t>
            </a:r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6899892" y="5794992"/>
            <a:ext cx="47164" cy="376521"/>
            <a:chOff x="7661892" y="5833092"/>
            <a:chExt cx="47164" cy="376521"/>
          </a:xfrm>
          <a:solidFill>
            <a:schemeClr val="tx1"/>
          </a:solidFill>
        </p:grpSpPr>
        <p:sp>
          <p:nvSpPr>
            <p:cNvPr id="75" name="Oval 74"/>
            <p:cNvSpPr/>
            <p:nvPr/>
          </p:nvSpPr>
          <p:spPr bwMode="auto">
            <a:xfrm>
              <a:off x="7661892" y="5833092"/>
              <a:ext cx="45719" cy="45719"/>
            </a:xfrm>
            <a:prstGeom prst="ellipse">
              <a:avLst/>
            </a:prstGeom>
            <a:grpFill/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662614" y="6007160"/>
              <a:ext cx="45719" cy="45719"/>
            </a:xfrm>
            <a:prstGeom prst="ellipse">
              <a:avLst/>
            </a:prstGeom>
            <a:grpFill/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663337" y="6163894"/>
              <a:ext cx="45719" cy="45719"/>
            </a:xfrm>
            <a:prstGeom prst="ellipse">
              <a:avLst/>
            </a:prstGeom>
            <a:grpFill/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79" name="Straight Arrow Connector 78"/>
          <p:cNvCxnSpPr>
            <a:stCxn id="11" idx="1"/>
            <a:endCxn id="51" idx="0"/>
          </p:cNvCxnSpPr>
          <p:nvPr/>
        </p:nvCxnSpPr>
        <p:spPr bwMode="auto">
          <a:xfrm flipH="1">
            <a:off x="904875" y="1633538"/>
            <a:ext cx="2133600" cy="1728787"/>
          </a:xfrm>
          <a:prstGeom prst="straightConnector1">
            <a:avLst/>
          </a:prstGeom>
          <a:solidFill>
            <a:srgbClr val="4899FF">
              <a:alpha val="50000"/>
            </a:srgbClr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71" idx="1"/>
          </p:cNvCxnSpPr>
          <p:nvPr/>
        </p:nvCxnSpPr>
        <p:spPr bwMode="auto">
          <a:xfrm flipH="1" flipV="1">
            <a:off x="2133600" y="2419350"/>
            <a:ext cx="3009900" cy="1252538"/>
          </a:xfrm>
          <a:prstGeom prst="straightConnector1">
            <a:avLst/>
          </a:prstGeom>
          <a:solidFill>
            <a:srgbClr val="4899FF">
              <a:alpha val="50000"/>
            </a:srgbClr>
          </a:solidFill>
          <a:ln w="19050" cap="flat" cmpd="sng" algn="ctr">
            <a:solidFill>
              <a:schemeClr val="tx1"/>
            </a:solidFill>
            <a:prstDash val="lgDashDotDot"/>
            <a:round/>
            <a:headEnd type="none" w="sm" len="sm"/>
            <a:tailEnd type="arrow"/>
          </a:ln>
          <a:effectLst/>
        </p:spPr>
      </p:cxnSp>
      <p:cxnSp>
        <p:nvCxnSpPr>
          <p:cNvPr id="83" name="Straight Arrow Connector 82"/>
          <p:cNvCxnSpPr>
            <a:stCxn id="19" idx="1"/>
            <a:endCxn id="65" idx="0"/>
          </p:cNvCxnSpPr>
          <p:nvPr/>
        </p:nvCxnSpPr>
        <p:spPr bwMode="auto">
          <a:xfrm flipH="1">
            <a:off x="871538" y="3405188"/>
            <a:ext cx="2357437" cy="2109787"/>
          </a:xfrm>
          <a:prstGeom prst="straightConnector1">
            <a:avLst/>
          </a:prstGeom>
          <a:solidFill>
            <a:srgbClr val="4899FF">
              <a:alpha val="50000"/>
            </a:srgbClr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87" name="Straight Arrow Connector 86"/>
          <p:cNvCxnSpPr>
            <a:stCxn id="73" idx="1"/>
          </p:cNvCxnSpPr>
          <p:nvPr/>
        </p:nvCxnSpPr>
        <p:spPr bwMode="auto">
          <a:xfrm flipH="1" flipV="1">
            <a:off x="1971675" y="4591050"/>
            <a:ext cx="3209925" cy="509588"/>
          </a:xfrm>
          <a:prstGeom prst="straightConnector1">
            <a:avLst/>
          </a:prstGeom>
          <a:solidFill>
            <a:srgbClr val="4899FF">
              <a:alpha val="50000"/>
            </a:srgbClr>
          </a:solidFill>
          <a:ln w="19050" cap="flat" cmpd="sng" algn="ctr">
            <a:solidFill>
              <a:schemeClr val="tx1"/>
            </a:solidFill>
            <a:prstDash val="lgDashDotDot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22167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2266950" y="1314449"/>
            <a:ext cx="5591175" cy="923926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62225" y="1619250"/>
            <a:ext cx="8499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/>
              <a:t>- </a:t>
            </a:r>
            <a:r>
              <a:rPr lang="en-US" altLang="en-US" sz="1000" dirty="0" smtClean="0"/>
              <a:t>Instance 1</a:t>
            </a:r>
            <a:endParaRPr lang="en-US" altLang="en-US" sz="1000" dirty="0"/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266950" y="1390650"/>
            <a:ext cx="17471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RF Aperture SC Profile</a:t>
            </a:r>
            <a:endParaRPr lang="en-US" altLang="en-US" sz="1200" dirty="0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2598057" y="2058760"/>
            <a:ext cx="1098550" cy="520101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err="1" smtClean="0"/>
              <a:t>Fwd</a:t>
            </a:r>
            <a:r>
              <a:rPr lang="en-US" altLang="en-US" sz="1000" dirty="0"/>
              <a:t> </a:t>
            </a:r>
            <a:r>
              <a:rPr lang="en-US" altLang="en-US" sz="1000" dirty="0" smtClean="0"/>
              <a:t>Mod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Waveform </a:t>
            </a:r>
            <a:endParaRPr lang="en-US" altLang="en-US" sz="10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SAP</a:t>
            </a:r>
            <a:endParaRPr lang="en-US" altLang="en-US" sz="1000" dirty="0"/>
          </a:p>
        </p:txBody>
      </p:sp>
      <p:sp>
        <p:nvSpPr>
          <p:cNvPr id="9" name="Rounded Rectangle 26"/>
          <p:cNvSpPr>
            <a:spLocks noChangeArrowheads="1"/>
          </p:cNvSpPr>
          <p:nvPr/>
        </p:nvSpPr>
        <p:spPr bwMode="auto">
          <a:xfrm>
            <a:off x="2228850" y="3228975"/>
            <a:ext cx="1837052" cy="1314451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10" name="TextBox 30"/>
          <p:cNvSpPr txBox="1">
            <a:spLocks noChangeArrowheads="1"/>
          </p:cNvSpPr>
          <p:nvPr/>
        </p:nvSpPr>
        <p:spPr bwMode="auto">
          <a:xfrm>
            <a:off x="2179864" y="3180895"/>
            <a:ext cx="18723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CCSDS 401 </a:t>
            </a:r>
            <a:r>
              <a:rPr lang="en-US" altLang="en-US" sz="1200" dirty="0" err="1" smtClean="0"/>
              <a:t>Fwd</a:t>
            </a:r>
            <a:r>
              <a:rPr lang="en-US" altLang="en-US" sz="1200" dirty="0" smtClean="0"/>
              <a:t> Phys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Channel SC Profile</a:t>
            </a:r>
            <a:endParaRPr lang="en-US" altLang="en-US" sz="1200" dirty="0"/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2686050" y="4152901"/>
            <a:ext cx="1000125" cy="5715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err="1" smtClean="0"/>
              <a:t>Fwd</a:t>
            </a:r>
            <a:r>
              <a:rPr lang="en-US" altLang="en-US" sz="1000" dirty="0" smtClean="0"/>
              <a:t> Phys </a:t>
            </a:r>
            <a:r>
              <a:rPr lang="en-US" altLang="en-US" sz="1000" dirty="0" err="1" smtClean="0"/>
              <a:t>Chnl</a:t>
            </a:r>
            <a:r>
              <a:rPr lang="en-US" altLang="en-US" sz="1000" dirty="0" smtClean="0"/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Symbols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 SAP</a:t>
            </a:r>
            <a:endParaRPr lang="en-US" altLang="en-US" sz="1000" dirty="0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466850" y="2524126"/>
            <a:ext cx="800100" cy="4953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err="1" smtClean="0"/>
              <a:t>Fwd</a:t>
            </a:r>
            <a:r>
              <a:rPr lang="en-US" altLang="en-US" sz="1000" dirty="0"/>
              <a:t> </a:t>
            </a:r>
            <a:r>
              <a:rPr lang="en-US" altLang="en-US" sz="1000" dirty="0" smtClean="0"/>
              <a:t>Mod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Waveform </a:t>
            </a:r>
            <a:endParaRPr lang="en-US" altLang="en-US" sz="10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Accessor</a:t>
            </a:r>
            <a:endParaRPr lang="en-US" altLang="en-US" sz="1000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18040" y="3692071"/>
            <a:ext cx="8499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/>
              <a:t>- </a:t>
            </a:r>
            <a:r>
              <a:rPr lang="en-US" altLang="en-US" sz="1000" dirty="0" smtClean="0"/>
              <a:t>Instance 1</a:t>
            </a:r>
            <a:endParaRPr lang="en-US" altLang="en-US" sz="1000" dirty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676899" y="2066925"/>
            <a:ext cx="866775" cy="51435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err="1" smtClean="0"/>
              <a:t>Rtn</a:t>
            </a:r>
            <a:r>
              <a:rPr lang="en-US" altLang="en-US" sz="1000" dirty="0" smtClean="0"/>
              <a:t> Mod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Waveform </a:t>
            </a:r>
            <a:endParaRPr lang="en-US" altLang="en-US" sz="10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SAP</a:t>
            </a:r>
            <a:endParaRPr lang="en-US" altLang="en-US" sz="1000" dirty="0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7200900" y="1552575"/>
            <a:ext cx="1295400" cy="428625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Pointing Angles</a:t>
            </a:r>
            <a:endParaRPr lang="en-US" altLang="en-US" sz="10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Provided IF</a:t>
            </a:r>
            <a:endParaRPr lang="en-US" altLang="en-US" sz="1000" dirty="0"/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3976139" y="3388705"/>
            <a:ext cx="1457325" cy="428625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Transmit Frequency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 </a:t>
            </a:r>
            <a:r>
              <a:rPr lang="en-US" altLang="en-US" sz="1000" dirty="0"/>
              <a:t>SAP </a:t>
            </a:r>
            <a:r>
              <a:rPr lang="en-US" altLang="en-US" sz="1000" dirty="0" smtClean="0"/>
              <a:t>Provided IF</a:t>
            </a:r>
            <a:endParaRPr lang="en-US" altLang="en-US" sz="1000" dirty="0"/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3981450" y="3848100"/>
            <a:ext cx="1457325" cy="428625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Ranging Signal Timing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 </a:t>
            </a:r>
            <a:r>
              <a:rPr lang="en-US" altLang="en-US" sz="1000" dirty="0"/>
              <a:t>SAP </a:t>
            </a:r>
            <a:r>
              <a:rPr lang="en-US" altLang="en-US" sz="1000" dirty="0" smtClean="0"/>
              <a:t>Provided IF</a:t>
            </a:r>
            <a:endParaRPr lang="en-US" altLang="en-US" sz="1000" dirty="0"/>
          </a:p>
        </p:txBody>
      </p:sp>
      <p:sp>
        <p:nvSpPr>
          <p:cNvPr id="21" name="Rounded Rectangle 26"/>
          <p:cNvSpPr>
            <a:spLocks noChangeArrowheads="1"/>
          </p:cNvSpPr>
          <p:nvPr/>
        </p:nvSpPr>
        <p:spPr bwMode="auto">
          <a:xfrm>
            <a:off x="2200275" y="5048250"/>
            <a:ext cx="1975187" cy="1076326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22" name="TextBox 30"/>
          <p:cNvSpPr txBox="1">
            <a:spLocks noChangeArrowheads="1"/>
          </p:cNvSpPr>
          <p:nvPr/>
        </p:nvSpPr>
        <p:spPr bwMode="auto">
          <a:xfrm>
            <a:off x="2325592" y="5149207"/>
            <a:ext cx="16897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TC Sync &amp; Channel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Encoding SC Profile</a:t>
            </a:r>
            <a:endParaRPr lang="en-US" altLang="en-US" sz="1200" dirty="0"/>
          </a:p>
        </p:txBody>
      </p:sp>
      <p:sp>
        <p:nvSpPr>
          <p:cNvPr id="23" name="Rectangle 32"/>
          <p:cNvSpPr>
            <a:spLocks noChangeArrowheads="1"/>
          </p:cNvSpPr>
          <p:nvPr/>
        </p:nvSpPr>
        <p:spPr bwMode="auto">
          <a:xfrm>
            <a:off x="2249744" y="5899705"/>
            <a:ext cx="998676" cy="428625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err="1" smtClean="0"/>
              <a:t>Fwd</a:t>
            </a:r>
            <a:r>
              <a:rPr lang="en-US" altLang="en-US" sz="1000" dirty="0" smtClean="0"/>
              <a:t> All Transfer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Frames SAP</a:t>
            </a:r>
            <a:endParaRPr lang="en-US" altLang="en-US" sz="1000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743859" y="5611717"/>
            <a:ext cx="8499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- Instance 1</a:t>
            </a:r>
            <a:endParaRPr lang="en-US" altLang="en-US" sz="1000" dirty="0"/>
          </a:p>
        </p:txBody>
      </p:sp>
      <p:sp>
        <p:nvSpPr>
          <p:cNvPr id="25" name="Rectangle 32"/>
          <p:cNvSpPr>
            <a:spLocks noChangeArrowheads="1"/>
          </p:cNvSpPr>
          <p:nvPr/>
        </p:nvSpPr>
        <p:spPr bwMode="auto">
          <a:xfrm>
            <a:off x="1343026" y="4495800"/>
            <a:ext cx="876299" cy="5334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err="1" smtClean="0"/>
              <a:t>Fwd</a:t>
            </a:r>
            <a:r>
              <a:rPr lang="en-US" altLang="en-US" sz="1000" dirty="0" smtClean="0"/>
              <a:t> Phys </a:t>
            </a:r>
            <a:r>
              <a:rPr lang="en-US" altLang="en-US" sz="1000" dirty="0" err="1" smtClean="0"/>
              <a:t>Chnl</a:t>
            </a:r>
            <a:r>
              <a:rPr lang="en-US" altLang="en-US" sz="1000" dirty="0" smtClean="0"/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Symbols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 Accessor</a:t>
            </a:r>
            <a:endParaRPr lang="en-US" altLang="en-US" sz="1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3457153" y="6364868"/>
            <a:ext cx="47164" cy="376521"/>
            <a:chOff x="7661892" y="5833092"/>
            <a:chExt cx="47164" cy="376521"/>
          </a:xfrm>
          <a:solidFill>
            <a:schemeClr val="tx1"/>
          </a:solidFill>
        </p:grpSpPr>
        <p:sp>
          <p:nvSpPr>
            <p:cNvPr id="27" name="Oval 26"/>
            <p:cNvSpPr/>
            <p:nvPr/>
          </p:nvSpPr>
          <p:spPr bwMode="auto">
            <a:xfrm>
              <a:off x="7661892" y="5833092"/>
              <a:ext cx="45719" cy="45719"/>
            </a:xfrm>
            <a:prstGeom prst="ellipse">
              <a:avLst/>
            </a:prstGeom>
            <a:grpFill/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7662614" y="6007160"/>
              <a:ext cx="45719" cy="45719"/>
            </a:xfrm>
            <a:prstGeom prst="ellipse">
              <a:avLst/>
            </a:prstGeom>
            <a:grpFill/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7663337" y="6163894"/>
              <a:ext cx="45719" cy="45719"/>
            </a:xfrm>
            <a:prstGeom prst="ellipse">
              <a:avLst/>
            </a:prstGeom>
            <a:grpFill/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172325" cy="611188"/>
          </a:xfrm>
        </p:spPr>
        <p:txBody>
          <a:bodyPr/>
          <a:lstStyle/>
          <a:p>
            <a:r>
              <a:rPr lang="en-US" sz="2400" dirty="0"/>
              <a:t>Example Service Combination </a:t>
            </a:r>
            <a:r>
              <a:rPr lang="en-US" sz="2400" dirty="0" smtClean="0"/>
              <a:t>Profile Notional Data Structures (partial) – Current Version</a:t>
            </a:r>
            <a:endParaRPr lang="en-US" sz="2400" dirty="0"/>
          </a:p>
        </p:txBody>
      </p:sp>
      <p:cxnSp>
        <p:nvCxnSpPr>
          <p:cNvPr id="46" name="Elbow Connector 45"/>
          <p:cNvCxnSpPr>
            <a:stCxn id="9" idx="1"/>
            <a:endCxn id="47" idx="3"/>
          </p:cNvCxnSpPr>
          <p:nvPr/>
        </p:nvCxnSpPr>
        <p:spPr bwMode="auto">
          <a:xfrm rot="10800000">
            <a:off x="1865540" y="3228071"/>
            <a:ext cx="363311" cy="658131"/>
          </a:xfrm>
          <a:prstGeom prst="bentConnector2">
            <a:avLst/>
          </a:prstGeom>
          <a:solidFill>
            <a:srgbClr val="4899FF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Isosceles Triangle 46"/>
          <p:cNvSpPr/>
          <p:nvPr/>
        </p:nvSpPr>
        <p:spPr bwMode="auto">
          <a:xfrm>
            <a:off x="1760764" y="3018520"/>
            <a:ext cx="209550" cy="209550"/>
          </a:xfrm>
          <a:prstGeom prst="triangle">
            <a:avLst/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55" name="Elbow Connector 54"/>
          <p:cNvCxnSpPr>
            <a:stCxn id="8" idx="2"/>
            <a:endCxn id="9" idx="0"/>
          </p:cNvCxnSpPr>
          <p:nvPr/>
        </p:nvCxnSpPr>
        <p:spPr bwMode="auto">
          <a:xfrm rot="16200000" flipH="1">
            <a:off x="2822297" y="2903896"/>
            <a:ext cx="650114" cy="44"/>
          </a:xfrm>
          <a:prstGeom prst="bentConnector3">
            <a:avLst/>
          </a:prstGeom>
          <a:solidFill>
            <a:srgbClr val="4899FF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</p:spPr>
      </p:cxnSp>
      <p:sp>
        <p:nvSpPr>
          <p:cNvPr id="69" name="Rectangle 19"/>
          <p:cNvSpPr>
            <a:spLocks noChangeArrowheads="1"/>
          </p:cNvSpPr>
          <p:nvPr/>
        </p:nvSpPr>
        <p:spPr bwMode="auto">
          <a:xfrm>
            <a:off x="1362075" y="1114426"/>
            <a:ext cx="800100" cy="342899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Aperture</a:t>
            </a:r>
            <a:endParaRPr lang="en-US" altLang="en-US" sz="1000" dirty="0"/>
          </a:p>
        </p:txBody>
      </p:sp>
      <p:sp>
        <p:nvSpPr>
          <p:cNvPr id="70" name="Isosceles Triangle 69"/>
          <p:cNvSpPr/>
          <p:nvPr/>
        </p:nvSpPr>
        <p:spPr bwMode="auto">
          <a:xfrm>
            <a:off x="1647693" y="5025003"/>
            <a:ext cx="209550" cy="209550"/>
          </a:xfrm>
          <a:prstGeom prst="triangle">
            <a:avLst/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1" name="Isosceles Triangle 70"/>
          <p:cNvSpPr/>
          <p:nvPr/>
        </p:nvSpPr>
        <p:spPr bwMode="auto">
          <a:xfrm>
            <a:off x="1675039" y="1456420"/>
            <a:ext cx="209550" cy="209550"/>
          </a:xfrm>
          <a:prstGeom prst="triangle">
            <a:avLst/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72" name="Elbow Connector 71"/>
          <p:cNvCxnSpPr>
            <a:stCxn id="5" idx="1"/>
            <a:endCxn id="71" idx="3"/>
          </p:cNvCxnSpPr>
          <p:nvPr/>
        </p:nvCxnSpPr>
        <p:spPr bwMode="auto">
          <a:xfrm rot="10800000">
            <a:off x="1779814" y="1665970"/>
            <a:ext cx="487136" cy="110442"/>
          </a:xfrm>
          <a:prstGeom prst="bentConnector2">
            <a:avLst/>
          </a:prstGeom>
          <a:solidFill>
            <a:srgbClr val="4899FF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Elbow Connector 74"/>
          <p:cNvCxnSpPr>
            <a:stCxn id="21" idx="1"/>
          </p:cNvCxnSpPr>
          <p:nvPr/>
        </p:nvCxnSpPr>
        <p:spPr bwMode="auto">
          <a:xfrm rot="10800000">
            <a:off x="1752491" y="5234555"/>
            <a:ext cx="447785" cy="351858"/>
          </a:xfrm>
          <a:prstGeom prst="bentConnector3">
            <a:avLst>
              <a:gd name="adj1" fmla="val 101757"/>
            </a:avLst>
          </a:prstGeom>
          <a:solidFill>
            <a:srgbClr val="4899FF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Elbow Connector 82"/>
          <p:cNvCxnSpPr>
            <a:stCxn id="11" idx="2"/>
            <a:endCxn id="21" idx="0"/>
          </p:cNvCxnSpPr>
          <p:nvPr/>
        </p:nvCxnSpPr>
        <p:spPr bwMode="auto">
          <a:xfrm rot="16200000" flipH="1">
            <a:off x="3025067" y="4885447"/>
            <a:ext cx="323849" cy="1756"/>
          </a:xfrm>
          <a:prstGeom prst="bentConnector3">
            <a:avLst>
              <a:gd name="adj1" fmla="val 50000"/>
            </a:avLst>
          </a:prstGeom>
          <a:solidFill>
            <a:srgbClr val="4899FF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01770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260350"/>
            <a:ext cx="7172325" cy="611188"/>
          </a:xfrm>
        </p:spPr>
        <p:txBody>
          <a:bodyPr/>
          <a:lstStyle/>
          <a:p>
            <a:r>
              <a:rPr lang="en-US" sz="2400" dirty="0" smtClean="0"/>
              <a:t>Bakeoff XML Instance Document – </a:t>
            </a:r>
            <a:br>
              <a:rPr lang="en-US" sz="2400" dirty="0" smtClean="0"/>
            </a:br>
            <a:r>
              <a:rPr lang="en-US" sz="2400" dirty="0" err="1" smtClean="0"/>
              <a:t>XMLspy</a:t>
            </a:r>
            <a:r>
              <a:rPr lang="en-US" sz="2400" dirty="0" smtClean="0"/>
              <a:t> Grid View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1311661"/>
            <a:ext cx="8829675" cy="486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848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334250" cy="611188"/>
          </a:xfrm>
        </p:spPr>
        <p:txBody>
          <a:bodyPr/>
          <a:lstStyle/>
          <a:p>
            <a:r>
              <a:rPr lang="en-US" altLang="en-US" sz="2400" dirty="0" smtClean="0"/>
              <a:t>Agenda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8633D9-60B9-45B1-8489-4E58AF47B555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0" y="1077913"/>
            <a:ext cx="8934450" cy="53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8000" tIns="288000" rIns="91435" bIns="45718"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000" kern="0" dirty="0" smtClean="0"/>
              <a:t>Issues with Fall 2015 approach</a:t>
            </a:r>
          </a:p>
          <a:p>
            <a:pPr>
              <a:defRPr/>
            </a:pPr>
            <a:r>
              <a:rPr lang="en-US" altLang="en-US" sz="2000" kern="0" dirty="0" smtClean="0"/>
              <a:t>Overview of new (and hopefully improved) approach</a:t>
            </a:r>
          </a:p>
          <a:p>
            <a:pPr lvl="1">
              <a:defRPr/>
            </a:pPr>
            <a:r>
              <a:rPr lang="en-US" altLang="en-US" sz="1800" kern="0" dirty="0" smtClean="0"/>
              <a:t>Issue mitigation</a:t>
            </a:r>
          </a:p>
          <a:p>
            <a:pPr lvl="1">
              <a:defRPr/>
            </a:pPr>
            <a:r>
              <a:rPr lang="en-US" altLang="en-US" sz="1800" kern="0" dirty="0" smtClean="0"/>
              <a:t>Class diagrams, etc.</a:t>
            </a:r>
          </a:p>
          <a:p>
            <a:pPr lvl="1">
              <a:defRPr/>
            </a:pPr>
            <a:endParaRPr lang="en-US" altLang="en-US" sz="1600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Issues with Fall 2015 Approach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337" y="1169988"/>
            <a:ext cx="8250237" cy="5383212"/>
          </a:xfrm>
        </p:spPr>
        <p:txBody>
          <a:bodyPr/>
          <a:lstStyle/>
          <a:p>
            <a:r>
              <a:rPr lang="en-US" sz="2000" dirty="0" smtClean="0"/>
              <a:t>Too many pieces needed to create a configuration profile</a:t>
            </a:r>
          </a:p>
          <a:p>
            <a:pPr lvl="1"/>
            <a:r>
              <a:rPr lang="en-US" sz="1800" dirty="0" smtClean="0"/>
              <a:t>Each Service Component Profile could be separately established</a:t>
            </a:r>
          </a:p>
          <a:p>
            <a:pPr lvl="2"/>
            <a:r>
              <a:rPr lang="en-US" sz="1600" dirty="0" smtClean="0"/>
              <a:t>Intended to support re-use of Service Component Profiles</a:t>
            </a:r>
          </a:p>
          <a:p>
            <a:pPr lvl="1"/>
            <a:r>
              <a:rPr lang="en-US" sz="1800" dirty="0" smtClean="0"/>
              <a:t>Service Component Connections object needed to link together Service Component Profiles to form a Configuration Profile</a:t>
            </a:r>
          </a:p>
          <a:p>
            <a:pPr lvl="2"/>
            <a:r>
              <a:rPr lang="en-US" sz="1600" dirty="0" smtClean="0"/>
              <a:t>Magnitude of linkages counter-weighs benefits of Service Component Profile re-usability </a:t>
            </a:r>
          </a:p>
          <a:p>
            <a:r>
              <a:rPr lang="en-US" sz="2000" dirty="0" smtClean="0"/>
              <a:t>All linkages among Service Component Profiles are via cross-referencing SAP and Accessor ports</a:t>
            </a:r>
          </a:p>
          <a:p>
            <a:pPr lvl="1"/>
            <a:r>
              <a:rPr lang="en-US" sz="1800" dirty="0" smtClean="0"/>
              <a:t>Accessor port instance references the peer SAP port instance</a:t>
            </a:r>
          </a:p>
          <a:p>
            <a:pPr lvl="1"/>
            <a:r>
              <a:rPr lang="en-US" sz="1800" dirty="0" smtClean="0"/>
              <a:t>Cross-referencing information adds bulk to configuration profiles</a:t>
            </a:r>
          </a:p>
          <a:p>
            <a:pPr lvl="1"/>
            <a:r>
              <a:rPr lang="en-US" sz="1800" dirty="0" smtClean="0"/>
              <a:t>Keeping cross references straight is completely outside the purview of XML validation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48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077075" cy="611188"/>
          </a:xfrm>
        </p:spPr>
        <p:txBody>
          <a:bodyPr/>
          <a:lstStyle/>
          <a:p>
            <a:r>
              <a:rPr lang="en-US" sz="2400" dirty="0" smtClean="0"/>
              <a:t>Issues Mitigation (1 of 2)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998537"/>
            <a:ext cx="8221662" cy="5354637"/>
          </a:xfrm>
        </p:spPr>
        <p:txBody>
          <a:bodyPr/>
          <a:lstStyle/>
          <a:p>
            <a:r>
              <a:rPr lang="en-US" sz="2000" dirty="0" smtClean="0"/>
              <a:t>Every Configuration Profile contains all of the Service Component Profiles that it uses</a:t>
            </a:r>
          </a:p>
          <a:p>
            <a:pPr lvl="1"/>
            <a:r>
              <a:rPr lang="en-US" sz="1800" dirty="0" smtClean="0"/>
              <a:t>Service Combination Profile object has been eliminated</a:t>
            </a:r>
          </a:p>
          <a:p>
            <a:r>
              <a:rPr lang="en-US" sz="2000" dirty="0" smtClean="0"/>
              <a:t>Containment replaces SAP/Accessor port pairs for primary linkages between Service Component Profiles</a:t>
            </a:r>
          </a:p>
          <a:p>
            <a:pPr lvl="1"/>
            <a:r>
              <a:rPr lang="en-US" sz="1800" dirty="0" smtClean="0"/>
              <a:t>Eliminates cross-referencing information from these linkages, which constitute the majority of linkages among Service Component Profile </a:t>
            </a:r>
          </a:p>
          <a:p>
            <a:pPr lvl="1"/>
            <a:r>
              <a:rPr lang="en-US" sz="1800" dirty="0" smtClean="0"/>
              <a:t>Use of subtype substitution enforces  proper linkages </a:t>
            </a:r>
          </a:p>
          <a:p>
            <a:pPr lvl="2"/>
            <a:r>
              <a:rPr lang="en-US" sz="1600" dirty="0" smtClean="0"/>
              <a:t>A SAP of type XYZ contains an Accessor of type XYZ (or a subtype thereof)</a:t>
            </a:r>
          </a:p>
          <a:p>
            <a:pPr lvl="2"/>
            <a:r>
              <a:rPr lang="en-US" sz="1600" dirty="0" smtClean="0"/>
              <a:t>Example</a:t>
            </a:r>
          </a:p>
          <a:p>
            <a:pPr lvl="3"/>
            <a:r>
              <a:rPr lang="en-US" sz="1400" dirty="0" smtClean="0"/>
              <a:t>The RF Aperture SC Profile contains a Forward Modulated Waveform SAP, which contains a Forward Modulated Waveform Accessor</a:t>
            </a:r>
          </a:p>
          <a:p>
            <a:pPr lvl="3"/>
            <a:r>
              <a:rPr lang="en-US" sz="1400" dirty="0" smtClean="0"/>
              <a:t>The CCSDS 401 Forward Physical Channel Transmission SC Profile is cast as a subtype of the </a:t>
            </a:r>
            <a:r>
              <a:rPr lang="en-US" sz="1400" dirty="0"/>
              <a:t>Forward Modulated Waveform </a:t>
            </a:r>
            <a:r>
              <a:rPr lang="en-US" sz="1400" dirty="0" smtClean="0"/>
              <a:t>Accessor</a:t>
            </a:r>
          </a:p>
          <a:p>
            <a:pPr lvl="3"/>
            <a:r>
              <a:rPr lang="en-US" sz="1400" dirty="0" smtClean="0"/>
              <a:t>Ergo</a:t>
            </a:r>
            <a:r>
              <a:rPr lang="en-US" sz="1400" dirty="0"/>
              <a:t>, CCSDS 401 Forward Physical Channel Transmission SC Profile </a:t>
            </a:r>
            <a:r>
              <a:rPr lang="en-US" sz="1400" dirty="0" smtClean="0"/>
              <a:t>can be contained by the </a:t>
            </a:r>
            <a:r>
              <a:rPr lang="en-US" sz="1400" dirty="0"/>
              <a:t>Forward Modulated Waveform </a:t>
            </a:r>
            <a:r>
              <a:rPr lang="en-US" sz="1400" dirty="0" smtClean="0"/>
              <a:t>SAP of the </a:t>
            </a:r>
            <a:r>
              <a:rPr lang="en-US" sz="1400" dirty="0"/>
              <a:t>RF Aperture SC Profile</a:t>
            </a:r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7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077075" cy="611188"/>
          </a:xfrm>
        </p:spPr>
        <p:txBody>
          <a:bodyPr/>
          <a:lstStyle/>
          <a:p>
            <a:r>
              <a:rPr lang="en-US" sz="2400" dirty="0" smtClean="0"/>
              <a:t>Issues </a:t>
            </a:r>
            <a:r>
              <a:rPr lang="en-US" sz="2400" dirty="0"/>
              <a:t>Mitigation </a:t>
            </a:r>
            <a:r>
              <a:rPr lang="en-US" sz="2400" dirty="0" smtClean="0"/>
              <a:t>(2 of 2)</a:t>
            </a:r>
            <a:endParaRPr lang="en-US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9388" y="998537"/>
            <a:ext cx="8221662" cy="5354637"/>
          </a:xfrm>
        </p:spPr>
        <p:txBody>
          <a:bodyPr/>
          <a:lstStyle/>
          <a:p>
            <a:r>
              <a:rPr lang="en-US" sz="1800" dirty="0" smtClean="0"/>
              <a:t>Some Service Component Profiles have relationships with multiple other Service Component Profiles, but  containment can be used to express at most one of these relationships</a:t>
            </a:r>
          </a:p>
          <a:p>
            <a:r>
              <a:rPr lang="en-US" sz="1800" dirty="0" smtClean="0"/>
              <a:t>Ancillary relationships with other SC Profiles are implemented using a cross-referencing mechanism</a:t>
            </a:r>
          </a:p>
          <a:p>
            <a:pPr lvl="1"/>
            <a:r>
              <a:rPr lang="en-US" sz="1600" dirty="0" smtClean="0"/>
              <a:t>The UML </a:t>
            </a:r>
            <a:r>
              <a:rPr lang="en-US" sz="1600" i="1" dirty="0" smtClean="0"/>
              <a:t>provided/required interface</a:t>
            </a:r>
            <a:r>
              <a:rPr lang="en-US" sz="1600" dirty="0" smtClean="0"/>
              <a:t> terminology has been adapted for these ancillary relationships</a:t>
            </a:r>
          </a:p>
          <a:p>
            <a:pPr lvl="1"/>
            <a:r>
              <a:rPr lang="en-US" sz="1600" dirty="0" smtClean="0"/>
              <a:t>An object that possesses ancillary information that is needed by other objects has a </a:t>
            </a:r>
            <a:r>
              <a:rPr lang="en-US" sz="1600" i="1" dirty="0" smtClean="0"/>
              <a:t>provided interface </a:t>
            </a:r>
            <a:r>
              <a:rPr lang="en-US" sz="1600" dirty="0" smtClean="0"/>
              <a:t>by which that information is made available</a:t>
            </a:r>
          </a:p>
          <a:p>
            <a:pPr lvl="1"/>
            <a:r>
              <a:rPr lang="en-US" sz="1600" dirty="0" smtClean="0"/>
              <a:t>An object that needs ancillary information that is available from another object has a </a:t>
            </a:r>
            <a:r>
              <a:rPr lang="en-US" sz="1600" i="1" dirty="0" smtClean="0"/>
              <a:t>required interface </a:t>
            </a:r>
            <a:r>
              <a:rPr lang="en-US" sz="1600" dirty="0" smtClean="0"/>
              <a:t>that links to a peer </a:t>
            </a:r>
            <a:r>
              <a:rPr lang="en-US" sz="1600" dirty="0" smtClean="0"/>
              <a:t>provided </a:t>
            </a:r>
            <a:r>
              <a:rPr lang="en-US" sz="1600" dirty="0" smtClean="0"/>
              <a:t>interface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7654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" y="260350"/>
            <a:ext cx="7162800" cy="611188"/>
          </a:xfrm>
        </p:spPr>
        <p:txBody>
          <a:bodyPr/>
          <a:lstStyle/>
          <a:p>
            <a:r>
              <a:rPr lang="en-US" altLang="en-US" sz="2400" dirty="0" err="1" smtClean="0"/>
              <a:t>ConfigurationProfileInfoEntity</a:t>
            </a:r>
            <a:r>
              <a:rPr lang="en-US" altLang="en-US" sz="2400" dirty="0" smtClean="0"/>
              <a:t> Class Diagram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6" y="1885950"/>
            <a:ext cx="8523668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12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524750" cy="611188"/>
          </a:xfrm>
        </p:spPr>
        <p:txBody>
          <a:bodyPr/>
          <a:lstStyle/>
          <a:p>
            <a:r>
              <a:rPr lang="en-US" sz="2400" dirty="0" err="1" smtClean="0"/>
              <a:t>ConfigurationProfileContents</a:t>
            </a:r>
            <a:r>
              <a:rPr lang="en-US" sz="2400" dirty="0" smtClean="0"/>
              <a:t> Class Diagram </a:t>
            </a:r>
            <a:br>
              <a:rPr lang="en-US" sz="2400" dirty="0" smtClean="0"/>
            </a:br>
            <a:r>
              <a:rPr lang="en-US" sz="2400" dirty="0" smtClean="0"/>
              <a:t>- Fall 2015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1173059"/>
            <a:ext cx="7291387" cy="547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648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372350" cy="611188"/>
          </a:xfrm>
        </p:spPr>
        <p:txBody>
          <a:bodyPr/>
          <a:lstStyle/>
          <a:p>
            <a:r>
              <a:rPr lang="en-US" sz="2400" dirty="0" smtClean="0"/>
              <a:t>Current </a:t>
            </a:r>
            <a:r>
              <a:rPr lang="en-US" sz="2400" dirty="0" err="1" smtClean="0"/>
              <a:t>ConfigurationProfileContents</a:t>
            </a:r>
            <a:r>
              <a:rPr lang="en-US" sz="2400" dirty="0" smtClean="0"/>
              <a:t> Class Diagram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4" y="1321949"/>
            <a:ext cx="7877175" cy="538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48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RF Aperture Service Component Profile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925" y="1185862"/>
            <a:ext cx="58102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75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E-SM Service Specification Red 1 - Overview3">
  <a:themeElements>
    <a:clrScheme name="SLE-SM Service Specification Red 1 - Overview3 10">
      <a:dk1>
        <a:srgbClr val="000000"/>
      </a:dk1>
      <a:lt1>
        <a:srgbClr val="FFFFFF"/>
      </a:lt1>
      <a:dk2>
        <a:srgbClr val="FFFFFF"/>
      </a:dk2>
      <a:lt2>
        <a:srgbClr val="022B47"/>
      </a:lt2>
      <a:accent1>
        <a:srgbClr val="0091CA"/>
      </a:accent1>
      <a:accent2>
        <a:srgbClr val="002B47"/>
      </a:accent2>
      <a:accent3>
        <a:srgbClr val="FFFFFF"/>
      </a:accent3>
      <a:accent4>
        <a:srgbClr val="000000"/>
      </a:accent4>
      <a:accent5>
        <a:srgbClr val="AAC7E1"/>
      </a:accent5>
      <a:accent6>
        <a:srgbClr val="00263F"/>
      </a:accent6>
      <a:hlink>
        <a:srgbClr val="000000"/>
      </a:hlink>
      <a:folHlink>
        <a:srgbClr val="000000"/>
      </a:folHlink>
    </a:clrScheme>
    <a:fontScheme name="SLE-SM Service Specification Red 1 - Overview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899FF">
            <a:alpha val="50000"/>
          </a:srgbClr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899FF">
            <a:alpha val="50000"/>
          </a:srgbClr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E-SM Service Specification Red 1 - Overview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E-SM Service Specification Red 1 - Overview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8">
        <a:dk1>
          <a:srgbClr val="000000"/>
        </a:dk1>
        <a:lt1>
          <a:srgbClr val="FFFFFF"/>
        </a:lt1>
        <a:dk2>
          <a:srgbClr val="0091CA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BFED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9">
        <a:dk1>
          <a:srgbClr val="000000"/>
        </a:dk1>
        <a:lt1>
          <a:srgbClr val="FFFFFF"/>
        </a:lt1>
        <a:dk2>
          <a:srgbClr val="FFFFFF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BFED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10">
        <a:dk1>
          <a:srgbClr val="000000"/>
        </a:dk1>
        <a:lt1>
          <a:srgbClr val="FFFFFF"/>
        </a:lt1>
        <a:dk2>
          <a:srgbClr val="FFFFFF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F3AFF8-C724-4ABF-A515-7A720EFF62C3}"/>
</file>

<file path=customXml/itemProps2.xml><?xml version="1.0" encoding="utf-8"?>
<ds:datastoreItem xmlns:ds="http://schemas.openxmlformats.org/officeDocument/2006/customXml" ds:itemID="{625F68B6-0528-43A2-9FDC-8EC15F2A4E98}"/>
</file>

<file path=customXml/itemProps3.xml><?xml version="1.0" encoding="utf-8"?>
<ds:datastoreItem xmlns:ds="http://schemas.openxmlformats.org/officeDocument/2006/customXml" ds:itemID="{98180BF2-03F6-4DA8-B240-D1BBDE1962CB}"/>
</file>

<file path=docProps/app.xml><?xml version="1.0" encoding="utf-8"?>
<Properties xmlns="http://schemas.openxmlformats.org/officeDocument/2006/extended-properties" xmlns:vt="http://schemas.openxmlformats.org/officeDocument/2006/docPropsVTypes">
  <Template>SLE-SM Service Specification Red 1 - Overview3</Template>
  <TotalTime>23597</TotalTime>
  <Words>688</Words>
  <Application>Microsoft Office PowerPoint</Application>
  <PresentationFormat>On-screen Show (4:3)</PresentationFormat>
  <Paragraphs>157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SLE-SM Service Specification Red 1 - Overview3</vt:lpstr>
      <vt:lpstr>Simplification of Configuration Profile Structure</vt:lpstr>
      <vt:lpstr>Agenda</vt:lpstr>
      <vt:lpstr>Issues with Fall 2015 Approach</vt:lpstr>
      <vt:lpstr>Issues Mitigation (1 of 2) </vt:lpstr>
      <vt:lpstr>Issues Mitigation (2 of 2)</vt:lpstr>
      <vt:lpstr>ConfigurationProfileInfoEntity Class Diagram</vt:lpstr>
      <vt:lpstr>ConfigurationProfileContents Class Diagram  - Fall 2015</vt:lpstr>
      <vt:lpstr>Current ConfigurationProfileContents Class Diagram </vt:lpstr>
      <vt:lpstr>RF Aperture Service Component Profile</vt:lpstr>
      <vt:lpstr>CCSDS 401 Forward Physical Channel Transmission Service Component Profile</vt:lpstr>
      <vt:lpstr>Bakeoff Service Combination Profile Diagram (Graphical Notation) – Fall 2015</vt:lpstr>
      <vt:lpstr>Bakeoff Service Combination Profile Diagram (Graphical Notation) – Current Version</vt:lpstr>
      <vt:lpstr>Example Service Combination Profile Notional Data Structures (partial) – Fall 2015</vt:lpstr>
      <vt:lpstr>Example Service Combination Profile Notional Data Structures (partial) – Current Version</vt:lpstr>
      <vt:lpstr>Bakeoff XML Instance Document –  XMLspy Grid View</vt:lpstr>
    </vt:vector>
  </TitlesOfParts>
  <Company>VEGA Group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 SM Service Specification - Red 1  Overview</dc:title>
  <dc:creator>pquintela</dc:creator>
  <cp:keywords>SLE-SM</cp:keywords>
  <cp:lastModifiedBy>John Pietras</cp:lastModifiedBy>
  <cp:revision>577</cp:revision>
  <cp:lastPrinted>2015-11-04T21:03:12Z</cp:lastPrinted>
  <dcterms:created xsi:type="dcterms:W3CDTF">2006-05-15T11:39:39Z</dcterms:created>
  <dcterms:modified xsi:type="dcterms:W3CDTF">2016-03-08T17:35:50Z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