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8" r:id="rId5"/>
  </p:sldMasterIdLst>
  <p:notesMasterIdLst>
    <p:notesMasterId r:id="rId32"/>
  </p:notesMasterIdLst>
  <p:handoutMasterIdLst>
    <p:handoutMasterId r:id="rId33"/>
  </p:handoutMasterIdLst>
  <p:sldIdLst>
    <p:sldId id="644" r:id="rId6"/>
    <p:sldId id="658" r:id="rId7"/>
    <p:sldId id="684" r:id="rId8"/>
    <p:sldId id="709" r:id="rId9"/>
    <p:sldId id="710" r:id="rId10"/>
    <p:sldId id="708" r:id="rId11"/>
    <p:sldId id="702" r:id="rId12"/>
    <p:sldId id="685" r:id="rId13"/>
    <p:sldId id="698" r:id="rId14"/>
    <p:sldId id="687" r:id="rId15"/>
    <p:sldId id="711" r:id="rId16"/>
    <p:sldId id="699" r:id="rId17"/>
    <p:sldId id="712" r:id="rId18"/>
    <p:sldId id="713" r:id="rId19"/>
    <p:sldId id="714" r:id="rId20"/>
    <p:sldId id="715" r:id="rId21"/>
    <p:sldId id="716" r:id="rId22"/>
    <p:sldId id="686" r:id="rId23"/>
    <p:sldId id="717" r:id="rId24"/>
    <p:sldId id="718" r:id="rId25"/>
    <p:sldId id="721" r:id="rId26"/>
    <p:sldId id="722" r:id="rId27"/>
    <p:sldId id="723" r:id="rId28"/>
    <p:sldId id="724" r:id="rId29"/>
    <p:sldId id="725" r:id="rId30"/>
    <p:sldId id="694" r:id="rId31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8080"/>
    <a:srgbClr val="5F5F5F"/>
    <a:srgbClr val="B2B2B2"/>
    <a:srgbClr val="FFFF00"/>
    <a:srgbClr val="A6D86E"/>
    <a:srgbClr val="97D256"/>
    <a:srgbClr val="FFFF99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1" autoAdjust="0"/>
    <p:restoredTop sz="93591" autoAdjust="0"/>
  </p:normalViewPr>
  <p:slideViewPr>
    <p:cSldViewPr>
      <p:cViewPr varScale="1">
        <p:scale>
          <a:sx n="136" d="100"/>
          <a:sy n="136" d="100"/>
        </p:scale>
        <p:origin x="1470" y="126"/>
      </p:cViewPr>
      <p:guideLst>
        <p:guide orient="horz" pos="7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72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220B8-F07C-4D1F-8830-32B83C074FA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DC7857D-45FB-4A76-B3B2-B5EF5488F1A5}">
      <dgm:prSet phldrT="[Text]"/>
      <dgm:spPr/>
      <dgm:t>
        <a:bodyPr/>
        <a:lstStyle/>
        <a:p>
          <a:r>
            <a:rPr lang="en-US" dirty="0" smtClean="0"/>
            <a:t>Get available antennas</a:t>
          </a:r>
          <a:endParaRPr lang="en-US" dirty="0"/>
        </a:p>
      </dgm:t>
    </dgm:pt>
    <dgm:pt modelId="{65E0D7C0-B744-4B6B-B9CE-53EFB0CAC679}" type="parTrans" cxnId="{043A16B4-486D-4E8C-B4D3-2177EF8665F0}">
      <dgm:prSet/>
      <dgm:spPr/>
      <dgm:t>
        <a:bodyPr/>
        <a:lstStyle/>
        <a:p>
          <a:endParaRPr lang="en-US"/>
        </a:p>
      </dgm:t>
    </dgm:pt>
    <dgm:pt modelId="{53F67052-3A1C-4A02-AD08-CD95E5A4491C}" type="sibTrans" cxnId="{043A16B4-486D-4E8C-B4D3-2177EF8665F0}">
      <dgm:prSet/>
      <dgm:spPr/>
      <dgm:t>
        <a:bodyPr/>
        <a:lstStyle/>
        <a:p>
          <a:endParaRPr lang="en-US"/>
        </a:p>
      </dgm:t>
    </dgm:pt>
    <dgm:pt modelId="{FDD8B6E6-3C8E-49AD-A9E2-A1EC3CE0C24B}">
      <dgm:prSet phldrT="[Text]"/>
      <dgm:spPr/>
      <dgm:t>
        <a:bodyPr/>
        <a:lstStyle/>
        <a:p>
          <a:r>
            <a:rPr lang="en-US" dirty="0" smtClean="0"/>
            <a:t>Develop DOR Details</a:t>
          </a:r>
          <a:endParaRPr lang="en-US" dirty="0"/>
        </a:p>
      </dgm:t>
    </dgm:pt>
    <dgm:pt modelId="{83644DD3-8E2F-4F5E-8A81-35B46264708D}" type="parTrans" cxnId="{F99387A6-CFFE-485B-85AB-DCEFF85E4311}">
      <dgm:prSet/>
      <dgm:spPr/>
      <dgm:t>
        <a:bodyPr/>
        <a:lstStyle/>
        <a:p>
          <a:endParaRPr lang="en-US"/>
        </a:p>
      </dgm:t>
    </dgm:pt>
    <dgm:pt modelId="{16FF8DB5-1F35-45A4-8FF0-386672B13919}" type="sibTrans" cxnId="{F99387A6-CFFE-485B-85AB-DCEFF85E4311}">
      <dgm:prSet/>
      <dgm:spPr/>
      <dgm:t>
        <a:bodyPr/>
        <a:lstStyle/>
        <a:p>
          <a:endParaRPr lang="en-US"/>
        </a:p>
      </dgm:t>
    </dgm:pt>
    <dgm:pt modelId="{815C1E61-A2F9-4E95-8800-8EC227B63917}">
      <dgm:prSet phldrT="[Text]"/>
      <dgm:spPr/>
      <dgm:t>
        <a:bodyPr/>
        <a:lstStyle/>
        <a:p>
          <a:r>
            <a:rPr lang="en-US" dirty="0" smtClean="0"/>
            <a:t>Select quasars</a:t>
          </a:r>
          <a:endParaRPr lang="en-US" dirty="0"/>
        </a:p>
      </dgm:t>
    </dgm:pt>
    <dgm:pt modelId="{9AA60634-7FDD-4B3D-959B-BB43E827D3E2}" type="parTrans" cxnId="{7BD9557B-BA4F-4C1E-AA0B-14ADD9D26A59}">
      <dgm:prSet/>
      <dgm:spPr/>
      <dgm:t>
        <a:bodyPr/>
        <a:lstStyle/>
        <a:p>
          <a:endParaRPr lang="en-US"/>
        </a:p>
      </dgm:t>
    </dgm:pt>
    <dgm:pt modelId="{26CB89C8-0640-4468-BE1C-D3A21C263467}" type="sibTrans" cxnId="{7BD9557B-BA4F-4C1E-AA0B-14ADD9D26A59}">
      <dgm:prSet/>
      <dgm:spPr/>
      <dgm:t>
        <a:bodyPr/>
        <a:lstStyle/>
        <a:p>
          <a:endParaRPr lang="en-US"/>
        </a:p>
      </dgm:t>
    </dgm:pt>
    <dgm:pt modelId="{B1CC3B3D-388A-4588-8B36-3B0DE9F7A10C}">
      <dgm:prSet phldrT="[Text]"/>
      <dgm:spPr/>
      <dgm:t>
        <a:bodyPr/>
        <a:lstStyle/>
        <a:p>
          <a:r>
            <a:rPr lang="en-US" dirty="0" smtClean="0"/>
            <a:t>Develop scan sequence</a:t>
          </a:r>
          <a:endParaRPr lang="en-US" dirty="0"/>
        </a:p>
      </dgm:t>
    </dgm:pt>
    <dgm:pt modelId="{86540849-05E1-4790-B893-F1DC2661922C}" type="parTrans" cxnId="{617F6E52-6AB6-417C-89E2-E81B8A0E8B90}">
      <dgm:prSet/>
      <dgm:spPr/>
      <dgm:t>
        <a:bodyPr/>
        <a:lstStyle/>
        <a:p>
          <a:endParaRPr lang="en-US"/>
        </a:p>
      </dgm:t>
    </dgm:pt>
    <dgm:pt modelId="{2E6D8269-7860-4CF7-A879-9FC9171B6D9B}" type="sibTrans" cxnId="{617F6E52-6AB6-417C-89E2-E81B8A0E8B90}">
      <dgm:prSet/>
      <dgm:spPr/>
      <dgm:t>
        <a:bodyPr/>
        <a:lstStyle/>
        <a:p>
          <a:endParaRPr lang="en-US"/>
        </a:p>
      </dgm:t>
    </dgm:pt>
    <dgm:pt modelId="{9EF9D01B-3A37-44D3-AE16-F6F5B3CE3614}">
      <dgm:prSet phldrT="[Text]"/>
      <dgm:spPr/>
      <dgm:t>
        <a:bodyPr/>
        <a:lstStyle/>
        <a:p>
          <a:r>
            <a:rPr lang="en-US" dirty="0" smtClean="0"/>
            <a:t>Tell mission what sequence is (times for DOR Tones On Off)</a:t>
          </a:r>
          <a:endParaRPr lang="en-US" dirty="0"/>
        </a:p>
      </dgm:t>
    </dgm:pt>
    <dgm:pt modelId="{3CA655D3-AD2E-4F2D-A478-26E6AFA9A628}" type="parTrans" cxnId="{1F2D7EC6-6E0A-4A52-AC18-DE021F38FC1E}">
      <dgm:prSet/>
      <dgm:spPr/>
      <dgm:t>
        <a:bodyPr/>
        <a:lstStyle/>
        <a:p>
          <a:endParaRPr lang="en-US"/>
        </a:p>
      </dgm:t>
    </dgm:pt>
    <dgm:pt modelId="{FA6BBAE3-BC7A-4285-A5F5-02E94B595D5A}" type="sibTrans" cxnId="{1F2D7EC6-6E0A-4A52-AC18-DE021F38FC1E}">
      <dgm:prSet/>
      <dgm:spPr/>
      <dgm:t>
        <a:bodyPr/>
        <a:lstStyle/>
        <a:p>
          <a:endParaRPr lang="en-US"/>
        </a:p>
      </dgm:t>
    </dgm:pt>
    <dgm:pt modelId="{10D17FE5-79EC-4F75-89F2-9BE59AC36EF7}">
      <dgm:prSet phldrT="[Text]"/>
      <dgm:spPr/>
      <dgm:t>
        <a:bodyPr/>
        <a:lstStyle/>
        <a:p>
          <a:r>
            <a:rPr lang="en-US" dirty="0" smtClean="0"/>
            <a:t>Execute DDOR Activities</a:t>
          </a:r>
          <a:endParaRPr lang="en-US" dirty="0"/>
        </a:p>
      </dgm:t>
    </dgm:pt>
    <dgm:pt modelId="{32FCEC8E-4250-42F8-A579-7F8765933F38}" type="parTrans" cxnId="{375ABB08-6B44-47C6-9777-9D6D5AC56EBA}">
      <dgm:prSet/>
      <dgm:spPr/>
      <dgm:t>
        <a:bodyPr/>
        <a:lstStyle/>
        <a:p>
          <a:endParaRPr lang="en-US"/>
        </a:p>
      </dgm:t>
    </dgm:pt>
    <dgm:pt modelId="{FADDFB13-C4C5-4552-ADDA-F5C0132D22C0}" type="sibTrans" cxnId="{375ABB08-6B44-47C6-9777-9D6D5AC56EBA}">
      <dgm:prSet/>
      <dgm:spPr/>
      <dgm:t>
        <a:bodyPr/>
        <a:lstStyle/>
        <a:p>
          <a:endParaRPr lang="en-US"/>
        </a:p>
      </dgm:t>
    </dgm:pt>
    <dgm:pt modelId="{285C04B7-C562-4989-8C65-9343EB3F7F79}">
      <dgm:prSet phldrT="[Text]"/>
      <dgm:spPr/>
      <dgm:t>
        <a:bodyPr/>
        <a:lstStyle/>
        <a:p>
          <a:r>
            <a:rPr lang="en-US" dirty="0" smtClean="0"/>
            <a:t>(SMURF: Request DDOR SVC Time; a request per aperture to each agency) </a:t>
          </a:r>
          <a:endParaRPr lang="en-US" dirty="0"/>
        </a:p>
      </dgm:t>
    </dgm:pt>
    <dgm:pt modelId="{E5622787-166A-4526-9573-5D4436F968ED}" type="parTrans" cxnId="{3B45FFEB-74BD-49CB-9C62-12A5D74C91C7}">
      <dgm:prSet/>
      <dgm:spPr/>
      <dgm:t>
        <a:bodyPr/>
        <a:lstStyle/>
        <a:p>
          <a:endParaRPr lang="en-US"/>
        </a:p>
      </dgm:t>
    </dgm:pt>
    <dgm:pt modelId="{A3072CA5-CEB0-4039-934B-44C387FEAD1C}" type="sibTrans" cxnId="{3B45FFEB-74BD-49CB-9C62-12A5D74C91C7}">
      <dgm:prSet/>
      <dgm:spPr/>
      <dgm:t>
        <a:bodyPr/>
        <a:lstStyle/>
        <a:p>
          <a:endParaRPr lang="en-US"/>
        </a:p>
      </dgm:t>
    </dgm:pt>
    <dgm:pt modelId="{AC9A8267-EB3E-4CE1-B440-6E323638B929}">
      <dgm:prSet phldrT="[Text]"/>
      <dgm:spPr/>
      <dgm:t>
        <a:bodyPr/>
        <a:lstStyle/>
        <a:p>
          <a:r>
            <a:rPr lang="en-US" dirty="0" smtClean="0"/>
            <a:t>Resolved event sequence from mission to TTC Provider SMURF: update svc package request</a:t>
          </a:r>
          <a:endParaRPr lang="en-US" dirty="0"/>
        </a:p>
      </dgm:t>
    </dgm:pt>
    <dgm:pt modelId="{21305F0A-EC42-4B39-B150-3AD518B0902E}" type="parTrans" cxnId="{61AEB4D6-10D4-4DF5-856E-84B185F56482}">
      <dgm:prSet/>
      <dgm:spPr/>
      <dgm:t>
        <a:bodyPr/>
        <a:lstStyle/>
        <a:p>
          <a:endParaRPr lang="en-US"/>
        </a:p>
      </dgm:t>
    </dgm:pt>
    <dgm:pt modelId="{EA7D8472-5278-4933-8CA0-00DBB9C83EE5}" type="sibTrans" cxnId="{61AEB4D6-10D4-4DF5-856E-84B185F56482}">
      <dgm:prSet/>
      <dgm:spPr/>
      <dgm:t>
        <a:bodyPr/>
        <a:lstStyle/>
        <a:p>
          <a:endParaRPr lang="en-US"/>
        </a:p>
      </dgm:t>
    </dgm:pt>
    <dgm:pt modelId="{B3EBBED2-1FAA-465F-9DB6-CACD78CD0501}">
      <dgm:prSet phldrT="[Text]"/>
      <dgm:spPr/>
      <dgm:t>
        <a:bodyPr/>
        <a:lstStyle/>
        <a:p>
          <a:r>
            <a:rPr lang="en-US" dirty="0" smtClean="0"/>
            <a:t>Note: CP ref includes DDOR tones for mission referenced</a:t>
          </a:r>
          <a:endParaRPr lang="en-US" dirty="0"/>
        </a:p>
      </dgm:t>
    </dgm:pt>
    <dgm:pt modelId="{7049851C-D8FE-4294-96A6-ED95743B49A1}" type="parTrans" cxnId="{61B45E73-45DE-496C-BE68-12CA8645ABC4}">
      <dgm:prSet/>
      <dgm:spPr/>
      <dgm:t>
        <a:bodyPr/>
        <a:lstStyle/>
        <a:p>
          <a:endParaRPr lang="en-US"/>
        </a:p>
      </dgm:t>
    </dgm:pt>
    <dgm:pt modelId="{4A8DFE17-0529-4F29-B374-85EDC588643A}" type="sibTrans" cxnId="{61B45E73-45DE-496C-BE68-12CA8645ABC4}">
      <dgm:prSet/>
      <dgm:spPr/>
      <dgm:t>
        <a:bodyPr/>
        <a:lstStyle/>
        <a:p>
          <a:endParaRPr lang="en-US"/>
        </a:p>
      </dgm:t>
    </dgm:pt>
    <dgm:pt modelId="{51EE0F99-DDD3-4B24-BD99-8B09C84379B3}" type="pres">
      <dgm:prSet presAssocID="{CA5220B8-F07C-4D1F-8830-32B83C074FA3}" presName="Name0" presStyleCnt="0">
        <dgm:presLayoutVars>
          <dgm:dir/>
          <dgm:resizeHandles val="exact"/>
        </dgm:presLayoutVars>
      </dgm:prSet>
      <dgm:spPr/>
    </dgm:pt>
    <dgm:pt modelId="{59536EB4-065D-4718-B282-4C67858F1E48}" type="pres">
      <dgm:prSet presAssocID="{CA5220B8-F07C-4D1F-8830-32B83C074FA3}" presName="arrow" presStyleLbl="bgShp" presStyleIdx="0" presStyleCnt="1"/>
      <dgm:spPr/>
    </dgm:pt>
    <dgm:pt modelId="{8DCEB4F4-CFD8-4063-99A4-7CBD89C8936F}" type="pres">
      <dgm:prSet presAssocID="{CA5220B8-F07C-4D1F-8830-32B83C074FA3}" presName="points" presStyleCnt="0"/>
      <dgm:spPr/>
    </dgm:pt>
    <dgm:pt modelId="{A2B169D0-74AB-4536-848B-4D70A617F1FC}" type="pres">
      <dgm:prSet presAssocID="{0DC7857D-45FB-4A76-B3B2-B5EF5488F1A5}" presName="compositeA" presStyleCnt="0"/>
      <dgm:spPr/>
    </dgm:pt>
    <dgm:pt modelId="{B9F99140-C2C2-4952-9B58-281D5579330E}" type="pres">
      <dgm:prSet presAssocID="{0DC7857D-45FB-4A76-B3B2-B5EF5488F1A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293B4-F4B5-48A9-9F1F-3EC70D598CFE}" type="pres">
      <dgm:prSet presAssocID="{0DC7857D-45FB-4A76-B3B2-B5EF5488F1A5}" presName="circleA" presStyleLbl="node1" presStyleIdx="0" presStyleCnt="4"/>
      <dgm:spPr/>
    </dgm:pt>
    <dgm:pt modelId="{C48B9ECE-F852-456C-99FE-1B35FA085AD2}" type="pres">
      <dgm:prSet presAssocID="{0DC7857D-45FB-4A76-B3B2-B5EF5488F1A5}" presName="spaceA" presStyleCnt="0"/>
      <dgm:spPr/>
    </dgm:pt>
    <dgm:pt modelId="{575CB643-D34D-431A-8DB3-28CDC1A672DE}" type="pres">
      <dgm:prSet presAssocID="{53F67052-3A1C-4A02-AD08-CD95E5A4491C}" presName="space" presStyleCnt="0"/>
      <dgm:spPr/>
    </dgm:pt>
    <dgm:pt modelId="{A8862CB7-7126-4F54-B78B-7FF2EFA9DA68}" type="pres">
      <dgm:prSet presAssocID="{FDD8B6E6-3C8E-49AD-A9E2-A1EC3CE0C24B}" presName="compositeB" presStyleCnt="0"/>
      <dgm:spPr/>
    </dgm:pt>
    <dgm:pt modelId="{9E0535DD-C52B-4717-97D9-44522F18B1A3}" type="pres">
      <dgm:prSet presAssocID="{FDD8B6E6-3C8E-49AD-A9E2-A1EC3CE0C24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2E23-4132-4E72-9938-1E69BD221D81}" type="pres">
      <dgm:prSet presAssocID="{FDD8B6E6-3C8E-49AD-A9E2-A1EC3CE0C24B}" presName="circleB" presStyleLbl="node1" presStyleIdx="1" presStyleCnt="4"/>
      <dgm:spPr/>
    </dgm:pt>
    <dgm:pt modelId="{B62364B5-A4A2-45FA-BE1D-0C34E3A02127}" type="pres">
      <dgm:prSet presAssocID="{FDD8B6E6-3C8E-49AD-A9E2-A1EC3CE0C24B}" presName="spaceB" presStyleCnt="0"/>
      <dgm:spPr/>
    </dgm:pt>
    <dgm:pt modelId="{CAD1B879-933C-469D-AEF6-8B21CDF85099}" type="pres">
      <dgm:prSet presAssocID="{16FF8DB5-1F35-45A4-8FF0-386672B13919}" presName="space" presStyleCnt="0"/>
      <dgm:spPr/>
    </dgm:pt>
    <dgm:pt modelId="{AED81DCD-AC09-491F-9E32-2785EC84EAC5}" type="pres">
      <dgm:prSet presAssocID="{AC9A8267-EB3E-4CE1-B440-6E323638B929}" presName="compositeA" presStyleCnt="0"/>
      <dgm:spPr/>
    </dgm:pt>
    <dgm:pt modelId="{6F9F9989-689C-432E-9B38-A4D370CEADB5}" type="pres">
      <dgm:prSet presAssocID="{AC9A8267-EB3E-4CE1-B440-6E323638B929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F396E-F5FA-4C94-9749-76A1FE64E23A}" type="pres">
      <dgm:prSet presAssocID="{AC9A8267-EB3E-4CE1-B440-6E323638B929}" presName="circleA" presStyleLbl="node1" presStyleIdx="2" presStyleCnt="4"/>
      <dgm:spPr/>
    </dgm:pt>
    <dgm:pt modelId="{2BB90358-3C9B-465C-A2C0-0FB57FE30885}" type="pres">
      <dgm:prSet presAssocID="{AC9A8267-EB3E-4CE1-B440-6E323638B929}" presName="spaceA" presStyleCnt="0"/>
      <dgm:spPr/>
    </dgm:pt>
    <dgm:pt modelId="{94A80DCD-632A-40DD-9B6A-BC69CDC5FDFE}" type="pres">
      <dgm:prSet presAssocID="{EA7D8472-5278-4933-8CA0-00DBB9C83EE5}" presName="space" presStyleCnt="0"/>
      <dgm:spPr/>
    </dgm:pt>
    <dgm:pt modelId="{9903AD6B-2D9A-420A-A649-263053B91952}" type="pres">
      <dgm:prSet presAssocID="{10D17FE5-79EC-4F75-89F2-9BE59AC36EF7}" presName="compositeB" presStyleCnt="0"/>
      <dgm:spPr/>
    </dgm:pt>
    <dgm:pt modelId="{7CD39549-08E3-490C-B76C-93C021E6991B}" type="pres">
      <dgm:prSet presAssocID="{10D17FE5-79EC-4F75-89F2-9BE59AC36EF7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1BD55-CC99-4D16-829A-08BCD7E9F3B0}" type="pres">
      <dgm:prSet presAssocID="{10D17FE5-79EC-4F75-89F2-9BE59AC36EF7}" presName="circleB" presStyleLbl="node1" presStyleIdx="3" presStyleCnt="4"/>
      <dgm:spPr/>
    </dgm:pt>
    <dgm:pt modelId="{BF2E106E-1BA2-4567-9DC7-31201010C6AC}" type="pres">
      <dgm:prSet presAssocID="{10D17FE5-79EC-4F75-89F2-9BE59AC36EF7}" presName="spaceB" presStyleCnt="0"/>
      <dgm:spPr/>
    </dgm:pt>
  </dgm:ptLst>
  <dgm:cxnLst>
    <dgm:cxn modelId="{61B45E73-45DE-496C-BE68-12CA8645ABC4}" srcId="{285C04B7-C562-4989-8C65-9343EB3F7F79}" destId="{B3EBBED2-1FAA-465F-9DB6-CACD78CD0501}" srcOrd="0" destOrd="0" parTransId="{7049851C-D8FE-4294-96A6-ED95743B49A1}" sibTransId="{4A8DFE17-0529-4F29-B374-85EDC588643A}"/>
    <dgm:cxn modelId="{3B45FFEB-74BD-49CB-9C62-12A5D74C91C7}" srcId="{0DC7857D-45FB-4A76-B3B2-B5EF5488F1A5}" destId="{285C04B7-C562-4989-8C65-9343EB3F7F79}" srcOrd="0" destOrd="0" parTransId="{E5622787-166A-4526-9573-5D4436F968ED}" sibTransId="{A3072CA5-CEB0-4039-934B-44C387FEAD1C}"/>
    <dgm:cxn modelId="{1F2D7EC6-6E0A-4A52-AC18-DE021F38FC1E}" srcId="{FDD8B6E6-3C8E-49AD-A9E2-A1EC3CE0C24B}" destId="{9EF9D01B-3A37-44D3-AE16-F6F5B3CE3614}" srcOrd="2" destOrd="0" parTransId="{3CA655D3-AD2E-4F2D-A478-26E6AFA9A628}" sibTransId="{FA6BBAE3-BC7A-4285-A5F5-02E94B595D5A}"/>
    <dgm:cxn modelId="{7BD9557B-BA4F-4C1E-AA0B-14ADD9D26A59}" srcId="{FDD8B6E6-3C8E-49AD-A9E2-A1EC3CE0C24B}" destId="{815C1E61-A2F9-4E95-8800-8EC227B63917}" srcOrd="0" destOrd="0" parTransId="{9AA60634-7FDD-4B3D-959B-BB43E827D3E2}" sibTransId="{26CB89C8-0640-4468-BE1C-D3A21C263467}"/>
    <dgm:cxn modelId="{B44C18CC-959D-44D2-9F8A-5074ED0CE3CA}" type="presOf" srcId="{9EF9D01B-3A37-44D3-AE16-F6F5B3CE3614}" destId="{9E0535DD-C52B-4717-97D9-44522F18B1A3}" srcOrd="0" destOrd="3" presId="urn:microsoft.com/office/officeart/2005/8/layout/hProcess11"/>
    <dgm:cxn modelId="{33DBB7D2-5C35-430E-8E79-AB76D4000104}" type="presOf" srcId="{AC9A8267-EB3E-4CE1-B440-6E323638B929}" destId="{6F9F9989-689C-432E-9B38-A4D370CEADB5}" srcOrd="0" destOrd="0" presId="urn:microsoft.com/office/officeart/2005/8/layout/hProcess11"/>
    <dgm:cxn modelId="{0E217B19-0380-48DF-8CF8-59DB26D67990}" type="presOf" srcId="{285C04B7-C562-4989-8C65-9343EB3F7F79}" destId="{B9F99140-C2C2-4952-9B58-281D5579330E}" srcOrd="0" destOrd="1" presId="urn:microsoft.com/office/officeart/2005/8/layout/hProcess11"/>
    <dgm:cxn modelId="{10A1E704-5D02-4A13-A7C9-C1B466A51772}" type="presOf" srcId="{B3EBBED2-1FAA-465F-9DB6-CACD78CD0501}" destId="{B9F99140-C2C2-4952-9B58-281D5579330E}" srcOrd="0" destOrd="2" presId="urn:microsoft.com/office/officeart/2005/8/layout/hProcess11"/>
    <dgm:cxn modelId="{40BE994B-28D6-4E35-AA74-2C4B70C220EF}" type="presOf" srcId="{FDD8B6E6-3C8E-49AD-A9E2-A1EC3CE0C24B}" destId="{9E0535DD-C52B-4717-97D9-44522F18B1A3}" srcOrd="0" destOrd="0" presId="urn:microsoft.com/office/officeart/2005/8/layout/hProcess11"/>
    <dgm:cxn modelId="{FABC110B-3377-462A-A0AB-8817A14ECF9B}" type="presOf" srcId="{10D17FE5-79EC-4F75-89F2-9BE59AC36EF7}" destId="{7CD39549-08E3-490C-B76C-93C021E6991B}" srcOrd="0" destOrd="0" presId="urn:microsoft.com/office/officeart/2005/8/layout/hProcess11"/>
    <dgm:cxn modelId="{617F6E52-6AB6-417C-89E2-E81B8A0E8B90}" srcId="{FDD8B6E6-3C8E-49AD-A9E2-A1EC3CE0C24B}" destId="{B1CC3B3D-388A-4588-8B36-3B0DE9F7A10C}" srcOrd="1" destOrd="0" parTransId="{86540849-05E1-4790-B893-F1DC2661922C}" sibTransId="{2E6D8269-7860-4CF7-A879-9FC9171B6D9B}"/>
    <dgm:cxn modelId="{375ABB08-6B44-47C6-9777-9D6D5AC56EBA}" srcId="{CA5220B8-F07C-4D1F-8830-32B83C074FA3}" destId="{10D17FE5-79EC-4F75-89F2-9BE59AC36EF7}" srcOrd="3" destOrd="0" parTransId="{32FCEC8E-4250-42F8-A579-7F8765933F38}" sibTransId="{FADDFB13-C4C5-4552-ADDA-F5C0132D22C0}"/>
    <dgm:cxn modelId="{777668C8-7A32-4E5F-8667-0AA1E007F14A}" type="presOf" srcId="{CA5220B8-F07C-4D1F-8830-32B83C074FA3}" destId="{51EE0F99-DDD3-4B24-BD99-8B09C84379B3}" srcOrd="0" destOrd="0" presId="urn:microsoft.com/office/officeart/2005/8/layout/hProcess11"/>
    <dgm:cxn modelId="{61AEB4D6-10D4-4DF5-856E-84B185F56482}" srcId="{CA5220B8-F07C-4D1F-8830-32B83C074FA3}" destId="{AC9A8267-EB3E-4CE1-B440-6E323638B929}" srcOrd="2" destOrd="0" parTransId="{21305F0A-EC42-4B39-B150-3AD518B0902E}" sibTransId="{EA7D8472-5278-4933-8CA0-00DBB9C83EE5}"/>
    <dgm:cxn modelId="{22FCCF61-8C1E-470A-AEC2-FE46C1647B7B}" type="presOf" srcId="{0DC7857D-45FB-4A76-B3B2-B5EF5488F1A5}" destId="{B9F99140-C2C2-4952-9B58-281D5579330E}" srcOrd="0" destOrd="0" presId="urn:microsoft.com/office/officeart/2005/8/layout/hProcess11"/>
    <dgm:cxn modelId="{043A16B4-486D-4E8C-B4D3-2177EF8665F0}" srcId="{CA5220B8-F07C-4D1F-8830-32B83C074FA3}" destId="{0DC7857D-45FB-4A76-B3B2-B5EF5488F1A5}" srcOrd="0" destOrd="0" parTransId="{65E0D7C0-B744-4B6B-B9CE-53EFB0CAC679}" sibTransId="{53F67052-3A1C-4A02-AD08-CD95E5A4491C}"/>
    <dgm:cxn modelId="{E2C177EA-F30D-47AB-8BC7-66507F6D1D2B}" type="presOf" srcId="{815C1E61-A2F9-4E95-8800-8EC227B63917}" destId="{9E0535DD-C52B-4717-97D9-44522F18B1A3}" srcOrd="0" destOrd="1" presId="urn:microsoft.com/office/officeart/2005/8/layout/hProcess11"/>
    <dgm:cxn modelId="{731CDF81-FF34-439A-8F5C-331FA8B35646}" type="presOf" srcId="{B1CC3B3D-388A-4588-8B36-3B0DE9F7A10C}" destId="{9E0535DD-C52B-4717-97D9-44522F18B1A3}" srcOrd="0" destOrd="2" presId="urn:microsoft.com/office/officeart/2005/8/layout/hProcess11"/>
    <dgm:cxn modelId="{F99387A6-CFFE-485B-85AB-DCEFF85E4311}" srcId="{CA5220B8-F07C-4D1F-8830-32B83C074FA3}" destId="{FDD8B6E6-3C8E-49AD-A9E2-A1EC3CE0C24B}" srcOrd="1" destOrd="0" parTransId="{83644DD3-8E2F-4F5E-8A81-35B46264708D}" sibTransId="{16FF8DB5-1F35-45A4-8FF0-386672B13919}"/>
    <dgm:cxn modelId="{AB6AB483-5663-4389-8439-1EDBBB3FE1ED}" type="presParOf" srcId="{51EE0F99-DDD3-4B24-BD99-8B09C84379B3}" destId="{59536EB4-065D-4718-B282-4C67858F1E48}" srcOrd="0" destOrd="0" presId="urn:microsoft.com/office/officeart/2005/8/layout/hProcess11"/>
    <dgm:cxn modelId="{8BDA990A-D907-4CED-868A-9E4A06088924}" type="presParOf" srcId="{51EE0F99-DDD3-4B24-BD99-8B09C84379B3}" destId="{8DCEB4F4-CFD8-4063-99A4-7CBD89C8936F}" srcOrd="1" destOrd="0" presId="urn:microsoft.com/office/officeart/2005/8/layout/hProcess11"/>
    <dgm:cxn modelId="{78273A7F-FD7F-4384-A2BA-8C206767BC1A}" type="presParOf" srcId="{8DCEB4F4-CFD8-4063-99A4-7CBD89C8936F}" destId="{A2B169D0-74AB-4536-848B-4D70A617F1FC}" srcOrd="0" destOrd="0" presId="urn:microsoft.com/office/officeart/2005/8/layout/hProcess11"/>
    <dgm:cxn modelId="{D877A334-8300-404B-921C-9563BB3F470E}" type="presParOf" srcId="{A2B169D0-74AB-4536-848B-4D70A617F1FC}" destId="{B9F99140-C2C2-4952-9B58-281D5579330E}" srcOrd="0" destOrd="0" presId="urn:microsoft.com/office/officeart/2005/8/layout/hProcess11"/>
    <dgm:cxn modelId="{722F5298-B92D-4AFE-99CB-3FF73FD0E49B}" type="presParOf" srcId="{A2B169D0-74AB-4536-848B-4D70A617F1FC}" destId="{9A9293B4-F4B5-48A9-9F1F-3EC70D598CFE}" srcOrd="1" destOrd="0" presId="urn:microsoft.com/office/officeart/2005/8/layout/hProcess11"/>
    <dgm:cxn modelId="{870C2FB5-9912-4D18-9D88-8CFAD47026DA}" type="presParOf" srcId="{A2B169D0-74AB-4536-848B-4D70A617F1FC}" destId="{C48B9ECE-F852-456C-99FE-1B35FA085AD2}" srcOrd="2" destOrd="0" presId="urn:microsoft.com/office/officeart/2005/8/layout/hProcess11"/>
    <dgm:cxn modelId="{E898FCF4-D4A1-4FE2-8216-025192530AAE}" type="presParOf" srcId="{8DCEB4F4-CFD8-4063-99A4-7CBD89C8936F}" destId="{575CB643-D34D-431A-8DB3-28CDC1A672DE}" srcOrd="1" destOrd="0" presId="urn:microsoft.com/office/officeart/2005/8/layout/hProcess11"/>
    <dgm:cxn modelId="{BB5B9FF9-C3EA-4206-8507-F38D4E46AEE4}" type="presParOf" srcId="{8DCEB4F4-CFD8-4063-99A4-7CBD89C8936F}" destId="{A8862CB7-7126-4F54-B78B-7FF2EFA9DA68}" srcOrd="2" destOrd="0" presId="urn:microsoft.com/office/officeart/2005/8/layout/hProcess11"/>
    <dgm:cxn modelId="{D2A9CD1A-0FD0-435C-8C5E-B858677050E5}" type="presParOf" srcId="{A8862CB7-7126-4F54-B78B-7FF2EFA9DA68}" destId="{9E0535DD-C52B-4717-97D9-44522F18B1A3}" srcOrd="0" destOrd="0" presId="urn:microsoft.com/office/officeart/2005/8/layout/hProcess11"/>
    <dgm:cxn modelId="{FEFBD6ED-9407-4F3F-A2EF-58F6AA389D96}" type="presParOf" srcId="{A8862CB7-7126-4F54-B78B-7FF2EFA9DA68}" destId="{5F7C2E23-4132-4E72-9938-1E69BD221D81}" srcOrd="1" destOrd="0" presId="urn:microsoft.com/office/officeart/2005/8/layout/hProcess11"/>
    <dgm:cxn modelId="{E6DE88DD-D95B-4B73-9E28-DD1C738D1EF6}" type="presParOf" srcId="{A8862CB7-7126-4F54-B78B-7FF2EFA9DA68}" destId="{B62364B5-A4A2-45FA-BE1D-0C34E3A02127}" srcOrd="2" destOrd="0" presId="urn:microsoft.com/office/officeart/2005/8/layout/hProcess11"/>
    <dgm:cxn modelId="{A693D620-5861-4738-B4CD-50A26B9C8C0C}" type="presParOf" srcId="{8DCEB4F4-CFD8-4063-99A4-7CBD89C8936F}" destId="{CAD1B879-933C-469D-AEF6-8B21CDF85099}" srcOrd="3" destOrd="0" presId="urn:microsoft.com/office/officeart/2005/8/layout/hProcess11"/>
    <dgm:cxn modelId="{D03AC03D-7C4A-4348-96F0-3237A46F3455}" type="presParOf" srcId="{8DCEB4F4-CFD8-4063-99A4-7CBD89C8936F}" destId="{AED81DCD-AC09-491F-9E32-2785EC84EAC5}" srcOrd="4" destOrd="0" presId="urn:microsoft.com/office/officeart/2005/8/layout/hProcess11"/>
    <dgm:cxn modelId="{259D60D8-5119-4466-9419-0F4CF343AAF8}" type="presParOf" srcId="{AED81DCD-AC09-491F-9E32-2785EC84EAC5}" destId="{6F9F9989-689C-432E-9B38-A4D370CEADB5}" srcOrd="0" destOrd="0" presId="urn:microsoft.com/office/officeart/2005/8/layout/hProcess11"/>
    <dgm:cxn modelId="{93260063-D90F-4D18-B00D-63D7E4BEC2BD}" type="presParOf" srcId="{AED81DCD-AC09-491F-9E32-2785EC84EAC5}" destId="{266F396E-F5FA-4C94-9749-76A1FE64E23A}" srcOrd="1" destOrd="0" presId="urn:microsoft.com/office/officeart/2005/8/layout/hProcess11"/>
    <dgm:cxn modelId="{14AD7A33-26FC-4D1E-B5B7-062C22E73D84}" type="presParOf" srcId="{AED81DCD-AC09-491F-9E32-2785EC84EAC5}" destId="{2BB90358-3C9B-465C-A2C0-0FB57FE30885}" srcOrd="2" destOrd="0" presId="urn:microsoft.com/office/officeart/2005/8/layout/hProcess11"/>
    <dgm:cxn modelId="{77E51CC6-C589-4D3B-BED4-CC045EC1FC4C}" type="presParOf" srcId="{8DCEB4F4-CFD8-4063-99A4-7CBD89C8936F}" destId="{94A80DCD-632A-40DD-9B6A-BC69CDC5FDFE}" srcOrd="5" destOrd="0" presId="urn:microsoft.com/office/officeart/2005/8/layout/hProcess11"/>
    <dgm:cxn modelId="{80A2AC6D-1740-4D53-B82A-4E3CDCE61562}" type="presParOf" srcId="{8DCEB4F4-CFD8-4063-99A4-7CBD89C8936F}" destId="{9903AD6B-2D9A-420A-A649-263053B91952}" srcOrd="6" destOrd="0" presId="urn:microsoft.com/office/officeart/2005/8/layout/hProcess11"/>
    <dgm:cxn modelId="{40ADFEE7-8E1F-4293-B28F-D9B6471A2940}" type="presParOf" srcId="{9903AD6B-2D9A-420A-A649-263053B91952}" destId="{7CD39549-08E3-490C-B76C-93C021E6991B}" srcOrd="0" destOrd="0" presId="urn:microsoft.com/office/officeart/2005/8/layout/hProcess11"/>
    <dgm:cxn modelId="{8CE0017A-2AD8-4712-B8AA-F2578A86B45F}" type="presParOf" srcId="{9903AD6B-2D9A-420A-A649-263053B91952}" destId="{E491BD55-CC99-4D16-829A-08BCD7E9F3B0}" srcOrd="1" destOrd="0" presId="urn:microsoft.com/office/officeart/2005/8/layout/hProcess11"/>
    <dgm:cxn modelId="{E8B72008-CC11-4EEB-9973-F2CC43F7A2F1}" type="presParOf" srcId="{9903AD6B-2D9A-420A-A649-263053B91952}" destId="{BF2E106E-1BA2-4567-9DC7-31201010C6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6EB4-065D-4718-B282-4C67858F1E48}">
      <dsp:nvSpPr>
        <dsp:cNvPr id="0" name=""/>
        <dsp:cNvSpPr/>
      </dsp:nvSpPr>
      <dsp:spPr>
        <a:xfrm>
          <a:off x="0" y="1025413"/>
          <a:ext cx="8103454" cy="136721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99140-C2C2-4952-9B58-281D5579330E}">
      <dsp:nvSpPr>
        <dsp:cNvPr id="0" name=""/>
        <dsp:cNvSpPr/>
      </dsp:nvSpPr>
      <dsp:spPr>
        <a:xfrm>
          <a:off x="3650" y="0"/>
          <a:ext cx="1755616" cy="13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Get available antennas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(SMURF: Request DDOR SVC Time; a request per aperture to each agency) 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Note: CP ref includes DDOR tones for mission referenced</a:t>
          </a:r>
          <a:endParaRPr lang="en-US" sz="900" kern="1200" dirty="0"/>
        </a:p>
      </dsp:txBody>
      <dsp:txXfrm>
        <a:off x="3650" y="0"/>
        <a:ext cx="1755616" cy="1367218"/>
      </dsp:txXfrm>
    </dsp:sp>
    <dsp:sp modelId="{9A9293B4-F4B5-48A9-9F1F-3EC70D598CFE}">
      <dsp:nvSpPr>
        <dsp:cNvPr id="0" name=""/>
        <dsp:cNvSpPr/>
      </dsp:nvSpPr>
      <dsp:spPr>
        <a:xfrm>
          <a:off x="710556" y="1538120"/>
          <a:ext cx="341804" cy="341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535DD-C52B-4717-97D9-44522F18B1A3}">
      <dsp:nvSpPr>
        <dsp:cNvPr id="0" name=""/>
        <dsp:cNvSpPr/>
      </dsp:nvSpPr>
      <dsp:spPr>
        <a:xfrm>
          <a:off x="1847047" y="2050827"/>
          <a:ext cx="1755616" cy="13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Develop DOR Details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Select quasars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Develop scan sequence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Tell mission what sequence is (times for DOR Tones On Off)</a:t>
          </a:r>
          <a:endParaRPr lang="en-US" sz="900" kern="1200" dirty="0"/>
        </a:p>
      </dsp:txBody>
      <dsp:txXfrm>
        <a:off x="1847047" y="2050827"/>
        <a:ext cx="1755616" cy="1367218"/>
      </dsp:txXfrm>
    </dsp:sp>
    <dsp:sp modelId="{5F7C2E23-4132-4E72-9938-1E69BD221D81}">
      <dsp:nvSpPr>
        <dsp:cNvPr id="0" name=""/>
        <dsp:cNvSpPr/>
      </dsp:nvSpPr>
      <dsp:spPr>
        <a:xfrm>
          <a:off x="2553953" y="1538120"/>
          <a:ext cx="341804" cy="341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F9989-689C-432E-9B38-A4D370CEADB5}">
      <dsp:nvSpPr>
        <dsp:cNvPr id="0" name=""/>
        <dsp:cNvSpPr/>
      </dsp:nvSpPr>
      <dsp:spPr>
        <a:xfrm>
          <a:off x="3690444" y="0"/>
          <a:ext cx="1755616" cy="13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Resolved event sequence from mission to TTC Provider SMURF: update svc package request</a:t>
          </a:r>
          <a:endParaRPr lang="en-US" sz="1200" kern="1200" dirty="0"/>
        </a:p>
      </dsp:txBody>
      <dsp:txXfrm>
        <a:off x="3690444" y="0"/>
        <a:ext cx="1755616" cy="1367218"/>
      </dsp:txXfrm>
    </dsp:sp>
    <dsp:sp modelId="{266F396E-F5FA-4C94-9749-76A1FE64E23A}">
      <dsp:nvSpPr>
        <dsp:cNvPr id="0" name=""/>
        <dsp:cNvSpPr/>
      </dsp:nvSpPr>
      <dsp:spPr>
        <a:xfrm>
          <a:off x="4397350" y="1538120"/>
          <a:ext cx="341804" cy="341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9549-08E3-490C-B76C-93C021E6991B}">
      <dsp:nvSpPr>
        <dsp:cNvPr id="0" name=""/>
        <dsp:cNvSpPr/>
      </dsp:nvSpPr>
      <dsp:spPr>
        <a:xfrm>
          <a:off x="5533842" y="2050827"/>
          <a:ext cx="1755616" cy="13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Execute DDOR Activities</a:t>
          </a:r>
          <a:endParaRPr lang="en-US" sz="1200" kern="1200" dirty="0"/>
        </a:p>
      </dsp:txBody>
      <dsp:txXfrm>
        <a:off x="5533842" y="2050827"/>
        <a:ext cx="1755616" cy="1367218"/>
      </dsp:txXfrm>
    </dsp:sp>
    <dsp:sp modelId="{E491BD55-CC99-4D16-829A-08BCD7E9F3B0}">
      <dsp:nvSpPr>
        <dsp:cNvPr id="0" name=""/>
        <dsp:cNvSpPr/>
      </dsp:nvSpPr>
      <dsp:spPr>
        <a:xfrm>
          <a:off x="6240747" y="1538120"/>
          <a:ext cx="341804" cy="341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13BDE1E4-412B-407C-A980-2F1D2D5A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spcAft>
                <a:spcPct val="0"/>
              </a:spcAft>
              <a:buSzTx/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C1CAF83B-30F1-4420-86A9-ACD9B25FD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60888"/>
            <a:ext cx="53594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2" tIns="44759" rIns="91112" bIns="44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3137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50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AB2D9-3F25-4E52-B6C6-A8F0F24465A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599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3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5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4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74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08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16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89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92720A-F150-4364-9A37-C448EF353E0C}" type="slidenum">
              <a:rPr lang="en-US" b="0">
                <a:latin typeface="Times New Roman" pitchFamily="18" charset="0"/>
              </a:rPr>
              <a:pPr/>
              <a:t>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2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650F184A-3E09-4500-951E-290CACA94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0EA7DB8E-5075-4354-95A0-0C3EA6180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1C040D8F-0D86-4756-B131-D043A310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1193352B-30E4-4116-9E16-EE112B502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412F2749-C343-4621-9D19-8A0DACDC2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F3E92332-FE11-4BA3-90E6-942EABC1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2557947A-BD3E-41CB-96E6-55ADA206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682DB156-1FEE-4915-A27E-5E28A0AD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EEB2ED57-B0AC-456B-9432-63BD1E6FC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90000"/>
              </a:lnSpc>
              <a:spcAft>
                <a:spcPct val="10000"/>
              </a:spcAft>
              <a:buSzPct val="125000"/>
              <a:defRPr sz="1800"/>
            </a:lvl1pPr>
          </a:lstStyle>
          <a:p>
            <a:pPr>
              <a:defRPr/>
            </a:pPr>
            <a:fld id="{497A59C1-726A-49C4-AFD8-3942A77F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0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49" name="Line 1001"/>
          <p:cNvSpPr>
            <a:spLocks noChangeShapeType="1"/>
          </p:cNvSpPr>
          <p:nvPr userDrawn="1"/>
        </p:nvSpPr>
        <p:spPr bwMode="auto">
          <a:xfrm>
            <a:off x="487363" y="685800"/>
            <a:ext cx="8243887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  <a:defRPr/>
            </a:pPr>
            <a:endParaRPr lang="en-US" sz="1800"/>
          </a:p>
        </p:txBody>
      </p:sp>
      <p:pic>
        <p:nvPicPr>
          <p:cNvPr id="1029" name="Picture 1" descr="part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477000"/>
            <a:ext cx="2590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hf sldNum="0"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200"/>
            <a:ext cx="12954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7696200" y="0"/>
            <a:ext cx="1447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7772400" y="6248400"/>
            <a:ext cx="13716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Aft>
                <a:spcPct val="10000"/>
              </a:spcAft>
              <a:buSzPct val="125000"/>
            </a:pPr>
            <a:endParaRPr lang="en-GB" sz="1800"/>
          </a:p>
        </p:txBody>
      </p:sp>
      <p:sp>
        <p:nvSpPr>
          <p:cNvPr id="929803" name="Text Box 11"/>
          <p:cNvSpPr txBox="1">
            <a:spLocks noChangeArrowheads="1"/>
          </p:cNvSpPr>
          <p:nvPr/>
        </p:nvSpPr>
        <p:spPr bwMode="auto">
          <a:xfrm>
            <a:off x="685800" y="1201510"/>
            <a:ext cx="7597775" cy="138499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r>
              <a:rPr lang="en-US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CSSM Meeting Summary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defRPr/>
            </a:pP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437640" y="3313785"/>
            <a:ext cx="4293098" cy="24929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CCSDS CSSM Technical Meetings</a:t>
            </a:r>
          </a:p>
          <a:p>
            <a:pPr algn="ctr" eaLnBrk="0" hangingPunct="0"/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Cleveland, Ohio, USA </a:t>
            </a:r>
          </a:p>
          <a:p>
            <a:pPr algn="ctr" eaLnBrk="0" hangingPunct="0"/>
            <a:endParaRPr lang="en-US" sz="2400" u="sng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04  – 08 April 2016</a:t>
            </a:r>
          </a:p>
          <a:p>
            <a:pPr algn="ctr" eaLnBrk="0" hangingPunct="0"/>
            <a:endParaRPr lang="en-US" sz="24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 eaLnBrk="0" hangingPunct="0"/>
            <a:endParaRPr lang="en-US" sz="1200" u="sng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60460" y="164575"/>
            <a:ext cx="6989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>
                <a:solidFill>
                  <a:srgbClr val="000099"/>
                </a:solidFill>
              </a:rPr>
              <a:t>Configuration Profile/Service Agreement Review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095" y="932674"/>
            <a:ext cx="787302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progress to date on configuration profile/service agreement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presentation by J. Pietras in CWE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discussion about how much of the “theory” to expose in the end standard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Considering removing the constraints in favor of just constraints expressed in the SMURF (previous slide)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51750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Prototype Discussion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260" y="768592"/>
            <a:ext cx="77578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SMURF: Agreed that there are 5 </a:t>
            </a:r>
            <a:r>
              <a:rPr lang="en-US" dirty="0"/>
              <a:t>major test cases based on the types </a:t>
            </a:r>
            <a:r>
              <a:rPr lang="en-US" dirty="0" smtClean="0"/>
              <a:t>of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TGFT: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major aspect is defining </a:t>
            </a:r>
            <a:r>
              <a:rPr lang="en-US" dirty="0"/>
              <a:t>a header XFDU </a:t>
            </a:r>
            <a:r>
              <a:rPr lang="en-US" dirty="0" smtClean="0"/>
              <a:t>structure </a:t>
            </a:r>
            <a:r>
              <a:rPr lang="en-US" dirty="0"/>
              <a:t>and then specific file types and header </a:t>
            </a:r>
            <a:r>
              <a:rPr lang="en-US" dirty="0" smtClean="0"/>
              <a:t>information for </a:t>
            </a:r>
            <a:r>
              <a:rPr lang="en-US" dirty="0"/>
              <a:t>building the </a:t>
            </a:r>
            <a:r>
              <a:rPr lang="en-US" dirty="0" smtClean="0"/>
              <a:t>XFDU; list for consideration 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Off-line radiometric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Deliver of files for uplink and </a:t>
            </a:r>
            <a:r>
              <a:rPr lang="en-US" dirty="0"/>
              <a:t>CFDP </a:t>
            </a:r>
            <a:r>
              <a:rPr lang="en-US" dirty="0" smtClean="0"/>
              <a:t>Take </a:t>
            </a:r>
            <a:r>
              <a:rPr lang="en-US" dirty="0"/>
              <a:t>a look a the IOAG catalog and </a:t>
            </a:r>
            <a:r>
              <a:rPr lang="en-US" dirty="0" smtClean="0"/>
              <a:t>then further consider (still </a:t>
            </a:r>
            <a:r>
              <a:rPr lang="en-US" dirty="0"/>
              <a:t>some sorting out to do as to whether or not files of packets and/or frames are to be considered</a:t>
            </a:r>
            <a:r>
              <a:rPr lang="en-US" dirty="0" smtClean="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FWD </a:t>
            </a:r>
            <a:r>
              <a:rPr lang="en-US" dirty="0"/>
              <a:t>file into CFDP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FWD file of packets on </a:t>
            </a:r>
            <a:r>
              <a:rPr lang="en-US" dirty="0" err="1"/>
              <a:t>spacelink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RTN file from CFDP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RTN packets into file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Output of validated </a:t>
            </a:r>
            <a:r>
              <a:rPr lang="en-US" dirty="0" err="1"/>
              <a:t>radiamoteric</a:t>
            </a:r>
            <a:r>
              <a:rPr lang="en-US" dirty="0"/>
              <a:t> 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Transfer of “DDOR” raw </a:t>
            </a:r>
            <a:r>
              <a:rPr lang="en-US" dirty="0" smtClean="0"/>
              <a:t>file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Presentation from CNSA </a:t>
            </a:r>
            <a:r>
              <a:rPr lang="en-US" dirty="0" smtClean="0"/>
              <a:t>on </a:t>
            </a:r>
            <a:r>
              <a:rPr lang="en-US" dirty="0"/>
              <a:t>TGFT prototyping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of </a:t>
            </a:r>
            <a:r>
              <a:rPr lang="en-US" dirty="0" smtClean="0"/>
              <a:t>WebDAV and CentOS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greed </a:t>
            </a:r>
            <a:r>
              <a:rPr lang="en-US" dirty="0"/>
              <a:t>that TGFT prototyping stops with proper meta data packaging to allow for final deliver of a file and to allow as staging for a subsequent processing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13345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>
                <a:solidFill>
                  <a:srgbClr val="000099"/>
                </a:solidFill>
              </a:rPr>
              <a:t>Concept Book Summary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8740" y="1201509"/>
            <a:ext cx="737376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marked-up comments on document representing survey of changes due to introduction of SMURF and other work since concept originally published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keep document updates internal for now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Comments recorded in document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by Rome meeting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4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5245" y="164575"/>
            <a:ext cx="706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>
                <a:solidFill>
                  <a:srgbClr val="000099"/>
                </a:solidFill>
              </a:rPr>
              <a:t>CSS Area Plenary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880" y="932675"/>
            <a:ext cx="8182070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Walked through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new RMP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questions about individually identifying SLE services on a per aperture basis and keeping registries consistent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E.g., a new agency joins CCSDS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that agency unique “sub-OIDs” are automatically extended?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Walked through presentation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resource/registry tool and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question of how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get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this is in fact now a front-end to the CSS OIDs in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5245" y="164575"/>
            <a:ext cx="706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CWE Directory Clean-up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75" y="855865"/>
            <a:ext cx="756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Directory structure has become less organized over time. </a:t>
            </a:r>
            <a:r>
              <a:rPr lang="en-US" dirty="0"/>
              <a:t> </a:t>
            </a:r>
            <a:r>
              <a:rPr lang="en-US" dirty="0" smtClean="0"/>
              <a:t>Proposed overview (see diagram) developed.  Action to K. Tuttle to further develop and </a:t>
            </a:r>
            <a:r>
              <a:rPr lang="en-US" dirty="0" err="1" smtClean="0"/>
              <a:t>impelement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37270" y="1815990"/>
            <a:ext cx="4378170" cy="46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5245" y="164575"/>
            <a:ext cx="706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Management </a:t>
            </a:r>
            <a:r>
              <a:rPr lang="en-GB" sz="2000" dirty="0" smtClean="0">
                <a:solidFill>
                  <a:srgbClr val="000099"/>
                </a:solidFill>
              </a:rPr>
              <a:t>Service </a:t>
            </a:r>
            <a:r>
              <a:rPr lang="en-GB" sz="2000" dirty="0">
                <a:solidFill>
                  <a:srgbClr val="000099"/>
                </a:solidFill>
              </a:rPr>
              <a:t>Concept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75" y="855865"/>
            <a:ext cx="75657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Preliminary </a:t>
            </a:r>
            <a:r>
              <a:rPr lang="en-US" dirty="0"/>
              <a:t>d</a:t>
            </a:r>
            <a:r>
              <a:rPr lang="en-US" dirty="0" smtClean="0"/>
              <a:t>iscussion </a:t>
            </a:r>
            <a:r>
              <a:rPr lang="en-US" dirty="0" smtClean="0"/>
              <a:t>re Management Service Concept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Identified option for different approaches (just proposals for now)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 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book for management service message format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E.g., event notifications 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Magenta book for semantics/behavior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Protocol recommendation – </a:t>
            </a:r>
            <a:r>
              <a:rPr lang="en-US" dirty="0" err="1" smtClean="0"/>
              <a:t>e.g</a:t>
            </a:r>
            <a:r>
              <a:rPr lang="en-US" dirty="0" smtClean="0"/>
              <a:t>, REST and recommended way to construct URLs,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use enhanced constraints in SMURF to implement standing orders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Indicate the type of semantic validation/consistency checks that should be done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E.g</a:t>
            </a:r>
            <a:r>
              <a:rPr lang="en-US" dirty="0" smtClean="0"/>
              <a:t>, </a:t>
            </a:r>
            <a:r>
              <a:rPr lang="en-US" dirty="0"/>
              <a:t>Also </a:t>
            </a:r>
            <a:r>
              <a:rPr lang="en-US" dirty="0" smtClean="0"/>
              <a:t>such </a:t>
            </a:r>
            <a:r>
              <a:rPr lang="en-US" dirty="0"/>
              <a:t>things as deletion of standing </a:t>
            </a:r>
            <a:r>
              <a:rPr lang="en-US" dirty="0" smtClean="0"/>
              <a:t>order– this </a:t>
            </a:r>
            <a:r>
              <a:rPr lang="en-US" dirty="0"/>
              <a:t>does what to service package already scheduled but not executed?</a:t>
            </a:r>
            <a:r>
              <a:rPr lang="en-US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 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“All-in-one” similar to B-1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 In general, should re-examine B-1 information entity lifecycle state charts, etc. </a:t>
            </a:r>
          </a:p>
        </p:txBody>
      </p:sp>
    </p:spTree>
    <p:extLst>
      <p:ext uri="{BB962C8B-B14F-4D97-AF65-F5344CB8AC3E}">
        <p14:creationId xmlns:p14="http://schemas.microsoft.com/office/powerpoint/2010/main" val="14397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5245" y="164575"/>
            <a:ext cx="706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Service Catalog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929" y="1086295"/>
            <a:ext cx="7949835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work done to put NASA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Service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 put into a magenta book format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as to whether this is a template or the service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catalog?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 is that this its very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template – the templates are to large degree pre-selected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magenta book should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template for stating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 and a practice for details going into SANA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Sites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Apertures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conclusion is a confirmation that this project will be on magenta book track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45245" y="164575"/>
            <a:ext cx="7066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</a:rPr>
              <a:t>Event Sequencing Ideas from the DSN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879" y="855864"/>
            <a:ext cx="7642595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presentation from E. Barkley (Presentation in CWE)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premise/idea is to allow for expression for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spacelink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data transport states relative to logical event definitions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objections noted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need to work on connection to configuration profile/functional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0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51750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>
                <a:solidFill>
                  <a:srgbClr val="000099"/>
                </a:solidFill>
              </a:rPr>
              <a:t>Joint DDOR/CSSM </a:t>
            </a:r>
            <a:r>
              <a:rPr lang="en-GB" sz="2000" dirty="0" err="1">
                <a:solidFill>
                  <a:srgbClr val="000099"/>
                </a:solidFill>
              </a:rPr>
              <a:t>Mtg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75" y="855865"/>
            <a:ext cx="756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75" y="669654"/>
            <a:ext cx="8026645" cy="255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that the general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to work on is the overall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enterprise/lifecycle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in terms of sequence of steps and how the various information entities can and can not support the DDOR activities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this first for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spacecraft DDOR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seems that we may have identified some interesting constraints for the planning request – e.g., provide two antennas both with mutual view for a long baseline of at least 120 minutes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506 magenta book for examples of DDOR requests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draft view of lifecycle was sketched: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47413829"/>
              </p:ext>
            </p:extLst>
          </p:nvPr>
        </p:nvGraphicFramePr>
        <p:xfrm>
          <a:off x="590626" y="3121760"/>
          <a:ext cx="8103454" cy="341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6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51750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GB" sz="2000" dirty="0">
                <a:solidFill>
                  <a:srgbClr val="000099"/>
                </a:solidFill>
              </a:rPr>
              <a:t>Joint </a:t>
            </a:r>
            <a:r>
              <a:rPr lang="en-GB" sz="2000" dirty="0" err="1">
                <a:solidFill>
                  <a:srgbClr val="000099"/>
                </a:solidFill>
              </a:rPr>
              <a:t>Mtg</a:t>
            </a:r>
            <a:r>
              <a:rPr lang="en-GB" sz="2000" dirty="0">
                <a:solidFill>
                  <a:srgbClr val="000099"/>
                </a:solidFill>
              </a:rPr>
              <a:t> w/NAV WG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8310" y="932675"/>
            <a:ext cx="7488975" cy="372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Barkley and C.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Haddow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a joint meeting re event definitions with NAVWG (relates to Planning Information Format) 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Damstatdt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meeting okay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 is to add a timescale indicator to the event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are time in UT1, TAI? , etc.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talk with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Cooper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MOIMS MO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definitions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 of putting event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 discussed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Noted that this might need to imply variable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SANA as event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take a different sets and number of parameters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relative times vs absolute times – some concern that relative time event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not necessarily be the same as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joint meeting, C.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Haddow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circulated updated abstract event definition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from WG requested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51750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Agenda &amp; Coverage at Meeting Conclusion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505" y="1892800"/>
            <a:ext cx="3571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All topics addressed with the exception of Action Items Review at the end of the meeting; generally covered as part of work planning; will be addressed at first post-meeting </a:t>
            </a:r>
            <a:r>
              <a:rPr lang="en-US" b="0" i="1" dirty="0" err="1" smtClean="0"/>
              <a:t>telecon</a:t>
            </a:r>
            <a:endParaRPr lang="en-US" b="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00"/>
            <a:ext cx="4897262" cy="62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51750" y="164575"/>
            <a:ext cx="6298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</a:rPr>
              <a:t>SOS and DSN/ESA implementations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75" y="855865"/>
            <a:ext cx="756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475" y="855865"/>
            <a:ext cx="7565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Briefing provided on ESA/ESTRACK and NASA/JPL/DSN implementation efforts for exchange of schedule information (see CWE)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two teams have agreed on an extension mechanism that is more general that that in the current SOS book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Essentially use of XSD:ANY and a practice of self-describing meta-data rather tha</a:t>
            </a:r>
            <a:r>
              <a:rPr lang="en-US" dirty="0" smtClean="0"/>
              <a:t>n XSD:STRING type for additional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Judged as being okay as the main standardized SOS was still clearly visibility/</a:t>
            </a:r>
            <a:r>
              <a:rPr lang="en-US" dirty="0" err="1" smtClean="0"/>
              <a:t>parseable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Agreed to keep this approach in mind for future data format 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Work Plan </a:t>
            </a:r>
            <a:r>
              <a:rPr lang="en-GB" sz="2000" dirty="0" smtClean="0">
                <a:solidFill>
                  <a:srgbClr val="000099"/>
                </a:solidFill>
              </a:rPr>
              <a:t>Apr </a:t>
            </a:r>
            <a:r>
              <a:rPr lang="en-GB" sz="2000" dirty="0" smtClean="0">
                <a:solidFill>
                  <a:srgbClr val="000099"/>
                </a:solidFill>
              </a:rPr>
              <a:t>‘15 </a:t>
            </a:r>
            <a:r>
              <a:rPr lang="en-GB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Oct ’16 (1/5)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5" y="1047890"/>
            <a:ext cx="8909325" cy="51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Work Plan </a:t>
            </a:r>
            <a:r>
              <a:rPr lang="en-GB" sz="2000" dirty="0" smtClean="0">
                <a:solidFill>
                  <a:srgbClr val="000099"/>
                </a:solidFill>
              </a:rPr>
              <a:t>Apr </a:t>
            </a:r>
            <a:r>
              <a:rPr lang="en-GB" sz="2000" dirty="0" smtClean="0">
                <a:solidFill>
                  <a:srgbClr val="000099"/>
                </a:solidFill>
              </a:rPr>
              <a:t>‘15 </a:t>
            </a:r>
            <a:r>
              <a:rPr lang="en-GB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Oct ’16 (2/5)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" y="971081"/>
            <a:ext cx="5568725" cy="1879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8" y="3256921"/>
            <a:ext cx="6146605" cy="1146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0" y="4892135"/>
            <a:ext cx="5820876" cy="14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Work Plan </a:t>
            </a:r>
            <a:r>
              <a:rPr lang="en-GB" sz="2000" dirty="0" smtClean="0">
                <a:solidFill>
                  <a:srgbClr val="000099"/>
                </a:solidFill>
              </a:rPr>
              <a:t>Apr </a:t>
            </a:r>
            <a:r>
              <a:rPr lang="en-GB" sz="2000" dirty="0" smtClean="0">
                <a:solidFill>
                  <a:srgbClr val="000099"/>
                </a:solidFill>
              </a:rPr>
              <a:t>‘15 </a:t>
            </a:r>
            <a:r>
              <a:rPr lang="en-GB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Oct ’16 (3/5)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5" y="758573"/>
            <a:ext cx="6183205" cy="134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5" y="2471225"/>
            <a:ext cx="5299890" cy="677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13" y="3243499"/>
            <a:ext cx="6567255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Work Plan </a:t>
            </a:r>
            <a:r>
              <a:rPr lang="en-GB" sz="2000" dirty="0" smtClean="0">
                <a:solidFill>
                  <a:srgbClr val="000099"/>
                </a:solidFill>
              </a:rPr>
              <a:t>Apr </a:t>
            </a:r>
            <a:r>
              <a:rPr lang="en-GB" sz="2000" dirty="0" smtClean="0">
                <a:solidFill>
                  <a:srgbClr val="000099"/>
                </a:solidFill>
              </a:rPr>
              <a:t>‘15 </a:t>
            </a:r>
            <a:r>
              <a:rPr lang="en-GB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Oct ’16 (4/5)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70" y="971080"/>
            <a:ext cx="7411530" cy="13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35" y="2507280"/>
            <a:ext cx="6619430" cy="11572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15" y="3966670"/>
            <a:ext cx="7220140" cy="11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Work Plan </a:t>
            </a:r>
            <a:r>
              <a:rPr lang="en-GB" sz="2000" dirty="0" smtClean="0">
                <a:solidFill>
                  <a:srgbClr val="000099"/>
                </a:solidFill>
              </a:rPr>
              <a:t>Apr </a:t>
            </a:r>
            <a:r>
              <a:rPr lang="en-GB" sz="2000" dirty="0" smtClean="0">
                <a:solidFill>
                  <a:srgbClr val="000099"/>
                </a:solidFill>
              </a:rPr>
              <a:t>‘15 </a:t>
            </a:r>
            <a:r>
              <a:rPr lang="en-GB" sz="20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Oct ’16 (5/5) 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10" y="817460"/>
            <a:ext cx="5131970" cy="2222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80" y="4900881"/>
            <a:ext cx="5406788" cy="1576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445" y="2824823"/>
            <a:ext cx="5069461" cy="22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99600" y="164575"/>
            <a:ext cx="7450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Thank You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75" y="855865"/>
            <a:ext cx="756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7450" y="971080"/>
            <a:ext cx="8229600" cy="5233659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Thank you to</a:t>
            </a:r>
          </a:p>
          <a:p>
            <a:pPr lvl="1"/>
            <a:r>
              <a:rPr lang="en-US" kern="0" dirty="0" smtClean="0"/>
              <a:t>Participants for traveling to and contributing to productive </a:t>
            </a:r>
            <a:r>
              <a:rPr lang="en-US" kern="0" dirty="0" smtClean="0"/>
              <a:t>meetings</a:t>
            </a:r>
          </a:p>
          <a:p>
            <a:pPr lvl="1"/>
            <a:r>
              <a:rPr lang="en-US" kern="0" dirty="0" smtClean="0"/>
              <a:t>NASA for providing the good conference facility</a:t>
            </a:r>
            <a:endParaRPr lang="en-US" kern="0" dirty="0" smtClean="0"/>
          </a:p>
          <a:p>
            <a:pPr lvl="1"/>
            <a:r>
              <a:rPr lang="en-US" kern="0" dirty="0" smtClean="0"/>
              <a:t>The concentration enhancing winter weather 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marL="346075" lvl="1" indent="0">
              <a:buNone/>
            </a:pPr>
            <a:endParaRPr lang="en-US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"/>
          <a:stretch/>
        </p:blipFill>
        <p:spPr>
          <a:xfrm>
            <a:off x="1153955" y="2737710"/>
            <a:ext cx="5837560" cy="34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882181" y="209388"/>
            <a:ext cx="625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</a:rPr>
              <a:t>SOS and SANA Registry Creation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1070" y="740650"/>
            <a:ext cx="7725480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material creation of SOS SANA Registries creation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significant inputs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306105" y="209388"/>
            <a:ext cx="6829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2000" dirty="0">
                <a:solidFill>
                  <a:srgbClr val="000099"/>
                </a:solidFill>
              </a:rPr>
              <a:t>Planning Data Book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885120" y="971080"/>
            <a:ext cx="7220140" cy="478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re White Book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“PLANNING_INFO” does not align with current information entities in Green Book; action item assigned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– agreed to with TEST and OPERATIONAL as planning is understood to always be provisional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Remove “PROVISIONAL” status)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“sun alignment angle” needed; action item assigned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to remove AOS/LOS in favor of directional COM-START/COM-END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Start/End in forward vs return direction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draft of XML Schema available but not reviewed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(not on critical path) schema generation efforts underway  (output from magic draw)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XML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is in first draft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bar on auto generated schema vs hand-build schemas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to keep auto generate as a background project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keep it removed from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 – hand crafted schema will do for now (pending review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sort out which source to use for planetary body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what source to point to in SANA registry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882180" y="202980"/>
            <a:ext cx="68291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Planning Data Prototype Test Plan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0765" y="1086295"/>
            <a:ext cx="6605660" cy="282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Reviewed draft of test plan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Noted that prototype partners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ESA/NASA –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yet to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the individuals involved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to change the tittle of the book to PIF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to avoid overload/confusion with Adobe PDF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changes need to update the concept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Gnat’s overview diagrams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Walked-thru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success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to add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all of the other success criteria are conducted in the context of a realistic/real-world use cases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882181" y="209388"/>
            <a:ext cx="625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External XML Schema Management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3400" y="1931205"/>
            <a:ext cx="7944667" cy="1497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400" b="1">
                <a:solidFill>
                  <a:schemeClr val="tx1"/>
                </a:solidFill>
                <a:latin typeface="+mn-lt"/>
              </a:defRPr>
            </a:lvl3pPr>
            <a:lvl4pPr marL="1260475" indent="-231775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-"/>
              <a:defRPr sz="2000" b="1">
                <a:solidFill>
                  <a:schemeClr val="tx1"/>
                </a:solidFill>
                <a:latin typeface="+mn-lt"/>
              </a:defRPr>
            </a:lvl4pPr>
            <a:lvl5pPr marL="15970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0542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5114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29686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425825" indent="-220663" algn="l" rtl="0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400" i="1" u="sng" kern="0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GB" sz="2400" i="1" u="sng" kern="0" dirty="0" smtClean="0">
              <a:solidFill>
                <a:srgbClr val="0000FF"/>
              </a:solidFill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Reviewed Presentation from J. Pietras, A. </a:t>
            </a:r>
            <a:r>
              <a:rPr lang="en-GB" sz="1600" dirty="0" err="1" smtClean="0">
                <a:latin typeface="Calibri" panose="020F0502020204030204" pitchFamily="34" charset="0"/>
              </a:rPr>
              <a:t>Crowson</a:t>
            </a:r>
            <a:r>
              <a:rPr lang="en-GB" sz="1600" dirty="0" smtClean="0">
                <a:latin typeface="Calibri" panose="020F0502020204030204" pitchFamily="34" charset="0"/>
              </a:rPr>
              <a:t> “</a:t>
            </a:r>
            <a:r>
              <a:rPr lang="de-DE" altLang="en-US" sz="1600" dirty="0">
                <a:latin typeface="Calibri" panose="020F0502020204030204" pitchFamily="34" charset="0"/>
              </a:rPr>
              <a:t>Guidelines for Use of External </a:t>
            </a:r>
            <a:r>
              <a:rPr lang="de-DE" altLang="en-US" sz="1600" dirty="0" smtClean="0">
                <a:latin typeface="Calibri" panose="020F0502020204030204" pitchFamily="34" charset="0"/>
              </a:rPr>
              <a:t>Schemas“</a:t>
            </a:r>
          </a:p>
          <a:p>
            <a:pPr lvl="1"/>
            <a:r>
              <a:rPr lang="de-DE" altLang="en-US" sz="1600" dirty="0" smtClean="0">
                <a:latin typeface="Calibri" panose="020F0502020204030204" pitchFamily="34" charset="0"/>
              </a:rPr>
              <a:t>Summary of presentation</a:t>
            </a:r>
          </a:p>
          <a:p>
            <a:pPr lvl="2"/>
            <a:r>
              <a:rPr lang="en-US" altLang="en-US" sz="1600" dirty="0">
                <a:latin typeface="Calibri" panose="020F0502020204030204" pitchFamily="34" charset="0"/>
              </a:rPr>
              <a:t>Further investigation needed into constraints on use of </a:t>
            </a:r>
            <a:r>
              <a:rPr lang="en-US" altLang="en-US" sz="1600" dirty="0" err="1">
                <a:latin typeface="Calibri" panose="020F0502020204030204" pitchFamily="34" charset="0"/>
              </a:rPr>
              <a:t>xsd:anyType</a:t>
            </a:r>
            <a:r>
              <a:rPr lang="en-US" altLang="en-US" sz="1600" dirty="0">
                <a:latin typeface="Calibri" panose="020F0502020204030204" pitchFamily="34" charset="0"/>
              </a:rPr>
              <a:t> to carry payloads constructed through externally-defined schemas</a:t>
            </a:r>
          </a:p>
          <a:p>
            <a:pPr lvl="2"/>
            <a:r>
              <a:rPr lang="en-US" altLang="en-US" sz="1600" dirty="0">
                <a:latin typeface="Calibri" panose="020F0502020204030204" pitchFamily="34" charset="0"/>
              </a:rPr>
              <a:t>Regardless of whether externally-defined are used to create </a:t>
            </a:r>
            <a:r>
              <a:rPr lang="en-US" altLang="en-US" sz="1600" dirty="0" err="1">
                <a:latin typeface="Calibri" panose="020F0502020204030204" pitchFamily="34" charset="0"/>
              </a:rPr>
              <a:t>xsd:anyType</a:t>
            </a:r>
            <a:r>
              <a:rPr lang="en-US" altLang="en-US" sz="1600" dirty="0">
                <a:latin typeface="Calibri" panose="020F0502020204030204" pitchFamily="34" charset="0"/>
              </a:rPr>
              <a:t> payloads, or are imported by SM schemas, those external schemas must be valid</a:t>
            </a:r>
          </a:p>
          <a:p>
            <a:pPr lvl="2"/>
            <a:r>
              <a:rPr lang="en-US" altLang="en-US" sz="1600" dirty="0">
                <a:latin typeface="Calibri" panose="020F0502020204030204" pitchFamily="34" charset="0"/>
              </a:rPr>
              <a:t>Existence of “qualified” version of external schema required for use of imported data types</a:t>
            </a:r>
          </a:p>
          <a:p>
            <a:pPr lvl="2"/>
            <a:r>
              <a:rPr lang="en-US" altLang="en-US" sz="1600" dirty="0">
                <a:latin typeface="Calibri" panose="020F0502020204030204" pitchFamily="34" charset="0"/>
              </a:rPr>
              <a:t>May also be required for </a:t>
            </a:r>
            <a:r>
              <a:rPr lang="en-US" altLang="en-US" sz="1600" dirty="0" err="1">
                <a:latin typeface="Calibri" panose="020F0502020204030204" pitchFamily="34" charset="0"/>
              </a:rPr>
              <a:t>xsd:anyType-carried</a:t>
            </a:r>
            <a:r>
              <a:rPr lang="en-US" altLang="en-US" sz="1600" dirty="0">
                <a:latin typeface="Calibri" panose="020F0502020204030204" pitchFamily="34" charset="0"/>
              </a:rPr>
              <a:t> instance documents (TBD</a:t>
            </a:r>
            <a:r>
              <a:rPr lang="en-US" altLang="en-US" sz="1600" dirty="0" smtClean="0">
                <a:latin typeface="Calibri" panose="020F0502020204030204" pitchFamily="34" charset="0"/>
              </a:rPr>
              <a:t>)</a:t>
            </a:r>
            <a:r>
              <a:rPr lang="de-DE" altLang="en-US" sz="1600" dirty="0" smtClean="0">
                <a:latin typeface="Calibri" panose="020F0502020204030204" pitchFamily="34" charset="0"/>
              </a:rPr>
              <a:t/>
            </a:r>
            <a:br>
              <a:rPr lang="de-DE" altLang="en-US" sz="1600" dirty="0" smtClean="0">
                <a:latin typeface="Calibri" panose="020F0502020204030204" pitchFamily="34" charset="0"/>
              </a:rPr>
            </a:br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700" dirty="0" smtClean="0"/>
          </a:p>
          <a:p>
            <a:pPr marL="346075" lvl="1" indent="0">
              <a:buNone/>
            </a:pP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1492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536535" y="255823"/>
            <a:ext cx="625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Service Package Update (1/2)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8310" y="1229988"/>
            <a:ext cx="7412165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presentation by J.P.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Chamoun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 include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information to indicate service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 readiness </a:t>
            </a:r>
          </a:p>
          <a:p>
            <a:pPr marL="17145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 from overall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also be with respect to a request that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in several service packages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Clarified the relationship between the notions of “chaining” and scenarios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 distinction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“chaining” is in request space to express alternate (prioritized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requests until a request is granted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 – expression of tracking scenarios in a committed space (i.e.,  for  one granted service package) 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next slide for more details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" y="1086295"/>
            <a:ext cx="7429500" cy="1933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0" y="3774645"/>
            <a:ext cx="9062310" cy="257532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74940" y="261704"/>
            <a:ext cx="625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Service Package Update (2/2)  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6781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endParaRPr lang="en-GB">
              <a:solidFill>
                <a:srgbClr val="CC0000"/>
              </a:solidFill>
            </a:endParaRP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4610404" y="209388"/>
            <a:ext cx="4109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GB" sz="2000" dirty="0" smtClean="0">
                <a:solidFill>
                  <a:srgbClr val="000099"/>
                </a:solidFill>
              </a:rPr>
              <a:t>SMURF Review 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260" y="747831"/>
            <a:ext cx="8405510" cy="5830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Clarified chaining vs scenarios and their accommodation in the SMURF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Checked that class diagram can allow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chainging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requests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class diagram for scenario definition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to focus 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constraints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dvanced constraints to be dealt with later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class definitions for on-line vs. off-line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request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diagram updated during the meetings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Semantics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“delete”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is this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delete 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(or should it be) or delete a service package result (should it allow for both)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Haddow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look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different delete semantics and report back to WG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re Basic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start time (see figure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3-2 of the draft recommendation)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 to be for only the 1 to 1 service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request:service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 and not standing orders. Standing orders can incorporate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of basic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putting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constraints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configuration profile vs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package request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keep in mind that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not necessarily to going to implement all books – issue of where do constraints have their “home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discussed basic handover constraint and noted that it could be “forced” for equipment reasons for some providers </a:t>
            </a: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E.g., for NASA/SN service via multiple access (antenna) might go through a handover where as via single access it might continue uninterrupted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10000"/>
          </a:spcAft>
          <a:buClrTx/>
          <a:buSzPct val="125000"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19C13F5234A43A6B360F5DBB76A87" ma:contentTypeVersion="1" ma:contentTypeDescription="Create a new document." ma:contentTypeScope="" ma:versionID="2ec741695a9a4fd69fe0de2abc0ce0a2">
  <xsd:schema xmlns:xsd="http://www.w3.org/2001/XMLSchema" xmlns:xs="http://www.w3.org/2001/XMLSchema" xmlns:p="http://schemas.microsoft.com/office/2006/metadata/properties" xmlns:ns2="e738c1dd-527b-462d-8f99-0f1c6192028f" targetNamespace="http://schemas.microsoft.com/office/2006/metadata/properties" ma:root="true" ma:fieldsID="018601a662b052e221faacd66e60b3f1" ns2:_="">
    <xsd:import namespace="e738c1dd-527b-462d-8f99-0f1c6192028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8c1dd-527b-462d-8f99-0f1c619202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F14BD0-ED18-40F8-BACF-92E33194557B}"/>
</file>

<file path=customXml/itemProps2.xml><?xml version="1.0" encoding="utf-8"?>
<ds:datastoreItem xmlns:ds="http://schemas.openxmlformats.org/officeDocument/2006/customXml" ds:itemID="{9C1FB2B8-ABB7-415C-8DE9-F9297D444E8D}"/>
</file>

<file path=customXml/itemProps3.xml><?xml version="1.0" encoding="utf-8"?>
<ds:datastoreItem xmlns:ds="http://schemas.openxmlformats.org/officeDocument/2006/customXml" ds:itemID="{2F91A8AB-E7C6-46D7-9A57-42A94E52CF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1490471330</TotalTime>
  <Pages>51</Pages>
  <Words>1793</Words>
  <Application>Microsoft Office PowerPoint</Application>
  <PresentationFormat>Letter Paper (8.5x11 in)</PresentationFormat>
  <Paragraphs>185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TMOD Presentations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NASA/JPL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CESG-Report-to-CMC-June2008</dc:title>
  <dc:creator>Erik Barkely</dc:creator>
  <cp:lastModifiedBy>Barkley, Erik J (3970)</cp:lastModifiedBy>
  <cp:revision>1296</cp:revision>
  <cp:lastPrinted>2015-12-17T02:35:23Z</cp:lastPrinted>
  <dcterms:created xsi:type="dcterms:W3CDTF">1998-05-20T16:00:08Z</dcterms:created>
  <dcterms:modified xsi:type="dcterms:W3CDTF">2016-04-25T23:28:43Z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0x01010062519C13F5234A43A6B360F5DBB76A87</vt:lpwstr>
  </property>
</Properties>
</file>