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5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2.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54"/>
  </p:notesMasterIdLst>
  <p:handoutMasterIdLst>
    <p:handoutMasterId r:id="rId55"/>
  </p:handoutMasterIdLst>
  <p:sldIdLst>
    <p:sldId id="256" r:id="rId2"/>
    <p:sldId id="405" r:id="rId3"/>
    <p:sldId id="407" r:id="rId4"/>
    <p:sldId id="370" r:id="rId5"/>
    <p:sldId id="371" r:id="rId6"/>
    <p:sldId id="372" r:id="rId7"/>
    <p:sldId id="408" r:id="rId8"/>
    <p:sldId id="385" r:id="rId9"/>
    <p:sldId id="389" r:id="rId10"/>
    <p:sldId id="352" r:id="rId11"/>
    <p:sldId id="350" r:id="rId12"/>
    <p:sldId id="353" r:id="rId13"/>
    <p:sldId id="412" r:id="rId14"/>
    <p:sldId id="361" r:id="rId15"/>
    <p:sldId id="362" r:id="rId16"/>
    <p:sldId id="359" r:id="rId17"/>
    <p:sldId id="360" r:id="rId18"/>
    <p:sldId id="380" r:id="rId19"/>
    <p:sldId id="357" r:id="rId20"/>
    <p:sldId id="363" r:id="rId21"/>
    <p:sldId id="381" r:id="rId22"/>
    <p:sldId id="382" r:id="rId23"/>
    <p:sldId id="383" r:id="rId24"/>
    <p:sldId id="384" r:id="rId25"/>
    <p:sldId id="409" r:id="rId26"/>
    <p:sldId id="386" r:id="rId27"/>
    <p:sldId id="387" r:id="rId28"/>
    <p:sldId id="388" r:id="rId29"/>
    <p:sldId id="410" r:id="rId30"/>
    <p:sldId id="390" r:id="rId31"/>
    <p:sldId id="411" r:id="rId32"/>
    <p:sldId id="398" r:id="rId33"/>
    <p:sldId id="400" r:id="rId34"/>
    <p:sldId id="401" r:id="rId35"/>
    <p:sldId id="391" r:id="rId36"/>
    <p:sldId id="399" r:id="rId37"/>
    <p:sldId id="392" r:id="rId38"/>
    <p:sldId id="393" r:id="rId39"/>
    <p:sldId id="394" r:id="rId40"/>
    <p:sldId id="368" r:id="rId41"/>
    <p:sldId id="395" r:id="rId42"/>
    <p:sldId id="369" r:id="rId43"/>
    <p:sldId id="396" r:id="rId44"/>
    <p:sldId id="397" r:id="rId45"/>
    <p:sldId id="402" r:id="rId46"/>
    <p:sldId id="403" r:id="rId47"/>
    <p:sldId id="379" r:id="rId48"/>
    <p:sldId id="378" r:id="rId49"/>
    <p:sldId id="373" r:id="rId50"/>
    <p:sldId id="375" r:id="rId51"/>
    <p:sldId id="406" r:id="rId52"/>
    <p:sldId id="404" r:id="rId53"/>
  </p:sldIdLst>
  <p:sldSz cx="9144000" cy="6858000" type="screen4x3"/>
  <p:notesSz cx="7010400" cy="9296400"/>
  <p:defaultTextStyle>
    <a:defPPr>
      <a:defRPr lang="en-GB"/>
    </a:defPPr>
    <a:lvl1pPr algn="l" rtl="0" eaLnBrk="0" fontAlgn="base" hangingPunct="0">
      <a:spcBef>
        <a:spcPct val="0"/>
      </a:spcBef>
      <a:spcAft>
        <a:spcPct val="0"/>
      </a:spcAft>
      <a:defRPr sz="2000" kern="1200">
        <a:solidFill>
          <a:schemeClr val="bg1"/>
        </a:solidFill>
        <a:latin typeface="Arial" charset="0"/>
        <a:ea typeface="+mn-ea"/>
        <a:cs typeface="+mn-cs"/>
      </a:defRPr>
    </a:lvl1pPr>
    <a:lvl2pPr marL="457200" algn="l" rtl="0" eaLnBrk="0" fontAlgn="base" hangingPunct="0">
      <a:spcBef>
        <a:spcPct val="0"/>
      </a:spcBef>
      <a:spcAft>
        <a:spcPct val="0"/>
      </a:spcAft>
      <a:defRPr sz="2000" kern="1200">
        <a:solidFill>
          <a:schemeClr val="bg1"/>
        </a:solidFill>
        <a:latin typeface="Arial" charset="0"/>
        <a:ea typeface="+mn-ea"/>
        <a:cs typeface="+mn-cs"/>
      </a:defRPr>
    </a:lvl2pPr>
    <a:lvl3pPr marL="914400" algn="l" rtl="0" eaLnBrk="0" fontAlgn="base" hangingPunct="0">
      <a:spcBef>
        <a:spcPct val="0"/>
      </a:spcBef>
      <a:spcAft>
        <a:spcPct val="0"/>
      </a:spcAft>
      <a:defRPr sz="2000" kern="1200">
        <a:solidFill>
          <a:schemeClr val="bg1"/>
        </a:solidFill>
        <a:latin typeface="Arial" charset="0"/>
        <a:ea typeface="+mn-ea"/>
        <a:cs typeface="+mn-cs"/>
      </a:defRPr>
    </a:lvl3pPr>
    <a:lvl4pPr marL="1371600" algn="l" rtl="0" eaLnBrk="0" fontAlgn="base" hangingPunct="0">
      <a:spcBef>
        <a:spcPct val="0"/>
      </a:spcBef>
      <a:spcAft>
        <a:spcPct val="0"/>
      </a:spcAft>
      <a:defRPr sz="2000" kern="1200">
        <a:solidFill>
          <a:schemeClr val="bg1"/>
        </a:solidFill>
        <a:latin typeface="Arial" charset="0"/>
        <a:ea typeface="+mn-ea"/>
        <a:cs typeface="+mn-cs"/>
      </a:defRPr>
    </a:lvl4pPr>
    <a:lvl5pPr marL="1828800" algn="l" rtl="0" eaLnBrk="0" fontAlgn="base" hangingPunct="0">
      <a:spcBef>
        <a:spcPct val="0"/>
      </a:spcBef>
      <a:spcAft>
        <a:spcPct val="0"/>
      </a:spcAft>
      <a:defRPr sz="2000" kern="1200">
        <a:solidFill>
          <a:schemeClr val="bg1"/>
        </a:solidFill>
        <a:latin typeface="Arial" charset="0"/>
        <a:ea typeface="+mn-ea"/>
        <a:cs typeface="+mn-cs"/>
      </a:defRPr>
    </a:lvl5pPr>
    <a:lvl6pPr marL="2286000" algn="l" defTabSz="914400" rtl="0" eaLnBrk="1" latinLnBrk="0" hangingPunct="1">
      <a:defRPr sz="2000" kern="1200">
        <a:solidFill>
          <a:schemeClr val="bg1"/>
        </a:solidFill>
        <a:latin typeface="Arial" charset="0"/>
        <a:ea typeface="+mn-ea"/>
        <a:cs typeface="+mn-cs"/>
      </a:defRPr>
    </a:lvl6pPr>
    <a:lvl7pPr marL="2743200" algn="l" defTabSz="914400" rtl="0" eaLnBrk="1" latinLnBrk="0" hangingPunct="1">
      <a:defRPr sz="2000" kern="1200">
        <a:solidFill>
          <a:schemeClr val="bg1"/>
        </a:solidFill>
        <a:latin typeface="Arial" charset="0"/>
        <a:ea typeface="+mn-ea"/>
        <a:cs typeface="+mn-cs"/>
      </a:defRPr>
    </a:lvl7pPr>
    <a:lvl8pPr marL="3200400" algn="l" defTabSz="914400" rtl="0" eaLnBrk="1" latinLnBrk="0" hangingPunct="1">
      <a:defRPr sz="2000" kern="1200">
        <a:solidFill>
          <a:schemeClr val="bg1"/>
        </a:solidFill>
        <a:latin typeface="Arial" charset="0"/>
        <a:ea typeface="+mn-ea"/>
        <a:cs typeface="+mn-cs"/>
      </a:defRPr>
    </a:lvl8pPr>
    <a:lvl9pPr marL="3657600" algn="l" defTabSz="914400" rtl="0" eaLnBrk="1" latinLnBrk="0" hangingPunct="1">
      <a:defRPr sz="20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6699"/>
    <a:srgbClr val="FFFF00"/>
    <a:srgbClr val="1B82FF"/>
    <a:srgbClr val="FF9933"/>
    <a:srgbClr val="006EF4"/>
    <a:srgbClr val="6600FF"/>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570" autoAdjust="0"/>
    <p:restoredTop sz="94591" autoAdjust="0"/>
  </p:normalViewPr>
  <p:slideViewPr>
    <p:cSldViewPr snapToGrid="0">
      <p:cViewPr>
        <p:scale>
          <a:sx n="100" d="100"/>
          <a:sy n="100" d="100"/>
        </p:scale>
        <p:origin x="-762" y="-168"/>
      </p:cViewPr>
      <p:guideLst>
        <p:guide orient="horz" pos="2248"/>
        <p:guide pos="4160"/>
        <p:guide pos="1520"/>
      </p:guideLst>
    </p:cSldViewPr>
  </p:slideViewPr>
  <p:outlineViewPr>
    <p:cViewPr>
      <p:scale>
        <a:sx n="66" d="100"/>
        <a:sy n="66" d="100"/>
      </p:scale>
      <p:origin x="0" y="0"/>
    </p:cViewPr>
  </p:outlineViewPr>
  <p:notesTextViewPr>
    <p:cViewPr>
      <p:scale>
        <a:sx n="75" d="100"/>
        <a:sy n="75" d="100"/>
      </p:scale>
      <p:origin x="0" y="0"/>
    </p:cViewPr>
  </p:notesTextViewPr>
  <p:sorterViewPr>
    <p:cViewPr>
      <p:scale>
        <a:sx n="100" d="100"/>
        <a:sy n="100" d="100"/>
      </p:scale>
      <p:origin x="0" y="3036"/>
    </p:cViewPr>
  </p:sorterViewPr>
  <p:notesViewPr>
    <p:cSldViewPr snapToGrid="0">
      <p:cViewPr>
        <p:scale>
          <a:sx n="100" d="100"/>
          <a:sy n="100" d="100"/>
        </p:scale>
        <p:origin x="-2388" y="216"/>
      </p:cViewPr>
      <p:guideLst>
        <p:guide orient="horz" pos="2929"/>
        <p:guide pos="22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37735" cy="464503"/>
          </a:xfrm>
          <a:prstGeom prst="rect">
            <a:avLst/>
          </a:prstGeom>
          <a:noFill/>
          <a:ln w="12700">
            <a:noFill/>
            <a:miter lim="800000"/>
            <a:headEnd type="none" w="sm" len="sm"/>
            <a:tailEnd type="none" w="sm" len="sm"/>
          </a:ln>
          <a:effectLst/>
        </p:spPr>
        <p:txBody>
          <a:bodyPr vert="horz" wrap="none" lIns="91659" tIns="45830" rIns="91659" bIns="45830" numCol="1" anchor="ctr" anchorCtr="0" compatLnSpc="1">
            <a:prstTxWarp prst="textNoShape">
              <a:avLst/>
            </a:prstTxWarp>
          </a:bodyPr>
          <a:lstStyle>
            <a:lvl1pPr defTabSz="916107">
              <a:defRPr sz="1200">
                <a:solidFill>
                  <a:schemeClr val="tx1"/>
                </a:solidFill>
                <a:latin typeface="Times New Roman" pitchFamily="18" charset="0"/>
              </a:defRPr>
            </a:lvl1pPr>
          </a:lstStyle>
          <a:p>
            <a:pPr>
              <a:defRPr/>
            </a:pPr>
            <a:endParaRPr lang="en-GB"/>
          </a:p>
        </p:txBody>
      </p:sp>
      <p:sp>
        <p:nvSpPr>
          <p:cNvPr id="44035" name="Rectangle 3"/>
          <p:cNvSpPr>
            <a:spLocks noGrp="1" noChangeArrowheads="1"/>
          </p:cNvSpPr>
          <p:nvPr>
            <p:ph type="dt" sz="quarter" idx="1"/>
          </p:nvPr>
        </p:nvSpPr>
        <p:spPr bwMode="auto">
          <a:xfrm>
            <a:off x="3972667" y="0"/>
            <a:ext cx="3037734" cy="464503"/>
          </a:xfrm>
          <a:prstGeom prst="rect">
            <a:avLst/>
          </a:prstGeom>
          <a:noFill/>
          <a:ln w="12700">
            <a:noFill/>
            <a:miter lim="800000"/>
            <a:headEnd type="none" w="sm" len="sm"/>
            <a:tailEnd type="none" w="sm" len="sm"/>
          </a:ln>
          <a:effectLst/>
        </p:spPr>
        <p:txBody>
          <a:bodyPr vert="horz" wrap="none" lIns="91659" tIns="45830" rIns="91659" bIns="45830" numCol="1" anchor="ctr" anchorCtr="0" compatLnSpc="1">
            <a:prstTxWarp prst="textNoShape">
              <a:avLst/>
            </a:prstTxWarp>
          </a:bodyPr>
          <a:lstStyle>
            <a:lvl1pPr algn="r" defTabSz="916107">
              <a:defRPr sz="1200">
                <a:solidFill>
                  <a:schemeClr val="tx1"/>
                </a:solidFill>
                <a:latin typeface="Arial" charset="0"/>
              </a:defRPr>
            </a:lvl1pPr>
          </a:lstStyle>
          <a:p>
            <a:pPr>
              <a:defRPr/>
            </a:pPr>
            <a:endParaRPr lang="en-GB"/>
          </a:p>
        </p:txBody>
      </p:sp>
      <p:sp>
        <p:nvSpPr>
          <p:cNvPr id="44036" name="Rectangle 4"/>
          <p:cNvSpPr>
            <a:spLocks noGrp="1" noChangeArrowheads="1"/>
          </p:cNvSpPr>
          <p:nvPr>
            <p:ph type="ftr" sz="quarter" idx="2"/>
          </p:nvPr>
        </p:nvSpPr>
        <p:spPr bwMode="auto">
          <a:xfrm>
            <a:off x="0" y="8831898"/>
            <a:ext cx="3037735" cy="464502"/>
          </a:xfrm>
          <a:prstGeom prst="rect">
            <a:avLst/>
          </a:prstGeom>
          <a:noFill/>
          <a:ln w="12700">
            <a:noFill/>
            <a:miter lim="800000"/>
            <a:headEnd type="none" w="sm" len="sm"/>
            <a:tailEnd type="none" w="sm" len="sm"/>
          </a:ln>
          <a:effectLst/>
        </p:spPr>
        <p:txBody>
          <a:bodyPr vert="horz" wrap="none" lIns="91659" tIns="45830" rIns="91659" bIns="45830" numCol="1" anchor="b" anchorCtr="0" compatLnSpc="1">
            <a:prstTxWarp prst="textNoShape">
              <a:avLst/>
            </a:prstTxWarp>
          </a:bodyPr>
          <a:lstStyle>
            <a:lvl1pPr defTabSz="916107">
              <a:defRPr sz="1200">
                <a:solidFill>
                  <a:schemeClr val="tx1"/>
                </a:solidFill>
                <a:latin typeface="Times New Roman" pitchFamily="18" charset="0"/>
              </a:defRPr>
            </a:lvl1pPr>
          </a:lstStyle>
          <a:p>
            <a:pPr>
              <a:defRPr/>
            </a:pPr>
            <a:endParaRPr lang="en-GB"/>
          </a:p>
        </p:txBody>
      </p:sp>
      <p:sp>
        <p:nvSpPr>
          <p:cNvPr id="44037" name="Rectangle 5"/>
          <p:cNvSpPr>
            <a:spLocks noGrp="1" noChangeArrowheads="1"/>
          </p:cNvSpPr>
          <p:nvPr>
            <p:ph type="sldNum" sz="quarter" idx="3"/>
          </p:nvPr>
        </p:nvSpPr>
        <p:spPr bwMode="auto">
          <a:xfrm>
            <a:off x="3972667" y="8831898"/>
            <a:ext cx="3037734" cy="464502"/>
          </a:xfrm>
          <a:prstGeom prst="rect">
            <a:avLst/>
          </a:prstGeom>
          <a:noFill/>
          <a:ln w="12700">
            <a:noFill/>
            <a:miter lim="800000"/>
            <a:headEnd type="none" w="sm" len="sm"/>
            <a:tailEnd type="none" w="sm" len="sm"/>
          </a:ln>
          <a:effectLst/>
        </p:spPr>
        <p:txBody>
          <a:bodyPr vert="horz" wrap="none" lIns="91659" tIns="45830" rIns="91659" bIns="45830" numCol="1" anchor="b" anchorCtr="0" compatLnSpc="1">
            <a:prstTxWarp prst="textNoShape">
              <a:avLst/>
            </a:prstTxWarp>
          </a:bodyPr>
          <a:lstStyle>
            <a:lvl1pPr algn="r" defTabSz="916107">
              <a:defRPr sz="1200">
                <a:solidFill>
                  <a:schemeClr val="tx1"/>
                </a:solidFill>
                <a:latin typeface="Arial" charset="0"/>
              </a:defRPr>
            </a:lvl1pPr>
          </a:lstStyle>
          <a:p>
            <a:pPr>
              <a:defRPr/>
            </a:pPr>
            <a:fld id="{B8D93F47-F43B-4A5A-AB97-72A411C4099E}" type="slidenum">
              <a:rPr lang="en-GB"/>
              <a:pPr>
                <a:defRPr/>
              </a:pPr>
              <a:t>‹#›</a:t>
            </a:fld>
            <a:endParaRPr lang="en-GB">
              <a:latin typeface="Times New Roman" pitchFamily="18" charset="0"/>
            </a:endParaRPr>
          </a:p>
        </p:txBody>
      </p:sp>
    </p:spTree>
    <p:extLst>
      <p:ext uri="{BB962C8B-B14F-4D97-AF65-F5344CB8AC3E}">
        <p14:creationId xmlns:p14="http://schemas.microsoft.com/office/powerpoint/2010/main" val="3614144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7735" cy="464503"/>
          </a:xfrm>
          <a:prstGeom prst="rect">
            <a:avLst/>
          </a:prstGeom>
          <a:noFill/>
          <a:ln w="12700">
            <a:noFill/>
            <a:miter lim="800000"/>
            <a:headEnd type="none" w="sm" len="sm"/>
            <a:tailEnd type="none" w="sm" len="sm"/>
          </a:ln>
          <a:effectLst/>
        </p:spPr>
        <p:txBody>
          <a:bodyPr vert="horz" wrap="none" lIns="91659" tIns="45830" rIns="91659" bIns="45830" numCol="1" anchor="ctr" anchorCtr="0" compatLnSpc="1">
            <a:prstTxWarp prst="textNoShape">
              <a:avLst/>
            </a:prstTxWarp>
          </a:bodyPr>
          <a:lstStyle>
            <a:lvl1pPr defTabSz="916107">
              <a:defRPr sz="1200">
                <a:solidFill>
                  <a:schemeClr val="tx1"/>
                </a:solidFill>
                <a:latin typeface="Times New Roman" pitchFamily="18" charset="0"/>
              </a:defRPr>
            </a:lvl1pPr>
          </a:lstStyle>
          <a:p>
            <a:pPr>
              <a:defRPr/>
            </a:pPr>
            <a:endParaRPr lang="en-GB"/>
          </a:p>
        </p:txBody>
      </p:sp>
      <p:sp>
        <p:nvSpPr>
          <p:cNvPr id="40963" name="Rectangle 3"/>
          <p:cNvSpPr>
            <a:spLocks noGrp="1" noChangeArrowheads="1"/>
          </p:cNvSpPr>
          <p:nvPr>
            <p:ph type="dt" idx="1"/>
          </p:nvPr>
        </p:nvSpPr>
        <p:spPr bwMode="auto">
          <a:xfrm>
            <a:off x="3972667" y="0"/>
            <a:ext cx="3037734" cy="464503"/>
          </a:xfrm>
          <a:prstGeom prst="rect">
            <a:avLst/>
          </a:prstGeom>
          <a:noFill/>
          <a:ln w="12700">
            <a:noFill/>
            <a:miter lim="800000"/>
            <a:headEnd type="none" w="sm" len="sm"/>
            <a:tailEnd type="none" w="sm" len="sm"/>
          </a:ln>
          <a:effectLst/>
        </p:spPr>
        <p:txBody>
          <a:bodyPr vert="horz" wrap="none" lIns="91659" tIns="45830" rIns="91659" bIns="45830" numCol="1" anchor="ctr" anchorCtr="0" compatLnSpc="1">
            <a:prstTxWarp prst="textNoShape">
              <a:avLst/>
            </a:prstTxWarp>
          </a:bodyPr>
          <a:lstStyle>
            <a:lvl1pPr algn="r" defTabSz="916107">
              <a:defRPr sz="1200">
                <a:solidFill>
                  <a:schemeClr val="tx1"/>
                </a:solidFill>
                <a:latin typeface="Times New Roman" pitchFamily="18" charset="0"/>
              </a:defRPr>
            </a:lvl1pPr>
          </a:lstStyle>
          <a:p>
            <a:pPr>
              <a:defRPr/>
            </a:pPr>
            <a:endParaRPr lang="en-GB"/>
          </a:p>
        </p:txBody>
      </p:sp>
      <p:sp>
        <p:nvSpPr>
          <p:cNvPr id="23556" name="Rectangle 4"/>
          <p:cNvSpPr>
            <a:spLocks noGrp="1" noRot="1" noChangeAspect="1" noChangeArrowheads="1" noTextEdit="1"/>
          </p:cNvSpPr>
          <p:nvPr>
            <p:ph type="sldImg" idx="2"/>
          </p:nvPr>
        </p:nvSpPr>
        <p:spPr bwMode="auto">
          <a:xfrm>
            <a:off x="1182688" y="696913"/>
            <a:ext cx="4643437" cy="3484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234525" y="4415156"/>
            <a:ext cx="6541350" cy="4183697"/>
          </a:xfrm>
          <a:prstGeom prst="rect">
            <a:avLst/>
          </a:prstGeom>
          <a:noFill/>
          <a:ln w="12700">
            <a:noFill/>
            <a:miter lim="800000"/>
            <a:headEnd type="none" w="sm" len="sm"/>
            <a:tailEnd type="none" w="sm" len="sm"/>
          </a:ln>
          <a:effectLst/>
        </p:spPr>
        <p:txBody>
          <a:bodyPr vert="horz" wrap="square" lIns="91659" tIns="45830" rIns="91659" bIns="4583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0966" name="Rectangle 6"/>
          <p:cNvSpPr>
            <a:spLocks noGrp="1" noChangeArrowheads="1"/>
          </p:cNvSpPr>
          <p:nvPr>
            <p:ph type="ftr" sz="quarter" idx="4"/>
          </p:nvPr>
        </p:nvSpPr>
        <p:spPr bwMode="auto">
          <a:xfrm>
            <a:off x="0" y="8831898"/>
            <a:ext cx="3037735" cy="464502"/>
          </a:xfrm>
          <a:prstGeom prst="rect">
            <a:avLst/>
          </a:prstGeom>
          <a:noFill/>
          <a:ln w="12700">
            <a:noFill/>
            <a:miter lim="800000"/>
            <a:headEnd type="none" w="sm" len="sm"/>
            <a:tailEnd type="none" w="sm" len="sm"/>
          </a:ln>
          <a:effectLst/>
        </p:spPr>
        <p:txBody>
          <a:bodyPr vert="horz" wrap="none" lIns="91659" tIns="45830" rIns="91659" bIns="45830" numCol="1" anchor="b" anchorCtr="0" compatLnSpc="1">
            <a:prstTxWarp prst="textNoShape">
              <a:avLst/>
            </a:prstTxWarp>
          </a:bodyPr>
          <a:lstStyle>
            <a:lvl1pPr defTabSz="916107">
              <a:defRPr sz="1200">
                <a:solidFill>
                  <a:schemeClr val="tx1"/>
                </a:solidFill>
                <a:latin typeface="Times New Roman" pitchFamily="18" charset="0"/>
              </a:defRPr>
            </a:lvl1pPr>
          </a:lstStyle>
          <a:p>
            <a:pPr>
              <a:defRPr/>
            </a:pPr>
            <a:endParaRPr lang="en-GB"/>
          </a:p>
        </p:txBody>
      </p:sp>
      <p:sp>
        <p:nvSpPr>
          <p:cNvPr id="40967" name="Rectangle 7"/>
          <p:cNvSpPr>
            <a:spLocks noGrp="1" noChangeArrowheads="1"/>
          </p:cNvSpPr>
          <p:nvPr>
            <p:ph type="sldNum" sz="quarter" idx="5"/>
          </p:nvPr>
        </p:nvSpPr>
        <p:spPr bwMode="auto">
          <a:xfrm>
            <a:off x="3972667" y="8831898"/>
            <a:ext cx="3037734" cy="464502"/>
          </a:xfrm>
          <a:prstGeom prst="rect">
            <a:avLst/>
          </a:prstGeom>
          <a:noFill/>
          <a:ln w="12700">
            <a:noFill/>
            <a:miter lim="800000"/>
            <a:headEnd type="none" w="sm" len="sm"/>
            <a:tailEnd type="none" w="sm" len="sm"/>
          </a:ln>
          <a:effectLst/>
        </p:spPr>
        <p:txBody>
          <a:bodyPr vert="horz" wrap="none" lIns="91659" tIns="45830" rIns="91659" bIns="45830" numCol="1" anchor="b" anchorCtr="0" compatLnSpc="1">
            <a:prstTxWarp prst="textNoShape">
              <a:avLst/>
            </a:prstTxWarp>
          </a:bodyPr>
          <a:lstStyle>
            <a:lvl1pPr algn="r" defTabSz="916107">
              <a:defRPr sz="1200">
                <a:solidFill>
                  <a:schemeClr val="tx1"/>
                </a:solidFill>
                <a:latin typeface="Arial" charset="0"/>
              </a:defRPr>
            </a:lvl1pPr>
          </a:lstStyle>
          <a:p>
            <a:pPr>
              <a:defRPr/>
            </a:pPr>
            <a:fld id="{31EB9808-2A34-48DA-AD52-BB4BDA6E4407}" type="slidenum">
              <a:rPr lang="en-GB"/>
              <a:pPr>
                <a:defRPr/>
              </a:pPr>
              <a:t>‹#›</a:t>
            </a:fld>
            <a:endParaRPr lang="en-GB"/>
          </a:p>
        </p:txBody>
      </p:sp>
    </p:spTree>
    <p:extLst>
      <p:ext uri="{BB962C8B-B14F-4D97-AF65-F5344CB8AC3E}">
        <p14:creationId xmlns:p14="http://schemas.microsoft.com/office/powerpoint/2010/main" val="811123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16107">
              <a:defRPr sz="2000">
                <a:solidFill>
                  <a:schemeClr val="bg1"/>
                </a:solidFill>
                <a:latin typeface="Arial" charset="0"/>
              </a:defRPr>
            </a:lvl1pPr>
            <a:lvl2pPr marL="741761" indent="-285293" defTabSz="916107">
              <a:defRPr sz="2000">
                <a:solidFill>
                  <a:schemeClr val="bg1"/>
                </a:solidFill>
                <a:latin typeface="Arial" charset="0"/>
              </a:defRPr>
            </a:lvl2pPr>
            <a:lvl3pPr marL="1141171" indent="-228234" defTabSz="916107">
              <a:defRPr sz="2000">
                <a:solidFill>
                  <a:schemeClr val="bg1"/>
                </a:solidFill>
                <a:latin typeface="Arial" charset="0"/>
              </a:defRPr>
            </a:lvl3pPr>
            <a:lvl4pPr marL="1597640" indent="-228234" defTabSz="916107">
              <a:defRPr sz="2000">
                <a:solidFill>
                  <a:schemeClr val="bg1"/>
                </a:solidFill>
                <a:latin typeface="Arial" charset="0"/>
              </a:defRPr>
            </a:lvl4pPr>
            <a:lvl5pPr marL="2054108" indent="-228234" defTabSz="916107">
              <a:defRPr sz="2000">
                <a:solidFill>
                  <a:schemeClr val="bg1"/>
                </a:solidFill>
                <a:latin typeface="Arial" charset="0"/>
              </a:defRPr>
            </a:lvl5pPr>
            <a:lvl6pPr marL="2510577" indent="-228234" defTabSz="916107" eaLnBrk="0" fontAlgn="base" hangingPunct="0">
              <a:spcBef>
                <a:spcPct val="0"/>
              </a:spcBef>
              <a:spcAft>
                <a:spcPct val="0"/>
              </a:spcAft>
              <a:defRPr sz="2000">
                <a:solidFill>
                  <a:schemeClr val="bg1"/>
                </a:solidFill>
                <a:latin typeface="Arial" charset="0"/>
              </a:defRPr>
            </a:lvl6pPr>
            <a:lvl7pPr marL="2967045" indent="-228234" defTabSz="916107" eaLnBrk="0" fontAlgn="base" hangingPunct="0">
              <a:spcBef>
                <a:spcPct val="0"/>
              </a:spcBef>
              <a:spcAft>
                <a:spcPct val="0"/>
              </a:spcAft>
              <a:defRPr sz="2000">
                <a:solidFill>
                  <a:schemeClr val="bg1"/>
                </a:solidFill>
                <a:latin typeface="Arial" charset="0"/>
              </a:defRPr>
            </a:lvl7pPr>
            <a:lvl8pPr marL="3423514" indent="-228234" defTabSz="916107" eaLnBrk="0" fontAlgn="base" hangingPunct="0">
              <a:spcBef>
                <a:spcPct val="0"/>
              </a:spcBef>
              <a:spcAft>
                <a:spcPct val="0"/>
              </a:spcAft>
              <a:defRPr sz="2000">
                <a:solidFill>
                  <a:schemeClr val="bg1"/>
                </a:solidFill>
                <a:latin typeface="Arial" charset="0"/>
              </a:defRPr>
            </a:lvl8pPr>
            <a:lvl9pPr marL="3879982" indent="-228234" defTabSz="916107" eaLnBrk="0" fontAlgn="base" hangingPunct="0">
              <a:spcBef>
                <a:spcPct val="0"/>
              </a:spcBef>
              <a:spcAft>
                <a:spcPct val="0"/>
              </a:spcAft>
              <a:defRPr sz="2000">
                <a:solidFill>
                  <a:schemeClr val="bg1"/>
                </a:solidFill>
                <a:latin typeface="Arial" charset="0"/>
              </a:defRPr>
            </a:lvl9pPr>
          </a:lstStyle>
          <a:p>
            <a:fld id="{7D3A694C-9B91-49DD-8A48-1A4C24487A4E}" type="slidenum">
              <a:rPr lang="en-GB" altLang="en-US" sz="1200">
                <a:solidFill>
                  <a:schemeClr val="tx1"/>
                </a:solidFill>
              </a:rPr>
              <a:pPr/>
              <a:t>1</a:t>
            </a:fld>
            <a:endParaRPr lang="en-GB" altLang="en-US" sz="1200">
              <a:solidFill>
                <a:schemeClr val="tx1"/>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16107">
              <a:defRPr sz="2000">
                <a:solidFill>
                  <a:schemeClr val="bg1"/>
                </a:solidFill>
                <a:latin typeface="Arial" charset="0"/>
              </a:defRPr>
            </a:lvl1pPr>
            <a:lvl2pPr marL="741761" indent="-285293" defTabSz="916107">
              <a:defRPr sz="2000">
                <a:solidFill>
                  <a:schemeClr val="bg1"/>
                </a:solidFill>
                <a:latin typeface="Arial" charset="0"/>
              </a:defRPr>
            </a:lvl2pPr>
            <a:lvl3pPr marL="1141171" indent="-228234" defTabSz="916107">
              <a:defRPr sz="2000">
                <a:solidFill>
                  <a:schemeClr val="bg1"/>
                </a:solidFill>
                <a:latin typeface="Arial" charset="0"/>
              </a:defRPr>
            </a:lvl3pPr>
            <a:lvl4pPr marL="1597640" indent="-228234" defTabSz="916107">
              <a:defRPr sz="2000">
                <a:solidFill>
                  <a:schemeClr val="bg1"/>
                </a:solidFill>
                <a:latin typeface="Arial" charset="0"/>
              </a:defRPr>
            </a:lvl4pPr>
            <a:lvl5pPr marL="2054108" indent="-228234" defTabSz="916107">
              <a:defRPr sz="2000">
                <a:solidFill>
                  <a:schemeClr val="bg1"/>
                </a:solidFill>
                <a:latin typeface="Arial" charset="0"/>
              </a:defRPr>
            </a:lvl5pPr>
            <a:lvl6pPr marL="2510577" indent="-228234" defTabSz="916107" eaLnBrk="0" fontAlgn="base" hangingPunct="0">
              <a:spcBef>
                <a:spcPct val="0"/>
              </a:spcBef>
              <a:spcAft>
                <a:spcPct val="0"/>
              </a:spcAft>
              <a:defRPr sz="2000">
                <a:solidFill>
                  <a:schemeClr val="bg1"/>
                </a:solidFill>
                <a:latin typeface="Arial" charset="0"/>
              </a:defRPr>
            </a:lvl6pPr>
            <a:lvl7pPr marL="2967045" indent="-228234" defTabSz="916107" eaLnBrk="0" fontAlgn="base" hangingPunct="0">
              <a:spcBef>
                <a:spcPct val="0"/>
              </a:spcBef>
              <a:spcAft>
                <a:spcPct val="0"/>
              </a:spcAft>
              <a:defRPr sz="2000">
                <a:solidFill>
                  <a:schemeClr val="bg1"/>
                </a:solidFill>
                <a:latin typeface="Arial" charset="0"/>
              </a:defRPr>
            </a:lvl7pPr>
            <a:lvl8pPr marL="3423514" indent="-228234" defTabSz="916107" eaLnBrk="0" fontAlgn="base" hangingPunct="0">
              <a:spcBef>
                <a:spcPct val="0"/>
              </a:spcBef>
              <a:spcAft>
                <a:spcPct val="0"/>
              </a:spcAft>
              <a:defRPr sz="2000">
                <a:solidFill>
                  <a:schemeClr val="bg1"/>
                </a:solidFill>
                <a:latin typeface="Arial" charset="0"/>
              </a:defRPr>
            </a:lvl8pPr>
            <a:lvl9pPr marL="3879982" indent="-228234" defTabSz="916107" eaLnBrk="0" fontAlgn="base" hangingPunct="0">
              <a:spcBef>
                <a:spcPct val="0"/>
              </a:spcBef>
              <a:spcAft>
                <a:spcPct val="0"/>
              </a:spcAft>
              <a:defRPr sz="2000">
                <a:solidFill>
                  <a:schemeClr val="bg1"/>
                </a:solidFill>
                <a:latin typeface="Arial" charset="0"/>
              </a:defRPr>
            </a:lvl9pPr>
          </a:lstStyle>
          <a:p>
            <a:fld id="{D37D04A1-DF6F-4453-B66D-22B6E698EE78}" type="slidenum">
              <a:rPr lang="en-GB" altLang="en-US" sz="1200">
                <a:solidFill>
                  <a:schemeClr val="tx1"/>
                </a:solidFill>
              </a:rPr>
              <a:pPr/>
              <a:t>11</a:t>
            </a:fld>
            <a:endParaRPr lang="en-GB" altLang="en-US" sz="1200">
              <a:solidFill>
                <a:schemeClr val="tx1"/>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31EB9808-2A34-48DA-AD52-BB4BDA6E4407}" type="slidenum">
              <a:rPr lang="en-GB" smtClean="0"/>
              <a:pPr>
                <a:defRPr/>
              </a:pPr>
              <a:t>15</a:t>
            </a:fld>
            <a:endParaRPr lang="en-GB"/>
          </a:p>
        </p:txBody>
      </p:sp>
      <p:sp>
        <p:nvSpPr>
          <p:cNvPr id="6" name="Notes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4350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31EB9808-2A34-48DA-AD52-BB4BDA6E4407}" type="slidenum">
              <a:rPr lang="en-GB" smtClean="0"/>
              <a:pPr>
                <a:defRPr/>
              </a:pPr>
              <a:t>16</a:t>
            </a:fld>
            <a:endParaRPr lang="en-GB"/>
          </a:p>
        </p:txBody>
      </p:sp>
      <p:sp>
        <p:nvSpPr>
          <p:cNvPr id="6" name="Notes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08134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bg1"/>
                </a:solidFill>
                <a:latin typeface="Arial" charset="0"/>
              </a:defRPr>
            </a:lvl1pPr>
            <a:lvl2pPr marL="742950" indent="-285750">
              <a:defRPr sz="2000">
                <a:solidFill>
                  <a:schemeClr val="bg1"/>
                </a:solidFill>
                <a:latin typeface="Arial" charset="0"/>
              </a:defRPr>
            </a:lvl2pPr>
            <a:lvl3pPr marL="1143000" indent="-228600">
              <a:defRPr sz="2000">
                <a:solidFill>
                  <a:schemeClr val="bg1"/>
                </a:solidFill>
                <a:latin typeface="Arial" charset="0"/>
              </a:defRPr>
            </a:lvl3pPr>
            <a:lvl4pPr marL="1600200" indent="-228600">
              <a:defRPr sz="2000">
                <a:solidFill>
                  <a:schemeClr val="bg1"/>
                </a:solidFill>
                <a:latin typeface="Arial" charset="0"/>
              </a:defRPr>
            </a:lvl4pPr>
            <a:lvl5pPr marL="2057400" indent="-22860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a:defRPr/>
            </a:pPr>
            <a:endParaRPr lang="en-US" altLang="en-US" smtClean="0"/>
          </a:p>
        </p:txBody>
      </p:sp>
      <p:pic>
        <p:nvPicPr>
          <p:cNvPr id="5"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1775" y="404813"/>
            <a:ext cx="316706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7"/>
          <p:cNvSpPr>
            <a:spLocks noGrp="1" noChangeArrowheads="1"/>
          </p:cNvSpPr>
          <p:nvPr>
            <p:ph type="ctrTitle"/>
          </p:nvPr>
        </p:nvSpPr>
        <p:spPr>
          <a:xfrm>
            <a:off x="2843213" y="2781300"/>
            <a:ext cx="6048375" cy="666750"/>
          </a:xfrm>
        </p:spPr>
        <p:txBody>
          <a:bodyPr anchor="t"/>
          <a:lstStyle>
            <a:lvl1pPr>
              <a:defRPr>
                <a:solidFill>
                  <a:schemeClr val="tx1"/>
                </a:solidFill>
              </a:defRPr>
            </a:lvl1pPr>
          </a:lstStyle>
          <a:p>
            <a:r>
              <a:rPr lang="en-GB"/>
              <a:t>Click to edit Master title style</a:t>
            </a:r>
          </a:p>
        </p:txBody>
      </p:sp>
      <p:sp>
        <p:nvSpPr>
          <p:cNvPr id="24584" name="Rectangle 8"/>
          <p:cNvSpPr>
            <a:spLocks noGrp="1" noChangeArrowheads="1"/>
          </p:cNvSpPr>
          <p:nvPr>
            <p:ph type="subTitle" idx="1"/>
          </p:nvPr>
        </p:nvSpPr>
        <p:spPr>
          <a:xfrm>
            <a:off x="2843213" y="3573463"/>
            <a:ext cx="6018212" cy="496887"/>
          </a:xfrm>
        </p:spPr>
        <p:txBody>
          <a:bodyPr lIns="91435" tIns="45718"/>
          <a:lstStyle>
            <a:lvl1pPr marL="0" indent="0">
              <a:buFont typeface="Wingdings" pitchFamily="2" charset="2"/>
              <a:buNone/>
              <a:defRPr b="1"/>
            </a:lvl1pPr>
          </a:lstStyle>
          <a:p>
            <a:r>
              <a:rPr lang="en-GB"/>
              <a:t>Click to edit Master subtitle style</a:t>
            </a:r>
          </a:p>
        </p:txBody>
      </p:sp>
    </p:spTree>
    <p:extLst>
      <p:ext uri="{BB962C8B-B14F-4D97-AF65-F5344CB8AC3E}">
        <p14:creationId xmlns:p14="http://schemas.microsoft.com/office/powerpoint/2010/main" val="4072597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a:defRPr/>
            </a:lvl1pPr>
          </a:lstStyle>
          <a:p>
            <a:pPr>
              <a:defRPr/>
            </a:pPr>
            <a:fld id="{E5528A1F-41BA-4A9C-8E29-404304D11BA7}" type="slidenum">
              <a:rPr lang="en-US"/>
              <a:pPr>
                <a:defRPr/>
              </a:pPr>
              <a:t>‹#›</a:t>
            </a:fld>
            <a:endParaRPr lang="en-US"/>
          </a:p>
        </p:txBody>
      </p:sp>
    </p:spTree>
    <p:extLst>
      <p:ext uri="{BB962C8B-B14F-4D97-AF65-F5344CB8AC3E}">
        <p14:creationId xmlns:p14="http://schemas.microsoft.com/office/powerpoint/2010/main" val="25519991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72013" y="260350"/>
            <a:ext cx="1555750" cy="5608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60350"/>
            <a:ext cx="4519613" cy="5608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a:defRPr/>
            </a:lvl1pPr>
          </a:lstStyle>
          <a:p>
            <a:pPr>
              <a:defRPr/>
            </a:pPr>
            <a:fld id="{CB084F18-412B-487B-AD22-1733DAA48C0C}" type="slidenum">
              <a:rPr lang="en-US"/>
              <a:pPr>
                <a:defRPr/>
              </a:pPr>
              <a:t>‹#›</a:t>
            </a:fld>
            <a:endParaRPr lang="en-US"/>
          </a:p>
        </p:txBody>
      </p:sp>
    </p:spTree>
    <p:extLst>
      <p:ext uri="{BB962C8B-B14F-4D97-AF65-F5344CB8AC3E}">
        <p14:creationId xmlns:p14="http://schemas.microsoft.com/office/powerpoint/2010/main" val="37509911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a:defRPr/>
            </a:lvl1pPr>
          </a:lstStyle>
          <a:p>
            <a:pPr>
              <a:defRPr/>
            </a:pPr>
            <a:fld id="{C03EF428-CDC8-4F7A-BAE8-5FA134E3D3D4}" type="slidenum">
              <a:rPr lang="en-US"/>
              <a:pPr>
                <a:defRPr/>
              </a:pPr>
              <a:t>‹#›</a:t>
            </a:fld>
            <a:endParaRPr lang="en-US"/>
          </a:p>
        </p:txBody>
      </p:sp>
    </p:spTree>
    <p:extLst>
      <p:ext uri="{BB962C8B-B14F-4D97-AF65-F5344CB8AC3E}">
        <p14:creationId xmlns:p14="http://schemas.microsoft.com/office/powerpoint/2010/main" val="26666421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p:txBody>
          <a:bodyPr/>
          <a:lstStyle>
            <a:lvl1pPr>
              <a:defRPr/>
            </a:lvl1pPr>
          </a:lstStyle>
          <a:p>
            <a:pPr>
              <a:defRPr/>
            </a:pPr>
            <a:fld id="{013CD3C6-2CAC-4403-B5FF-40B9D9121F48}" type="slidenum">
              <a:rPr lang="en-US"/>
              <a:pPr>
                <a:defRPr/>
              </a:pPr>
              <a:t>‹#›</a:t>
            </a:fld>
            <a:endParaRPr lang="en-US"/>
          </a:p>
        </p:txBody>
      </p:sp>
    </p:spTree>
    <p:extLst>
      <p:ext uri="{BB962C8B-B14F-4D97-AF65-F5344CB8AC3E}">
        <p14:creationId xmlns:p14="http://schemas.microsoft.com/office/powerpoint/2010/main" val="8862698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388" y="1341438"/>
            <a:ext cx="1890712"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22500" y="1341438"/>
            <a:ext cx="18923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p:txBody>
          <a:bodyPr/>
          <a:lstStyle>
            <a:lvl1pPr>
              <a:defRPr/>
            </a:lvl1pPr>
          </a:lstStyle>
          <a:p>
            <a:pPr>
              <a:defRPr/>
            </a:pPr>
            <a:fld id="{7BCA37FA-B176-4A36-842B-7F29A4CB439F}" type="slidenum">
              <a:rPr lang="en-US"/>
              <a:pPr>
                <a:defRPr/>
              </a:pPr>
              <a:t>‹#›</a:t>
            </a:fld>
            <a:endParaRPr lang="en-US"/>
          </a:p>
        </p:txBody>
      </p:sp>
    </p:spTree>
    <p:extLst>
      <p:ext uri="{BB962C8B-B14F-4D97-AF65-F5344CB8AC3E}">
        <p14:creationId xmlns:p14="http://schemas.microsoft.com/office/powerpoint/2010/main" val="41830247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p:txBody>
          <a:bodyPr/>
          <a:lstStyle>
            <a:lvl1pPr>
              <a:defRPr/>
            </a:lvl1pPr>
          </a:lstStyle>
          <a:p>
            <a:pPr>
              <a:defRPr/>
            </a:pPr>
            <a:fld id="{4CD054D6-3BFE-4E84-8CBC-529CDF485D4C}" type="slidenum">
              <a:rPr lang="en-US"/>
              <a:pPr>
                <a:defRPr/>
              </a:pPr>
              <a:t>‹#›</a:t>
            </a:fld>
            <a:endParaRPr lang="en-US"/>
          </a:p>
        </p:txBody>
      </p:sp>
    </p:spTree>
    <p:extLst>
      <p:ext uri="{BB962C8B-B14F-4D97-AF65-F5344CB8AC3E}">
        <p14:creationId xmlns:p14="http://schemas.microsoft.com/office/powerpoint/2010/main" val="15625236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p:txBody>
          <a:bodyPr/>
          <a:lstStyle>
            <a:lvl1pPr>
              <a:defRPr/>
            </a:lvl1pPr>
          </a:lstStyle>
          <a:p>
            <a:pPr>
              <a:defRPr/>
            </a:pPr>
            <a:fld id="{CEE0C762-EBE4-43E4-AD09-F4E6B7E32DAA}" type="slidenum">
              <a:rPr lang="en-US"/>
              <a:pPr>
                <a:defRPr/>
              </a:pPr>
              <a:t>‹#›</a:t>
            </a:fld>
            <a:endParaRPr lang="en-US"/>
          </a:p>
        </p:txBody>
      </p:sp>
    </p:spTree>
    <p:extLst>
      <p:ext uri="{BB962C8B-B14F-4D97-AF65-F5344CB8AC3E}">
        <p14:creationId xmlns:p14="http://schemas.microsoft.com/office/powerpoint/2010/main" val="132632477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p:txBody>
          <a:bodyPr/>
          <a:lstStyle>
            <a:lvl1pPr>
              <a:defRPr/>
            </a:lvl1pPr>
          </a:lstStyle>
          <a:p>
            <a:pPr>
              <a:defRPr/>
            </a:pPr>
            <a:fld id="{4536DC36-AAC3-4E8D-82F7-623833A08C6D}" type="slidenum">
              <a:rPr lang="en-US"/>
              <a:pPr>
                <a:defRPr/>
              </a:pPr>
              <a:t>‹#›</a:t>
            </a:fld>
            <a:endParaRPr lang="en-US"/>
          </a:p>
        </p:txBody>
      </p:sp>
    </p:spTree>
    <p:extLst>
      <p:ext uri="{BB962C8B-B14F-4D97-AF65-F5344CB8AC3E}">
        <p14:creationId xmlns:p14="http://schemas.microsoft.com/office/powerpoint/2010/main" val="37379528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p:txBody>
          <a:bodyPr/>
          <a:lstStyle>
            <a:lvl1pPr>
              <a:defRPr/>
            </a:lvl1pPr>
          </a:lstStyle>
          <a:p>
            <a:pPr>
              <a:defRPr/>
            </a:pPr>
            <a:fld id="{E045B43F-09A1-4F47-AD39-C9DB7066117E}" type="slidenum">
              <a:rPr lang="en-US"/>
              <a:pPr>
                <a:defRPr/>
              </a:pPr>
              <a:t>‹#›</a:t>
            </a:fld>
            <a:endParaRPr lang="en-US"/>
          </a:p>
        </p:txBody>
      </p:sp>
    </p:spTree>
    <p:extLst>
      <p:ext uri="{BB962C8B-B14F-4D97-AF65-F5344CB8AC3E}">
        <p14:creationId xmlns:p14="http://schemas.microsoft.com/office/powerpoint/2010/main" val="6197000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p:txBody>
          <a:bodyPr/>
          <a:lstStyle>
            <a:lvl1pPr>
              <a:defRPr/>
            </a:lvl1pPr>
          </a:lstStyle>
          <a:p>
            <a:pPr>
              <a:defRPr/>
            </a:pPr>
            <a:fld id="{A239A640-26D9-469E-9313-9699C03FA8FD}" type="slidenum">
              <a:rPr lang="en-US"/>
              <a:pPr>
                <a:defRPr/>
              </a:pPr>
              <a:t>‹#›</a:t>
            </a:fld>
            <a:endParaRPr lang="en-US"/>
          </a:p>
        </p:txBody>
      </p:sp>
    </p:spTree>
    <p:extLst>
      <p:ext uri="{BB962C8B-B14F-4D97-AF65-F5344CB8AC3E}">
        <p14:creationId xmlns:p14="http://schemas.microsoft.com/office/powerpoint/2010/main" val="25273056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79388" y="1341438"/>
            <a:ext cx="3935412"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8000" tIns="288000" rIns="91435" bIns="45718"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7" name="Rectangle 3"/>
          <p:cNvSpPr>
            <a:spLocks noGrp="1" noChangeArrowheads="1"/>
          </p:cNvSpPr>
          <p:nvPr>
            <p:ph type="title"/>
          </p:nvPr>
        </p:nvSpPr>
        <p:spPr bwMode="auto">
          <a:xfrm>
            <a:off x="0" y="260350"/>
            <a:ext cx="62277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en-GB" altLang="en-US" smtClean="0"/>
              <a:t>Click to edit Master title style</a:t>
            </a:r>
          </a:p>
        </p:txBody>
      </p:sp>
      <p:sp>
        <p:nvSpPr>
          <p:cNvPr id="1028" name="Rectangle 4"/>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bg1"/>
                </a:solidFill>
                <a:latin typeface="Arial" charset="0"/>
              </a:defRPr>
            </a:lvl1pPr>
            <a:lvl2pPr marL="742950" indent="-285750">
              <a:defRPr sz="2000">
                <a:solidFill>
                  <a:schemeClr val="bg1"/>
                </a:solidFill>
                <a:latin typeface="Arial" charset="0"/>
              </a:defRPr>
            </a:lvl2pPr>
            <a:lvl3pPr marL="1143000" indent="-228600">
              <a:defRPr sz="2000">
                <a:solidFill>
                  <a:schemeClr val="bg1"/>
                </a:solidFill>
                <a:latin typeface="Arial" charset="0"/>
              </a:defRPr>
            </a:lvl3pPr>
            <a:lvl4pPr marL="1600200" indent="-228600">
              <a:defRPr sz="2000">
                <a:solidFill>
                  <a:schemeClr val="bg1"/>
                </a:solidFill>
                <a:latin typeface="Arial" charset="0"/>
              </a:defRPr>
            </a:lvl4pPr>
            <a:lvl5pPr marL="2057400" indent="-22860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a:defRPr/>
            </a:pPr>
            <a:endParaRPr lang="en-US" altLang="en-US" smtClean="0"/>
          </a:p>
        </p:txBody>
      </p:sp>
      <p:sp>
        <p:nvSpPr>
          <p:cNvPr id="1029" name="Text Box 6"/>
          <p:cNvSpPr txBox="1">
            <a:spLocks noChangeArrowheads="1"/>
          </p:cNvSpPr>
          <p:nvPr/>
        </p:nvSpPr>
        <p:spPr bwMode="auto">
          <a:xfrm>
            <a:off x="0" y="6613525"/>
            <a:ext cx="2249488" cy="244475"/>
          </a:xfrm>
          <a:prstGeom prst="rect">
            <a:avLst/>
          </a:prstGeom>
          <a:solidFill>
            <a:schemeClr val="bg1">
              <a:alpha val="50195"/>
            </a:scheme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000">
                <a:solidFill>
                  <a:schemeClr val="bg1"/>
                </a:solidFill>
                <a:latin typeface="Arial" charset="0"/>
              </a:defRPr>
            </a:lvl1pPr>
            <a:lvl2pPr marL="742950" indent="-285750">
              <a:defRPr sz="2000">
                <a:solidFill>
                  <a:schemeClr val="bg1"/>
                </a:solidFill>
                <a:latin typeface="Arial" charset="0"/>
              </a:defRPr>
            </a:lvl2pPr>
            <a:lvl3pPr marL="1143000" indent="-228600">
              <a:defRPr sz="2000">
                <a:solidFill>
                  <a:schemeClr val="bg1"/>
                </a:solidFill>
                <a:latin typeface="Arial" charset="0"/>
              </a:defRPr>
            </a:lvl3pPr>
            <a:lvl4pPr marL="1600200" indent="-228600">
              <a:defRPr sz="2000">
                <a:solidFill>
                  <a:schemeClr val="bg1"/>
                </a:solidFill>
                <a:latin typeface="Arial" charset="0"/>
              </a:defRPr>
            </a:lvl4pPr>
            <a:lvl5pPr marL="2057400" indent="-22860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a:spcBef>
                <a:spcPct val="50000"/>
              </a:spcBef>
              <a:defRPr/>
            </a:pPr>
            <a:r>
              <a:rPr lang="en-GB" sz="1000" i="1" smtClean="0">
                <a:solidFill>
                  <a:schemeClr val="tx1"/>
                </a:solidFill>
              </a:rPr>
              <a:t>www.ccsds.org</a:t>
            </a:r>
            <a:endParaRPr lang="en-GB" sz="1000" i="1" smtClean="0">
              <a:solidFill>
                <a:schemeClr val="tx1"/>
              </a:solidFill>
              <a:latin typeface="Times New Roman" pitchFamily="18" charset="0"/>
            </a:endParaRPr>
          </a:p>
        </p:txBody>
      </p:sp>
      <p:pic>
        <p:nvPicPr>
          <p:cNvPr id="103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51725" y="260350"/>
            <a:ext cx="14097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11"/>
          <p:cNvSpPr>
            <a:spLocks noGrp="1" noChangeArrowheads="1"/>
          </p:cNvSpPr>
          <p:nvPr>
            <p:ph type="sldNum" sz="quarter" idx="4"/>
          </p:nvPr>
        </p:nvSpPr>
        <p:spPr bwMode="auto">
          <a:xfrm>
            <a:off x="7010400" y="6597650"/>
            <a:ext cx="2133600" cy="4270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defRPr>
            </a:lvl1pPr>
          </a:lstStyle>
          <a:p>
            <a:pPr>
              <a:defRPr/>
            </a:pPr>
            <a:fld id="{2AB33348-EFC2-4780-A34E-D2A7EB749224}" type="slidenum">
              <a:rPr lang="en-US"/>
              <a:pPr>
                <a:defRPr/>
              </a:pPr>
              <a:t>‹#›</a:t>
            </a:fld>
            <a:endParaRPr lang="en-US"/>
          </a:p>
        </p:txBody>
      </p:sp>
      <p:sp>
        <p:nvSpPr>
          <p:cNvPr id="1032" name="Rectangle 13"/>
          <p:cNvSpPr>
            <a:spLocks noChangeArrowheads="1"/>
          </p:cNvSpPr>
          <p:nvPr userDrawn="1"/>
        </p:nvSpPr>
        <p:spPr bwMode="auto">
          <a:xfrm>
            <a:off x="0" y="981075"/>
            <a:ext cx="9144000" cy="74613"/>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sz="2000">
                <a:solidFill>
                  <a:schemeClr val="bg1"/>
                </a:solidFill>
                <a:latin typeface="Arial" charset="0"/>
              </a:defRPr>
            </a:lvl1pPr>
            <a:lvl2pPr marL="742950" indent="-285750">
              <a:defRPr sz="2000">
                <a:solidFill>
                  <a:schemeClr val="bg1"/>
                </a:solidFill>
                <a:latin typeface="Arial" charset="0"/>
              </a:defRPr>
            </a:lvl2pPr>
            <a:lvl3pPr marL="1143000" indent="-228600">
              <a:defRPr sz="2000">
                <a:solidFill>
                  <a:schemeClr val="bg1"/>
                </a:solidFill>
                <a:latin typeface="Arial" charset="0"/>
              </a:defRPr>
            </a:lvl3pPr>
            <a:lvl4pPr marL="1600200" indent="-228600">
              <a:defRPr sz="2000">
                <a:solidFill>
                  <a:schemeClr val="bg1"/>
                </a:solidFill>
                <a:latin typeface="Arial" charset="0"/>
              </a:defRPr>
            </a:lvl4pPr>
            <a:lvl5pPr marL="2057400" indent="-22860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a:defRPr/>
            </a:pPr>
            <a:endParaRPr lang="en-US" altLang="en-US" smtClean="0"/>
          </a:p>
        </p:txBody>
      </p:sp>
    </p:spTree>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FF7D0A"/>
          </a:solidFill>
          <a:latin typeface="+mj-lt"/>
          <a:ea typeface="+mj-ea"/>
          <a:cs typeface="+mj-cs"/>
        </a:defRPr>
      </a:lvl1pPr>
      <a:lvl2pPr algn="l" rtl="0" eaLnBrk="0" fontAlgn="base" hangingPunct="0">
        <a:spcBef>
          <a:spcPct val="0"/>
        </a:spcBef>
        <a:spcAft>
          <a:spcPct val="0"/>
        </a:spcAft>
        <a:defRPr sz="3200" b="1">
          <a:solidFill>
            <a:srgbClr val="FF7D0A"/>
          </a:solidFill>
          <a:latin typeface="Arial" charset="0"/>
        </a:defRPr>
      </a:lvl2pPr>
      <a:lvl3pPr algn="l" rtl="0" eaLnBrk="0" fontAlgn="base" hangingPunct="0">
        <a:spcBef>
          <a:spcPct val="0"/>
        </a:spcBef>
        <a:spcAft>
          <a:spcPct val="0"/>
        </a:spcAft>
        <a:defRPr sz="3200" b="1">
          <a:solidFill>
            <a:srgbClr val="FF7D0A"/>
          </a:solidFill>
          <a:latin typeface="Arial" charset="0"/>
        </a:defRPr>
      </a:lvl3pPr>
      <a:lvl4pPr algn="l" rtl="0" eaLnBrk="0" fontAlgn="base" hangingPunct="0">
        <a:spcBef>
          <a:spcPct val="0"/>
        </a:spcBef>
        <a:spcAft>
          <a:spcPct val="0"/>
        </a:spcAft>
        <a:defRPr sz="3200" b="1">
          <a:solidFill>
            <a:srgbClr val="FF7D0A"/>
          </a:solidFill>
          <a:latin typeface="Arial" charset="0"/>
        </a:defRPr>
      </a:lvl4pPr>
      <a:lvl5pPr algn="l" rtl="0" eaLnBrk="0" fontAlgn="base" hangingPunct="0">
        <a:spcBef>
          <a:spcPct val="0"/>
        </a:spcBef>
        <a:spcAft>
          <a:spcPct val="0"/>
        </a:spcAft>
        <a:defRPr sz="3200" b="1">
          <a:solidFill>
            <a:srgbClr val="FF7D0A"/>
          </a:solidFill>
          <a:latin typeface="Arial" charset="0"/>
        </a:defRPr>
      </a:lvl5pPr>
      <a:lvl6pPr marL="457200" algn="l" rtl="0" eaLnBrk="0" fontAlgn="base" hangingPunct="0">
        <a:spcBef>
          <a:spcPct val="0"/>
        </a:spcBef>
        <a:spcAft>
          <a:spcPct val="0"/>
        </a:spcAft>
        <a:defRPr sz="3200" b="1">
          <a:solidFill>
            <a:srgbClr val="FF7D0A"/>
          </a:solidFill>
          <a:latin typeface="Arial" charset="0"/>
        </a:defRPr>
      </a:lvl6pPr>
      <a:lvl7pPr marL="914400" algn="l" rtl="0" eaLnBrk="0" fontAlgn="base" hangingPunct="0">
        <a:spcBef>
          <a:spcPct val="0"/>
        </a:spcBef>
        <a:spcAft>
          <a:spcPct val="0"/>
        </a:spcAft>
        <a:defRPr sz="3200" b="1">
          <a:solidFill>
            <a:srgbClr val="FF7D0A"/>
          </a:solidFill>
          <a:latin typeface="Arial" charset="0"/>
        </a:defRPr>
      </a:lvl7pPr>
      <a:lvl8pPr marL="1371600" algn="l" rtl="0" eaLnBrk="0" fontAlgn="base" hangingPunct="0">
        <a:spcBef>
          <a:spcPct val="0"/>
        </a:spcBef>
        <a:spcAft>
          <a:spcPct val="0"/>
        </a:spcAft>
        <a:defRPr sz="3200" b="1">
          <a:solidFill>
            <a:srgbClr val="FF7D0A"/>
          </a:solidFill>
          <a:latin typeface="Arial" charset="0"/>
        </a:defRPr>
      </a:lvl8pPr>
      <a:lvl9pPr marL="1828800" algn="l" rtl="0" eaLnBrk="0" fontAlgn="base" hangingPunct="0">
        <a:spcBef>
          <a:spcPct val="0"/>
        </a:spcBef>
        <a:spcAft>
          <a:spcPct val="0"/>
        </a:spcAft>
        <a:defRPr sz="3200" b="1">
          <a:solidFill>
            <a:srgbClr val="FF7D0A"/>
          </a:solidFill>
          <a:latin typeface="Arial" charset="0"/>
        </a:defRPr>
      </a:lvl9pPr>
    </p:titleStyle>
    <p:bodyStyle>
      <a:lvl1pPr marL="228600" indent="-228600" algn="l" rtl="0" eaLnBrk="0" fontAlgn="base" hangingPunct="0">
        <a:spcBef>
          <a:spcPct val="50000"/>
        </a:spcBef>
        <a:spcAft>
          <a:spcPct val="0"/>
        </a:spcAft>
        <a:buClr>
          <a:schemeClr val="tx1"/>
        </a:buClr>
        <a:buSzPct val="75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Clr>
          <a:schemeClr val="tx1"/>
        </a:buClr>
        <a:buSzPct val="60000"/>
        <a:buChar char="•"/>
        <a:defRPr>
          <a:solidFill>
            <a:schemeClr val="tx1"/>
          </a:solidFill>
          <a:latin typeface="+mn-lt"/>
        </a:defRPr>
      </a:lvl3pPr>
      <a:lvl4pPr marL="1600200" indent="-228600" algn="l" rtl="0" eaLnBrk="0" fontAlgn="base" hangingPunct="0">
        <a:spcBef>
          <a:spcPct val="20000"/>
        </a:spcBef>
        <a:spcAft>
          <a:spcPct val="0"/>
        </a:spcAft>
        <a:buClr>
          <a:schemeClr val="tx1"/>
        </a:buClr>
        <a:buSzPct val="60000"/>
        <a:buChar char="o"/>
        <a:defRPr sz="1600">
          <a:solidFill>
            <a:schemeClr val="tx1"/>
          </a:solidFill>
          <a:latin typeface="+mn-lt"/>
        </a:defRPr>
      </a:lvl4pPr>
      <a:lvl5pPr marL="2057400" indent="-228600" algn="l" rtl="0" eaLnBrk="0" fontAlgn="base" hangingPunct="0">
        <a:spcBef>
          <a:spcPct val="20000"/>
        </a:spcBef>
        <a:spcAft>
          <a:spcPct val="0"/>
        </a:spcAft>
        <a:buClr>
          <a:schemeClr val="tx1"/>
        </a:buClr>
        <a:buSzPct val="65000"/>
        <a:buChar char="•"/>
        <a:defRPr sz="1400">
          <a:solidFill>
            <a:schemeClr val="tx1"/>
          </a:solidFill>
          <a:latin typeface="+mn-lt"/>
        </a:defRPr>
      </a:lvl5pPr>
      <a:lvl6pPr marL="2514600" indent="-228600" algn="l" rtl="0" eaLnBrk="0" fontAlgn="base" hangingPunct="0">
        <a:spcBef>
          <a:spcPct val="20000"/>
        </a:spcBef>
        <a:spcAft>
          <a:spcPct val="0"/>
        </a:spcAft>
        <a:buClr>
          <a:schemeClr val="tx1"/>
        </a:buClr>
        <a:buSzPct val="65000"/>
        <a:buChar char="•"/>
        <a:defRPr sz="1400">
          <a:solidFill>
            <a:schemeClr val="tx1"/>
          </a:solidFill>
          <a:latin typeface="+mn-lt"/>
        </a:defRPr>
      </a:lvl6pPr>
      <a:lvl7pPr marL="2971800" indent="-228600" algn="l" rtl="0" eaLnBrk="0" fontAlgn="base" hangingPunct="0">
        <a:spcBef>
          <a:spcPct val="20000"/>
        </a:spcBef>
        <a:spcAft>
          <a:spcPct val="0"/>
        </a:spcAft>
        <a:buClr>
          <a:schemeClr val="tx1"/>
        </a:buClr>
        <a:buSzPct val="65000"/>
        <a:buChar char="•"/>
        <a:defRPr sz="1400">
          <a:solidFill>
            <a:schemeClr val="tx1"/>
          </a:solidFill>
          <a:latin typeface="+mn-lt"/>
        </a:defRPr>
      </a:lvl7pPr>
      <a:lvl8pPr marL="3429000" indent="-228600" algn="l" rtl="0" eaLnBrk="0" fontAlgn="base" hangingPunct="0">
        <a:spcBef>
          <a:spcPct val="20000"/>
        </a:spcBef>
        <a:spcAft>
          <a:spcPct val="0"/>
        </a:spcAft>
        <a:buClr>
          <a:schemeClr val="tx1"/>
        </a:buClr>
        <a:buSzPct val="65000"/>
        <a:buChar char="•"/>
        <a:defRPr sz="1400">
          <a:solidFill>
            <a:schemeClr val="tx1"/>
          </a:solidFill>
          <a:latin typeface="+mn-lt"/>
        </a:defRPr>
      </a:lvl8pPr>
      <a:lvl9pPr marL="3886200" indent="-228600" algn="l" rtl="0" eaLnBrk="0" fontAlgn="base" hangingPunct="0">
        <a:spcBef>
          <a:spcPct val="20000"/>
        </a:spcBef>
        <a:spcAft>
          <a:spcPct val="0"/>
        </a:spcAft>
        <a:buClr>
          <a:schemeClr val="tx1"/>
        </a:buClr>
        <a:buSzPct val="65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package" Target="../embeddings/Microsoft_Word_Document2.docx"/></Relationships>
</file>

<file path=ppt/slides/_rels/slide2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package" Target="../embeddings/Microsoft_Word_Document3.docx"/></Relationships>
</file>

<file path=ppt/slides/_rels/slide2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package" Target="../embeddings/Microsoft_Word_Document4.docx"/></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722313" y="2409825"/>
            <a:ext cx="7442200" cy="1543050"/>
          </a:xfrm>
          <a:ln w="28575">
            <a:solidFill>
              <a:schemeClr val="tx1"/>
            </a:solidFill>
            <a:miter lim="800000"/>
            <a:headEnd/>
            <a:tailEnd/>
          </a:ln>
        </p:spPr>
        <p:txBody>
          <a:bodyPr anchor="ctr"/>
          <a:lstStyle/>
          <a:p>
            <a:pPr algn="ctr">
              <a:defRPr/>
            </a:pPr>
            <a:r>
              <a:rPr lang="en-US" dirty="0" smtClean="0">
                <a:effectLst>
                  <a:outerShdw blurRad="38100" dist="38100" dir="2700000" algn="tl">
                    <a:srgbClr val="DDDDDD"/>
                  </a:outerShdw>
                </a:effectLst>
                <a:ea typeface="ＭＳ Ｐゴシック" charset="0"/>
              </a:rPr>
              <a:t>Service Agreement &amp; Configuration Profile White Book </a:t>
            </a:r>
            <a:r>
              <a:rPr lang="en-US" dirty="0" smtClean="0">
                <a:effectLst>
                  <a:outerShdw blurRad="38100" dist="38100" dir="2700000" algn="tl">
                    <a:srgbClr val="DDDDDD"/>
                  </a:outerShdw>
                </a:effectLst>
                <a:ea typeface="ＭＳ Ｐゴシック" charset="0"/>
              </a:rPr>
              <a:t>Overview and Status</a:t>
            </a:r>
            <a:endParaRPr lang="en-GB" dirty="0" smtClean="0"/>
          </a:p>
        </p:txBody>
      </p:sp>
      <p:sp>
        <p:nvSpPr>
          <p:cNvPr id="13315" name="Rectangle 2"/>
          <p:cNvSpPr>
            <a:spLocks noGrp="1" noChangeArrowheads="1"/>
          </p:cNvSpPr>
          <p:nvPr>
            <p:ph type="subTitle" idx="1"/>
          </p:nvPr>
        </p:nvSpPr>
        <p:spPr>
          <a:xfrm>
            <a:off x="762000" y="4724400"/>
            <a:ext cx="7594600" cy="1871663"/>
          </a:xfrm>
        </p:spPr>
        <p:txBody>
          <a:bodyPr/>
          <a:lstStyle/>
          <a:p>
            <a:pPr algn="ctr">
              <a:lnSpc>
                <a:spcPct val="80000"/>
              </a:lnSpc>
              <a:tabLst>
                <a:tab pos="3200400" algn="l"/>
              </a:tabLst>
            </a:pPr>
            <a:endParaRPr lang="en-US" altLang="en-US" sz="1600" dirty="0" smtClean="0"/>
          </a:p>
          <a:p>
            <a:pPr algn="ctr">
              <a:lnSpc>
                <a:spcPct val="80000"/>
              </a:lnSpc>
              <a:tabLst>
                <a:tab pos="3200400" algn="l"/>
              </a:tabLst>
            </a:pPr>
            <a:r>
              <a:rPr lang="en-US" altLang="en-US" sz="1400" dirty="0" smtClean="0"/>
              <a:t>4 – 8 April 2016</a:t>
            </a:r>
          </a:p>
          <a:p>
            <a:pPr algn="ctr">
              <a:lnSpc>
                <a:spcPct val="80000"/>
              </a:lnSpc>
              <a:tabLst>
                <a:tab pos="3200400" algn="l"/>
              </a:tabLst>
            </a:pPr>
            <a:r>
              <a:rPr lang="en-US" altLang="en-US" sz="1400" dirty="0" smtClean="0"/>
              <a:t>Cleveland, Ohio, USA</a:t>
            </a:r>
          </a:p>
          <a:p>
            <a:pPr algn="ctr">
              <a:lnSpc>
                <a:spcPct val="80000"/>
              </a:lnSpc>
              <a:tabLst>
                <a:tab pos="3200400" algn="l"/>
              </a:tabLst>
            </a:pPr>
            <a:endParaRPr lang="en-US" altLang="en-US" sz="1400" dirty="0" smtClean="0"/>
          </a:p>
          <a:p>
            <a:pPr algn="ctr">
              <a:lnSpc>
                <a:spcPct val="80000"/>
              </a:lnSpc>
              <a:tabLst>
                <a:tab pos="3200400" algn="l"/>
              </a:tabLst>
            </a:pPr>
            <a:r>
              <a:rPr lang="en-US" altLang="en-US" sz="1400" i="1" dirty="0" smtClean="0"/>
              <a:t>John Pietras</a:t>
            </a:r>
          </a:p>
          <a:p>
            <a:pPr algn="ctr">
              <a:lnSpc>
                <a:spcPct val="80000"/>
              </a:lnSpc>
              <a:tabLst>
                <a:tab pos="3200400" algn="l"/>
              </a:tabLst>
            </a:pPr>
            <a:r>
              <a:rPr lang="en-US" altLang="en-US" sz="1400" i="1" dirty="0" smtClean="0"/>
              <a:t>Global Science and Technology, Inc.</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260350"/>
            <a:ext cx="7334250" cy="611188"/>
          </a:xfrm>
        </p:spPr>
        <p:txBody>
          <a:bodyPr/>
          <a:lstStyle/>
          <a:p>
            <a:r>
              <a:rPr lang="en-US" altLang="en-US" sz="2400" dirty="0" smtClean="0"/>
              <a:t>White Book Outline and Status</a:t>
            </a:r>
          </a:p>
        </p:txBody>
      </p:sp>
      <p:sp>
        <p:nvSpPr>
          <p:cNvPr id="1433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1"/>
              </a:buClr>
              <a:buSzPct val="75000"/>
              <a:buFont typeface="Wingdings" pitchFamily="2" charset="2"/>
              <a:buChar char="§"/>
              <a:defRPr sz="2400">
                <a:solidFill>
                  <a:schemeClr val="tx1"/>
                </a:solidFill>
                <a:latin typeface="Arial"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charset="0"/>
              </a:defRPr>
            </a:lvl2pPr>
            <a:lvl3pPr marL="1143000" indent="-228600">
              <a:spcBef>
                <a:spcPct val="20000"/>
              </a:spcBef>
              <a:buClr>
                <a:schemeClr val="tx1"/>
              </a:buClr>
              <a:buSzPct val="60000"/>
              <a:buChar char="•"/>
              <a:defRPr>
                <a:solidFill>
                  <a:schemeClr val="tx1"/>
                </a:solidFill>
                <a:latin typeface="Arial" charset="0"/>
              </a:defRPr>
            </a:lvl3pPr>
            <a:lvl4pPr marL="1600200" indent="-228600">
              <a:spcBef>
                <a:spcPct val="20000"/>
              </a:spcBef>
              <a:buClr>
                <a:schemeClr val="tx1"/>
              </a:buClr>
              <a:buSzPct val="60000"/>
              <a:buChar char="o"/>
              <a:defRPr sz="1600">
                <a:solidFill>
                  <a:schemeClr val="tx1"/>
                </a:solidFill>
                <a:latin typeface="Arial" charset="0"/>
              </a:defRPr>
            </a:lvl4pPr>
            <a:lvl5pPr marL="2057400" indent="-228600">
              <a:spcBef>
                <a:spcPct val="20000"/>
              </a:spcBef>
              <a:buClr>
                <a:schemeClr val="tx1"/>
              </a:buClr>
              <a:buSzPct val="65000"/>
              <a:buChar char="•"/>
              <a:defRPr sz="1400">
                <a:solidFill>
                  <a:schemeClr val="tx1"/>
                </a:solidFill>
                <a:latin typeface="Arial"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charset="0"/>
              </a:defRPr>
            </a:lvl9pPr>
          </a:lstStyle>
          <a:p>
            <a:pPr>
              <a:spcBef>
                <a:spcPct val="0"/>
              </a:spcBef>
              <a:buClrTx/>
              <a:buSzTx/>
              <a:buFontTx/>
              <a:buNone/>
            </a:pPr>
            <a:fld id="{858633D9-60B9-45B1-8489-4E58AF47B555}" type="slidenum">
              <a:rPr lang="en-US" altLang="en-US" sz="1400" smtClean="0">
                <a:latin typeface="Times New Roman" pitchFamily="18" charset="0"/>
              </a:rPr>
              <a:pPr>
                <a:spcBef>
                  <a:spcPct val="0"/>
                </a:spcBef>
                <a:buClrTx/>
                <a:buSzTx/>
                <a:buFontTx/>
                <a:buNone/>
              </a:pPr>
              <a:t>10</a:t>
            </a:fld>
            <a:endParaRPr lang="en-US" altLang="en-US" sz="1400" smtClean="0">
              <a:latin typeface="Times New Roman" pitchFamily="18" charset="0"/>
            </a:endParaRPr>
          </a:p>
        </p:txBody>
      </p:sp>
      <p:sp>
        <p:nvSpPr>
          <p:cNvPr id="5" name="Rectangle 4"/>
          <p:cNvSpPr txBox="1">
            <a:spLocks noChangeArrowheads="1"/>
          </p:cNvSpPr>
          <p:nvPr/>
        </p:nvSpPr>
        <p:spPr bwMode="auto">
          <a:xfrm>
            <a:off x="0" y="1077913"/>
            <a:ext cx="8934450"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8000" tIns="288000" rIns="91435" bIns="45718"/>
          <a:lstStyle>
            <a:lvl1pPr marL="228600" indent="-228600" algn="l" rtl="0" eaLnBrk="0" fontAlgn="base" hangingPunct="0">
              <a:spcBef>
                <a:spcPct val="50000"/>
              </a:spcBef>
              <a:spcAft>
                <a:spcPct val="0"/>
              </a:spcAft>
              <a:buClr>
                <a:schemeClr val="tx1"/>
              </a:buClr>
              <a:buSzPct val="75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Clr>
                <a:schemeClr val="tx1"/>
              </a:buClr>
              <a:buSzPct val="60000"/>
              <a:buChar char="•"/>
              <a:defRPr>
                <a:solidFill>
                  <a:schemeClr val="tx1"/>
                </a:solidFill>
                <a:latin typeface="+mn-lt"/>
              </a:defRPr>
            </a:lvl3pPr>
            <a:lvl4pPr marL="1600200" indent="-228600" algn="l" rtl="0" eaLnBrk="0" fontAlgn="base" hangingPunct="0">
              <a:spcBef>
                <a:spcPct val="20000"/>
              </a:spcBef>
              <a:spcAft>
                <a:spcPct val="0"/>
              </a:spcAft>
              <a:buClr>
                <a:schemeClr val="tx1"/>
              </a:buClr>
              <a:buSzPct val="60000"/>
              <a:buChar char="o"/>
              <a:defRPr sz="1600">
                <a:solidFill>
                  <a:schemeClr val="tx1"/>
                </a:solidFill>
                <a:latin typeface="+mn-lt"/>
              </a:defRPr>
            </a:lvl4pPr>
            <a:lvl5pPr marL="2057400" indent="-228600" algn="l" rtl="0" eaLnBrk="0" fontAlgn="base" hangingPunct="0">
              <a:spcBef>
                <a:spcPct val="20000"/>
              </a:spcBef>
              <a:spcAft>
                <a:spcPct val="0"/>
              </a:spcAft>
              <a:buClr>
                <a:schemeClr val="tx1"/>
              </a:buClr>
              <a:buSzPct val="65000"/>
              <a:buChar char="•"/>
              <a:defRPr sz="1400">
                <a:solidFill>
                  <a:schemeClr val="tx1"/>
                </a:solidFill>
                <a:latin typeface="+mn-lt"/>
              </a:defRPr>
            </a:lvl5pPr>
            <a:lvl6pPr marL="2514600" indent="-228600" algn="l" rtl="0" eaLnBrk="0" fontAlgn="base" hangingPunct="0">
              <a:spcBef>
                <a:spcPct val="20000"/>
              </a:spcBef>
              <a:spcAft>
                <a:spcPct val="0"/>
              </a:spcAft>
              <a:buClr>
                <a:schemeClr val="tx1"/>
              </a:buClr>
              <a:buSzPct val="65000"/>
              <a:buChar char="•"/>
              <a:defRPr sz="1400">
                <a:solidFill>
                  <a:schemeClr val="tx1"/>
                </a:solidFill>
                <a:latin typeface="+mn-lt"/>
              </a:defRPr>
            </a:lvl6pPr>
            <a:lvl7pPr marL="2971800" indent="-228600" algn="l" rtl="0" eaLnBrk="0" fontAlgn="base" hangingPunct="0">
              <a:spcBef>
                <a:spcPct val="20000"/>
              </a:spcBef>
              <a:spcAft>
                <a:spcPct val="0"/>
              </a:spcAft>
              <a:buClr>
                <a:schemeClr val="tx1"/>
              </a:buClr>
              <a:buSzPct val="65000"/>
              <a:buChar char="•"/>
              <a:defRPr sz="1400">
                <a:solidFill>
                  <a:schemeClr val="tx1"/>
                </a:solidFill>
                <a:latin typeface="+mn-lt"/>
              </a:defRPr>
            </a:lvl7pPr>
            <a:lvl8pPr marL="3429000" indent="-228600" algn="l" rtl="0" eaLnBrk="0" fontAlgn="base" hangingPunct="0">
              <a:spcBef>
                <a:spcPct val="20000"/>
              </a:spcBef>
              <a:spcAft>
                <a:spcPct val="0"/>
              </a:spcAft>
              <a:buClr>
                <a:schemeClr val="tx1"/>
              </a:buClr>
              <a:buSzPct val="65000"/>
              <a:buChar char="•"/>
              <a:defRPr sz="1400">
                <a:solidFill>
                  <a:schemeClr val="tx1"/>
                </a:solidFill>
                <a:latin typeface="+mn-lt"/>
              </a:defRPr>
            </a:lvl8pPr>
            <a:lvl9pPr marL="3886200" indent="-228600" algn="l" rtl="0" eaLnBrk="0" fontAlgn="base" hangingPunct="0">
              <a:spcBef>
                <a:spcPct val="20000"/>
              </a:spcBef>
              <a:spcAft>
                <a:spcPct val="0"/>
              </a:spcAft>
              <a:buClr>
                <a:schemeClr val="tx1"/>
              </a:buClr>
              <a:buSzPct val="65000"/>
              <a:buChar char="•"/>
              <a:defRPr sz="1400">
                <a:solidFill>
                  <a:schemeClr val="tx1"/>
                </a:solidFill>
                <a:latin typeface="+mn-lt"/>
              </a:defRPr>
            </a:lvl9pPr>
          </a:lstStyle>
          <a:p>
            <a:pPr marL="285750" indent="-342900">
              <a:buFont typeface="+mj-lt"/>
              <a:buAutoNum type="arabicPeriod"/>
              <a:defRPr/>
            </a:pPr>
            <a:r>
              <a:rPr lang="en-US" altLang="en-US" sz="1600" kern="0" dirty="0" smtClean="0"/>
              <a:t>Introduction – empty except for References</a:t>
            </a:r>
          </a:p>
          <a:p>
            <a:pPr marL="285750" indent="-342900">
              <a:buFont typeface="+mj-lt"/>
              <a:buAutoNum type="arabicPeriod"/>
              <a:defRPr/>
            </a:pPr>
            <a:r>
              <a:rPr lang="en-US" altLang="en-US" sz="1600" kern="0" dirty="0" smtClean="0"/>
              <a:t>Overview – empty</a:t>
            </a:r>
          </a:p>
          <a:p>
            <a:pPr marL="285750" indent="-342900">
              <a:buFont typeface="+mj-lt"/>
              <a:buAutoNum type="arabicPeriod"/>
              <a:defRPr/>
            </a:pPr>
            <a:r>
              <a:rPr lang="en-US" altLang="en-US" sz="1600" kern="0" dirty="0" smtClean="0"/>
              <a:t>Service Agreement Information Entity – complete draft section </a:t>
            </a:r>
          </a:p>
          <a:p>
            <a:pPr marL="285750" indent="-342900">
              <a:buFont typeface="+mj-lt"/>
              <a:buAutoNum type="arabicPeriod"/>
              <a:defRPr/>
            </a:pPr>
            <a:r>
              <a:rPr lang="en-US" altLang="en-US" sz="1600" kern="0" dirty="0" smtClean="0"/>
              <a:t>Configuration Profile Information Entity - </a:t>
            </a:r>
            <a:r>
              <a:rPr lang="en-US" altLang="en-US" sz="1600" kern="0" dirty="0"/>
              <a:t>complete draft section</a:t>
            </a:r>
          </a:p>
          <a:p>
            <a:pPr marL="285750" indent="-342900">
              <a:buFont typeface="+mj-lt"/>
              <a:buAutoNum type="arabicPeriod"/>
              <a:defRPr/>
            </a:pPr>
            <a:r>
              <a:rPr lang="en-US" altLang="en-US" sz="1600" kern="0" dirty="0" smtClean="0"/>
              <a:t>Core Service Components</a:t>
            </a:r>
          </a:p>
          <a:p>
            <a:pPr marL="800100" lvl="1" indent="-342900">
              <a:defRPr/>
            </a:pPr>
            <a:r>
              <a:rPr lang="en-US" altLang="en-US" sz="1400" kern="0" dirty="0" smtClean="0"/>
              <a:t>General structure for Service Component specifications</a:t>
            </a:r>
          </a:p>
          <a:p>
            <a:pPr marL="800100" lvl="1" indent="-342900">
              <a:defRPr/>
            </a:pPr>
            <a:r>
              <a:rPr lang="en-US" altLang="en-US" sz="1400" kern="0" dirty="0" smtClean="0"/>
              <a:t>Service Component specifications organized by Abstract Service Specification</a:t>
            </a:r>
          </a:p>
          <a:p>
            <a:pPr marL="800100" lvl="1" indent="-342900">
              <a:defRPr/>
            </a:pPr>
            <a:r>
              <a:rPr lang="en-US" altLang="en-US" sz="1400" kern="0" dirty="0" smtClean="0"/>
              <a:t>Section placeholders for all core Service Components</a:t>
            </a:r>
          </a:p>
          <a:p>
            <a:pPr marL="800100" lvl="1" indent="-342900">
              <a:defRPr/>
            </a:pPr>
            <a:r>
              <a:rPr lang="en-US" altLang="en-US" sz="1400" kern="0" dirty="0" smtClean="0"/>
              <a:t>Partial contents for Service Components involved in Bakeoff Configuration Profile and for the Forward Frames CSTS</a:t>
            </a:r>
          </a:p>
          <a:p>
            <a:pPr marL="285750" indent="-342900">
              <a:buFont typeface="+mj-lt"/>
              <a:buAutoNum type="arabicPeriod"/>
              <a:defRPr/>
            </a:pPr>
            <a:r>
              <a:rPr lang="en-US" altLang="en-US" sz="1600" kern="0" dirty="0" smtClean="0"/>
              <a:t>Core Service Association and Ancillary Interface Type definitions – partially populated</a:t>
            </a:r>
          </a:p>
          <a:p>
            <a:pPr marL="285750" indent="-342900">
              <a:buFont typeface="+mj-lt"/>
              <a:buAutoNum type="arabicPeriod"/>
              <a:defRPr/>
            </a:pPr>
            <a:r>
              <a:rPr lang="en-US" altLang="en-US" sz="1600" kern="0" dirty="0" smtClean="0"/>
              <a:t>Core Specializations of the Flexibilities and Constraints Class</a:t>
            </a:r>
          </a:p>
          <a:p>
            <a:pPr marL="800100" lvl="1" indent="-342900">
              <a:defRPr/>
            </a:pPr>
            <a:r>
              <a:rPr lang="en-US" altLang="en-US" sz="1400" kern="0" dirty="0" err="1" smtClean="0"/>
              <a:t>ServiceComponentTimeOffsets</a:t>
            </a:r>
            <a:endParaRPr lang="en-US" altLang="en-US" sz="1400" kern="0" dirty="0" smtClean="0"/>
          </a:p>
          <a:p>
            <a:pPr marL="800100" lvl="1" indent="-342900">
              <a:defRPr/>
            </a:pPr>
            <a:r>
              <a:rPr lang="en-US" altLang="en-US" sz="1400" kern="0" dirty="0" err="1" smtClean="0"/>
              <a:t>AperturePriorityConstraint</a:t>
            </a:r>
            <a:endParaRPr lang="en-US" altLang="en-US" sz="1400" kern="0" dirty="0" smtClean="0"/>
          </a:p>
          <a:p>
            <a:pPr marL="800100" lvl="1" indent="-342900">
              <a:defRPr/>
            </a:pPr>
            <a:r>
              <a:rPr lang="en-US" altLang="en-US" sz="1400" kern="0" dirty="0" err="1" smtClean="0"/>
              <a:t>ApertureAcceptabilityConstraints</a:t>
            </a:r>
            <a:endParaRPr lang="en-US" altLang="en-US" sz="1400" kern="0" dirty="0" smtClean="0"/>
          </a:p>
          <a:p>
            <a:pPr marL="285750" indent="-342900">
              <a:buFont typeface="+mj-lt"/>
              <a:buAutoNum type="arabicPeriod"/>
              <a:defRPr/>
            </a:pPr>
            <a:r>
              <a:rPr lang="en-US" altLang="en-US" sz="1600" kern="0" dirty="0" smtClean="0"/>
              <a:t>Rules for Creating Configuration Profiles – first-level outline only</a:t>
            </a:r>
          </a:p>
          <a:p>
            <a:pPr marL="285750" indent="-342900">
              <a:buFont typeface="+mj-lt"/>
              <a:buAutoNum type="arabicPeriod"/>
              <a:defRPr/>
            </a:pPr>
            <a:r>
              <a:rPr lang="en-US" altLang="en-US" sz="1600" kern="0" dirty="0" smtClean="0"/>
              <a:t>Annex A – Service Management Object Identifier Registration Tree (Strawman)</a:t>
            </a:r>
          </a:p>
          <a:p>
            <a:pPr>
              <a:defRPr/>
            </a:pPr>
            <a:endParaRPr lang="en-US" altLang="en-US" sz="1200" kern="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500"/>
                                        <p:tgtEl>
                                          <p:spTgt spid="5">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fade">
                                      <p:cBhvr>
                                        <p:cTn id="40" dur="500"/>
                                        <p:tgtEl>
                                          <p:spTgt spid="5">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fade">
                                      <p:cBhvr>
                                        <p:cTn id="43" dur="500"/>
                                        <p:tgtEl>
                                          <p:spTgt spid="5">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fade">
                                      <p:cBhvr>
                                        <p:cTn id="46" dur="500"/>
                                        <p:tgtEl>
                                          <p:spTgt spid="5">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fade">
                                      <p:cBhvr>
                                        <p:cTn id="49" dur="500"/>
                                        <p:tgtEl>
                                          <p:spTgt spid="5">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fade">
                                      <p:cBhvr>
                                        <p:cTn id="52"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1"/>
              </a:buClr>
              <a:buSzPct val="75000"/>
              <a:buFont typeface="Wingdings" pitchFamily="2" charset="2"/>
              <a:buChar char="§"/>
              <a:defRPr sz="2400">
                <a:solidFill>
                  <a:schemeClr val="tx1"/>
                </a:solidFill>
                <a:latin typeface="Arial"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charset="0"/>
              </a:defRPr>
            </a:lvl2pPr>
            <a:lvl3pPr marL="1143000" indent="-228600">
              <a:spcBef>
                <a:spcPct val="20000"/>
              </a:spcBef>
              <a:buClr>
                <a:schemeClr val="tx1"/>
              </a:buClr>
              <a:buSzPct val="60000"/>
              <a:buChar char="•"/>
              <a:defRPr>
                <a:solidFill>
                  <a:schemeClr val="tx1"/>
                </a:solidFill>
                <a:latin typeface="Arial" charset="0"/>
              </a:defRPr>
            </a:lvl3pPr>
            <a:lvl4pPr marL="1600200" indent="-228600">
              <a:spcBef>
                <a:spcPct val="20000"/>
              </a:spcBef>
              <a:buClr>
                <a:schemeClr val="tx1"/>
              </a:buClr>
              <a:buSzPct val="60000"/>
              <a:buChar char="o"/>
              <a:defRPr sz="1600">
                <a:solidFill>
                  <a:schemeClr val="tx1"/>
                </a:solidFill>
                <a:latin typeface="Arial" charset="0"/>
              </a:defRPr>
            </a:lvl4pPr>
            <a:lvl5pPr marL="2057400" indent="-228600">
              <a:spcBef>
                <a:spcPct val="20000"/>
              </a:spcBef>
              <a:buClr>
                <a:schemeClr val="tx1"/>
              </a:buClr>
              <a:buSzPct val="65000"/>
              <a:buChar char="•"/>
              <a:defRPr sz="1400">
                <a:solidFill>
                  <a:schemeClr val="tx1"/>
                </a:solidFill>
                <a:latin typeface="Arial"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charset="0"/>
              </a:defRPr>
            </a:lvl9pPr>
          </a:lstStyle>
          <a:p>
            <a:pPr>
              <a:spcBef>
                <a:spcPct val="0"/>
              </a:spcBef>
              <a:buClrTx/>
              <a:buSzTx/>
              <a:buFontTx/>
              <a:buNone/>
            </a:pPr>
            <a:fld id="{25EF2402-9C3B-4ACB-9ECE-8F95E7A6824F}" type="slidenum">
              <a:rPr lang="en-US" altLang="en-US" sz="1400" smtClean="0">
                <a:latin typeface="Times New Roman" pitchFamily="18" charset="0"/>
              </a:rPr>
              <a:pPr>
                <a:spcBef>
                  <a:spcPct val="0"/>
                </a:spcBef>
                <a:buClrTx/>
                <a:buSzTx/>
                <a:buFontTx/>
                <a:buNone/>
              </a:pPr>
              <a:t>11</a:t>
            </a:fld>
            <a:endParaRPr lang="en-US" altLang="en-US" sz="1400" dirty="0" smtClean="0">
              <a:latin typeface="Times New Roman" pitchFamily="18" charset="0"/>
            </a:endParaRPr>
          </a:p>
        </p:txBody>
      </p:sp>
      <p:sp>
        <p:nvSpPr>
          <p:cNvPr id="15363" name="Rectangle 2"/>
          <p:cNvSpPr>
            <a:spLocks noGrp="1" noChangeArrowheads="1"/>
          </p:cNvSpPr>
          <p:nvPr>
            <p:ph type="title"/>
          </p:nvPr>
        </p:nvSpPr>
        <p:spPr>
          <a:xfrm>
            <a:off x="66675" y="222250"/>
            <a:ext cx="7515225" cy="611188"/>
          </a:xfrm>
        </p:spPr>
        <p:txBody>
          <a:bodyPr/>
          <a:lstStyle/>
          <a:p>
            <a:r>
              <a:rPr lang="en-GB" altLang="en-US" sz="2400" dirty="0"/>
              <a:t>Section </a:t>
            </a:r>
            <a:r>
              <a:rPr lang="en-GB" altLang="en-US" sz="2400" dirty="0" smtClean="0"/>
              <a:t>3: Service Agreement Information Entity</a:t>
            </a:r>
          </a:p>
        </p:txBody>
      </p:sp>
      <p:sp>
        <p:nvSpPr>
          <p:cNvPr id="6" name="Content Placeholder 2"/>
          <p:cNvSpPr>
            <a:spLocks noGrp="1"/>
          </p:cNvSpPr>
          <p:nvPr>
            <p:ph idx="1"/>
          </p:nvPr>
        </p:nvSpPr>
        <p:spPr>
          <a:xfrm>
            <a:off x="274638" y="817564"/>
            <a:ext cx="8307387" cy="5592762"/>
          </a:xfrm>
        </p:spPr>
        <p:txBody>
          <a:bodyPr/>
          <a:lstStyle/>
          <a:p>
            <a:pPr>
              <a:buFont typeface="Arial" charset="0"/>
              <a:buChar char="•"/>
            </a:pPr>
            <a:r>
              <a:rPr lang="en-US" altLang="en-US" sz="1400" dirty="0" smtClean="0"/>
              <a:t>A Service Agreement establishes the ranges or sets of values that configuration profiles can take on</a:t>
            </a:r>
          </a:p>
          <a:p>
            <a:pPr>
              <a:buFont typeface="Arial" charset="0"/>
              <a:buChar char="•"/>
            </a:pPr>
            <a:r>
              <a:rPr lang="en-US" altLang="en-US" sz="1400" dirty="0" smtClean="0"/>
              <a:t>A Service Agreement may contain:</a:t>
            </a:r>
          </a:p>
          <a:p>
            <a:pPr lvl="1"/>
            <a:r>
              <a:rPr lang="en-US" altLang="en-US" sz="1200" dirty="0" smtClean="0"/>
              <a:t>Zero or more Service Component Agreements</a:t>
            </a:r>
          </a:p>
          <a:p>
            <a:pPr lvl="1"/>
            <a:r>
              <a:rPr lang="en-US" altLang="en-US" sz="1200" dirty="0" smtClean="0"/>
              <a:t>Zero or one Configuration Profile Contents entity</a:t>
            </a:r>
          </a:p>
          <a:p>
            <a:pPr>
              <a:buFont typeface="Arial" charset="0"/>
              <a:buChar char="•"/>
            </a:pPr>
            <a:r>
              <a:rPr lang="en-US" altLang="en-US" sz="1400" dirty="0" smtClean="0"/>
              <a:t>Service Component Agreement</a:t>
            </a:r>
          </a:p>
          <a:p>
            <a:pPr lvl="1">
              <a:tabLst>
                <a:tab pos="228600" algn="l"/>
              </a:tabLst>
            </a:pPr>
            <a:r>
              <a:rPr lang="en-US" altLang="en-US" sz="1200" dirty="0" smtClean="0"/>
              <a:t>Value ranges/sets for the configuration parameters of a single Service Component</a:t>
            </a:r>
          </a:p>
          <a:p>
            <a:pPr lvl="1">
              <a:tabLst>
                <a:tab pos="228600" algn="l"/>
              </a:tabLst>
            </a:pPr>
            <a:r>
              <a:rPr lang="en-US" altLang="en-US" sz="1200" dirty="0" smtClean="0"/>
              <a:t>Identified by SC Agreement Name = [{Service Component Type OID}: SC Agreement Instance Number]</a:t>
            </a:r>
          </a:p>
          <a:p>
            <a:pPr lvl="1">
              <a:tabLst>
                <a:tab pos="228600" algn="l"/>
              </a:tabLst>
            </a:pPr>
            <a:r>
              <a:rPr lang="en-US" altLang="en-US" sz="1200" dirty="0" smtClean="0"/>
              <a:t>Contains one or more Functional Resource Agreement entities</a:t>
            </a:r>
          </a:p>
          <a:p>
            <a:pPr lvl="2">
              <a:tabLst>
                <a:tab pos="228600" algn="l"/>
              </a:tabLst>
            </a:pPr>
            <a:r>
              <a:rPr lang="en-US" altLang="en-US" sz="1100" dirty="0" smtClean="0"/>
              <a:t>Each FR Agreement is identified by its FR Type OID and FR Agreement Instance Number</a:t>
            </a:r>
          </a:p>
          <a:p>
            <a:pPr lvl="1">
              <a:tabLst>
                <a:tab pos="228600" algn="l"/>
              </a:tabLst>
            </a:pPr>
            <a:r>
              <a:rPr lang="en-US" altLang="en-US" sz="1200" dirty="0" smtClean="0"/>
              <a:t>Multiple instances of the same FR Agreement type can exist in the same Service Component to allow specification of dependencies among the values within those FR Agreement instances</a:t>
            </a:r>
          </a:p>
          <a:p>
            <a:pPr>
              <a:buFont typeface="Arial" charset="0"/>
              <a:buChar char="•"/>
            </a:pPr>
            <a:r>
              <a:rPr lang="en-US" altLang="en-US" sz="1400" dirty="0" smtClean="0"/>
              <a:t>Service Component Agreements must be present in a Service Agreement if any of the following will be used by the Mission:</a:t>
            </a:r>
          </a:p>
          <a:p>
            <a:pPr lvl="1">
              <a:tabLst>
                <a:tab pos="228600" algn="l"/>
              </a:tabLst>
            </a:pPr>
            <a:r>
              <a:rPr lang="en-US" altLang="en-US" sz="1200" dirty="0" smtClean="0"/>
              <a:t>Dynamic creation of Configuration Profiles (including in-line specification of Configuration Profile information in Service Package Requests);</a:t>
            </a:r>
          </a:p>
          <a:p>
            <a:pPr lvl="1">
              <a:tabLst>
                <a:tab pos="228600" algn="l"/>
              </a:tabLst>
            </a:pPr>
            <a:r>
              <a:rPr lang="en-US" altLang="en-US" sz="1200" dirty="0" smtClean="0"/>
              <a:t>Re-specification of configuration parameter values in Service Package Requests;</a:t>
            </a:r>
          </a:p>
          <a:p>
            <a:pPr lvl="1">
              <a:tabLst>
                <a:tab pos="228600" algn="l"/>
              </a:tabLst>
            </a:pPr>
            <a:r>
              <a:rPr lang="en-US" altLang="en-US" sz="1200" dirty="0" smtClean="0"/>
              <a:t>Real-time reconfiguration (e.g., via the Service Control CSTS); or </a:t>
            </a:r>
          </a:p>
          <a:p>
            <a:pPr lvl="1">
              <a:tabLst>
                <a:tab pos="228600" algn="l"/>
              </a:tabLst>
            </a:pPr>
            <a:r>
              <a:rPr lang="en-US" altLang="en-US" sz="1200" dirty="0" smtClean="0"/>
              <a:t>Event sequencing</a:t>
            </a:r>
          </a:p>
          <a:p>
            <a:pPr>
              <a:tabLst>
                <a:tab pos="228600" algn="l"/>
              </a:tabLst>
            </a:pPr>
            <a:r>
              <a:rPr lang="en-US" altLang="en-US" sz="1600" dirty="0" smtClean="0"/>
              <a:t>The Service Profile Contents entity allows for the establishment of configuration profile information as part of the Service Agreement</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0350"/>
            <a:ext cx="7019926" cy="611188"/>
          </a:xfrm>
        </p:spPr>
        <p:txBody>
          <a:bodyPr/>
          <a:lstStyle/>
          <a:p>
            <a:r>
              <a:rPr lang="en-US" sz="2400" dirty="0" err="1" smtClean="0"/>
              <a:t>ServiceAgreementInfoEntity</a:t>
            </a:r>
            <a:r>
              <a:rPr lang="en-US" sz="2400" dirty="0" smtClean="0"/>
              <a:t> Class Diagram (Section 3)</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37" y="1419225"/>
            <a:ext cx="7991475" cy="5086350"/>
          </a:xfrm>
          <a:prstGeom prst="rect">
            <a:avLst/>
          </a:prstGeom>
        </p:spPr>
      </p:pic>
    </p:spTree>
    <p:extLst>
      <p:ext uri="{BB962C8B-B14F-4D97-AF65-F5344CB8AC3E}">
        <p14:creationId xmlns:p14="http://schemas.microsoft.com/office/powerpoint/2010/main" val="264313691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193675"/>
            <a:ext cx="6227763" cy="611188"/>
          </a:xfrm>
        </p:spPr>
        <p:txBody>
          <a:bodyPr/>
          <a:lstStyle/>
          <a:p>
            <a:r>
              <a:rPr lang="en-US" sz="2400" dirty="0" err="1"/>
              <a:t>ServiceAgreementInfoEntity</a:t>
            </a:r>
            <a:r>
              <a:rPr lang="en-US" sz="2400" dirty="0"/>
              <a:t> Parameters</a:t>
            </a:r>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24039906"/>
              </p:ext>
            </p:extLst>
          </p:nvPr>
        </p:nvGraphicFramePr>
        <p:xfrm>
          <a:off x="995364" y="1230314"/>
          <a:ext cx="5119686" cy="5305758"/>
        </p:xfrm>
        <a:graphic>
          <a:graphicData uri="http://schemas.openxmlformats.org/presentationml/2006/ole">
            <mc:AlternateContent xmlns:mc="http://schemas.openxmlformats.org/markup-compatibility/2006">
              <mc:Choice xmlns:v="urn:schemas-microsoft-com:vml" Requires="v">
                <p:oleObj spid="_x0000_s5124" name="Document" r:id="rId4" imgW="6027832" imgH="6246983" progId="Word.Document.12">
                  <p:embed/>
                </p:oleObj>
              </mc:Choice>
              <mc:Fallback>
                <p:oleObj name="Document" r:id="rId4" imgW="6027832" imgH="6246983" progId="Word.Document.12">
                  <p:embed/>
                  <p:pic>
                    <p:nvPicPr>
                      <p:cNvPr id="0" name=""/>
                      <p:cNvPicPr/>
                      <p:nvPr/>
                    </p:nvPicPr>
                    <p:blipFill>
                      <a:blip r:embed="rId5"/>
                      <a:stretch>
                        <a:fillRect/>
                      </a:stretch>
                    </p:blipFill>
                    <p:spPr>
                      <a:xfrm>
                        <a:off x="995364" y="1230314"/>
                        <a:ext cx="5119686" cy="5305758"/>
                      </a:xfrm>
                      <a:prstGeom prst="rect">
                        <a:avLst/>
                      </a:prstGeom>
                    </p:spPr>
                  </p:pic>
                </p:oleObj>
              </mc:Fallback>
            </mc:AlternateContent>
          </a:graphicData>
        </a:graphic>
      </p:graphicFrame>
      <p:sp>
        <p:nvSpPr>
          <p:cNvPr id="6" name="Right Brace 5"/>
          <p:cNvSpPr/>
          <p:nvPr/>
        </p:nvSpPr>
        <p:spPr bwMode="auto">
          <a:xfrm>
            <a:off x="6134100" y="2657474"/>
            <a:ext cx="590550" cy="2543175"/>
          </a:xfrm>
          <a:prstGeom prst="rightBrace">
            <a:avLst>
              <a:gd name="adj1" fmla="val 8333"/>
              <a:gd name="adj2" fmla="val 49630"/>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7" name="TextBox 6"/>
          <p:cNvSpPr txBox="1"/>
          <p:nvPr/>
        </p:nvSpPr>
        <p:spPr>
          <a:xfrm>
            <a:off x="6800850" y="3695700"/>
            <a:ext cx="1787669" cy="461665"/>
          </a:xfrm>
          <a:prstGeom prst="rect">
            <a:avLst/>
          </a:prstGeom>
          <a:noFill/>
        </p:spPr>
        <p:txBody>
          <a:bodyPr wrap="none" rtlCol="0">
            <a:spAutoFit/>
          </a:bodyPr>
          <a:lstStyle/>
          <a:p>
            <a:r>
              <a:rPr lang="en-US" sz="1200" dirty="0" smtClean="0">
                <a:solidFill>
                  <a:schemeClr val="tx1"/>
                </a:solidFill>
              </a:rPr>
              <a:t>Must be reconciled with</a:t>
            </a:r>
          </a:p>
          <a:p>
            <a:r>
              <a:rPr lang="en-US" sz="1200" dirty="0" smtClean="0">
                <a:solidFill>
                  <a:schemeClr val="tx1"/>
                </a:solidFill>
              </a:rPr>
              <a:t>SANA registries </a:t>
            </a:r>
            <a:endParaRPr lang="en-US" sz="1200" dirty="0">
              <a:solidFill>
                <a:schemeClr val="tx1"/>
              </a:solidFill>
            </a:endParaRPr>
          </a:p>
        </p:txBody>
      </p:sp>
    </p:spTree>
    <p:extLst>
      <p:ext uri="{BB962C8B-B14F-4D97-AF65-F5344CB8AC3E}">
        <p14:creationId xmlns:p14="http://schemas.microsoft.com/office/powerpoint/2010/main" val="4656671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14</a:t>
            </a:fld>
            <a:endParaRPr lang="en-US"/>
          </a:p>
        </p:txBody>
      </p:sp>
      <p:sp>
        <p:nvSpPr>
          <p:cNvPr id="5" name="Title 1"/>
          <p:cNvSpPr>
            <a:spLocks noGrp="1"/>
          </p:cNvSpPr>
          <p:nvPr>
            <p:ph type="title"/>
          </p:nvPr>
        </p:nvSpPr>
        <p:spPr>
          <a:xfrm>
            <a:off x="1" y="260350"/>
            <a:ext cx="7162800" cy="611188"/>
          </a:xfrm>
        </p:spPr>
        <p:txBody>
          <a:bodyPr/>
          <a:lstStyle/>
          <a:p>
            <a:r>
              <a:rPr lang="en-US" altLang="en-US" sz="2400" dirty="0"/>
              <a:t>Section </a:t>
            </a:r>
            <a:r>
              <a:rPr lang="en-US" altLang="en-US" sz="2400" dirty="0" smtClean="0"/>
              <a:t>4: </a:t>
            </a:r>
            <a:r>
              <a:rPr lang="en-US" altLang="en-US" sz="2400" dirty="0" err="1" smtClean="0"/>
              <a:t>ConfigurationProfileInfoEntity</a:t>
            </a:r>
            <a:r>
              <a:rPr lang="en-US" altLang="en-US" sz="2400" dirty="0" smtClean="0"/>
              <a:t> Class Diagram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56" y="1885950"/>
            <a:ext cx="8523668" cy="3352800"/>
          </a:xfrm>
          <a:prstGeom prst="rect">
            <a:avLst/>
          </a:prstGeom>
        </p:spPr>
      </p:pic>
    </p:spTree>
    <p:extLst>
      <p:ext uri="{BB962C8B-B14F-4D97-AF65-F5344CB8AC3E}">
        <p14:creationId xmlns:p14="http://schemas.microsoft.com/office/powerpoint/2010/main" val="63931235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524750" cy="611188"/>
          </a:xfrm>
        </p:spPr>
        <p:txBody>
          <a:bodyPr/>
          <a:lstStyle/>
          <a:p>
            <a:r>
              <a:rPr lang="en-US" sz="2400" dirty="0"/>
              <a:t>Section </a:t>
            </a:r>
            <a:r>
              <a:rPr lang="en-US" sz="2400" dirty="0" smtClean="0"/>
              <a:t>4: </a:t>
            </a:r>
            <a:r>
              <a:rPr lang="en-US" sz="2400" dirty="0" err="1" smtClean="0"/>
              <a:t>ConfigurationProfileContents</a:t>
            </a:r>
            <a:r>
              <a:rPr lang="en-US" sz="2400" dirty="0" smtClean="0"/>
              <a:t> Class Diagram</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4" y="1229842"/>
            <a:ext cx="7839075" cy="5505242"/>
          </a:xfrm>
          <a:prstGeom prst="rect">
            <a:avLst/>
          </a:prstGeom>
        </p:spPr>
      </p:pic>
    </p:spTree>
    <p:extLst>
      <p:ext uri="{BB962C8B-B14F-4D97-AF65-F5344CB8AC3E}">
        <p14:creationId xmlns:p14="http://schemas.microsoft.com/office/powerpoint/2010/main" val="343164822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16</a:t>
            </a:fld>
            <a:endParaRPr lang="en-US"/>
          </a:p>
        </p:txBody>
      </p:sp>
      <p:sp>
        <p:nvSpPr>
          <p:cNvPr id="5" name="Title 1"/>
          <p:cNvSpPr>
            <a:spLocks noGrp="1"/>
          </p:cNvSpPr>
          <p:nvPr>
            <p:ph type="title"/>
          </p:nvPr>
        </p:nvSpPr>
        <p:spPr>
          <a:xfrm>
            <a:off x="0" y="260350"/>
            <a:ext cx="7391400" cy="611188"/>
          </a:xfrm>
        </p:spPr>
        <p:txBody>
          <a:bodyPr/>
          <a:lstStyle/>
          <a:p>
            <a:r>
              <a:rPr lang="en-US" altLang="en-US" sz="2400" dirty="0" smtClean="0"/>
              <a:t>Configuration Profile Contents Description </a:t>
            </a:r>
            <a:br>
              <a:rPr lang="en-US" altLang="en-US" sz="2400" dirty="0" smtClean="0"/>
            </a:br>
            <a:r>
              <a:rPr lang="en-US" altLang="en-US" sz="2400" dirty="0" smtClean="0"/>
              <a:t>(1 of 3)</a:t>
            </a:r>
          </a:p>
        </p:txBody>
      </p:sp>
      <p:sp>
        <p:nvSpPr>
          <p:cNvPr id="7" name="Content Placeholder 2"/>
          <p:cNvSpPr>
            <a:spLocks noGrp="1"/>
          </p:cNvSpPr>
          <p:nvPr>
            <p:ph idx="1"/>
          </p:nvPr>
        </p:nvSpPr>
        <p:spPr>
          <a:xfrm>
            <a:off x="274638" y="836614"/>
            <a:ext cx="8545512" cy="5802312"/>
          </a:xfrm>
        </p:spPr>
        <p:txBody>
          <a:bodyPr/>
          <a:lstStyle/>
          <a:p>
            <a:pPr>
              <a:buFont typeface="Arial" charset="0"/>
              <a:buChar char="•"/>
            </a:pPr>
            <a:r>
              <a:rPr lang="en-US" altLang="en-US" sz="1600" dirty="0" err="1" smtClean="0"/>
              <a:t>ConfigurationProfileContents</a:t>
            </a:r>
            <a:r>
              <a:rPr lang="en-US" altLang="en-US" sz="1600" dirty="0" smtClean="0"/>
              <a:t> </a:t>
            </a:r>
            <a:r>
              <a:rPr lang="en-US" altLang="en-US" sz="1600" dirty="0"/>
              <a:t>is an abstract class with four (for now) specializations</a:t>
            </a:r>
            <a:endParaRPr lang="en-US" altLang="en-US" sz="1600" dirty="0" smtClean="0"/>
          </a:p>
          <a:p>
            <a:pPr lvl="1"/>
            <a:r>
              <a:rPr lang="en-US" altLang="en-US" sz="1400" dirty="0" err="1" smtClean="0"/>
              <a:t>SpaceLinkSessionProfile</a:t>
            </a:r>
            <a:r>
              <a:rPr lang="en-US" altLang="en-US" sz="1400" dirty="0" smtClean="0"/>
              <a:t> – used to configure space links, associated  productions, and real-time/online transfer services</a:t>
            </a:r>
          </a:p>
          <a:p>
            <a:pPr lvl="1"/>
            <a:r>
              <a:rPr lang="en-US" altLang="en-US" sz="1400" dirty="0" err="1" smtClean="0"/>
              <a:t>RetrievalProfile</a:t>
            </a:r>
            <a:r>
              <a:rPr lang="en-US" altLang="en-US" sz="1400" dirty="0" smtClean="0"/>
              <a:t> – used to configure return offline/complete transfer services (and associated production?)</a:t>
            </a:r>
          </a:p>
          <a:p>
            <a:pPr lvl="1"/>
            <a:r>
              <a:rPr lang="en-US" altLang="en-US" sz="1400" dirty="0" err="1" smtClean="0"/>
              <a:t>ForwardOnlineProfile</a:t>
            </a:r>
            <a:r>
              <a:rPr lang="en-US" altLang="en-US" sz="1400" dirty="0" smtClean="0"/>
              <a:t> – used to configure forward offline transfer services (and associated production?)</a:t>
            </a:r>
          </a:p>
          <a:p>
            <a:pPr lvl="1"/>
            <a:r>
              <a:rPr lang="en-US" altLang="en-US" sz="1400" dirty="0" err="1" smtClean="0"/>
              <a:t>ServiceManagementFunctionProfile</a:t>
            </a:r>
            <a:r>
              <a:rPr lang="en-US" altLang="en-US" sz="1400" dirty="0" smtClean="0"/>
              <a:t>  - used to configure Monitored Data and Service Control CSTSes and associated production</a:t>
            </a:r>
          </a:p>
          <a:p>
            <a:pPr>
              <a:buFont typeface="Arial" charset="0"/>
              <a:buChar char="•"/>
            </a:pPr>
            <a:r>
              <a:rPr lang="en-US" altLang="en-US" sz="1600" dirty="0" err="1" smtClean="0"/>
              <a:t>ConfigurationProfileContents</a:t>
            </a:r>
            <a:r>
              <a:rPr lang="en-US" altLang="en-US" sz="1600" dirty="0" smtClean="0"/>
              <a:t> is a top-level class that allows configuration profiles to be used in other Info Entities (e.g., Service Agreement and Service Package Request)</a:t>
            </a:r>
          </a:p>
          <a:p>
            <a:pPr>
              <a:buFont typeface="Arial" charset="0"/>
              <a:buChar char="•"/>
            </a:pPr>
            <a:r>
              <a:rPr lang="en-US" altLang="en-US" sz="1600" dirty="0" smtClean="0"/>
              <a:t>Each specialization of </a:t>
            </a:r>
            <a:r>
              <a:rPr lang="en-US" altLang="en-US" sz="1600" dirty="0" err="1" smtClean="0"/>
              <a:t>ConfigurationProfileContents</a:t>
            </a:r>
            <a:r>
              <a:rPr lang="en-US" altLang="en-US" sz="1600" dirty="0" smtClean="0"/>
              <a:t> contains </a:t>
            </a:r>
            <a:r>
              <a:rPr lang="en-US" altLang="en-US" sz="1600" dirty="0" err="1" smtClean="0"/>
              <a:t>ServiceComponentProfile</a:t>
            </a:r>
            <a:r>
              <a:rPr lang="en-US" altLang="en-US" sz="1600" dirty="0" smtClean="0"/>
              <a:t> objects that are appropriate to that specialization</a:t>
            </a:r>
          </a:p>
          <a:p>
            <a:pPr lvl="1"/>
            <a:r>
              <a:rPr lang="en-US" altLang="en-US" sz="1400" dirty="0" smtClean="0"/>
              <a:t>Service Component Profiles that are derived from the abstract </a:t>
            </a:r>
            <a:r>
              <a:rPr lang="en-US" altLang="en-US" sz="1400" dirty="0" err="1" smtClean="0"/>
              <a:t>AccessorServiceComponent</a:t>
            </a:r>
            <a:r>
              <a:rPr lang="en-US" altLang="en-US" sz="1400" dirty="0" smtClean="0"/>
              <a:t> class</a:t>
            </a:r>
          </a:p>
          <a:p>
            <a:pPr lvl="1"/>
            <a:r>
              <a:rPr lang="en-US" altLang="en-US" sz="1400" dirty="0" smtClean="0"/>
              <a:t>Root Service Component classes</a:t>
            </a:r>
          </a:p>
          <a:p>
            <a:pPr marL="228600" lvl="1" indent="-228600">
              <a:spcBef>
                <a:spcPct val="50000"/>
              </a:spcBef>
              <a:buSzPct val="75000"/>
              <a:buFont typeface="Arial" charset="0"/>
              <a:buChar char="•"/>
            </a:pPr>
            <a:r>
              <a:rPr lang="en-US" altLang="en-US" sz="1600" dirty="0" smtClean="0"/>
              <a:t>The </a:t>
            </a:r>
            <a:r>
              <a:rPr lang="en-US" altLang="en-US" sz="1600" dirty="0" err="1" smtClean="0"/>
              <a:t>AccessorServiceComponent</a:t>
            </a:r>
            <a:r>
              <a:rPr lang="en-US" altLang="en-US" sz="1600" dirty="0" smtClean="0"/>
              <a:t> class supports </a:t>
            </a:r>
            <a:r>
              <a:rPr lang="en-US" altLang="en-US" sz="1600" dirty="0"/>
              <a:t>the linking of Service Components through </a:t>
            </a:r>
            <a:r>
              <a:rPr lang="en-US" altLang="en-US" sz="1600" dirty="0" smtClean="0"/>
              <a:t>containment</a:t>
            </a:r>
          </a:p>
          <a:p>
            <a:pPr lvl="1">
              <a:tabLst>
                <a:tab pos="228600" algn="l"/>
              </a:tabLst>
            </a:pPr>
            <a:r>
              <a:rPr lang="en-US" altLang="en-US" sz="1400" dirty="0" smtClean="0"/>
              <a:t>I.e., a Service Component accesses  the “service” provided by another Service Component by being contained by it</a:t>
            </a:r>
          </a:p>
        </p:txBody>
      </p:sp>
    </p:spTree>
    <p:extLst>
      <p:ext uri="{BB962C8B-B14F-4D97-AF65-F5344CB8AC3E}">
        <p14:creationId xmlns:p14="http://schemas.microsoft.com/office/powerpoint/2010/main" val="149028427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17</a:t>
            </a:fld>
            <a:endParaRPr lang="en-US"/>
          </a:p>
        </p:txBody>
      </p:sp>
      <p:sp>
        <p:nvSpPr>
          <p:cNvPr id="6" name="Content Placeholder 2"/>
          <p:cNvSpPr>
            <a:spLocks noGrp="1"/>
          </p:cNvSpPr>
          <p:nvPr>
            <p:ph idx="1"/>
          </p:nvPr>
        </p:nvSpPr>
        <p:spPr>
          <a:xfrm>
            <a:off x="207963" y="941388"/>
            <a:ext cx="8602662" cy="5649912"/>
          </a:xfrm>
        </p:spPr>
        <p:txBody>
          <a:bodyPr/>
          <a:lstStyle/>
          <a:p>
            <a:pPr>
              <a:buFont typeface="Arial" charset="0"/>
              <a:buChar char="•"/>
            </a:pPr>
            <a:r>
              <a:rPr lang="en-US" altLang="en-US" sz="1600" dirty="0" smtClean="0"/>
              <a:t>Some Service Components are not contained by other Service Components, but are contained by the service profiles themselves. These are root Service Component types</a:t>
            </a:r>
          </a:p>
          <a:p>
            <a:pPr lvl="1">
              <a:tabLst>
                <a:tab pos="228600" algn="l"/>
              </a:tabLst>
            </a:pPr>
            <a:r>
              <a:rPr lang="en-US" altLang="en-US" sz="1400" dirty="0" smtClean="0"/>
              <a:t>Space Link Session Profile</a:t>
            </a:r>
          </a:p>
          <a:p>
            <a:pPr lvl="2">
              <a:tabLst>
                <a:tab pos="228600" algn="l"/>
              </a:tabLst>
            </a:pPr>
            <a:r>
              <a:rPr lang="en-US" altLang="en-US" sz="1200" dirty="0" smtClean="0"/>
              <a:t>Contains Aperture and SLS Radiometric Data Production root Service Component Profile types</a:t>
            </a:r>
          </a:p>
          <a:p>
            <a:pPr lvl="1">
              <a:tabLst>
                <a:tab pos="228600" algn="l"/>
              </a:tabLst>
            </a:pPr>
            <a:r>
              <a:rPr lang="en-US" altLang="en-US" sz="1400" dirty="0" smtClean="0"/>
              <a:t>Retrieval  Profile</a:t>
            </a:r>
          </a:p>
          <a:p>
            <a:pPr lvl="2">
              <a:tabLst>
                <a:tab pos="228600" algn="l"/>
              </a:tabLst>
            </a:pPr>
            <a:r>
              <a:rPr lang="en-US" altLang="en-US" sz="1200" dirty="0" smtClean="0"/>
              <a:t>Contains SLE Offline and CSTS Complete service provider </a:t>
            </a:r>
            <a:r>
              <a:rPr lang="en-US" altLang="en-US" sz="1200" dirty="0"/>
              <a:t>and associated data storage Service </a:t>
            </a:r>
            <a:r>
              <a:rPr lang="en-US" altLang="en-US" sz="1200" dirty="0" smtClean="0"/>
              <a:t>Component Profile types</a:t>
            </a:r>
          </a:p>
          <a:p>
            <a:pPr lvl="1">
              <a:tabLst>
                <a:tab pos="228600" algn="l"/>
              </a:tabLst>
            </a:pPr>
            <a:r>
              <a:rPr lang="en-US" altLang="en-US" sz="1400" dirty="0" smtClean="0"/>
              <a:t>Forward Offline Profile</a:t>
            </a:r>
          </a:p>
          <a:p>
            <a:pPr lvl="2">
              <a:tabLst>
                <a:tab pos="228600" algn="l"/>
              </a:tabLst>
            </a:pPr>
            <a:r>
              <a:rPr lang="en-US" altLang="en-US" sz="1200" dirty="0" smtClean="0"/>
              <a:t>Contains forward offline transfer </a:t>
            </a:r>
            <a:r>
              <a:rPr lang="en-US" altLang="en-US" sz="1200" dirty="0"/>
              <a:t>service and associated data </a:t>
            </a:r>
            <a:r>
              <a:rPr lang="en-US" altLang="en-US" sz="1200" dirty="0" smtClean="0"/>
              <a:t>storage Service </a:t>
            </a:r>
            <a:r>
              <a:rPr lang="en-US" altLang="en-US" sz="1200" dirty="0"/>
              <a:t>Component </a:t>
            </a:r>
            <a:r>
              <a:rPr lang="en-US" altLang="en-US" sz="1200" dirty="0" smtClean="0"/>
              <a:t>Profile types</a:t>
            </a:r>
          </a:p>
          <a:p>
            <a:pPr lvl="1">
              <a:tabLst>
                <a:tab pos="228600" algn="l"/>
              </a:tabLst>
            </a:pPr>
            <a:r>
              <a:rPr lang="en-US" altLang="en-US" sz="1400" dirty="0" smtClean="0"/>
              <a:t>Service Management Function Profile</a:t>
            </a:r>
            <a:endParaRPr lang="en-US" altLang="en-US" sz="1400" dirty="0"/>
          </a:p>
          <a:p>
            <a:pPr lvl="2">
              <a:tabLst>
                <a:tab pos="228600" algn="l"/>
              </a:tabLst>
            </a:pPr>
            <a:r>
              <a:rPr lang="en-US" altLang="en-US" sz="1200" dirty="0" smtClean="0"/>
              <a:t>Contains Monitored Data and/or Service Control CSTS Provider and associated production Service Component Profile types </a:t>
            </a:r>
          </a:p>
          <a:p>
            <a:pPr>
              <a:buFont typeface="Arial" charset="0"/>
              <a:buChar char="•"/>
            </a:pPr>
            <a:r>
              <a:rPr lang="en-US" altLang="en-US" sz="1600" dirty="0" smtClean="0"/>
              <a:t>Each Service Component Profile contains one or more Functional Resource Profiles</a:t>
            </a:r>
          </a:p>
          <a:p>
            <a:pPr lvl="1">
              <a:tabLst>
                <a:tab pos="228600" algn="l"/>
              </a:tabLst>
            </a:pPr>
            <a:r>
              <a:rPr lang="en-US" altLang="en-US" sz="1400" dirty="0" smtClean="0"/>
              <a:t>FR Profiles contain the Service Access Points (SAPs) that contain Accessor Service Components</a:t>
            </a:r>
          </a:p>
          <a:p>
            <a:pPr lvl="1">
              <a:tabLst>
                <a:tab pos="228600" algn="l"/>
              </a:tabLst>
            </a:pPr>
            <a:r>
              <a:rPr lang="en-US" altLang="en-US" sz="1400" dirty="0"/>
              <a:t>Each SAP </a:t>
            </a:r>
            <a:r>
              <a:rPr lang="en-US" altLang="en-US" sz="1400" dirty="0" smtClean="0"/>
              <a:t>in turn contains </a:t>
            </a:r>
            <a:r>
              <a:rPr lang="en-US" altLang="en-US" sz="1400" dirty="0"/>
              <a:t>one or more concrete subclasses of the Accessor Service Component subclass of its service association </a:t>
            </a:r>
            <a:r>
              <a:rPr lang="en-US" altLang="en-US" sz="1400" dirty="0" smtClean="0"/>
              <a:t>type</a:t>
            </a:r>
          </a:p>
          <a:p>
            <a:pPr lvl="2"/>
            <a:r>
              <a:rPr lang="en-US" sz="1200" dirty="0"/>
              <a:t>Example</a:t>
            </a:r>
          </a:p>
          <a:p>
            <a:pPr lvl="3"/>
            <a:r>
              <a:rPr lang="en-US" sz="1050" dirty="0"/>
              <a:t>The RF Aperture SC Profile contains a Forward Modulated Waveform SAP, which contains a Forward Modulated Waveform Accessor</a:t>
            </a:r>
          </a:p>
          <a:p>
            <a:pPr lvl="3"/>
            <a:r>
              <a:rPr lang="en-US" sz="1050" dirty="0"/>
              <a:t>The CCSDS 401 Forward Physical Channel Transmission SC Profile is cast as a subtype of the Forward Modulated Waveform Accessor</a:t>
            </a:r>
          </a:p>
          <a:p>
            <a:pPr lvl="3"/>
            <a:r>
              <a:rPr lang="en-US" sz="1050" dirty="0"/>
              <a:t>Ergo, CCSDS 401 Forward Physical Channel Transmission SC Profile can be contained by the Forward Modulated Waveform SAP of the RF Aperture SC Profile</a:t>
            </a:r>
          </a:p>
          <a:p>
            <a:pPr lvl="1">
              <a:tabLst>
                <a:tab pos="228600" algn="l"/>
              </a:tabLst>
            </a:pPr>
            <a:endParaRPr lang="en-US" altLang="en-US" sz="1400" dirty="0"/>
          </a:p>
        </p:txBody>
      </p:sp>
      <p:sp>
        <p:nvSpPr>
          <p:cNvPr id="8" name="Title 1"/>
          <p:cNvSpPr>
            <a:spLocks noGrp="1"/>
          </p:cNvSpPr>
          <p:nvPr>
            <p:ph type="title"/>
          </p:nvPr>
        </p:nvSpPr>
        <p:spPr>
          <a:xfrm>
            <a:off x="0" y="260350"/>
            <a:ext cx="7391400" cy="611188"/>
          </a:xfrm>
        </p:spPr>
        <p:txBody>
          <a:bodyPr/>
          <a:lstStyle/>
          <a:p>
            <a:r>
              <a:rPr lang="en-US" altLang="en-US" sz="2400" dirty="0" smtClean="0"/>
              <a:t>Configuration Profile Contents Description </a:t>
            </a:r>
            <a:br>
              <a:rPr lang="en-US" altLang="en-US" sz="2400" dirty="0" smtClean="0"/>
            </a:br>
            <a:r>
              <a:rPr lang="en-US" altLang="en-US" sz="2400" dirty="0" smtClean="0"/>
              <a:t>(2 of 3)</a:t>
            </a:r>
          </a:p>
        </p:txBody>
      </p:sp>
    </p:spTree>
    <p:extLst>
      <p:ext uri="{BB962C8B-B14F-4D97-AF65-F5344CB8AC3E}">
        <p14:creationId xmlns:p14="http://schemas.microsoft.com/office/powerpoint/2010/main" val="162713580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18</a:t>
            </a:fld>
            <a:endParaRPr lang="en-US"/>
          </a:p>
        </p:txBody>
      </p:sp>
      <p:sp>
        <p:nvSpPr>
          <p:cNvPr id="8" name="Content Placeholder 2"/>
          <p:cNvSpPr>
            <a:spLocks noGrp="1"/>
          </p:cNvSpPr>
          <p:nvPr>
            <p:ph idx="1"/>
          </p:nvPr>
        </p:nvSpPr>
        <p:spPr>
          <a:xfrm>
            <a:off x="179388" y="884238"/>
            <a:ext cx="8221662" cy="5811838"/>
          </a:xfrm>
        </p:spPr>
        <p:txBody>
          <a:bodyPr/>
          <a:lstStyle/>
          <a:p>
            <a:r>
              <a:rPr lang="en-US" sz="1800" dirty="0" smtClean="0"/>
              <a:t>Some Service Component Profiles have relationships with multiple other Service Component Profiles, but  containment can be used to express at most one of these relationships</a:t>
            </a:r>
          </a:p>
          <a:p>
            <a:r>
              <a:rPr lang="en-US" sz="1800" dirty="0" smtClean="0"/>
              <a:t>Ancillary relationships with other SC Profiles are implemented using a cross-referencing mechanism</a:t>
            </a:r>
          </a:p>
          <a:p>
            <a:pPr lvl="1"/>
            <a:r>
              <a:rPr lang="en-US" sz="1600" dirty="0" smtClean="0"/>
              <a:t>The UML </a:t>
            </a:r>
            <a:r>
              <a:rPr lang="en-US" sz="1600" i="1" dirty="0" smtClean="0"/>
              <a:t>provided/required interface</a:t>
            </a:r>
            <a:r>
              <a:rPr lang="en-US" sz="1600" dirty="0" smtClean="0"/>
              <a:t> terminology has been adapted for these ancillary relationships</a:t>
            </a:r>
          </a:p>
          <a:p>
            <a:pPr lvl="1"/>
            <a:r>
              <a:rPr lang="en-US" sz="1600" dirty="0" smtClean="0"/>
              <a:t>An object that possesses ancillary information that is needed by other objects has a </a:t>
            </a:r>
            <a:r>
              <a:rPr lang="en-US" sz="1600" i="1" dirty="0" smtClean="0"/>
              <a:t>provided interface </a:t>
            </a:r>
            <a:r>
              <a:rPr lang="en-US" sz="1600" dirty="0" smtClean="0"/>
              <a:t>by which that information is made available</a:t>
            </a:r>
          </a:p>
          <a:p>
            <a:pPr lvl="1"/>
            <a:r>
              <a:rPr lang="en-US" sz="1600" dirty="0" smtClean="0"/>
              <a:t>An object that needs ancillary information that is available from another object has a </a:t>
            </a:r>
            <a:r>
              <a:rPr lang="en-US" sz="1600" i="1" dirty="0" smtClean="0"/>
              <a:t>required interface </a:t>
            </a:r>
            <a:r>
              <a:rPr lang="en-US" sz="1600" dirty="0" smtClean="0"/>
              <a:t>that links to a peer required interface</a:t>
            </a:r>
          </a:p>
          <a:p>
            <a:pPr lvl="1"/>
            <a:r>
              <a:rPr lang="en-US" sz="1600" dirty="0" smtClean="0"/>
              <a:t>Provided and required interfaces are allocated to the FR Profiles that comprise the SC Profiles</a:t>
            </a:r>
          </a:p>
          <a:p>
            <a:r>
              <a:rPr lang="en-US" sz="1800" dirty="0" smtClean="0"/>
              <a:t>The </a:t>
            </a:r>
            <a:r>
              <a:rPr lang="en-US" sz="1800" dirty="0" err="1" smtClean="0"/>
              <a:t>ConfigurationProfileContents</a:t>
            </a:r>
            <a:r>
              <a:rPr lang="en-US" sz="1800" dirty="0" smtClean="0"/>
              <a:t> class optionally contains flexibilities and constraints that can be applied to the Configuration Profile itself</a:t>
            </a:r>
          </a:p>
          <a:p>
            <a:pPr lvl="1"/>
            <a:r>
              <a:rPr lang="en-US" sz="1600" dirty="0" smtClean="0"/>
              <a:t>Flexibilities and constraints are expressed as conditions upon SCs or the Service Package, or relationships among SCs</a:t>
            </a:r>
          </a:p>
          <a:p>
            <a:pPr lvl="1"/>
            <a:r>
              <a:rPr lang="en-US" sz="1600" dirty="0" smtClean="0"/>
              <a:t> Configuration Profile-level flexibilities and constraints can be over-ridden in the Service Package Request</a:t>
            </a:r>
          </a:p>
          <a:p>
            <a:pPr marL="0" indent="0">
              <a:buNone/>
            </a:pPr>
            <a:endParaRPr lang="en-US" dirty="0" smtClean="0"/>
          </a:p>
        </p:txBody>
      </p:sp>
      <p:sp>
        <p:nvSpPr>
          <p:cNvPr id="10" name="Title 1"/>
          <p:cNvSpPr>
            <a:spLocks noGrp="1"/>
          </p:cNvSpPr>
          <p:nvPr>
            <p:ph type="title"/>
          </p:nvPr>
        </p:nvSpPr>
        <p:spPr>
          <a:xfrm>
            <a:off x="0" y="260350"/>
            <a:ext cx="7391400" cy="611188"/>
          </a:xfrm>
        </p:spPr>
        <p:txBody>
          <a:bodyPr/>
          <a:lstStyle/>
          <a:p>
            <a:r>
              <a:rPr lang="en-US" altLang="en-US" sz="2400" dirty="0" smtClean="0"/>
              <a:t>Configuration Profile Contents Description </a:t>
            </a:r>
            <a:br>
              <a:rPr lang="en-US" altLang="en-US" sz="2400" dirty="0" smtClean="0"/>
            </a:br>
            <a:r>
              <a:rPr lang="en-US" altLang="en-US" sz="2400" dirty="0" smtClean="0"/>
              <a:t>(3 of 3)</a:t>
            </a:r>
          </a:p>
        </p:txBody>
      </p:sp>
    </p:spTree>
    <p:extLst>
      <p:ext uri="{BB962C8B-B14F-4D97-AF65-F5344CB8AC3E}">
        <p14:creationId xmlns:p14="http://schemas.microsoft.com/office/powerpoint/2010/main" val="35994391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6429375" cy="611188"/>
          </a:xfrm>
        </p:spPr>
        <p:txBody>
          <a:bodyPr/>
          <a:lstStyle/>
          <a:p>
            <a:r>
              <a:rPr lang="en-US" sz="2400" dirty="0" err="1" smtClean="0">
                <a:latin typeface="Courier New" panose="02070309020205020404" pitchFamily="49" charset="0"/>
                <a:cs typeface="Courier New" panose="02070309020205020404" pitchFamily="49" charset="0"/>
              </a:rPr>
              <a:t>ConfigurationParameter</a:t>
            </a:r>
            <a:r>
              <a:rPr lang="en-US" sz="2400" dirty="0" smtClean="0"/>
              <a:t> Data Type</a:t>
            </a:r>
            <a:endParaRPr lang="en-US" sz="2400" dirty="0"/>
          </a:p>
        </p:txBody>
      </p:sp>
      <p:sp>
        <p:nvSpPr>
          <p:cNvPr id="3" name="Content Placeholder 2"/>
          <p:cNvSpPr>
            <a:spLocks noGrp="1"/>
          </p:cNvSpPr>
          <p:nvPr>
            <p:ph idx="1"/>
          </p:nvPr>
        </p:nvSpPr>
        <p:spPr>
          <a:xfrm>
            <a:off x="217487" y="1009650"/>
            <a:ext cx="8212137" cy="5581650"/>
          </a:xfrm>
        </p:spPr>
        <p:txBody>
          <a:bodyPr/>
          <a:lstStyle/>
          <a:p>
            <a:r>
              <a:rPr lang="en-US" sz="1600" dirty="0" err="1" smtClean="0"/>
              <a:t>paramterId</a:t>
            </a:r>
            <a:r>
              <a:rPr lang="en-US" sz="1600" dirty="0" smtClean="0"/>
              <a:t> attribute (OID)</a:t>
            </a:r>
          </a:p>
          <a:p>
            <a:r>
              <a:rPr lang="en-US" sz="1600" dirty="0" err="1" smtClean="0"/>
              <a:t>parameterClassifier</a:t>
            </a:r>
            <a:r>
              <a:rPr lang="en-US" sz="1600" dirty="0" smtClean="0"/>
              <a:t> attribute (compressed </a:t>
            </a:r>
            <a:r>
              <a:rPr lang="en-US" sz="1600" dirty="0" err="1" smtClean="0"/>
              <a:t>camelCase</a:t>
            </a:r>
            <a:r>
              <a:rPr lang="en-US" sz="1600" dirty="0" smtClean="0"/>
              <a:t> string)</a:t>
            </a:r>
          </a:p>
          <a:p>
            <a:r>
              <a:rPr lang="en-US" sz="1600" dirty="0" smtClean="0"/>
              <a:t>Value constrained to be one of the following types</a:t>
            </a:r>
          </a:p>
          <a:p>
            <a:pPr marL="914400" lvl="1" indent="-457200">
              <a:buFont typeface="+mj-lt"/>
              <a:buAutoNum type="alphaLcParenR"/>
            </a:pPr>
            <a:r>
              <a:rPr lang="en-US" sz="1400" dirty="0"/>
              <a:t>A sequence of integers;</a:t>
            </a:r>
          </a:p>
          <a:p>
            <a:pPr marL="914400" lvl="1" indent="-457200">
              <a:buFont typeface="+mj-lt"/>
              <a:buAutoNum type="alphaLcParenR"/>
            </a:pPr>
            <a:r>
              <a:rPr lang="en-US" sz="1400" dirty="0"/>
              <a:t>A sequence of positive integers;</a:t>
            </a:r>
          </a:p>
          <a:p>
            <a:pPr marL="914400" lvl="1" indent="-457200">
              <a:buFont typeface="+mj-lt"/>
              <a:buAutoNum type="alphaLcParenR"/>
            </a:pPr>
            <a:r>
              <a:rPr lang="en-US" sz="1400" dirty="0"/>
              <a:t>A sequence of unsigned integers;</a:t>
            </a:r>
          </a:p>
          <a:p>
            <a:pPr marL="914400" lvl="1" indent="-457200">
              <a:buFont typeface="+mj-lt"/>
              <a:buAutoNum type="alphaLcParenR"/>
            </a:pPr>
            <a:r>
              <a:rPr lang="en-US" sz="1400" dirty="0"/>
              <a:t>A sequence of durations (in seconds);</a:t>
            </a:r>
          </a:p>
          <a:p>
            <a:pPr marL="914400" lvl="1" indent="-457200">
              <a:buFont typeface="+mj-lt"/>
              <a:buAutoNum type="alphaLcParenR"/>
            </a:pPr>
            <a:r>
              <a:rPr lang="en-US" sz="1400" dirty="0"/>
              <a:t>A sequence of durations (in milliseconds); </a:t>
            </a:r>
          </a:p>
          <a:p>
            <a:pPr marL="914400" lvl="1" indent="-457200">
              <a:buFont typeface="+mj-lt"/>
              <a:buAutoNum type="alphaLcParenR"/>
            </a:pPr>
            <a:r>
              <a:rPr lang="en-US" sz="1400" dirty="0"/>
              <a:t>A sequence of durations (in microseconds);</a:t>
            </a:r>
          </a:p>
          <a:p>
            <a:pPr marL="914400" lvl="1" indent="-457200">
              <a:buFont typeface="+mj-lt"/>
              <a:buAutoNum type="alphaLcParenR"/>
            </a:pPr>
            <a:r>
              <a:rPr lang="en-US" sz="1400" dirty="0"/>
              <a:t>A sequence of visible strings;</a:t>
            </a:r>
          </a:p>
          <a:p>
            <a:pPr marL="914400" lvl="1" indent="-457200">
              <a:buFont typeface="+mj-lt"/>
              <a:buAutoNum type="alphaLcParenR"/>
            </a:pPr>
            <a:r>
              <a:rPr lang="en-US" sz="1400" dirty="0"/>
              <a:t>A sequence of Booleans;</a:t>
            </a:r>
          </a:p>
          <a:p>
            <a:pPr marL="914400" lvl="1" indent="-457200">
              <a:buFont typeface="+mj-lt"/>
              <a:buAutoNum type="alphaLcParenR"/>
            </a:pPr>
            <a:r>
              <a:rPr lang="en-US" sz="1400" dirty="0"/>
              <a:t>A sequence of octet strings;</a:t>
            </a:r>
          </a:p>
          <a:p>
            <a:pPr marL="914400" lvl="1" indent="-457200">
              <a:buFont typeface="+mj-lt"/>
              <a:buAutoNum type="alphaLcParenR"/>
            </a:pPr>
            <a:r>
              <a:rPr lang="en-US" sz="1400" dirty="0"/>
              <a:t>A sequence of Real numbers;</a:t>
            </a:r>
          </a:p>
          <a:p>
            <a:pPr marL="914400" lvl="1" indent="-457200">
              <a:buFont typeface="+mj-lt"/>
              <a:buAutoNum type="alphaLcParenR"/>
            </a:pPr>
            <a:r>
              <a:rPr lang="en-US" sz="1400" dirty="0"/>
              <a:t>A sequence of Time (days and milliseconds since 1958/01/01 00:00:00);</a:t>
            </a:r>
          </a:p>
          <a:p>
            <a:pPr marL="914400" lvl="1" indent="-457200">
              <a:buFont typeface="+mj-lt"/>
              <a:buAutoNum type="alphaLcParenR"/>
            </a:pPr>
            <a:r>
              <a:rPr lang="en-US" sz="1400" dirty="0"/>
              <a:t>A sequence of Time (days and picoseconds since 1958/01/01 00:00:00);</a:t>
            </a:r>
          </a:p>
          <a:p>
            <a:pPr marL="914400" lvl="1" indent="-457200">
              <a:buFont typeface="+mj-lt"/>
              <a:buAutoNum type="alphaLcParenR"/>
            </a:pPr>
            <a:r>
              <a:rPr lang="en-US" sz="1400" dirty="0"/>
              <a:t>A sequence of enumerated values:</a:t>
            </a:r>
          </a:p>
          <a:p>
            <a:pPr marL="914400" lvl="1" indent="-457200">
              <a:buFont typeface="+mj-lt"/>
              <a:buAutoNum type="alphaLcParenR"/>
            </a:pPr>
            <a:r>
              <a:rPr lang="en-US" sz="1400" dirty="0"/>
              <a:t>A sequence of Object Identifiers;</a:t>
            </a:r>
          </a:p>
          <a:p>
            <a:pPr marL="914400" lvl="1" indent="-457200">
              <a:buFont typeface="+mj-lt"/>
              <a:buAutoNum type="alphaLcParenR"/>
            </a:pPr>
            <a:r>
              <a:rPr lang="en-US" sz="1400" dirty="0"/>
              <a:t>A sequence of any combination of items (a) – (n), above; or</a:t>
            </a:r>
          </a:p>
          <a:p>
            <a:pPr marL="914400" lvl="1" indent="-457200">
              <a:buFont typeface="+mj-lt"/>
              <a:buAutoNum type="alphaLcParenR"/>
            </a:pPr>
            <a:r>
              <a:rPr lang="en-US" sz="1400" dirty="0"/>
              <a:t>A set of any combination of items (a) – (n), above</a:t>
            </a:r>
            <a:r>
              <a:rPr lang="en-US" sz="1400" dirty="0" smtClean="0"/>
              <a:t>.</a:t>
            </a:r>
            <a:endParaRPr lang="en-US" sz="1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19</a:t>
            </a:fld>
            <a:endParaRPr lang="en-US"/>
          </a:p>
        </p:txBody>
      </p:sp>
    </p:spTree>
    <p:extLst>
      <p:ext uri="{BB962C8B-B14F-4D97-AF65-F5344CB8AC3E}">
        <p14:creationId xmlns:p14="http://schemas.microsoft.com/office/powerpoint/2010/main" val="36748406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79387" y="1341438"/>
            <a:ext cx="7831137" cy="4527550"/>
          </a:xfrm>
        </p:spPr>
        <p:txBody>
          <a:bodyPr/>
          <a:lstStyle/>
          <a:p>
            <a:r>
              <a:rPr lang="en-US" dirty="0" smtClean="0"/>
              <a:t>Introduce key Configuration Profile concepts through the Bakeoff Configuration Profile example</a:t>
            </a:r>
          </a:p>
          <a:p>
            <a:r>
              <a:rPr lang="en-US" dirty="0" smtClean="0"/>
              <a:t>Present section-level outline and status of Service Agreement and Configuration Profile White Book</a:t>
            </a:r>
          </a:p>
          <a:p>
            <a:r>
              <a:rPr lang="en-US" dirty="0" smtClean="0"/>
              <a:t>Summarize </a:t>
            </a:r>
            <a:r>
              <a:rPr lang="en-US" dirty="0" smtClean="0"/>
              <a:t>the technical contents of the sections of the </a:t>
            </a:r>
            <a:r>
              <a:rPr lang="en-US" dirty="0" smtClean="0"/>
              <a:t>book (with examples)</a:t>
            </a:r>
            <a:endParaRPr lang="en-US" dirty="0" smtClean="0"/>
          </a:p>
          <a:p>
            <a:r>
              <a:rPr lang="en-US" dirty="0" smtClean="0"/>
              <a:t>Example XML instance document for the Bakeoff </a:t>
            </a:r>
            <a:r>
              <a:rPr lang="en-US" dirty="0" smtClean="0"/>
              <a:t>Configuration Profile</a:t>
            </a:r>
          </a:p>
          <a:p>
            <a:r>
              <a:rPr lang="en-US" dirty="0" smtClean="0"/>
              <a:t>Concluding thoughts</a:t>
            </a:r>
            <a:endParaRPr lang="en-US"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a:t>
            </a:fld>
            <a:endParaRPr lang="en-US"/>
          </a:p>
        </p:txBody>
      </p:sp>
    </p:spTree>
    <p:extLst>
      <p:ext uri="{BB962C8B-B14F-4D97-AF65-F5344CB8AC3E}">
        <p14:creationId xmlns:p14="http://schemas.microsoft.com/office/powerpoint/2010/main" val="260760037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115175" cy="611188"/>
          </a:xfrm>
        </p:spPr>
        <p:txBody>
          <a:bodyPr/>
          <a:lstStyle/>
          <a:p>
            <a:r>
              <a:rPr lang="en-US" sz="2400" dirty="0"/>
              <a:t>Section </a:t>
            </a:r>
            <a:r>
              <a:rPr lang="en-US" sz="2400" dirty="0" smtClean="0"/>
              <a:t>5: Core Service Component Specifications (1 of 2)</a:t>
            </a:r>
            <a:endParaRPr lang="en-US" sz="2400" dirty="0"/>
          </a:p>
        </p:txBody>
      </p:sp>
      <p:sp>
        <p:nvSpPr>
          <p:cNvPr id="3" name="Content Placeholder 2"/>
          <p:cNvSpPr>
            <a:spLocks noGrp="1"/>
          </p:cNvSpPr>
          <p:nvPr>
            <p:ph idx="1"/>
          </p:nvPr>
        </p:nvSpPr>
        <p:spPr>
          <a:xfrm>
            <a:off x="141287" y="960437"/>
            <a:ext cx="8650288" cy="5688013"/>
          </a:xfrm>
        </p:spPr>
        <p:txBody>
          <a:bodyPr/>
          <a:lstStyle/>
          <a:p>
            <a:r>
              <a:rPr lang="en-US" sz="2000" dirty="0" smtClean="0"/>
              <a:t>Organized by Abstract Service Component, then Service Component</a:t>
            </a:r>
          </a:p>
          <a:p>
            <a:r>
              <a:rPr lang="en-US" sz="2000" dirty="0" smtClean="0"/>
              <a:t>For each Service Component, specifies the </a:t>
            </a:r>
            <a:r>
              <a:rPr lang="en-US" sz="2000" i="1" dirty="0" smtClean="0"/>
              <a:t>Service Component Agreement</a:t>
            </a:r>
            <a:r>
              <a:rPr lang="en-US" sz="2000" dirty="0" smtClean="0"/>
              <a:t> and </a:t>
            </a:r>
            <a:r>
              <a:rPr lang="en-US" sz="2000" i="1" dirty="0" smtClean="0"/>
              <a:t>Service Component Profile</a:t>
            </a:r>
            <a:r>
              <a:rPr lang="en-US" sz="2000" dirty="0" smtClean="0"/>
              <a:t> contents and structure</a:t>
            </a:r>
          </a:p>
          <a:p>
            <a:r>
              <a:rPr lang="en-US" sz="2000" dirty="0" smtClean="0"/>
              <a:t>Each Service Component Agreement specification contains</a:t>
            </a:r>
          </a:p>
          <a:p>
            <a:pPr lvl="1"/>
            <a:r>
              <a:rPr lang="en-US" sz="1800" dirty="0" smtClean="0"/>
              <a:t>Specification of </a:t>
            </a:r>
            <a:r>
              <a:rPr lang="en-US" sz="1800" dirty="0" err="1" smtClean="0"/>
              <a:t>ServiceComponentAgreement</a:t>
            </a:r>
            <a:r>
              <a:rPr lang="en-US" sz="1800" dirty="0" smtClean="0"/>
              <a:t> class attributes</a:t>
            </a:r>
          </a:p>
          <a:p>
            <a:pPr lvl="2"/>
            <a:r>
              <a:rPr lang="en-US" sz="1600" dirty="0" err="1" smtClean="0"/>
              <a:t>serviceComponentOid</a:t>
            </a:r>
            <a:r>
              <a:rPr lang="en-US" sz="1600" dirty="0" smtClean="0"/>
              <a:t> </a:t>
            </a:r>
          </a:p>
          <a:p>
            <a:pPr lvl="2"/>
            <a:r>
              <a:rPr lang="en-US" sz="1600" dirty="0" err="1" smtClean="0"/>
              <a:t>svcCmpntClassifier</a:t>
            </a:r>
            <a:endParaRPr lang="en-US" sz="1600" dirty="0" smtClean="0"/>
          </a:p>
          <a:p>
            <a:pPr lvl="1"/>
            <a:r>
              <a:rPr lang="en-US" sz="1800" dirty="0" smtClean="0"/>
              <a:t>Identification, cardinality and containment hierarchy of </a:t>
            </a:r>
            <a:r>
              <a:rPr lang="en-US" sz="1800" dirty="0" err="1" smtClean="0"/>
              <a:t>FunctionalResourceAgreement</a:t>
            </a:r>
            <a:r>
              <a:rPr lang="en-US" sz="1800" dirty="0" smtClean="0"/>
              <a:t> instances contained by that </a:t>
            </a:r>
            <a:r>
              <a:rPr lang="en-US" sz="1800" dirty="0" err="1" smtClean="0"/>
              <a:t>ServiceComponentAgreement</a:t>
            </a:r>
            <a:r>
              <a:rPr lang="en-US" sz="1800" dirty="0" smtClean="0"/>
              <a:t> class</a:t>
            </a:r>
          </a:p>
          <a:p>
            <a:pPr marL="228600" lvl="1" indent="-228600">
              <a:spcBef>
                <a:spcPct val="50000"/>
              </a:spcBef>
              <a:buSzPct val="75000"/>
              <a:buFont typeface="Wingdings" pitchFamily="2" charset="2"/>
              <a:buChar char="§"/>
            </a:pPr>
            <a:r>
              <a:rPr lang="en-US" dirty="0" smtClean="0"/>
              <a:t>Each </a:t>
            </a:r>
            <a:r>
              <a:rPr lang="en-US" dirty="0" err="1" smtClean="0"/>
              <a:t>FunctionalResourceAgreement</a:t>
            </a:r>
            <a:r>
              <a:rPr lang="en-US" dirty="0" smtClean="0"/>
              <a:t> class specification contains</a:t>
            </a:r>
            <a:endParaRPr lang="en-US" sz="2400" dirty="0" smtClean="0"/>
          </a:p>
          <a:p>
            <a:pPr lvl="1"/>
            <a:r>
              <a:rPr lang="en-US" sz="1800" dirty="0" smtClean="0"/>
              <a:t>Specification </a:t>
            </a:r>
            <a:r>
              <a:rPr lang="en-US" sz="1800" dirty="0"/>
              <a:t>of </a:t>
            </a:r>
            <a:r>
              <a:rPr lang="en-US" sz="1800" dirty="0" err="1"/>
              <a:t>FunctionalResourceAgreement</a:t>
            </a:r>
            <a:r>
              <a:rPr lang="en-US" sz="1800" dirty="0"/>
              <a:t> class </a:t>
            </a:r>
            <a:r>
              <a:rPr lang="en-US" sz="1800" dirty="0" smtClean="0"/>
              <a:t>attributes</a:t>
            </a:r>
          </a:p>
          <a:p>
            <a:pPr lvl="2"/>
            <a:r>
              <a:rPr lang="en-US" sz="1600" dirty="0" err="1"/>
              <a:t>functionalResourceTypeOid</a:t>
            </a:r>
            <a:r>
              <a:rPr lang="en-US" sz="1600" dirty="0"/>
              <a:t> </a:t>
            </a:r>
          </a:p>
          <a:p>
            <a:pPr lvl="2"/>
            <a:r>
              <a:rPr lang="en-US" sz="1600" dirty="0" err="1" smtClean="0"/>
              <a:t>functResTypeClassifier</a:t>
            </a:r>
            <a:endParaRPr lang="en-US" sz="2000" dirty="0" smtClean="0"/>
          </a:p>
          <a:p>
            <a:pPr lvl="1"/>
            <a:r>
              <a:rPr lang="en-US" sz="1800" dirty="0" smtClean="0"/>
              <a:t>The set of </a:t>
            </a:r>
            <a:r>
              <a:rPr lang="en-US" sz="1800" i="1" dirty="0" smtClean="0"/>
              <a:t>agreement</a:t>
            </a:r>
            <a:r>
              <a:rPr lang="en-US" sz="1800" dirty="0" smtClean="0"/>
              <a:t> configuration parameters specific to that FR class</a:t>
            </a:r>
            <a:endParaRPr lang="en-US" sz="1800" dirty="0"/>
          </a:p>
          <a:p>
            <a:pPr lvl="1"/>
            <a:endParaRPr lang="en-US" sz="1800" dirty="0"/>
          </a:p>
          <a:p>
            <a:pPr lvl="1"/>
            <a:endParaRPr lang="en-US" sz="1800" dirty="0" smtClean="0"/>
          </a:p>
          <a:p>
            <a:pPr lvl="1"/>
            <a:endParaRPr lang="en-US" sz="18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20</a:t>
            </a:fld>
            <a:endParaRPr lang="en-US"/>
          </a:p>
        </p:txBody>
      </p:sp>
    </p:spTree>
    <p:extLst>
      <p:ext uri="{BB962C8B-B14F-4D97-AF65-F5344CB8AC3E}">
        <p14:creationId xmlns:p14="http://schemas.microsoft.com/office/powerpoint/2010/main" val="22801924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21</a:t>
            </a:fld>
            <a:endParaRPr lang="en-US"/>
          </a:p>
        </p:txBody>
      </p:sp>
      <p:sp>
        <p:nvSpPr>
          <p:cNvPr id="6" name="Title 1"/>
          <p:cNvSpPr>
            <a:spLocks noGrp="1"/>
          </p:cNvSpPr>
          <p:nvPr>
            <p:ph type="title"/>
          </p:nvPr>
        </p:nvSpPr>
        <p:spPr>
          <a:xfrm>
            <a:off x="0" y="260350"/>
            <a:ext cx="7115175" cy="611188"/>
          </a:xfrm>
        </p:spPr>
        <p:txBody>
          <a:bodyPr/>
          <a:lstStyle/>
          <a:p>
            <a:r>
              <a:rPr lang="en-US" sz="2400" dirty="0"/>
              <a:t>Section </a:t>
            </a:r>
            <a:r>
              <a:rPr lang="en-US" sz="2400" dirty="0" smtClean="0"/>
              <a:t>5: Core Service Component Specifications (2 of 2)</a:t>
            </a:r>
            <a:endParaRPr lang="en-US" sz="2400" dirty="0"/>
          </a:p>
        </p:txBody>
      </p:sp>
      <p:sp>
        <p:nvSpPr>
          <p:cNvPr id="8" name="Content Placeholder 2"/>
          <p:cNvSpPr>
            <a:spLocks noGrp="1"/>
          </p:cNvSpPr>
          <p:nvPr>
            <p:ph idx="1"/>
          </p:nvPr>
        </p:nvSpPr>
        <p:spPr>
          <a:xfrm>
            <a:off x="141287" y="960437"/>
            <a:ext cx="8650288" cy="5688013"/>
          </a:xfrm>
        </p:spPr>
        <p:txBody>
          <a:bodyPr/>
          <a:lstStyle/>
          <a:p>
            <a:r>
              <a:rPr lang="en-US" sz="2000" dirty="0" smtClean="0"/>
              <a:t>Each Service Component Profile specification contains</a:t>
            </a:r>
          </a:p>
          <a:p>
            <a:pPr lvl="1"/>
            <a:r>
              <a:rPr lang="en-US" sz="1800" dirty="0" smtClean="0"/>
              <a:t>Specification of </a:t>
            </a:r>
            <a:r>
              <a:rPr lang="en-US" sz="1800" dirty="0" err="1" smtClean="0"/>
              <a:t>ServiceComponentProfile</a:t>
            </a:r>
            <a:r>
              <a:rPr lang="en-US" sz="1800" dirty="0" smtClean="0"/>
              <a:t> class attributes</a:t>
            </a:r>
          </a:p>
          <a:p>
            <a:pPr lvl="2"/>
            <a:r>
              <a:rPr lang="en-US" sz="1600" dirty="0" err="1" smtClean="0"/>
              <a:t>serviceComponentOid</a:t>
            </a:r>
            <a:r>
              <a:rPr lang="en-US" sz="1600" dirty="0" smtClean="0"/>
              <a:t> </a:t>
            </a:r>
          </a:p>
          <a:p>
            <a:pPr lvl="2"/>
            <a:r>
              <a:rPr lang="en-US" sz="1600" dirty="0" err="1" smtClean="0"/>
              <a:t>svcCmpntClassifier</a:t>
            </a:r>
            <a:endParaRPr lang="en-US" sz="1600" dirty="0" smtClean="0"/>
          </a:p>
          <a:p>
            <a:pPr lvl="1"/>
            <a:r>
              <a:rPr lang="en-US" sz="1800" dirty="0" smtClean="0"/>
              <a:t>Identification, cardinality and containment hierarchy of </a:t>
            </a:r>
            <a:r>
              <a:rPr lang="en-US" sz="1800" dirty="0" err="1" smtClean="0"/>
              <a:t>FunctionalResourceProfile</a:t>
            </a:r>
            <a:r>
              <a:rPr lang="en-US" sz="1800" dirty="0" smtClean="0"/>
              <a:t> instances contained by that </a:t>
            </a:r>
            <a:r>
              <a:rPr lang="en-US" sz="1800" dirty="0" err="1" smtClean="0"/>
              <a:t>ServiceComponentProfile</a:t>
            </a:r>
            <a:r>
              <a:rPr lang="en-US" sz="1800" dirty="0" smtClean="0"/>
              <a:t> class </a:t>
            </a:r>
          </a:p>
          <a:p>
            <a:pPr marL="228600" lvl="1" indent="-228600">
              <a:spcBef>
                <a:spcPct val="50000"/>
              </a:spcBef>
              <a:buSzPct val="75000"/>
              <a:buFont typeface="Wingdings" pitchFamily="2" charset="2"/>
              <a:buChar char="§"/>
            </a:pPr>
            <a:r>
              <a:rPr lang="en-US" dirty="0" smtClean="0"/>
              <a:t>Each </a:t>
            </a:r>
            <a:r>
              <a:rPr lang="en-US" dirty="0" err="1" smtClean="0"/>
              <a:t>FunctionalResourceProfile</a:t>
            </a:r>
            <a:r>
              <a:rPr lang="en-US" dirty="0" smtClean="0"/>
              <a:t> class specification contains</a:t>
            </a:r>
            <a:endParaRPr lang="en-US" sz="2400" dirty="0" smtClean="0"/>
          </a:p>
          <a:p>
            <a:pPr lvl="1"/>
            <a:r>
              <a:rPr lang="en-US" sz="1800" dirty="0" smtClean="0"/>
              <a:t>Specification </a:t>
            </a:r>
            <a:r>
              <a:rPr lang="en-US" sz="1800" dirty="0"/>
              <a:t>of </a:t>
            </a:r>
            <a:r>
              <a:rPr lang="en-US" sz="1800" dirty="0" err="1" smtClean="0"/>
              <a:t>FunctionalResourceProfile</a:t>
            </a:r>
            <a:r>
              <a:rPr lang="en-US" sz="1800" dirty="0" smtClean="0"/>
              <a:t> </a:t>
            </a:r>
            <a:r>
              <a:rPr lang="en-US" sz="1800" dirty="0"/>
              <a:t>class </a:t>
            </a:r>
            <a:r>
              <a:rPr lang="en-US" sz="1800" dirty="0" smtClean="0"/>
              <a:t>attributes</a:t>
            </a:r>
          </a:p>
          <a:p>
            <a:pPr lvl="2"/>
            <a:r>
              <a:rPr lang="en-US" sz="1600" dirty="0" err="1"/>
              <a:t>functionalResourceTypeOid</a:t>
            </a:r>
            <a:r>
              <a:rPr lang="en-US" sz="1600" dirty="0"/>
              <a:t> </a:t>
            </a:r>
          </a:p>
          <a:p>
            <a:pPr lvl="2"/>
            <a:r>
              <a:rPr lang="en-US" sz="1600" dirty="0" err="1" smtClean="0"/>
              <a:t>functResTypeClassifier</a:t>
            </a:r>
            <a:endParaRPr lang="en-US" sz="2000" dirty="0" smtClean="0"/>
          </a:p>
          <a:p>
            <a:pPr lvl="1"/>
            <a:r>
              <a:rPr lang="en-US" sz="1800" dirty="0" smtClean="0"/>
              <a:t>The set of </a:t>
            </a:r>
            <a:r>
              <a:rPr lang="en-US" sz="1800" i="1" dirty="0" smtClean="0"/>
              <a:t>profile</a:t>
            </a:r>
            <a:r>
              <a:rPr lang="en-US" sz="1800" dirty="0" smtClean="0"/>
              <a:t> configuration parameters specific to that FR class</a:t>
            </a:r>
          </a:p>
          <a:p>
            <a:pPr lvl="1"/>
            <a:r>
              <a:rPr lang="en-US" sz="1800" dirty="0" smtClean="0"/>
              <a:t>The SAPs contained by that </a:t>
            </a:r>
            <a:r>
              <a:rPr lang="en-US" sz="1800" dirty="0" err="1"/>
              <a:t>FunctionalResourceProfile</a:t>
            </a:r>
            <a:r>
              <a:rPr lang="en-US" sz="1800" dirty="0"/>
              <a:t> </a:t>
            </a:r>
            <a:r>
              <a:rPr lang="en-US" sz="1800" dirty="0" smtClean="0"/>
              <a:t>class</a:t>
            </a:r>
          </a:p>
          <a:p>
            <a:pPr lvl="1"/>
            <a:r>
              <a:rPr lang="en-US" sz="1800" dirty="0" smtClean="0"/>
              <a:t>The Provided Interfaces contained </a:t>
            </a:r>
            <a:r>
              <a:rPr lang="en-US" sz="1800" dirty="0"/>
              <a:t>by that </a:t>
            </a:r>
            <a:r>
              <a:rPr lang="en-US" sz="1800" dirty="0" err="1"/>
              <a:t>FunctionalResourceProfile</a:t>
            </a:r>
            <a:r>
              <a:rPr lang="en-US" sz="1800" dirty="0"/>
              <a:t> </a:t>
            </a:r>
            <a:r>
              <a:rPr lang="en-US" sz="1800" dirty="0" smtClean="0"/>
              <a:t>class</a:t>
            </a:r>
          </a:p>
          <a:p>
            <a:pPr lvl="1"/>
            <a:r>
              <a:rPr lang="en-US" sz="1800" dirty="0" smtClean="0"/>
              <a:t>The Required Interfaces contained </a:t>
            </a:r>
            <a:r>
              <a:rPr lang="en-US" sz="1800" dirty="0"/>
              <a:t>by that </a:t>
            </a:r>
            <a:r>
              <a:rPr lang="en-US" sz="1800" dirty="0" err="1"/>
              <a:t>FunctionalResourceProfile</a:t>
            </a:r>
            <a:r>
              <a:rPr lang="en-US" sz="1800" dirty="0"/>
              <a:t> class</a:t>
            </a:r>
          </a:p>
          <a:p>
            <a:pPr lvl="1"/>
            <a:endParaRPr lang="en-US" sz="1800" dirty="0"/>
          </a:p>
          <a:p>
            <a:pPr lvl="1"/>
            <a:endParaRPr lang="en-US" sz="1800" dirty="0" smtClean="0"/>
          </a:p>
          <a:p>
            <a:pPr lvl="1"/>
            <a:endParaRPr lang="en-US" sz="1800" dirty="0"/>
          </a:p>
        </p:txBody>
      </p:sp>
    </p:spTree>
    <p:extLst>
      <p:ext uri="{BB962C8B-B14F-4D97-AF65-F5344CB8AC3E}">
        <p14:creationId xmlns:p14="http://schemas.microsoft.com/office/powerpoint/2010/main" val="5944902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305675" cy="611188"/>
          </a:xfrm>
        </p:spPr>
        <p:txBody>
          <a:bodyPr/>
          <a:lstStyle/>
          <a:p>
            <a:r>
              <a:rPr lang="en-US" sz="2400" dirty="0" smtClean="0"/>
              <a:t>Core Service Component Specifications </a:t>
            </a:r>
            <a:br>
              <a:rPr lang="en-US" sz="2400" dirty="0" smtClean="0"/>
            </a:br>
            <a:r>
              <a:rPr lang="en-US" sz="2400" dirty="0" smtClean="0"/>
              <a:t>- Examples</a:t>
            </a:r>
            <a:endParaRPr lang="en-US" sz="2400" dirty="0"/>
          </a:p>
        </p:txBody>
      </p:sp>
      <p:sp>
        <p:nvSpPr>
          <p:cNvPr id="3" name="Content Placeholder 2"/>
          <p:cNvSpPr>
            <a:spLocks noGrp="1"/>
          </p:cNvSpPr>
          <p:nvPr>
            <p:ph idx="1"/>
          </p:nvPr>
        </p:nvSpPr>
        <p:spPr>
          <a:xfrm>
            <a:off x="179387" y="1341437"/>
            <a:ext cx="8697913" cy="5126037"/>
          </a:xfrm>
        </p:spPr>
        <p:txBody>
          <a:bodyPr/>
          <a:lstStyle/>
          <a:p>
            <a:r>
              <a:rPr lang="en-US" dirty="0" smtClean="0"/>
              <a:t>RF Aperture SC specialization </a:t>
            </a:r>
            <a:r>
              <a:rPr lang="en-US" dirty="0"/>
              <a:t>(</a:t>
            </a:r>
            <a:r>
              <a:rPr lang="en-US" dirty="0" err="1" smtClean="0"/>
              <a:t>RfApertureSc</a:t>
            </a:r>
            <a:r>
              <a:rPr lang="en-US" dirty="0" smtClean="0"/>
              <a:t>) of Aperture ASC</a:t>
            </a:r>
          </a:p>
          <a:p>
            <a:r>
              <a:rPr lang="en-US" dirty="0" smtClean="0"/>
              <a:t>CCSDS 401 Forward Physical Channel Transmission SC specialization </a:t>
            </a:r>
            <a:r>
              <a:rPr lang="en-US" dirty="0"/>
              <a:t>(</a:t>
            </a:r>
            <a:r>
              <a:rPr lang="en-US" dirty="0" smtClean="0"/>
              <a:t>Ccsds401FwdPhysChnlXmitSc) of Forward Physical Channel Transmission ASC </a:t>
            </a:r>
          </a:p>
          <a:p>
            <a:r>
              <a:rPr lang="en-US" dirty="0" smtClean="0"/>
              <a:t>Representation of Service Components with multiple modes</a:t>
            </a:r>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22</a:t>
            </a:fld>
            <a:endParaRPr lang="en-US"/>
          </a:p>
        </p:txBody>
      </p:sp>
    </p:spTree>
    <p:extLst>
      <p:ext uri="{BB962C8B-B14F-4D97-AF65-F5344CB8AC3E}">
        <p14:creationId xmlns:p14="http://schemas.microsoft.com/office/powerpoint/2010/main" val="257148561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0"/>
            <a:ext cx="7200900" cy="904875"/>
          </a:xfrm>
        </p:spPr>
        <p:txBody>
          <a:bodyPr/>
          <a:lstStyle/>
          <a:p>
            <a:r>
              <a:rPr lang="en-US" sz="2400" dirty="0" err="1" smtClean="0"/>
              <a:t>RfApertureScAgreement</a:t>
            </a:r>
            <a:r>
              <a:rPr lang="en-US" sz="2400" dirty="0" smtClean="0"/>
              <a:t> Class Diagram</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53" y="1695450"/>
            <a:ext cx="7519013" cy="3343275"/>
          </a:xfrm>
          <a:prstGeom prst="rect">
            <a:avLst/>
          </a:prstGeom>
        </p:spPr>
      </p:pic>
    </p:spTree>
    <p:extLst>
      <p:ext uri="{BB962C8B-B14F-4D97-AF65-F5344CB8AC3E}">
        <p14:creationId xmlns:p14="http://schemas.microsoft.com/office/powerpoint/2010/main" val="325642615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24</a:t>
            </a:fld>
            <a:endParaRPr lang="en-US"/>
          </a:p>
        </p:txBody>
      </p:sp>
      <p:sp>
        <p:nvSpPr>
          <p:cNvPr id="5" name="Title 1"/>
          <p:cNvSpPr>
            <a:spLocks noGrp="1"/>
          </p:cNvSpPr>
          <p:nvPr>
            <p:ph type="title"/>
          </p:nvPr>
        </p:nvSpPr>
        <p:spPr>
          <a:xfrm>
            <a:off x="0" y="95250"/>
            <a:ext cx="7524750" cy="904875"/>
          </a:xfrm>
        </p:spPr>
        <p:txBody>
          <a:bodyPr/>
          <a:lstStyle/>
          <a:p>
            <a:r>
              <a:rPr lang="en-US" sz="2400" dirty="0" err="1" smtClean="0"/>
              <a:t>AntennaFrAgreement</a:t>
            </a:r>
            <a:r>
              <a:rPr lang="en-US" sz="2400" dirty="0" smtClean="0"/>
              <a:t> </a:t>
            </a:r>
            <a:r>
              <a:rPr lang="en-US" sz="2400" dirty="0" err="1" smtClean="0"/>
              <a:t>ConfigurationParameters</a:t>
            </a:r>
            <a:r>
              <a:rPr lang="en-US" sz="2400" dirty="0" smtClean="0"/>
              <a:t> Table (to be populated)</a:t>
            </a:r>
            <a:endParaRPr lang="en-U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4138437306"/>
              </p:ext>
            </p:extLst>
          </p:nvPr>
        </p:nvGraphicFramePr>
        <p:xfrm>
          <a:off x="985838" y="2547938"/>
          <a:ext cx="7072312" cy="1741487"/>
        </p:xfrm>
        <a:graphic>
          <a:graphicData uri="http://schemas.openxmlformats.org/presentationml/2006/ole">
            <mc:AlternateContent xmlns:mc="http://schemas.openxmlformats.org/markup-compatibility/2006">
              <mc:Choice xmlns:v="urn:schemas-microsoft-com:vml" Requires="v">
                <p:oleObj spid="_x0000_s1068" name="Document" r:id="rId4" imgW="6027832" imgH="1740892" progId="Word.Document.12">
                  <p:embed/>
                </p:oleObj>
              </mc:Choice>
              <mc:Fallback>
                <p:oleObj name="Document" r:id="rId4" imgW="6027832" imgH="1740892" progId="Word.Document.12">
                  <p:embed/>
                  <p:pic>
                    <p:nvPicPr>
                      <p:cNvPr id="0" name=""/>
                      <p:cNvPicPr/>
                      <p:nvPr/>
                    </p:nvPicPr>
                    <p:blipFill>
                      <a:blip r:embed="rId5"/>
                      <a:stretch>
                        <a:fillRect/>
                      </a:stretch>
                    </p:blipFill>
                    <p:spPr>
                      <a:xfrm>
                        <a:off x="985838" y="2547938"/>
                        <a:ext cx="7072312" cy="1741487"/>
                      </a:xfrm>
                      <a:prstGeom prst="rect">
                        <a:avLst/>
                      </a:prstGeom>
                    </p:spPr>
                  </p:pic>
                </p:oleObj>
              </mc:Fallback>
            </mc:AlternateContent>
          </a:graphicData>
        </a:graphic>
      </p:graphicFrame>
    </p:spTree>
    <p:extLst>
      <p:ext uri="{BB962C8B-B14F-4D97-AF65-F5344CB8AC3E}">
        <p14:creationId xmlns:p14="http://schemas.microsoft.com/office/powerpoint/2010/main" val="295137211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25</a:t>
            </a:fld>
            <a:endParaRPr lang="en-US"/>
          </a:p>
        </p:txBody>
      </p:sp>
      <p:sp>
        <p:nvSpPr>
          <p:cNvPr id="5" name="Title 1"/>
          <p:cNvSpPr>
            <a:spLocks noGrp="1"/>
          </p:cNvSpPr>
          <p:nvPr>
            <p:ph type="title"/>
          </p:nvPr>
        </p:nvSpPr>
        <p:spPr>
          <a:xfrm>
            <a:off x="0" y="95250"/>
            <a:ext cx="7200900" cy="904875"/>
          </a:xfrm>
        </p:spPr>
        <p:txBody>
          <a:bodyPr/>
          <a:lstStyle/>
          <a:p>
            <a:r>
              <a:rPr lang="en-US" sz="2400" dirty="0" err="1" smtClean="0"/>
              <a:t>RfApertureScProfile</a:t>
            </a:r>
            <a:r>
              <a:rPr lang="en-US" sz="2400" dirty="0" smtClean="0"/>
              <a:t> Class Diagram</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775" y="1147762"/>
            <a:ext cx="5810250" cy="5457825"/>
          </a:xfrm>
          <a:prstGeom prst="rect">
            <a:avLst/>
          </a:prstGeom>
        </p:spPr>
      </p:pic>
    </p:spTree>
    <p:extLst>
      <p:ext uri="{BB962C8B-B14F-4D97-AF65-F5344CB8AC3E}">
        <p14:creationId xmlns:p14="http://schemas.microsoft.com/office/powerpoint/2010/main" val="352731971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26</a:t>
            </a:fld>
            <a:endParaRPr lang="en-US"/>
          </a:p>
        </p:txBody>
      </p:sp>
      <p:sp>
        <p:nvSpPr>
          <p:cNvPr id="5" name="Title 1"/>
          <p:cNvSpPr>
            <a:spLocks noGrp="1"/>
          </p:cNvSpPr>
          <p:nvPr>
            <p:ph type="title"/>
          </p:nvPr>
        </p:nvSpPr>
        <p:spPr>
          <a:xfrm>
            <a:off x="0" y="95250"/>
            <a:ext cx="7524750" cy="904875"/>
          </a:xfrm>
        </p:spPr>
        <p:txBody>
          <a:bodyPr/>
          <a:lstStyle/>
          <a:p>
            <a:r>
              <a:rPr lang="en-US" sz="2400" dirty="0" err="1" smtClean="0"/>
              <a:t>AntennaFrProfile</a:t>
            </a:r>
            <a:r>
              <a:rPr lang="en-US" sz="2400" dirty="0" smtClean="0"/>
              <a:t> </a:t>
            </a:r>
            <a:r>
              <a:rPr lang="en-US" sz="2400" dirty="0" err="1" smtClean="0"/>
              <a:t>ConfigurationParameters</a:t>
            </a:r>
            <a:r>
              <a:rPr lang="en-US" sz="2400" dirty="0" smtClean="0"/>
              <a:t> Table (to be populated)</a:t>
            </a:r>
            <a:endParaRPr lang="en-US"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243" y="2314575"/>
            <a:ext cx="7450158"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03584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27</a:t>
            </a:fld>
            <a:endParaRPr lang="en-US"/>
          </a:p>
        </p:txBody>
      </p:sp>
      <p:sp>
        <p:nvSpPr>
          <p:cNvPr id="5" name="Title 1"/>
          <p:cNvSpPr>
            <a:spLocks noGrp="1"/>
          </p:cNvSpPr>
          <p:nvPr>
            <p:ph type="title"/>
          </p:nvPr>
        </p:nvSpPr>
        <p:spPr>
          <a:xfrm>
            <a:off x="0" y="95250"/>
            <a:ext cx="7200900" cy="904875"/>
          </a:xfrm>
        </p:spPr>
        <p:txBody>
          <a:bodyPr/>
          <a:lstStyle/>
          <a:p>
            <a:r>
              <a:rPr lang="en-US" sz="2400" dirty="0" smtClean="0"/>
              <a:t>Ccsds401FwdPhysChnlXmitScAgreement Class Diagram</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087" y="1419225"/>
            <a:ext cx="6200775" cy="4400550"/>
          </a:xfrm>
          <a:prstGeom prst="rect">
            <a:avLst/>
          </a:prstGeom>
        </p:spPr>
      </p:pic>
    </p:spTree>
    <p:extLst>
      <p:ext uri="{BB962C8B-B14F-4D97-AF65-F5344CB8AC3E}">
        <p14:creationId xmlns:p14="http://schemas.microsoft.com/office/powerpoint/2010/main" val="342061127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28</a:t>
            </a:fld>
            <a:endParaRPr lang="en-US"/>
          </a:p>
        </p:txBody>
      </p:sp>
      <p:sp>
        <p:nvSpPr>
          <p:cNvPr id="5" name="Title 1"/>
          <p:cNvSpPr>
            <a:spLocks noGrp="1"/>
          </p:cNvSpPr>
          <p:nvPr>
            <p:ph type="title"/>
          </p:nvPr>
        </p:nvSpPr>
        <p:spPr>
          <a:xfrm>
            <a:off x="0" y="95250"/>
            <a:ext cx="7524750" cy="904875"/>
          </a:xfrm>
        </p:spPr>
        <p:txBody>
          <a:bodyPr/>
          <a:lstStyle/>
          <a:p>
            <a:r>
              <a:rPr lang="en-US" sz="2400" dirty="0" smtClean="0"/>
              <a:t>Fwd401SpaceLinkCarrierXmitFrAgreement </a:t>
            </a:r>
            <a:r>
              <a:rPr lang="en-US" sz="2400" dirty="0" err="1" smtClean="0"/>
              <a:t>ConfigurationParameters</a:t>
            </a:r>
            <a:r>
              <a:rPr lang="en-US" sz="2400" dirty="0" smtClean="0"/>
              <a:t> Table</a:t>
            </a:r>
            <a:endParaRPr lang="en-U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2281109225"/>
              </p:ext>
            </p:extLst>
          </p:nvPr>
        </p:nvGraphicFramePr>
        <p:xfrm>
          <a:off x="990599" y="1209675"/>
          <a:ext cx="7248525" cy="5562600"/>
        </p:xfrm>
        <a:graphic>
          <a:graphicData uri="http://schemas.openxmlformats.org/presentationml/2006/ole">
            <mc:AlternateContent xmlns:mc="http://schemas.openxmlformats.org/markup-compatibility/2006">
              <mc:Choice xmlns:v="urn:schemas-microsoft-com:vml" Requires="v">
                <p:oleObj spid="_x0000_s3114" name="Document" r:id="rId4" imgW="6027832" imgH="7592692" progId="Word.Document.12">
                  <p:embed/>
                </p:oleObj>
              </mc:Choice>
              <mc:Fallback>
                <p:oleObj name="Document" r:id="rId4" imgW="6027832" imgH="7592692" progId="Word.Document.12">
                  <p:embed/>
                  <p:pic>
                    <p:nvPicPr>
                      <p:cNvPr id="0" name=""/>
                      <p:cNvPicPr/>
                      <p:nvPr/>
                    </p:nvPicPr>
                    <p:blipFill>
                      <a:blip r:embed="rId5"/>
                      <a:stretch>
                        <a:fillRect/>
                      </a:stretch>
                    </p:blipFill>
                    <p:spPr>
                      <a:xfrm>
                        <a:off x="990599" y="1209675"/>
                        <a:ext cx="7248525" cy="5562600"/>
                      </a:xfrm>
                      <a:prstGeom prst="rect">
                        <a:avLst/>
                      </a:prstGeom>
                    </p:spPr>
                  </p:pic>
                </p:oleObj>
              </mc:Fallback>
            </mc:AlternateContent>
          </a:graphicData>
        </a:graphic>
      </p:graphicFrame>
    </p:spTree>
    <p:extLst>
      <p:ext uri="{BB962C8B-B14F-4D97-AF65-F5344CB8AC3E}">
        <p14:creationId xmlns:p14="http://schemas.microsoft.com/office/powerpoint/2010/main" val="381754404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29</a:t>
            </a:fld>
            <a:endParaRPr lang="en-US"/>
          </a:p>
        </p:txBody>
      </p:sp>
      <p:sp>
        <p:nvSpPr>
          <p:cNvPr id="6" name="Title 1"/>
          <p:cNvSpPr>
            <a:spLocks noGrp="1"/>
          </p:cNvSpPr>
          <p:nvPr>
            <p:ph type="title"/>
          </p:nvPr>
        </p:nvSpPr>
        <p:spPr>
          <a:xfrm>
            <a:off x="0" y="95250"/>
            <a:ext cx="7200900" cy="904875"/>
          </a:xfrm>
        </p:spPr>
        <p:txBody>
          <a:bodyPr/>
          <a:lstStyle/>
          <a:p>
            <a:r>
              <a:rPr lang="en-US" sz="2400" dirty="0" smtClean="0"/>
              <a:t>Ccsds401FwdPhysChnlXmitScProfile Class Diagram</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49" y="1104239"/>
            <a:ext cx="5276851" cy="5642573"/>
          </a:xfrm>
          <a:prstGeom prst="rect">
            <a:avLst/>
          </a:prstGeom>
        </p:spPr>
      </p:pic>
    </p:spTree>
    <p:extLst>
      <p:ext uri="{BB962C8B-B14F-4D97-AF65-F5344CB8AC3E}">
        <p14:creationId xmlns:p14="http://schemas.microsoft.com/office/powerpoint/2010/main" val="224737335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a:t>
            </a:fld>
            <a:endParaRPr lang="en-US"/>
          </a:p>
        </p:txBody>
      </p:sp>
      <p:sp>
        <p:nvSpPr>
          <p:cNvPr id="5" name="Title 1"/>
          <p:cNvSpPr>
            <a:spLocks noGrp="1"/>
          </p:cNvSpPr>
          <p:nvPr>
            <p:ph type="title"/>
          </p:nvPr>
        </p:nvSpPr>
        <p:spPr>
          <a:xfrm>
            <a:off x="0" y="260350"/>
            <a:ext cx="7353300" cy="611188"/>
          </a:xfrm>
        </p:spPr>
        <p:txBody>
          <a:bodyPr/>
          <a:lstStyle/>
          <a:p>
            <a:r>
              <a:rPr lang="en-US" sz="2400" dirty="0" smtClean="0"/>
              <a:t>Bakeoff Configuration Profile Diagram </a:t>
            </a:r>
            <a:br>
              <a:rPr lang="en-US" sz="2400" dirty="0" smtClean="0"/>
            </a:br>
            <a:r>
              <a:rPr lang="en-US" sz="2400" dirty="0" smtClean="0"/>
              <a:t>(SC Black-Box)</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5" y="1071106"/>
            <a:ext cx="7981949" cy="5630794"/>
          </a:xfrm>
          <a:prstGeom prst="rect">
            <a:avLst/>
          </a:prstGeom>
        </p:spPr>
      </p:pic>
    </p:spTree>
    <p:extLst>
      <p:ext uri="{BB962C8B-B14F-4D97-AF65-F5344CB8AC3E}">
        <p14:creationId xmlns:p14="http://schemas.microsoft.com/office/powerpoint/2010/main" val="50940253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30</a:t>
            </a:fld>
            <a:endParaRPr lang="en-US"/>
          </a:p>
        </p:txBody>
      </p:sp>
      <p:sp>
        <p:nvSpPr>
          <p:cNvPr id="5" name="Title 1"/>
          <p:cNvSpPr>
            <a:spLocks noGrp="1"/>
          </p:cNvSpPr>
          <p:nvPr>
            <p:ph type="title"/>
          </p:nvPr>
        </p:nvSpPr>
        <p:spPr>
          <a:xfrm>
            <a:off x="0" y="95250"/>
            <a:ext cx="7524750" cy="904875"/>
          </a:xfrm>
        </p:spPr>
        <p:txBody>
          <a:bodyPr/>
          <a:lstStyle/>
          <a:p>
            <a:r>
              <a:rPr lang="en-US" sz="2400" dirty="0" smtClean="0"/>
              <a:t>Fwd401SpaceLinkCarrierXmitFrProfile </a:t>
            </a:r>
            <a:r>
              <a:rPr lang="en-US" sz="2400" dirty="0" err="1" smtClean="0"/>
              <a:t>ConfigurationParameters</a:t>
            </a:r>
            <a:r>
              <a:rPr lang="en-US" sz="2400" dirty="0" smtClean="0"/>
              <a:t> Table</a:t>
            </a:r>
            <a:endParaRPr lang="en-U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2383324794"/>
              </p:ext>
            </p:extLst>
          </p:nvPr>
        </p:nvGraphicFramePr>
        <p:xfrm>
          <a:off x="981076" y="1152525"/>
          <a:ext cx="7286624" cy="5965981"/>
        </p:xfrm>
        <a:graphic>
          <a:graphicData uri="http://schemas.openxmlformats.org/presentationml/2006/ole">
            <mc:AlternateContent xmlns:mc="http://schemas.openxmlformats.org/markup-compatibility/2006">
              <mc:Choice xmlns:v="urn:schemas-microsoft-com:vml" Requires="v">
                <p:oleObj spid="_x0000_s4137" name="Document" r:id="rId4" imgW="6027832" imgH="4926468" progId="Word.Document.12">
                  <p:embed/>
                </p:oleObj>
              </mc:Choice>
              <mc:Fallback>
                <p:oleObj name="Document" r:id="rId4" imgW="6027832" imgH="4926468" progId="Word.Document.12">
                  <p:embed/>
                  <p:pic>
                    <p:nvPicPr>
                      <p:cNvPr id="0" name=""/>
                      <p:cNvPicPr/>
                      <p:nvPr/>
                    </p:nvPicPr>
                    <p:blipFill>
                      <a:blip r:embed="rId5"/>
                      <a:stretch>
                        <a:fillRect/>
                      </a:stretch>
                    </p:blipFill>
                    <p:spPr>
                      <a:xfrm>
                        <a:off x="981076" y="1152525"/>
                        <a:ext cx="7286624" cy="5965981"/>
                      </a:xfrm>
                      <a:prstGeom prst="rect">
                        <a:avLst/>
                      </a:prstGeom>
                    </p:spPr>
                  </p:pic>
                </p:oleObj>
              </mc:Fallback>
            </mc:AlternateContent>
          </a:graphicData>
        </a:graphic>
      </p:graphicFrame>
    </p:spTree>
    <p:extLst>
      <p:ext uri="{BB962C8B-B14F-4D97-AF65-F5344CB8AC3E}">
        <p14:creationId xmlns:p14="http://schemas.microsoft.com/office/powerpoint/2010/main" val="267155441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172325" cy="611188"/>
          </a:xfrm>
        </p:spPr>
        <p:txBody>
          <a:bodyPr/>
          <a:lstStyle/>
          <a:p>
            <a:r>
              <a:rPr lang="en-US" sz="2400" dirty="0" smtClean="0"/>
              <a:t>Representation of Service Components with Multiple Modes</a:t>
            </a:r>
            <a:endParaRPr lang="en-US" sz="2400" dirty="0"/>
          </a:p>
        </p:txBody>
      </p:sp>
      <p:sp>
        <p:nvSpPr>
          <p:cNvPr id="3" name="Content Placeholder 2"/>
          <p:cNvSpPr>
            <a:spLocks noGrp="1"/>
          </p:cNvSpPr>
          <p:nvPr>
            <p:ph idx="1"/>
          </p:nvPr>
        </p:nvSpPr>
        <p:spPr>
          <a:xfrm>
            <a:off x="179388" y="1341438"/>
            <a:ext cx="8012112" cy="4527550"/>
          </a:xfrm>
        </p:spPr>
        <p:txBody>
          <a:bodyPr/>
          <a:lstStyle/>
          <a:p>
            <a:r>
              <a:rPr lang="en-US" dirty="0"/>
              <a:t>Forward Frames CSTS SC specializations of the Data Transfer Services ASC</a:t>
            </a:r>
          </a:p>
          <a:p>
            <a:r>
              <a:rPr lang="en-US" dirty="0" smtClean="0"/>
              <a:t>Forward </a:t>
            </a:r>
            <a:r>
              <a:rPr lang="en-US" dirty="0"/>
              <a:t>AOS Synchronization and Channel Encoding SC specialization (</a:t>
            </a:r>
            <a:r>
              <a:rPr lang="en-US" dirty="0" err="1"/>
              <a:t>FwdAosSyncAndChnlEncodeSc</a:t>
            </a:r>
            <a:r>
              <a:rPr lang="en-US" dirty="0"/>
              <a:t>) of the Forward Synchronization and Channel Encoding </a:t>
            </a:r>
            <a:r>
              <a:rPr lang="en-US" dirty="0" smtClean="0"/>
              <a:t>ASC</a:t>
            </a:r>
            <a:endParaRPr lang="en-US"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31</a:t>
            </a:fld>
            <a:endParaRPr lang="en-US"/>
          </a:p>
        </p:txBody>
      </p:sp>
    </p:spTree>
    <p:extLst>
      <p:ext uri="{BB962C8B-B14F-4D97-AF65-F5344CB8AC3E}">
        <p14:creationId xmlns:p14="http://schemas.microsoft.com/office/powerpoint/2010/main" val="74034808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32</a:t>
            </a:fld>
            <a:endParaRPr lang="en-US"/>
          </a:p>
        </p:txBody>
      </p:sp>
      <p:sp>
        <p:nvSpPr>
          <p:cNvPr id="5" name="Title 1"/>
          <p:cNvSpPr>
            <a:spLocks noGrp="1"/>
          </p:cNvSpPr>
          <p:nvPr>
            <p:ph type="title"/>
          </p:nvPr>
        </p:nvSpPr>
        <p:spPr>
          <a:xfrm>
            <a:off x="0" y="95250"/>
            <a:ext cx="7200900" cy="904875"/>
          </a:xfrm>
        </p:spPr>
        <p:txBody>
          <a:bodyPr/>
          <a:lstStyle/>
          <a:p>
            <a:r>
              <a:rPr lang="en-US" sz="2400" dirty="0" err="1" smtClean="0"/>
              <a:t>FwdFramesCsts_AosCadusScProfile</a:t>
            </a:r>
            <a:r>
              <a:rPr lang="en-US" sz="2400" dirty="0" smtClean="0"/>
              <a:t> Single Service Profile Diagram (SC Black Box)</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49" y="2114791"/>
            <a:ext cx="8467725" cy="2835852"/>
          </a:xfrm>
          <a:prstGeom prst="rect">
            <a:avLst/>
          </a:prstGeom>
        </p:spPr>
      </p:pic>
    </p:spTree>
    <p:extLst>
      <p:ext uri="{BB962C8B-B14F-4D97-AF65-F5344CB8AC3E}">
        <p14:creationId xmlns:p14="http://schemas.microsoft.com/office/powerpoint/2010/main" val="100884911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33</a:t>
            </a:fld>
            <a:endParaRPr lang="en-US"/>
          </a:p>
        </p:txBody>
      </p:sp>
      <p:sp>
        <p:nvSpPr>
          <p:cNvPr id="5" name="Title 1"/>
          <p:cNvSpPr>
            <a:spLocks noGrp="1"/>
          </p:cNvSpPr>
          <p:nvPr>
            <p:ph type="title"/>
          </p:nvPr>
        </p:nvSpPr>
        <p:spPr>
          <a:xfrm>
            <a:off x="0" y="95250"/>
            <a:ext cx="7200900" cy="904875"/>
          </a:xfrm>
        </p:spPr>
        <p:txBody>
          <a:bodyPr/>
          <a:lstStyle/>
          <a:p>
            <a:r>
              <a:rPr lang="en-US" sz="2400" dirty="0" err="1" smtClean="0"/>
              <a:t>FwdFramesCsts_AosVcFramesScProfile</a:t>
            </a:r>
            <a:r>
              <a:rPr lang="en-US" sz="2400" dirty="0" smtClean="0"/>
              <a:t> Single Service Profile Diagram (SC Black Box)</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2047892"/>
            <a:ext cx="8610600" cy="2883701"/>
          </a:xfrm>
          <a:prstGeom prst="rect">
            <a:avLst/>
          </a:prstGeom>
        </p:spPr>
      </p:pic>
    </p:spTree>
    <p:extLst>
      <p:ext uri="{BB962C8B-B14F-4D97-AF65-F5344CB8AC3E}">
        <p14:creationId xmlns:p14="http://schemas.microsoft.com/office/powerpoint/2010/main" val="72181032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34</a:t>
            </a:fld>
            <a:endParaRPr lang="en-US"/>
          </a:p>
        </p:txBody>
      </p:sp>
      <p:sp>
        <p:nvSpPr>
          <p:cNvPr id="5" name="Title 1"/>
          <p:cNvSpPr>
            <a:spLocks noGrp="1"/>
          </p:cNvSpPr>
          <p:nvPr>
            <p:ph type="title"/>
          </p:nvPr>
        </p:nvSpPr>
        <p:spPr>
          <a:xfrm>
            <a:off x="0" y="95250"/>
            <a:ext cx="7200900" cy="904875"/>
          </a:xfrm>
        </p:spPr>
        <p:txBody>
          <a:bodyPr/>
          <a:lstStyle/>
          <a:p>
            <a:r>
              <a:rPr lang="en-US" sz="2400" dirty="0" err="1" smtClean="0"/>
              <a:t>FwdFramesCsts_TcVcFramesScProfile</a:t>
            </a:r>
            <a:r>
              <a:rPr lang="en-US" sz="2400" dirty="0" smtClean="0"/>
              <a:t> Single Service Profile Diagram (SC Black-Box)</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4" y="1212130"/>
            <a:ext cx="8524875" cy="5397216"/>
          </a:xfrm>
          <a:prstGeom prst="rect">
            <a:avLst/>
          </a:prstGeom>
        </p:spPr>
      </p:pic>
    </p:spTree>
    <p:extLst>
      <p:ext uri="{BB962C8B-B14F-4D97-AF65-F5344CB8AC3E}">
        <p14:creationId xmlns:p14="http://schemas.microsoft.com/office/powerpoint/2010/main" val="188888158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35</a:t>
            </a:fld>
            <a:endParaRPr lang="en-US"/>
          </a:p>
        </p:txBody>
      </p:sp>
      <p:sp>
        <p:nvSpPr>
          <p:cNvPr id="5" name="Title 1"/>
          <p:cNvSpPr>
            <a:spLocks noGrp="1"/>
          </p:cNvSpPr>
          <p:nvPr>
            <p:ph type="title"/>
          </p:nvPr>
        </p:nvSpPr>
        <p:spPr>
          <a:xfrm>
            <a:off x="0" y="95250"/>
            <a:ext cx="7200900" cy="904875"/>
          </a:xfrm>
        </p:spPr>
        <p:txBody>
          <a:bodyPr/>
          <a:lstStyle/>
          <a:p>
            <a:r>
              <a:rPr lang="en-US" sz="2400" dirty="0" err="1" smtClean="0"/>
              <a:t>FwdAosSyncAndChnlEncodeScProfile</a:t>
            </a:r>
            <a:r>
              <a:rPr lang="en-US" sz="2400" dirty="0" smtClean="0"/>
              <a:t> Class Diagram</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174" y="1167671"/>
            <a:ext cx="5295901" cy="5443491"/>
          </a:xfrm>
          <a:prstGeom prst="rect">
            <a:avLst/>
          </a:prstGeom>
        </p:spPr>
      </p:pic>
      <p:grpSp>
        <p:nvGrpSpPr>
          <p:cNvPr id="10" name="Group 9"/>
          <p:cNvGrpSpPr/>
          <p:nvPr/>
        </p:nvGrpSpPr>
        <p:grpSpPr>
          <a:xfrm>
            <a:off x="3295650" y="6096000"/>
            <a:ext cx="4733925" cy="514350"/>
            <a:chOff x="3295650" y="6096000"/>
            <a:chExt cx="4733925" cy="514350"/>
          </a:xfrm>
        </p:grpSpPr>
        <p:sp>
          <p:nvSpPr>
            <p:cNvPr id="8" name="Right Arrow 7"/>
            <p:cNvSpPr/>
            <p:nvPr/>
          </p:nvSpPr>
          <p:spPr bwMode="auto">
            <a:xfrm rot="10800000">
              <a:off x="6886575" y="6096000"/>
              <a:ext cx="1143000" cy="514350"/>
            </a:xfrm>
            <a:prstGeom prst="rightArrow">
              <a:avLst/>
            </a:prstGeom>
            <a:solidFill>
              <a:srgbClr val="FF0000">
                <a:alpha val="50000"/>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9" name="Right Arrow 8"/>
            <p:cNvSpPr/>
            <p:nvPr/>
          </p:nvSpPr>
          <p:spPr bwMode="auto">
            <a:xfrm>
              <a:off x="3295650" y="6096000"/>
              <a:ext cx="1143000" cy="514350"/>
            </a:xfrm>
            <a:prstGeom prst="rightArrow">
              <a:avLst/>
            </a:prstGeom>
            <a:solidFill>
              <a:srgbClr val="FF0000">
                <a:alpha val="50000"/>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grpSp>
    </p:spTree>
    <p:extLst>
      <p:ext uri="{BB962C8B-B14F-4D97-AF65-F5344CB8AC3E}">
        <p14:creationId xmlns:p14="http://schemas.microsoft.com/office/powerpoint/2010/main" val="3371484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058025" cy="611188"/>
          </a:xfrm>
        </p:spPr>
        <p:txBody>
          <a:bodyPr/>
          <a:lstStyle/>
          <a:p>
            <a:r>
              <a:rPr lang="en-US" sz="2400" dirty="0"/>
              <a:t>Forward Frames CSTS SC </a:t>
            </a:r>
            <a:r>
              <a:rPr lang="en-US" sz="2400" dirty="0" smtClean="0"/>
              <a:t>Specializations </a:t>
            </a:r>
            <a:r>
              <a:rPr lang="en-US" sz="2400" dirty="0"/>
              <a:t>of the Data Transfer Services </a:t>
            </a:r>
            <a:r>
              <a:rPr lang="en-US" sz="2400" dirty="0" smtClean="0"/>
              <a:t>ASC</a:t>
            </a:r>
            <a:endParaRPr lang="en-US" sz="2400" dirty="0"/>
          </a:p>
        </p:txBody>
      </p:sp>
      <p:sp>
        <p:nvSpPr>
          <p:cNvPr id="3" name="Content Placeholder 2"/>
          <p:cNvSpPr>
            <a:spLocks noGrp="1"/>
          </p:cNvSpPr>
          <p:nvPr>
            <p:ph idx="1"/>
          </p:nvPr>
        </p:nvSpPr>
        <p:spPr>
          <a:xfrm>
            <a:off x="188912" y="1103312"/>
            <a:ext cx="8621713" cy="5411788"/>
          </a:xfrm>
        </p:spPr>
        <p:txBody>
          <a:bodyPr/>
          <a:lstStyle/>
          <a:p>
            <a:r>
              <a:rPr lang="en-US" sz="1800" dirty="0" smtClean="0"/>
              <a:t>Forward Frames CSTS must be contained by three different SAPs</a:t>
            </a:r>
          </a:p>
          <a:p>
            <a:pPr lvl="1"/>
            <a:r>
              <a:rPr lang="en-US" sz="1600" dirty="0" err="1" smtClean="0"/>
              <a:t>FwdTcVcFrames</a:t>
            </a:r>
            <a:endParaRPr lang="en-US" sz="1600" dirty="0" smtClean="0"/>
          </a:p>
          <a:p>
            <a:pPr lvl="1"/>
            <a:r>
              <a:rPr lang="en-US" sz="1600" dirty="0" err="1" smtClean="0"/>
              <a:t>FwdAosVcFrames</a:t>
            </a:r>
            <a:endParaRPr lang="en-US" sz="1600" dirty="0" smtClean="0"/>
          </a:p>
          <a:p>
            <a:pPr lvl="1"/>
            <a:r>
              <a:rPr lang="en-US" sz="1600" dirty="0" err="1" smtClean="0"/>
              <a:t>FwdAosCadus</a:t>
            </a:r>
            <a:endParaRPr lang="en-US" sz="1600" dirty="0" smtClean="0"/>
          </a:p>
          <a:p>
            <a:r>
              <a:rPr lang="en-US" sz="1800" dirty="0" smtClean="0"/>
              <a:t>This requires that there be three </a:t>
            </a:r>
            <a:r>
              <a:rPr lang="en-US" sz="1800" dirty="0" err="1" smtClean="0"/>
              <a:t>AccessorServiceComponent</a:t>
            </a:r>
            <a:r>
              <a:rPr lang="en-US" sz="1800" dirty="0" smtClean="0"/>
              <a:t> types for Forward Frames CSTS</a:t>
            </a:r>
          </a:p>
          <a:p>
            <a:pPr lvl="1"/>
            <a:r>
              <a:rPr lang="en-US" sz="1600" dirty="0" err="1" smtClean="0"/>
              <a:t>FwdTcVcFramesAccessor</a:t>
            </a:r>
            <a:endParaRPr lang="en-US" sz="1600" dirty="0"/>
          </a:p>
          <a:p>
            <a:pPr lvl="1"/>
            <a:r>
              <a:rPr lang="en-US" sz="1600" dirty="0" err="1" smtClean="0"/>
              <a:t>FwdAosVcFramesAccessor</a:t>
            </a:r>
            <a:endParaRPr lang="en-US" sz="1600" dirty="0"/>
          </a:p>
          <a:p>
            <a:pPr lvl="1"/>
            <a:r>
              <a:rPr lang="en-US" sz="1600" dirty="0" err="1" smtClean="0"/>
              <a:t>FwdAosCadusAccessor</a:t>
            </a:r>
            <a:endParaRPr lang="en-US" sz="1600" dirty="0" smtClean="0"/>
          </a:p>
          <a:p>
            <a:r>
              <a:rPr lang="en-US" sz="2000" dirty="0" smtClean="0"/>
              <a:t>Result is three SC Profiles representing the three modes</a:t>
            </a:r>
          </a:p>
          <a:p>
            <a:pPr lvl="1"/>
            <a:r>
              <a:rPr lang="en-US" sz="1600" dirty="0" err="1" smtClean="0"/>
              <a:t>FwdFramesCsts_TcVcFramesScProfile</a:t>
            </a:r>
            <a:endParaRPr lang="en-US" sz="1600" dirty="0"/>
          </a:p>
          <a:p>
            <a:pPr lvl="1"/>
            <a:r>
              <a:rPr lang="en-US" sz="1600" dirty="0" err="1" smtClean="0"/>
              <a:t>FwdFramesCsts_AosVcFrames</a:t>
            </a:r>
            <a:r>
              <a:rPr lang="en-US" sz="1600" dirty="0" err="1"/>
              <a:t>ScProfile</a:t>
            </a:r>
            <a:endParaRPr lang="en-US" sz="1600" dirty="0"/>
          </a:p>
          <a:p>
            <a:pPr lvl="1"/>
            <a:r>
              <a:rPr lang="en-US" sz="1600" dirty="0" err="1" smtClean="0"/>
              <a:t>FwdFramesCsts_AosCadusScProfile</a:t>
            </a:r>
            <a:endParaRPr lang="en-US" sz="1600" dirty="0"/>
          </a:p>
          <a:p>
            <a:r>
              <a:rPr lang="en-US" sz="2000" dirty="0" smtClean="0"/>
              <a:t>All 3 SC Profiles contain the same FR Profile type - </a:t>
            </a:r>
            <a:r>
              <a:rPr lang="en-US" sz="2000" dirty="0" err="1" smtClean="0"/>
              <a:t>FwsFramesCstsProviderFrProfile</a:t>
            </a:r>
            <a:endParaRPr lang="en-US" sz="2000" dirty="0"/>
          </a:p>
          <a:p>
            <a:pPr marL="457200" lvl="1" indent="0">
              <a:buNone/>
            </a:pPr>
            <a:endParaRPr lang="en-US" sz="16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36</a:t>
            </a:fld>
            <a:endParaRPr lang="en-US"/>
          </a:p>
        </p:txBody>
      </p:sp>
    </p:spTree>
    <p:extLst>
      <p:ext uri="{BB962C8B-B14F-4D97-AF65-F5344CB8AC3E}">
        <p14:creationId xmlns:p14="http://schemas.microsoft.com/office/powerpoint/2010/main" val="102155456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37</a:t>
            </a:fld>
            <a:endParaRPr lang="en-US"/>
          </a:p>
        </p:txBody>
      </p:sp>
      <p:sp>
        <p:nvSpPr>
          <p:cNvPr id="5" name="Title 1"/>
          <p:cNvSpPr>
            <a:spLocks noGrp="1"/>
          </p:cNvSpPr>
          <p:nvPr>
            <p:ph type="title"/>
          </p:nvPr>
        </p:nvSpPr>
        <p:spPr>
          <a:xfrm>
            <a:off x="0" y="95250"/>
            <a:ext cx="7200900" cy="904875"/>
          </a:xfrm>
        </p:spPr>
        <p:txBody>
          <a:bodyPr/>
          <a:lstStyle/>
          <a:p>
            <a:r>
              <a:rPr lang="en-US" sz="2400" dirty="0" err="1" smtClean="0"/>
              <a:t>FwdFramesCsts_AosCadusScProfile</a:t>
            </a:r>
            <a:r>
              <a:rPr lang="en-US" sz="2400" dirty="0" smtClean="0"/>
              <a:t> Class Diagram</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1312900"/>
            <a:ext cx="6963727" cy="4659275"/>
          </a:xfrm>
          <a:prstGeom prst="rect">
            <a:avLst/>
          </a:prstGeom>
        </p:spPr>
      </p:pic>
      <p:sp>
        <p:nvSpPr>
          <p:cNvPr id="8" name="Right Arrow 7"/>
          <p:cNvSpPr/>
          <p:nvPr/>
        </p:nvSpPr>
        <p:spPr bwMode="auto">
          <a:xfrm rot="10800000">
            <a:off x="7400925" y="2343150"/>
            <a:ext cx="1276350" cy="581025"/>
          </a:xfrm>
          <a:prstGeom prst="rightArrow">
            <a:avLst/>
          </a:prstGeom>
          <a:solidFill>
            <a:srgbClr val="FF0000">
              <a:alpha val="50000"/>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2704522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0350"/>
            <a:ext cx="6638925" cy="611188"/>
          </a:xfrm>
        </p:spPr>
        <p:txBody>
          <a:bodyPr/>
          <a:lstStyle/>
          <a:p>
            <a:r>
              <a:rPr lang="en-US" sz="2400" dirty="0" smtClean="0"/>
              <a:t>Section 6.1: Core Service Association Types</a:t>
            </a:r>
            <a:endParaRPr lang="en-US" sz="2400" dirty="0"/>
          </a:p>
        </p:txBody>
      </p:sp>
      <p:sp>
        <p:nvSpPr>
          <p:cNvPr id="3" name="Content Placeholder 2"/>
          <p:cNvSpPr>
            <a:spLocks noGrp="1"/>
          </p:cNvSpPr>
          <p:nvPr>
            <p:ph idx="1"/>
          </p:nvPr>
        </p:nvSpPr>
        <p:spPr>
          <a:xfrm>
            <a:off x="188913" y="1284288"/>
            <a:ext cx="8469312" cy="4926012"/>
          </a:xfrm>
        </p:spPr>
        <p:txBody>
          <a:bodyPr/>
          <a:lstStyle/>
          <a:p>
            <a:r>
              <a:rPr lang="en-US" dirty="0"/>
              <a:t>Core Service Association Types </a:t>
            </a:r>
            <a:r>
              <a:rPr lang="en-US" dirty="0" smtClean="0"/>
              <a:t>(SAPs and Accessors) are available for use by all SCs/FRs</a:t>
            </a:r>
          </a:p>
          <a:p>
            <a:r>
              <a:rPr lang="en-US" dirty="0" smtClean="0"/>
              <a:t>Examples</a:t>
            </a:r>
          </a:p>
          <a:p>
            <a:pPr lvl="1"/>
            <a:r>
              <a:rPr lang="en-US" dirty="0" smtClean="0"/>
              <a:t>Forward Modulated Waveform Service Association type</a:t>
            </a:r>
          </a:p>
          <a:p>
            <a:pPr lvl="2"/>
            <a:r>
              <a:rPr lang="en-US" dirty="0" smtClean="0"/>
              <a:t>CLASS </a:t>
            </a:r>
            <a:r>
              <a:rPr lang="en-US" dirty="0" err="1" smtClean="0"/>
              <a:t>FwdModulatedWaveformSap</a:t>
            </a:r>
            <a:endParaRPr lang="en-US" dirty="0" smtClean="0"/>
          </a:p>
          <a:p>
            <a:pPr lvl="2"/>
            <a:r>
              <a:rPr lang="en-US" dirty="0" smtClean="0"/>
              <a:t>CLASS </a:t>
            </a:r>
            <a:r>
              <a:rPr lang="en-US" dirty="0" err="1" smtClean="0"/>
              <a:t>FwdModulatedWaveformAccessor</a:t>
            </a:r>
            <a:endParaRPr lang="en-US" dirty="0" smtClean="0"/>
          </a:p>
          <a:p>
            <a:pPr lvl="1"/>
            <a:r>
              <a:rPr lang="en-US" dirty="0" smtClean="0"/>
              <a:t>Forward Physical Channel Symbols Service Association Type</a:t>
            </a:r>
            <a:endParaRPr lang="en-US" dirty="0"/>
          </a:p>
          <a:p>
            <a:pPr lvl="2"/>
            <a:r>
              <a:rPr lang="en-US" dirty="0" smtClean="0"/>
              <a:t>CLASS </a:t>
            </a:r>
            <a:r>
              <a:rPr lang="en-US" dirty="0" err="1" smtClean="0"/>
              <a:t>FwdPhysChnlSymbolsSap</a:t>
            </a:r>
            <a:endParaRPr lang="en-US" dirty="0" smtClean="0"/>
          </a:p>
          <a:p>
            <a:pPr lvl="2"/>
            <a:r>
              <a:rPr lang="en-US" dirty="0"/>
              <a:t>CLASS </a:t>
            </a:r>
            <a:r>
              <a:rPr lang="en-US" dirty="0" err="1" smtClean="0"/>
              <a:t>FwdPhysChnlSymbolsAccessor</a:t>
            </a:r>
            <a:endParaRPr lang="en-US" dirty="0"/>
          </a:p>
          <a:p>
            <a:pPr lvl="1"/>
            <a:r>
              <a:rPr lang="en-US" dirty="0" smtClean="0"/>
              <a:t>(22 more)</a:t>
            </a:r>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38</a:t>
            </a:fld>
            <a:endParaRPr lang="en-US"/>
          </a:p>
        </p:txBody>
      </p:sp>
    </p:spTree>
    <p:extLst>
      <p:ext uri="{BB962C8B-B14F-4D97-AF65-F5344CB8AC3E}">
        <p14:creationId xmlns:p14="http://schemas.microsoft.com/office/powerpoint/2010/main" val="189462965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39</a:t>
            </a:fld>
            <a:endParaRPr lang="en-US"/>
          </a:p>
        </p:txBody>
      </p:sp>
      <p:sp>
        <p:nvSpPr>
          <p:cNvPr id="5" name="Title 1"/>
          <p:cNvSpPr>
            <a:spLocks noGrp="1"/>
          </p:cNvSpPr>
          <p:nvPr>
            <p:ph type="title"/>
          </p:nvPr>
        </p:nvSpPr>
        <p:spPr>
          <a:xfrm>
            <a:off x="0" y="260350"/>
            <a:ext cx="6810375" cy="611188"/>
          </a:xfrm>
        </p:spPr>
        <p:txBody>
          <a:bodyPr/>
          <a:lstStyle/>
          <a:p>
            <a:r>
              <a:rPr lang="en-US" sz="2400" dirty="0" smtClean="0"/>
              <a:t>Section 6.2: Core Ancillary Interface Types</a:t>
            </a:r>
            <a:endParaRPr lang="en-US" sz="2400" dirty="0"/>
          </a:p>
        </p:txBody>
      </p:sp>
      <p:sp>
        <p:nvSpPr>
          <p:cNvPr id="6" name="Content Placeholder 2"/>
          <p:cNvSpPr>
            <a:spLocks noGrp="1"/>
          </p:cNvSpPr>
          <p:nvPr>
            <p:ph idx="1"/>
          </p:nvPr>
        </p:nvSpPr>
        <p:spPr>
          <a:xfrm>
            <a:off x="207963" y="1112838"/>
            <a:ext cx="8469312" cy="982662"/>
          </a:xfrm>
        </p:spPr>
        <p:txBody>
          <a:bodyPr/>
          <a:lstStyle/>
          <a:p>
            <a:r>
              <a:rPr lang="en-US" sz="2000" dirty="0"/>
              <a:t>Core Ancillary Interface </a:t>
            </a:r>
            <a:r>
              <a:rPr lang="en-US" sz="2000" dirty="0" smtClean="0"/>
              <a:t>Types (Provided and Required Interfaces) are available for use by all SCs/FRs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 y="2300287"/>
            <a:ext cx="8839200" cy="4010025"/>
          </a:xfrm>
          <a:prstGeom prst="rect">
            <a:avLst/>
          </a:prstGeom>
        </p:spPr>
      </p:pic>
    </p:spTree>
    <p:extLst>
      <p:ext uri="{BB962C8B-B14F-4D97-AF65-F5344CB8AC3E}">
        <p14:creationId xmlns:p14="http://schemas.microsoft.com/office/powerpoint/2010/main" val="173028641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172325" cy="611188"/>
          </a:xfrm>
        </p:spPr>
        <p:txBody>
          <a:bodyPr/>
          <a:lstStyle/>
          <a:p>
            <a:r>
              <a:rPr lang="en-US" sz="2400" dirty="0" smtClean="0"/>
              <a:t>Bakeoff Configuration Profile (1 of 3)</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4</a:t>
            </a:fld>
            <a:endParaRPr lang="en-US"/>
          </a:p>
        </p:txBody>
      </p:sp>
      <p:sp>
        <p:nvSpPr>
          <p:cNvPr id="6" name="Content Placeholder 2"/>
          <p:cNvSpPr>
            <a:spLocks noGrp="1"/>
          </p:cNvSpPr>
          <p:nvPr>
            <p:ph idx="1"/>
          </p:nvPr>
        </p:nvSpPr>
        <p:spPr>
          <a:xfrm>
            <a:off x="179387" y="969962"/>
            <a:ext cx="8307387" cy="5545137"/>
          </a:xfrm>
        </p:spPr>
        <p:txBody>
          <a:bodyPr/>
          <a:lstStyle/>
          <a:p>
            <a:r>
              <a:rPr lang="en-US" sz="1800" dirty="0" smtClean="0"/>
              <a:t>1 antenna</a:t>
            </a:r>
          </a:p>
          <a:p>
            <a:pPr lvl="1"/>
            <a:r>
              <a:rPr lang="en-US" sz="1400" dirty="0" smtClean="0"/>
              <a:t>1 instance of RF Aperture SC Profile, containing 1 instance of Antenna FR Profile</a:t>
            </a:r>
          </a:p>
          <a:p>
            <a:r>
              <a:rPr lang="en-US" sz="1800" dirty="0" smtClean="0"/>
              <a:t>1 forward 401 space link carrier</a:t>
            </a:r>
          </a:p>
          <a:p>
            <a:pPr lvl="1"/>
            <a:r>
              <a:rPr lang="en-US" sz="1400" dirty="0" smtClean="0"/>
              <a:t>1 instance of CCSDS 401 Forward Physical Channel Transmission SC Profile, containing:</a:t>
            </a:r>
          </a:p>
          <a:p>
            <a:pPr lvl="2"/>
            <a:r>
              <a:rPr lang="en-US" sz="1200" dirty="0" smtClean="0"/>
              <a:t>1 instance of Forward 401 CCSDS Space Link Carrier Transmission FR Profile</a:t>
            </a:r>
          </a:p>
          <a:p>
            <a:pPr lvl="2"/>
            <a:r>
              <a:rPr lang="en-US" sz="1200" dirty="0" smtClean="0"/>
              <a:t>1 instance of Forward Link Ranging FR Profile</a:t>
            </a:r>
          </a:p>
          <a:p>
            <a:pPr lvl="1"/>
            <a:r>
              <a:rPr lang="en-US" sz="1400" dirty="0" smtClean="0"/>
              <a:t>1 instance of TC Sync &amp; Channel Encoding SP Profile, containing 1 instance </a:t>
            </a:r>
            <a:r>
              <a:rPr lang="en-US" sz="1400" dirty="0"/>
              <a:t>of TC Sync &amp; Channel Encoding </a:t>
            </a:r>
            <a:r>
              <a:rPr lang="en-US" sz="1400" dirty="0" smtClean="0"/>
              <a:t>FR </a:t>
            </a:r>
            <a:r>
              <a:rPr lang="en-US" sz="1400" dirty="0"/>
              <a:t>Profile</a:t>
            </a:r>
            <a:endParaRPr lang="en-US" sz="1400" dirty="0" smtClean="0"/>
          </a:p>
          <a:p>
            <a:r>
              <a:rPr lang="en-US" sz="1800" dirty="0" smtClean="0"/>
              <a:t>3 instances of Forward Space Packet (FSP) service, all </a:t>
            </a:r>
            <a:r>
              <a:rPr lang="en-US" sz="1800" dirty="0" err="1" smtClean="0"/>
              <a:t>muxed</a:t>
            </a:r>
            <a:r>
              <a:rPr lang="en-US" sz="1800" dirty="0" smtClean="0"/>
              <a:t> into the same TC VC</a:t>
            </a:r>
          </a:p>
          <a:p>
            <a:pPr lvl="1"/>
            <a:r>
              <a:rPr lang="en-US" sz="1600" dirty="0" smtClean="0"/>
              <a:t>COP on VC, using CLCWs from return link MC on I channel</a:t>
            </a:r>
          </a:p>
          <a:p>
            <a:pPr lvl="1"/>
            <a:r>
              <a:rPr lang="en-US" sz="1600" dirty="0" smtClean="0"/>
              <a:t>1 instance of TC Space Link Protocol Transmission SC Profile, containing:</a:t>
            </a:r>
          </a:p>
          <a:p>
            <a:pPr lvl="2"/>
            <a:r>
              <a:rPr lang="en-US" sz="1400" dirty="0" smtClean="0"/>
              <a:t>1 instance of TC MC Mux FR Profile</a:t>
            </a:r>
          </a:p>
          <a:p>
            <a:pPr lvl="2"/>
            <a:r>
              <a:rPr lang="en-US" sz="1400" dirty="0" smtClean="0"/>
              <a:t>1 instance of TC VC Mux FR Profile</a:t>
            </a:r>
          </a:p>
          <a:p>
            <a:pPr lvl="2"/>
            <a:r>
              <a:rPr lang="en-US" sz="1400" dirty="0" smtClean="0"/>
              <a:t>1 instance of TC </a:t>
            </a:r>
            <a:r>
              <a:rPr lang="en-US" sz="1400" dirty="0" err="1" smtClean="0"/>
              <a:t>Encap</a:t>
            </a:r>
            <a:r>
              <a:rPr lang="en-US" sz="1400" dirty="0" smtClean="0"/>
              <a:t>, VC Packet Processing &amp; VC Generation FR Profile</a:t>
            </a:r>
          </a:p>
          <a:p>
            <a:pPr lvl="1"/>
            <a:r>
              <a:rPr lang="en-US" sz="1600" dirty="0" smtClean="0"/>
              <a:t>3 instances of SLE Forward Space Packet SC Profile, each containing 1 instance of FSP TS Provider FR Profile</a:t>
            </a:r>
          </a:p>
        </p:txBody>
      </p:sp>
    </p:spTree>
    <p:extLst>
      <p:ext uri="{BB962C8B-B14F-4D97-AF65-F5344CB8AC3E}">
        <p14:creationId xmlns:p14="http://schemas.microsoft.com/office/powerpoint/2010/main" val="133602957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Section 7: Flexibilities and Constraints</a:t>
            </a:r>
            <a:endParaRPr lang="en-US" sz="2400" dirty="0"/>
          </a:p>
        </p:txBody>
      </p:sp>
      <p:sp>
        <p:nvSpPr>
          <p:cNvPr id="3" name="Content Placeholder 2"/>
          <p:cNvSpPr>
            <a:spLocks noGrp="1"/>
          </p:cNvSpPr>
          <p:nvPr>
            <p:ph idx="1"/>
          </p:nvPr>
        </p:nvSpPr>
        <p:spPr>
          <a:xfrm>
            <a:off x="217487" y="1112837"/>
            <a:ext cx="8212137" cy="5545137"/>
          </a:xfrm>
        </p:spPr>
        <p:txBody>
          <a:bodyPr/>
          <a:lstStyle/>
          <a:p>
            <a:r>
              <a:rPr lang="en-US" sz="2000" dirty="0" smtClean="0"/>
              <a:t>Allows for specification of relationships among Service Components in a “parallel” fashion</a:t>
            </a:r>
          </a:p>
          <a:p>
            <a:pPr lvl="1"/>
            <a:r>
              <a:rPr lang="en-US" sz="1800" dirty="0" smtClean="0"/>
              <a:t>Removing relationships from the containment hierarchy removes structural constraints that may limit flexibility in the future</a:t>
            </a:r>
          </a:p>
          <a:p>
            <a:pPr lvl="1"/>
            <a:r>
              <a:rPr lang="en-US" sz="1800" dirty="0" smtClean="0"/>
              <a:t>Can be used to express timing relationships, scenarios, alternate configurations, etc.</a:t>
            </a:r>
          </a:p>
          <a:p>
            <a:r>
              <a:rPr lang="en-US" sz="2000" dirty="0" smtClean="0"/>
              <a:t>As of now, three Flexibility/Constraint class has been defined</a:t>
            </a:r>
          </a:p>
          <a:p>
            <a:pPr lvl="1"/>
            <a:r>
              <a:rPr lang="en-US" sz="1800" dirty="0" err="1" smtClean="0"/>
              <a:t>ServiceComponentTimeOffsets</a:t>
            </a:r>
            <a:endParaRPr lang="en-US" sz="1800" dirty="0" smtClean="0"/>
          </a:p>
          <a:p>
            <a:pPr lvl="1"/>
            <a:r>
              <a:rPr lang="en-US" sz="1800" dirty="0" err="1" smtClean="0"/>
              <a:t>AperturePriorityConstraint</a:t>
            </a:r>
            <a:endParaRPr lang="en-US" sz="1800" dirty="0" smtClean="0"/>
          </a:p>
          <a:p>
            <a:pPr lvl="1"/>
            <a:r>
              <a:rPr lang="en-US" sz="1800" dirty="0" err="1" smtClean="0"/>
              <a:t>ApertureFlexibilityConstraints</a:t>
            </a:r>
            <a:endParaRPr lang="en-US" sz="1800" dirty="0" smtClean="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40</a:t>
            </a:fld>
            <a:endParaRPr lang="en-US"/>
          </a:p>
        </p:txBody>
      </p:sp>
    </p:spTree>
    <p:extLst>
      <p:ext uri="{BB962C8B-B14F-4D97-AF65-F5344CB8AC3E}">
        <p14:creationId xmlns:p14="http://schemas.microsoft.com/office/powerpoint/2010/main" val="104367436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400" dirty="0" err="1" smtClean="0"/>
              <a:t>ServiceComponentTimeOffsets</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41</a:t>
            </a:fld>
            <a:endParaRPr lang="en-US"/>
          </a:p>
        </p:txBody>
      </p:sp>
      <p:sp>
        <p:nvSpPr>
          <p:cNvPr id="5" name="Content Placeholder 2"/>
          <p:cNvSpPr>
            <a:spLocks noGrp="1"/>
          </p:cNvSpPr>
          <p:nvPr>
            <p:ph idx="1"/>
          </p:nvPr>
        </p:nvSpPr>
        <p:spPr>
          <a:xfrm>
            <a:off x="207962" y="969962"/>
            <a:ext cx="8212137" cy="5545137"/>
          </a:xfrm>
        </p:spPr>
        <p:txBody>
          <a:bodyPr/>
          <a:lstStyle/>
          <a:p>
            <a:r>
              <a:rPr lang="en-US" sz="2000" dirty="0" smtClean="0"/>
              <a:t>Provides equivalent functionality to SCCS-SM-B-1 capability to offset individual carrier start and stop times</a:t>
            </a:r>
          </a:p>
          <a:p>
            <a:r>
              <a:rPr lang="en-US" sz="2000" dirty="0" smtClean="0"/>
              <a:t>Extends </a:t>
            </a:r>
            <a:r>
              <a:rPr lang="en-US" sz="2000" dirty="0"/>
              <a:t>SCCS-SM-B-1 </a:t>
            </a:r>
            <a:r>
              <a:rPr lang="en-US" sz="2000" dirty="0" smtClean="0"/>
              <a:t>capability by:</a:t>
            </a:r>
          </a:p>
          <a:p>
            <a:pPr lvl="1"/>
            <a:r>
              <a:rPr lang="en-US" sz="1800" dirty="0" smtClean="0"/>
              <a:t>Allowing offsets to apply to any Service Component type</a:t>
            </a:r>
          </a:p>
          <a:p>
            <a:pPr lvl="1"/>
            <a:r>
              <a:rPr lang="en-US" sz="1800" dirty="0" smtClean="0"/>
              <a:t>Allowing offsets to be expressed with respect to other Service Components (in addition to with respect to the containing Service Package)</a:t>
            </a:r>
          </a:p>
          <a:p>
            <a:pPr lvl="1"/>
            <a:r>
              <a:rPr lang="en-US" sz="1800" dirty="0" err="1" smtClean="0"/>
              <a:t>ServiceComponentTimeOffsets</a:t>
            </a:r>
            <a:r>
              <a:rPr lang="en-US" sz="1800" dirty="0" smtClean="0"/>
              <a:t> class is used within a Configuration Profiles to express offset relationships among Service Components within the same Configuration Profile</a:t>
            </a:r>
          </a:p>
          <a:p>
            <a:pPr lvl="1"/>
            <a:r>
              <a:rPr lang="en-US" sz="1800" dirty="0" err="1"/>
              <a:t>ServiceComponentTimeOffsets</a:t>
            </a:r>
            <a:r>
              <a:rPr lang="en-US" sz="1800" dirty="0"/>
              <a:t> class </a:t>
            </a:r>
            <a:r>
              <a:rPr lang="en-US" sz="1800" dirty="0" smtClean="0"/>
              <a:t>could be </a:t>
            </a:r>
            <a:r>
              <a:rPr lang="en-US" sz="1800" dirty="0"/>
              <a:t>used within </a:t>
            </a:r>
            <a:r>
              <a:rPr lang="en-US" sz="1800" dirty="0" smtClean="0"/>
              <a:t>a Service Package Request </a:t>
            </a:r>
            <a:r>
              <a:rPr lang="en-US" sz="1800" dirty="0"/>
              <a:t>to express offset relationships </a:t>
            </a:r>
            <a:r>
              <a:rPr lang="en-US" sz="1800" dirty="0" smtClean="0"/>
              <a:t>among Service Components in the same or different Configuration Profiles within a Service Package Request</a:t>
            </a:r>
            <a:endParaRPr lang="en-US" sz="1800" dirty="0"/>
          </a:p>
          <a:p>
            <a:pPr marL="914400" lvl="2" indent="0">
              <a:buNone/>
            </a:pPr>
            <a:endParaRPr lang="en-US" sz="1200" dirty="0"/>
          </a:p>
        </p:txBody>
      </p:sp>
    </p:spTree>
    <p:extLst>
      <p:ext uri="{BB962C8B-B14F-4D97-AF65-F5344CB8AC3E}">
        <p14:creationId xmlns:p14="http://schemas.microsoft.com/office/powerpoint/2010/main" val="277807997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42</a:t>
            </a:fld>
            <a:endParaRPr lang="en-US"/>
          </a:p>
        </p:txBody>
      </p:sp>
      <p:sp>
        <p:nvSpPr>
          <p:cNvPr id="5" name="Title 1"/>
          <p:cNvSpPr>
            <a:spLocks noGrp="1"/>
          </p:cNvSpPr>
          <p:nvPr>
            <p:ph type="title"/>
          </p:nvPr>
        </p:nvSpPr>
        <p:spPr>
          <a:xfrm>
            <a:off x="0" y="260350"/>
            <a:ext cx="7258050" cy="611188"/>
          </a:xfrm>
        </p:spPr>
        <p:txBody>
          <a:bodyPr/>
          <a:lstStyle/>
          <a:p>
            <a:r>
              <a:rPr lang="en-US" sz="2400" dirty="0" err="1" smtClean="0"/>
              <a:t>ServiceComponentTimeOffsets</a:t>
            </a:r>
            <a:r>
              <a:rPr lang="en-US" sz="2400" dirty="0" smtClean="0"/>
              <a:t> Class Diagram</a:t>
            </a:r>
            <a:endParaRPr lang="en-US" sz="2400" dirty="0"/>
          </a:p>
        </p:txBody>
      </p:sp>
      <p:sp>
        <p:nvSpPr>
          <p:cNvPr id="7" name="Left Brace 6"/>
          <p:cNvSpPr/>
          <p:nvPr/>
        </p:nvSpPr>
        <p:spPr bwMode="auto">
          <a:xfrm>
            <a:off x="4143376" y="4200525"/>
            <a:ext cx="304800" cy="466725"/>
          </a:xfrm>
          <a:prstGeom prst="leftBrace">
            <a:avLst>
              <a:gd name="adj1" fmla="val 8333"/>
              <a:gd name="adj2" fmla="val 31633"/>
            </a:avLst>
          </a:prstGeom>
          <a:solidFill>
            <a:srgbClr val="FFFFFF">
              <a:alpha val="50000"/>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8" name="TextBox 7"/>
          <p:cNvSpPr txBox="1"/>
          <p:nvPr/>
        </p:nvSpPr>
        <p:spPr>
          <a:xfrm>
            <a:off x="780439" y="4206875"/>
            <a:ext cx="3341043" cy="1384995"/>
          </a:xfrm>
          <a:prstGeom prst="rect">
            <a:avLst/>
          </a:prstGeom>
          <a:noFill/>
        </p:spPr>
        <p:txBody>
          <a:bodyPr wrap="none" rtlCol="0">
            <a:spAutoFit/>
          </a:bodyPr>
          <a:lstStyle/>
          <a:p>
            <a:pPr algn="r"/>
            <a:r>
              <a:rPr lang="en-US" sz="1200" dirty="0" smtClean="0">
                <a:solidFill>
                  <a:schemeClr val="tx1"/>
                </a:solidFill>
              </a:rPr>
              <a:t>“name” of the dependent Service Components</a:t>
            </a:r>
          </a:p>
          <a:p>
            <a:pPr algn="r"/>
            <a:endParaRPr lang="en-US" sz="1200" dirty="0">
              <a:solidFill>
                <a:schemeClr val="tx1"/>
              </a:solidFill>
            </a:endParaRPr>
          </a:p>
          <a:p>
            <a:pPr algn="r"/>
            <a:r>
              <a:rPr lang="en-US" sz="1200" dirty="0" smtClean="0">
                <a:solidFill>
                  <a:schemeClr val="tx1"/>
                </a:solidFill>
              </a:rPr>
              <a:t>Service Package or </a:t>
            </a:r>
          </a:p>
          <a:p>
            <a:pPr algn="r"/>
            <a:r>
              <a:rPr lang="en-US" sz="1200" dirty="0" smtClean="0">
                <a:solidFill>
                  <a:schemeClr val="tx1"/>
                </a:solidFill>
              </a:rPr>
              <a:t>a different Service Component</a:t>
            </a:r>
          </a:p>
          <a:p>
            <a:pPr algn="r"/>
            <a:endParaRPr lang="en-US" sz="1200" dirty="0" smtClean="0">
              <a:solidFill>
                <a:schemeClr val="tx1"/>
              </a:solidFill>
            </a:endParaRPr>
          </a:p>
          <a:p>
            <a:pPr algn="r"/>
            <a:r>
              <a:rPr lang="en-US" sz="1200" dirty="0" smtClean="0">
                <a:solidFill>
                  <a:schemeClr val="tx1"/>
                </a:solidFill>
              </a:rPr>
              <a:t>“name” of reference point Service Component </a:t>
            </a:r>
          </a:p>
          <a:p>
            <a:pPr algn="r"/>
            <a:r>
              <a:rPr lang="en-US" sz="1200" dirty="0" smtClean="0">
                <a:solidFill>
                  <a:schemeClr val="tx1"/>
                </a:solidFill>
              </a:rPr>
              <a:t>(conditional)</a:t>
            </a:r>
            <a:endParaRPr lang="en-US" sz="1200" dirty="0">
              <a:solidFill>
                <a:schemeClr val="tx1"/>
              </a:solidFill>
            </a:endParaRPr>
          </a:p>
        </p:txBody>
      </p:sp>
      <p:sp>
        <p:nvSpPr>
          <p:cNvPr id="9" name="Left Brace 8"/>
          <p:cNvSpPr/>
          <p:nvPr/>
        </p:nvSpPr>
        <p:spPr bwMode="auto">
          <a:xfrm>
            <a:off x="4134757" y="4681310"/>
            <a:ext cx="317047" cy="300265"/>
          </a:xfrm>
          <a:prstGeom prst="leftBrace">
            <a:avLst>
              <a:gd name="adj1" fmla="val 25000"/>
              <a:gd name="adj2" fmla="val 50000"/>
            </a:avLst>
          </a:prstGeom>
          <a:solidFill>
            <a:srgbClr val="FFFFFF">
              <a:alpha val="50000"/>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10" name="Left Brace 9"/>
          <p:cNvSpPr/>
          <p:nvPr/>
        </p:nvSpPr>
        <p:spPr bwMode="auto">
          <a:xfrm>
            <a:off x="4152900" y="5029200"/>
            <a:ext cx="298904" cy="428625"/>
          </a:xfrm>
          <a:prstGeom prst="leftBrace">
            <a:avLst/>
          </a:prstGeom>
          <a:solidFill>
            <a:srgbClr val="FFFFFF">
              <a:alpha val="50000"/>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224" y="1714499"/>
            <a:ext cx="4211423" cy="4410075"/>
          </a:xfrm>
          <a:prstGeom prst="rect">
            <a:avLst/>
          </a:prstGeom>
        </p:spPr>
      </p:pic>
    </p:spTree>
    <p:extLst>
      <p:ext uri="{BB962C8B-B14F-4D97-AF65-F5344CB8AC3E}">
        <p14:creationId xmlns:p14="http://schemas.microsoft.com/office/powerpoint/2010/main" val="420507603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400" dirty="0" err="1" smtClean="0"/>
              <a:t>AperturePriorityConstraint</a:t>
            </a:r>
            <a:endParaRPr lang="en-US" sz="2400" dirty="0"/>
          </a:p>
        </p:txBody>
      </p:sp>
      <p:sp>
        <p:nvSpPr>
          <p:cNvPr id="3" name="Content Placeholder 2"/>
          <p:cNvSpPr>
            <a:spLocks noGrp="1"/>
          </p:cNvSpPr>
          <p:nvPr>
            <p:ph idx="1"/>
          </p:nvPr>
        </p:nvSpPr>
        <p:spPr>
          <a:xfrm>
            <a:off x="227012" y="1112838"/>
            <a:ext cx="4268787" cy="5526087"/>
          </a:xfrm>
        </p:spPr>
        <p:txBody>
          <a:bodyPr/>
          <a:lstStyle/>
          <a:p>
            <a:r>
              <a:rPr lang="en-US" sz="2000" dirty="0" smtClean="0"/>
              <a:t>Provides functionality of SMURF </a:t>
            </a:r>
            <a:r>
              <a:rPr lang="en-US" sz="2000" dirty="0" err="1" smtClean="0"/>
              <a:t>BasicApertureConstraint</a:t>
            </a:r>
            <a:endParaRPr lang="en-US" sz="2000" dirty="0" smtClean="0"/>
          </a:p>
          <a:p>
            <a:pPr lvl="1"/>
            <a:r>
              <a:rPr lang="en-US" sz="1800" dirty="0" smtClean="0"/>
              <a:t>Replicates SMURF structure (for now, anyway)</a:t>
            </a:r>
          </a:p>
          <a:p>
            <a:pPr lvl="1"/>
            <a:r>
              <a:rPr lang="en-US" sz="1800" dirty="0" smtClean="0"/>
              <a:t>Could be made less verbose and more robust by making it a single object containing a priority-ordered list of </a:t>
            </a:r>
            <a:r>
              <a:rPr lang="en-US" sz="1800" dirty="0" err="1" smtClean="0"/>
              <a:t>alertureRefs</a:t>
            </a:r>
            <a:endParaRPr lang="en-US" sz="1800" dirty="0" smtClean="0"/>
          </a:p>
          <a:p>
            <a:r>
              <a:rPr lang="en-US" sz="2200" dirty="0" smtClean="0"/>
              <a:t>Can be used in Configuration Profile or  Service Package Request </a:t>
            </a:r>
          </a:p>
          <a:p>
            <a:pPr lvl="1"/>
            <a:r>
              <a:rPr lang="en-US" sz="1800" dirty="0" smtClean="0"/>
              <a:t>If initially specified in Configuration Profile, can be over-ridden by Service Package Request</a:t>
            </a:r>
            <a:endParaRPr lang="en-US" sz="18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43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1107" y="1911291"/>
            <a:ext cx="4322868" cy="3670359"/>
          </a:xfrm>
          <a:prstGeom prst="rect">
            <a:avLst/>
          </a:prstGeom>
        </p:spPr>
      </p:pic>
      <p:sp>
        <p:nvSpPr>
          <p:cNvPr id="7" name="TextBox 6"/>
          <p:cNvSpPr txBox="1"/>
          <p:nvPr/>
        </p:nvSpPr>
        <p:spPr>
          <a:xfrm>
            <a:off x="7170609" y="3035300"/>
            <a:ext cx="1656223" cy="523220"/>
          </a:xfrm>
          <a:prstGeom prst="rect">
            <a:avLst/>
          </a:prstGeom>
          <a:noFill/>
        </p:spPr>
        <p:txBody>
          <a:bodyPr wrap="none" rtlCol="0">
            <a:spAutoFit/>
          </a:bodyPr>
          <a:lstStyle/>
          <a:p>
            <a:pPr algn="r"/>
            <a:r>
              <a:rPr lang="en-US" sz="1400" dirty="0" smtClean="0">
                <a:solidFill>
                  <a:schemeClr val="tx1"/>
                </a:solidFill>
              </a:rPr>
              <a:t>Required to be an </a:t>
            </a:r>
          </a:p>
          <a:p>
            <a:pPr algn="ctr"/>
            <a:r>
              <a:rPr lang="en-US" sz="1400" dirty="0" smtClean="0">
                <a:solidFill>
                  <a:schemeClr val="tx1"/>
                </a:solidFill>
              </a:rPr>
              <a:t>Aperture SC OID</a:t>
            </a:r>
            <a:endParaRPr lang="en-US" sz="1400" dirty="0">
              <a:solidFill>
                <a:schemeClr val="tx1"/>
              </a:solidFill>
            </a:endParaRPr>
          </a:p>
        </p:txBody>
      </p:sp>
      <p:cxnSp>
        <p:nvCxnSpPr>
          <p:cNvPr id="9" name="Straight Arrow Connector 8"/>
          <p:cNvCxnSpPr>
            <a:stCxn id="7" idx="2"/>
          </p:cNvCxnSpPr>
          <p:nvPr/>
        </p:nvCxnSpPr>
        <p:spPr bwMode="auto">
          <a:xfrm flipH="1">
            <a:off x="7277101" y="3558520"/>
            <a:ext cx="721620" cy="956330"/>
          </a:xfrm>
          <a:prstGeom prst="straightConnector1">
            <a:avLst/>
          </a:prstGeom>
          <a:solidFill>
            <a:srgbClr val="4899FF">
              <a:alpha val="50000"/>
            </a:srgbClr>
          </a:solidFill>
          <a:ln w="19050" cap="flat" cmpd="sng" algn="ctr">
            <a:solidFill>
              <a:schemeClr val="tx1"/>
            </a:solidFill>
            <a:prstDash val="sysDash"/>
            <a:round/>
            <a:headEnd type="none" w="sm" len="sm"/>
            <a:tailEnd type="arrow"/>
          </a:ln>
          <a:effectLst/>
        </p:spPr>
      </p:cxnSp>
    </p:spTree>
    <p:extLst>
      <p:ext uri="{BB962C8B-B14F-4D97-AF65-F5344CB8AC3E}">
        <p14:creationId xmlns:p14="http://schemas.microsoft.com/office/powerpoint/2010/main" val="270201756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800" dirty="0" smtClean="0"/>
              <a:t>When combined with </a:t>
            </a:r>
            <a:r>
              <a:rPr lang="en-US" sz="1800" dirty="0" err="1" smtClean="0"/>
              <a:t>AperturePriorityConstraint</a:t>
            </a:r>
            <a:r>
              <a:rPr lang="en-US" sz="1800" dirty="0" smtClean="0"/>
              <a:t>, provides flexibility of </a:t>
            </a:r>
            <a:br>
              <a:rPr lang="en-US" sz="1800" dirty="0" smtClean="0"/>
            </a:br>
            <a:r>
              <a:rPr lang="en-US" sz="1800" dirty="0" smtClean="0"/>
              <a:t>SCCS-SM-B-1</a:t>
            </a:r>
          </a:p>
          <a:p>
            <a:r>
              <a:rPr lang="en-US" sz="1800" dirty="0" err="1" smtClean="0"/>
              <a:t>acceptabilityType</a:t>
            </a:r>
            <a:r>
              <a:rPr lang="en-US" sz="1800" dirty="0" smtClean="0"/>
              <a:t> parameter identifies whether list of </a:t>
            </a:r>
            <a:r>
              <a:rPr lang="en-US" sz="1800" dirty="0" err="1" smtClean="0"/>
              <a:t>apertureRefs</a:t>
            </a:r>
            <a:r>
              <a:rPr lang="en-US" sz="1800" dirty="0" smtClean="0"/>
              <a:t> is acceptable or unacceptable</a:t>
            </a:r>
          </a:p>
          <a:p>
            <a:r>
              <a:rPr lang="en-US" sz="1800" dirty="0" smtClean="0"/>
              <a:t>Specification includes rules for relationship between </a:t>
            </a:r>
            <a:r>
              <a:rPr lang="en-US" sz="1800" dirty="0" err="1" smtClean="0"/>
              <a:t>PaerturePriorityConstraint</a:t>
            </a:r>
            <a:r>
              <a:rPr lang="en-US" sz="1800" dirty="0" smtClean="0"/>
              <a:t> and </a:t>
            </a:r>
            <a:r>
              <a:rPr lang="en-US" sz="1800" dirty="0" err="1" smtClean="0"/>
              <a:t>ApertureAvailabilityConstraints</a:t>
            </a:r>
            <a:endParaRPr lang="en-US" sz="18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44</a:t>
            </a:fld>
            <a:endParaRPr lang="en-US"/>
          </a:p>
        </p:txBody>
      </p:sp>
      <p:sp>
        <p:nvSpPr>
          <p:cNvPr id="5" name="Title 1"/>
          <p:cNvSpPr>
            <a:spLocks noGrp="1"/>
          </p:cNvSpPr>
          <p:nvPr>
            <p:ph type="title"/>
          </p:nvPr>
        </p:nvSpPr>
        <p:spPr>
          <a:xfrm>
            <a:off x="0" y="260350"/>
            <a:ext cx="6227763" cy="611188"/>
          </a:xfrm>
        </p:spPr>
        <p:txBody>
          <a:bodyPr/>
          <a:lstStyle/>
          <a:p>
            <a:pPr lvl="1"/>
            <a:r>
              <a:rPr lang="en-US" sz="2400" dirty="0" err="1" smtClean="0"/>
              <a:t>ApertureAvailabilityConstraints</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682" y="1628774"/>
            <a:ext cx="3713268" cy="3152775"/>
          </a:xfrm>
          <a:prstGeom prst="rect">
            <a:avLst/>
          </a:prstGeom>
        </p:spPr>
      </p:pic>
      <p:sp>
        <p:nvSpPr>
          <p:cNvPr id="7" name="TextBox 6"/>
          <p:cNvSpPr txBox="1"/>
          <p:nvPr/>
        </p:nvSpPr>
        <p:spPr>
          <a:xfrm>
            <a:off x="7056309" y="2587625"/>
            <a:ext cx="1656223" cy="523220"/>
          </a:xfrm>
          <a:prstGeom prst="rect">
            <a:avLst/>
          </a:prstGeom>
          <a:noFill/>
        </p:spPr>
        <p:txBody>
          <a:bodyPr wrap="none" rtlCol="0">
            <a:spAutoFit/>
          </a:bodyPr>
          <a:lstStyle/>
          <a:p>
            <a:pPr algn="r"/>
            <a:r>
              <a:rPr lang="en-US" sz="1400" dirty="0" smtClean="0">
                <a:solidFill>
                  <a:schemeClr val="tx1"/>
                </a:solidFill>
              </a:rPr>
              <a:t>Required to be an </a:t>
            </a:r>
          </a:p>
          <a:p>
            <a:pPr algn="ctr"/>
            <a:r>
              <a:rPr lang="en-US" sz="1400" dirty="0" smtClean="0">
                <a:solidFill>
                  <a:schemeClr val="tx1"/>
                </a:solidFill>
              </a:rPr>
              <a:t>Aperture SC OID</a:t>
            </a:r>
            <a:endParaRPr lang="en-US" sz="1400" dirty="0">
              <a:solidFill>
                <a:schemeClr val="tx1"/>
              </a:solidFill>
            </a:endParaRPr>
          </a:p>
        </p:txBody>
      </p:sp>
      <p:cxnSp>
        <p:nvCxnSpPr>
          <p:cNvPr id="8" name="Straight Arrow Connector 7"/>
          <p:cNvCxnSpPr>
            <a:stCxn id="7" idx="2"/>
          </p:cNvCxnSpPr>
          <p:nvPr/>
        </p:nvCxnSpPr>
        <p:spPr bwMode="auto">
          <a:xfrm flipH="1">
            <a:off x="6915150" y="3110845"/>
            <a:ext cx="969271" cy="813455"/>
          </a:xfrm>
          <a:prstGeom prst="straightConnector1">
            <a:avLst/>
          </a:prstGeom>
          <a:solidFill>
            <a:srgbClr val="4899FF">
              <a:alpha val="50000"/>
            </a:srgbClr>
          </a:solidFill>
          <a:ln w="19050" cap="flat" cmpd="sng" algn="ctr">
            <a:solidFill>
              <a:schemeClr val="tx1"/>
            </a:solidFill>
            <a:prstDash val="sysDash"/>
            <a:round/>
            <a:headEnd type="none" w="sm" len="sm"/>
            <a:tailEnd type="arrow"/>
          </a:ln>
          <a:effectLst/>
        </p:spPr>
      </p:cxnSp>
    </p:spTree>
    <p:extLst>
      <p:ext uri="{BB962C8B-B14F-4D97-AF65-F5344CB8AC3E}">
        <p14:creationId xmlns:p14="http://schemas.microsoft.com/office/powerpoint/2010/main" val="158610398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Section 8: Rules for Creating Configuration Profiles</a:t>
            </a:r>
            <a:endParaRPr lang="en-US" sz="2400" dirty="0"/>
          </a:p>
        </p:txBody>
      </p:sp>
      <p:sp>
        <p:nvSpPr>
          <p:cNvPr id="3" name="Content Placeholder 2"/>
          <p:cNvSpPr>
            <a:spLocks noGrp="1"/>
          </p:cNvSpPr>
          <p:nvPr>
            <p:ph idx="1"/>
          </p:nvPr>
        </p:nvSpPr>
        <p:spPr>
          <a:xfrm>
            <a:off x="179387" y="1341438"/>
            <a:ext cx="7945437" cy="4527550"/>
          </a:xfrm>
        </p:spPr>
        <p:txBody>
          <a:bodyPr/>
          <a:lstStyle/>
          <a:p>
            <a:r>
              <a:rPr lang="en-US" dirty="0" smtClean="0"/>
              <a:t>Rules for wiring together different SCs to specify the functionality of Configuration Profiles</a:t>
            </a:r>
          </a:p>
          <a:p>
            <a:r>
              <a:rPr lang="en-US" dirty="0" smtClean="0"/>
              <a:t>Organized by specializations of the Configuration Profile Contents abstract class</a:t>
            </a:r>
          </a:p>
          <a:p>
            <a:pPr lvl="1"/>
            <a:r>
              <a:rPr lang="en-US" dirty="0" smtClean="0"/>
              <a:t>Space Link Session Profiles</a:t>
            </a:r>
          </a:p>
          <a:p>
            <a:pPr lvl="1"/>
            <a:r>
              <a:rPr lang="en-US" dirty="0" smtClean="0"/>
              <a:t>Retrieval Profiles</a:t>
            </a:r>
          </a:p>
          <a:p>
            <a:pPr lvl="1"/>
            <a:r>
              <a:rPr lang="en-US" dirty="0" smtClean="0"/>
              <a:t>Forward Offline Profiles</a:t>
            </a:r>
          </a:p>
          <a:p>
            <a:pPr lvl="1"/>
            <a:r>
              <a:rPr lang="en-US" dirty="0" smtClean="0"/>
              <a:t>Service Management Function Profiles</a:t>
            </a:r>
          </a:p>
          <a:p>
            <a:r>
              <a:rPr lang="en-US" dirty="0" smtClean="0"/>
              <a:t>This section is still To Be Supplied</a:t>
            </a:r>
            <a:endParaRPr lang="en-US"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45</a:t>
            </a:fld>
            <a:endParaRPr lang="en-US"/>
          </a:p>
        </p:txBody>
      </p:sp>
    </p:spTree>
    <p:extLst>
      <p:ext uri="{BB962C8B-B14F-4D97-AF65-F5344CB8AC3E}">
        <p14:creationId xmlns:p14="http://schemas.microsoft.com/office/powerpoint/2010/main" val="120550060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Annex A: Object Identifiers Definition (Normative)</a:t>
            </a:r>
            <a:endParaRPr lang="en-US" sz="2400" dirty="0"/>
          </a:p>
        </p:txBody>
      </p:sp>
      <p:sp>
        <p:nvSpPr>
          <p:cNvPr id="3" name="Content Placeholder 2"/>
          <p:cNvSpPr>
            <a:spLocks noGrp="1"/>
          </p:cNvSpPr>
          <p:nvPr>
            <p:ph idx="1"/>
          </p:nvPr>
        </p:nvSpPr>
        <p:spPr>
          <a:xfrm>
            <a:off x="236538" y="1227138"/>
            <a:ext cx="7631112" cy="4527550"/>
          </a:xfrm>
        </p:spPr>
        <p:txBody>
          <a:bodyPr/>
          <a:lstStyle/>
          <a:p>
            <a:r>
              <a:rPr lang="en-US" dirty="0"/>
              <a:t>This annex </a:t>
            </a:r>
            <a:r>
              <a:rPr lang="en-US" dirty="0" smtClean="0"/>
              <a:t>will define</a:t>
            </a:r>
          </a:p>
          <a:p>
            <a:pPr lvl="1"/>
            <a:r>
              <a:rPr lang="en-US" dirty="0" smtClean="0"/>
              <a:t>the Object Identifier tree structure that is used for registering Service Component Types and their associated Provided and Required Interface classes;</a:t>
            </a:r>
          </a:p>
          <a:p>
            <a:pPr lvl="1"/>
            <a:r>
              <a:rPr lang="en-US" dirty="0" smtClean="0"/>
              <a:t>the </a:t>
            </a:r>
            <a:r>
              <a:rPr lang="en-US" dirty="0"/>
              <a:t>procedures to be applied for the management of the Object Identifiers defined in this annex and for the creation of new Object Identifiers that need to be defined when new Service Components are specified;</a:t>
            </a:r>
          </a:p>
          <a:p>
            <a:pPr lvl="1"/>
            <a:r>
              <a:rPr lang="en-US" dirty="0"/>
              <a:t>the top-level Object Identifiers </a:t>
            </a:r>
            <a:r>
              <a:rPr lang="en-US" dirty="0" smtClean="0"/>
              <a:t>themselves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46</a:t>
            </a:fld>
            <a:endParaRPr lang="en-US"/>
          </a:p>
        </p:txBody>
      </p:sp>
    </p:spTree>
    <p:extLst>
      <p:ext uri="{BB962C8B-B14F-4D97-AF65-F5344CB8AC3E}">
        <p14:creationId xmlns:p14="http://schemas.microsoft.com/office/powerpoint/2010/main" val="377758307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47</a:t>
            </a:fld>
            <a:endParaRPr lang="en-US"/>
          </a:p>
        </p:txBody>
      </p:sp>
      <p:grpSp>
        <p:nvGrpSpPr>
          <p:cNvPr id="47" name="Group 46"/>
          <p:cNvGrpSpPr/>
          <p:nvPr/>
        </p:nvGrpSpPr>
        <p:grpSpPr>
          <a:xfrm>
            <a:off x="2789428" y="1284587"/>
            <a:ext cx="3421508" cy="5183962"/>
            <a:chOff x="5332603" y="1303637"/>
            <a:chExt cx="3421508" cy="5183962"/>
          </a:xfrm>
        </p:grpSpPr>
        <p:sp>
          <p:nvSpPr>
            <p:cNvPr id="7" name="Rectangle 6"/>
            <p:cNvSpPr/>
            <p:nvPr/>
          </p:nvSpPr>
          <p:spPr bwMode="auto">
            <a:xfrm>
              <a:off x="5664388" y="3578217"/>
              <a:ext cx="457200" cy="1209675"/>
            </a:xfrm>
            <a:prstGeom prst="rect">
              <a:avLst/>
            </a:prstGeom>
            <a:solidFill>
              <a:srgbClr val="FFFFFF"/>
            </a:solidFill>
            <a:ln w="12700" cap="flat" cmpd="sng" algn="ctr">
              <a:solidFill>
                <a:schemeClr val="tx1"/>
              </a:solidFill>
              <a:prstDash val="solid"/>
              <a:round/>
              <a:headEnd type="none" w="sm" len="sm"/>
              <a:tailEnd type="none" w="sm" len="sm"/>
            </a:ln>
            <a:effectLst>
              <a:outerShdw blurRad="50800" dist="50800" dir="5400000" algn="ctr" rotWithShape="0">
                <a:schemeClr val="bg1">
                  <a:lumMod val="50000"/>
                </a:schemeClr>
              </a:outerShdw>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rPr>
                <a:t>svcMgmtFrParamsEvents</a:t>
              </a:r>
              <a:endParaRPr kumimoji="0" lang="en-US" sz="700" b="0" i="0" u="none" strike="noStrike" cap="none" normalizeH="0" baseline="0" dirty="0" smtClean="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rPr>
                <a:t>AndDirectives</a:t>
              </a:r>
              <a:r>
                <a:rPr kumimoji="0" lang="en-US" sz="700" b="0" i="0" u="none" strike="noStrike" cap="none" normalizeH="0" baseline="0" dirty="0" smtClean="0">
                  <a:ln>
                    <a:noFill/>
                  </a:ln>
                  <a:solidFill>
                    <a:schemeClr val="tx1"/>
                  </a:solidFill>
                  <a:effectLst/>
                </a:rPr>
                <a:t> (1)</a:t>
              </a:r>
            </a:p>
          </p:txBody>
        </p:sp>
        <p:cxnSp>
          <p:nvCxnSpPr>
            <p:cNvPr id="8" name="Straight Connector 7"/>
            <p:cNvCxnSpPr/>
            <p:nvPr/>
          </p:nvCxnSpPr>
          <p:spPr bwMode="auto">
            <a:xfrm>
              <a:off x="5907519" y="3491916"/>
              <a:ext cx="2297093" cy="0"/>
            </a:xfrm>
            <a:prstGeom prst="line">
              <a:avLst/>
            </a:prstGeom>
            <a:solidFill>
              <a:srgbClr val="4899FF">
                <a:alpha val="50000"/>
              </a:srgbClr>
            </a:solidFill>
            <a:ln w="12700"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5905989" y="3494900"/>
              <a:ext cx="0" cy="74649"/>
            </a:xfrm>
            <a:prstGeom prst="line">
              <a:avLst/>
            </a:prstGeom>
            <a:solidFill>
              <a:srgbClr val="4899FF">
                <a:alpha val="50000"/>
              </a:srgbClr>
            </a:solidFill>
            <a:ln w="12700" cap="flat" cmpd="sng" algn="ctr">
              <a:solidFill>
                <a:schemeClr val="tx1"/>
              </a:solidFill>
              <a:prstDash val="solid"/>
              <a:round/>
              <a:headEnd type="none" w="sm" len="sm"/>
              <a:tailEnd type="none" w="sm" len="sm"/>
            </a:ln>
            <a:effectLst/>
          </p:spPr>
        </p:cxnSp>
        <p:sp>
          <p:nvSpPr>
            <p:cNvPr id="10" name="Rectangle 9"/>
            <p:cNvSpPr/>
            <p:nvPr/>
          </p:nvSpPr>
          <p:spPr bwMode="auto">
            <a:xfrm>
              <a:off x="6436387" y="3551532"/>
              <a:ext cx="1114559" cy="360474"/>
            </a:xfrm>
            <a:prstGeom prst="rect">
              <a:avLst/>
            </a:prstGeom>
            <a:solidFill>
              <a:srgbClr val="FFFFFF"/>
            </a:solidFill>
            <a:ln w="12700" cap="flat" cmpd="sng" algn="ctr">
              <a:solidFill>
                <a:schemeClr val="tx1"/>
              </a:solidFill>
              <a:prstDash val="solid"/>
              <a:round/>
              <a:headEnd type="none" w="sm" len="sm"/>
              <a:tailEnd type="none" w="sm" len="sm"/>
            </a:ln>
            <a:effectLst>
              <a:outerShdw blurRad="50800" dist="50800" dir="5400000" algn="ctr" rotWithShape="0">
                <a:schemeClr val="bg1">
                  <a:lumMod val="50000"/>
                </a:scheme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charset="0"/>
                </a:rPr>
                <a:t>serviceComponents</a:t>
              </a:r>
              <a:r>
                <a:rPr kumimoji="0" lang="en-US" sz="700" b="0" i="0" u="none" strike="noStrike" cap="none" normalizeH="0" baseline="0" dirty="0" smtClean="0">
                  <a:ln>
                    <a:noFill/>
                  </a:ln>
                  <a:solidFill>
                    <a:schemeClr val="tx1"/>
                  </a:solidFill>
                  <a:effectLst/>
                  <a:latin typeface="Arial" charset="0"/>
                </a:rPr>
                <a:t> (2)</a:t>
              </a:r>
            </a:p>
          </p:txBody>
        </p:sp>
        <p:cxnSp>
          <p:nvCxnSpPr>
            <p:cNvPr id="12" name="Straight Connector 11"/>
            <p:cNvCxnSpPr>
              <a:stCxn id="41" idx="2"/>
            </p:cNvCxnSpPr>
            <p:nvPr/>
          </p:nvCxnSpPr>
          <p:spPr bwMode="auto">
            <a:xfrm>
              <a:off x="6941409" y="1501346"/>
              <a:ext cx="39240" cy="1554830"/>
            </a:xfrm>
            <a:prstGeom prst="line">
              <a:avLst/>
            </a:prstGeom>
            <a:solidFill>
              <a:srgbClr val="4899FF">
                <a:alpha val="50000"/>
              </a:srgbClr>
            </a:solidFill>
            <a:ln w="12700" cap="flat" cmpd="sng" algn="ctr">
              <a:solidFill>
                <a:schemeClr val="tx1"/>
              </a:solidFill>
              <a:prstDash val="solid"/>
              <a:round/>
              <a:headEnd type="none" w="sm" len="sm"/>
              <a:tailEnd type="none" w="sm" len="sm"/>
            </a:ln>
            <a:effectLst/>
          </p:spPr>
        </p:cxnSp>
        <p:cxnSp>
          <p:nvCxnSpPr>
            <p:cNvPr id="13" name="Straight Connector 12"/>
            <p:cNvCxnSpPr/>
            <p:nvPr/>
          </p:nvCxnSpPr>
          <p:spPr bwMode="auto">
            <a:xfrm>
              <a:off x="7010900" y="3917113"/>
              <a:ext cx="0" cy="74649"/>
            </a:xfrm>
            <a:prstGeom prst="line">
              <a:avLst/>
            </a:prstGeom>
            <a:solidFill>
              <a:srgbClr val="4899FF">
                <a:alpha val="50000"/>
              </a:srgbClr>
            </a:solidFill>
            <a:ln w="12700" cap="flat" cmpd="sng" algn="ctr">
              <a:solidFill>
                <a:schemeClr val="tx1"/>
              </a:solidFill>
              <a:prstDash val="solid"/>
              <a:round/>
              <a:headEnd type="none" w="sm" len="sm"/>
              <a:tailEnd type="none" w="sm" len="sm"/>
            </a:ln>
            <a:effectLst/>
          </p:spPr>
        </p:cxnSp>
        <p:cxnSp>
          <p:nvCxnSpPr>
            <p:cNvPr id="14" name="Straight Connector 13"/>
            <p:cNvCxnSpPr/>
            <p:nvPr/>
          </p:nvCxnSpPr>
          <p:spPr bwMode="auto">
            <a:xfrm flipV="1">
              <a:off x="6717485" y="3991727"/>
              <a:ext cx="596145" cy="1194"/>
            </a:xfrm>
            <a:prstGeom prst="line">
              <a:avLst/>
            </a:prstGeom>
            <a:solidFill>
              <a:srgbClr val="4899FF">
                <a:alpha val="50000"/>
              </a:srgbClr>
            </a:solidFill>
            <a:ln w="12700" cap="flat"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6718268" y="3986070"/>
              <a:ext cx="0" cy="74649"/>
            </a:xfrm>
            <a:prstGeom prst="line">
              <a:avLst/>
            </a:prstGeom>
            <a:solidFill>
              <a:srgbClr val="4899FF">
                <a:alpha val="50000"/>
              </a:srgbClr>
            </a:solidFill>
            <a:ln w="12700" cap="flat" cmpd="sng" algn="ctr">
              <a:solidFill>
                <a:schemeClr val="tx1"/>
              </a:solidFill>
              <a:prstDash val="solid"/>
              <a:round/>
              <a:headEnd type="none" w="sm" len="sm"/>
              <a:tailEnd type="none" w="sm" len="sm"/>
            </a:ln>
            <a:effectLst/>
          </p:spPr>
        </p:cxnSp>
        <p:cxnSp>
          <p:nvCxnSpPr>
            <p:cNvPr id="16" name="Straight Connector 15"/>
            <p:cNvCxnSpPr/>
            <p:nvPr/>
          </p:nvCxnSpPr>
          <p:spPr bwMode="auto">
            <a:xfrm>
              <a:off x="7315699" y="3992444"/>
              <a:ext cx="0" cy="74649"/>
            </a:xfrm>
            <a:prstGeom prst="line">
              <a:avLst/>
            </a:prstGeom>
            <a:solidFill>
              <a:srgbClr val="4899FF">
                <a:alpha val="50000"/>
              </a:srgbClr>
            </a:solidFill>
            <a:ln w="12700" cap="flat" cmpd="sng" algn="ctr">
              <a:solidFill>
                <a:schemeClr val="tx1"/>
              </a:solidFill>
              <a:prstDash val="solid"/>
              <a:round/>
              <a:headEnd type="none" w="sm" len="sm"/>
              <a:tailEnd type="none" w="sm" len="sm"/>
            </a:ln>
            <a:effectLst/>
          </p:spPr>
        </p:cxnSp>
        <p:sp>
          <p:nvSpPr>
            <p:cNvPr id="17" name="Rectangle 16"/>
            <p:cNvSpPr/>
            <p:nvPr/>
          </p:nvSpPr>
          <p:spPr bwMode="auto">
            <a:xfrm>
              <a:off x="6537329" y="4061299"/>
              <a:ext cx="333774" cy="1209675"/>
            </a:xfrm>
            <a:prstGeom prst="rect">
              <a:avLst/>
            </a:prstGeom>
            <a:solidFill>
              <a:srgbClr val="FFFFFF"/>
            </a:solidFill>
            <a:ln w="12700" cap="flat" cmpd="sng" algn="ctr">
              <a:solidFill>
                <a:schemeClr val="tx1"/>
              </a:solidFill>
              <a:prstDash val="solid"/>
              <a:round/>
              <a:headEnd type="none" w="sm" len="sm"/>
              <a:tailEnd type="none" w="sm" len="sm"/>
            </a:ln>
            <a:effectLst>
              <a:outerShdw blurRad="50800" dist="50800" dir="5400000" algn="ctr" rotWithShape="0">
                <a:schemeClr val="bg1">
                  <a:lumMod val="50000"/>
                </a:schemeClr>
              </a:outerShdw>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rPr>
                <a:t>crossSupportScs</a:t>
              </a:r>
              <a:r>
                <a:rPr kumimoji="0" lang="en-US" sz="700" b="0" i="0" u="none" strike="noStrike" cap="none" normalizeH="0" baseline="0" dirty="0" smtClean="0">
                  <a:ln>
                    <a:noFill/>
                  </a:ln>
                  <a:solidFill>
                    <a:schemeClr val="tx1"/>
                  </a:solidFill>
                  <a:effectLst/>
                </a:rPr>
                <a:t> (1)</a:t>
              </a:r>
            </a:p>
          </p:txBody>
        </p:sp>
        <p:sp>
          <p:nvSpPr>
            <p:cNvPr id="18" name="Rectangle 17"/>
            <p:cNvSpPr/>
            <p:nvPr/>
          </p:nvSpPr>
          <p:spPr bwMode="auto">
            <a:xfrm>
              <a:off x="7178365" y="4067674"/>
              <a:ext cx="333774" cy="1209675"/>
            </a:xfrm>
            <a:prstGeom prst="rect">
              <a:avLst/>
            </a:prstGeom>
            <a:solidFill>
              <a:srgbClr val="FFFFFF"/>
            </a:solidFill>
            <a:ln w="12700" cap="flat" cmpd="sng" algn="ctr">
              <a:solidFill>
                <a:schemeClr val="tx1"/>
              </a:solidFill>
              <a:prstDash val="solid"/>
              <a:round/>
              <a:headEnd type="none" w="sm" len="sm"/>
              <a:tailEnd type="none" w="sm" len="sm"/>
            </a:ln>
            <a:effectLst>
              <a:outerShdw blurRad="50800" dist="50800" dir="5400000" algn="ctr" rotWithShape="0">
                <a:schemeClr val="bg1">
                  <a:lumMod val="50000"/>
                </a:schemeClr>
              </a:outerShdw>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rPr>
                <a:t>agencyScs</a:t>
              </a:r>
              <a:r>
                <a:rPr kumimoji="0" lang="en-US" sz="700" b="0" i="0" u="none" strike="noStrike" cap="none" normalizeH="0" baseline="0" dirty="0" smtClean="0">
                  <a:ln>
                    <a:noFill/>
                  </a:ln>
                  <a:solidFill>
                    <a:schemeClr val="tx1"/>
                  </a:solidFill>
                  <a:effectLst/>
                </a:rPr>
                <a:t> (2)</a:t>
              </a:r>
            </a:p>
          </p:txBody>
        </p:sp>
        <p:cxnSp>
          <p:nvCxnSpPr>
            <p:cNvPr id="19" name="Straight Connector 18"/>
            <p:cNvCxnSpPr>
              <a:stCxn id="17" idx="2"/>
            </p:cNvCxnSpPr>
            <p:nvPr/>
          </p:nvCxnSpPr>
          <p:spPr bwMode="auto">
            <a:xfrm>
              <a:off x="6704216" y="5270974"/>
              <a:ext cx="11370" cy="1020890"/>
            </a:xfrm>
            <a:prstGeom prst="line">
              <a:avLst/>
            </a:prstGeom>
            <a:solidFill>
              <a:srgbClr val="4899FF">
                <a:alpha val="50000"/>
              </a:srgbClr>
            </a:solidFill>
            <a:ln w="12700" cap="flat" cmpd="sng" algn="ctr">
              <a:solidFill>
                <a:schemeClr val="tx1"/>
              </a:solidFill>
              <a:prstDash val="solid"/>
              <a:round/>
              <a:headEnd type="none" w="sm" len="sm"/>
              <a:tailEnd type="none" w="sm" len="sm"/>
            </a:ln>
            <a:effectLst/>
          </p:spPr>
        </p:cxnSp>
        <p:sp>
          <p:nvSpPr>
            <p:cNvPr id="20" name="Rectangle 19"/>
            <p:cNvSpPr/>
            <p:nvPr/>
          </p:nvSpPr>
          <p:spPr bwMode="auto">
            <a:xfrm>
              <a:off x="6861807" y="5420862"/>
              <a:ext cx="1114559" cy="202691"/>
            </a:xfrm>
            <a:prstGeom prst="rect">
              <a:avLst/>
            </a:prstGeom>
            <a:solidFill>
              <a:srgbClr val="FFFFFF"/>
            </a:solidFill>
            <a:ln w="12700" cap="flat" cmpd="sng" algn="ctr">
              <a:solidFill>
                <a:schemeClr val="tx1"/>
              </a:solidFill>
              <a:prstDash val="solid"/>
              <a:round/>
              <a:headEnd type="none" w="sm" len="sm"/>
              <a:tailEnd type="none" w="sm" len="sm"/>
            </a:ln>
            <a:effectLst>
              <a:outerShdw blurRad="50800" dist="50800" dir="5400000" algn="ctr" rotWithShape="0">
                <a:schemeClr val="bg1">
                  <a:lumMod val="50000"/>
                </a:scheme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charset="0"/>
                </a:rPr>
                <a:t>apertureScs</a:t>
              </a:r>
              <a:r>
                <a:rPr kumimoji="0" lang="en-US" sz="700" b="0" i="0" u="none" strike="noStrike" cap="none" normalizeH="0" baseline="0" dirty="0" smtClean="0">
                  <a:ln>
                    <a:noFill/>
                  </a:ln>
                  <a:solidFill>
                    <a:schemeClr val="tx1"/>
                  </a:solidFill>
                  <a:effectLst/>
                  <a:latin typeface="Arial" charset="0"/>
                </a:rPr>
                <a:t> (1)</a:t>
              </a:r>
            </a:p>
          </p:txBody>
        </p:sp>
        <p:cxnSp>
          <p:nvCxnSpPr>
            <p:cNvPr id="21" name="Straight Connector 20"/>
            <p:cNvCxnSpPr>
              <a:endCxn id="20" idx="1"/>
            </p:cNvCxnSpPr>
            <p:nvPr/>
          </p:nvCxnSpPr>
          <p:spPr bwMode="auto">
            <a:xfrm>
              <a:off x="6715586" y="5446865"/>
              <a:ext cx="146221" cy="75343"/>
            </a:xfrm>
            <a:prstGeom prst="line">
              <a:avLst/>
            </a:prstGeom>
            <a:solidFill>
              <a:srgbClr val="4899FF">
                <a:alpha val="50000"/>
              </a:srgbClr>
            </a:solidFill>
            <a:ln w="12700" cap="flat" cmpd="sng" algn="ctr">
              <a:solidFill>
                <a:schemeClr val="tx1"/>
              </a:solidFill>
              <a:prstDash val="solid"/>
              <a:round/>
              <a:headEnd type="none" w="sm" len="sm"/>
              <a:tailEnd type="none" w="sm" len="sm"/>
            </a:ln>
            <a:effectLst/>
          </p:spPr>
        </p:cxnSp>
        <p:sp>
          <p:nvSpPr>
            <p:cNvPr id="22" name="Rectangle 21"/>
            <p:cNvSpPr/>
            <p:nvPr/>
          </p:nvSpPr>
          <p:spPr bwMode="auto">
            <a:xfrm>
              <a:off x="6875529" y="5707605"/>
              <a:ext cx="1114559" cy="302633"/>
            </a:xfrm>
            <a:prstGeom prst="rect">
              <a:avLst/>
            </a:prstGeom>
            <a:solidFill>
              <a:srgbClr val="FFFFFF"/>
            </a:solidFill>
            <a:ln w="12700" cap="flat" cmpd="sng" algn="ctr">
              <a:solidFill>
                <a:schemeClr val="tx1"/>
              </a:solidFill>
              <a:prstDash val="solid"/>
              <a:round/>
              <a:headEnd type="none" w="sm" len="sm"/>
              <a:tailEnd type="none" w="sm" len="sm"/>
            </a:ln>
            <a:effectLst>
              <a:outerShdw blurRad="50800" dist="50800" dir="5400000" algn="ctr" rotWithShape="0">
                <a:schemeClr val="bg1">
                  <a:lumMod val="50000"/>
                </a:scheme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charset="0"/>
                </a:rPr>
                <a:t>forwardPhyiscalChannel</a:t>
              </a:r>
              <a:endParaRPr kumimoji="0" lang="en-US" sz="700" b="0"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charset="0"/>
                </a:rPr>
                <a:t>TransmissionScs</a:t>
              </a:r>
              <a:r>
                <a:rPr kumimoji="0" lang="en-US" sz="700" b="0" i="0" u="none" strike="noStrike" cap="none" normalizeH="0" baseline="0" dirty="0" smtClean="0">
                  <a:ln>
                    <a:noFill/>
                  </a:ln>
                  <a:solidFill>
                    <a:schemeClr val="tx1"/>
                  </a:solidFill>
                  <a:effectLst/>
                  <a:latin typeface="Arial" charset="0"/>
                </a:rPr>
                <a:t> (2)</a:t>
              </a:r>
            </a:p>
          </p:txBody>
        </p:sp>
        <p:sp>
          <p:nvSpPr>
            <p:cNvPr id="23" name="Rectangle 22"/>
            <p:cNvSpPr/>
            <p:nvPr/>
          </p:nvSpPr>
          <p:spPr bwMode="auto">
            <a:xfrm>
              <a:off x="6863247" y="6184966"/>
              <a:ext cx="1114559" cy="302633"/>
            </a:xfrm>
            <a:prstGeom prst="rect">
              <a:avLst/>
            </a:prstGeom>
            <a:solidFill>
              <a:srgbClr val="FFFFFF"/>
            </a:solidFill>
            <a:ln w="12700" cap="flat" cmpd="sng" algn="ctr">
              <a:solidFill>
                <a:schemeClr val="tx1"/>
              </a:solidFill>
              <a:prstDash val="solid"/>
              <a:round/>
              <a:headEnd type="none" w="sm" len="sm"/>
              <a:tailEnd type="none" w="sm" len="sm"/>
            </a:ln>
            <a:effectLst>
              <a:outerShdw blurRad="50800" dist="50800" dir="5400000" algn="ctr" rotWithShape="0">
                <a:schemeClr val="bg1">
                  <a:lumMod val="50000"/>
                </a:scheme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charset="0"/>
                </a:rPr>
                <a:t>ServiceManagement</a:t>
              </a:r>
              <a:endParaRPr kumimoji="0" lang="en-US" sz="700" b="0"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charset="0"/>
                </a:rPr>
                <a:t>FunctionsScs</a:t>
              </a:r>
              <a:r>
                <a:rPr kumimoji="0" lang="en-US" sz="700" b="0" i="0" u="none" strike="noStrike" cap="none" normalizeH="0" baseline="0" dirty="0" smtClean="0">
                  <a:ln>
                    <a:noFill/>
                  </a:ln>
                  <a:solidFill>
                    <a:schemeClr val="tx1"/>
                  </a:solidFill>
                  <a:effectLst/>
                  <a:latin typeface="Arial" charset="0"/>
                </a:rPr>
                <a:t> (13)</a:t>
              </a:r>
            </a:p>
          </p:txBody>
        </p:sp>
        <p:sp>
          <p:nvSpPr>
            <p:cNvPr id="24" name="Oval 23"/>
            <p:cNvSpPr/>
            <p:nvPr/>
          </p:nvSpPr>
          <p:spPr bwMode="auto">
            <a:xfrm>
              <a:off x="7391635" y="6103457"/>
              <a:ext cx="45719" cy="45719"/>
            </a:xfrm>
            <a:prstGeom prst="ellipse">
              <a:avLst/>
            </a:prstGeom>
            <a:solidFill>
              <a:srgbClr val="FF0000">
                <a:alpha val="50000"/>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cxnSp>
          <p:nvCxnSpPr>
            <p:cNvPr id="25" name="Straight Connector 24"/>
            <p:cNvCxnSpPr/>
            <p:nvPr/>
          </p:nvCxnSpPr>
          <p:spPr bwMode="auto">
            <a:xfrm>
              <a:off x="6720642" y="5772611"/>
              <a:ext cx="146221" cy="75343"/>
            </a:xfrm>
            <a:prstGeom prst="line">
              <a:avLst/>
            </a:prstGeom>
            <a:solidFill>
              <a:srgbClr val="4899FF">
                <a:alpha val="50000"/>
              </a:srgbClr>
            </a:solidFill>
            <a:ln w="12700" cap="flat" cmpd="sng" algn="ctr">
              <a:solidFill>
                <a:schemeClr val="tx1"/>
              </a:solidFill>
              <a:prstDash val="solid"/>
              <a:round/>
              <a:headEnd type="none" w="sm" len="sm"/>
              <a:tailEnd type="none" w="sm" len="sm"/>
            </a:ln>
            <a:effectLst/>
          </p:spPr>
        </p:cxnSp>
        <p:cxnSp>
          <p:nvCxnSpPr>
            <p:cNvPr id="26" name="Straight Connector 25"/>
            <p:cNvCxnSpPr/>
            <p:nvPr/>
          </p:nvCxnSpPr>
          <p:spPr bwMode="auto">
            <a:xfrm>
              <a:off x="6712697" y="6284643"/>
              <a:ext cx="146221" cy="75343"/>
            </a:xfrm>
            <a:prstGeom prst="line">
              <a:avLst/>
            </a:prstGeom>
            <a:solidFill>
              <a:srgbClr val="4899FF">
                <a:alpha val="50000"/>
              </a:srgbClr>
            </a:solidFill>
            <a:ln w="12700" cap="flat" cmpd="sng" algn="ctr">
              <a:solidFill>
                <a:schemeClr val="tx1"/>
              </a:solidFill>
              <a:prstDash val="solid"/>
              <a:round/>
              <a:headEnd type="none" w="sm" len="sm"/>
              <a:tailEnd type="none" w="sm" len="sm"/>
            </a:ln>
            <a:effectLst/>
          </p:spPr>
        </p:cxnSp>
        <p:sp>
          <p:nvSpPr>
            <p:cNvPr id="27" name="Rectangle 26"/>
            <p:cNvSpPr/>
            <p:nvPr/>
          </p:nvSpPr>
          <p:spPr bwMode="auto">
            <a:xfrm>
              <a:off x="6433144" y="3061906"/>
              <a:ext cx="1114559" cy="360474"/>
            </a:xfrm>
            <a:prstGeom prst="rect">
              <a:avLst/>
            </a:prstGeom>
            <a:solidFill>
              <a:srgbClr val="FFFFFF"/>
            </a:solidFill>
            <a:ln w="12700" cap="flat" cmpd="sng" algn="ctr">
              <a:solidFill>
                <a:schemeClr val="tx1"/>
              </a:solidFill>
              <a:prstDash val="solid"/>
              <a:round/>
              <a:headEnd type="none" w="sm" len="sm"/>
              <a:tailEnd type="none" w="sm" len="sm"/>
            </a:ln>
            <a:effectLst>
              <a:outerShdw blurRad="50800" dist="50800" dir="5400000" algn="ctr" rotWithShape="0">
                <a:schemeClr val="bg1">
                  <a:lumMod val="50000"/>
                </a:scheme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charset="0"/>
                </a:rPr>
                <a:t>cssm</a:t>
              </a:r>
              <a:r>
                <a:rPr kumimoji="0" lang="en-US" sz="700" b="0" i="0" u="none" strike="noStrike" cap="none" normalizeH="0" baseline="0" dirty="0" smtClean="0">
                  <a:ln>
                    <a:noFill/>
                  </a:ln>
                  <a:solidFill>
                    <a:schemeClr val="tx1"/>
                  </a:solidFill>
                  <a:effectLst/>
                  <a:latin typeface="Arial" charset="0"/>
                </a:rPr>
                <a:t> (3)</a:t>
              </a:r>
            </a:p>
          </p:txBody>
        </p:sp>
        <p:cxnSp>
          <p:nvCxnSpPr>
            <p:cNvPr id="28" name="Straight Connector 27"/>
            <p:cNvCxnSpPr>
              <a:stCxn id="27" idx="2"/>
              <a:endCxn id="10" idx="0"/>
            </p:cNvCxnSpPr>
            <p:nvPr/>
          </p:nvCxnSpPr>
          <p:spPr bwMode="auto">
            <a:xfrm>
              <a:off x="6990424" y="3422380"/>
              <a:ext cx="3243" cy="129152"/>
            </a:xfrm>
            <a:prstGeom prst="line">
              <a:avLst/>
            </a:prstGeom>
            <a:solidFill>
              <a:srgbClr val="4899FF">
                <a:alpha val="50000"/>
              </a:srgbClr>
            </a:solidFill>
            <a:ln w="12700" cap="flat" cmpd="sng" algn="ctr">
              <a:solidFill>
                <a:schemeClr val="tx1"/>
              </a:solidFill>
              <a:prstDash val="solid"/>
              <a:round/>
              <a:headEnd type="none" w="sm" len="sm"/>
              <a:tailEnd type="none" w="sm" len="sm"/>
            </a:ln>
            <a:effectLst/>
          </p:spPr>
        </p:cxnSp>
        <p:sp>
          <p:nvSpPr>
            <p:cNvPr id="29" name="Rectangle 28"/>
            <p:cNvSpPr/>
            <p:nvPr/>
          </p:nvSpPr>
          <p:spPr bwMode="auto">
            <a:xfrm>
              <a:off x="7639552" y="3552234"/>
              <a:ext cx="1114559" cy="360474"/>
            </a:xfrm>
            <a:prstGeom prst="rect">
              <a:avLst/>
            </a:prstGeom>
            <a:solidFill>
              <a:srgbClr val="FFFFFF"/>
            </a:solidFill>
            <a:ln w="12700" cap="flat" cmpd="sng" algn="ctr">
              <a:solidFill>
                <a:schemeClr val="tx1"/>
              </a:solidFill>
              <a:prstDash val="solid"/>
              <a:round/>
              <a:headEnd type="none" w="sm" len="sm"/>
              <a:tailEnd type="none" w="sm" len="sm"/>
            </a:ln>
            <a:effectLst>
              <a:outerShdw blurRad="50800" dist="50800" dir="5400000" algn="ctr" rotWithShape="0">
                <a:schemeClr val="bg1">
                  <a:lumMod val="50000"/>
                </a:scheme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charset="0"/>
                </a:rPr>
                <a:t>serviceComponent</a:t>
              </a:r>
              <a:endParaRPr lang="en-US" sz="700" dirty="0">
                <a:solidFill>
                  <a:schemeClr val="tx1"/>
                </a:solidFill>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Interfaces (3)</a:t>
              </a:r>
            </a:p>
          </p:txBody>
        </p:sp>
        <p:cxnSp>
          <p:nvCxnSpPr>
            <p:cNvPr id="30" name="Straight Connector 29"/>
            <p:cNvCxnSpPr>
              <a:endCxn id="29" idx="0"/>
            </p:cNvCxnSpPr>
            <p:nvPr/>
          </p:nvCxnSpPr>
          <p:spPr bwMode="auto">
            <a:xfrm flipH="1">
              <a:off x="8196832" y="3492992"/>
              <a:ext cx="636" cy="59242"/>
            </a:xfrm>
            <a:prstGeom prst="line">
              <a:avLst/>
            </a:prstGeom>
            <a:solidFill>
              <a:srgbClr val="4899FF">
                <a:alpha val="50000"/>
              </a:srgbClr>
            </a:solidFill>
            <a:ln w="12700" cap="flat" cmpd="sng" algn="ctr">
              <a:solidFill>
                <a:schemeClr val="tx1"/>
              </a:solidFill>
              <a:prstDash val="solid"/>
              <a:round/>
              <a:headEnd type="none" w="sm" len="sm"/>
              <a:tailEnd type="none" w="sm" len="sm"/>
            </a:ln>
            <a:effectLst/>
          </p:spPr>
        </p:cxnSp>
        <p:cxnSp>
          <p:nvCxnSpPr>
            <p:cNvPr id="31" name="Straight Connector 30"/>
            <p:cNvCxnSpPr/>
            <p:nvPr/>
          </p:nvCxnSpPr>
          <p:spPr bwMode="auto">
            <a:xfrm>
              <a:off x="8237244" y="3909969"/>
              <a:ext cx="0" cy="74649"/>
            </a:xfrm>
            <a:prstGeom prst="line">
              <a:avLst/>
            </a:prstGeom>
            <a:solidFill>
              <a:srgbClr val="4899FF">
                <a:alpha val="50000"/>
              </a:srgbClr>
            </a:solidFill>
            <a:ln w="12700" cap="flat" cmpd="sng" algn="ctr">
              <a:solidFill>
                <a:schemeClr val="tx1"/>
              </a:solidFill>
              <a:prstDash val="solid"/>
              <a:round/>
              <a:headEnd type="none" w="sm" len="sm"/>
              <a:tailEnd type="none" w="sm" len="sm"/>
            </a:ln>
            <a:effectLst/>
          </p:spPr>
        </p:cxnSp>
        <p:cxnSp>
          <p:nvCxnSpPr>
            <p:cNvPr id="32" name="Straight Connector 31"/>
            <p:cNvCxnSpPr/>
            <p:nvPr/>
          </p:nvCxnSpPr>
          <p:spPr bwMode="auto">
            <a:xfrm flipV="1">
              <a:off x="7943829" y="3984583"/>
              <a:ext cx="596145" cy="1194"/>
            </a:xfrm>
            <a:prstGeom prst="line">
              <a:avLst/>
            </a:prstGeom>
            <a:solidFill>
              <a:srgbClr val="4899FF">
                <a:alpha val="50000"/>
              </a:srgbClr>
            </a:solidFill>
            <a:ln w="12700" cap="flat" cmpd="sng" algn="ctr">
              <a:solidFill>
                <a:schemeClr val="tx1"/>
              </a:solidFill>
              <a:prstDash val="solid"/>
              <a:round/>
              <a:headEnd type="none" w="sm" len="sm"/>
              <a:tailEnd type="none" w="sm" len="sm"/>
            </a:ln>
            <a:effectLst/>
          </p:spPr>
        </p:cxnSp>
        <p:cxnSp>
          <p:nvCxnSpPr>
            <p:cNvPr id="33" name="Straight Connector 32"/>
            <p:cNvCxnSpPr/>
            <p:nvPr/>
          </p:nvCxnSpPr>
          <p:spPr bwMode="auto">
            <a:xfrm>
              <a:off x="7944612" y="3978926"/>
              <a:ext cx="0" cy="74649"/>
            </a:xfrm>
            <a:prstGeom prst="line">
              <a:avLst/>
            </a:prstGeom>
            <a:solidFill>
              <a:srgbClr val="4899FF">
                <a:alpha val="50000"/>
              </a:srgbClr>
            </a:solidFill>
            <a:ln w="12700" cap="flat" cmpd="sng" algn="ctr">
              <a:solidFill>
                <a:schemeClr val="tx1"/>
              </a:solidFill>
              <a:prstDash val="solid"/>
              <a:round/>
              <a:headEnd type="none" w="sm" len="sm"/>
              <a:tailEnd type="none" w="sm" len="sm"/>
            </a:ln>
            <a:effectLst/>
          </p:spPr>
        </p:cxnSp>
        <p:cxnSp>
          <p:nvCxnSpPr>
            <p:cNvPr id="34" name="Straight Connector 33"/>
            <p:cNvCxnSpPr/>
            <p:nvPr/>
          </p:nvCxnSpPr>
          <p:spPr bwMode="auto">
            <a:xfrm>
              <a:off x="8542043" y="3985300"/>
              <a:ext cx="0" cy="74649"/>
            </a:xfrm>
            <a:prstGeom prst="line">
              <a:avLst/>
            </a:prstGeom>
            <a:solidFill>
              <a:srgbClr val="4899FF">
                <a:alpha val="50000"/>
              </a:srgbClr>
            </a:solidFill>
            <a:ln w="12700" cap="flat" cmpd="sng" algn="ctr">
              <a:solidFill>
                <a:schemeClr val="tx1"/>
              </a:solidFill>
              <a:prstDash val="solid"/>
              <a:round/>
              <a:headEnd type="none" w="sm" len="sm"/>
              <a:tailEnd type="none" w="sm" len="sm"/>
            </a:ln>
            <a:effectLst/>
          </p:spPr>
        </p:cxnSp>
        <p:sp>
          <p:nvSpPr>
            <p:cNvPr id="35" name="Rectangle 34"/>
            <p:cNvSpPr/>
            <p:nvPr/>
          </p:nvSpPr>
          <p:spPr bwMode="auto">
            <a:xfrm>
              <a:off x="7763673" y="4054155"/>
              <a:ext cx="333774" cy="1209675"/>
            </a:xfrm>
            <a:prstGeom prst="rect">
              <a:avLst/>
            </a:prstGeom>
            <a:solidFill>
              <a:srgbClr val="FFFFFF"/>
            </a:solidFill>
            <a:ln w="12700" cap="flat" cmpd="sng" algn="ctr">
              <a:solidFill>
                <a:schemeClr val="tx1"/>
              </a:solidFill>
              <a:prstDash val="solid"/>
              <a:round/>
              <a:headEnd type="none" w="sm" len="sm"/>
              <a:tailEnd type="none" w="sm" len="sm"/>
            </a:ln>
            <a:effectLst>
              <a:outerShdw blurRad="50800" dist="50800" dir="5400000" algn="ctr" rotWithShape="0">
                <a:schemeClr val="bg1">
                  <a:lumMod val="50000"/>
                </a:schemeClr>
              </a:outerShdw>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rPr>
                <a:t>crossSupportSc</a:t>
              </a:r>
              <a:endParaRPr kumimoji="0" lang="en-US" sz="700" b="0" i="0" u="none" strike="noStrike" cap="none" normalizeH="0" baseline="0" dirty="0" smtClean="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solidFill>
                    <a:schemeClr val="tx1"/>
                  </a:solidFill>
                </a:rPr>
                <a:t>Interface</a:t>
              </a:r>
              <a:r>
                <a:rPr kumimoji="0" lang="en-US" sz="700" b="0" i="0" u="none" strike="noStrike" cap="none" normalizeH="0" baseline="0" dirty="0" smtClean="0">
                  <a:ln>
                    <a:noFill/>
                  </a:ln>
                  <a:solidFill>
                    <a:schemeClr val="tx1"/>
                  </a:solidFill>
                  <a:effectLst/>
                </a:rPr>
                <a:t>s (1)</a:t>
              </a:r>
            </a:p>
          </p:txBody>
        </p:sp>
        <p:sp>
          <p:nvSpPr>
            <p:cNvPr id="36" name="Rectangle 35"/>
            <p:cNvSpPr/>
            <p:nvPr/>
          </p:nvSpPr>
          <p:spPr bwMode="auto">
            <a:xfrm>
              <a:off x="8404709" y="4060530"/>
              <a:ext cx="333774" cy="1209675"/>
            </a:xfrm>
            <a:prstGeom prst="rect">
              <a:avLst/>
            </a:prstGeom>
            <a:solidFill>
              <a:srgbClr val="FFFFFF"/>
            </a:solidFill>
            <a:ln w="12700" cap="flat" cmpd="sng" algn="ctr">
              <a:solidFill>
                <a:schemeClr val="tx1"/>
              </a:solidFill>
              <a:prstDash val="solid"/>
              <a:round/>
              <a:headEnd type="none" w="sm" len="sm"/>
              <a:tailEnd type="none" w="sm" len="sm"/>
            </a:ln>
            <a:effectLst>
              <a:outerShdw blurRad="50800" dist="50800" dir="5400000" algn="ctr" rotWithShape="0">
                <a:schemeClr val="bg1">
                  <a:lumMod val="50000"/>
                </a:schemeClr>
              </a:outerShdw>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rPr>
                <a:t>agencySc</a:t>
              </a:r>
              <a:endParaRPr kumimoji="0" lang="en-US" sz="700" b="0" i="0" u="none" strike="noStrike" cap="none" normalizeH="0" baseline="0" dirty="0" smtClean="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solidFill>
                    <a:schemeClr val="tx1"/>
                  </a:solidFill>
                </a:rPr>
                <a:t>Interface</a:t>
              </a:r>
              <a:r>
                <a:rPr kumimoji="0" lang="en-US" sz="700" b="0" i="0" u="none" strike="noStrike" cap="none" normalizeH="0" baseline="0" dirty="0" smtClean="0">
                  <a:ln>
                    <a:noFill/>
                  </a:ln>
                  <a:solidFill>
                    <a:schemeClr val="tx1"/>
                  </a:solidFill>
                  <a:effectLst/>
                </a:rPr>
                <a:t>s (2)</a:t>
              </a:r>
            </a:p>
          </p:txBody>
        </p:sp>
        <p:sp>
          <p:nvSpPr>
            <p:cNvPr id="37" name="Oval 36"/>
            <p:cNvSpPr/>
            <p:nvPr/>
          </p:nvSpPr>
          <p:spPr bwMode="auto">
            <a:xfrm>
              <a:off x="5857463" y="4898281"/>
              <a:ext cx="45719" cy="45719"/>
            </a:xfrm>
            <a:prstGeom prst="ellipse">
              <a:avLst/>
            </a:prstGeom>
            <a:solidFill>
              <a:srgbClr val="FF0000">
                <a:alpha val="50000"/>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38" name="Oval 37"/>
            <p:cNvSpPr/>
            <p:nvPr/>
          </p:nvSpPr>
          <p:spPr bwMode="auto">
            <a:xfrm>
              <a:off x="5857463" y="5022331"/>
              <a:ext cx="45719" cy="45719"/>
            </a:xfrm>
            <a:prstGeom prst="ellipse">
              <a:avLst/>
            </a:prstGeom>
            <a:solidFill>
              <a:srgbClr val="FF0000">
                <a:alpha val="50000"/>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39" name="Oval 38"/>
            <p:cNvSpPr/>
            <p:nvPr/>
          </p:nvSpPr>
          <p:spPr bwMode="auto">
            <a:xfrm>
              <a:off x="5857463" y="5156889"/>
              <a:ext cx="45719" cy="45719"/>
            </a:xfrm>
            <a:prstGeom prst="ellipse">
              <a:avLst/>
            </a:prstGeom>
            <a:solidFill>
              <a:srgbClr val="FF0000">
                <a:alpha val="50000"/>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40" name="Rectangle 39"/>
            <p:cNvSpPr/>
            <p:nvPr/>
          </p:nvSpPr>
          <p:spPr bwMode="auto">
            <a:xfrm>
              <a:off x="5332603" y="5319014"/>
              <a:ext cx="1114559" cy="202691"/>
            </a:xfrm>
            <a:prstGeom prst="rect">
              <a:avLst/>
            </a:prstGeom>
            <a:solidFill>
              <a:srgbClr val="FFFFFF"/>
            </a:solidFill>
            <a:ln w="12700" cap="flat" cmpd="sng" algn="ctr">
              <a:solidFill>
                <a:schemeClr val="tx1"/>
              </a:solidFill>
              <a:prstDash val="solid"/>
              <a:round/>
              <a:headEnd type="none" w="sm" len="sm"/>
              <a:tailEnd type="none" w="sm" len="sm"/>
            </a:ln>
            <a:effectLst>
              <a:outerShdw blurRad="50800" dist="50800" dir="5400000" algn="ctr" rotWithShape="0">
                <a:schemeClr val="bg1">
                  <a:lumMod val="50000"/>
                </a:scheme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charset="0"/>
                </a:rPr>
                <a:t>isConfigured</a:t>
              </a:r>
              <a:r>
                <a:rPr kumimoji="0" lang="en-US" sz="700" b="0" i="0" u="none" strike="noStrike" cap="none" normalizeH="0" baseline="0" dirty="0" smtClean="0">
                  <a:ln>
                    <a:noFill/>
                  </a:ln>
                  <a:solidFill>
                    <a:schemeClr val="tx1"/>
                  </a:solidFill>
                  <a:effectLst/>
                  <a:latin typeface="Arial" charset="0"/>
                </a:rPr>
                <a:t> (?)</a:t>
              </a:r>
            </a:p>
          </p:txBody>
        </p:sp>
        <p:sp>
          <p:nvSpPr>
            <p:cNvPr id="41" name="Rectangle 40"/>
            <p:cNvSpPr/>
            <p:nvPr/>
          </p:nvSpPr>
          <p:spPr bwMode="auto">
            <a:xfrm>
              <a:off x="6740612" y="1303637"/>
              <a:ext cx="401594" cy="197709"/>
            </a:xfrm>
            <a:prstGeom prst="rect">
              <a:avLst/>
            </a:prstGeom>
            <a:solidFill>
              <a:srgbClr val="FFFFFF"/>
            </a:solidFill>
            <a:ln w="12700" cap="flat" cmpd="sng" algn="ctr">
              <a:solidFill>
                <a:schemeClr val="tx1"/>
              </a:solidFill>
              <a:prstDash val="solid"/>
              <a:round/>
              <a:headEnd type="none" w="sm" len="sm"/>
              <a:tailEnd type="none" w="sm" len="sm"/>
            </a:ln>
            <a:effectLst>
              <a:outerShdw blurRad="50800" dist="50800" dir="5400000" algn="ctr" rotWithShape="0">
                <a:schemeClr val="bg1">
                  <a:lumMod val="50000"/>
                </a:scheme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charset="0"/>
                </a:rPr>
                <a:t>iso</a:t>
              </a:r>
              <a:endParaRPr kumimoji="0" lang="en-US" sz="700" b="0" i="0" u="none" strike="noStrike" cap="none" normalizeH="0" baseline="0" dirty="0" smtClean="0">
                <a:ln>
                  <a:noFill/>
                </a:ln>
                <a:solidFill>
                  <a:schemeClr val="tx1"/>
                </a:solidFill>
                <a:effectLst/>
                <a:latin typeface="Arial" charset="0"/>
              </a:endParaRPr>
            </a:p>
          </p:txBody>
        </p:sp>
        <p:sp>
          <p:nvSpPr>
            <p:cNvPr id="42" name="Rectangle 41"/>
            <p:cNvSpPr/>
            <p:nvPr/>
          </p:nvSpPr>
          <p:spPr bwMode="auto">
            <a:xfrm>
              <a:off x="6536724" y="1601749"/>
              <a:ext cx="803189" cy="307370"/>
            </a:xfrm>
            <a:prstGeom prst="rect">
              <a:avLst/>
            </a:prstGeom>
            <a:solidFill>
              <a:srgbClr val="FFFFFF"/>
            </a:solidFill>
            <a:ln w="12700" cap="flat" cmpd="sng" algn="ctr">
              <a:solidFill>
                <a:schemeClr val="tx1"/>
              </a:solidFill>
              <a:prstDash val="solid"/>
              <a:round/>
              <a:headEnd type="none" w="sm" len="sm"/>
              <a:tailEnd type="none" w="sm" len="sm"/>
            </a:ln>
            <a:effectLst>
              <a:outerShdw blurRad="50800" dist="50800" dir="5400000" algn="ctr" rotWithShape="0">
                <a:schemeClr val="bg1">
                  <a:lumMod val="50000"/>
                </a:scheme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Identified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organization (3)</a:t>
              </a:r>
            </a:p>
          </p:txBody>
        </p:sp>
        <p:sp>
          <p:nvSpPr>
            <p:cNvPr id="43" name="Rectangle 42"/>
            <p:cNvSpPr/>
            <p:nvPr/>
          </p:nvSpPr>
          <p:spPr bwMode="auto">
            <a:xfrm>
              <a:off x="6474942" y="2050710"/>
              <a:ext cx="961768" cy="321787"/>
            </a:xfrm>
            <a:prstGeom prst="rect">
              <a:avLst/>
            </a:prstGeom>
            <a:solidFill>
              <a:srgbClr val="FFFFFF"/>
            </a:solidFill>
            <a:ln w="12700" cap="flat" cmpd="sng" algn="ctr">
              <a:solidFill>
                <a:schemeClr val="tx1"/>
              </a:solidFill>
              <a:prstDash val="solid"/>
              <a:round/>
              <a:headEnd type="none" w="sm" len="sm"/>
              <a:tailEnd type="none" w="sm" len="sm"/>
            </a:ln>
            <a:effectLst>
              <a:outerShdw blurRad="50800" dist="50800" dir="5400000" algn="ctr" rotWithShape="0">
                <a:schemeClr val="bg1">
                  <a:lumMod val="50000"/>
                </a:scheme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standard producing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organization (112)</a:t>
              </a:r>
            </a:p>
          </p:txBody>
        </p:sp>
        <p:sp>
          <p:nvSpPr>
            <p:cNvPr id="44" name="Rectangle 43"/>
            <p:cNvSpPr/>
            <p:nvPr/>
          </p:nvSpPr>
          <p:spPr bwMode="auto">
            <a:xfrm>
              <a:off x="6787981" y="2475469"/>
              <a:ext cx="401594" cy="197709"/>
            </a:xfrm>
            <a:prstGeom prst="rect">
              <a:avLst/>
            </a:prstGeom>
            <a:solidFill>
              <a:srgbClr val="FFFFFF"/>
            </a:solidFill>
            <a:ln w="12700" cap="flat" cmpd="sng" algn="ctr">
              <a:solidFill>
                <a:schemeClr val="tx1"/>
              </a:solidFill>
              <a:prstDash val="solid"/>
              <a:round/>
              <a:headEnd type="none" w="sm" len="sm"/>
              <a:tailEnd type="none" w="sm" len="sm"/>
            </a:ln>
            <a:effectLst>
              <a:outerShdw blurRad="50800" dist="50800" dir="5400000" algn="ctr" rotWithShape="0">
                <a:schemeClr val="bg1">
                  <a:lumMod val="50000"/>
                </a:scheme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ccsds (4)</a:t>
              </a:r>
            </a:p>
          </p:txBody>
        </p:sp>
        <p:sp>
          <p:nvSpPr>
            <p:cNvPr id="45" name="Rectangle 44"/>
            <p:cNvSpPr/>
            <p:nvPr/>
          </p:nvSpPr>
          <p:spPr bwMode="auto">
            <a:xfrm>
              <a:off x="6804456" y="2763795"/>
              <a:ext cx="401594" cy="158580"/>
            </a:xfrm>
            <a:prstGeom prst="rect">
              <a:avLst/>
            </a:prstGeom>
            <a:solidFill>
              <a:srgbClr val="FFFFFF"/>
            </a:solidFill>
            <a:ln w="12700" cap="flat" cmpd="sng" algn="ctr">
              <a:solidFill>
                <a:schemeClr val="tx1"/>
              </a:solidFill>
              <a:prstDash val="solid"/>
              <a:round/>
              <a:headEnd type="none" w="sm" len="sm"/>
              <a:tailEnd type="none" w="sm" len="sm"/>
            </a:ln>
            <a:effectLst>
              <a:outerShdw blurRad="50800" dist="50800" dir="5400000" algn="ctr" rotWithShape="0">
                <a:schemeClr val="bg1">
                  <a:lumMod val="50000"/>
                </a:scheme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css (4)</a:t>
              </a:r>
            </a:p>
          </p:txBody>
        </p:sp>
      </p:grpSp>
      <p:sp>
        <p:nvSpPr>
          <p:cNvPr id="48" name="Title 1"/>
          <p:cNvSpPr>
            <a:spLocks noGrp="1"/>
          </p:cNvSpPr>
          <p:nvPr>
            <p:ph type="title"/>
          </p:nvPr>
        </p:nvSpPr>
        <p:spPr/>
        <p:txBody>
          <a:bodyPr/>
          <a:lstStyle/>
          <a:p>
            <a:r>
              <a:rPr lang="en-US" sz="2400" dirty="0" smtClean="0"/>
              <a:t>Annex A: CSSM Object Identifier Registration Tree (Strawman Candidate)</a:t>
            </a:r>
            <a:endParaRPr lang="en-US" sz="2400" dirty="0"/>
          </a:p>
        </p:txBody>
      </p:sp>
      <p:sp>
        <p:nvSpPr>
          <p:cNvPr id="49" name="Right Brace 48"/>
          <p:cNvSpPr/>
          <p:nvPr/>
        </p:nvSpPr>
        <p:spPr bwMode="auto">
          <a:xfrm>
            <a:off x="5267325" y="1285875"/>
            <a:ext cx="762000" cy="1733550"/>
          </a:xfrm>
          <a:prstGeom prst="rightBrace">
            <a:avLst>
              <a:gd name="adj1" fmla="val 37083"/>
              <a:gd name="adj2" fmla="val 50000"/>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50" name="TextBox 49"/>
          <p:cNvSpPr txBox="1"/>
          <p:nvPr/>
        </p:nvSpPr>
        <p:spPr>
          <a:xfrm>
            <a:off x="6143625" y="1981200"/>
            <a:ext cx="1428596" cy="307777"/>
          </a:xfrm>
          <a:prstGeom prst="rect">
            <a:avLst/>
          </a:prstGeom>
          <a:noFill/>
        </p:spPr>
        <p:txBody>
          <a:bodyPr wrap="none" rtlCol="0">
            <a:spAutoFit/>
          </a:bodyPr>
          <a:lstStyle/>
          <a:p>
            <a:r>
              <a:rPr lang="en-US" sz="1400" dirty="0" smtClean="0">
                <a:solidFill>
                  <a:schemeClr val="tx1"/>
                </a:solidFill>
              </a:rPr>
              <a:t>Already defined</a:t>
            </a:r>
            <a:endParaRPr lang="en-US" sz="1400" dirty="0">
              <a:solidFill>
                <a:schemeClr val="tx1"/>
              </a:solidFill>
            </a:endParaRPr>
          </a:p>
        </p:txBody>
      </p:sp>
    </p:spTree>
    <p:extLst>
      <p:ext uri="{BB962C8B-B14F-4D97-AF65-F5344CB8AC3E}">
        <p14:creationId xmlns:p14="http://schemas.microsoft.com/office/powerpoint/2010/main" val="73631464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48</a:t>
            </a:fld>
            <a:endParaRPr lang="en-US"/>
          </a:p>
        </p:txBody>
      </p:sp>
      <p:sp>
        <p:nvSpPr>
          <p:cNvPr id="29" name="Title 1"/>
          <p:cNvSpPr>
            <a:spLocks noGrp="1"/>
          </p:cNvSpPr>
          <p:nvPr>
            <p:ph type="title"/>
          </p:nvPr>
        </p:nvSpPr>
        <p:spPr>
          <a:xfrm>
            <a:off x="0" y="260350"/>
            <a:ext cx="6227763" cy="611188"/>
          </a:xfrm>
        </p:spPr>
        <p:txBody>
          <a:bodyPr/>
          <a:lstStyle/>
          <a:p>
            <a:r>
              <a:rPr lang="en-US" sz="2400" dirty="0" smtClean="0"/>
              <a:t>CSSM Object Identifier Registration Tree in CSSA Context</a:t>
            </a:r>
            <a:endParaRPr lang="en-US" sz="2400" dirty="0"/>
          </a:p>
        </p:txBody>
      </p:sp>
      <p:grpSp>
        <p:nvGrpSpPr>
          <p:cNvPr id="50" name="Group 49"/>
          <p:cNvGrpSpPr/>
          <p:nvPr/>
        </p:nvGrpSpPr>
        <p:grpSpPr>
          <a:xfrm>
            <a:off x="263143" y="1210707"/>
            <a:ext cx="8490968" cy="5276892"/>
            <a:chOff x="533400" y="1358646"/>
            <a:chExt cx="8490968" cy="5276892"/>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58646"/>
              <a:ext cx="5153025" cy="387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5934645" y="3726156"/>
              <a:ext cx="457200" cy="1209675"/>
            </a:xfrm>
            <a:prstGeom prst="rect">
              <a:avLst/>
            </a:prstGeom>
            <a:solidFill>
              <a:srgbClr val="FFFFFF"/>
            </a:solidFill>
            <a:ln w="12700" cap="flat" cmpd="sng" algn="ctr">
              <a:solidFill>
                <a:srgbClr val="FF0000"/>
              </a:solidFill>
              <a:prstDash val="solid"/>
              <a:round/>
              <a:headEnd type="none" w="sm" len="sm"/>
              <a:tailEnd type="none" w="sm" len="sm"/>
            </a:ln>
            <a:effectLst>
              <a:outerShdw blurRad="50800" dist="50800" dir="5400000" algn="ctr" rotWithShape="0">
                <a:schemeClr val="bg1">
                  <a:lumMod val="50000"/>
                </a:schemeClr>
              </a:outerShdw>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rPr>
                <a:t>svcMgmtFrParamsEvents</a:t>
              </a:r>
              <a:endParaRPr kumimoji="0" lang="en-US" sz="700" b="0" i="0" u="none" strike="noStrike" cap="none" normalizeH="0" baseline="0" dirty="0" smtClean="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rPr>
                <a:t>AndDirectives</a:t>
              </a:r>
              <a:r>
                <a:rPr kumimoji="0" lang="en-US" sz="700" b="0" i="0" u="none" strike="noStrike" cap="none" normalizeH="0" baseline="0" dirty="0" smtClean="0">
                  <a:ln>
                    <a:noFill/>
                  </a:ln>
                  <a:solidFill>
                    <a:schemeClr val="tx1"/>
                  </a:solidFill>
                  <a:effectLst/>
                </a:rPr>
                <a:t> (1)</a:t>
              </a:r>
            </a:p>
          </p:txBody>
        </p:sp>
        <p:cxnSp>
          <p:nvCxnSpPr>
            <p:cNvPr id="8" name="Straight Connector 7"/>
            <p:cNvCxnSpPr/>
            <p:nvPr/>
          </p:nvCxnSpPr>
          <p:spPr bwMode="auto">
            <a:xfrm>
              <a:off x="6177776" y="3639855"/>
              <a:ext cx="2297093" cy="0"/>
            </a:xfrm>
            <a:prstGeom prst="line">
              <a:avLst/>
            </a:prstGeom>
            <a:solidFill>
              <a:srgbClr val="4899FF">
                <a:alpha val="50000"/>
              </a:srgbClr>
            </a:solidFill>
            <a:ln w="12700" cap="flat" cmpd="sng" algn="ctr">
              <a:solidFill>
                <a:srgbClr val="FF0000"/>
              </a:solidFill>
              <a:prstDash val="solid"/>
              <a:round/>
              <a:headEnd type="none" w="sm" len="sm"/>
              <a:tailEnd type="none" w="sm" len="sm"/>
            </a:ln>
            <a:effectLst/>
          </p:spPr>
        </p:cxnSp>
        <p:cxnSp>
          <p:nvCxnSpPr>
            <p:cNvPr id="9" name="Straight Connector 8"/>
            <p:cNvCxnSpPr/>
            <p:nvPr/>
          </p:nvCxnSpPr>
          <p:spPr bwMode="auto">
            <a:xfrm>
              <a:off x="6176246" y="3642839"/>
              <a:ext cx="0" cy="74649"/>
            </a:xfrm>
            <a:prstGeom prst="line">
              <a:avLst/>
            </a:prstGeom>
            <a:solidFill>
              <a:srgbClr val="4899FF">
                <a:alpha val="50000"/>
              </a:srgbClr>
            </a:solidFill>
            <a:ln w="12700" cap="flat" cmpd="sng" algn="ctr">
              <a:solidFill>
                <a:srgbClr val="FF0000"/>
              </a:solidFill>
              <a:prstDash val="solid"/>
              <a:round/>
              <a:headEnd type="none" w="sm" len="sm"/>
              <a:tailEnd type="none" w="sm" len="sm"/>
            </a:ln>
            <a:effectLst/>
          </p:spPr>
        </p:cxnSp>
        <p:sp>
          <p:nvSpPr>
            <p:cNvPr id="10" name="Rectangle 9"/>
            <p:cNvSpPr/>
            <p:nvPr/>
          </p:nvSpPr>
          <p:spPr bwMode="auto">
            <a:xfrm>
              <a:off x="6706644" y="3699471"/>
              <a:ext cx="1114559" cy="360474"/>
            </a:xfrm>
            <a:prstGeom prst="rect">
              <a:avLst/>
            </a:prstGeom>
            <a:solidFill>
              <a:srgbClr val="FFFFFF"/>
            </a:solidFill>
            <a:ln w="12700" cap="flat" cmpd="sng" algn="ctr">
              <a:solidFill>
                <a:srgbClr val="FF0000"/>
              </a:solidFill>
              <a:prstDash val="solid"/>
              <a:round/>
              <a:headEnd type="none" w="sm" len="sm"/>
              <a:tailEnd type="none" w="sm" len="sm"/>
            </a:ln>
            <a:effectLst>
              <a:outerShdw blurRad="50800" dist="50800" dir="5400000" algn="ctr" rotWithShape="0">
                <a:schemeClr val="bg1">
                  <a:lumMod val="50000"/>
                </a:scheme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charset="0"/>
                </a:rPr>
                <a:t>serviceComponents</a:t>
              </a:r>
              <a:r>
                <a:rPr kumimoji="0" lang="en-US" sz="700" b="0" i="0" u="none" strike="noStrike" cap="none" normalizeH="0" baseline="0" dirty="0" smtClean="0">
                  <a:ln>
                    <a:noFill/>
                  </a:ln>
                  <a:solidFill>
                    <a:schemeClr val="tx1"/>
                  </a:solidFill>
                  <a:effectLst/>
                  <a:latin typeface="Arial" charset="0"/>
                </a:rPr>
                <a:t> (2)</a:t>
              </a:r>
            </a:p>
          </p:txBody>
        </p:sp>
        <p:cxnSp>
          <p:nvCxnSpPr>
            <p:cNvPr id="11" name="Straight Connector 10"/>
            <p:cNvCxnSpPr/>
            <p:nvPr/>
          </p:nvCxnSpPr>
          <p:spPr bwMode="auto">
            <a:xfrm>
              <a:off x="5212591" y="3126592"/>
              <a:ext cx="2040697" cy="0"/>
            </a:xfrm>
            <a:prstGeom prst="line">
              <a:avLst/>
            </a:prstGeom>
            <a:solidFill>
              <a:srgbClr val="4899FF">
                <a:alpha val="50000"/>
              </a:srgbClr>
            </a:solidFill>
            <a:ln w="12700" cap="flat" cmpd="sng" algn="ctr">
              <a:solidFill>
                <a:srgbClr val="FF0000"/>
              </a:solidFill>
              <a:prstDash val="solid"/>
              <a:round/>
              <a:headEnd type="none" w="sm" len="sm"/>
              <a:tailEnd type="none" w="sm" len="sm"/>
            </a:ln>
            <a:effectLst/>
          </p:spPr>
        </p:cxnSp>
        <p:cxnSp>
          <p:nvCxnSpPr>
            <p:cNvPr id="12" name="Straight Connector 11"/>
            <p:cNvCxnSpPr/>
            <p:nvPr/>
          </p:nvCxnSpPr>
          <p:spPr bwMode="auto">
            <a:xfrm>
              <a:off x="7250906" y="3129466"/>
              <a:ext cx="0" cy="74649"/>
            </a:xfrm>
            <a:prstGeom prst="line">
              <a:avLst/>
            </a:prstGeom>
            <a:solidFill>
              <a:srgbClr val="4899FF">
                <a:alpha val="50000"/>
              </a:srgbClr>
            </a:solidFill>
            <a:ln w="12700" cap="flat" cmpd="sng" algn="ctr">
              <a:solidFill>
                <a:srgbClr val="FF0000"/>
              </a:solidFill>
              <a:prstDash val="solid"/>
              <a:round/>
              <a:headEnd type="none" w="sm" len="sm"/>
              <a:tailEnd type="none" w="sm" len="sm"/>
            </a:ln>
            <a:effectLst/>
          </p:spPr>
        </p:cxnSp>
        <p:cxnSp>
          <p:nvCxnSpPr>
            <p:cNvPr id="13" name="Straight Connector 12"/>
            <p:cNvCxnSpPr/>
            <p:nvPr/>
          </p:nvCxnSpPr>
          <p:spPr bwMode="auto">
            <a:xfrm>
              <a:off x="7281157" y="4065052"/>
              <a:ext cx="0" cy="74649"/>
            </a:xfrm>
            <a:prstGeom prst="line">
              <a:avLst/>
            </a:prstGeom>
            <a:solidFill>
              <a:srgbClr val="4899FF">
                <a:alpha val="50000"/>
              </a:srgbClr>
            </a:solidFill>
            <a:ln w="12700" cap="flat" cmpd="sng" algn="ctr">
              <a:solidFill>
                <a:srgbClr val="FF0000"/>
              </a:solidFill>
              <a:prstDash val="solid"/>
              <a:round/>
              <a:headEnd type="none" w="sm" len="sm"/>
              <a:tailEnd type="none" w="sm" len="sm"/>
            </a:ln>
            <a:effectLst/>
          </p:spPr>
        </p:cxnSp>
        <p:cxnSp>
          <p:nvCxnSpPr>
            <p:cNvPr id="14" name="Straight Connector 13"/>
            <p:cNvCxnSpPr/>
            <p:nvPr/>
          </p:nvCxnSpPr>
          <p:spPr bwMode="auto">
            <a:xfrm flipV="1">
              <a:off x="6987742" y="4139666"/>
              <a:ext cx="596145" cy="1194"/>
            </a:xfrm>
            <a:prstGeom prst="line">
              <a:avLst/>
            </a:prstGeom>
            <a:solidFill>
              <a:srgbClr val="4899FF">
                <a:alpha val="50000"/>
              </a:srgbClr>
            </a:solidFill>
            <a:ln w="12700" cap="flat" cmpd="sng" algn="ctr">
              <a:solidFill>
                <a:srgbClr val="FF0000"/>
              </a:solidFill>
              <a:prstDash val="solid"/>
              <a:round/>
              <a:headEnd type="none" w="sm" len="sm"/>
              <a:tailEnd type="none" w="sm" len="sm"/>
            </a:ln>
            <a:effectLst/>
          </p:spPr>
        </p:cxnSp>
        <p:cxnSp>
          <p:nvCxnSpPr>
            <p:cNvPr id="15" name="Straight Connector 14"/>
            <p:cNvCxnSpPr/>
            <p:nvPr/>
          </p:nvCxnSpPr>
          <p:spPr bwMode="auto">
            <a:xfrm>
              <a:off x="6988525" y="4134009"/>
              <a:ext cx="0" cy="74649"/>
            </a:xfrm>
            <a:prstGeom prst="line">
              <a:avLst/>
            </a:prstGeom>
            <a:solidFill>
              <a:srgbClr val="4899FF">
                <a:alpha val="50000"/>
              </a:srgbClr>
            </a:solidFill>
            <a:ln w="12700" cap="flat" cmpd="sng" algn="ctr">
              <a:solidFill>
                <a:srgbClr val="FF0000"/>
              </a:solidFill>
              <a:prstDash val="solid"/>
              <a:round/>
              <a:headEnd type="none" w="sm" len="sm"/>
              <a:tailEnd type="none" w="sm" len="sm"/>
            </a:ln>
            <a:effectLst/>
          </p:spPr>
        </p:cxnSp>
        <p:cxnSp>
          <p:nvCxnSpPr>
            <p:cNvPr id="16" name="Straight Connector 15"/>
            <p:cNvCxnSpPr/>
            <p:nvPr/>
          </p:nvCxnSpPr>
          <p:spPr bwMode="auto">
            <a:xfrm>
              <a:off x="7585956" y="4140383"/>
              <a:ext cx="0" cy="74649"/>
            </a:xfrm>
            <a:prstGeom prst="line">
              <a:avLst/>
            </a:prstGeom>
            <a:solidFill>
              <a:srgbClr val="4899FF">
                <a:alpha val="50000"/>
              </a:srgbClr>
            </a:solidFill>
            <a:ln w="12700" cap="flat" cmpd="sng" algn="ctr">
              <a:solidFill>
                <a:srgbClr val="FF0000"/>
              </a:solidFill>
              <a:prstDash val="solid"/>
              <a:round/>
              <a:headEnd type="none" w="sm" len="sm"/>
              <a:tailEnd type="none" w="sm" len="sm"/>
            </a:ln>
            <a:effectLst/>
          </p:spPr>
        </p:cxnSp>
        <p:sp>
          <p:nvSpPr>
            <p:cNvPr id="17" name="Rectangle 16"/>
            <p:cNvSpPr/>
            <p:nvPr/>
          </p:nvSpPr>
          <p:spPr bwMode="auto">
            <a:xfrm>
              <a:off x="6807586" y="4209238"/>
              <a:ext cx="333774" cy="1209675"/>
            </a:xfrm>
            <a:prstGeom prst="rect">
              <a:avLst/>
            </a:prstGeom>
            <a:solidFill>
              <a:srgbClr val="FFFFFF"/>
            </a:solidFill>
            <a:ln w="12700" cap="flat" cmpd="sng" algn="ctr">
              <a:solidFill>
                <a:srgbClr val="FF0000"/>
              </a:solidFill>
              <a:prstDash val="solid"/>
              <a:round/>
              <a:headEnd type="none" w="sm" len="sm"/>
              <a:tailEnd type="none" w="sm" len="sm"/>
            </a:ln>
            <a:effectLst>
              <a:outerShdw blurRad="50800" dist="50800" dir="5400000" algn="ctr" rotWithShape="0">
                <a:schemeClr val="bg1">
                  <a:lumMod val="50000"/>
                </a:schemeClr>
              </a:outerShdw>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rPr>
                <a:t>crossSupportScs</a:t>
              </a:r>
              <a:r>
                <a:rPr kumimoji="0" lang="en-US" sz="700" b="0" i="0" u="none" strike="noStrike" cap="none" normalizeH="0" baseline="0" dirty="0" smtClean="0">
                  <a:ln>
                    <a:noFill/>
                  </a:ln>
                  <a:solidFill>
                    <a:schemeClr val="tx1"/>
                  </a:solidFill>
                  <a:effectLst/>
                </a:rPr>
                <a:t> (1)</a:t>
              </a:r>
            </a:p>
          </p:txBody>
        </p:sp>
        <p:sp>
          <p:nvSpPr>
            <p:cNvPr id="18" name="Rectangle 17"/>
            <p:cNvSpPr/>
            <p:nvPr/>
          </p:nvSpPr>
          <p:spPr bwMode="auto">
            <a:xfrm>
              <a:off x="7448622" y="4215613"/>
              <a:ext cx="333774" cy="1209675"/>
            </a:xfrm>
            <a:prstGeom prst="rect">
              <a:avLst/>
            </a:prstGeom>
            <a:solidFill>
              <a:srgbClr val="FFFFFF"/>
            </a:solidFill>
            <a:ln w="12700" cap="flat" cmpd="sng" algn="ctr">
              <a:solidFill>
                <a:srgbClr val="FF0000"/>
              </a:solidFill>
              <a:prstDash val="solid"/>
              <a:round/>
              <a:headEnd type="none" w="sm" len="sm"/>
              <a:tailEnd type="none" w="sm" len="sm"/>
            </a:ln>
            <a:effectLst>
              <a:outerShdw blurRad="50800" dist="50800" dir="5400000" algn="ctr" rotWithShape="0">
                <a:schemeClr val="bg1">
                  <a:lumMod val="50000"/>
                </a:schemeClr>
              </a:outerShdw>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rPr>
                <a:t>agencyScs</a:t>
              </a:r>
              <a:r>
                <a:rPr kumimoji="0" lang="en-US" sz="700" b="0" i="0" u="none" strike="noStrike" cap="none" normalizeH="0" baseline="0" dirty="0" smtClean="0">
                  <a:ln>
                    <a:noFill/>
                  </a:ln>
                  <a:solidFill>
                    <a:schemeClr val="tx1"/>
                  </a:solidFill>
                  <a:effectLst/>
                </a:rPr>
                <a:t> (2)</a:t>
              </a:r>
            </a:p>
          </p:txBody>
        </p:sp>
        <p:cxnSp>
          <p:nvCxnSpPr>
            <p:cNvPr id="19" name="Straight Connector 18"/>
            <p:cNvCxnSpPr>
              <a:stCxn id="17" idx="2"/>
            </p:cNvCxnSpPr>
            <p:nvPr/>
          </p:nvCxnSpPr>
          <p:spPr bwMode="auto">
            <a:xfrm>
              <a:off x="6974473" y="5418913"/>
              <a:ext cx="11370" cy="1020890"/>
            </a:xfrm>
            <a:prstGeom prst="line">
              <a:avLst/>
            </a:prstGeom>
            <a:solidFill>
              <a:srgbClr val="4899FF">
                <a:alpha val="50000"/>
              </a:srgbClr>
            </a:solidFill>
            <a:ln w="12700" cap="flat" cmpd="sng" algn="ctr">
              <a:solidFill>
                <a:srgbClr val="FF0000"/>
              </a:solidFill>
              <a:prstDash val="solid"/>
              <a:round/>
              <a:headEnd type="none" w="sm" len="sm"/>
              <a:tailEnd type="none" w="sm" len="sm"/>
            </a:ln>
            <a:effectLst/>
          </p:spPr>
        </p:cxnSp>
        <p:sp>
          <p:nvSpPr>
            <p:cNvPr id="20" name="Rectangle 19"/>
            <p:cNvSpPr/>
            <p:nvPr/>
          </p:nvSpPr>
          <p:spPr bwMode="auto">
            <a:xfrm>
              <a:off x="7132064" y="5568801"/>
              <a:ext cx="1114559" cy="202691"/>
            </a:xfrm>
            <a:prstGeom prst="rect">
              <a:avLst/>
            </a:prstGeom>
            <a:solidFill>
              <a:srgbClr val="FFFFFF"/>
            </a:solidFill>
            <a:ln w="12700" cap="flat" cmpd="sng" algn="ctr">
              <a:solidFill>
                <a:srgbClr val="FF0000"/>
              </a:solidFill>
              <a:prstDash val="solid"/>
              <a:round/>
              <a:headEnd type="none" w="sm" len="sm"/>
              <a:tailEnd type="none" w="sm" len="sm"/>
            </a:ln>
            <a:effectLst>
              <a:outerShdw blurRad="50800" dist="50800" dir="5400000" algn="ctr" rotWithShape="0">
                <a:schemeClr val="bg1">
                  <a:lumMod val="50000"/>
                </a:scheme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charset="0"/>
                </a:rPr>
                <a:t>apertureScs</a:t>
              </a:r>
              <a:r>
                <a:rPr kumimoji="0" lang="en-US" sz="700" b="0" i="0" u="none" strike="noStrike" cap="none" normalizeH="0" baseline="0" dirty="0" smtClean="0">
                  <a:ln>
                    <a:noFill/>
                  </a:ln>
                  <a:solidFill>
                    <a:schemeClr val="tx1"/>
                  </a:solidFill>
                  <a:effectLst/>
                  <a:latin typeface="Arial" charset="0"/>
                </a:rPr>
                <a:t> (1)</a:t>
              </a:r>
            </a:p>
          </p:txBody>
        </p:sp>
        <p:cxnSp>
          <p:nvCxnSpPr>
            <p:cNvPr id="21" name="Straight Connector 20"/>
            <p:cNvCxnSpPr>
              <a:endCxn id="20" idx="1"/>
            </p:cNvCxnSpPr>
            <p:nvPr/>
          </p:nvCxnSpPr>
          <p:spPr bwMode="auto">
            <a:xfrm>
              <a:off x="6985843" y="5594804"/>
              <a:ext cx="146221" cy="75343"/>
            </a:xfrm>
            <a:prstGeom prst="line">
              <a:avLst/>
            </a:prstGeom>
            <a:solidFill>
              <a:srgbClr val="4899FF">
                <a:alpha val="50000"/>
              </a:srgbClr>
            </a:solidFill>
            <a:ln w="12700" cap="flat" cmpd="sng" algn="ctr">
              <a:solidFill>
                <a:srgbClr val="FF0000"/>
              </a:solidFill>
              <a:prstDash val="solid"/>
              <a:round/>
              <a:headEnd type="none" w="sm" len="sm"/>
              <a:tailEnd type="none" w="sm" len="sm"/>
            </a:ln>
            <a:effectLst/>
          </p:spPr>
        </p:cxnSp>
        <p:sp>
          <p:nvSpPr>
            <p:cNvPr id="22" name="Rectangle 21"/>
            <p:cNvSpPr/>
            <p:nvPr/>
          </p:nvSpPr>
          <p:spPr bwMode="auto">
            <a:xfrm>
              <a:off x="7145786" y="5855544"/>
              <a:ext cx="1114559" cy="302633"/>
            </a:xfrm>
            <a:prstGeom prst="rect">
              <a:avLst/>
            </a:prstGeom>
            <a:solidFill>
              <a:srgbClr val="FFFFFF"/>
            </a:solidFill>
            <a:ln w="12700" cap="flat" cmpd="sng" algn="ctr">
              <a:solidFill>
                <a:srgbClr val="FF0000"/>
              </a:solidFill>
              <a:prstDash val="solid"/>
              <a:round/>
              <a:headEnd type="none" w="sm" len="sm"/>
              <a:tailEnd type="none" w="sm" len="sm"/>
            </a:ln>
            <a:effectLst>
              <a:outerShdw blurRad="50800" dist="50800" dir="5400000" algn="ctr" rotWithShape="0">
                <a:schemeClr val="bg1">
                  <a:lumMod val="50000"/>
                </a:scheme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charset="0"/>
                </a:rPr>
                <a:t>forwardPhyiscalChannel</a:t>
              </a:r>
              <a:endParaRPr kumimoji="0" lang="en-US" sz="700" b="0"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charset="0"/>
                </a:rPr>
                <a:t>TransmissionScs</a:t>
              </a:r>
              <a:r>
                <a:rPr kumimoji="0" lang="en-US" sz="700" b="0" i="0" u="none" strike="noStrike" cap="none" normalizeH="0" baseline="0" dirty="0" smtClean="0">
                  <a:ln>
                    <a:noFill/>
                  </a:ln>
                  <a:solidFill>
                    <a:schemeClr val="tx1"/>
                  </a:solidFill>
                  <a:effectLst/>
                  <a:latin typeface="Arial" charset="0"/>
                </a:rPr>
                <a:t> (2)</a:t>
              </a:r>
            </a:p>
          </p:txBody>
        </p:sp>
        <p:sp>
          <p:nvSpPr>
            <p:cNvPr id="23" name="Rectangle 22"/>
            <p:cNvSpPr/>
            <p:nvPr/>
          </p:nvSpPr>
          <p:spPr bwMode="auto">
            <a:xfrm>
              <a:off x="7133504" y="6332905"/>
              <a:ext cx="1114559" cy="302633"/>
            </a:xfrm>
            <a:prstGeom prst="rect">
              <a:avLst/>
            </a:prstGeom>
            <a:solidFill>
              <a:srgbClr val="FFFFFF"/>
            </a:solidFill>
            <a:ln w="12700" cap="flat" cmpd="sng" algn="ctr">
              <a:solidFill>
                <a:srgbClr val="FF0000"/>
              </a:solidFill>
              <a:prstDash val="solid"/>
              <a:round/>
              <a:headEnd type="none" w="sm" len="sm"/>
              <a:tailEnd type="none" w="sm" len="sm"/>
            </a:ln>
            <a:effectLst>
              <a:outerShdw blurRad="50800" dist="50800" dir="5400000" algn="ctr" rotWithShape="0">
                <a:schemeClr val="bg1">
                  <a:lumMod val="50000"/>
                </a:scheme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charset="0"/>
                </a:rPr>
                <a:t>ServiceManagement</a:t>
              </a:r>
              <a:endParaRPr kumimoji="0" lang="en-US" sz="700" b="0"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charset="0"/>
                </a:rPr>
                <a:t>FunctionsScs</a:t>
              </a:r>
              <a:r>
                <a:rPr kumimoji="0" lang="en-US" sz="700" b="0" i="0" u="none" strike="noStrike" cap="none" normalizeH="0" baseline="0" dirty="0" smtClean="0">
                  <a:ln>
                    <a:noFill/>
                  </a:ln>
                  <a:solidFill>
                    <a:schemeClr val="tx1"/>
                  </a:solidFill>
                  <a:effectLst/>
                  <a:latin typeface="Arial" charset="0"/>
                </a:rPr>
                <a:t> (13)</a:t>
              </a:r>
            </a:p>
          </p:txBody>
        </p:sp>
        <p:sp>
          <p:nvSpPr>
            <p:cNvPr id="24" name="Oval 23"/>
            <p:cNvSpPr/>
            <p:nvPr/>
          </p:nvSpPr>
          <p:spPr bwMode="auto">
            <a:xfrm>
              <a:off x="7661892" y="6251396"/>
              <a:ext cx="45719" cy="45719"/>
            </a:xfrm>
            <a:prstGeom prst="ellipse">
              <a:avLst/>
            </a:prstGeom>
            <a:solidFill>
              <a:srgbClr val="FF0000">
                <a:alpha val="50000"/>
              </a:srgbClr>
            </a:solidFill>
            <a:ln w="1270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cxnSp>
          <p:nvCxnSpPr>
            <p:cNvPr id="27" name="Straight Connector 26"/>
            <p:cNvCxnSpPr/>
            <p:nvPr/>
          </p:nvCxnSpPr>
          <p:spPr bwMode="auto">
            <a:xfrm>
              <a:off x="6990899" y="5920550"/>
              <a:ext cx="146221" cy="75343"/>
            </a:xfrm>
            <a:prstGeom prst="line">
              <a:avLst/>
            </a:prstGeom>
            <a:solidFill>
              <a:srgbClr val="4899FF">
                <a:alpha val="50000"/>
              </a:srgbClr>
            </a:solidFill>
            <a:ln w="12700" cap="flat" cmpd="sng" algn="ctr">
              <a:solidFill>
                <a:srgbClr val="FF0000"/>
              </a:solidFill>
              <a:prstDash val="solid"/>
              <a:round/>
              <a:headEnd type="none" w="sm" len="sm"/>
              <a:tailEnd type="none" w="sm" len="sm"/>
            </a:ln>
            <a:effectLst/>
          </p:spPr>
        </p:cxnSp>
        <p:cxnSp>
          <p:nvCxnSpPr>
            <p:cNvPr id="28" name="Straight Connector 27"/>
            <p:cNvCxnSpPr/>
            <p:nvPr/>
          </p:nvCxnSpPr>
          <p:spPr bwMode="auto">
            <a:xfrm>
              <a:off x="6982954" y="6432582"/>
              <a:ext cx="146221" cy="75343"/>
            </a:xfrm>
            <a:prstGeom prst="line">
              <a:avLst/>
            </a:prstGeom>
            <a:solidFill>
              <a:srgbClr val="4899FF">
                <a:alpha val="50000"/>
              </a:srgbClr>
            </a:solidFill>
            <a:ln w="12700" cap="flat" cmpd="sng" algn="ctr">
              <a:solidFill>
                <a:srgbClr val="FF0000"/>
              </a:solidFill>
              <a:prstDash val="solid"/>
              <a:round/>
              <a:headEnd type="none" w="sm" len="sm"/>
              <a:tailEnd type="none" w="sm" len="sm"/>
            </a:ln>
            <a:effectLst/>
          </p:spPr>
        </p:cxnSp>
        <p:sp>
          <p:nvSpPr>
            <p:cNvPr id="31" name="Rectangle 30"/>
            <p:cNvSpPr/>
            <p:nvPr/>
          </p:nvSpPr>
          <p:spPr bwMode="auto">
            <a:xfrm>
              <a:off x="6703401" y="3209845"/>
              <a:ext cx="1114559" cy="360474"/>
            </a:xfrm>
            <a:prstGeom prst="rect">
              <a:avLst/>
            </a:prstGeom>
            <a:solidFill>
              <a:srgbClr val="FFFFFF"/>
            </a:solidFill>
            <a:ln w="12700" cap="flat" cmpd="sng" algn="ctr">
              <a:solidFill>
                <a:srgbClr val="FF0000"/>
              </a:solidFill>
              <a:prstDash val="solid"/>
              <a:round/>
              <a:headEnd type="none" w="sm" len="sm"/>
              <a:tailEnd type="none" w="sm" len="sm"/>
            </a:ln>
            <a:effectLst>
              <a:outerShdw blurRad="50800" dist="50800" dir="5400000" algn="ctr" rotWithShape="0">
                <a:schemeClr val="bg1">
                  <a:lumMod val="50000"/>
                </a:scheme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charset="0"/>
                </a:rPr>
                <a:t>cssm</a:t>
              </a:r>
              <a:r>
                <a:rPr kumimoji="0" lang="en-US" sz="700" b="0" i="0" u="none" strike="noStrike" cap="none" normalizeH="0" baseline="0" dirty="0" smtClean="0">
                  <a:ln>
                    <a:noFill/>
                  </a:ln>
                  <a:solidFill>
                    <a:schemeClr val="tx1"/>
                  </a:solidFill>
                  <a:effectLst/>
                  <a:latin typeface="Arial" charset="0"/>
                </a:rPr>
                <a:t> (3)</a:t>
              </a:r>
            </a:p>
          </p:txBody>
        </p:sp>
        <p:cxnSp>
          <p:nvCxnSpPr>
            <p:cNvPr id="32" name="Straight Connector 31"/>
            <p:cNvCxnSpPr>
              <a:stCxn id="31" idx="2"/>
              <a:endCxn id="10" idx="0"/>
            </p:cNvCxnSpPr>
            <p:nvPr/>
          </p:nvCxnSpPr>
          <p:spPr bwMode="auto">
            <a:xfrm>
              <a:off x="7260681" y="3570319"/>
              <a:ext cx="3243" cy="129152"/>
            </a:xfrm>
            <a:prstGeom prst="line">
              <a:avLst/>
            </a:prstGeom>
            <a:solidFill>
              <a:srgbClr val="4899FF">
                <a:alpha val="50000"/>
              </a:srgbClr>
            </a:solidFill>
            <a:ln w="12700" cap="flat" cmpd="sng" algn="ctr">
              <a:solidFill>
                <a:srgbClr val="FF0000"/>
              </a:solidFill>
              <a:prstDash val="solid"/>
              <a:round/>
              <a:headEnd type="none" w="sm" len="sm"/>
              <a:tailEnd type="none" w="sm" len="sm"/>
            </a:ln>
            <a:effectLst/>
          </p:spPr>
        </p:cxnSp>
        <p:sp>
          <p:nvSpPr>
            <p:cNvPr id="38" name="Rectangle 37"/>
            <p:cNvSpPr/>
            <p:nvPr/>
          </p:nvSpPr>
          <p:spPr bwMode="auto">
            <a:xfrm>
              <a:off x="7909809" y="3700173"/>
              <a:ext cx="1114559" cy="360474"/>
            </a:xfrm>
            <a:prstGeom prst="rect">
              <a:avLst/>
            </a:prstGeom>
            <a:solidFill>
              <a:srgbClr val="FFFFFF"/>
            </a:solidFill>
            <a:ln w="12700" cap="flat" cmpd="sng" algn="ctr">
              <a:solidFill>
                <a:srgbClr val="FF0000"/>
              </a:solidFill>
              <a:prstDash val="solid"/>
              <a:round/>
              <a:headEnd type="none" w="sm" len="sm"/>
              <a:tailEnd type="none" w="sm" len="sm"/>
            </a:ln>
            <a:effectLst>
              <a:outerShdw blurRad="50800" dist="50800" dir="5400000" algn="ctr" rotWithShape="0">
                <a:schemeClr val="bg1">
                  <a:lumMod val="50000"/>
                </a:scheme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charset="0"/>
                </a:rPr>
                <a:t>serviceComponent</a:t>
              </a:r>
              <a:endParaRPr lang="en-US" sz="700" dirty="0">
                <a:solidFill>
                  <a:schemeClr val="tx1"/>
                </a:solidFill>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Interfaces (3)</a:t>
              </a:r>
            </a:p>
          </p:txBody>
        </p:sp>
        <p:cxnSp>
          <p:nvCxnSpPr>
            <p:cNvPr id="40" name="Straight Connector 39"/>
            <p:cNvCxnSpPr>
              <a:endCxn id="38" idx="0"/>
            </p:cNvCxnSpPr>
            <p:nvPr/>
          </p:nvCxnSpPr>
          <p:spPr bwMode="auto">
            <a:xfrm flipH="1">
              <a:off x="8467089" y="3640931"/>
              <a:ext cx="636" cy="59242"/>
            </a:xfrm>
            <a:prstGeom prst="line">
              <a:avLst/>
            </a:prstGeom>
            <a:solidFill>
              <a:srgbClr val="4899FF">
                <a:alpha val="50000"/>
              </a:srgbClr>
            </a:solidFill>
            <a:ln w="12700" cap="flat" cmpd="sng" algn="ctr">
              <a:solidFill>
                <a:srgbClr val="FF0000"/>
              </a:solidFill>
              <a:prstDash val="solid"/>
              <a:round/>
              <a:headEnd type="none" w="sm" len="sm"/>
              <a:tailEnd type="none" w="sm" len="sm"/>
            </a:ln>
            <a:effectLst/>
          </p:spPr>
        </p:cxnSp>
        <p:cxnSp>
          <p:nvCxnSpPr>
            <p:cNvPr id="44" name="Straight Connector 43"/>
            <p:cNvCxnSpPr/>
            <p:nvPr/>
          </p:nvCxnSpPr>
          <p:spPr bwMode="auto">
            <a:xfrm>
              <a:off x="8507501" y="4057908"/>
              <a:ext cx="0" cy="74649"/>
            </a:xfrm>
            <a:prstGeom prst="line">
              <a:avLst/>
            </a:prstGeom>
            <a:solidFill>
              <a:srgbClr val="4899FF">
                <a:alpha val="50000"/>
              </a:srgbClr>
            </a:solidFill>
            <a:ln w="12700" cap="flat" cmpd="sng" algn="ctr">
              <a:solidFill>
                <a:srgbClr val="FF0000"/>
              </a:solidFill>
              <a:prstDash val="solid"/>
              <a:round/>
              <a:headEnd type="none" w="sm" len="sm"/>
              <a:tailEnd type="none" w="sm" len="sm"/>
            </a:ln>
            <a:effectLst/>
          </p:spPr>
        </p:cxnSp>
        <p:cxnSp>
          <p:nvCxnSpPr>
            <p:cNvPr id="45" name="Straight Connector 44"/>
            <p:cNvCxnSpPr/>
            <p:nvPr/>
          </p:nvCxnSpPr>
          <p:spPr bwMode="auto">
            <a:xfrm flipV="1">
              <a:off x="8214086" y="4132522"/>
              <a:ext cx="596145" cy="1194"/>
            </a:xfrm>
            <a:prstGeom prst="line">
              <a:avLst/>
            </a:prstGeom>
            <a:solidFill>
              <a:srgbClr val="4899FF">
                <a:alpha val="50000"/>
              </a:srgbClr>
            </a:solidFill>
            <a:ln w="12700" cap="flat" cmpd="sng" algn="ctr">
              <a:solidFill>
                <a:srgbClr val="FF0000"/>
              </a:solidFill>
              <a:prstDash val="solid"/>
              <a:round/>
              <a:headEnd type="none" w="sm" len="sm"/>
              <a:tailEnd type="none" w="sm" len="sm"/>
            </a:ln>
            <a:effectLst/>
          </p:spPr>
        </p:cxnSp>
        <p:cxnSp>
          <p:nvCxnSpPr>
            <p:cNvPr id="46" name="Straight Connector 45"/>
            <p:cNvCxnSpPr/>
            <p:nvPr/>
          </p:nvCxnSpPr>
          <p:spPr bwMode="auto">
            <a:xfrm>
              <a:off x="8214869" y="4126865"/>
              <a:ext cx="0" cy="74649"/>
            </a:xfrm>
            <a:prstGeom prst="line">
              <a:avLst/>
            </a:prstGeom>
            <a:solidFill>
              <a:srgbClr val="4899FF">
                <a:alpha val="50000"/>
              </a:srgbClr>
            </a:solidFill>
            <a:ln w="12700" cap="flat" cmpd="sng" algn="ctr">
              <a:solidFill>
                <a:srgbClr val="FF0000"/>
              </a:solidFill>
              <a:prstDash val="solid"/>
              <a:round/>
              <a:headEnd type="none" w="sm" len="sm"/>
              <a:tailEnd type="none" w="sm" len="sm"/>
            </a:ln>
            <a:effectLst/>
          </p:spPr>
        </p:cxnSp>
        <p:cxnSp>
          <p:nvCxnSpPr>
            <p:cNvPr id="47" name="Straight Connector 46"/>
            <p:cNvCxnSpPr/>
            <p:nvPr/>
          </p:nvCxnSpPr>
          <p:spPr bwMode="auto">
            <a:xfrm>
              <a:off x="8812300" y="4133239"/>
              <a:ext cx="0" cy="74649"/>
            </a:xfrm>
            <a:prstGeom prst="line">
              <a:avLst/>
            </a:prstGeom>
            <a:solidFill>
              <a:srgbClr val="4899FF">
                <a:alpha val="50000"/>
              </a:srgbClr>
            </a:solidFill>
            <a:ln w="12700" cap="flat" cmpd="sng" algn="ctr">
              <a:solidFill>
                <a:srgbClr val="FF0000"/>
              </a:solidFill>
              <a:prstDash val="solid"/>
              <a:round/>
              <a:headEnd type="none" w="sm" len="sm"/>
              <a:tailEnd type="none" w="sm" len="sm"/>
            </a:ln>
            <a:effectLst/>
          </p:spPr>
        </p:cxnSp>
        <p:sp>
          <p:nvSpPr>
            <p:cNvPr id="48" name="Rectangle 47"/>
            <p:cNvSpPr/>
            <p:nvPr/>
          </p:nvSpPr>
          <p:spPr bwMode="auto">
            <a:xfrm>
              <a:off x="8033930" y="4202094"/>
              <a:ext cx="333774" cy="1209675"/>
            </a:xfrm>
            <a:prstGeom prst="rect">
              <a:avLst/>
            </a:prstGeom>
            <a:solidFill>
              <a:srgbClr val="FFFFFF"/>
            </a:solidFill>
            <a:ln w="12700" cap="flat" cmpd="sng" algn="ctr">
              <a:solidFill>
                <a:srgbClr val="FF0000"/>
              </a:solidFill>
              <a:prstDash val="solid"/>
              <a:round/>
              <a:headEnd type="none" w="sm" len="sm"/>
              <a:tailEnd type="none" w="sm" len="sm"/>
            </a:ln>
            <a:effectLst>
              <a:outerShdw blurRad="50800" dist="50800" dir="5400000" algn="ctr" rotWithShape="0">
                <a:schemeClr val="bg1">
                  <a:lumMod val="50000"/>
                </a:schemeClr>
              </a:outerShdw>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rPr>
                <a:t>crossSupportSc</a:t>
              </a:r>
              <a:endParaRPr kumimoji="0" lang="en-US" sz="700" b="0" i="0" u="none" strike="noStrike" cap="none" normalizeH="0" baseline="0" dirty="0" smtClean="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solidFill>
                    <a:schemeClr val="tx1"/>
                  </a:solidFill>
                </a:rPr>
                <a:t>Interface</a:t>
              </a:r>
              <a:r>
                <a:rPr kumimoji="0" lang="en-US" sz="700" b="0" i="0" u="none" strike="noStrike" cap="none" normalizeH="0" baseline="0" dirty="0" smtClean="0">
                  <a:ln>
                    <a:noFill/>
                  </a:ln>
                  <a:solidFill>
                    <a:schemeClr val="tx1"/>
                  </a:solidFill>
                  <a:effectLst/>
                </a:rPr>
                <a:t>s (1)</a:t>
              </a:r>
            </a:p>
          </p:txBody>
        </p:sp>
        <p:sp>
          <p:nvSpPr>
            <p:cNvPr id="49" name="Rectangle 48"/>
            <p:cNvSpPr/>
            <p:nvPr/>
          </p:nvSpPr>
          <p:spPr bwMode="auto">
            <a:xfrm>
              <a:off x="8674966" y="4208469"/>
              <a:ext cx="333774" cy="1209675"/>
            </a:xfrm>
            <a:prstGeom prst="rect">
              <a:avLst/>
            </a:prstGeom>
            <a:solidFill>
              <a:srgbClr val="FFFFFF"/>
            </a:solidFill>
            <a:ln w="12700" cap="flat" cmpd="sng" algn="ctr">
              <a:solidFill>
                <a:srgbClr val="FF0000"/>
              </a:solidFill>
              <a:prstDash val="solid"/>
              <a:round/>
              <a:headEnd type="none" w="sm" len="sm"/>
              <a:tailEnd type="none" w="sm" len="sm"/>
            </a:ln>
            <a:effectLst>
              <a:outerShdw blurRad="50800" dist="50800" dir="5400000" algn="ctr" rotWithShape="0">
                <a:schemeClr val="bg1">
                  <a:lumMod val="50000"/>
                </a:schemeClr>
              </a:outerShdw>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rPr>
                <a:t>agencySc</a:t>
              </a:r>
              <a:endParaRPr kumimoji="0" lang="en-US" sz="700" b="0" i="0" u="none" strike="noStrike" cap="none" normalizeH="0" baseline="0" dirty="0" smtClean="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solidFill>
                    <a:schemeClr val="tx1"/>
                  </a:solidFill>
                </a:rPr>
                <a:t>Interface</a:t>
              </a:r>
              <a:r>
                <a:rPr kumimoji="0" lang="en-US" sz="700" b="0" i="0" u="none" strike="noStrike" cap="none" normalizeH="0" baseline="0" dirty="0" smtClean="0">
                  <a:ln>
                    <a:noFill/>
                  </a:ln>
                  <a:solidFill>
                    <a:schemeClr val="tx1"/>
                  </a:solidFill>
                  <a:effectLst/>
                </a:rPr>
                <a:t>s (2)</a:t>
              </a:r>
            </a:p>
          </p:txBody>
        </p:sp>
        <p:sp>
          <p:nvSpPr>
            <p:cNvPr id="51" name="Oval 50"/>
            <p:cNvSpPr/>
            <p:nvPr/>
          </p:nvSpPr>
          <p:spPr bwMode="auto">
            <a:xfrm>
              <a:off x="6127720" y="5046220"/>
              <a:ext cx="45719" cy="45719"/>
            </a:xfrm>
            <a:prstGeom prst="ellipse">
              <a:avLst/>
            </a:prstGeom>
            <a:solidFill>
              <a:srgbClr val="FF0000">
                <a:alpha val="50000"/>
              </a:srgbClr>
            </a:solidFill>
            <a:ln w="1270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52" name="Oval 51"/>
            <p:cNvSpPr/>
            <p:nvPr/>
          </p:nvSpPr>
          <p:spPr bwMode="auto">
            <a:xfrm>
              <a:off x="6127720" y="5170270"/>
              <a:ext cx="45719" cy="45719"/>
            </a:xfrm>
            <a:prstGeom prst="ellipse">
              <a:avLst/>
            </a:prstGeom>
            <a:solidFill>
              <a:srgbClr val="FF0000">
                <a:alpha val="50000"/>
              </a:srgbClr>
            </a:solidFill>
            <a:ln w="1270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87" name="Oval 86"/>
            <p:cNvSpPr/>
            <p:nvPr/>
          </p:nvSpPr>
          <p:spPr bwMode="auto">
            <a:xfrm>
              <a:off x="6127720" y="5304828"/>
              <a:ext cx="45719" cy="45719"/>
            </a:xfrm>
            <a:prstGeom prst="ellipse">
              <a:avLst/>
            </a:prstGeom>
            <a:solidFill>
              <a:srgbClr val="FF0000">
                <a:alpha val="50000"/>
              </a:srgbClr>
            </a:solidFill>
            <a:ln w="1270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88" name="Rectangle 87"/>
            <p:cNvSpPr/>
            <p:nvPr/>
          </p:nvSpPr>
          <p:spPr bwMode="auto">
            <a:xfrm>
              <a:off x="5602860" y="5466953"/>
              <a:ext cx="1114559" cy="202691"/>
            </a:xfrm>
            <a:prstGeom prst="rect">
              <a:avLst/>
            </a:prstGeom>
            <a:solidFill>
              <a:srgbClr val="FFFFFF"/>
            </a:solidFill>
            <a:ln w="12700" cap="flat" cmpd="sng" algn="ctr">
              <a:solidFill>
                <a:srgbClr val="FF0000"/>
              </a:solidFill>
              <a:prstDash val="solid"/>
              <a:round/>
              <a:headEnd type="none" w="sm" len="sm"/>
              <a:tailEnd type="none" w="sm" len="sm"/>
            </a:ln>
            <a:effectLst>
              <a:outerShdw blurRad="50800" dist="50800" dir="5400000" algn="ctr" rotWithShape="0">
                <a:schemeClr val="bg1">
                  <a:lumMod val="50000"/>
                </a:scheme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charset="0"/>
                </a:rPr>
                <a:t>isConfigured</a:t>
              </a:r>
              <a:r>
                <a:rPr kumimoji="0" lang="en-US" sz="700" b="0" i="0" u="none" strike="noStrike" cap="none" normalizeH="0" baseline="0" dirty="0" smtClean="0">
                  <a:ln>
                    <a:noFill/>
                  </a:ln>
                  <a:solidFill>
                    <a:schemeClr val="tx1"/>
                  </a:solidFill>
                  <a:effectLst/>
                  <a:latin typeface="Arial" charset="0"/>
                </a:rPr>
                <a:t> (?)</a:t>
              </a:r>
            </a:p>
          </p:txBody>
        </p:sp>
      </p:grpSp>
    </p:spTree>
    <p:extLst>
      <p:ext uri="{BB962C8B-B14F-4D97-AF65-F5344CB8AC3E}">
        <p14:creationId xmlns:p14="http://schemas.microsoft.com/office/powerpoint/2010/main" val="285049493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353300" cy="611188"/>
          </a:xfrm>
        </p:spPr>
        <p:txBody>
          <a:bodyPr/>
          <a:lstStyle/>
          <a:p>
            <a:r>
              <a:rPr lang="en-US" sz="2400" dirty="0" smtClean="0"/>
              <a:t>Bakeoff Configuration Profile Diagram </a:t>
            </a:r>
            <a:br>
              <a:rPr lang="en-US" sz="2400" dirty="0" smtClean="0"/>
            </a:br>
            <a:r>
              <a:rPr lang="en-US" sz="2400" dirty="0" smtClean="0"/>
              <a:t>(SC Black-Box)</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49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5" y="1071106"/>
            <a:ext cx="7981949" cy="5630794"/>
          </a:xfrm>
          <a:prstGeom prst="rect">
            <a:avLst/>
          </a:prstGeom>
        </p:spPr>
      </p:pic>
    </p:spTree>
    <p:extLst>
      <p:ext uri="{BB962C8B-B14F-4D97-AF65-F5344CB8AC3E}">
        <p14:creationId xmlns:p14="http://schemas.microsoft.com/office/powerpoint/2010/main" val="218773791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5</a:t>
            </a:fld>
            <a:endParaRPr lang="en-US"/>
          </a:p>
        </p:txBody>
      </p:sp>
      <p:sp>
        <p:nvSpPr>
          <p:cNvPr id="5" name="Content Placeholder 2"/>
          <p:cNvSpPr>
            <a:spLocks noGrp="1"/>
          </p:cNvSpPr>
          <p:nvPr>
            <p:ph idx="1"/>
          </p:nvPr>
        </p:nvSpPr>
        <p:spPr>
          <a:xfrm>
            <a:off x="179387" y="855663"/>
            <a:ext cx="8307387" cy="5507038"/>
          </a:xfrm>
        </p:spPr>
        <p:txBody>
          <a:bodyPr/>
          <a:lstStyle/>
          <a:p>
            <a:r>
              <a:rPr lang="en-US" sz="1800" dirty="0" smtClean="0"/>
              <a:t>1 return 401 space link carrier, with separate data streams on I &amp; Q channels</a:t>
            </a:r>
          </a:p>
          <a:p>
            <a:pPr lvl="1"/>
            <a:r>
              <a:rPr lang="en-US" sz="1400" dirty="0"/>
              <a:t>1 instance of CCSDS 401 </a:t>
            </a:r>
            <a:r>
              <a:rPr lang="en-US" sz="1400" dirty="0" smtClean="0"/>
              <a:t>Return Physical </a:t>
            </a:r>
            <a:r>
              <a:rPr lang="en-US" sz="1400" dirty="0"/>
              <a:t>Channel </a:t>
            </a:r>
            <a:r>
              <a:rPr lang="en-US" sz="1400" dirty="0" smtClean="0"/>
              <a:t>Reception </a:t>
            </a:r>
            <a:r>
              <a:rPr lang="en-US" sz="1400" dirty="0"/>
              <a:t>SC Profile, containing:</a:t>
            </a:r>
          </a:p>
          <a:p>
            <a:pPr lvl="2"/>
            <a:r>
              <a:rPr lang="en-US" sz="1200" dirty="0"/>
              <a:t>1 instance of </a:t>
            </a:r>
            <a:r>
              <a:rPr lang="en-US" sz="1200" dirty="0" smtClean="0"/>
              <a:t>Return </a:t>
            </a:r>
            <a:r>
              <a:rPr lang="en-US" sz="1200" dirty="0"/>
              <a:t>401 CCSDS Space Link Carrier </a:t>
            </a:r>
            <a:r>
              <a:rPr lang="en-US" sz="1200" dirty="0" smtClean="0"/>
              <a:t>Reception </a:t>
            </a:r>
            <a:r>
              <a:rPr lang="en-US" sz="1200" dirty="0"/>
              <a:t>FR Profile</a:t>
            </a:r>
          </a:p>
          <a:p>
            <a:pPr lvl="2"/>
            <a:r>
              <a:rPr lang="en-US" sz="1200" dirty="0"/>
              <a:t>1 instance of </a:t>
            </a:r>
            <a:r>
              <a:rPr lang="en-US" sz="1200" dirty="0" smtClean="0"/>
              <a:t>Range and Doppler Extraction FR </a:t>
            </a:r>
            <a:r>
              <a:rPr lang="en-US" sz="1200" dirty="0"/>
              <a:t>Profile</a:t>
            </a:r>
          </a:p>
          <a:p>
            <a:pPr lvl="1"/>
            <a:r>
              <a:rPr lang="en-US" sz="1400" dirty="0"/>
              <a:t>1 instance of </a:t>
            </a:r>
            <a:r>
              <a:rPr lang="en-US" sz="1400" dirty="0" smtClean="0"/>
              <a:t>TM </a:t>
            </a:r>
            <a:r>
              <a:rPr lang="en-US" sz="1400" dirty="0"/>
              <a:t>Sync &amp; Channel </a:t>
            </a:r>
            <a:r>
              <a:rPr lang="en-US" sz="1400" dirty="0" smtClean="0"/>
              <a:t>Decoding SC </a:t>
            </a:r>
            <a:r>
              <a:rPr lang="en-US" sz="1400" dirty="0"/>
              <a:t>Profile, containing </a:t>
            </a:r>
            <a:r>
              <a:rPr lang="en-US" sz="1400" dirty="0" smtClean="0"/>
              <a:t>2 instances </a:t>
            </a:r>
            <a:r>
              <a:rPr lang="en-US" sz="1400" dirty="0"/>
              <a:t>of </a:t>
            </a:r>
            <a:r>
              <a:rPr lang="en-US" sz="1400" dirty="0" smtClean="0"/>
              <a:t>TM </a:t>
            </a:r>
            <a:r>
              <a:rPr lang="en-US" sz="1400" dirty="0"/>
              <a:t>Sync &amp; Channel </a:t>
            </a:r>
            <a:r>
              <a:rPr lang="en-US" sz="1400" dirty="0" smtClean="0"/>
              <a:t>Decoding </a:t>
            </a:r>
            <a:r>
              <a:rPr lang="en-US" sz="1400" dirty="0"/>
              <a:t>FR </a:t>
            </a:r>
            <a:r>
              <a:rPr lang="en-US" sz="1400" dirty="0" smtClean="0"/>
              <a:t>Profile (one for each if I &amp; Q)</a:t>
            </a:r>
          </a:p>
          <a:p>
            <a:pPr lvl="1"/>
            <a:r>
              <a:rPr lang="en-US" sz="1400" dirty="0" smtClean="0"/>
              <a:t>1 instance of Return TM/AOS Space Link Protocol Reception SC Profile, containing:</a:t>
            </a:r>
          </a:p>
          <a:p>
            <a:pPr lvl="2"/>
            <a:r>
              <a:rPr lang="en-US" sz="1200" dirty="0" smtClean="0"/>
              <a:t>1 instance of MC </a:t>
            </a:r>
            <a:r>
              <a:rPr lang="en-US" sz="1200" dirty="0" err="1" smtClean="0"/>
              <a:t>Demux</a:t>
            </a:r>
            <a:r>
              <a:rPr lang="en-US" sz="1200" dirty="0" smtClean="0"/>
              <a:t> and Reception FR Profile</a:t>
            </a:r>
          </a:p>
          <a:p>
            <a:pPr lvl="2"/>
            <a:r>
              <a:rPr lang="en-US" sz="1200" dirty="0" smtClean="0"/>
              <a:t>1 instance of VC </a:t>
            </a:r>
            <a:r>
              <a:rPr lang="en-US" sz="1200" dirty="0" err="1" smtClean="0"/>
              <a:t>Demux</a:t>
            </a:r>
            <a:r>
              <a:rPr lang="en-US" sz="1200" dirty="0" smtClean="0"/>
              <a:t> and Reception FR Profile</a:t>
            </a:r>
          </a:p>
          <a:p>
            <a:r>
              <a:rPr lang="en-US" sz="1800" dirty="0" smtClean="0"/>
              <a:t>3 instance of SLS (online) RAF service, all providing the frames from the Q-channel</a:t>
            </a:r>
          </a:p>
          <a:p>
            <a:pPr lvl="1"/>
            <a:r>
              <a:rPr lang="en-US" sz="1400" dirty="0"/>
              <a:t>3 instances of SLE </a:t>
            </a:r>
            <a:r>
              <a:rPr lang="en-US" sz="1400" dirty="0" smtClean="0"/>
              <a:t>Return All Frames SC </a:t>
            </a:r>
            <a:r>
              <a:rPr lang="en-US" sz="1400" dirty="0"/>
              <a:t>Profile, each containing 1 instance of </a:t>
            </a:r>
            <a:r>
              <a:rPr lang="en-US" sz="1400" dirty="0" smtClean="0"/>
              <a:t>RAF </a:t>
            </a:r>
            <a:r>
              <a:rPr lang="en-US" sz="1400" dirty="0"/>
              <a:t>TS Provider FR Profile</a:t>
            </a:r>
            <a:endParaRPr lang="en-US" sz="1400" dirty="0" smtClean="0"/>
          </a:p>
          <a:p>
            <a:r>
              <a:rPr lang="en-US" sz="1800" dirty="0" smtClean="0"/>
              <a:t>1 instance of the Return Frame Capture service for I-channel frames</a:t>
            </a:r>
          </a:p>
          <a:p>
            <a:pPr lvl="1"/>
            <a:r>
              <a:rPr lang="en-US" sz="1400" dirty="0" smtClean="0"/>
              <a:t>1 instance of Frame Data Sink SC Profile, containing 1 instance of Frame Data Sink FR Profile</a:t>
            </a:r>
          </a:p>
          <a:p>
            <a:r>
              <a:rPr lang="en-US" sz="1800" dirty="0" smtClean="0"/>
              <a:t>1 instance of SLS Raw Radiometric Data service (real-time TD-CSTS) </a:t>
            </a:r>
          </a:p>
          <a:p>
            <a:r>
              <a:rPr lang="en-US" sz="1800" dirty="0" smtClean="0"/>
              <a:t>1 instance of the TDM Segment Storage service</a:t>
            </a:r>
          </a:p>
          <a:p>
            <a:pPr marL="342900" lvl="1" indent="0">
              <a:buNone/>
            </a:pPr>
            <a:endParaRPr lang="en-US" sz="1200" dirty="0" smtClean="0"/>
          </a:p>
        </p:txBody>
      </p:sp>
      <p:sp>
        <p:nvSpPr>
          <p:cNvPr id="6" name="Title 1"/>
          <p:cNvSpPr>
            <a:spLocks noGrp="1"/>
          </p:cNvSpPr>
          <p:nvPr>
            <p:ph type="title"/>
          </p:nvPr>
        </p:nvSpPr>
        <p:spPr>
          <a:xfrm>
            <a:off x="0" y="260350"/>
            <a:ext cx="7172325" cy="611188"/>
          </a:xfrm>
        </p:spPr>
        <p:txBody>
          <a:bodyPr/>
          <a:lstStyle/>
          <a:p>
            <a:r>
              <a:rPr lang="en-US" sz="2400" dirty="0"/>
              <a:t>Bakeoff Configuration Profile </a:t>
            </a:r>
            <a:r>
              <a:rPr lang="en-US" sz="2400" dirty="0" smtClean="0"/>
              <a:t>(2 of 3)</a:t>
            </a:r>
            <a:endParaRPr lang="en-US" sz="2400" dirty="0"/>
          </a:p>
        </p:txBody>
      </p:sp>
    </p:spTree>
    <p:extLst>
      <p:ext uri="{BB962C8B-B14F-4D97-AF65-F5344CB8AC3E}">
        <p14:creationId xmlns:p14="http://schemas.microsoft.com/office/powerpoint/2010/main" val="322436000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Bakeoff Configuration </a:t>
            </a:r>
            <a:r>
              <a:rPr lang="en-US" sz="2400" dirty="0" smtClean="0"/>
              <a:t>Profile Notional Data Structures (partial)</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50</a:t>
            </a:fld>
            <a:endParaRPr lang="en-US"/>
          </a:p>
        </p:txBody>
      </p:sp>
      <p:sp>
        <p:nvSpPr>
          <p:cNvPr id="41" name="Rounded Rectangle 40"/>
          <p:cNvSpPr>
            <a:spLocks noChangeArrowheads="1"/>
          </p:cNvSpPr>
          <p:nvPr/>
        </p:nvSpPr>
        <p:spPr bwMode="auto">
          <a:xfrm>
            <a:off x="2266950" y="1314449"/>
            <a:ext cx="5591175" cy="923926"/>
          </a:xfrm>
          <a:prstGeom prst="roundRect">
            <a:avLst>
              <a:gd name="adj" fmla="val 16667"/>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lr>
                <a:schemeClr val="tx1"/>
              </a:buClr>
              <a:buSzPct val="75000"/>
              <a:buFont typeface="Wingdings" pitchFamily="2" charset="2"/>
              <a:buChar char="§"/>
              <a:defRPr sz="2400">
                <a:solidFill>
                  <a:schemeClr val="tx1"/>
                </a:solidFill>
                <a:latin typeface="Arial" pitchFamily="34"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pitchFamily="34" charset="0"/>
              </a:defRPr>
            </a:lvl2pPr>
            <a:lvl3pPr marL="1143000" indent="-228600">
              <a:spcBef>
                <a:spcPct val="20000"/>
              </a:spcBef>
              <a:buClr>
                <a:schemeClr val="tx1"/>
              </a:buClr>
              <a:buSzPct val="60000"/>
              <a:buChar char="•"/>
              <a:defRPr>
                <a:solidFill>
                  <a:schemeClr val="tx1"/>
                </a:solidFill>
                <a:latin typeface="Arial" pitchFamily="34" charset="0"/>
              </a:defRPr>
            </a:lvl3pPr>
            <a:lvl4pPr marL="1600200" indent="-228600">
              <a:spcBef>
                <a:spcPct val="20000"/>
              </a:spcBef>
              <a:buClr>
                <a:schemeClr val="tx1"/>
              </a:buClr>
              <a:buSzPct val="60000"/>
              <a:buChar char="o"/>
              <a:defRPr sz="1600">
                <a:solidFill>
                  <a:schemeClr val="tx1"/>
                </a:solidFill>
                <a:latin typeface="Arial" pitchFamily="34" charset="0"/>
              </a:defRPr>
            </a:lvl4pPr>
            <a:lvl5pPr marL="2057400" indent="-228600">
              <a:spcBef>
                <a:spcPct val="20000"/>
              </a:spcBef>
              <a:buClr>
                <a:schemeClr val="tx1"/>
              </a:buClr>
              <a:buSzPct val="6500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9pPr>
          </a:lstStyle>
          <a:p>
            <a:pPr>
              <a:spcBef>
                <a:spcPct val="0"/>
              </a:spcBef>
              <a:buClrTx/>
              <a:buSzTx/>
              <a:buFontTx/>
              <a:buNone/>
            </a:pPr>
            <a:endParaRPr lang="en-US" altLang="en-US" sz="2000">
              <a:solidFill>
                <a:schemeClr val="bg1"/>
              </a:solidFill>
            </a:endParaRPr>
          </a:p>
        </p:txBody>
      </p:sp>
      <p:sp>
        <p:nvSpPr>
          <p:cNvPr id="42" name="TextBox 41"/>
          <p:cNvSpPr txBox="1">
            <a:spLocks noChangeArrowheads="1"/>
          </p:cNvSpPr>
          <p:nvPr/>
        </p:nvSpPr>
        <p:spPr bwMode="auto">
          <a:xfrm>
            <a:off x="2562225" y="1619250"/>
            <a:ext cx="8499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tx1"/>
              </a:buClr>
              <a:buSzPct val="75000"/>
              <a:buFont typeface="Wingdings" pitchFamily="2" charset="2"/>
              <a:buChar char="§"/>
              <a:defRPr sz="2400">
                <a:solidFill>
                  <a:schemeClr val="tx1"/>
                </a:solidFill>
                <a:latin typeface="Arial" pitchFamily="34"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pitchFamily="34" charset="0"/>
              </a:defRPr>
            </a:lvl2pPr>
            <a:lvl3pPr marL="1143000" indent="-228600">
              <a:spcBef>
                <a:spcPct val="20000"/>
              </a:spcBef>
              <a:buClr>
                <a:schemeClr val="tx1"/>
              </a:buClr>
              <a:buSzPct val="60000"/>
              <a:buChar char="•"/>
              <a:defRPr>
                <a:solidFill>
                  <a:schemeClr val="tx1"/>
                </a:solidFill>
                <a:latin typeface="Arial" pitchFamily="34" charset="0"/>
              </a:defRPr>
            </a:lvl3pPr>
            <a:lvl4pPr marL="1600200" indent="-228600">
              <a:spcBef>
                <a:spcPct val="20000"/>
              </a:spcBef>
              <a:buClr>
                <a:schemeClr val="tx1"/>
              </a:buClr>
              <a:buSzPct val="60000"/>
              <a:buChar char="o"/>
              <a:defRPr sz="1600">
                <a:solidFill>
                  <a:schemeClr val="tx1"/>
                </a:solidFill>
                <a:latin typeface="Arial" pitchFamily="34" charset="0"/>
              </a:defRPr>
            </a:lvl4pPr>
            <a:lvl5pPr marL="2057400" indent="-228600">
              <a:spcBef>
                <a:spcPct val="20000"/>
              </a:spcBef>
              <a:buClr>
                <a:schemeClr val="tx1"/>
              </a:buClr>
              <a:buSzPct val="6500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9pPr>
          </a:lstStyle>
          <a:p>
            <a:pPr>
              <a:spcBef>
                <a:spcPct val="0"/>
              </a:spcBef>
              <a:buClrTx/>
              <a:buSzTx/>
              <a:buFontTx/>
              <a:buNone/>
            </a:pPr>
            <a:r>
              <a:rPr lang="en-US" altLang="en-US" sz="1000" dirty="0"/>
              <a:t>- </a:t>
            </a:r>
            <a:r>
              <a:rPr lang="en-US" altLang="en-US" sz="1000" dirty="0" smtClean="0"/>
              <a:t>Instance 1</a:t>
            </a:r>
            <a:endParaRPr lang="en-US" altLang="en-US" sz="1000" dirty="0"/>
          </a:p>
        </p:txBody>
      </p:sp>
      <p:sp>
        <p:nvSpPr>
          <p:cNvPr id="43" name="TextBox 10"/>
          <p:cNvSpPr txBox="1">
            <a:spLocks noChangeArrowheads="1"/>
          </p:cNvSpPr>
          <p:nvPr/>
        </p:nvSpPr>
        <p:spPr bwMode="auto">
          <a:xfrm>
            <a:off x="2266950" y="1390650"/>
            <a:ext cx="17471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tx1"/>
              </a:buClr>
              <a:buSzPct val="75000"/>
              <a:buFont typeface="Wingdings" pitchFamily="2" charset="2"/>
              <a:buChar char="§"/>
              <a:defRPr sz="2400">
                <a:solidFill>
                  <a:schemeClr val="tx1"/>
                </a:solidFill>
                <a:latin typeface="Arial" pitchFamily="34"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pitchFamily="34" charset="0"/>
              </a:defRPr>
            </a:lvl2pPr>
            <a:lvl3pPr marL="1143000" indent="-228600">
              <a:spcBef>
                <a:spcPct val="20000"/>
              </a:spcBef>
              <a:buClr>
                <a:schemeClr val="tx1"/>
              </a:buClr>
              <a:buSzPct val="60000"/>
              <a:buChar char="•"/>
              <a:defRPr>
                <a:solidFill>
                  <a:schemeClr val="tx1"/>
                </a:solidFill>
                <a:latin typeface="Arial" pitchFamily="34" charset="0"/>
              </a:defRPr>
            </a:lvl3pPr>
            <a:lvl4pPr marL="1600200" indent="-228600">
              <a:spcBef>
                <a:spcPct val="20000"/>
              </a:spcBef>
              <a:buClr>
                <a:schemeClr val="tx1"/>
              </a:buClr>
              <a:buSzPct val="60000"/>
              <a:buChar char="o"/>
              <a:defRPr sz="1600">
                <a:solidFill>
                  <a:schemeClr val="tx1"/>
                </a:solidFill>
                <a:latin typeface="Arial" pitchFamily="34" charset="0"/>
              </a:defRPr>
            </a:lvl4pPr>
            <a:lvl5pPr marL="2057400" indent="-228600">
              <a:spcBef>
                <a:spcPct val="20000"/>
              </a:spcBef>
              <a:buClr>
                <a:schemeClr val="tx1"/>
              </a:buClr>
              <a:buSzPct val="6500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9pPr>
          </a:lstStyle>
          <a:p>
            <a:pPr>
              <a:spcBef>
                <a:spcPct val="0"/>
              </a:spcBef>
              <a:buClrTx/>
              <a:buSzTx/>
              <a:buFontTx/>
              <a:buNone/>
            </a:pPr>
            <a:r>
              <a:rPr lang="en-US" altLang="en-US" sz="1200" dirty="0" smtClean="0"/>
              <a:t>RF Aperture SC Profile</a:t>
            </a:r>
            <a:endParaRPr lang="en-US" altLang="en-US" sz="1200" dirty="0"/>
          </a:p>
        </p:txBody>
      </p:sp>
      <p:sp>
        <p:nvSpPr>
          <p:cNvPr id="44" name="Rectangle 19"/>
          <p:cNvSpPr>
            <a:spLocks noChangeArrowheads="1"/>
          </p:cNvSpPr>
          <p:nvPr/>
        </p:nvSpPr>
        <p:spPr bwMode="auto">
          <a:xfrm>
            <a:off x="2598057" y="2058760"/>
            <a:ext cx="1098550" cy="520101"/>
          </a:xfrm>
          <a:prstGeom prst="rect">
            <a:avLst/>
          </a:prstGeom>
          <a:solidFill>
            <a:srgbClr val="FFFFFF"/>
          </a:solidFill>
          <a:ln w="12700" algn="ctr">
            <a:solidFill>
              <a:schemeClr val="tx1"/>
            </a:solidFill>
            <a:round/>
            <a:headEnd type="none" w="sm" len="sm"/>
            <a:tailEnd type="none" w="sm" len="sm"/>
          </a:ln>
        </p:spPr>
        <p:txBody>
          <a:bodyPr wrap="none" anchor="ctr"/>
          <a:lstStyle>
            <a:lvl1pPr>
              <a:spcBef>
                <a:spcPct val="50000"/>
              </a:spcBef>
              <a:buClr>
                <a:schemeClr val="tx1"/>
              </a:buClr>
              <a:buSzPct val="75000"/>
              <a:buFont typeface="Wingdings" pitchFamily="2" charset="2"/>
              <a:buChar char="§"/>
              <a:defRPr sz="2400">
                <a:solidFill>
                  <a:schemeClr val="tx1"/>
                </a:solidFill>
                <a:latin typeface="Arial" pitchFamily="34"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pitchFamily="34" charset="0"/>
              </a:defRPr>
            </a:lvl2pPr>
            <a:lvl3pPr marL="1143000" indent="-228600">
              <a:spcBef>
                <a:spcPct val="20000"/>
              </a:spcBef>
              <a:buClr>
                <a:schemeClr val="tx1"/>
              </a:buClr>
              <a:buSzPct val="60000"/>
              <a:buChar char="•"/>
              <a:defRPr>
                <a:solidFill>
                  <a:schemeClr val="tx1"/>
                </a:solidFill>
                <a:latin typeface="Arial" pitchFamily="34" charset="0"/>
              </a:defRPr>
            </a:lvl3pPr>
            <a:lvl4pPr marL="1600200" indent="-228600">
              <a:spcBef>
                <a:spcPct val="20000"/>
              </a:spcBef>
              <a:buClr>
                <a:schemeClr val="tx1"/>
              </a:buClr>
              <a:buSzPct val="60000"/>
              <a:buChar char="o"/>
              <a:defRPr sz="1600">
                <a:solidFill>
                  <a:schemeClr val="tx1"/>
                </a:solidFill>
                <a:latin typeface="Arial" pitchFamily="34" charset="0"/>
              </a:defRPr>
            </a:lvl4pPr>
            <a:lvl5pPr marL="2057400" indent="-228600">
              <a:spcBef>
                <a:spcPct val="20000"/>
              </a:spcBef>
              <a:buClr>
                <a:schemeClr val="tx1"/>
              </a:buClr>
              <a:buSzPct val="6500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9pPr>
          </a:lstStyle>
          <a:p>
            <a:pPr algn="ctr">
              <a:spcBef>
                <a:spcPct val="0"/>
              </a:spcBef>
              <a:buClrTx/>
              <a:buSzTx/>
              <a:buFontTx/>
              <a:buNone/>
            </a:pPr>
            <a:r>
              <a:rPr lang="en-US" altLang="en-US" sz="1000" dirty="0" err="1" smtClean="0"/>
              <a:t>Fwd</a:t>
            </a:r>
            <a:r>
              <a:rPr lang="en-US" altLang="en-US" sz="1000" dirty="0"/>
              <a:t> </a:t>
            </a:r>
            <a:r>
              <a:rPr lang="en-US" altLang="en-US" sz="1000" dirty="0" smtClean="0"/>
              <a:t>Mod </a:t>
            </a:r>
          </a:p>
          <a:p>
            <a:pPr algn="ctr">
              <a:spcBef>
                <a:spcPct val="0"/>
              </a:spcBef>
              <a:buClrTx/>
              <a:buSzTx/>
              <a:buFontTx/>
              <a:buNone/>
            </a:pPr>
            <a:r>
              <a:rPr lang="en-US" altLang="en-US" sz="1000" dirty="0" smtClean="0"/>
              <a:t>Waveform </a:t>
            </a:r>
            <a:endParaRPr lang="en-US" altLang="en-US" sz="1000" dirty="0"/>
          </a:p>
          <a:p>
            <a:pPr algn="ctr">
              <a:spcBef>
                <a:spcPct val="0"/>
              </a:spcBef>
              <a:buClrTx/>
              <a:buSzTx/>
              <a:buFontTx/>
              <a:buNone/>
            </a:pPr>
            <a:r>
              <a:rPr lang="en-US" altLang="en-US" sz="1000" dirty="0" smtClean="0"/>
              <a:t>SAP</a:t>
            </a:r>
            <a:endParaRPr lang="en-US" altLang="en-US" sz="1000" dirty="0"/>
          </a:p>
        </p:txBody>
      </p:sp>
      <p:sp>
        <p:nvSpPr>
          <p:cNvPr id="45" name="Rounded Rectangle 26"/>
          <p:cNvSpPr>
            <a:spLocks noChangeArrowheads="1"/>
          </p:cNvSpPr>
          <p:nvPr/>
        </p:nvSpPr>
        <p:spPr bwMode="auto">
          <a:xfrm>
            <a:off x="2228850" y="3228975"/>
            <a:ext cx="1837052" cy="1314451"/>
          </a:xfrm>
          <a:prstGeom prst="roundRect">
            <a:avLst>
              <a:gd name="adj" fmla="val 16667"/>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lr>
                <a:schemeClr val="tx1"/>
              </a:buClr>
              <a:buSzPct val="75000"/>
              <a:buFont typeface="Wingdings" pitchFamily="2" charset="2"/>
              <a:buChar char="§"/>
              <a:defRPr sz="2400">
                <a:solidFill>
                  <a:schemeClr val="tx1"/>
                </a:solidFill>
                <a:latin typeface="Arial" pitchFamily="34"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pitchFamily="34" charset="0"/>
              </a:defRPr>
            </a:lvl2pPr>
            <a:lvl3pPr marL="1143000" indent="-228600">
              <a:spcBef>
                <a:spcPct val="20000"/>
              </a:spcBef>
              <a:buClr>
                <a:schemeClr val="tx1"/>
              </a:buClr>
              <a:buSzPct val="60000"/>
              <a:buChar char="•"/>
              <a:defRPr>
                <a:solidFill>
                  <a:schemeClr val="tx1"/>
                </a:solidFill>
                <a:latin typeface="Arial" pitchFamily="34" charset="0"/>
              </a:defRPr>
            </a:lvl3pPr>
            <a:lvl4pPr marL="1600200" indent="-228600">
              <a:spcBef>
                <a:spcPct val="20000"/>
              </a:spcBef>
              <a:buClr>
                <a:schemeClr val="tx1"/>
              </a:buClr>
              <a:buSzPct val="60000"/>
              <a:buChar char="o"/>
              <a:defRPr sz="1600">
                <a:solidFill>
                  <a:schemeClr val="tx1"/>
                </a:solidFill>
                <a:latin typeface="Arial" pitchFamily="34" charset="0"/>
              </a:defRPr>
            </a:lvl4pPr>
            <a:lvl5pPr marL="2057400" indent="-228600">
              <a:spcBef>
                <a:spcPct val="20000"/>
              </a:spcBef>
              <a:buClr>
                <a:schemeClr val="tx1"/>
              </a:buClr>
              <a:buSzPct val="6500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9pPr>
          </a:lstStyle>
          <a:p>
            <a:pPr>
              <a:spcBef>
                <a:spcPct val="0"/>
              </a:spcBef>
              <a:buClrTx/>
              <a:buSzTx/>
              <a:buFontTx/>
              <a:buNone/>
            </a:pPr>
            <a:endParaRPr lang="en-US" altLang="en-US" sz="2000">
              <a:solidFill>
                <a:schemeClr val="bg1"/>
              </a:solidFill>
            </a:endParaRPr>
          </a:p>
        </p:txBody>
      </p:sp>
      <p:sp>
        <p:nvSpPr>
          <p:cNvPr id="48" name="TextBox 30"/>
          <p:cNvSpPr txBox="1">
            <a:spLocks noChangeArrowheads="1"/>
          </p:cNvSpPr>
          <p:nvPr/>
        </p:nvSpPr>
        <p:spPr bwMode="auto">
          <a:xfrm>
            <a:off x="2179864" y="3180895"/>
            <a:ext cx="1872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lr>
                <a:schemeClr val="tx1"/>
              </a:buClr>
              <a:buSzPct val="75000"/>
              <a:buFont typeface="Wingdings" pitchFamily="2" charset="2"/>
              <a:buChar char="§"/>
              <a:defRPr sz="2400">
                <a:solidFill>
                  <a:schemeClr val="tx1"/>
                </a:solidFill>
                <a:latin typeface="Arial" pitchFamily="34"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pitchFamily="34" charset="0"/>
              </a:defRPr>
            </a:lvl2pPr>
            <a:lvl3pPr marL="1143000" indent="-228600">
              <a:spcBef>
                <a:spcPct val="20000"/>
              </a:spcBef>
              <a:buClr>
                <a:schemeClr val="tx1"/>
              </a:buClr>
              <a:buSzPct val="60000"/>
              <a:buChar char="•"/>
              <a:defRPr>
                <a:solidFill>
                  <a:schemeClr val="tx1"/>
                </a:solidFill>
                <a:latin typeface="Arial" pitchFamily="34" charset="0"/>
              </a:defRPr>
            </a:lvl3pPr>
            <a:lvl4pPr marL="1600200" indent="-228600">
              <a:spcBef>
                <a:spcPct val="20000"/>
              </a:spcBef>
              <a:buClr>
                <a:schemeClr val="tx1"/>
              </a:buClr>
              <a:buSzPct val="60000"/>
              <a:buChar char="o"/>
              <a:defRPr sz="1600">
                <a:solidFill>
                  <a:schemeClr val="tx1"/>
                </a:solidFill>
                <a:latin typeface="Arial" pitchFamily="34" charset="0"/>
              </a:defRPr>
            </a:lvl4pPr>
            <a:lvl5pPr marL="2057400" indent="-228600">
              <a:spcBef>
                <a:spcPct val="20000"/>
              </a:spcBef>
              <a:buClr>
                <a:schemeClr val="tx1"/>
              </a:buClr>
              <a:buSzPct val="6500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9pPr>
          </a:lstStyle>
          <a:p>
            <a:pPr algn="ctr">
              <a:spcBef>
                <a:spcPct val="0"/>
              </a:spcBef>
              <a:buClrTx/>
              <a:buSzTx/>
              <a:buFontTx/>
              <a:buNone/>
            </a:pPr>
            <a:r>
              <a:rPr lang="en-US" altLang="en-US" sz="1200" dirty="0" smtClean="0"/>
              <a:t>CCSDS 401 </a:t>
            </a:r>
            <a:r>
              <a:rPr lang="en-US" altLang="en-US" sz="1200" dirty="0" err="1" smtClean="0"/>
              <a:t>Fwd</a:t>
            </a:r>
            <a:r>
              <a:rPr lang="en-US" altLang="en-US" sz="1200" dirty="0" smtClean="0"/>
              <a:t> Phys </a:t>
            </a:r>
          </a:p>
          <a:p>
            <a:pPr algn="ctr">
              <a:spcBef>
                <a:spcPct val="0"/>
              </a:spcBef>
              <a:buClrTx/>
              <a:buSzTx/>
              <a:buFontTx/>
              <a:buNone/>
            </a:pPr>
            <a:r>
              <a:rPr lang="en-US" altLang="en-US" sz="1200" dirty="0" smtClean="0"/>
              <a:t>Channel SC Profile</a:t>
            </a:r>
            <a:endParaRPr lang="en-US" altLang="en-US" sz="1200" dirty="0"/>
          </a:p>
        </p:txBody>
      </p:sp>
      <p:sp>
        <p:nvSpPr>
          <p:cNvPr id="50" name="Rectangle 32"/>
          <p:cNvSpPr>
            <a:spLocks noChangeArrowheads="1"/>
          </p:cNvSpPr>
          <p:nvPr/>
        </p:nvSpPr>
        <p:spPr bwMode="auto">
          <a:xfrm>
            <a:off x="2686050" y="4152901"/>
            <a:ext cx="1000125" cy="571500"/>
          </a:xfrm>
          <a:prstGeom prst="rect">
            <a:avLst/>
          </a:prstGeom>
          <a:solidFill>
            <a:srgbClr val="FFFFFF"/>
          </a:solidFill>
          <a:ln w="12700" algn="ctr">
            <a:solidFill>
              <a:schemeClr val="tx1"/>
            </a:solidFill>
            <a:round/>
            <a:headEnd type="none" w="sm" len="sm"/>
            <a:tailEnd type="none" w="sm" len="sm"/>
          </a:ln>
        </p:spPr>
        <p:txBody>
          <a:bodyPr wrap="none" anchor="ctr"/>
          <a:lstStyle>
            <a:lvl1pPr>
              <a:spcBef>
                <a:spcPct val="50000"/>
              </a:spcBef>
              <a:buClr>
                <a:schemeClr val="tx1"/>
              </a:buClr>
              <a:buSzPct val="75000"/>
              <a:buFont typeface="Wingdings" pitchFamily="2" charset="2"/>
              <a:buChar char="§"/>
              <a:defRPr sz="2400">
                <a:solidFill>
                  <a:schemeClr val="tx1"/>
                </a:solidFill>
                <a:latin typeface="Arial" pitchFamily="34"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pitchFamily="34" charset="0"/>
              </a:defRPr>
            </a:lvl2pPr>
            <a:lvl3pPr marL="1143000" indent="-228600">
              <a:spcBef>
                <a:spcPct val="20000"/>
              </a:spcBef>
              <a:buClr>
                <a:schemeClr val="tx1"/>
              </a:buClr>
              <a:buSzPct val="60000"/>
              <a:buChar char="•"/>
              <a:defRPr>
                <a:solidFill>
                  <a:schemeClr val="tx1"/>
                </a:solidFill>
                <a:latin typeface="Arial" pitchFamily="34" charset="0"/>
              </a:defRPr>
            </a:lvl3pPr>
            <a:lvl4pPr marL="1600200" indent="-228600">
              <a:spcBef>
                <a:spcPct val="20000"/>
              </a:spcBef>
              <a:buClr>
                <a:schemeClr val="tx1"/>
              </a:buClr>
              <a:buSzPct val="60000"/>
              <a:buChar char="o"/>
              <a:defRPr sz="1600">
                <a:solidFill>
                  <a:schemeClr val="tx1"/>
                </a:solidFill>
                <a:latin typeface="Arial" pitchFamily="34" charset="0"/>
              </a:defRPr>
            </a:lvl4pPr>
            <a:lvl5pPr marL="2057400" indent="-228600">
              <a:spcBef>
                <a:spcPct val="20000"/>
              </a:spcBef>
              <a:buClr>
                <a:schemeClr val="tx1"/>
              </a:buClr>
              <a:buSzPct val="6500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9pPr>
          </a:lstStyle>
          <a:p>
            <a:pPr algn="ctr">
              <a:spcBef>
                <a:spcPct val="0"/>
              </a:spcBef>
              <a:buClrTx/>
              <a:buSzTx/>
              <a:buFontTx/>
              <a:buNone/>
            </a:pPr>
            <a:r>
              <a:rPr lang="en-US" altLang="en-US" sz="1000" dirty="0" err="1" smtClean="0"/>
              <a:t>Fwd</a:t>
            </a:r>
            <a:r>
              <a:rPr lang="en-US" altLang="en-US" sz="1000" dirty="0" smtClean="0"/>
              <a:t> Phys </a:t>
            </a:r>
            <a:r>
              <a:rPr lang="en-US" altLang="en-US" sz="1000" dirty="0" err="1" smtClean="0"/>
              <a:t>Chnl</a:t>
            </a:r>
            <a:r>
              <a:rPr lang="en-US" altLang="en-US" sz="1000" dirty="0" smtClean="0"/>
              <a:t> </a:t>
            </a:r>
          </a:p>
          <a:p>
            <a:pPr algn="ctr">
              <a:spcBef>
                <a:spcPct val="0"/>
              </a:spcBef>
              <a:buClrTx/>
              <a:buSzTx/>
              <a:buFontTx/>
              <a:buNone/>
            </a:pPr>
            <a:r>
              <a:rPr lang="en-US" altLang="en-US" sz="1000" dirty="0" smtClean="0"/>
              <a:t>Symbols</a:t>
            </a:r>
          </a:p>
          <a:p>
            <a:pPr algn="ctr">
              <a:spcBef>
                <a:spcPct val="0"/>
              </a:spcBef>
              <a:buClrTx/>
              <a:buSzTx/>
              <a:buFontTx/>
              <a:buNone/>
            </a:pPr>
            <a:r>
              <a:rPr lang="en-US" altLang="en-US" sz="1000" dirty="0" smtClean="0"/>
              <a:t> SAP</a:t>
            </a:r>
            <a:endParaRPr lang="en-US" altLang="en-US" sz="1000" dirty="0"/>
          </a:p>
        </p:txBody>
      </p:sp>
      <p:sp>
        <p:nvSpPr>
          <p:cNvPr id="52" name="Rectangle 19"/>
          <p:cNvSpPr>
            <a:spLocks noChangeArrowheads="1"/>
          </p:cNvSpPr>
          <p:nvPr/>
        </p:nvSpPr>
        <p:spPr bwMode="auto">
          <a:xfrm>
            <a:off x="1466850" y="2524126"/>
            <a:ext cx="800100" cy="495300"/>
          </a:xfrm>
          <a:prstGeom prst="rect">
            <a:avLst/>
          </a:prstGeom>
          <a:solidFill>
            <a:srgbClr val="FFFFFF"/>
          </a:solidFill>
          <a:ln w="12700" algn="ctr">
            <a:solidFill>
              <a:schemeClr val="tx1"/>
            </a:solidFill>
            <a:round/>
            <a:headEnd type="none" w="sm" len="sm"/>
            <a:tailEnd type="none" w="sm" len="sm"/>
          </a:ln>
        </p:spPr>
        <p:txBody>
          <a:bodyPr wrap="none" anchor="ctr"/>
          <a:lstStyle>
            <a:lvl1pPr>
              <a:spcBef>
                <a:spcPct val="50000"/>
              </a:spcBef>
              <a:buClr>
                <a:schemeClr val="tx1"/>
              </a:buClr>
              <a:buSzPct val="75000"/>
              <a:buFont typeface="Wingdings" pitchFamily="2" charset="2"/>
              <a:buChar char="§"/>
              <a:defRPr sz="2400">
                <a:solidFill>
                  <a:schemeClr val="tx1"/>
                </a:solidFill>
                <a:latin typeface="Arial" pitchFamily="34"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pitchFamily="34" charset="0"/>
              </a:defRPr>
            </a:lvl2pPr>
            <a:lvl3pPr marL="1143000" indent="-228600">
              <a:spcBef>
                <a:spcPct val="20000"/>
              </a:spcBef>
              <a:buClr>
                <a:schemeClr val="tx1"/>
              </a:buClr>
              <a:buSzPct val="60000"/>
              <a:buChar char="•"/>
              <a:defRPr>
                <a:solidFill>
                  <a:schemeClr val="tx1"/>
                </a:solidFill>
                <a:latin typeface="Arial" pitchFamily="34" charset="0"/>
              </a:defRPr>
            </a:lvl3pPr>
            <a:lvl4pPr marL="1600200" indent="-228600">
              <a:spcBef>
                <a:spcPct val="20000"/>
              </a:spcBef>
              <a:buClr>
                <a:schemeClr val="tx1"/>
              </a:buClr>
              <a:buSzPct val="60000"/>
              <a:buChar char="o"/>
              <a:defRPr sz="1600">
                <a:solidFill>
                  <a:schemeClr val="tx1"/>
                </a:solidFill>
                <a:latin typeface="Arial" pitchFamily="34" charset="0"/>
              </a:defRPr>
            </a:lvl4pPr>
            <a:lvl5pPr marL="2057400" indent="-228600">
              <a:spcBef>
                <a:spcPct val="20000"/>
              </a:spcBef>
              <a:buClr>
                <a:schemeClr val="tx1"/>
              </a:buClr>
              <a:buSzPct val="6500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9pPr>
          </a:lstStyle>
          <a:p>
            <a:pPr algn="ctr">
              <a:spcBef>
                <a:spcPct val="0"/>
              </a:spcBef>
              <a:buClrTx/>
              <a:buSzTx/>
              <a:buFontTx/>
              <a:buNone/>
            </a:pPr>
            <a:r>
              <a:rPr lang="en-US" altLang="en-US" sz="1000" dirty="0" err="1" smtClean="0"/>
              <a:t>Fwd</a:t>
            </a:r>
            <a:r>
              <a:rPr lang="en-US" altLang="en-US" sz="1000" dirty="0"/>
              <a:t> </a:t>
            </a:r>
            <a:r>
              <a:rPr lang="en-US" altLang="en-US" sz="1000" dirty="0" smtClean="0"/>
              <a:t>Mod </a:t>
            </a:r>
          </a:p>
          <a:p>
            <a:pPr algn="ctr">
              <a:spcBef>
                <a:spcPct val="0"/>
              </a:spcBef>
              <a:buClrTx/>
              <a:buSzTx/>
              <a:buFontTx/>
              <a:buNone/>
            </a:pPr>
            <a:r>
              <a:rPr lang="en-US" altLang="en-US" sz="1000" dirty="0" smtClean="0"/>
              <a:t>Waveform </a:t>
            </a:r>
            <a:endParaRPr lang="en-US" altLang="en-US" sz="1000" dirty="0"/>
          </a:p>
          <a:p>
            <a:pPr algn="ctr">
              <a:spcBef>
                <a:spcPct val="0"/>
              </a:spcBef>
              <a:buClrTx/>
              <a:buSzTx/>
              <a:buFontTx/>
              <a:buNone/>
            </a:pPr>
            <a:r>
              <a:rPr lang="en-US" altLang="en-US" sz="1000" dirty="0" smtClean="0"/>
              <a:t>Accessor</a:t>
            </a:r>
            <a:endParaRPr lang="en-US" altLang="en-US" sz="1000" dirty="0"/>
          </a:p>
        </p:txBody>
      </p:sp>
      <p:sp>
        <p:nvSpPr>
          <p:cNvPr id="61" name="TextBox 60"/>
          <p:cNvSpPr txBox="1">
            <a:spLocks noChangeArrowheads="1"/>
          </p:cNvSpPr>
          <p:nvPr/>
        </p:nvSpPr>
        <p:spPr bwMode="auto">
          <a:xfrm>
            <a:off x="2818040" y="3692071"/>
            <a:ext cx="8499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tx1"/>
              </a:buClr>
              <a:buSzPct val="75000"/>
              <a:buFont typeface="Wingdings" pitchFamily="2" charset="2"/>
              <a:buChar char="§"/>
              <a:defRPr sz="2400">
                <a:solidFill>
                  <a:schemeClr val="tx1"/>
                </a:solidFill>
                <a:latin typeface="Arial" pitchFamily="34"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pitchFamily="34" charset="0"/>
              </a:defRPr>
            </a:lvl2pPr>
            <a:lvl3pPr marL="1143000" indent="-228600">
              <a:spcBef>
                <a:spcPct val="20000"/>
              </a:spcBef>
              <a:buClr>
                <a:schemeClr val="tx1"/>
              </a:buClr>
              <a:buSzPct val="60000"/>
              <a:buChar char="•"/>
              <a:defRPr>
                <a:solidFill>
                  <a:schemeClr val="tx1"/>
                </a:solidFill>
                <a:latin typeface="Arial" pitchFamily="34" charset="0"/>
              </a:defRPr>
            </a:lvl3pPr>
            <a:lvl4pPr marL="1600200" indent="-228600">
              <a:spcBef>
                <a:spcPct val="20000"/>
              </a:spcBef>
              <a:buClr>
                <a:schemeClr val="tx1"/>
              </a:buClr>
              <a:buSzPct val="60000"/>
              <a:buChar char="o"/>
              <a:defRPr sz="1600">
                <a:solidFill>
                  <a:schemeClr val="tx1"/>
                </a:solidFill>
                <a:latin typeface="Arial" pitchFamily="34" charset="0"/>
              </a:defRPr>
            </a:lvl4pPr>
            <a:lvl5pPr marL="2057400" indent="-228600">
              <a:spcBef>
                <a:spcPct val="20000"/>
              </a:spcBef>
              <a:buClr>
                <a:schemeClr val="tx1"/>
              </a:buClr>
              <a:buSzPct val="6500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9pPr>
          </a:lstStyle>
          <a:p>
            <a:pPr>
              <a:spcBef>
                <a:spcPct val="0"/>
              </a:spcBef>
              <a:buClrTx/>
              <a:buSzTx/>
              <a:buFontTx/>
              <a:buNone/>
            </a:pPr>
            <a:r>
              <a:rPr lang="en-US" altLang="en-US" sz="1000" dirty="0"/>
              <a:t>- </a:t>
            </a:r>
            <a:r>
              <a:rPr lang="en-US" altLang="en-US" sz="1000" dirty="0" smtClean="0"/>
              <a:t>Instance 1</a:t>
            </a:r>
            <a:endParaRPr lang="en-US" altLang="en-US" sz="1000" dirty="0"/>
          </a:p>
        </p:txBody>
      </p:sp>
      <p:sp>
        <p:nvSpPr>
          <p:cNvPr id="63" name="Rectangle 19"/>
          <p:cNvSpPr>
            <a:spLocks noChangeArrowheads="1"/>
          </p:cNvSpPr>
          <p:nvPr/>
        </p:nvSpPr>
        <p:spPr bwMode="auto">
          <a:xfrm>
            <a:off x="5676899" y="2066925"/>
            <a:ext cx="866775" cy="514350"/>
          </a:xfrm>
          <a:prstGeom prst="rect">
            <a:avLst/>
          </a:prstGeom>
          <a:solidFill>
            <a:srgbClr val="FFFFFF"/>
          </a:solidFill>
          <a:ln w="12700" algn="ctr">
            <a:solidFill>
              <a:schemeClr val="tx1"/>
            </a:solidFill>
            <a:round/>
            <a:headEnd type="none" w="sm" len="sm"/>
            <a:tailEnd type="none" w="sm" len="sm"/>
          </a:ln>
        </p:spPr>
        <p:txBody>
          <a:bodyPr wrap="none" anchor="ctr"/>
          <a:lstStyle>
            <a:lvl1pPr>
              <a:spcBef>
                <a:spcPct val="50000"/>
              </a:spcBef>
              <a:buClr>
                <a:schemeClr val="tx1"/>
              </a:buClr>
              <a:buSzPct val="75000"/>
              <a:buFont typeface="Wingdings" pitchFamily="2" charset="2"/>
              <a:buChar char="§"/>
              <a:defRPr sz="2400">
                <a:solidFill>
                  <a:schemeClr val="tx1"/>
                </a:solidFill>
                <a:latin typeface="Arial" pitchFamily="34"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pitchFamily="34" charset="0"/>
              </a:defRPr>
            </a:lvl2pPr>
            <a:lvl3pPr marL="1143000" indent="-228600">
              <a:spcBef>
                <a:spcPct val="20000"/>
              </a:spcBef>
              <a:buClr>
                <a:schemeClr val="tx1"/>
              </a:buClr>
              <a:buSzPct val="60000"/>
              <a:buChar char="•"/>
              <a:defRPr>
                <a:solidFill>
                  <a:schemeClr val="tx1"/>
                </a:solidFill>
                <a:latin typeface="Arial" pitchFamily="34" charset="0"/>
              </a:defRPr>
            </a:lvl3pPr>
            <a:lvl4pPr marL="1600200" indent="-228600">
              <a:spcBef>
                <a:spcPct val="20000"/>
              </a:spcBef>
              <a:buClr>
                <a:schemeClr val="tx1"/>
              </a:buClr>
              <a:buSzPct val="60000"/>
              <a:buChar char="o"/>
              <a:defRPr sz="1600">
                <a:solidFill>
                  <a:schemeClr val="tx1"/>
                </a:solidFill>
                <a:latin typeface="Arial" pitchFamily="34" charset="0"/>
              </a:defRPr>
            </a:lvl4pPr>
            <a:lvl5pPr marL="2057400" indent="-228600">
              <a:spcBef>
                <a:spcPct val="20000"/>
              </a:spcBef>
              <a:buClr>
                <a:schemeClr val="tx1"/>
              </a:buClr>
              <a:buSzPct val="6500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9pPr>
          </a:lstStyle>
          <a:p>
            <a:pPr algn="ctr">
              <a:spcBef>
                <a:spcPct val="0"/>
              </a:spcBef>
              <a:buClrTx/>
              <a:buSzTx/>
              <a:buFontTx/>
              <a:buNone/>
            </a:pPr>
            <a:r>
              <a:rPr lang="en-US" altLang="en-US" sz="1000" dirty="0" err="1" smtClean="0"/>
              <a:t>Rtn</a:t>
            </a:r>
            <a:r>
              <a:rPr lang="en-US" altLang="en-US" sz="1000" dirty="0" smtClean="0"/>
              <a:t> Mod </a:t>
            </a:r>
          </a:p>
          <a:p>
            <a:pPr algn="ctr">
              <a:spcBef>
                <a:spcPct val="0"/>
              </a:spcBef>
              <a:buClrTx/>
              <a:buSzTx/>
              <a:buFontTx/>
              <a:buNone/>
            </a:pPr>
            <a:r>
              <a:rPr lang="en-US" altLang="en-US" sz="1000" dirty="0" smtClean="0"/>
              <a:t>Waveform </a:t>
            </a:r>
            <a:endParaRPr lang="en-US" altLang="en-US" sz="1000" dirty="0"/>
          </a:p>
          <a:p>
            <a:pPr algn="ctr">
              <a:spcBef>
                <a:spcPct val="0"/>
              </a:spcBef>
              <a:buClrTx/>
              <a:buSzTx/>
              <a:buFontTx/>
              <a:buNone/>
            </a:pPr>
            <a:r>
              <a:rPr lang="en-US" altLang="en-US" sz="1000" dirty="0" smtClean="0"/>
              <a:t>SAP</a:t>
            </a:r>
            <a:endParaRPr lang="en-US" altLang="en-US" sz="1000" dirty="0"/>
          </a:p>
        </p:txBody>
      </p:sp>
      <p:sp>
        <p:nvSpPr>
          <p:cNvPr id="64" name="Rectangle 19"/>
          <p:cNvSpPr>
            <a:spLocks noChangeArrowheads="1"/>
          </p:cNvSpPr>
          <p:nvPr/>
        </p:nvSpPr>
        <p:spPr bwMode="auto">
          <a:xfrm>
            <a:off x="7200900" y="1552575"/>
            <a:ext cx="1295400" cy="428625"/>
          </a:xfrm>
          <a:prstGeom prst="rect">
            <a:avLst/>
          </a:prstGeom>
          <a:solidFill>
            <a:srgbClr val="FFFFFF"/>
          </a:solidFill>
          <a:ln w="12700" algn="ctr">
            <a:solidFill>
              <a:schemeClr val="tx1"/>
            </a:solidFill>
            <a:round/>
            <a:headEnd type="none" w="sm" len="sm"/>
            <a:tailEnd type="none" w="sm" len="sm"/>
          </a:ln>
        </p:spPr>
        <p:txBody>
          <a:bodyPr wrap="none" anchor="ctr"/>
          <a:lstStyle>
            <a:lvl1pPr>
              <a:spcBef>
                <a:spcPct val="50000"/>
              </a:spcBef>
              <a:buClr>
                <a:schemeClr val="tx1"/>
              </a:buClr>
              <a:buSzPct val="75000"/>
              <a:buFont typeface="Wingdings" pitchFamily="2" charset="2"/>
              <a:buChar char="§"/>
              <a:defRPr sz="2400">
                <a:solidFill>
                  <a:schemeClr val="tx1"/>
                </a:solidFill>
                <a:latin typeface="Arial" pitchFamily="34"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pitchFamily="34" charset="0"/>
              </a:defRPr>
            </a:lvl2pPr>
            <a:lvl3pPr marL="1143000" indent="-228600">
              <a:spcBef>
                <a:spcPct val="20000"/>
              </a:spcBef>
              <a:buClr>
                <a:schemeClr val="tx1"/>
              </a:buClr>
              <a:buSzPct val="60000"/>
              <a:buChar char="•"/>
              <a:defRPr>
                <a:solidFill>
                  <a:schemeClr val="tx1"/>
                </a:solidFill>
                <a:latin typeface="Arial" pitchFamily="34" charset="0"/>
              </a:defRPr>
            </a:lvl3pPr>
            <a:lvl4pPr marL="1600200" indent="-228600">
              <a:spcBef>
                <a:spcPct val="20000"/>
              </a:spcBef>
              <a:buClr>
                <a:schemeClr val="tx1"/>
              </a:buClr>
              <a:buSzPct val="60000"/>
              <a:buChar char="o"/>
              <a:defRPr sz="1600">
                <a:solidFill>
                  <a:schemeClr val="tx1"/>
                </a:solidFill>
                <a:latin typeface="Arial" pitchFamily="34" charset="0"/>
              </a:defRPr>
            </a:lvl4pPr>
            <a:lvl5pPr marL="2057400" indent="-228600">
              <a:spcBef>
                <a:spcPct val="20000"/>
              </a:spcBef>
              <a:buClr>
                <a:schemeClr val="tx1"/>
              </a:buClr>
              <a:buSzPct val="6500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9pPr>
          </a:lstStyle>
          <a:p>
            <a:pPr algn="ctr">
              <a:spcBef>
                <a:spcPct val="0"/>
              </a:spcBef>
              <a:buClrTx/>
              <a:buSzTx/>
              <a:buFontTx/>
              <a:buNone/>
            </a:pPr>
            <a:r>
              <a:rPr lang="en-US" altLang="en-US" sz="1000" dirty="0" smtClean="0"/>
              <a:t>Pointing Angles</a:t>
            </a:r>
            <a:endParaRPr lang="en-US" altLang="en-US" sz="1000" dirty="0"/>
          </a:p>
          <a:p>
            <a:pPr algn="ctr">
              <a:spcBef>
                <a:spcPct val="0"/>
              </a:spcBef>
              <a:buClrTx/>
              <a:buSzTx/>
              <a:buFontTx/>
              <a:buNone/>
            </a:pPr>
            <a:r>
              <a:rPr lang="en-US" altLang="en-US" sz="1000" dirty="0" smtClean="0"/>
              <a:t>Provided IF</a:t>
            </a:r>
            <a:endParaRPr lang="en-US" altLang="en-US" sz="1000" dirty="0"/>
          </a:p>
        </p:txBody>
      </p:sp>
      <p:sp>
        <p:nvSpPr>
          <p:cNvPr id="78" name="Rectangle 32"/>
          <p:cNvSpPr>
            <a:spLocks noChangeArrowheads="1"/>
          </p:cNvSpPr>
          <p:nvPr/>
        </p:nvSpPr>
        <p:spPr bwMode="auto">
          <a:xfrm>
            <a:off x="3976139" y="3388705"/>
            <a:ext cx="1457325" cy="428625"/>
          </a:xfrm>
          <a:prstGeom prst="rect">
            <a:avLst/>
          </a:prstGeom>
          <a:solidFill>
            <a:srgbClr val="FFFFFF"/>
          </a:solidFill>
          <a:ln w="12700" algn="ctr">
            <a:solidFill>
              <a:schemeClr val="tx1"/>
            </a:solidFill>
            <a:round/>
            <a:headEnd type="none" w="sm" len="sm"/>
            <a:tailEnd type="none" w="sm" len="sm"/>
          </a:ln>
        </p:spPr>
        <p:txBody>
          <a:bodyPr wrap="none" anchor="ctr"/>
          <a:lstStyle>
            <a:lvl1pPr>
              <a:spcBef>
                <a:spcPct val="50000"/>
              </a:spcBef>
              <a:buClr>
                <a:schemeClr val="tx1"/>
              </a:buClr>
              <a:buSzPct val="75000"/>
              <a:buFont typeface="Wingdings" pitchFamily="2" charset="2"/>
              <a:buChar char="§"/>
              <a:defRPr sz="2400">
                <a:solidFill>
                  <a:schemeClr val="tx1"/>
                </a:solidFill>
                <a:latin typeface="Arial" pitchFamily="34"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pitchFamily="34" charset="0"/>
              </a:defRPr>
            </a:lvl2pPr>
            <a:lvl3pPr marL="1143000" indent="-228600">
              <a:spcBef>
                <a:spcPct val="20000"/>
              </a:spcBef>
              <a:buClr>
                <a:schemeClr val="tx1"/>
              </a:buClr>
              <a:buSzPct val="60000"/>
              <a:buChar char="•"/>
              <a:defRPr>
                <a:solidFill>
                  <a:schemeClr val="tx1"/>
                </a:solidFill>
                <a:latin typeface="Arial" pitchFamily="34" charset="0"/>
              </a:defRPr>
            </a:lvl3pPr>
            <a:lvl4pPr marL="1600200" indent="-228600">
              <a:spcBef>
                <a:spcPct val="20000"/>
              </a:spcBef>
              <a:buClr>
                <a:schemeClr val="tx1"/>
              </a:buClr>
              <a:buSzPct val="60000"/>
              <a:buChar char="o"/>
              <a:defRPr sz="1600">
                <a:solidFill>
                  <a:schemeClr val="tx1"/>
                </a:solidFill>
                <a:latin typeface="Arial" pitchFamily="34" charset="0"/>
              </a:defRPr>
            </a:lvl4pPr>
            <a:lvl5pPr marL="2057400" indent="-228600">
              <a:spcBef>
                <a:spcPct val="20000"/>
              </a:spcBef>
              <a:buClr>
                <a:schemeClr val="tx1"/>
              </a:buClr>
              <a:buSzPct val="6500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9pPr>
          </a:lstStyle>
          <a:p>
            <a:pPr algn="ctr">
              <a:spcBef>
                <a:spcPct val="0"/>
              </a:spcBef>
              <a:buClrTx/>
              <a:buSzTx/>
              <a:buFontTx/>
              <a:buNone/>
            </a:pPr>
            <a:r>
              <a:rPr lang="en-US" altLang="en-US" sz="1000" dirty="0" smtClean="0"/>
              <a:t>Transmit Frequency</a:t>
            </a:r>
          </a:p>
          <a:p>
            <a:pPr algn="ctr">
              <a:spcBef>
                <a:spcPct val="0"/>
              </a:spcBef>
              <a:buClrTx/>
              <a:buSzTx/>
              <a:buFontTx/>
              <a:buNone/>
            </a:pPr>
            <a:r>
              <a:rPr lang="en-US" altLang="en-US" sz="1000" dirty="0" smtClean="0"/>
              <a:t> </a:t>
            </a:r>
            <a:r>
              <a:rPr lang="en-US" altLang="en-US" sz="1000" dirty="0"/>
              <a:t>SAP </a:t>
            </a:r>
            <a:r>
              <a:rPr lang="en-US" altLang="en-US" sz="1000" dirty="0" smtClean="0"/>
              <a:t>Provided IF</a:t>
            </a:r>
            <a:endParaRPr lang="en-US" altLang="en-US" sz="1000" dirty="0"/>
          </a:p>
        </p:txBody>
      </p:sp>
      <p:sp>
        <p:nvSpPr>
          <p:cNvPr id="81" name="Rectangle 32"/>
          <p:cNvSpPr>
            <a:spLocks noChangeArrowheads="1"/>
          </p:cNvSpPr>
          <p:nvPr/>
        </p:nvSpPr>
        <p:spPr bwMode="auto">
          <a:xfrm>
            <a:off x="3981450" y="3848100"/>
            <a:ext cx="1457325" cy="428625"/>
          </a:xfrm>
          <a:prstGeom prst="rect">
            <a:avLst/>
          </a:prstGeom>
          <a:solidFill>
            <a:srgbClr val="FFFFFF"/>
          </a:solidFill>
          <a:ln w="12700" algn="ctr">
            <a:solidFill>
              <a:schemeClr val="tx1"/>
            </a:solidFill>
            <a:round/>
            <a:headEnd type="none" w="sm" len="sm"/>
            <a:tailEnd type="none" w="sm" len="sm"/>
          </a:ln>
        </p:spPr>
        <p:txBody>
          <a:bodyPr wrap="none" anchor="ctr"/>
          <a:lstStyle>
            <a:lvl1pPr>
              <a:spcBef>
                <a:spcPct val="50000"/>
              </a:spcBef>
              <a:buClr>
                <a:schemeClr val="tx1"/>
              </a:buClr>
              <a:buSzPct val="75000"/>
              <a:buFont typeface="Wingdings" pitchFamily="2" charset="2"/>
              <a:buChar char="§"/>
              <a:defRPr sz="2400">
                <a:solidFill>
                  <a:schemeClr val="tx1"/>
                </a:solidFill>
                <a:latin typeface="Arial" pitchFamily="34"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pitchFamily="34" charset="0"/>
              </a:defRPr>
            </a:lvl2pPr>
            <a:lvl3pPr marL="1143000" indent="-228600">
              <a:spcBef>
                <a:spcPct val="20000"/>
              </a:spcBef>
              <a:buClr>
                <a:schemeClr val="tx1"/>
              </a:buClr>
              <a:buSzPct val="60000"/>
              <a:buChar char="•"/>
              <a:defRPr>
                <a:solidFill>
                  <a:schemeClr val="tx1"/>
                </a:solidFill>
                <a:latin typeface="Arial" pitchFamily="34" charset="0"/>
              </a:defRPr>
            </a:lvl3pPr>
            <a:lvl4pPr marL="1600200" indent="-228600">
              <a:spcBef>
                <a:spcPct val="20000"/>
              </a:spcBef>
              <a:buClr>
                <a:schemeClr val="tx1"/>
              </a:buClr>
              <a:buSzPct val="60000"/>
              <a:buChar char="o"/>
              <a:defRPr sz="1600">
                <a:solidFill>
                  <a:schemeClr val="tx1"/>
                </a:solidFill>
                <a:latin typeface="Arial" pitchFamily="34" charset="0"/>
              </a:defRPr>
            </a:lvl4pPr>
            <a:lvl5pPr marL="2057400" indent="-228600">
              <a:spcBef>
                <a:spcPct val="20000"/>
              </a:spcBef>
              <a:buClr>
                <a:schemeClr val="tx1"/>
              </a:buClr>
              <a:buSzPct val="6500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9pPr>
          </a:lstStyle>
          <a:p>
            <a:pPr algn="ctr">
              <a:spcBef>
                <a:spcPct val="0"/>
              </a:spcBef>
              <a:buClrTx/>
              <a:buSzTx/>
              <a:buFontTx/>
              <a:buNone/>
            </a:pPr>
            <a:r>
              <a:rPr lang="en-US" altLang="en-US" sz="1000" dirty="0" smtClean="0"/>
              <a:t>Ranging Signal Timing</a:t>
            </a:r>
          </a:p>
          <a:p>
            <a:pPr algn="ctr">
              <a:spcBef>
                <a:spcPct val="0"/>
              </a:spcBef>
              <a:buClrTx/>
              <a:buSzTx/>
              <a:buFontTx/>
              <a:buNone/>
            </a:pPr>
            <a:r>
              <a:rPr lang="en-US" altLang="en-US" sz="1000" dirty="0" smtClean="0"/>
              <a:t> </a:t>
            </a:r>
            <a:r>
              <a:rPr lang="en-US" altLang="en-US" sz="1000" dirty="0"/>
              <a:t>SAP </a:t>
            </a:r>
            <a:r>
              <a:rPr lang="en-US" altLang="en-US" sz="1000" dirty="0" smtClean="0"/>
              <a:t>Provided IF</a:t>
            </a:r>
            <a:endParaRPr lang="en-US" altLang="en-US" sz="1000" dirty="0"/>
          </a:p>
        </p:txBody>
      </p:sp>
      <p:sp>
        <p:nvSpPr>
          <p:cNvPr id="82" name="Rounded Rectangle 26"/>
          <p:cNvSpPr>
            <a:spLocks noChangeArrowheads="1"/>
          </p:cNvSpPr>
          <p:nvPr/>
        </p:nvSpPr>
        <p:spPr bwMode="auto">
          <a:xfrm>
            <a:off x="2200275" y="5048250"/>
            <a:ext cx="1975187" cy="1076326"/>
          </a:xfrm>
          <a:prstGeom prst="roundRect">
            <a:avLst>
              <a:gd name="adj" fmla="val 16667"/>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Clr>
                <a:schemeClr val="tx1"/>
              </a:buClr>
              <a:buSzPct val="75000"/>
              <a:buFont typeface="Wingdings" pitchFamily="2" charset="2"/>
              <a:buChar char="§"/>
              <a:defRPr sz="2400">
                <a:solidFill>
                  <a:schemeClr val="tx1"/>
                </a:solidFill>
                <a:latin typeface="Arial" pitchFamily="34"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pitchFamily="34" charset="0"/>
              </a:defRPr>
            </a:lvl2pPr>
            <a:lvl3pPr marL="1143000" indent="-228600">
              <a:spcBef>
                <a:spcPct val="20000"/>
              </a:spcBef>
              <a:buClr>
                <a:schemeClr val="tx1"/>
              </a:buClr>
              <a:buSzPct val="60000"/>
              <a:buChar char="•"/>
              <a:defRPr>
                <a:solidFill>
                  <a:schemeClr val="tx1"/>
                </a:solidFill>
                <a:latin typeface="Arial" pitchFamily="34" charset="0"/>
              </a:defRPr>
            </a:lvl3pPr>
            <a:lvl4pPr marL="1600200" indent="-228600">
              <a:spcBef>
                <a:spcPct val="20000"/>
              </a:spcBef>
              <a:buClr>
                <a:schemeClr val="tx1"/>
              </a:buClr>
              <a:buSzPct val="60000"/>
              <a:buChar char="o"/>
              <a:defRPr sz="1600">
                <a:solidFill>
                  <a:schemeClr val="tx1"/>
                </a:solidFill>
                <a:latin typeface="Arial" pitchFamily="34" charset="0"/>
              </a:defRPr>
            </a:lvl4pPr>
            <a:lvl5pPr marL="2057400" indent="-228600">
              <a:spcBef>
                <a:spcPct val="20000"/>
              </a:spcBef>
              <a:buClr>
                <a:schemeClr val="tx1"/>
              </a:buClr>
              <a:buSzPct val="6500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9pPr>
          </a:lstStyle>
          <a:p>
            <a:pPr>
              <a:spcBef>
                <a:spcPct val="0"/>
              </a:spcBef>
              <a:buClrTx/>
              <a:buSzTx/>
              <a:buFontTx/>
              <a:buNone/>
            </a:pPr>
            <a:endParaRPr lang="en-US" altLang="en-US" sz="2000">
              <a:solidFill>
                <a:schemeClr val="bg1"/>
              </a:solidFill>
            </a:endParaRPr>
          </a:p>
        </p:txBody>
      </p:sp>
      <p:sp>
        <p:nvSpPr>
          <p:cNvPr id="84" name="TextBox 30"/>
          <p:cNvSpPr txBox="1">
            <a:spLocks noChangeArrowheads="1"/>
          </p:cNvSpPr>
          <p:nvPr/>
        </p:nvSpPr>
        <p:spPr bwMode="auto">
          <a:xfrm>
            <a:off x="2325592" y="5149207"/>
            <a:ext cx="1689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lr>
                <a:schemeClr val="tx1"/>
              </a:buClr>
              <a:buSzPct val="75000"/>
              <a:buFont typeface="Wingdings" pitchFamily="2" charset="2"/>
              <a:buChar char="§"/>
              <a:defRPr sz="2400">
                <a:solidFill>
                  <a:schemeClr val="tx1"/>
                </a:solidFill>
                <a:latin typeface="Arial" pitchFamily="34"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pitchFamily="34" charset="0"/>
              </a:defRPr>
            </a:lvl2pPr>
            <a:lvl3pPr marL="1143000" indent="-228600">
              <a:spcBef>
                <a:spcPct val="20000"/>
              </a:spcBef>
              <a:buClr>
                <a:schemeClr val="tx1"/>
              </a:buClr>
              <a:buSzPct val="60000"/>
              <a:buChar char="•"/>
              <a:defRPr>
                <a:solidFill>
                  <a:schemeClr val="tx1"/>
                </a:solidFill>
                <a:latin typeface="Arial" pitchFamily="34" charset="0"/>
              </a:defRPr>
            </a:lvl3pPr>
            <a:lvl4pPr marL="1600200" indent="-228600">
              <a:spcBef>
                <a:spcPct val="20000"/>
              </a:spcBef>
              <a:buClr>
                <a:schemeClr val="tx1"/>
              </a:buClr>
              <a:buSzPct val="60000"/>
              <a:buChar char="o"/>
              <a:defRPr sz="1600">
                <a:solidFill>
                  <a:schemeClr val="tx1"/>
                </a:solidFill>
                <a:latin typeface="Arial" pitchFamily="34" charset="0"/>
              </a:defRPr>
            </a:lvl4pPr>
            <a:lvl5pPr marL="2057400" indent="-228600">
              <a:spcBef>
                <a:spcPct val="20000"/>
              </a:spcBef>
              <a:buClr>
                <a:schemeClr val="tx1"/>
              </a:buClr>
              <a:buSzPct val="6500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9pPr>
          </a:lstStyle>
          <a:p>
            <a:pPr algn="ctr">
              <a:spcBef>
                <a:spcPct val="0"/>
              </a:spcBef>
              <a:buClrTx/>
              <a:buSzTx/>
              <a:buFontTx/>
              <a:buNone/>
            </a:pPr>
            <a:r>
              <a:rPr lang="en-US" altLang="en-US" sz="1200" dirty="0" smtClean="0"/>
              <a:t>TC Sync &amp; Channel </a:t>
            </a:r>
          </a:p>
          <a:p>
            <a:pPr algn="ctr">
              <a:spcBef>
                <a:spcPct val="0"/>
              </a:spcBef>
              <a:buClrTx/>
              <a:buSzTx/>
              <a:buFontTx/>
              <a:buNone/>
            </a:pPr>
            <a:r>
              <a:rPr lang="en-US" altLang="en-US" sz="1200" dirty="0" smtClean="0"/>
              <a:t>Encoding SC Profile</a:t>
            </a:r>
            <a:endParaRPr lang="en-US" altLang="en-US" sz="1200" dirty="0"/>
          </a:p>
        </p:txBody>
      </p:sp>
      <p:sp>
        <p:nvSpPr>
          <p:cNvPr id="85" name="Rectangle 32"/>
          <p:cNvSpPr>
            <a:spLocks noChangeArrowheads="1"/>
          </p:cNvSpPr>
          <p:nvPr/>
        </p:nvSpPr>
        <p:spPr bwMode="auto">
          <a:xfrm>
            <a:off x="2249744" y="5899705"/>
            <a:ext cx="998676" cy="428625"/>
          </a:xfrm>
          <a:prstGeom prst="rect">
            <a:avLst/>
          </a:prstGeom>
          <a:solidFill>
            <a:srgbClr val="FFFFFF"/>
          </a:solidFill>
          <a:ln w="12700" algn="ctr">
            <a:solidFill>
              <a:schemeClr val="tx1"/>
            </a:solidFill>
            <a:round/>
            <a:headEnd type="none" w="sm" len="sm"/>
            <a:tailEnd type="none" w="sm" len="sm"/>
          </a:ln>
        </p:spPr>
        <p:txBody>
          <a:bodyPr wrap="none" anchor="ctr"/>
          <a:lstStyle>
            <a:lvl1pPr>
              <a:spcBef>
                <a:spcPct val="50000"/>
              </a:spcBef>
              <a:buClr>
                <a:schemeClr val="tx1"/>
              </a:buClr>
              <a:buSzPct val="75000"/>
              <a:buFont typeface="Wingdings" pitchFamily="2" charset="2"/>
              <a:buChar char="§"/>
              <a:defRPr sz="2400">
                <a:solidFill>
                  <a:schemeClr val="tx1"/>
                </a:solidFill>
                <a:latin typeface="Arial" pitchFamily="34"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pitchFamily="34" charset="0"/>
              </a:defRPr>
            </a:lvl2pPr>
            <a:lvl3pPr marL="1143000" indent="-228600">
              <a:spcBef>
                <a:spcPct val="20000"/>
              </a:spcBef>
              <a:buClr>
                <a:schemeClr val="tx1"/>
              </a:buClr>
              <a:buSzPct val="60000"/>
              <a:buChar char="•"/>
              <a:defRPr>
                <a:solidFill>
                  <a:schemeClr val="tx1"/>
                </a:solidFill>
                <a:latin typeface="Arial" pitchFamily="34" charset="0"/>
              </a:defRPr>
            </a:lvl3pPr>
            <a:lvl4pPr marL="1600200" indent="-228600">
              <a:spcBef>
                <a:spcPct val="20000"/>
              </a:spcBef>
              <a:buClr>
                <a:schemeClr val="tx1"/>
              </a:buClr>
              <a:buSzPct val="60000"/>
              <a:buChar char="o"/>
              <a:defRPr sz="1600">
                <a:solidFill>
                  <a:schemeClr val="tx1"/>
                </a:solidFill>
                <a:latin typeface="Arial" pitchFamily="34" charset="0"/>
              </a:defRPr>
            </a:lvl4pPr>
            <a:lvl5pPr marL="2057400" indent="-228600">
              <a:spcBef>
                <a:spcPct val="20000"/>
              </a:spcBef>
              <a:buClr>
                <a:schemeClr val="tx1"/>
              </a:buClr>
              <a:buSzPct val="6500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9pPr>
          </a:lstStyle>
          <a:p>
            <a:pPr algn="ctr">
              <a:spcBef>
                <a:spcPct val="0"/>
              </a:spcBef>
              <a:buClrTx/>
              <a:buSzTx/>
              <a:buFontTx/>
              <a:buNone/>
            </a:pPr>
            <a:r>
              <a:rPr lang="en-US" altLang="en-US" sz="1000" dirty="0" err="1" smtClean="0"/>
              <a:t>Fwd</a:t>
            </a:r>
            <a:r>
              <a:rPr lang="en-US" altLang="en-US" sz="1000" dirty="0" smtClean="0"/>
              <a:t> All Transfer </a:t>
            </a:r>
          </a:p>
          <a:p>
            <a:pPr algn="ctr">
              <a:spcBef>
                <a:spcPct val="0"/>
              </a:spcBef>
              <a:buClrTx/>
              <a:buSzTx/>
              <a:buFontTx/>
              <a:buNone/>
            </a:pPr>
            <a:r>
              <a:rPr lang="en-US" altLang="en-US" sz="1000" dirty="0" smtClean="0"/>
              <a:t>Frames SAP</a:t>
            </a:r>
            <a:endParaRPr lang="en-US" altLang="en-US" sz="1000" dirty="0"/>
          </a:p>
        </p:txBody>
      </p:sp>
      <p:sp>
        <p:nvSpPr>
          <p:cNvPr id="86" name="TextBox 85"/>
          <p:cNvSpPr txBox="1">
            <a:spLocks noChangeArrowheads="1"/>
          </p:cNvSpPr>
          <p:nvPr/>
        </p:nvSpPr>
        <p:spPr bwMode="auto">
          <a:xfrm>
            <a:off x="2743859" y="5611717"/>
            <a:ext cx="8499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chemeClr val="tx1"/>
              </a:buClr>
              <a:buSzPct val="75000"/>
              <a:buFont typeface="Wingdings" pitchFamily="2" charset="2"/>
              <a:buChar char="§"/>
              <a:defRPr sz="2400">
                <a:solidFill>
                  <a:schemeClr val="tx1"/>
                </a:solidFill>
                <a:latin typeface="Arial" pitchFamily="34"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pitchFamily="34" charset="0"/>
              </a:defRPr>
            </a:lvl2pPr>
            <a:lvl3pPr marL="1143000" indent="-228600">
              <a:spcBef>
                <a:spcPct val="20000"/>
              </a:spcBef>
              <a:buClr>
                <a:schemeClr val="tx1"/>
              </a:buClr>
              <a:buSzPct val="60000"/>
              <a:buChar char="•"/>
              <a:defRPr>
                <a:solidFill>
                  <a:schemeClr val="tx1"/>
                </a:solidFill>
                <a:latin typeface="Arial" pitchFamily="34" charset="0"/>
              </a:defRPr>
            </a:lvl3pPr>
            <a:lvl4pPr marL="1600200" indent="-228600">
              <a:spcBef>
                <a:spcPct val="20000"/>
              </a:spcBef>
              <a:buClr>
                <a:schemeClr val="tx1"/>
              </a:buClr>
              <a:buSzPct val="60000"/>
              <a:buChar char="o"/>
              <a:defRPr sz="1600">
                <a:solidFill>
                  <a:schemeClr val="tx1"/>
                </a:solidFill>
                <a:latin typeface="Arial" pitchFamily="34" charset="0"/>
              </a:defRPr>
            </a:lvl4pPr>
            <a:lvl5pPr marL="2057400" indent="-228600">
              <a:spcBef>
                <a:spcPct val="20000"/>
              </a:spcBef>
              <a:buClr>
                <a:schemeClr val="tx1"/>
              </a:buClr>
              <a:buSzPct val="6500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9pPr>
          </a:lstStyle>
          <a:p>
            <a:pPr>
              <a:spcBef>
                <a:spcPct val="0"/>
              </a:spcBef>
              <a:buClrTx/>
              <a:buSzTx/>
              <a:buFontTx/>
              <a:buNone/>
            </a:pPr>
            <a:r>
              <a:rPr lang="en-US" altLang="en-US" sz="1000" dirty="0" smtClean="0"/>
              <a:t>- Instance 1</a:t>
            </a:r>
            <a:endParaRPr lang="en-US" altLang="en-US" sz="1000" dirty="0"/>
          </a:p>
        </p:txBody>
      </p:sp>
      <p:sp>
        <p:nvSpPr>
          <p:cNvPr id="88" name="Rectangle 32"/>
          <p:cNvSpPr>
            <a:spLocks noChangeArrowheads="1"/>
          </p:cNvSpPr>
          <p:nvPr/>
        </p:nvSpPr>
        <p:spPr bwMode="auto">
          <a:xfrm>
            <a:off x="1343026" y="4495800"/>
            <a:ext cx="876299" cy="533400"/>
          </a:xfrm>
          <a:prstGeom prst="rect">
            <a:avLst/>
          </a:prstGeom>
          <a:solidFill>
            <a:srgbClr val="FFFFFF"/>
          </a:solidFill>
          <a:ln w="12700" algn="ctr">
            <a:solidFill>
              <a:schemeClr val="tx1"/>
            </a:solidFill>
            <a:round/>
            <a:headEnd type="none" w="sm" len="sm"/>
            <a:tailEnd type="none" w="sm" len="sm"/>
          </a:ln>
        </p:spPr>
        <p:txBody>
          <a:bodyPr wrap="none" anchor="ctr"/>
          <a:lstStyle>
            <a:lvl1pPr>
              <a:spcBef>
                <a:spcPct val="50000"/>
              </a:spcBef>
              <a:buClr>
                <a:schemeClr val="tx1"/>
              </a:buClr>
              <a:buSzPct val="75000"/>
              <a:buFont typeface="Wingdings" pitchFamily="2" charset="2"/>
              <a:buChar char="§"/>
              <a:defRPr sz="2400">
                <a:solidFill>
                  <a:schemeClr val="tx1"/>
                </a:solidFill>
                <a:latin typeface="Arial" pitchFamily="34"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pitchFamily="34" charset="0"/>
              </a:defRPr>
            </a:lvl2pPr>
            <a:lvl3pPr marL="1143000" indent="-228600">
              <a:spcBef>
                <a:spcPct val="20000"/>
              </a:spcBef>
              <a:buClr>
                <a:schemeClr val="tx1"/>
              </a:buClr>
              <a:buSzPct val="60000"/>
              <a:buChar char="•"/>
              <a:defRPr>
                <a:solidFill>
                  <a:schemeClr val="tx1"/>
                </a:solidFill>
                <a:latin typeface="Arial" pitchFamily="34" charset="0"/>
              </a:defRPr>
            </a:lvl3pPr>
            <a:lvl4pPr marL="1600200" indent="-228600">
              <a:spcBef>
                <a:spcPct val="20000"/>
              </a:spcBef>
              <a:buClr>
                <a:schemeClr val="tx1"/>
              </a:buClr>
              <a:buSzPct val="60000"/>
              <a:buChar char="o"/>
              <a:defRPr sz="1600">
                <a:solidFill>
                  <a:schemeClr val="tx1"/>
                </a:solidFill>
                <a:latin typeface="Arial" pitchFamily="34" charset="0"/>
              </a:defRPr>
            </a:lvl4pPr>
            <a:lvl5pPr marL="2057400" indent="-228600">
              <a:spcBef>
                <a:spcPct val="20000"/>
              </a:spcBef>
              <a:buClr>
                <a:schemeClr val="tx1"/>
              </a:buClr>
              <a:buSzPct val="6500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9pPr>
          </a:lstStyle>
          <a:p>
            <a:pPr algn="ctr">
              <a:spcBef>
                <a:spcPct val="0"/>
              </a:spcBef>
              <a:buClrTx/>
              <a:buSzTx/>
              <a:buFontTx/>
              <a:buNone/>
            </a:pPr>
            <a:r>
              <a:rPr lang="en-US" altLang="en-US" sz="1000" dirty="0" err="1" smtClean="0"/>
              <a:t>Fwd</a:t>
            </a:r>
            <a:r>
              <a:rPr lang="en-US" altLang="en-US" sz="1000" dirty="0" smtClean="0"/>
              <a:t> Phys </a:t>
            </a:r>
            <a:r>
              <a:rPr lang="en-US" altLang="en-US" sz="1000" dirty="0" err="1" smtClean="0"/>
              <a:t>Chnl</a:t>
            </a:r>
            <a:r>
              <a:rPr lang="en-US" altLang="en-US" sz="1000" dirty="0" smtClean="0"/>
              <a:t> </a:t>
            </a:r>
          </a:p>
          <a:p>
            <a:pPr algn="ctr">
              <a:spcBef>
                <a:spcPct val="0"/>
              </a:spcBef>
              <a:buClrTx/>
              <a:buSzTx/>
              <a:buFontTx/>
              <a:buNone/>
            </a:pPr>
            <a:r>
              <a:rPr lang="en-US" altLang="en-US" sz="1000" dirty="0" smtClean="0"/>
              <a:t>Symbols</a:t>
            </a:r>
          </a:p>
          <a:p>
            <a:pPr algn="ctr">
              <a:spcBef>
                <a:spcPct val="0"/>
              </a:spcBef>
              <a:buClrTx/>
              <a:buSzTx/>
              <a:buFontTx/>
              <a:buNone/>
            </a:pPr>
            <a:r>
              <a:rPr lang="en-US" altLang="en-US" sz="1000" dirty="0" smtClean="0"/>
              <a:t> Accessor</a:t>
            </a:r>
            <a:endParaRPr lang="en-US" altLang="en-US" sz="1000" dirty="0"/>
          </a:p>
        </p:txBody>
      </p:sp>
      <p:grpSp>
        <p:nvGrpSpPr>
          <p:cNvPr id="89" name="Group 88"/>
          <p:cNvGrpSpPr/>
          <p:nvPr/>
        </p:nvGrpSpPr>
        <p:grpSpPr>
          <a:xfrm>
            <a:off x="3457153" y="6364868"/>
            <a:ext cx="47164" cy="376521"/>
            <a:chOff x="7661892" y="5833092"/>
            <a:chExt cx="47164" cy="376521"/>
          </a:xfrm>
          <a:solidFill>
            <a:schemeClr val="tx1"/>
          </a:solidFill>
        </p:grpSpPr>
        <p:sp>
          <p:nvSpPr>
            <p:cNvPr id="90" name="Oval 89"/>
            <p:cNvSpPr/>
            <p:nvPr/>
          </p:nvSpPr>
          <p:spPr bwMode="auto">
            <a:xfrm>
              <a:off x="7661892" y="5833092"/>
              <a:ext cx="45719" cy="45719"/>
            </a:xfrm>
            <a:prstGeom prst="ellipse">
              <a:avLst/>
            </a:prstGeom>
            <a:grpFill/>
            <a:ln w="12700" cap="flat" cmpd="sng" algn="ctr">
              <a:solidFill>
                <a:schemeClr val="bg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91" name="Oval 90"/>
            <p:cNvSpPr/>
            <p:nvPr/>
          </p:nvSpPr>
          <p:spPr bwMode="auto">
            <a:xfrm>
              <a:off x="7662614" y="6007160"/>
              <a:ext cx="45719" cy="45719"/>
            </a:xfrm>
            <a:prstGeom prst="ellipse">
              <a:avLst/>
            </a:prstGeom>
            <a:grpFill/>
            <a:ln w="12700" cap="flat" cmpd="sng" algn="ctr">
              <a:solidFill>
                <a:schemeClr val="bg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92" name="Oval 91"/>
            <p:cNvSpPr/>
            <p:nvPr/>
          </p:nvSpPr>
          <p:spPr bwMode="auto">
            <a:xfrm>
              <a:off x="7663337" y="6163894"/>
              <a:ext cx="45719" cy="45719"/>
            </a:xfrm>
            <a:prstGeom prst="ellipse">
              <a:avLst/>
            </a:prstGeom>
            <a:grpFill/>
            <a:ln w="12700" cap="flat" cmpd="sng" algn="ctr">
              <a:solidFill>
                <a:schemeClr val="bg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grpSp>
      <p:cxnSp>
        <p:nvCxnSpPr>
          <p:cNvPr id="93" name="Elbow Connector 92"/>
          <p:cNvCxnSpPr>
            <a:stCxn id="45" idx="1"/>
            <a:endCxn id="94" idx="3"/>
          </p:cNvCxnSpPr>
          <p:nvPr/>
        </p:nvCxnSpPr>
        <p:spPr bwMode="auto">
          <a:xfrm rot="10800000">
            <a:off x="1865540" y="3228071"/>
            <a:ext cx="363311" cy="658131"/>
          </a:xfrm>
          <a:prstGeom prst="bentConnector2">
            <a:avLst/>
          </a:prstGeom>
          <a:solidFill>
            <a:srgbClr val="4899FF">
              <a:alpha val="50000"/>
            </a:srgbClr>
          </a:solidFill>
          <a:ln w="12700" cap="flat" cmpd="sng" algn="ctr">
            <a:solidFill>
              <a:schemeClr val="tx1"/>
            </a:solidFill>
            <a:prstDash val="solid"/>
            <a:round/>
            <a:headEnd type="none" w="med" len="med"/>
            <a:tailEnd type="none" w="med" len="med"/>
          </a:ln>
          <a:effectLst/>
        </p:spPr>
      </p:cxnSp>
      <p:sp>
        <p:nvSpPr>
          <p:cNvPr id="94" name="Isosceles Triangle 93"/>
          <p:cNvSpPr/>
          <p:nvPr/>
        </p:nvSpPr>
        <p:spPr bwMode="auto">
          <a:xfrm>
            <a:off x="1760764" y="3018520"/>
            <a:ext cx="209550" cy="209550"/>
          </a:xfrm>
          <a:prstGeom prst="triangle">
            <a:avLst/>
          </a:prstGeom>
          <a:solidFill>
            <a:schemeClr val="tx2">
              <a:alpha val="50000"/>
            </a:scheme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cxnSp>
        <p:nvCxnSpPr>
          <p:cNvPr id="95" name="Elbow Connector 94"/>
          <p:cNvCxnSpPr>
            <a:stCxn id="44" idx="2"/>
            <a:endCxn id="45" idx="0"/>
          </p:cNvCxnSpPr>
          <p:nvPr/>
        </p:nvCxnSpPr>
        <p:spPr bwMode="auto">
          <a:xfrm rot="16200000" flipH="1">
            <a:off x="2822297" y="2903896"/>
            <a:ext cx="650114" cy="44"/>
          </a:xfrm>
          <a:prstGeom prst="bentConnector3">
            <a:avLst/>
          </a:prstGeom>
          <a:solidFill>
            <a:srgbClr val="4899FF">
              <a:alpha val="50000"/>
            </a:srgbClr>
          </a:solidFill>
          <a:ln w="12700" cap="flat" cmpd="sng" algn="ctr">
            <a:solidFill>
              <a:schemeClr val="tx1"/>
            </a:solidFill>
            <a:prstDash val="solid"/>
            <a:round/>
            <a:headEnd type="diamond" w="med" len="med"/>
            <a:tailEnd type="triangle" w="med" len="med"/>
          </a:ln>
          <a:effectLst/>
        </p:spPr>
      </p:cxnSp>
      <p:sp>
        <p:nvSpPr>
          <p:cNvPr id="96" name="Rectangle 19"/>
          <p:cNvSpPr>
            <a:spLocks noChangeArrowheads="1"/>
          </p:cNvSpPr>
          <p:nvPr/>
        </p:nvSpPr>
        <p:spPr bwMode="auto">
          <a:xfrm>
            <a:off x="1362075" y="1114426"/>
            <a:ext cx="800100" cy="342899"/>
          </a:xfrm>
          <a:prstGeom prst="rect">
            <a:avLst/>
          </a:prstGeom>
          <a:solidFill>
            <a:srgbClr val="FFFFFF"/>
          </a:solidFill>
          <a:ln w="12700" algn="ctr">
            <a:solidFill>
              <a:schemeClr val="tx1"/>
            </a:solidFill>
            <a:round/>
            <a:headEnd type="none" w="sm" len="sm"/>
            <a:tailEnd type="none" w="sm" len="sm"/>
          </a:ln>
        </p:spPr>
        <p:txBody>
          <a:bodyPr wrap="none" anchor="ctr"/>
          <a:lstStyle>
            <a:lvl1pPr>
              <a:spcBef>
                <a:spcPct val="50000"/>
              </a:spcBef>
              <a:buClr>
                <a:schemeClr val="tx1"/>
              </a:buClr>
              <a:buSzPct val="75000"/>
              <a:buFont typeface="Wingdings" pitchFamily="2" charset="2"/>
              <a:buChar char="§"/>
              <a:defRPr sz="2400">
                <a:solidFill>
                  <a:schemeClr val="tx1"/>
                </a:solidFill>
                <a:latin typeface="Arial" pitchFamily="34"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pitchFamily="34" charset="0"/>
              </a:defRPr>
            </a:lvl2pPr>
            <a:lvl3pPr marL="1143000" indent="-228600">
              <a:spcBef>
                <a:spcPct val="20000"/>
              </a:spcBef>
              <a:buClr>
                <a:schemeClr val="tx1"/>
              </a:buClr>
              <a:buSzPct val="60000"/>
              <a:buChar char="•"/>
              <a:defRPr>
                <a:solidFill>
                  <a:schemeClr val="tx1"/>
                </a:solidFill>
                <a:latin typeface="Arial" pitchFamily="34" charset="0"/>
              </a:defRPr>
            </a:lvl3pPr>
            <a:lvl4pPr marL="1600200" indent="-228600">
              <a:spcBef>
                <a:spcPct val="20000"/>
              </a:spcBef>
              <a:buClr>
                <a:schemeClr val="tx1"/>
              </a:buClr>
              <a:buSzPct val="60000"/>
              <a:buChar char="o"/>
              <a:defRPr sz="1600">
                <a:solidFill>
                  <a:schemeClr val="tx1"/>
                </a:solidFill>
                <a:latin typeface="Arial" pitchFamily="34" charset="0"/>
              </a:defRPr>
            </a:lvl4pPr>
            <a:lvl5pPr marL="2057400" indent="-228600">
              <a:spcBef>
                <a:spcPct val="20000"/>
              </a:spcBef>
              <a:buClr>
                <a:schemeClr val="tx1"/>
              </a:buClr>
              <a:buSzPct val="6500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pitchFamily="34" charset="0"/>
              </a:defRPr>
            </a:lvl9pPr>
          </a:lstStyle>
          <a:p>
            <a:pPr algn="ctr">
              <a:spcBef>
                <a:spcPct val="0"/>
              </a:spcBef>
              <a:buClrTx/>
              <a:buSzTx/>
              <a:buFontTx/>
              <a:buNone/>
            </a:pPr>
            <a:r>
              <a:rPr lang="en-US" altLang="en-US" sz="1000" dirty="0" smtClean="0"/>
              <a:t>Aperture</a:t>
            </a:r>
            <a:endParaRPr lang="en-US" altLang="en-US" sz="1000" dirty="0"/>
          </a:p>
        </p:txBody>
      </p:sp>
      <p:sp>
        <p:nvSpPr>
          <p:cNvPr id="97" name="Isosceles Triangle 96"/>
          <p:cNvSpPr/>
          <p:nvPr/>
        </p:nvSpPr>
        <p:spPr bwMode="auto">
          <a:xfrm>
            <a:off x="1647693" y="5025003"/>
            <a:ext cx="209550" cy="209550"/>
          </a:xfrm>
          <a:prstGeom prst="triangle">
            <a:avLst/>
          </a:prstGeom>
          <a:solidFill>
            <a:schemeClr val="tx2">
              <a:alpha val="50000"/>
            </a:scheme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98" name="Isosceles Triangle 97"/>
          <p:cNvSpPr/>
          <p:nvPr/>
        </p:nvSpPr>
        <p:spPr bwMode="auto">
          <a:xfrm>
            <a:off x="1675039" y="1456420"/>
            <a:ext cx="209550" cy="209550"/>
          </a:xfrm>
          <a:prstGeom prst="triangle">
            <a:avLst/>
          </a:prstGeom>
          <a:solidFill>
            <a:schemeClr val="tx2">
              <a:alpha val="50000"/>
            </a:scheme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cxnSp>
        <p:nvCxnSpPr>
          <p:cNvPr id="99" name="Elbow Connector 98"/>
          <p:cNvCxnSpPr>
            <a:stCxn id="41" idx="1"/>
            <a:endCxn id="98" idx="3"/>
          </p:cNvCxnSpPr>
          <p:nvPr/>
        </p:nvCxnSpPr>
        <p:spPr bwMode="auto">
          <a:xfrm rot="10800000">
            <a:off x="1779814" y="1665970"/>
            <a:ext cx="487136" cy="110442"/>
          </a:xfrm>
          <a:prstGeom prst="bentConnector2">
            <a:avLst/>
          </a:prstGeom>
          <a:solidFill>
            <a:srgbClr val="4899FF">
              <a:alpha val="50000"/>
            </a:srgbClr>
          </a:solidFill>
          <a:ln w="12700" cap="flat" cmpd="sng" algn="ctr">
            <a:solidFill>
              <a:schemeClr val="tx1"/>
            </a:solidFill>
            <a:prstDash val="solid"/>
            <a:round/>
            <a:headEnd type="none" w="med" len="med"/>
            <a:tailEnd type="none" w="med" len="med"/>
          </a:ln>
          <a:effectLst/>
        </p:spPr>
      </p:cxnSp>
      <p:cxnSp>
        <p:nvCxnSpPr>
          <p:cNvPr id="100" name="Elbow Connector 99"/>
          <p:cNvCxnSpPr>
            <a:stCxn id="82" idx="1"/>
          </p:cNvCxnSpPr>
          <p:nvPr/>
        </p:nvCxnSpPr>
        <p:spPr bwMode="auto">
          <a:xfrm rot="10800000">
            <a:off x="1752491" y="5234555"/>
            <a:ext cx="447785" cy="351858"/>
          </a:xfrm>
          <a:prstGeom prst="bentConnector3">
            <a:avLst>
              <a:gd name="adj1" fmla="val 101757"/>
            </a:avLst>
          </a:prstGeom>
          <a:solidFill>
            <a:srgbClr val="4899FF">
              <a:alpha val="50000"/>
            </a:srgbClr>
          </a:solidFill>
          <a:ln w="12700" cap="flat" cmpd="sng" algn="ctr">
            <a:solidFill>
              <a:schemeClr val="tx1"/>
            </a:solidFill>
            <a:prstDash val="solid"/>
            <a:round/>
            <a:headEnd type="none" w="med" len="med"/>
            <a:tailEnd type="none" w="med" len="med"/>
          </a:ln>
          <a:effectLst/>
        </p:spPr>
      </p:cxnSp>
      <p:cxnSp>
        <p:nvCxnSpPr>
          <p:cNvPr id="101" name="Elbow Connector 100"/>
          <p:cNvCxnSpPr>
            <a:stCxn id="50" idx="2"/>
            <a:endCxn id="82" idx="0"/>
          </p:cNvCxnSpPr>
          <p:nvPr/>
        </p:nvCxnSpPr>
        <p:spPr bwMode="auto">
          <a:xfrm rot="16200000" flipH="1">
            <a:off x="3025067" y="4885447"/>
            <a:ext cx="323849" cy="1756"/>
          </a:xfrm>
          <a:prstGeom prst="bentConnector3">
            <a:avLst>
              <a:gd name="adj1" fmla="val 50000"/>
            </a:avLst>
          </a:prstGeom>
          <a:solidFill>
            <a:srgbClr val="4899FF">
              <a:alpha val="50000"/>
            </a:srgbClr>
          </a:solidFill>
          <a:ln w="12700" cap="flat" cmpd="sng" algn="ctr">
            <a:solidFill>
              <a:schemeClr val="tx1"/>
            </a:solidFill>
            <a:prstDash val="solid"/>
            <a:round/>
            <a:headEnd type="diamond" w="med" len="med"/>
            <a:tailEnd type="triangle" w="med" len="med"/>
          </a:ln>
          <a:effectLst/>
        </p:spPr>
      </p:cxnSp>
    </p:spTree>
    <p:extLst>
      <p:ext uri="{BB962C8B-B14F-4D97-AF65-F5344CB8AC3E}">
        <p14:creationId xmlns:p14="http://schemas.microsoft.com/office/powerpoint/2010/main" val="52216719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51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1311661"/>
            <a:ext cx="8829675" cy="4865067"/>
          </a:xfrm>
          <a:prstGeom prst="rect">
            <a:avLst/>
          </a:prstGeom>
        </p:spPr>
      </p:pic>
      <p:sp>
        <p:nvSpPr>
          <p:cNvPr id="6" name="Title 1"/>
          <p:cNvSpPr>
            <a:spLocks noGrp="1"/>
          </p:cNvSpPr>
          <p:nvPr>
            <p:ph type="title"/>
          </p:nvPr>
        </p:nvSpPr>
        <p:spPr>
          <a:xfrm>
            <a:off x="161925" y="260350"/>
            <a:ext cx="7172325" cy="611188"/>
          </a:xfrm>
        </p:spPr>
        <p:txBody>
          <a:bodyPr/>
          <a:lstStyle/>
          <a:p>
            <a:r>
              <a:rPr lang="en-US" sz="2400" dirty="0" smtClean="0"/>
              <a:t>Bakeoff XML Instance Document – </a:t>
            </a:r>
            <a:br>
              <a:rPr lang="en-US" sz="2400" dirty="0" smtClean="0"/>
            </a:br>
            <a:r>
              <a:rPr lang="en-US" sz="2400" dirty="0" err="1" smtClean="0"/>
              <a:t>XMLspy</a:t>
            </a:r>
            <a:r>
              <a:rPr lang="en-US" sz="2400" dirty="0" smtClean="0"/>
              <a:t> Grid View</a:t>
            </a:r>
            <a:endParaRPr lang="en-US" sz="2400" dirty="0"/>
          </a:p>
        </p:txBody>
      </p:sp>
    </p:spTree>
    <p:extLst>
      <p:ext uri="{BB962C8B-B14F-4D97-AF65-F5344CB8AC3E}">
        <p14:creationId xmlns:p14="http://schemas.microsoft.com/office/powerpoint/2010/main" val="242221706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562" y="1360488"/>
            <a:ext cx="7793037" cy="4906962"/>
          </a:xfrm>
        </p:spPr>
        <p:txBody>
          <a:bodyPr/>
          <a:lstStyle/>
          <a:p>
            <a:r>
              <a:rPr lang="en-US" dirty="0"/>
              <a:t>Can We Simplify The Approach Even More?</a:t>
            </a:r>
            <a:endParaRPr lang="en-US" dirty="0" smtClean="0"/>
          </a:p>
          <a:p>
            <a:pPr lvl="1"/>
            <a:r>
              <a:rPr lang="en-US" dirty="0" smtClean="0"/>
              <a:t>Perhaps we don’t need OIDs and Instance Numbers for Service Components, only for the FR instances contained within them</a:t>
            </a:r>
          </a:p>
          <a:p>
            <a:pPr lvl="2"/>
            <a:r>
              <a:rPr lang="en-US" dirty="0" smtClean="0"/>
              <a:t>Flexibilities and Constraints would be on FR instances instead of SC instances</a:t>
            </a:r>
          </a:p>
          <a:p>
            <a:pPr lvl="1"/>
            <a:r>
              <a:rPr lang="en-US" dirty="0" smtClean="0"/>
              <a:t>Would like to explore the pros and cons of such a simplification</a:t>
            </a:r>
          </a:p>
          <a:p>
            <a:r>
              <a:rPr lang="en-US" dirty="0" smtClean="0"/>
              <a:t>Relationship to Service Catalog?</a:t>
            </a:r>
          </a:p>
          <a:p>
            <a:pPr lvl="1"/>
            <a:r>
              <a:rPr lang="en-US" dirty="0" smtClean="0"/>
              <a:t>E.g., can Service Catalog be expressed in terms of the ASCs and SCs</a:t>
            </a:r>
          </a:p>
          <a:p>
            <a:pPr lvl="2"/>
            <a:r>
              <a:rPr lang="en-US" dirty="0" smtClean="0"/>
              <a:t>Maybe not using that terminology, but will closely map to them</a:t>
            </a:r>
            <a:endParaRPr lang="en-US"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52</a:t>
            </a:fld>
            <a:endParaRPr lang="en-US"/>
          </a:p>
        </p:txBody>
      </p:sp>
      <p:sp>
        <p:nvSpPr>
          <p:cNvPr id="5" name="Title 1"/>
          <p:cNvSpPr>
            <a:spLocks noGrp="1"/>
          </p:cNvSpPr>
          <p:nvPr>
            <p:ph type="title"/>
          </p:nvPr>
        </p:nvSpPr>
        <p:spPr>
          <a:xfrm>
            <a:off x="161925" y="260350"/>
            <a:ext cx="7172325" cy="611188"/>
          </a:xfrm>
        </p:spPr>
        <p:txBody>
          <a:bodyPr/>
          <a:lstStyle/>
          <a:p>
            <a:r>
              <a:rPr lang="en-US" sz="2400" dirty="0" smtClean="0"/>
              <a:t>Concluding Thoughts</a:t>
            </a:r>
            <a:endParaRPr lang="en-US" sz="2400" dirty="0"/>
          </a:p>
        </p:txBody>
      </p:sp>
    </p:spTree>
    <p:extLst>
      <p:ext uri="{BB962C8B-B14F-4D97-AF65-F5344CB8AC3E}">
        <p14:creationId xmlns:p14="http://schemas.microsoft.com/office/powerpoint/2010/main" val="282188324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6</a:t>
            </a:fld>
            <a:endParaRPr lang="en-US"/>
          </a:p>
        </p:txBody>
      </p:sp>
      <p:sp>
        <p:nvSpPr>
          <p:cNvPr id="5" name="Content Placeholder 2"/>
          <p:cNvSpPr>
            <a:spLocks noGrp="1"/>
          </p:cNvSpPr>
          <p:nvPr>
            <p:ph idx="1"/>
          </p:nvPr>
        </p:nvSpPr>
        <p:spPr>
          <a:xfrm>
            <a:off x="131762" y="1055688"/>
            <a:ext cx="8307387" cy="5507038"/>
          </a:xfrm>
        </p:spPr>
        <p:txBody>
          <a:bodyPr/>
          <a:lstStyle/>
          <a:p>
            <a:r>
              <a:rPr lang="en-US" sz="1800" dirty="0" smtClean="0"/>
              <a:t>1 instance of SLS Raw Radiometric Data service (real-time TD-CSTS) </a:t>
            </a:r>
          </a:p>
          <a:p>
            <a:pPr lvl="1"/>
            <a:r>
              <a:rPr lang="en-US" sz="1400" dirty="0" smtClean="0"/>
              <a:t>1 instance of Real-Time Radiometric Data Collection SC Profile, containing:</a:t>
            </a:r>
          </a:p>
          <a:p>
            <a:pPr lvl="2"/>
            <a:r>
              <a:rPr lang="en-US" sz="1200" dirty="0" smtClean="0"/>
              <a:t>1 instance of TDM Segment Generation FR Profile</a:t>
            </a:r>
          </a:p>
          <a:p>
            <a:pPr lvl="2"/>
            <a:r>
              <a:rPr lang="en-US" sz="1200" dirty="0" smtClean="0"/>
              <a:t>1 instance of TDM Sink FR Profile</a:t>
            </a:r>
          </a:p>
          <a:p>
            <a:pPr lvl="1"/>
            <a:r>
              <a:rPr lang="en-US" sz="1400" dirty="0" smtClean="0"/>
              <a:t>1 instance of Tracking Data CSTS SC Profile, containing 1 instance of Tracking Data CSTS Provider FR Profile</a:t>
            </a:r>
          </a:p>
          <a:p>
            <a:pPr lvl="1"/>
            <a:endParaRPr lang="en-US" sz="1400" dirty="0" smtClean="0"/>
          </a:p>
          <a:p>
            <a:r>
              <a:rPr lang="en-US" sz="1800" dirty="0" smtClean="0"/>
              <a:t>1 instance of the TDM Segment Storage service</a:t>
            </a:r>
          </a:p>
          <a:p>
            <a:pPr lvl="1"/>
            <a:r>
              <a:rPr lang="en-US" sz="1400" dirty="0" smtClean="0"/>
              <a:t>Uses the same instance of </a:t>
            </a:r>
            <a:r>
              <a:rPr lang="en-US" sz="1400" dirty="0"/>
              <a:t>Real-Time Radiometric Data Collection SC </a:t>
            </a:r>
            <a:r>
              <a:rPr lang="en-US" sz="1400" dirty="0" smtClean="0"/>
              <a:t>Profile listed above</a:t>
            </a:r>
          </a:p>
          <a:p>
            <a:pPr lvl="1"/>
            <a:r>
              <a:rPr lang="en-US" sz="1400" dirty="0" smtClean="0"/>
              <a:t>1 instance of TDM Recording Buffer SC Profile, containing 1 </a:t>
            </a:r>
            <a:r>
              <a:rPr lang="en-US" sz="1400" dirty="0"/>
              <a:t>instance of TDM Recording Buffer </a:t>
            </a:r>
            <a:r>
              <a:rPr lang="en-US" sz="1400" dirty="0" smtClean="0"/>
              <a:t>FR </a:t>
            </a:r>
            <a:r>
              <a:rPr lang="en-US" sz="1400" dirty="0"/>
              <a:t>Profile</a:t>
            </a:r>
            <a:endParaRPr lang="en-US" sz="1400" dirty="0" smtClean="0"/>
          </a:p>
          <a:p>
            <a:pPr marL="342900" lvl="1" indent="0">
              <a:buNone/>
            </a:pPr>
            <a:r>
              <a:rPr lang="en-US" sz="1200" dirty="0" smtClean="0"/>
              <a:t> </a:t>
            </a:r>
          </a:p>
        </p:txBody>
      </p:sp>
      <p:sp>
        <p:nvSpPr>
          <p:cNvPr id="6" name="Title 1"/>
          <p:cNvSpPr>
            <a:spLocks noGrp="1"/>
          </p:cNvSpPr>
          <p:nvPr>
            <p:ph type="title"/>
          </p:nvPr>
        </p:nvSpPr>
        <p:spPr>
          <a:xfrm>
            <a:off x="0" y="260350"/>
            <a:ext cx="7172325" cy="611188"/>
          </a:xfrm>
        </p:spPr>
        <p:txBody>
          <a:bodyPr/>
          <a:lstStyle/>
          <a:p>
            <a:r>
              <a:rPr lang="en-US" sz="2400" dirty="0"/>
              <a:t>Bakeoff Configuration Profile </a:t>
            </a:r>
            <a:r>
              <a:rPr lang="en-US" sz="2400" dirty="0" smtClean="0"/>
              <a:t>(3 of 3)</a:t>
            </a:r>
            <a:endParaRPr lang="en-US" sz="2400" dirty="0"/>
          </a:p>
        </p:txBody>
      </p:sp>
    </p:spTree>
    <p:extLst>
      <p:ext uri="{BB962C8B-B14F-4D97-AF65-F5344CB8AC3E}">
        <p14:creationId xmlns:p14="http://schemas.microsoft.com/office/powerpoint/2010/main" val="22424705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505700" cy="611188"/>
          </a:xfrm>
        </p:spPr>
        <p:txBody>
          <a:bodyPr/>
          <a:lstStyle/>
          <a:p>
            <a:r>
              <a:rPr lang="en-US" sz="2400" dirty="0" smtClean="0"/>
              <a:t>FRs within the RF Aperture and CCSDS 401 Forward Physical Channel Transmission SCs</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5650" y="2038350"/>
            <a:ext cx="5524500" cy="25527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3143250"/>
            <a:ext cx="3067050" cy="1924050"/>
          </a:xfrm>
          <a:prstGeom prst="rect">
            <a:avLst/>
          </a:prstGeom>
        </p:spPr>
      </p:pic>
    </p:spTree>
    <p:extLst>
      <p:ext uri="{BB962C8B-B14F-4D97-AF65-F5344CB8AC3E}">
        <p14:creationId xmlns:p14="http://schemas.microsoft.com/office/powerpoint/2010/main" val="286069347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8</a:t>
            </a:fld>
            <a:endParaRPr lang="en-US"/>
          </a:p>
        </p:txBody>
      </p:sp>
      <p:sp>
        <p:nvSpPr>
          <p:cNvPr id="7" name="Title 1"/>
          <p:cNvSpPr>
            <a:spLocks noGrp="1"/>
          </p:cNvSpPr>
          <p:nvPr>
            <p:ph type="title"/>
          </p:nvPr>
        </p:nvSpPr>
        <p:spPr>
          <a:xfrm>
            <a:off x="0" y="95250"/>
            <a:ext cx="7200900" cy="904875"/>
          </a:xfrm>
        </p:spPr>
        <p:txBody>
          <a:bodyPr/>
          <a:lstStyle/>
          <a:p>
            <a:r>
              <a:rPr lang="en-US" sz="2400" dirty="0" err="1" smtClean="0"/>
              <a:t>RfApertureScProfile</a:t>
            </a:r>
            <a:r>
              <a:rPr lang="en-US" sz="2400" dirty="0" smtClean="0"/>
              <a:t> Class Diagram</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775" y="1147762"/>
            <a:ext cx="5810250" cy="5457825"/>
          </a:xfrm>
          <a:prstGeom prst="rect">
            <a:avLst/>
          </a:prstGeom>
        </p:spPr>
      </p:pic>
    </p:spTree>
    <p:extLst>
      <p:ext uri="{BB962C8B-B14F-4D97-AF65-F5344CB8AC3E}">
        <p14:creationId xmlns:p14="http://schemas.microsoft.com/office/powerpoint/2010/main" val="341513140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9</a:t>
            </a:fld>
            <a:endParaRPr lang="en-US"/>
          </a:p>
        </p:txBody>
      </p:sp>
      <p:sp>
        <p:nvSpPr>
          <p:cNvPr id="5" name="Title 1"/>
          <p:cNvSpPr>
            <a:spLocks noGrp="1"/>
          </p:cNvSpPr>
          <p:nvPr>
            <p:ph type="title"/>
          </p:nvPr>
        </p:nvSpPr>
        <p:spPr>
          <a:xfrm>
            <a:off x="0" y="95250"/>
            <a:ext cx="7200900" cy="904875"/>
          </a:xfrm>
        </p:spPr>
        <p:txBody>
          <a:bodyPr/>
          <a:lstStyle/>
          <a:p>
            <a:r>
              <a:rPr lang="en-US" sz="2400" dirty="0" smtClean="0"/>
              <a:t>Ccsds401FwdPhysChnlXmitScProfile Class Diagram</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49" y="1104239"/>
            <a:ext cx="5276851" cy="5642573"/>
          </a:xfrm>
          <a:prstGeom prst="rect">
            <a:avLst/>
          </a:prstGeom>
        </p:spPr>
      </p:pic>
    </p:spTree>
    <p:extLst>
      <p:ext uri="{BB962C8B-B14F-4D97-AF65-F5344CB8AC3E}">
        <p14:creationId xmlns:p14="http://schemas.microsoft.com/office/powerpoint/2010/main" val="177319510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LE-SM Service Specification Red 1 - Overview3">
  <a:themeElements>
    <a:clrScheme name="SLE-SM Service Specification Red 1 - Overview3 10">
      <a:dk1>
        <a:srgbClr val="000000"/>
      </a:dk1>
      <a:lt1>
        <a:srgbClr val="FFFFFF"/>
      </a:lt1>
      <a:dk2>
        <a:srgbClr val="FFFFFF"/>
      </a:dk2>
      <a:lt2>
        <a:srgbClr val="022B47"/>
      </a:lt2>
      <a:accent1>
        <a:srgbClr val="0091CA"/>
      </a:accent1>
      <a:accent2>
        <a:srgbClr val="002B47"/>
      </a:accent2>
      <a:accent3>
        <a:srgbClr val="FFFFFF"/>
      </a:accent3>
      <a:accent4>
        <a:srgbClr val="000000"/>
      </a:accent4>
      <a:accent5>
        <a:srgbClr val="AAC7E1"/>
      </a:accent5>
      <a:accent6>
        <a:srgbClr val="00263F"/>
      </a:accent6>
      <a:hlink>
        <a:srgbClr val="000000"/>
      </a:hlink>
      <a:folHlink>
        <a:srgbClr val="000000"/>
      </a:folHlink>
    </a:clrScheme>
    <a:fontScheme name="SLE-SM Service Specification Red 1 - Overview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899FF">
            <a:alpha val="50000"/>
          </a:srgbClr>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4899FF">
            <a:alpha val="50000"/>
          </a:srgbClr>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bg1"/>
            </a:solidFill>
            <a:effectLst/>
            <a:latin typeface="Arial" charset="0"/>
          </a:defRPr>
        </a:defPPr>
      </a:lstStyle>
    </a:lnDef>
  </a:objectDefaults>
  <a:extraClrSchemeLst>
    <a:extraClrScheme>
      <a:clrScheme name="SLE-SM Service Specification Red 1 - Overview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LE-SM Service Specification Red 1 - Overview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LE-SM Service Specification Red 1 - Overview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LE-SM Service Specification Red 1 - Overview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LE-SM Service Specification Red 1 - Overview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LE-SM Service Specification Red 1 - Overview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LE-SM Service Specification Red 1 - Overview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LE-SM Service Specification Red 1 - Overview3 8">
        <a:dk1>
          <a:srgbClr val="000000"/>
        </a:dk1>
        <a:lt1>
          <a:srgbClr val="FFFFFF"/>
        </a:lt1>
        <a:dk2>
          <a:srgbClr val="0091CA"/>
        </a:dk2>
        <a:lt2>
          <a:srgbClr val="022B47"/>
        </a:lt2>
        <a:accent1>
          <a:srgbClr val="0091CA"/>
        </a:accent1>
        <a:accent2>
          <a:srgbClr val="002B47"/>
        </a:accent2>
        <a:accent3>
          <a:srgbClr val="FFFFFF"/>
        </a:accent3>
        <a:accent4>
          <a:srgbClr val="000000"/>
        </a:accent4>
        <a:accent5>
          <a:srgbClr val="AAC7E1"/>
        </a:accent5>
        <a:accent6>
          <a:srgbClr val="00263F"/>
        </a:accent6>
        <a:hlink>
          <a:srgbClr val="BFEDFF"/>
        </a:hlink>
        <a:folHlink>
          <a:srgbClr val="B2B2B2"/>
        </a:folHlink>
      </a:clrScheme>
      <a:clrMap bg1="lt1" tx1="dk1" bg2="lt2" tx2="dk2" accent1="accent1" accent2="accent2" accent3="accent3" accent4="accent4" accent5="accent5" accent6="accent6" hlink="hlink" folHlink="folHlink"/>
    </a:extraClrScheme>
    <a:extraClrScheme>
      <a:clrScheme name="SLE-SM Service Specification Red 1 - Overview3 9">
        <a:dk1>
          <a:srgbClr val="000000"/>
        </a:dk1>
        <a:lt1>
          <a:srgbClr val="FFFFFF"/>
        </a:lt1>
        <a:dk2>
          <a:srgbClr val="FFFFFF"/>
        </a:dk2>
        <a:lt2>
          <a:srgbClr val="022B47"/>
        </a:lt2>
        <a:accent1>
          <a:srgbClr val="0091CA"/>
        </a:accent1>
        <a:accent2>
          <a:srgbClr val="002B47"/>
        </a:accent2>
        <a:accent3>
          <a:srgbClr val="FFFFFF"/>
        </a:accent3>
        <a:accent4>
          <a:srgbClr val="000000"/>
        </a:accent4>
        <a:accent5>
          <a:srgbClr val="AAC7E1"/>
        </a:accent5>
        <a:accent6>
          <a:srgbClr val="00263F"/>
        </a:accent6>
        <a:hlink>
          <a:srgbClr val="BFEDFF"/>
        </a:hlink>
        <a:folHlink>
          <a:srgbClr val="000000"/>
        </a:folHlink>
      </a:clrScheme>
      <a:clrMap bg1="lt1" tx1="dk1" bg2="lt2" tx2="dk2" accent1="accent1" accent2="accent2" accent3="accent3" accent4="accent4" accent5="accent5" accent6="accent6" hlink="hlink" folHlink="folHlink"/>
    </a:extraClrScheme>
    <a:extraClrScheme>
      <a:clrScheme name="SLE-SM Service Specification Red 1 - Overview3 10">
        <a:dk1>
          <a:srgbClr val="000000"/>
        </a:dk1>
        <a:lt1>
          <a:srgbClr val="FFFFFF"/>
        </a:lt1>
        <a:dk2>
          <a:srgbClr val="FFFFFF"/>
        </a:dk2>
        <a:lt2>
          <a:srgbClr val="022B47"/>
        </a:lt2>
        <a:accent1>
          <a:srgbClr val="0091CA"/>
        </a:accent1>
        <a:accent2>
          <a:srgbClr val="002B47"/>
        </a:accent2>
        <a:accent3>
          <a:srgbClr val="FFFFFF"/>
        </a:accent3>
        <a:accent4>
          <a:srgbClr val="000000"/>
        </a:accent4>
        <a:accent5>
          <a:srgbClr val="AAC7E1"/>
        </a:accent5>
        <a:accent6>
          <a:srgbClr val="00263F"/>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519C13F5234A43A6B360F5DBB76A87" ma:contentTypeVersion="1" ma:contentTypeDescription="Create a new document." ma:contentTypeScope="" ma:versionID="2ec741695a9a4fd69fe0de2abc0ce0a2">
  <xsd:schema xmlns:xsd="http://www.w3.org/2001/XMLSchema" xmlns:xs="http://www.w3.org/2001/XMLSchema" xmlns:p="http://schemas.microsoft.com/office/2006/metadata/properties" xmlns:ns2="e738c1dd-527b-462d-8f99-0f1c6192028f" targetNamespace="http://schemas.microsoft.com/office/2006/metadata/properties" ma:root="true" ma:fieldsID="018601a662b052e221faacd66e60b3f1" ns2:_="">
    <xsd:import namespace="e738c1dd-527b-462d-8f99-0f1c6192028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38c1dd-527b-462d-8f99-0f1c619202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088B5A-937A-424B-89F1-14F35B4D308A}"/>
</file>

<file path=customXml/itemProps2.xml><?xml version="1.0" encoding="utf-8"?>
<ds:datastoreItem xmlns:ds="http://schemas.openxmlformats.org/officeDocument/2006/customXml" ds:itemID="{40730474-5ABA-4FB4-A372-B9871630C850}"/>
</file>

<file path=customXml/itemProps3.xml><?xml version="1.0" encoding="utf-8"?>
<ds:datastoreItem xmlns:ds="http://schemas.openxmlformats.org/officeDocument/2006/customXml" ds:itemID="{3884E595-A62A-4964-B7FB-413D31090A49}"/>
</file>

<file path=docProps/app.xml><?xml version="1.0" encoding="utf-8"?>
<Properties xmlns="http://schemas.openxmlformats.org/officeDocument/2006/extended-properties" xmlns:vt="http://schemas.openxmlformats.org/officeDocument/2006/docPropsVTypes">
  <Template>SLE-SM Service Specification Red 1 - Overview3</Template>
  <TotalTime>31416</TotalTime>
  <Words>2868</Words>
  <Application>Microsoft Office PowerPoint</Application>
  <PresentationFormat>On-screen Show (4:3)</PresentationFormat>
  <Paragraphs>426</Paragraphs>
  <Slides>52</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SLE-SM Service Specification Red 1 - Overview3</vt:lpstr>
      <vt:lpstr>Document</vt:lpstr>
      <vt:lpstr>Service Agreement &amp; Configuration Profile White Book Overview and Status</vt:lpstr>
      <vt:lpstr>Outline</vt:lpstr>
      <vt:lpstr>Bakeoff Configuration Profile Diagram  (SC Black-Box)</vt:lpstr>
      <vt:lpstr>Bakeoff Configuration Profile (1 of 3)</vt:lpstr>
      <vt:lpstr>Bakeoff Configuration Profile (2 of 3)</vt:lpstr>
      <vt:lpstr>Bakeoff Configuration Profile (3 of 3)</vt:lpstr>
      <vt:lpstr>FRs within the RF Aperture and CCSDS 401 Forward Physical Channel Transmission SCs</vt:lpstr>
      <vt:lpstr>RfApertureScProfile Class Diagram</vt:lpstr>
      <vt:lpstr>Ccsds401FwdPhysChnlXmitScProfile Class Diagram</vt:lpstr>
      <vt:lpstr>White Book Outline and Status</vt:lpstr>
      <vt:lpstr>Section 3: Service Agreement Information Entity</vt:lpstr>
      <vt:lpstr>ServiceAgreementInfoEntity Class Diagram (Section 3)</vt:lpstr>
      <vt:lpstr>ServiceAgreementInfoEntity Parameters</vt:lpstr>
      <vt:lpstr>Section 4: ConfigurationProfileInfoEntity Class Diagram</vt:lpstr>
      <vt:lpstr>Section 4: ConfigurationProfileContents Class Diagram</vt:lpstr>
      <vt:lpstr>Configuration Profile Contents Description  (1 of 3)</vt:lpstr>
      <vt:lpstr>Configuration Profile Contents Description  (2 of 3)</vt:lpstr>
      <vt:lpstr>Configuration Profile Contents Description  (3 of 3)</vt:lpstr>
      <vt:lpstr>ConfigurationParameter Data Type</vt:lpstr>
      <vt:lpstr>Section 5: Core Service Component Specifications (1 of 2)</vt:lpstr>
      <vt:lpstr>Section 5: Core Service Component Specifications (2 of 2)</vt:lpstr>
      <vt:lpstr>Core Service Component Specifications  - Examples</vt:lpstr>
      <vt:lpstr>RfApertureScAgreement Class Diagram</vt:lpstr>
      <vt:lpstr>AntennaFrAgreement ConfigurationParameters Table (to be populated)</vt:lpstr>
      <vt:lpstr>RfApertureScProfile Class Diagram</vt:lpstr>
      <vt:lpstr>AntennaFrProfile ConfigurationParameters Table (to be populated)</vt:lpstr>
      <vt:lpstr>Ccsds401FwdPhysChnlXmitScAgreement Class Diagram</vt:lpstr>
      <vt:lpstr>Fwd401SpaceLinkCarrierXmitFrAgreement ConfigurationParameters Table</vt:lpstr>
      <vt:lpstr>Ccsds401FwdPhysChnlXmitScProfile Class Diagram</vt:lpstr>
      <vt:lpstr>Fwd401SpaceLinkCarrierXmitFrProfile ConfigurationParameters Table</vt:lpstr>
      <vt:lpstr>Representation of Service Components with Multiple Modes</vt:lpstr>
      <vt:lpstr>FwdFramesCsts_AosCadusScProfile Single Service Profile Diagram (SC Black Box)</vt:lpstr>
      <vt:lpstr>FwdFramesCsts_AosVcFramesScProfile Single Service Profile Diagram (SC Black Box)</vt:lpstr>
      <vt:lpstr>FwdFramesCsts_TcVcFramesScProfile Single Service Profile Diagram (SC Black-Box)</vt:lpstr>
      <vt:lpstr>FwdAosSyncAndChnlEncodeScProfile Class Diagram</vt:lpstr>
      <vt:lpstr>Forward Frames CSTS SC Specializations of the Data Transfer Services ASC</vt:lpstr>
      <vt:lpstr>FwdFramesCsts_AosCadusScProfile Class Diagram</vt:lpstr>
      <vt:lpstr>Section 6.1: Core Service Association Types</vt:lpstr>
      <vt:lpstr>Section 6.2: Core Ancillary Interface Types</vt:lpstr>
      <vt:lpstr>Section 7: Flexibilities and Constraints</vt:lpstr>
      <vt:lpstr>ServiceComponentTimeOffsets</vt:lpstr>
      <vt:lpstr>ServiceComponentTimeOffsets Class Diagram</vt:lpstr>
      <vt:lpstr>AperturePriorityConstraint</vt:lpstr>
      <vt:lpstr>ApertureAvailabilityConstraints</vt:lpstr>
      <vt:lpstr>Section 8: Rules for Creating Configuration Profiles</vt:lpstr>
      <vt:lpstr>Annex A: Object Identifiers Definition (Normative)</vt:lpstr>
      <vt:lpstr>Annex A: CSSM Object Identifier Registration Tree (Strawman Candidate)</vt:lpstr>
      <vt:lpstr>CSSM Object Identifier Registration Tree in CSSA Context</vt:lpstr>
      <vt:lpstr>Bakeoff Configuration Profile Diagram  (SC Black-Box)</vt:lpstr>
      <vt:lpstr>Bakeoff Configuration Profile Notional Data Structures (partial)</vt:lpstr>
      <vt:lpstr>Bakeoff XML Instance Document –  XMLspy Grid View</vt:lpstr>
      <vt:lpstr>Concluding Thoughts</vt:lpstr>
    </vt:vector>
  </TitlesOfParts>
  <Company>VEGA Group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 SM Service Specification - Red 1  Overview</dc:title>
  <dc:creator>pquintela</dc:creator>
  <cp:keywords>SLE-SM</cp:keywords>
  <cp:lastModifiedBy>John Pietras</cp:lastModifiedBy>
  <cp:revision>627</cp:revision>
  <cp:lastPrinted>2016-03-29T19:56:44Z</cp:lastPrinted>
  <dcterms:created xsi:type="dcterms:W3CDTF">2006-05-15T11:39:39Z</dcterms:created>
  <dcterms:modified xsi:type="dcterms:W3CDTF">2016-04-05T13:05:55Z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0x01010062519C13F5234A43A6B360F5DBB76A87</vt:lpwstr>
  </property>
</Properties>
</file>