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9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notesSlides/notesSlide8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4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3" r:id="rId3"/>
  </p:sldMasterIdLst>
  <p:notesMasterIdLst>
    <p:notesMasterId r:id="rId19"/>
  </p:notesMasterIdLst>
  <p:sldIdLst>
    <p:sldId id="258" r:id="rId4"/>
    <p:sldId id="259" r:id="rId5"/>
    <p:sldId id="262" r:id="rId6"/>
    <p:sldId id="260" r:id="rId7"/>
    <p:sldId id="265" r:id="rId8"/>
    <p:sldId id="266" r:id="rId9"/>
    <p:sldId id="267" r:id="rId10"/>
    <p:sldId id="264" r:id="rId11"/>
    <p:sldId id="275" r:id="rId12"/>
    <p:sldId id="263" r:id="rId13"/>
    <p:sldId id="268" r:id="rId14"/>
    <p:sldId id="271" r:id="rId15"/>
    <p:sldId id="269" r:id="rId16"/>
    <p:sldId id="270" r:id="rId17"/>
    <p:sldId id="274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customXml" Target="../customXml/item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AE11D9-A4F7-4BB7-8AB6-2708E26B3EB7}" type="datetimeFigureOut">
              <a:rPr lang="zh-CN" altLang="en-US" smtClean="0"/>
              <a:t>2016-10-11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7696E-3688-4EFE-8911-FAA225A13D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4357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7696E-3688-4EFE-8911-FAA225A13D8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68820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7696E-3688-4EFE-8911-FAA225A13D8F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72404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7696E-3688-4EFE-8911-FAA225A13D8F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27281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7696E-3688-4EFE-8911-FAA225A13D8F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263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7696E-3688-4EFE-8911-FAA225A13D8F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08616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7696E-3688-4EFE-8911-FAA225A13D8F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40587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7696E-3688-4EFE-8911-FAA225A13D8F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3930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7696E-3688-4EFE-8911-FAA225A13D8F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0936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7696E-3688-4EFE-8911-FAA225A13D8F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7144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7696E-3688-4EFE-8911-FAA225A13D8F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3164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7696E-3688-4EFE-8911-FAA225A13D8F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58762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7696E-3688-4EFE-8911-FAA225A13D8F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7393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7696E-3688-4EFE-8911-FAA225A13D8F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72716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7696E-3688-4EFE-8911-FAA225A13D8F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5951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7696E-3688-4EFE-8911-FAA225A13D8F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6648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altLang="zh-CN" dirty="0" smtClean="0"/>
              <a:t>Progress about </a:t>
            </a:r>
            <a:r>
              <a:rPr lang="en-US" altLang="zh-CN" dirty="0" err="1" smtClean="0"/>
              <a:t>TGFT</a:t>
            </a:r>
            <a:r>
              <a:rPr lang="en-US" altLang="zh-CN" dirty="0" smtClean="0"/>
              <a:t> based on </a:t>
            </a:r>
            <a:r>
              <a:rPr lang="en-US" altLang="zh-CN" dirty="0" err="1" smtClean="0"/>
              <a:t>CCSDS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2016-10-11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2016-10-11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2016-10-11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2016-10-11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FC1B-62B7-426B-9CFD-51A28307ED7A}" type="datetimeFigureOut">
              <a:rPr lang="zh-CN" altLang="en-US" smtClean="0"/>
              <a:t>2016-10-11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8703-7935-431A-BDF8-90B8D0FB102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FC1B-62B7-426B-9CFD-51A28307ED7A}" type="datetimeFigureOut">
              <a:rPr lang="zh-CN" altLang="en-US" smtClean="0"/>
              <a:t>2016-10-11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8703-7935-431A-BDF8-90B8D0FB102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FC1B-62B7-426B-9CFD-51A28307ED7A}" type="datetimeFigureOut">
              <a:rPr lang="zh-CN" altLang="en-US" smtClean="0"/>
              <a:t>2016-10-11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8703-7935-431A-BDF8-90B8D0FB102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FC1B-62B7-426B-9CFD-51A28307ED7A}" type="datetimeFigureOut">
              <a:rPr lang="zh-CN" altLang="en-US" smtClean="0"/>
              <a:t>2016-10-11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8703-7935-431A-BDF8-90B8D0FB102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FC1B-62B7-426B-9CFD-51A28307ED7A}" type="datetimeFigureOut">
              <a:rPr lang="zh-CN" altLang="en-US" smtClean="0"/>
              <a:t>2016-10-11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8703-7935-431A-BDF8-90B8D0FB102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FC1B-62B7-426B-9CFD-51A28307ED7A}" type="datetimeFigureOut">
              <a:rPr lang="zh-CN" altLang="en-US" smtClean="0"/>
              <a:t>2016-10-11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8703-7935-431A-BDF8-90B8D0FB102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FC1B-62B7-426B-9CFD-51A28307ED7A}" type="datetimeFigureOut">
              <a:rPr lang="zh-CN" altLang="en-US" smtClean="0"/>
              <a:t>2016-10-11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8703-7935-431A-BDF8-90B8D0FB102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2016-10-11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FC1B-62B7-426B-9CFD-51A28307ED7A}" type="datetimeFigureOut">
              <a:rPr lang="zh-CN" altLang="en-US" smtClean="0"/>
              <a:t>2016-10-11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8703-7935-431A-BDF8-90B8D0FB102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FC1B-62B7-426B-9CFD-51A28307ED7A}" type="datetimeFigureOut">
              <a:rPr lang="zh-CN" altLang="en-US" smtClean="0"/>
              <a:t>2016-10-11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8703-7935-431A-BDF8-90B8D0FB102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FC1B-62B7-426B-9CFD-51A28307ED7A}" type="datetimeFigureOut">
              <a:rPr lang="zh-CN" altLang="en-US" smtClean="0"/>
              <a:t>2016-10-11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8703-7935-431A-BDF8-90B8D0FB102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FC1B-62B7-426B-9CFD-51A28307ED7A}" type="datetimeFigureOut">
              <a:rPr lang="zh-CN" altLang="en-US" smtClean="0"/>
              <a:t>2016-10-11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8703-7935-431A-BDF8-90B8D0FB102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60E2-9CA1-43E2-A593-A326CAD5CABA}" type="datetimeFigureOut">
              <a:rPr lang="zh-CN" altLang="en-US" smtClean="0"/>
              <a:t>2016-10-11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E6BF-5FE4-4B01-BE1E-475086346FF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60E2-9CA1-43E2-A593-A326CAD5CABA}" type="datetimeFigureOut">
              <a:rPr lang="zh-CN" altLang="en-US" smtClean="0"/>
              <a:t>2016-10-11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E6BF-5FE4-4B01-BE1E-475086346FF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60E2-9CA1-43E2-A593-A326CAD5CABA}" type="datetimeFigureOut">
              <a:rPr lang="zh-CN" altLang="en-US" smtClean="0"/>
              <a:t>2016-10-11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E6BF-5FE4-4B01-BE1E-475086346FF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60E2-9CA1-43E2-A593-A326CAD5CABA}" type="datetimeFigureOut">
              <a:rPr lang="zh-CN" altLang="en-US" smtClean="0"/>
              <a:t>2016-10-11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E6BF-5FE4-4B01-BE1E-475086346FF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60E2-9CA1-43E2-A593-A326CAD5CABA}" type="datetimeFigureOut">
              <a:rPr lang="zh-CN" altLang="en-US" smtClean="0"/>
              <a:t>2016-10-11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E6BF-5FE4-4B01-BE1E-475086346FF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60E2-9CA1-43E2-A593-A326CAD5CABA}" type="datetimeFigureOut">
              <a:rPr lang="zh-CN" altLang="en-US" smtClean="0"/>
              <a:t>2016-10-11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E6BF-5FE4-4B01-BE1E-475086346FF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2016-10-11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60E2-9CA1-43E2-A593-A326CAD5CABA}" type="datetimeFigureOut">
              <a:rPr lang="zh-CN" altLang="en-US" smtClean="0"/>
              <a:t>2016-10-11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E6BF-5FE4-4B01-BE1E-475086346FF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60E2-9CA1-43E2-A593-A326CAD5CABA}" type="datetimeFigureOut">
              <a:rPr lang="zh-CN" altLang="en-US" smtClean="0"/>
              <a:t>2016-10-11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E6BF-5FE4-4B01-BE1E-475086346FF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60E2-9CA1-43E2-A593-A326CAD5CABA}" type="datetimeFigureOut">
              <a:rPr lang="zh-CN" altLang="en-US" smtClean="0"/>
              <a:t>2016-10-11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E6BF-5FE4-4B01-BE1E-475086346FF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60E2-9CA1-43E2-A593-A326CAD5CABA}" type="datetimeFigureOut">
              <a:rPr lang="zh-CN" altLang="en-US" smtClean="0"/>
              <a:t>2016-10-11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E6BF-5FE4-4B01-BE1E-475086346FF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60E2-9CA1-43E2-A593-A326CAD5CABA}" type="datetimeFigureOut">
              <a:rPr lang="zh-CN" altLang="en-US" smtClean="0"/>
              <a:t>2016-10-11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E6BF-5FE4-4B01-BE1E-475086346FF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2016-10-11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2016-10-11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2016-10-11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2016-10-11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2016-10-11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2016-10-11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 smtClean="0"/>
              <a:t>Progress of </a:t>
            </a:r>
            <a:r>
              <a:rPr lang="en-US" altLang="zh-CN" dirty="0" err="1" smtClean="0"/>
              <a:t>TGFT</a:t>
            </a:r>
            <a:r>
              <a:rPr lang="en-US" altLang="zh-CN" dirty="0" smtClean="0"/>
              <a:t> based on </a:t>
            </a:r>
            <a:r>
              <a:rPr lang="en-US" altLang="zh-CN" dirty="0" err="1" smtClean="0"/>
              <a:t>CCSDS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2016-10-11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7" name="组合 6"/>
          <p:cNvGrpSpPr/>
          <p:nvPr userDrawn="1"/>
        </p:nvGrpSpPr>
        <p:grpSpPr>
          <a:xfrm>
            <a:off x="0" y="116632"/>
            <a:ext cx="9144000" cy="6741368"/>
            <a:chOff x="0" y="116632"/>
            <a:chExt cx="9144000" cy="6741368"/>
          </a:xfrm>
        </p:grpSpPr>
        <p:sp>
          <p:nvSpPr>
            <p:cNvPr id="10" name="矩形 9"/>
            <p:cNvSpPr/>
            <p:nvPr/>
          </p:nvSpPr>
          <p:spPr>
            <a:xfrm>
              <a:off x="0" y="6453336"/>
              <a:ext cx="9144000" cy="404664"/>
            </a:xfrm>
            <a:prstGeom prst="rect">
              <a:avLst/>
            </a:prstGeom>
            <a:solidFill>
              <a:srgbClr val="0036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9" name="图片 8" descr="logo标准色.png"/>
            <p:cNvPicPr>
              <a:picLocks noChangeAspect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51520" y="116632"/>
              <a:ext cx="1321587" cy="499340"/>
            </a:xfrm>
            <a:prstGeom prst="rect">
              <a:avLst/>
            </a:prstGeom>
            <a:effectLst/>
          </p:spPr>
        </p:pic>
      </p:grpSp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84912" y="6465116"/>
            <a:ext cx="2135560" cy="3811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0FC1B-62B7-426B-9CFD-51A28307ED7A}" type="datetimeFigureOut">
              <a:rPr lang="zh-CN" altLang="en-US" smtClean="0"/>
              <a:t>2016-10-11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08703-7935-431A-BDF8-90B8D0FB1021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2" name="组合 11"/>
          <p:cNvGrpSpPr/>
          <p:nvPr userDrawn="1"/>
        </p:nvGrpSpPr>
        <p:grpSpPr>
          <a:xfrm>
            <a:off x="0" y="116632"/>
            <a:ext cx="9144000" cy="6741368"/>
            <a:chOff x="0" y="116632"/>
            <a:chExt cx="9144000" cy="6741368"/>
          </a:xfrm>
        </p:grpSpPr>
        <p:grpSp>
          <p:nvGrpSpPr>
            <p:cNvPr id="13" name="组合 7"/>
            <p:cNvGrpSpPr/>
            <p:nvPr/>
          </p:nvGrpSpPr>
          <p:grpSpPr>
            <a:xfrm>
              <a:off x="0" y="6453336"/>
              <a:ext cx="9144000" cy="404664"/>
              <a:chOff x="0" y="6453336"/>
              <a:chExt cx="9144000" cy="404664"/>
            </a:xfrm>
          </p:grpSpPr>
          <p:sp>
            <p:nvSpPr>
              <p:cNvPr id="15" name="矩形 14"/>
              <p:cNvSpPr/>
              <p:nvPr/>
            </p:nvSpPr>
            <p:spPr>
              <a:xfrm>
                <a:off x="0" y="6453336"/>
                <a:ext cx="9144000" cy="404664"/>
              </a:xfrm>
              <a:prstGeom prst="rect">
                <a:avLst/>
              </a:prstGeom>
              <a:solidFill>
                <a:srgbClr val="0036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16" name="图片 15" descr="英文 w.png"/>
              <p:cNvPicPr>
                <a:picLocks noChangeAspect="1"/>
              </p:cNvPicPr>
              <p:nvPr/>
            </p:nvPicPr>
            <p:blipFill>
              <a:blip r:embed="rId13" cstate="print"/>
              <a:stretch>
                <a:fillRect/>
              </a:stretch>
            </p:blipFill>
            <p:spPr>
              <a:xfrm>
                <a:off x="5868155" y="6597352"/>
                <a:ext cx="2880309" cy="144016"/>
              </a:xfrm>
              <a:prstGeom prst="rect">
                <a:avLst/>
              </a:prstGeom>
            </p:spPr>
          </p:pic>
        </p:grpSp>
        <p:pic>
          <p:nvPicPr>
            <p:cNvPr id="14" name="图片 13" descr="logo标准色.png"/>
            <p:cNvPicPr>
              <a:picLocks noChangeAspect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51520" y="116632"/>
              <a:ext cx="1321587" cy="499340"/>
            </a:xfrm>
            <a:prstGeom prst="rect">
              <a:avLst/>
            </a:prstGeom>
            <a:effectLst/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060E2-9CA1-43E2-A593-A326CAD5CABA}" type="datetimeFigureOut">
              <a:rPr lang="zh-CN" altLang="en-US" smtClean="0"/>
              <a:t>2016-10-11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7E6BF-5FE4-4B01-BE1E-475086346FF6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7" name="组合 6"/>
          <p:cNvGrpSpPr/>
          <p:nvPr userDrawn="1"/>
        </p:nvGrpSpPr>
        <p:grpSpPr>
          <a:xfrm>
            <a:off x="0" y="116632"/>
            <a:ext cx="9144000" cy="6741368"/>
            <a:chOff x="0" y="116632"/>
            <a:chExt cx="9144000" cy="6741368"/>
          </a:xfrm>
        </p:grpSpPr>
        <p:grpSp>
          <p:nvGrpSpPr>
            <p:cNvPr id="8" name="组合 7"/>
            <p:cNvGrpSpPr/>
            <p:nvPr/>
          </p:nvGrpSpPr>
          <p:grpSpPr>
            <a:xfrm>
              <a:off x="0" y="6453336"/>
              <a:ext cx="9144000" cy="404664"/>
              <a:chOff x="0" y="6453336"/>
              <a:chExt cx="9144000" cy="404664"/>
            </a:xfrm>
          </p:grpSpPr>
          <p:sp>
            <p:nvSpPr>
              <p:cNvPr id="10" name="矩形 9"/>
              <p:cNvSpPr/>
              <p:nvPr/>
            </p:nvSpPr>
            <p:spPr>
              <a:xfrm>
                <a:off x="0" y="6453336"/>
                <a:ext cx="9144000" cy="404664"/>
              </a:xfrm>
              <a:prstGeom prst="rect">
                <a:avLst/>
              </a:prstGeom>
              <a:solidFill>
                <a:srgbClr val="0036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11" name="图片 10" descr="英文 w.png"/>
              <p:cNvPicPr>
                <a:picLocks noChangeAspect="1"/>
              </p:cNvPicPr>
              <p:nvPr/>
            </p:nvPicPr>
            <p:blipFill>
              <a:blip r:embed="rId13" cstate="print"/>
              <a:stretch>
                <a:fillRect/>
              </a:stretch>
            </p:blipFill>
            <p:spPr>
              <a:xfrm>
                <a:off x="6732240" y="6597352"/>
                <a:ext cx="1994523" cy="144016"/>
              </a:xfrm>
              <a:prstGeom prst="rect">
                <a:avLst/>
              </a:prstGeom>
            </p:spPr>
          </p:pic>
        </p:grpSp>
        <p:pic>
          <p:nvPicPr>
            <p:cNvPr id="9" name="图片 8" descr="logo标准色.png"/>
            <p:cNvPicPr>
              <a:picLocks noChangeAspect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51520" y="116632"/>
              <a:ext cx="1321587" cy="499340"/>
            </a:xfrm>
            <a:prstGeom prst="rect">
              <a:avLst/>
            </a:prstGeom>
            <a:effectLst/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Overview</a:t>
            </a:r>
            <a:r>
              <a:rPr lang="zh-CN" altLang="en-US" dirty="0" smtClean="0"/>
              <a:t> </a:t>
            </a:r>
            <a:r>
              <a:rPr lang="en-US" altLang="zh-CN" dirty="0" smtClean="0"/>
              <a:t>of Progress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TGFT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protocal</a:t>
            </a:r>
            <a:r>
              <a:rPr lang="en-US" altLang="zh-CN" dirty="0" smtClean="0"/>
              <a:t> prototyping based on </a:t>
            </a:r>
            <a:r>
              <a:rPr lang="en-US" altLang="zh-CN" dirty="0" err="1" smtClean="0"/>
              <a:t>CCSDS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II. Project Description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Work Remaining</a:t>
            </a:r>
          </a:p>
          <a:p>
            <a:pPr lvl="1"/>
            <a:r>
              <a:rPr lang="en-US" altLang="zh-CN" dirty="0" smtClean="0"/>
              <a:t>Detailed Analysis</a:t>
            </a:r>
          </a:p>
          <a:p>
            <a:pPr lvl="1"/>
            <a:r>
              <a:rPr lang="en-US" altLang="zh-CN" dirty="0" smtClean="0"/>
              <a:t>Single Test Cases</a:t>
            </a:r>
          </a:p>
          <a:p>
            <a:pPr lvl="1"/>
            <a:r>
              <a:rPr lang="en-US" altLang="zh-CN" dirty="0" smtClean="0"/>
              <a:t>Coding &amp; Debug</a:t>
            </a:r>
          </a:p>
          <a:p>
            <a:pPr lvl="1"/>
            <a:r>
              <a:rPr lang="en-US" altLang="zh-CN" dirty="0" smtClean="0"/>
              <a:t>Testing</a:t>
            </a:r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III. Summary &amp; Dependency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subject would be developed as a demo or API library or like the product?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III. Summary &amp; Dependency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What is the logical relationship between </a:t>
            </a:r>
            <a:r>
              <a:rPr lang="en-US" altLang="zh-CN" dirty="0" err="1"/>
              <a:t>TGFT</a:t>
            </a:r>
            <a:r>
              <a:rPr lang="en-US" altLang="zh-CN" dirty="0"/>
              <a:t> and </a:t>
            </a:r>
            <a:r>
              <a:rPr lang="en-US" altLang="zh-CN" dirty="0" err="1"/>
              <a:t>CFDP</a:t>
            </a:r>
            <a:r>
              <a:rPr lang="en-US" altLang="zh-CN" dirty="0"/>
              <a:t>. </a:t>
            </a:r>
            <a:r>
              <a:rPr lang="en-US" altLang="zh-CN" dirty="0" smtClean="0"/>
              <a:t>Do we need to think about it? If so, How to deal with the process. In </a:t>
            </a:r>
            <a:r>
              <a:rPr lang="en-US" altLang="zh-CN" dirty="0"/>
              <a:t>the </a:t>
            </a:r>
            <a:r>
              <a:rPr lang="en-US" altLang="zh-CN" dirty="0" smtClean="0"/>
              <a:t>document, it was mentioned that </a:t>
            </a:r>
            <a:r>
              <a:rPr lang="en-US" altLang="zh-CN" dirty="0"/>
              <a:t>the possible use of the </a:t>
            </a:r>
            <a:r>
              <a:rPr lang="en-US" altLang="zh-CN" dirty="0" err="1"/>
              <a:t>TGFT</a:t>
            </a:r>
            <a:r>
              <a:rPr lang="en-US" altLang="zh-CN" dirty="0"/>
              <a:t> is as part of a file delivery chain</a:t>
            </a:r>
            <a:r>
              <a:rPr lang="en-US" altLang="zh-CN" dirty="0" smtClean="0"/>
              <a:t> in the document, </a:t>
            </a:r>
            <a:r>
              <a:rPr lang="en-US" altLang="zh-CN" dirty="0"/>
              <a:t>which is required of </a:t>
            </a:r>
            <a:r>
              <a:rPr lang="en-US" altLang="zh-CN" dirty="0" err="1"/>
              <a:t>CFDP</a:t>
            </a:r>
            <a:r>
              <a:rPr lang="en-US" altLang="zh-CN" dirty="0"/>
              <a:t>. </a:t>
            </a:r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III. Summary &amp; Dependency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What about the directory structure on the web server in detail. It’s </a:t>
            </a:r>
            <a:r>
              <a:rPr lang="en-US" altLang="zh-CN" dirty="0" smtClean="0"/>
              <a:t>roughly </a:t>
            </a:r>
            <a:r>
              <a:rPr lang="en-US" altLang="zh-CN" dirty="0" smtClean="0"/>
              <a:t>known that there are in-Tray and out-Tray.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III. Summary &amp; Dependency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E.g.  </a:t>
            </a:r>
            <a:endParaRPr lang="en-US" altLang="zh-CN" dirty="0"/>
          </a:p>
          <a:p>
            <a:pPr lvl="1"/>
            <a:r>
              <a:rPr lang="en-US" altLang="zh-CN" dirty="0" smtClean="0"/>
              <a:t>Agency A -&gt; B</a:t>
            </a:r>
          </a:p>
          <a:p>
            <a:pPr lvl="1"/>
            <a:r>
              <a:rPr lang="en-US" altLang="zh-CN" dirty="0" smtClean="0"/>
              <a:t>Agency A -&gt; C</a:t>
            </a:r>
          </a:p>
          <a:p>
            <a:r>
              <a:rPr lang="en-US" altLang="zh-CN" dirty="0" smtClean="0"/>
              <a:t>On the web server, There is a directory for A, who sends the respective files to B and C. How to distinguish which file belongs to B or C in the presentation lay, and how to process.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addition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10000"/>
          </a:bodyPr>
          <a:lstStyle/>
          <a:p>
            <a:r>
              <a:rPr lang="zh-CN" altLang="en-US"/>
              <a:t> Currently,  the latest version we have is "927x1w0.00.doc" and "XML Formatted Data Unit (XFDU) Interoperation Testing.doc" provided by my colleague Yonghui, who downloaded the documents from the CWE. </a:t>
            </a:r>
          </a:p>
          <a:p>
            <a:r>
              <a:rPr lang="zh-CN" altLang="en-US"/>
              <a:t>In consideration that we can understand the requirements more clearly and more accurately, </a:t>
            </a:r>
            <a:r>
              <a:rPr lang="en-US" altLang="zh-CN"/>
              <a:t>we</a:t>
            </a:r>
            <a:r>
              <a:rPr lang="zh-CN" altLang="en-US"/>
              <a:t> hope we can directly contact someone to discuss  the issue about BB and Prototyping more easily, or other convenient way.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I. 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 smtClean="0"/>
              <a:t>What</a:t>
            </a:r>
          </a:p>
          <a:p>
            <a:pPr lvl="1"/>
            <a:r>
              <a:rPr lang="en-US" altLang="zh-CN" dirty="0" smtClean="0"/>
              <a:t>Terrestrial Generic File Transfer Prototyping</a:t>
            </a:r>
          </a:p>
          <a:p>
            <a:r>
              <a:rPr lang="en-US" altLang="zh-CN" dirty="0" smtClean="0"/>
              <a:t>Why</a:t>
            </a:r>
          </a:p>
          <a:p>
            <a:pPr lvl="1"/>
            <a:r>
              <a:rPr lang="en-US" altLang="zh-CN" dirty="0" smtClean="0"/>
              <a:t>Facilitate file exchange between space agencies on the ground</a:t>
            </a:r>
          </a:p>
          <a:p>
            <a:pPr lvl="1"/>
            <a:r>
              <a:rPr lang="en-US" altLang="zh-CN" dirty="0" smtClean="0"/>
              <a:t>Recommended Standard</a:t>
            </a:r>
          </a:p>
          <a:p>
            <a:pPr lvl="1"/>
            <a:r>
              <a:rPr lang="en-US" altLang="zh-CN" dirty="0" smtClean="0"/>
              <a:t>Part of a file delivery about the space segment</a:t>
            </a:r>
          </a:p>
          <a:p>
            <a:pPr lvl="1"/>
            <a:r>
              <a:rPr lang="en-US" altLang="zh-CN" smtClean="0"/>
              <a:t>Improve </a:t>
            </a:r>
            <a:r>
              <a:rPr lang="en-US" altLang="zh-CN" dirty="0" smtClean="0"/>
              <a:t>the level of interoperability among agencies</a:t>
            </a:r>
          </a:p>
          <a:p>
            <a:pPr lvl="1"/>
            <a:r>
              <a:rPr lang="en-US" altLang="zh-CN" dirty="0" smtClean="0"/>
              <a:t>Security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I. 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</a:p>
          <a:p>
            <a:pPr lvl="1"/>
            <a:r>
              <a:rPr lang="en-US" altLang="zh-CN" dirty="0" smtClean="0"/>
              <a:t>Cross Support Terrestrial File Transfer Concept. </a:t>
            </a:r>
            <a:r>
              <a:rPr lang="en-US" altLang="zh-CN" dirty="0" err="1" smtClean="0"/>
              <a:t>CCSDS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NNN.N-G0.02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Terrestrial Generic File Transfer. </a:t>
            </a:r>
            <a:r>
              <a:rPr lang="en-US" altLang="zh-CN" dirty="0" err="1" smtClean="0"/>
              <a:t>CCSDS</a:t>
            </a:r>
            <a:r>
              <a:rPr lang="en-US" altLang="zh-CN" dirty="0" smtClean="0"/>
              <a:t> 927.1</a:t>
            </a:r>
          </a:p>
          <a:p>
            <a:pPr lvl="1"/>
            <a:r>
              <a:rPr lang="en-US" altLang="zh-CN" dirty="0" err="1" smtClean="0"/>
              <a:t>RFC2518</a:t>
            </a:r>
            <a:r>
              <a:rPr lang="en-US" altLang="zh-CN" dirty="0" smtClean="0"/>
              <a:t> Web based Distributed Authoring and Version. 1999</a:t>
            </a:r>
          </a:p>
          <a:p>
            <a:pPr lvl="1"/>
            <a:r>
              <a:rPr lang="en-US" altLang="zh-CN" dirty="0" err="1" smtClean="0"/>
              <a:t>RFC4918</a:t>
            </a:r>
            <a:r>
              <a:rPr lang="en-US" altLang="zh-CN" dirty="0" smtClean="0"/>
              <a:t> Web based Distributed Authoring and Version. 2007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II. Project Description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Work Completed</a:t>
            </a:r>
          </a:p>
          <a:p>
            <a:pPr lvl="1"/>
            <a:r>
              <a:rPr lang="en-US" altLang="zh-CN" dirty="0" smtClean="0"/>
              <a:t>Requirement Analysis &amp; Discussion</a:t>
            </a:r>
          </a:p>
          <a:p>
            <a:pPr lvl="1"/>
            <a:r>
              <a:rPr lang="en-US" altLang="zh-CN" dirty="0" smtClean="0"/>
              <a:t>Deployment of Development Environment</a:t>
            </a:r>
          </a:p>
          <a:p>
            <a:pPr lvl="1"/>
            <a:r>
              <a:rPr lang="en-US" altLang="zh-CN" dirty="0" smtClean="0"/>
              <a:t>Architectural Design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II. Project Description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Choose WebDAV </a:t>
            </a:r>
            <a:r>
              <a:rPr lang="en-US" altLang="zh-CN" dirty="0" err="1" smtClean="0"/>
              <a:t>protocal</a:t>
            </a:r>
            <a:endParaRPr lang="en-US" altLang="zh-CN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63688" y="234888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1763688" y="2348880"/>
          <a:ext cx="5276850" cy="364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r:id="rId4" imgW="10947400" imgH="7581900" progId="Visio.Drawing.15">
                  <p:embed/>
                </p:oleObj>
              </mc:Choice>
              <mc:Fallback>
                <p:oleObj r:id="rId4" imgW="10947400" imgH="7581900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348880"/>
                        <a:ext cx="5276850" cy="364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II. Project Description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CN" dirty="0"/>
              <a:t>Server </a:t>
            </a:r>
            <a:endParaRPr lang="zh-CN" altLang="zh-CN" sz="2400" dirty="0"/>
          </a:p>
          <a:p>
            <a:pPr lvl="1"/>
            <a:r>
              <a:rPr lang="en-US" altLang="zh-CN" dirty="0"/>
              <a:t>Platform </a:t>
            </a:r>
            <a:endParaRPr lang="zh-CN" altLang="zh-CN" sz="2000" dirty="0"/>
          </a:p>
          <a:p>
            <a:pPr lvl="2"/>
            <a:r>
              <a:rPr lang="en-US" altLang="zh-CN" dirty="0"/>
              <a:t>OS </a:t>
            </a:r>
            <a:endParaRPr lang="zh-CN" altLang="zh-CN" sz="1600" dirty="0"/>
          </a:p>
          <a:p>
            <a:pPr lvl="3"/>
            <a:r>
              <a:rPr lang="en-US" altLang="zh-CN" dirty="0"/>
              <a:t>CentOS 6.5 </a:t>
            </a:r>
            <a:endParaRPr lang="zh-CN" altLang="zh-CN" sz="1400" dirty="0"/>
          </a:p>
          <a:p>
            <a:pPr lvl="2"/>
            <a:r>
              <a:rPr lang="en-US" altLang="zh-CN" dirty="0" err="1"/>
              <a:t>WebServer</a:t>
            </a:r>
            <a:r>
              <a:rPr lang="en-US" altLang="zh-CN" dirty="0"/>
              <a:t> </a:t>
            </a:r>
            <a:endParaRPr lang="zh-CN" altLang="zh-CN" sz="1600" dirty="0"/>
          </a:p>
          <a:p>
            <a:pPr lvl="3"/>
            <a:r>
              <a:rPr lang="en-US" altLang="zh-CN" dirty="0"/>
              <a:t>Apache </a:t>
            </a:r>
            <a:r>
              <a:rPr lang="en-US" altLang="zh-CN" dirty="0" err="1"/>
              <a:t>httpd</a:t>
            </a:r>
            <a:r>
              <a:rPr lang="en-US" altLang="zh-CN" dirty="0"/>
              <a:t>-2.2.15 WebDAV support</a:t>
            </a:r>
            <a:endParaRPr lang="zh-CN" altLang="zh-CN" sz="1400" dirty="0"/>
          </a:p>
          <a:p>
            <a:pPr lvl="1"/>
            <a:r>
              <a:rPr lang="en-US" altLang="zh-CN" dirty="0"/>
              <a:t>Functions </a:t>
            </a:r>
            <a:endParaRPr lang="zh-CN" altLang="zh-CN" sz="2000" dirty="0"/>
          </a:p>
          <a:p>
            <a:pPr lvl="2"/>
            <a:r>
              <a:rPr lang="en-US" altLang="zh-CN" dirty="0"/>
              <a:t>File Version Server </a:t>
            </a:r>
            <a:endParaRPr lang="zh-CN" altLang="zh-CN" sz="1600" dirty="0"/>
          </a:p>
          <a:p>
            <a:pPr lvl="2"/>
            <a:r>
              <a:rPr lang="en-US" altLang="zh-CN" dirty="0"/>
              <a:t>User Manage </a:t>
            </a:r>
            <a:endParaRPr lang="zh-CN" altLang="zh-CN" sz="1600" dirty="0"/>
          </a:p>
          <a:p>
            <a:pPr lvl="2"/>
            <a:r>
              <a:rPr lang="en-US" altLang="zh-CN" dirty="0"/>
              <a:t>Authority Manage </a:t>
            </a:r>
            <a:endParaRPr lang="zh-CN" altLang="zh-CN" sz="1600" dirty="0"/>
          </a:p>
          <a:p>
            <a:r>
              <a:rPr lang="en-US" altLang="zh-CN" dirty="0"/>
              <a:t>Client </a:t>
            </a:r>
            <a:endParaRPr lang="zh-CN" altLang="zh-CN" sz="2400" dirty="0"/>
          </a:p>
          <a:p>
            <a:pPr lvl="1"/>
            <a:r>
              <a:rPr lang="en-US" altLang="zh-CN" dirty="0"/>
              <a:t>Platform </a:t>
            </a:r>
            <a:endParaRPr lang="zh-CN" altLang="zh-CN" sz="2000" dirty="0"/>
          </a:p>
          <a:p>
            <a:pPr lvl="2"/>
            <a:r>
              <a:rPr lang="en-US" altLang="zh-CN" dirty="0"/>
              <a:t>OS </a:t>
            </a:r>
            <a:endParaRPr lang="zh-CN" altLang="zh-CN" sz="1600" dirty="0"/>
          </a:p>
          <a:p>
            <a:pPr lvl="3"/>
            <a:r>
              <a:rPr lang="en-US" altLang="zh-CN" dirty="0"/>
              <a:t>Windows </a:t>
            </a:r>
            <a:endParaRPr lang="zh-CN" altLang="zh-CN" sz="1400" dirty="0"/>
          </a:p>
          <a:p>
            <a:pPr lvl="1"/>
            <a:r>
              <a:rPr lang="en-US" altLang="zh-CN" dirty="0"/>
              <a:t>Functions </a:t>
            </a:r>
            <a:endParaRPr lang="zh-CN" altLang="zh-CN" sz="2000" dirty="0"/>
          </a:p>
          <a:p>
            <a:pPr lvl="2"/>
            <a:r>
              <a:rPr lang="en-US" altLang="zh-CN" dirty="0"/>
              <a:t>WebDAV Client </a:t>
            </a:r>
            <a:endParaRPr lang="zh-CN" altLang="zh-CN" sz="1600" dirty="0"/>
          </a:p>
          <a:p>
            <a:endParaRPr lang="en-US" altLang="zh-CN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63688" y="234888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II. Project Description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CN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63688" y="234888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57200" y="1600199"/>
            <a:ext cx="1401850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79095" y="3356991"/>
            <a:ext cx="1145966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479096" y="3356991"/>
          <a:ext cx="8053344" cy="255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r:id="rId4" imgW="10731500" imgH="3416300" progId="Visio.Drawing.15">
                  <p:embed/>
                </p:oleObj>
              </mc:Choice>
              <mc:Fallback>
                <p:oleObj r:id="rId4" imgW="10731500" imgH="3416300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096" y="3356991"/>
                        <a:ext cx="8053344" cy="25584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图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7545" y="1827398"/>
            <a:ext cx="8064896" cy="11695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II. Project Description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Work in Progress</a:t>
            </a:r>
          </a:p>
          <a:p>
            <a:pPr lvl="1"/>
            <a:r>
              <a:rPr lang="en-US" altLang="zh-CN" dirty="0" smtClean="0"/>
              <a:t>Module Analysis &amp; QA</a:t>
            </a:r>
          </a:p>
          <a:p>
            <a:pPr lvl="2"/>
            <a:r>
              <a:rPr lang="en-US" altLang="zh-CN" dirty="0" smtClean="0"/>
              <a:t>User authentication</a:t>
            </a:r>
          </a:p>
          <a:p>
            <a:pPr lvl="2"/>
            <a:r>
              <a:rPr lang="en-US" altLang="zh-CN" dirty="0" smtClean="0"/>
              <a:t>WebDAV request &amp; response Packet Parsing Engine</a:t>
            </a:r>
          </a:p>
          <a:p>
            <a:pPr lvl="2"/>
            <a:r>
              <a:rPr lang="en-US" altLang="zh-CN" dirty="0" smtClean="0"/>
              <a:t>Communication flow between C/S</a:t>
            </a:r>
          </a:p>
          <a:p>
            <a:pPr lvl="2"/>
            <a:r>
              <a:rPr lang="en-US" altLang="zh-CN" dirty="0" err="1" smtClean="0"/>
              <a:t>XFDU</a:t>
            </a:r>
            <a:r>
              <a:rPr lang="en-US" altLang="zh-CN" dirty="0" smtClean="0"/>
              <a:t> about </a:t>
            </a:r>
            <a:r>
              <a:rPr lang="en-US" altLang="zh-CN" dirty="0" err="1" smtClean="0"/>
              <a:t>TGFT</a:t>
            </a:r>
            <a:r>
              <a:rPr lang="en-US" altLang="zh-CN" dirty="0" smtClean="0"/>
              <a:t> </a:t>
            </a:r>
          </a:p>
          <a:p>
            <a:pPr lvl="1"/>
            <a:r>
              <a:rPr lang="en-US" altLang="zh-CN" dirty="0" smtClean="0"/>
              <a:t>System test cases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sym typeface="+mn-ea"/>
              </a:rPr>
              <a:t>II. Project Description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 descr="绘图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675" y="1811020"/>
            <a:ext cx="4036060" cy="3235960"/>
          </a:xfrm>
          <a:prstGeom prst="rect">
            <a:avLst/>
          </a:prstGeom>
        </p:spPr>
      </p:pic>
      <p:pic>
        <p:nvPicPr>
          <p:cNvPr id="6" name="图片 5" descr="绘图1-logi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5135" y="2030095"/>
            <a:ext cx="4431665" cy="242697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519C13F5234A43A6B360F5DBB76A87" ma:contentTypeVersion="1" ma:contentTypeDescription="Create a new document." ma:contentTypeScope="" ma:versionID="2ec741695a9a4fd69fe0de2abc0ce0a2">
  <xsd:schema xmlns:xsd="http://www.w3.org/2001/XMLSchema" xmlns:xs="http://www.w3.org/2001/XMLSchema" xmlns:p="http://schemas.microsoft.com/office/2006/metadata/properties" xmlns:ns2="e738c1dd-527b-462d-8f99-0f1c6192028f" targetNamespace="http://schemas.microsoft.com/office/2006/metadata/properties" ma:root="true" ma:fieldsID="018601a662b052e221faacd66e60b3f1" ns2:_="">
    <xsd:import namespace="e738c1dd-527b-462d-8f99-0f1c6192028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38c1dd-527b-462d-8f99-0f1c6192028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CBBD57D-F0D4-4430-8388-A6E9D71D2BB1}"/>
</file>

<file path=customXml/itemProps2.xml><?xml version="1.0" encoding="utf-8"?>
<ds:datastoreItem xmlns:ds="http://schemas.openxmlformats.org/officeDocument/2006/customXml" ds:itemID="{0BC3A653-D3F6-4419-836D-96C4AB4856D3}"/>
</file>

<file path=customXml/itemProps3.xml><?xml version="1.0" encoding="utf-8"?>
<ds:datastoreItem xmlns:ds="http://schemas.openxmlformats.org/officeDocument/2006/customXml" ds:itemID="{CFDB6686-C359-4493-83A9-46467D891167}"/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461</Words>
  <Application>Microsoft Office PowerPoint</Application>
  <PresentationFormat>全屏显示(4:3)</PresentationFormat>
  <Paragraphs>86</Paragraphs>
  <Slides>15</Slides>
  <Notes>15</Notes>
  <HiddenSlides>0</HiddenSlides>
  <MMClips>0</MMClips>
  <ScaleCrop>false</ScaleCrop>
  <HeadingPairs>
    <vt:vector size="6" baseType="variant">
      <vt:variant>
        <vt:lpstr>主题</vt:lpstr>
      </vt:variant>
      <vt:variant>
        <vt:i4>3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9" baseType="lpstr">
      <vt:lpstr>Office 主题</vt:lpstr>
      <vt:lpstr>自定义设计方案</vt:lpstr>
      <vt:lpstr>1_自定义设计方案</vt:lpstr>
      <vt:lpstr>Visio.Drawing.15</vt:lpstr>
      <vt:lpstr>Overview of Progress</vt:lpstr>
      <vt:lpstr>I. Introduction</vt:lpstr>
      <vt:lpstr>I. Introduction</vt:lpstr>
      <vt:lpstr>II. Project Description</vt:lpstr>
      <vt:lpstr>II. Project Description</vt:lpstr>
      <vt:lpstr>II. Project Description</vt:lpstr>
      <vt:lpstr>II. Project Description</vt:lpstr>
      <vt:lpstr>II. Project Description</vt:lpstr>
      <vt:lpstr>II. Project Description</vt:lpstr>
      <vt:lpstr>II. Project Description</vt:lpstr>
      <vt:lpstr>III. Summary &amp; Dependency</vt:lpstr>
      <vt:lpstr>III. Summary &amp; Dependency</vt:lpstr>
      <vt:lpstr>III. Summary &amp; Dependency</vt:lpstr>
      <vt:lpstr>III. Summary &amp; Dependency</vt:lpstr>
      <vt:lpstr>addition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国家空间科学中心</dc:title>
  <dc:creator>User</dc:creator>
  <cp:lastModifiedBy>黄永辉</cp:lastModifiedBy>
  <cp:revision>63</cp:revision>
  <dcterms:created xsi:type="dcterms:W3CDTF">2016-09-30T01:13:32Z</dcterms:created>
  <dcterms:modified xsi:type="dcterms:W3CDTF">2016-10-11T00:33:24Z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2052-10.1.0.5975</vt:lpwstr>
  </property>
  <property fmtid="{D5CDD505-2E9C-101B-9397-08002B2CF9AE}" pid="3" name="ContentTypeId">
    <vt:lpwstr>0x01010062519C13F5234A43A6B360F5DBB76A87</vt:lpwstr>
  </property>
</Properties>
</file>