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embeddings/oleObject1.bin" ContentType="application/vnd.openxmlformats-officedocument.oleObject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59" autoAdjust="0"/>
  </p:normalViewPr>
  <p:slideViewPr>
    <p:cSldViewPr>
      <p:cViewPr varScale="1">
        <p:scale>
          <a:sx n="130" d="100"/>
          <a:sy n="130" d="100"/>
        </p:scale>
        <p:origin x="-15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printerSettings" Target="printerSettings/printerSettings1.bin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8CF9-EB84-4947-B463-01C2BEB4FA86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D9C92-3DF0-4157-B0FE-4EF64547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86B465B-BFC5-4E6D-880D-72F707F8F23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0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6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88495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5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627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65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0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1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41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38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9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426" name="Rectangle 826"/>
          <p:cNvSpPr>
            <a:spLocks noChangeArrowheads="1"/>
          </p:cNvSpPr>
          <p:nvPr userDrawn="1"/>
        </p:nvSpPr>
        <p:spPr bwMode="auto">
          <a:xfrm>
            <a:off x="623888" y="836613"/>
            <a:ext cx="8015287" cy="77787"/>
          </a:xfrm>
          <a:prstGeom prst="rect">
            <a:avLst/>
          </a:prstGeom>
          <a:solidFill>
            <a:srgbClr val="333399"/>
          </a:solidFill>
          <a:ln w="19050">
            <a:solidFill>
              <a:srgbClr val="333399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  <a:defRPr/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540641" name="Rectangle 2017"/>
          <p:cNvSpPr>
            <a:spLocks noChangeArrowheads="1"/>
          </p:cNvSpPr>
          <p:nvPr userDrawn="1"/>
        </p:nvSpPr>
        <p:spPr bwMode="auto">
          <a:xfrm>
            <a:off x="8664575" y="6624638"/>
            <a:ext cx="320675" cy="234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5AF3677-625B-4832-9D6B-82B490883051}" type="slidenum">
              <a:rPr lang="en-US" sz="1000">
                <a:solidFill>
                  <a:srgbClr val="0000FF"/>
                </a:solidFill>
              </a:rPr>
              <a:pPr defTabSz="820738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>
              <a:solidFill>
                <a:srgbClr val="0000FF"/>
              </a:solidFill>
            </a:endParaRPr>
          </a:p>
        </p:txBody>
      </p:sp>
      <p:graphicFrame>
        <p:nvGraphicFramePr>
          <p:cNvPr id="1027" name="Object 2022"/>
          <p:cNvGraphicFramePr>
            <a:graphicFrameLocks noChangeAspect="1"/>
          </p:cNvGraphicFramePr>
          <p:nvPr/>
        </p:nvGraphicFramePr>
        <p:xfrm>
          <a:off x="228600" y="152400"/>
          <a:ext cx="24479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Bitmap Image" r:id="rId15" imgW="2448267" imgH="638264" progId="PBrush">
                  <p:embed/>
                </p:oleObj>
              </mc:Choice>
              <mc:Fallback>
                <p:oleObj name="Bitmap Image" r:id="rId15" imgW="2448267" imgH="638264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24479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18FFD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91919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part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276600" y="6477000"/>
            <a:ext cx="2590800" cy="341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17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30" name="Text Box 26"/>
          <p:cNvSpPr txBox="1">
            <a:spLocks noChangeArrowheads="1"/>
          </p:cNvSpPr>
          <p:nvPr/>
        </p:nvSpPr>
        <p:spPr bwMode="auto">
          <a:xfrm>
            <a:off x="381000" y="2438400"/>
            <a:ext cx="8305800" cy="800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5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XML Design Consideration</a:t>
            </a:r>
            <a:endParaRPr lang="en-US" sz="1400" b="1" dirty="0" smtClean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H. Dreihahn October </a:t>
            </a:r>
            <a:r>
              <a:rPr lang="en-US" sz="1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2016</a:t>
            </a:r>
            <a:endParaRPr lang="en-US" sz="14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7222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</a:t>
            </a:r>
            <a:r>
              <a:rPr lang="en-US" smtClean="0"/>
              <a:t>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vs. Attributes</a:t>
            </a:r>
          </a:p>
          <a:p>
            <a:r>
              <a:rPr lang="en-US" dirty="0" smtClean="0"/>
              <a:t>Namespaces: How should we use namespaces?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vs.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XML the debate about what attribute vs. elements is old</a:t>
            </a:r>
            <a:r>
              <a:rPr lang="is-IS" dirty="0" smtClean="0"/>
              <a:t>… there is no universal truth.</a:t>
            </a:r>
          </a:p>
          <a:p>
            <a:r>
              <a:rPr lang="en-US" dirty="0" smtClean="0"/>
              <a:t>However, there are some considerations:</a:t>
            </a:r>
          </a:p>
          <a:p>
            <a:pPr lvl="1"/>
            <a:r>
              <a:rPr lang="en-US" dirty="0" smtClean="0"/>
              <a:t>Attributes are clearly unstructured -&gt; easier to read at most APIs (DOM)</a:t>
            </a:r>
          </a:p>
          <a:p>
            <a:pPr lvl="1"/>
            <a:r>
              <a:rPr lang="en-US" dirty="0" smtClean="0"/>
              <a:t>If an element can have a ‘value’ and/or child elements: mixed -&gt; avoid the complicated ‘mixed’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30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r"/>
            <a:r>
              <a:rPr lang="en-US" dirty="0" smtClean="0"/>
              <a:t>Suggested XML Design Rule for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Unstructured values are modeled as attributes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Child elements are used to express hierarchical structures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13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algn="r"/>
            <a:r>
              <a:rPr lang="en-US" dirty="0" smtClean="0"/>
              <a:t>Example for Element and Attribute Style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371600"/>
            <a:ext cx="8915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‘Element Style’ Simple Schedule Header</a:t>
            </a:r>
          </a:p>
          <a:p>
            <a:endParaRPr lang="en-US" sz="1200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0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simpleScheduleHeader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header:originatingOrganization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RKPNI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header:originatingOrganization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header:generationTime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2016-251T13:21:00.498Z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header:generationTime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status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TEST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status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header:version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1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header:version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header:startTime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2016-134T00:00:00.000Z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header:startTime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header:endTime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2016-164T00:00:00.000Z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header:endTime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header:purpose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Purpose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header:purpose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header:description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Description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header:description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&lt;/</a:t>
            </a:r>
            <a:r>
              <a:rPr lang="en-US" sz="1200" dirty="0" err="1">
                <a:solidFill>
                  <a:srgbClr val="4D9192"/>
                </a:solidFill>
                <a:latin typeface="Monaco"/>
                <a:ea typeface="Monaco"/>
                <a:cs typeface="Monaco"/>
              </a:rPr>
              <a:t>simpleScheduleHeader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&gt;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8305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‘Attribute Style’ </a:t>
            </a:r>
            <a:r>
              <a:rPr lang="en-US" sz="1600" b="1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Simple Schedule Header</a:t>
            </a:r>
            <a:endParaRPr lang="en-US" sz="1600" b="1" dirty="0" smtClean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 smtClean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&lt;</a:t>
            </a:r>
            <a:r>
              <a:rPr lang="en-US" sz="1200" dirty="0" err="1" smtClean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simpleScheduleHeader</a:t>
            </a:r>
            <a:r>
              <a:rPr lang="en-US" sz="1200" dirty="0" smtClean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 </a:t>
            </a:r>
          </a:p>
          <a:p>
            <a:r>
              <a:rPr lang="en-US" sz="1200" dirty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 </a:t>
            </a:r>
            <a:r>
              <a:rPr lang="en-US" sz="1200" dirty="0" smtClean="0">
                <a:solidFill>
                  <a:srgbClr val="4D9192"/>
                </a:solidFill>
                <a:latin typeface="Monaco"/>
                <a:ea typeface="Monaco"/>
                <a:cs typeface="Monaco"/>
              </a:rPr>
              <a:t>     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header:originatingOrganization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"RKPNI"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generationTime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"2016-251T13:21:00.498Z"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status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"TEST"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version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"1"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startTime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"2016-134T00:00:00.000Z"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endTime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"2016-164T00:00:00.000Z"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purpose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"Purpose"</a:t>
            </a:r>
            <a:endParaRPr lang="en-US" sz="1200" dirty="0">
              <a:solidFill>
                <a:srgbClr val="000000"/>
              </a:solidFill>
              <a:latin typeface="Monaco"/>
              <a:ea typeface="Monaco"/>
              <a:cs typeface="Monaco"/>
            </a:endParaRPr>
          </a:p>
          <a:p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      </a:t>
            </a:r>
            <a:r>
              <a:rPr lang="en-US" sz="1200" dirty="0" err="1">
                <a:solidFill>
                  <a:srgbClr val="932092"/>
                </a:solidFill>
                <a:latin typeface="Monaco"/>
                <a:ea typeface="Monaco"/>
                <a:cs typeface="Monaco"/>
              </a:rPr>
              <a:t>header:</a:t>
            </a:r>
            <a:r>
              <a:rPr lang="en-US" sz="1200" dirty="0" err="1" smtClean="0">
                <a:solidFill>
                  <a:srgbClr val="932092"/>
                </a:solidFill>
                <a:latin typeface="Monaco"/>
                <a:ea typeface="Monaco"/>
                <a:cs typeface="Monaco"/>
              </a:rPr>
              <a:t>description</a:t>
            </a:r>
            <a:r>
              <a:rPr lang="en-US" sz="1200" dirty="0">
                <a:solidFill>
                  <a:srgbClr val="000000"/>
                </a:solidFill>
                <a:latin typeface="Monaco"/>
                <a:ea typeface="Monaco"/>
                <a:cs typeface="Monaco"/>
              </a:rPr>
              <a:t>=</a:t>
            </a:r>
            <a:r>
              <a:rPr lang="en-US" sz="1200" dirty="0">
                <a:solidFill>
                  <a:srgbClr val="3933FF"/>
                </a:solidFill>
                <a:latin typeface="Monaco"/>
                <a:ea typeface="Monaco"/>
                <a:cs typeface="Monaco"/>
              </a:rPr>
              <a:t>"Description"</a:t>
            </a:r>
            <a:r>
              <a:rPr lang="en-US" sz="1200" dirty="0">
                <a:solidFill>
                  <a:srgbClr val="009193"/>
                </a:solidFill>
                <a:latin typeface="Monaco"/>
                <a:ea typeface="Monaco"/>
                <a:cs typeface="Monaco"/>
              </a:rPr>
              <a:t>/&gt;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5957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Currently we have namespaces for every XML schema we create:</a:t>
            </a:r>
          </a:p>
          <a:p>
            <a:pPr lvl="1"/>
            <a:r>
              <a:rPr lang="en-US" dirty="0" smtClean="0"/>
              <a:t>CSSM Information Header</a:t>
            </a:r>
          </a:p>
          <a:p>
            <a:pPr lvl="1"/>
            <a:r>
              <a:rPr lang="en-US" dirty="0"/>
              <a:t>CSSM </a:t>
            </a:r>
            <a:r>
              <a:rPr lang="en-US" dirty="0" err="1" smtClean="0"/>
              <a:t>Timecodes</a:t>
            </a:r>
            <a:endParaRPr lang="en-US" dirty="0" smtClean="0"/>
          </a:p>
          <a:p>
            <a:pPr lvl="1"/>
            <a:r>
              <a:rPr lang="en-US" dirty="0"/>
              <a:t>CSSM </a:t>
            </a:r>
            <a:r>
              <a:rPr lang="en-US" dirty="0" smtClean="0"/>
              <a:t>Simple Schedule</a:t>
            </a:r>
          </a:p>
          <a:p>
            <a:pPr lvl="1"/>
            <a:r>
              <a:rPr lang="en-US" dirty="0"/>
              <a:t>CSSM </a:t>
            </a:r>
            <a:r>
              <a:rPr lang="en-US" dirty="0" smtClean="0"/>
              <a:t>SMURF</a:t>
            </a:r>
          </a:p>
          <a:p>
            <a:pPr lvl="1"/>
            <a:endParaRPr lang="en-US" dirty="0"/>
          </a:p>
          <a:p>
            <a:r>
              <a:rPr lang="en-US" dirty="0" smtClean="0"/>
              <a:t>Is that justified? As a ‘customer’ organizing cross support I have to deal with many XML formats and many namespaces – that’s complicated.</a:t>
            </a:r>
          </a:p>
          <a:p>
            <a:r>
              <a:rPr lang="en-US" dirty="0" smtClean="0"/>
              <a:t>From a customer point of view I would expect CSSM to be able to work with one namespace</a:t>
            </a:r>
          </a:p>
          <a:p>
            <a:r>
              <a:rPr lang="en-US" dirty="0" smtClean="0"/>
              <a:t>A possible exception would be CCSDS wide XML schemata like for time codes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49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519C13F5234A43A6B360F5DBB76A87" ma:contentTypeVersion="1" ma:contentTypeDescription="Create a new document." ma:contentTypeScope="" ma:versionID="2ec741695a9a4fd69fe0de2abc0ce0a2">
  <xsd:schema xmlns:xsd="http://www.w3.org/2001/XMLSchema" xmlns:xs="http://www.w3.org/2001/XMLSchema" xmlns:p="http://schemas.microsoft.com/office/2006/metadata/properties" xmlns:ns2="e738c1dd-527b-462d-8f99-0f1c6192028f" targetNamespace="http://schemas.microsoft.com/office/2006/metadata/properties" ma:root="true" ma:fieldsID="018601a662b052e221faacd66e60b3f1" ns2:_="">
    <xsd:import namespace="e738c1dd-527b-462d-8f99-0f1c6192028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c1dd-527b-462d-8f99-0f1c619202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1E14F4-EB41-484B-80E1-77AA3C209A86}"/>
</file>

<file path=customXml/itemProps2.xml><?xml version="1.0" encoding="utf-8"?>
<ds:datastoreItem xmlns:ds="http://schemas.openxmlformats.org/officeDocument/2006/customXml" ds:itemID="{EE2A29B0-D7DE-4728-B879-EFDD55C55ABA}"/>
</file>

<file path=customXml/itemProps3.xml><?xml version="1.0" encoding="utf-8"?>
<ds:datastoreItem xmlns:ds="http://schemas.openxmlformats.org/officeDocument/2006/customXml" ds:itemID="{7EE3A621-F2F9-4298-85A6-93AF694BC2C5}"/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384</Words>
  <Application>Microsoft Macintosh PowerPoint</Application>
  <PresentationFormat>On-screen Show (4:3)</PresentationFormat>
  <Paragraphs>48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TMOD Presentations</vt:lpstr>
      <vt:lpstr>Bitmap Image</vt:lpstr>
      <vt:lpstr>PowerPoint Presentation</vt:lpstr>
      <vt:lpstr>Points of Discussion</vt:lpstr>
      <vt:lpstr>Elements vs. Attributes</vt:lpstr>
      <vt:lpstr>Suggested XML Design Rule for Attributes</vt:lpstr>
      <vt:lpstr>Example for Element and Attribute Style</vt:lpstr>
      <vt:lpstr>Namespaces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Holger Dreihahn</cp:lastModifiedBy>
  <cp:revision>129</cp:revision>
  <dcterms:created xsi:type="dcterms:W3CDTF">2014-03-29T15:59:08Z</dcterms:created>
  <dcterms:modified xsi:type="dcterms:W3CDTF">2016-10-11T15:02:57Z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0x01010062519C13F5234A43A6B360F5DBB76A87</vt:lpwstr>
  </property>
</Properties>
</file>